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5"/>
  </p:notesMasterIdLst>
  <p:sldIdLst>
    <p:sldId id="256" r:id="rId2"/>
    <p:sldId id="262" r:id="rId3"/>
    <p:sldId id="283" r:id="rId4"/>
    <p:sldId id="286" r:id="rId5"/>
    <p:sldId id="287" r:id="rId6"/>
    <p:sldId id="288" r:id="rId7"/>
    <p:sldId id="293" r:id="rId8"/>
    <p:sldId id="294" r:id="rId9"/>
    <p:sldId id="295" r:id="rId10"/>
    <p:sldId id="296" r:id="rId11"/>
    <p:sldId id="297" r:id="rId12"/>
    <p:sldId id="298" r:id="rId13"/>
    <p:sldId id="299" r:id="rId14"/>
    <p:sldId id="301" r:id="rId15"/>
    <p:sldId id="305" r:id="rId16"/>
    <p:sldId id="300" r:id="rId17"/>
    <p:sldId id="306" r:id="rId18"/>
    <p:sldId id="310" r:id="rId19"/>
    <p:sldId id="302" r:id="rId20"/>
    <p:sldId id="303" r:id="rId21"/>
    <p:sldId id="304" r:id="rId22"/>
    <p:sldId id="309" r:id="rId23"/>
    <p:sldId id="25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59" autoAdjust="0"/>
    <p:restoredTop sz="86451" autoAdjust="0"/>
  </p:normalViewPr>
  <p:slideViewPr>
    <p:cSldViewPr snapToGrid="0" snapToObjects="1">
      <p:cViewPr>
        <p:scale>
          <a:sx n="80" d="100"/>
          <a:sy n="80" d="100"/>
        </p:scale>
        <p:origin x="1238" y="-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7" d="100"/>
          <a:sy n="87" d="100"/>
        </p:scale>
        <p:origin x="192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C99021-9CA3-40DC-AB15-6AF8204A4ABC}" type="datetimeFigureOut">
              <a:rPr lang="en-GB" smtClean="0"/>
              <a:t>14/10/2016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2B158-3295-4A8B-894E-5866AEB3760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3647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40274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21999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43047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38288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5932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31988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84917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14307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94496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98383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22206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30867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18586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43186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90375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00095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18507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91126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85517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54444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9242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016000"/>
            <a:ext cx="8226854" cy="1369257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noProof="0" dirty="0" smtClean="0"/>
              <a:t>Linac4-PSB 160 MeV connection readiness review</a:t>
            </a:r>
            <a:endParaRPr kumimoji="0" lang="en-US" noProof="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noProof="0" dirty="0" smtClean="0"/>
              <a:t>Click to edit Master text styles</a:t>
            </a: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6" y="6173788"/>
            <a:ext cx="1689024" cy="684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30 August 2016</a:t>
            </a:r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9" name="Picture 19" descr="Logo-Lina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6738" y="274638"/>
            <a:ext cx="787400" cy="800100"/>
          </a:xfrm>
          <a:prstGeom prst="rect">
            <a:avLst/>
          </a:prstGeom>
          <a:noFill/>
        </p:spPr>
      </p:pic>
      <p:pic>
        <p:nvPicPr>
          <p:cNvPr id="21" name="Picture 19" descr="Logo-Lina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6738" y="274638"/>
            <a:ext cx="787400" cy="800100"/>
          </a:xfrm>
          <a:prstGeom prst="rect">
            <a:avLst/>
          </a:prstGeom>
          <a:noFill/>
        </p:spPr>
      </p:pic>
      <p:sp>
        <p:nvSpPr>
          <p:cNvPr id="10" name="Footer Placeholder 2"/>
          <p:cNvSpPr txBox="1">
            <a:spLocks/>
          </p:cNvSpPr>
          <p:nvPr userDrawn="1"/>
        </p:nvSpPr>
        <p:spPr>
          <a:xfrm>
            <a:off x="3463625" y="6173787"/>
            <a:ext cx="2518804" cy="6842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0" dirty="0" smtClean="0"/>
              <a:t>Linac4-PSB 160 MeV connection readiness review </a:t>
            </a:r>
            <a:endParaRPr lang="en-US" noProof="0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2686" y="274638"/>
            <a:ext cx="1050979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noProof="0" dirty="0" smtClean="0"/>
              <a:t>Click to edit Master title style</a:t>
            </a:r>
            <a:endParaRPr kumimoji="0" lang="en-US" noProof="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noProof="0" dirty="0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6" y="6184799"/>
            <a:ext cx="1696224" cy="673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9" descr="Logo-Lina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6738" y="274638"/>
            <a:ext cx="787400" cy="800100"/>
          </a:xfrm>
          <a:prstGeom prst="rect">
            <a:avLst/>
          </a:prstGeom>
          <a:noFill/>
        </p:spPr>
      </p:pic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11225" y="6184800"/>
            <a:ext cx="2518804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noProof="0" dirty="0" smtClean="0"/>
              <a:t>Title of the talk</a:t>
            </a:r>
            <a:br>
              <a:rPr lang="en-US" noProof="0" dirty="0" smtClean="0"/>
            </a:br>
            <a:r>
              <a:rPr lang="en-US" noProof="0" dirty="0" smtClean="0"/>
              <a:t>Name of the lecturer - Dept/Grp </a:t>
            </a:r>
            <a:endParaRPr lang="en-US" noProof="0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0826" y="276093"/>
            <a:ext cx="1054699" cy="798645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2467507" y="3906982"/>
            <a:ext cx="420624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 smtClean="0"/>
              <a:t>Table of Contents</a:t>
            </a:r>
            <a:r>
              <a:rPr lang="en-US" dirty="0" smtClean="0"/>
              <a:t>: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231" y="195801"/>
            <a:ext cx="1050979" cy="800100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noProof="0" dirty="0" smtClean="0"/>
              <a:t>Click to edit Master text styles</a:t>
            </a:r>
          </a:p>
          <a:p>
            <a:pPr lvl="1" eaLnBrk="1" latinLnBrk="0" hangingPunct="1"/>
            <a:r>
              <a:rPr lang="en-US" noProof="0" dirty="0" smtClean="0"/>
              <a:t>Second level</a:t>
            </a:r>
          </a:p>
          <a:p>
            <a:pPr lvl="2" eaLnBrk="1" latinLnBrk="0" hangingPunct="1"/>
            <a:r>
              <a:rPr lang="en-US" noProof="0" dirty="0" smtClean="0"/>
              <a:t>Third level</a:t>
            </a:r>
          </a:p>
          <a:p>
            <a:pPr lvl="3" eaLnBrk="1" latinLnBrk="0" hangingPunct="1"/>
            <a:r>
              <a:rPr lang="en-US" noProof="0" dirty="0" smtClean="0"/>
              <a:t>Fourth level</a:t>
            </a:r>
          </a:p>
          <a:p>
            <a:pPr lvl="4" eaLnBrk="1" latinLnBrk="0" hangingPunct="1"/>
            <a:r>
              <a:rPr lang="en-US" noProof="0" dirty="0" smtClean="0"/>
              <a:t>Fifth level</a:t>
            </a:r>
            <a:endParaRPr kumimoji="0" lang="en-US" noProof="0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6" y="6156000"/>
            <a:ext cx="1746624" cy="70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21210" y="172224"/>
            <a:ext cx="6995528" cy="817708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noProof="0" dirty="0" smtClean="0"/>
              <a:t>Click to edit Master title style</a:t>
            </a:r>
            <a:endParaRPr kumimoji="0" lang="en-US" noProof="0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" name="Picture 19" descr="Logo-Linac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16738" y="189832"/>
            <a:ext cx="787400" cy="800100"/>
          </a:xfrm>
          <a:prstGeom prst="rect">
            <a:avLst/>
          </a:prstGeom>
          <a:noFill/>
        </p:spPr>
      </p:pic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11225" y="6156000"/>
            <a:ext cx="2518804" cy="701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noProof="0" dirty="0" smtClean="0"/>
              <a:t>Title of the talk</a:t>
            </a:r>
            <a:br>
              <a:rPr lang="en-US" noProof="0" dirty="0" smtClean="0"/>
            </a:br>
            <a:r>
              <a:rPr lang="en-US" noProof="0" dirty="0" smtClean="0"/>
              <a:t>Name of the lecturer - Dept/Grp 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 smtClean="0"/>
              <a:t>Title</a:t>
            </a:r>
            <a:endParaRPr kumimoji="0" lang="en-US" noProof="0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55367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noProof="0" dirty="0" smtClean="0"/>
              <a:t>Click to edit Master text styles</a:t>
            </a:r>
          </a:p>
          <a:p>
            <a:pPr lvl="1" eaLnBrk="1" latinLnBrk="0" hangingPunct="1"/>
            <a:r>
              <a:rPr kumimoji="0" lang="en-US" noProof="0" dirty="0" smtClean="0"/>
              <a:t>Second level</a:t>
            </a:r>
          </a:p>
          <a:p>
            <a:pPr lvl="2" eaLnBrk="1" latinLnBrk="0" hangingPunct="1"/>
            <a:r>
              <a:rPr kumimoji="0" lang="en-US" noProof="0" dirty="0" smtClean="0"/>
              <a:t>Third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81" r:id="rId3"/>
    <p:sldLayoutId id="2147483680" r:id="rId4"/>
    <p:sldLayoutId id="2147483679" r:id="rId5"/>
    <p:sldLayoutId id="2147483674" r:id="rId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191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-38912" y="6448009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b="1" dirty="0"/>
              <a:t>Longitudinal painting requirements and optimization</a:t>
            </a:r>
          </a:p>
          <a:p>
            <a:r>
              <a:rPr lang="en-GB" sz="800" dirty="0"/>
              <a:t>Vincenzo Forte, Chiara Bracco - </a:t>
            </a:r>
            <a:r>
              <a:rPr lang="en-GB" sz="800" dirty="0" smtClean="0"/>
              <a:t>TE/ABT/BTP </a:t>
            </a:r>
            <a:endParaRPr lang="en-GB" sz="800" dirty="0"/>
          </a:p>
          <a:p>
            <a:r>
              <a:rPr lang="en-US" sz="800" dirty="0"/>
              <a:t>Elena Benedetto – BE/ABP/HSI</a:t>
            </a:r>
          </a:p>
        </p:txBody>
      </p:sp>
      <p:sp>
        <p:nvSpPr>
          <p:cNvPr id="14" name="Title 8"/>
          <p:cNvSpPr txBox="1">
            <a:spLocks/>
          </p:cNvSpPr>
          <p:nvPr/>
        </p:nvSpPr>
        <p:spPr>
          <a:xfrm>
            <a:off x="1" y="308687"/>
            <a:ext cx="9144000" cy="48689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000" b="1" dirty="0" smtClean="0">
                <a:solidFill>
                  <a:schemeClr val="accent6"/>
                </a:solidFill>
              </a:rPr>
              <a:t>Simulations set-up</a:t>
            </a:r>
            <a:endParaRPr lang="en-US" sz="2200" b="1" dirty="0">
              <a:solidFill>
                <a:schemeClr val="accent6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439" y="3640934"/>
            <a:ext cx="3726866" cy="270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8"/>
          <a:stretch/>
        </p:blipFill>
        <p:spPr>
          <a:xfrm>
            <a:off x="5082374" y="1054443"/>
            <a:ext cx="3750930" cy="2520000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5652423" y="6387183"/>
            <a:ext cx="27449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accent6"/>
                </a:solidFill>
              </a:rPr>
              <a:t>Longitudinal painting</a:t>
            </a:r>
          </a:p>
          <a:p>
            <a:pPr algn="ctr"/>
            <a:r>
              <a:rPr lang="en-GB" sz="1200" b="1" dirty="0" smtClean="0">
                <a:solidFill>
                  <a:schemeClr val="accent6"/>
                </a:solidFill>
              </a:rPr>
              <a:t>± 1.1 MeV sweep - 2 x (20+20) turns</a:t>
            </a:r>
            <a:endParaRPr lang="en-GB" sz="1200" dirty="0">
              <a:solidFill>
                <a:schemeClr val="accent6"/>
              </a:solidFill>
            </a:endParaRPr>
          </a:p>
        </p:txBody>
      </p:sp>
      <p:sp>
        <p:nvSpPr>
          <p:cNvPr id="10" name="Text Placeholder 11"/>
          <p:cNvSpPr txBox="1">
            <a:spLocks/>
          </p:cNvSpPr>
          <p:nvPr/>
        </p:nvSpPr>
        <p:spPr>
          <a:xfrm>
            <a:off x="-1480" y="517735"/>
            <a:ext cx="4773157" cy="1391435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 smtClean="0">
              <a:solidFill>
                <a:schemeClr val="accent6"/>
              </a:solidFill>
            </a:endParaRPr>
          </a:p>
          <a:p>
            <a:endParaRPr lang="en-US" sz="1600" dirty="0" smtClean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FF0000"/>
                </a:solidFill>
              </a:rPr>
              <a:t>Simulations set for future NORMGPS/HRS beams (target 1.3e13 p. and </a:t>
            </a:r>
            <a:r>
              <a:rPr lang="en-GB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e</a:t>
            </a:r>
            <a:r>
              <a:rPr lang="en-GB" b="1" baseline="-25000" dirty="0" smtClean="0">
                <a:solidFill>
                  <a:srgbClr val="FF0000"/>
                </a:solidFill>
              </a:rPr>
              <a:t>x</a:t>
            </a:r>
            <a:r>
              <a:rPr lang="en-GB" b="1" dirty="0" smtClean="0">
                <a:solidFill>
                  <a:srgbClr val="FF0000"/>
                </a:solidFill>
              </a:rPr>
              <a:t>/</a:t>
            </a:r>
            <a:r>
              <a:rPr lang="en-GB" b="1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e</a:t>
            </a:r>
            <a:r>
              <a:rPr lang="en-GB" b="1" baseline="-25000" dirty="0" err="1" smtClean="0">
                <a:solidFill>
                  <a:srgbClr val="FF0000"/>
                </a:solidFill>
              </a:rPr>
              <a:t>y</a:t>
            </a:r>
            <a:r>
              <a:rPr lang="en-GB" b="1" dirty="0" smtClean="0">
                <a:solidFill>
                  <a:srgbClr val="FF0000"/>
                </a:solidFill>
              </a:rPr>
              <a:t>= 13(15) / 6(8) um)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chemeClr val="accent6"/>
                </a:solidFill>
              </a:rPr>
              <a:t>The multi-turn capture process (~10 </a:t>
            </a:r>
            <a:r>
              <a:rPr lang="en-GB" dirty="0" err="1" smtClean="0">
                <a:solidFill>
                  <a:schemeClr val="accent6"/>
                </a:solidFill>
              </a:rPr>
              <a:t>ms</a:t>
            </a:r>
            <a:r>
              <a:rPr lang="en-GB" dirty="0" smtClean="0">
                <a:solidFill>
                  <a:schemeClr val="accent6"/>
                </a:solidFill>
              </a:rPr>
              <a:t> from injection) has been simulated in PTC-Orbit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‘Usual’ double RF bucket </a:t>
            </a:r>
            <a:r>
              <a:rPr lang="en-GB" dirty="0" smtClean="0">
                <a:solidFill>
                  <a:schemeClr val="accent6"/>
                </a:solidFill>
              </a:rPr>
              <a:t>with V</a:t>
            </a:r>
            <a:r>
              <a:rPr lang="en-GB" baseline="-25000" dirty="0" smtClean="0">
                <a:solidFill>
                  <a:schemeClr val="accent6"/>
                </a:solidFill>
              </a:rPr>
              <a:t>h1</a:t>
            </a:r>
            <a:r>
              <a:rPr lang="en-GB" dirty="0" smtClean="0">
                <a:solidFill>
                  <a:schemeClr val="accent6"/>
                </a:solidFill>
              </a:rPr>
              <a:t>= 8 kV and V</a:t>
            </a:r>
            <a:r>
              <a:rPr lang="en-GB" baseline="-25000" dirty="0" smtClean="0">
                <a:solidFill>
                  <a:schemeClr val="accent6"/>
                </a:solidFill>
              </a:rPr>
              <a:t>h2</a:t>
            </a:r>
            <a:r>
              <a:rPr lang="en-GB" dirty="0" smtClean="0">
                <a:solidFill>
                  <a:schemeClr val="accent6"/>
                </a:solidFill>
              </a:rPr>
              <a:t>= 6 kV with </a:t>
            </a:r>
            <a:r>
              <a:rPr lang="en-GB" dirty="0" err="1" smtClean="0">
                <a:solidFill>
                  <a:schemeClr val="accent6"/>
                </a:solidFill>
                <a:latin typeface="Symbol" panose="05050102010706020507" pitchFamily="18" charset="2"/>
              </a:rPr>
              <a:t>Df</a:t>
            </a:r>
            <a:r>
              <a:rPr lang="en-GB" dirty="0" smtClean="0">
                <a:solidFill>
                  <a:schemeClr val="accent6"/>
                </a:solidFill>
              </a:rPr>
              <a:t>=220 </a:t>
            </a:r>
            <a:r>
              <a:rPr lang="en-GB" dirty="0" err="1" smtClean="0">
                <a:solidFill>
                  <a:schemeClr val="accent6"/>
                </a:solidFill>
              </a:rPr>
              <a:t>deg</a:t>
            </a:r>
            <a:r>
              <a:rPr lang="en-GB" dirty="0" smtClean="0">
                <a:solidFill>
                  <a:schemeClr val="accent6"/>
                </a:solidFill>
              </a:rPr>
              <a:t> 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Fixed KSW painting function </a:t>
            </a:r>
            <a:r>
              <a:rPr lang="en-GB" dirty="0" smtClean="0">
                <a:solidFill>
                  <a:schemeClr val="accent6"/>
                </a:solidFill>
              </a:rPr>
              <a:t>and </a:t>
            </a:r>
            <a:r>
              <a:rPr lang="en-GB" b="1" dirty="0" smtClean="0">
                <a:solidFill>
                  <a:schemeClr val="accent6"/>
                </a:solidFill>
              </a:rPr>
              <a:t>vertical offset </a:t>
            </a:r>
            <a:r>
              <a:rPr lang="en-GB" dirty="0" smtClean="0">
                <a:solidFill>
                  <a:schemeClr val="accent6"/>
                </a:solidFill>
              </a:rPr>
              <a:t>for transverse emittance tailoring as in </a:t>
            </a:r>
            <a:r>
              <a:rPr lang="en-GB" dirty="0" smtClean="0"/>
              <a:t>PSB-MKKSW-EN-0001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Transverse + longitudinal space charge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80 turns imposed</a:t>
            </a:r>
            <a:r>
              <a:rPr lang="en-GB" dirty="0" smtClean="0">
                <a:solidFill>
                  <a:schemeClr val="accent6"/>
                </a:solidFill>
              </a:rPr>
              <a:t> in </a:t>
            </a:r>
            <a:r>
              <a:rPr lang="en-GB" b="1" dirty="0" smtClean="0">
                <a:solidFill>
                  <a:schemeClr val="accent6"/>
                </a:solidFill>
              </a:rPr>
              <a:t>1x(40+40)</a:t>
            </a:r>
            <a:r>
              <a:rPr lang="en-GB" dirty="0" smtClean="0">
                <a:solidFill>
                  <a:schemeClr val="accent6"/>
                </a:solidFill>
              </a:rPr>
              <a:t> </a:t>
            </a:r>
            <a:r>
              <a:rPr lang="en-GB" b="1" dirty="0" smtClean="0">
                <a:solidFill>
                  <a:schemeClr val="accent6"/>
                </a:solidFill>
              </a:rPr>
              <a:t>or</a:t>
            </a:r>
            <a:r>
              <a:rPr lang="en-GB" dirty="0" smtClean="0">
                <a:solidFill>
                  <a:schemeClr val="accent6"/>
                </a:solidFill>
              </a:rPr>
              <a:t> </a:t>
            </a:r>
            <a:r>
              <a:rPr lang="en-GB" b="1" dirty="0" smtClean="0">
                <a:solidFill>
                  <a:schemeClr val="accent6"/>
                </a:solidFill>
              </a:rPr>
              <a:t>2x(20+20) turns sweep </a:t>
            </a:r>
            <a:r>
              <a:rPr lang="en-GB" dirty="0" smtClean="0">
                <a:solidFill>
                  <a:schemeClr val="accent6"/>
                </a:solidFill>
              </a:rPr>
              <a:t>or</a:t>
            </a:r>
            <a:r>
              <a:rPr lang="en-GB" b="1" dirty="0" smtClean="0">
                <a:solidFill>
                  <a:schemeClr val="accent6"/>
                </a:solidFill>
              </a:rPr>
              <a:t> without sweep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chemeClr val="accent6"/>
                </a:solidFill>
              </a:rPr>
              <a:t>±0.8 MeV </a:t>
            </a:r>
            <a:r>
              <a:rPr lang="en-GB" dirty="0" smtClean="0">
                <a:solidFill>
                  <a:schemeClr val="accent6"/>
                </a:solidFill>
              </a:rPr>
              <a:t>and</a:t>
            </a:r>
            <a:r>
              <a:rPr lang="en-GB" b="1" dirty="0" smtClean="0">
                <a:solidFill>
                  <a:schemeClr val="accent6"/>
                </a:solidFill>
              </a:rPr>
              <a:t> </a:t>
            </a:r>
            <a:r>
              <a:rPr lang="en-GB" b="1" dirty="0">
                <a:solidFill>
                  <a:schemeClr val="accent6"/>
                </a:solidFill>
              </a:rPr>
              <a:t>±</a:t>
            </a:r>
            <a:r>
              <a:rPr lang="en-GB" b="1" dirty="0" smtClean="0">
                <a:solidFill>
                  <a:schemeClr val="accent6"/>
                </a:solidFill>
              </a:rPr>
              <a:t>1.1 MeV </a:t>
            </a:r>
            <a:r>
              <a:rPr lang="en-GB" dirty="0" smtClean="0">
                <a:solidFill>
                  <a:schemeClr val="accent6"/>
                </a:solidFill>
              </a:rPr>
              <a:t>sweeping max amplitude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80 </a:t>
            </a:r>
            <a:r>
              <a:rPr lang="en-GB" b="1" dirty="0" err="1" smtClean="0">
                <a:solidFill>
                  <a:schemeClr val="accent6"/>
                </a:solidFill>
              </a:rPr>
              <a:t>keV</a:t>
            </a:r>
            <a:r>
              <a:rPr lang="en-GB" b="1" dirty="0" smtClean="0">
                <a:solidFill>
                  <a:schemeClr val="accent6"/>
                </a:solidFill>
              </a:rPr>
              <a:t> and 120 </a:t>
            </a:r>
            <a:r>
              <a:rPr lang="en-GB" b="1" dirty="0" err="1" smtClean="0">
                <a:solidFill>
                  <a:schemeClr val="accent6"/>
                </a:solidFill>
              </a:rPr>
              <a:t>keV</a:t>
            </a:r>
            <a:r>
              <a:rPr lang="en-GB" b="1" dirty="0" smtClean="0">
                <a:solidFill>
                  <a:schemeClr val="accent6"/>
                </a:solidFill>
              </a:rPr>
              <a:t> </a:t>
            </a:r>
            <a:r>
              <a:rPr lang="en-GB" b="1" dirty="0" err="1" smtClean="0">
                <a:solidFill>
                  <a:schemeClr val="accent6"/>
                </a:solidFill>
              </a:rPr>
              <a:t>rms</a:t>
            </a:r>
            <a:r>
              <a:rPr lang="en-GB" b="1" dirty="0" smtClean="0">
                <a:solidFill>
                  <a:schemeClr val="accent6"/>
                </a:solidFill>
              </a:rPr>
              <a:t> </a:t>
            </a:r>
            <a:r>
              <a:rPr lang="en-GB" dirty="0" smtClean="0">
                <a:solidFill>
                  <a:schemeClr val="accent6"/>
                </a:solidFill>
              </a:rPr>
              <a:t>for the longitudinal painting 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450 </a:t>
            </a:r>
            <a:r>
              <a:rPr lang="en-GB" b="1" dirty="0" err="1" smtClean="0">
                <a:solidFill>
                  <a:schemeClr val="accent6"/>
                </a:solidFill>
              </a:rPr>
              <a:t>keV</a:t>
            </a:r>
            <a:r>
              <a:rPr lang="en-GB" b="1" dirty="0" smtClean="0">
                <a:solidFill>
                  <a:schemeClr val="accent6"/>
                </a:solidFill>
              </a:rPr>
              <a:t> </a:t>
            </a:r>
            <a:r>
              <a:rPr lang="en-GB" b="1" dirty="0" err="1" smtClean="0">
                <a:solidFill>
                  <a:schemeClr val="accent6"/>
                </a:solidFill>
              </a:rPr>
              <a:t>rms</a:t>
            </a:r>
            <a:r>
              <a:rPr lang="en-GB" b="1" dirty="0" smtClean="0">
                <a:solidFill>
                  <a:schemeClr val="accent6"/>
                </a:solidFill>
              </a:rPr>
              <a:t> (after optimization) </a:t>
            </a:r>
            <a:r>
              <a:rPr lang="en-GB" dirty="0" smtClean="0">
                <a:solidFill>
                  <a:schemeClr val="accent6"/>
                </a:solidFill>
              </a:rPr>
              <a:t>for the un-modulated injection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Variable chopping factor patterns  for longitudinal painting </a:t>
            </a:r>
            <a:r>
              <a:rPr lang="en-GB" dirty="0" smtClean="0">
                <a:solidFill>
                  <a:schemeClr val="accent6"/>
                </a:solidFill>
              </a:rPr>
              <a:t>depending on </a:t>
            </a:r>
            <a:r>
              <a:rPr lang="en-GB" dirty="0" smtClean="0">
                <a:solidFill>
                  <a:srgbClr val="92D050"/>
                </a:solidFill>
              </a:rPr>
              <a:t>selected target long. emittance contour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FF0000"/>
                </a:solidFill>
              </a:rPr>
              <a:t>Figures of merit of the simulation results: 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Transverse emittance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Losses </a:t>
            </a:r>
            <a:r>
              <a:rPr lang="en-GB" dirty="0" smtClean="0">
                <a:solidFill>
                  <a:schemeClr val="accent6"/>
                </a:solidFill>
              </a:rPr>
              <a:t>for activation reasons</a:t>
            </a:r>
            <a:endParaRPr lang="en-GB" b="1" dirty="0" smtClean="0">
              <a:solidFill>
                <a:schemeClr val="accent6"/>
              </a:solidFill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Line density / bunching factor </a:t>
            </a:r>
            <a:r>
              <a:rPr lang="en-GB" dirty="0" smtClean="0">
                <a:solidFill>
                  <a:schemeClr val="accent6"/>
                </a:solidFill>
              </a:rPr>
              <a:t>for tr. space charge</a:t>
            </a:r>
            <a:endParaRPr lang="en-GB" b="1" dirty="0" smtClean="0">
              <a:solidFill>
                <a:schemeClr val="accent6"/>
              </a:solidFill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b="1" dirty="0" smtClean="0">
              <a:solidFill>
                <a:schemeClr val="accent6"/>
              </a:solidFill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b="1" dirty="0" smtClean="0">
              <a:solidFill>
                <a:schemeClr val="accent6"/>
              </a:solidFill>
            </a:endParaRPr>
          </a:p>
          <a:p>
            <a:pPr lvl="1" indent="0"/>
            <a:endParaRPr lang="en-GB" dirty="0" smtClean="0">
              <a:solidFill>
                <a:schemeClr val="accent6"/>
              </a:solidFill>
            </a:endParaRPr>
          </a:p>
          <a:p>
            <a:pPr lvl="1" indent="0"/>
            <a:r>
              <a:rPr lang="en-GB" dirty="0" smtClean="0">
                <a:solidFill>
                  <a:schemeClr val="accent6"/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3879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-38912" y="6448009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b="1" dirty="0"/>
              <a:t>Longitudinal painting requirements and optimization</a:t>
            </a:r>
          </a:p>
          <a:p>
            <a:r>
              <a:rPr lang="en-GB" sz="800" dirty="0"/>
              <a:t>Vincenzo Forte, Chiara Bracco - </a:t>
            </a:r>
            <a:r>
              <a:rPr lang="en-GB" sz="800" dirty="0" smtClean="0"/>
              <a:t>TE/ABT/BTP </a:t>
            </a:r>
            <a:endParaRPr lang="en-GB" sz="800" dirty="0"/>
          </a:p>
          <a:p>
            <a:r>
              <a:rPr lang="en-US" sz="800" dirty="0"/>
              <a:t>Elena Benedetto – BE/ABP/HSI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27"/>
          <a:stretch/>
        </p:blipFill>
        <p:spPr>
          <a:xfrm>
            <a:off x="4934453" y="1065628"/>
            <a:ext cx="3796323" cy="252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9463" y="3689282"/>
            <a:ext cx="3666302" cy="25200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652423" y="6387183"/>
            <a:ext cx="27449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accent6"/>
                </a:solidFill>
              </a:rPr>
              <a:t>Longitudinal painting</a:t>
            </a:r>
          </a:p>
          <a:p>
            <a:pPr algn="ctr"/>
            <a:r>
              <a:rPr lang="en-GB" sz="1200" b="1" dirty="0" smtClean="0">
                <a:solidFill>
                  <a:schemeClr val="accent6"/>
                </a:solidFill>
              </a:rPr>
              <a:t>± 0.8 MeV sweep - 1 x (40+40) turns</a:t>
            </a:r>
            <a:endParaRPr lang="en-GB" sz="1200" dirty="0">
              <a:solidFill>
                <a:schemeClr val="accent6"/>
              </a:solidFill>
            </a:endParaRPr>
          </a:p>
        </p:txBody>
      </p:sp>
      <p:sp>
        <p:nvSpPr>
          <p:cNvPr id="10" name="Title 8"/>
          <p:cNvSpPr txBox="1">
            <a:spLocks/>
          </p:cNvSpPr>
          <p:nvPr/>
        </p:nvSpPr>
        <p:spPr>
          <a:xfrm>
            <a:off x="1" y="243876"/>
            <a:ext cx="9144000" cy="48689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000" b="1" dirty="0" smtClean="0">
                <a:solidFill>
                  <a:schemeClr val="accent6"/>
                </a:solidFill>
              </a:rPr>
              <a:t>Simulations set-up</a:t>
            </a:r>
            <a:endParaRPr lang="en-US" sz="2200" b="1" dirty="0">
              <a:solidFill>
                <a:schemeClr val="accent6"/>
              </a:solidFill>
            </a:endParaRPr>
          </a:p>
        </p:txBody>
      </p:sp>
      <p:sp>
        <p:nvSpPr>
          <p:cNvPr id="13" name="Text Placeholder 11"/>
          <p:cNvSpPr txBox="1">
            <a:spLocks/>
          </p:cNvSpPr>
          <p:nvPr/>
        </p:nvSpPr>
        <p:spPr>
          <a:xfrm>
            <a:off x="-1480" y="517735"/>
            <a:ext cx="4773157" cy="1391435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 smtClean="0">
              <a:solidFill>
                <a:schemeClr val="accent6"/>
              </a:solidFill>
            </a:endParaRPr>
          </a:p>
          <a:p>
            <a:endParaRPr lang="en-US" sz="1600" dirty="0" smtClean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FF0000"/>
                </a:solidFill>
              </a:rPr>
              <a:t>Simulations set for future NORMGPS/HRS beams (target 1.3e13 p. and </a:t>
            </a:r>
            <a:r>
              <a:rPr lang="en-GB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e</a:t>
            </a:r>
            <a:r>
              <a:rPr lang="en-GB" b="1" baseline="-25000" dirty="0" smtClean="0">
                <a:solidFill>
                  <a:srgbClr val="FF0000"/>
                </a:solidFill>
              </a:rPr>
              <a:t>x</a:t>
            </a:r>
            <a:r>
              <a:rPr lang="en-GB" b="1" dirty="0" smtClean="0">
                <a:solidFill>
                  <a:srgbClr val="FF0000"/>
                </a:solidFill>
              </a:rPr>
              <a:t>/</a:t>
            </a:r>
            <a:r>
              <a:rPr lang="en-GB" b="1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e</a:t>
            </a:r>
            <a:r>
              <a:rPr lang="en-GB" b="1" baseline="-25000" dirty="0" err="1" smtClean="0">
                <a:solidFill>
                  <a:srgbClr val="FF0000"/>
                </a:solidFill>
              </a:rPr>
              <a:t>y</a:t>
            </a:r>
            <a:r>
              <a:rPr lang="en-GB" b="1" dirty="0" smtClean="0">
                <a:solidFill>
                  <a:srgbClr val="FF0000"/>
                </a:solidFill>
              </a:rPr>
              <a:t>= 13(15) / 6(8) um)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chemeClr val="accent6"/>
                </a:solidFill>
              </a:rPr>
              <a:t>The multi-turn capture process (~10 </a:t>
            </a:r>
            <a:r>
              <a:rPr lang="en-GB" dirty="0" err="1" smtClean="0">
                <a:solidFill>
                  <a:schemeClr val="accent6"/>
                </a:solidFill>
              </a:rPr>
              <a:t>ms</a:t>
            </a:r>
            <a:r>
              <a:rPr lang="en-GB" dirty="0" smtClean="0">
                <a:solidFill>
                  <a:schemeClr val="accent6"/>
                </a:solidFill>
              </a:rPr>
              <a:t> from injection) has been simulated in PTC-Orbit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‘Usual’ double RF bucket </a:t>
            </a:r>
            <a:r>
              <a:rPr lang="en-GB" dirty="0" smtClean="0">
                <a:solidFill>
                  <a:schemeClr val="accent6"/>
                </a:solidFill>
              </a:rPr>
              <a:t>with V</a:t>
            </a:r>
            <a:r>
              <a:rPr lang="en-GB" baseline="-25000" dirty="0" smtClean="0">
                <a:solidFill>
                  <a:schemeClr val="accent6"/>
                </a:solidFill>
              </a:rPr>
              <a:t>h1</a:t>
            </a:r>
            <a:r>
              <a:rPr lang="en-GB" dirty="0" smtClean="0">
                <a:solidFill>
                  <a:schemeClr val="accent6"/>
                </a:solidFill>
              </a:rPr>
              <a:t>= 8 kV and V</a:t>
            </a:r>
            <a:r>
              <a:rPr lang="en-GB" baseline="-25000" dirty="0" smtClean="0">
                <a:solidFill>
                  <a:schemeClr val="accent6"/>
                </a:solidFill>
              </a:rPr>
              <a:t>h2</a:t>
            </a:r>
            <a:r>
              <a:rPr lang="en-GB" dirty="0" smtClean="0">
                <a:solidFill>
                  <a:schemeClr val="accent6"/>
                </a:solidFill>
              </a:rPr>
              <a:t>= 6 kV with </a:t>
            </a:r>
            <a:r>
              <a:rPr lang="en-GB" dirty="0" err="1" smtClean="0">
                <a:solidFill>
                  <a:schemeClr val="accent6"/>
                </a:solidFill>
                <a:latin typeface="Symbol" panose="05050102010706020507" pitchFamily="18" charset="2"/>
              </a:rPr>
              <a:t>Df</a:t>
            </a:r>
            <a:r>
              <a:rPr lang="en-GB" dirty="0" smtClean="0">
                <a:solidFill>
                  <a:schemeClr val="accent6"/>
                </a:solidFill>
              </a:rPr>
              <a:t>=220 </a:t>
            </a:r>
            <a:r>
              <a:rPr lang="en-GB" dirty="0" err="1" smtClean="0">
                <a:solidFill>
                  <a:schemeClr val="accent6"/>
                </a:solidFill>
              </a:rPr>
              <a:t>deg</a:t>
            </a:r>
            <a:r>
              <a:rPr lang="en-GB" dirty="0" smtClean="0">
                <a:solidFill>
                  <a:schemeClr val="accent6"/>
                </a:solidFill>
              </a:rPr>
              <a:t> 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Fixed KSW painting function </a:t>
            </a:r>
            <a:r>
              <a:rPr lang="en-GB" dirty="0" smtClean="0">
                <a:solidFill>
                  <a:schemeClr val="accent6"/>
                </a:solidFill>
              </a:rPr>
              <a:t>and </a:t>
            </a:r>
            <a:r>
              <a:rPr lang="en-GB" b="1" dirty="0" smtClean="0">
                <a:solidFill>
                  <a:schemeClr val="accent6"/>
                </a:solidFill>
              </a:rPr>
              <a:t>vertical offset </a:t>
            </a:r>
            <a:r>
              <a:rPr lang="en-GB" dirty="0" smtClean="0">
                <a:solidFill>
                  <a:schemeClr val="accent6"/>
                </a:solidFill>
              </a:rPr>
              <a:t>for transverse emittance tailoring as in </a:t>
            </a:r>
            <a:r>
              <a:rPr lang="en-GB" dirty="0" smtClean="0"/>
              <a:t>PSB-MKKSW-EN-0001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Transverse + longitudinal space charge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80 turns imposed</a:t>
            </a:r>
            <a:r>
              <a:rPr lang="en-GB" dirty="0" smtClean="0">
                <a:solidFill>
                  <a:schemeClr val="accent6"/>
                </a:solidFill>
              </a:rPr>
              <a:t> in </a:t>
            </a:r>
            <a:r>
              <a:rPr lang="en-GB" b="1" dirty="0" smtClean="0">
                <a:solidFill>
                  <a:schemeClr val="accent6"/>
                </a:solidFill>
              </a:rPr>
              <a:t>1x(40+40)</a:t>
            </a:r>
            <a:r>
              <a:rPr lang="en-GB" dirty="0" smtClean="0">
                <a:solidFill>
                  <a:schemeClr val="accent6"/>
                </a:solidFill>
              </a:rPr>
              <a:t> </a:t>
            </a:r>
            <a:r>
              <a:rPr lang="en-GB" b="1" dirty="0" smtClean="0">
                <a:solidFill>
                  <a:schemeClr val="accent6"/>
                </a:solidFill>
              </a:rPr>
              <a:t>or</a:t>
            </a:r>
            <a:r>
              <a:rPr lang="en-GB" dirty="0" smtClean="0">
                <a:solidFill>
                  <a:schemeClr val="accent6"/>
                </a:solidFill>
              </a:rPr>
              <a:t> </a:t>
            </a:r>
            <a:r>
              <a:rPr lang="en-GB" b="1" dirty="0" smtClean="0">
                <a:solidFill>
                  <a:schemeClr val="accent6"/>
                </a:solidFill>
              </a:rPr>
              <a:t>2x(20+20) turns sweep </a:t>
            </a:r>
            <a:r>
              <a:rPr lang="en-GB" dirty="0" smtClean="0">
                <a:solidFill>
                  <a:schemeClr val="accent6"/>
                </a:solidFill>
              </a:rPr>
              <a:t>or</a:t>
            </a:r>
            <a:r>
              <a:rPr lang="en-GB" b="1" dirty="0" smtClean="0">
                <a:solidFill>
                  <a:schemeClr val="accent6"/>
                </a:solidFill>
              </a:rPr>
              <a:t> without sweep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chemeClr val="accent6"/>
                </a:solidFill>
              </a:rPr>
              <a:t>±0.8 MeV </a:t>
            </a:r>
            <a:r>
              <a:rPr lang="en-GB" dirty="0" smtClean="0">
                <a:solidFill>
                  <a:schemeClr val="accent6"/>
                </a:solidFill>
              </a:rPr>
              <a:t>and</a:t>
            </a:r>
            <a:r>
              <a:rPr lang="en-GB" b="1" dirty="0" smtClean="0">
                <a:solidFill>
                  <a:schemeClr val="accent6"/>
                </a:solidFill>
              </a:rPr>
              <a:t> </a:t>
            </a:r>
            <a:r>
              <a:rPr lang="en-GB" b="1" dirty="0">
                <a:solidFill>
                  <a:schemeClr val="accent6"/>
                </a:solidFill>
              </a:rPr>
              <a:t>±</a:t>
            </a:r>
            <a:r>
              <a:rPr lang="en-GB" b="1" dirty="0" smtClean="0">
                <a:solidFill>
                  <a:schemeClr val="accent6"/>
                </a:solidFill>
              </a:rPr>
              <a:t>1.1 MeV </a:t>
            </a:r>
            <a:r>
              <a:rPr lang="en-GB" dirty="0" smtClean="0">
                <a:solidFill>
                  <a:schemeClr val="accent6"/>
                </a:solidFill>
              </a:rPr>
              <a:t>sweeping max amplitude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80 </a:t>
            </a:r>
            <a:r>
              <a:rPr lang="en-GB" b="1" dirty="0" err="1" smtClean="0">
                <a:solidFill>
                  <a:schemeClr val="accent6"/>
                </a:solidFill>
              </a:rPr>
              <a:t>keV</a:t>
            </a:r>
            <a:r>
              <a:rPr lang="en-GB" b="1" dirty="0" smtClean="0">
                <a:solidFill>
                  <a:schemeClr val="accent6"/>
                </a:solidFill>
              </a:rPr>
              <a:t> and 120 </a:t>
            </a:r>
            <a:r>
              <a:rPr lang="en-GB" b="1" dirty="0" err="1" smtClean="0">
                <a:solidFill>
                  <a:schemeClr val="accent6"/>
                </a:solidFill>
              </a:rPr>
              <a:t>keV</a:t>
            </a:r>
            <a:r>
              <a:rPr lang="en-GB" b="1" dirty="0" smtClean="0">
                <a:solidFill>
                  <a:schemeClr val="accent6"/>
                </a:solidFill>
              </a:rPr>
              <a:t> </a:t>
            </a:r>
            <a:r>
              <a:rPr lang="en-GB" b="1" dirty="0" err="1" smtClean="0">
                <a:solidFill>
                  <a:schemeClr val="accent6"/>
                </a:solidFill>
              </a:rPr>
              <a:t>rms</a:t>
            </a:r>
            <a:r>
              <a:rPr lang="en-GB" b="1" dirty="0" smtClean="0">
                <a:solidFill>
                  <a:schemeClr val="accent6"/>
                </a:solidFill>
              </a:rPr>
              <a:t> </a:t>
            </a:r>
            <a:r>
              <a:rPr lang="en-GB" dirty="0" smtClean="0">
                <a:solidFill>
                  <a:schemeClr val="accent6"/>
                </a:solidFill>
              </a:rPr>
              <a:t>for the longitudinal painting 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450 </a:t>
            </a:r>
            <a:r>
              <a:rPr lang="en-GB" b="1" dirty="0" err="1" smtClean="0">
                <a:solidFill>
                  <a:schemeClr val="accent6"/>
                </a:solidFill>
              </a:rPr>
              <a:t>keV</a:t>
            </a:r>
            <a:r>
              <a:rPr lang="en-GB" b="1" dirty="0" smtClean="0">
                <a:solidFill>
                  <a:schemeClr val="accent6"/>
                </a:solidFill>
              </a:rPr>
              <a:t> </a:t>
            </a:r>
            <a:r>
              <a:rPr lang="en-GB" b="1" dirty="0" err="1" smtClean="0">
                <a:solidFill>
                  <a:schemeClr val="accent6"/>
                </a:solidFill>
              </a:rPr>
              <a:t>rms</a:t>
            </a:r>
            <a:r>
              <a:rPr lang="en-GB" b="1" dirty="0" smtClean="0">
                <a:solidFill>
                  <a:schemeClr val="accent6"/>
                </a:solidFill>
              </a:rPr>
              <a:t> (after optimization) </a:t>
            </a:r>
            <a:r>
              <a:rPr lang="en-GB" dirty="0" smtClean="0">
                <a:solidFill>
                  <a:schemeClr val="accent6"/>
                </a:solidFill>
              </a:rPr>
              <a:t>for the un-modulated injection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Variable chopping factor patterns  for longitudinal painting </a:t>
            </a:r>
            <a:r>
              <a:rPr lang="en-GB" dirty="0" smtClean="0">
                <a:solidFill>
                  <a:schemeClr val="accent6"/>
                </a:solidFill>
              </a:rPr>
              <a:t>depending on </a:t>
            </a:r>
            <a:r>
              <a:rPr lang="en-GB" dirty="0" smtClean="0">
                <a:solidFill>
                  <a:srgbClr val="92D050"/>
                </a:solidFill>
              </a:rPr>
              <a:t>selected target long. emittance contour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FF0000"/>
                </a:solidFill>
              </a:rPr>
              <a:t>Figures of merit of the simulation results: 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Transverse emittance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Losses </a:t>
            </a:r>
            <a:r>
              <a:rPr lang="en-GB" dirty="0" smtClean="0">
                <a:solidFill>
                  <a:schemeClr val="accent6"/>
                </a:solidFill>
              </a:rPr>
              <a:t>for activation reasons</a:t>
            </a:r>
            <a:endParaRPr lang="en-GB" b="1" dirty="0" smtClean="0">
              <a:solidFill>
                <a:schemeClr val="accent6"/>
              </a:solidFill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Line density / bunching factor </a:t>
            </a:r>
            <a:r>
              <a:rPr lang="en-GB" dirty="0" smtClean="0">
                <a:solidFill>
                  <a:schemeClr val="accent6"/>
                </a:solidFill>
              </a:rPr>
              <a:t>for tr. space charge</a:t>
            </a:r>
            <a:endParaRPr lang="en-GB" b="1" dirty="0" smtClean="0">
              <a:solidFill>
                <a:schemeClr val="accent6"/>
              </a:solidFill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b="1" dirty="0" smtClean="0">
              <a:solidFill>
                <a:schemeClr val="accent6"/>
              </a:solidFill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b="1" dirty="0" smtClean="0">
              <a:solidFill>
                <a:schemeClr val="accent6"/>
              </a:solidFill>
            </a:endParaRPr>
          </a:p>
          <a:p>
            <a:pPr lvl="1" indent="0"/>
            <a:endParaRPr lang="en-GB" dirty="0" smtClean="0">
              <a:solidFill>
                <a:schemeClr val="accent6"/>
              </a:solidFill>
            </a:endParaRPr>
          </a:p>
          <a:p>
            <a:pPr lvl="1" indent="0"/>
            <a:r>
              <a:rPr lang="en-GB" dirty="0" smtClean="0">
                <a:solidFill>
                  <a:schemeClr val="accent6"/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1519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1"/>
          <p:cNvSpPr txBox="1">
            <a:spLocks/>
          </p:cNvSpPr>
          <p:nvPr/>
        </p:nvSpPr>
        <p:spPr>
          <a:xfrm>
            <a:off x="-1480" y="517735"/>
            <a:ext cx="4773157" cy="1391435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 smtClean="0">
              <a:solidFill>
                <a:schemeClr val="accent6"/>
              </a:solidFill>
            </a:endParaRPr>
          </a:p>
          <a:p>
            <a:endParaRPr lang="en-US" sz="1600" dirty="0" smtClean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FF0000"/>
                </a:solidFill>
              </a:rPr>
              <a:t>Simulations set for future NORMGPS/HRS beams (target 1.3e13 p. and </a:t>
            </a:r>
            <a:r>
              <a:rPr lang="en-GB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e</a:t>
            </a:r>
            <a:r>
              <a:rPr lang="en-GB" b="1" baseline="-25000" dirty="0" smtClean="0">
                <a:solidFill>
                  <a:srgbClr val="FF0000"/>
                </a:solidFill>
              </a:rPr>
              <a:t>x</a:t>
            </a:r>
            <a:r>
              <a:rPr lang="en-GB" b="1" dirty="0" smtClean="0">
                <a:solidFill>
                  <a:srgbClr val="FF0000"/>
                </a:solidFill>
              </a:rPr>
              <a:t>/</a:t>
            </a:r>
            <a:r>
              <a:rPr lang="en-GB" b="1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e</a:t>
            </a:r>
            <a:r>
              <a:rPr lang="en-GB" b="1" baseline="-25000" dirty="0" err="1" smtClean="0">
                <a:solidFill>
                  <a:srgbClr val="FF0000"/>
                </a:solidFill>
              </a:rPr>
              <a:t>y</a:t>
            </a:r>
            <a:r>
              <a:rPr lang="en-GB" b="1" dirty="0" smtClean="0">
                <a:solidFill>
                  <a:srgbClr val="FF0000"/>
                </a:solidFill>
              </a:rPr>
              <a:t>= 13(15) / 6(8) um)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chemeClr val="accent6"/>
                </a:solidFill>
              </a:rPr>
              <a:t>The multi-turn capture process (~10 </a:t>
            </a:r>
            <a:r>
              <a:rPr lang="en-GB" dirty="0" err="1" smtClean="0">
                <a:solidFill>
                  <a:schemeClr val="accent6"/>
                </a:solidFill>
              </a:rPr>
              <a:t>ms</a:t>
            </a:r>
            <a:r>
              <a:rPr lang="en-GB" dirty="0" smtClean="0">
                <a:solidFill>
                  <a:schemeClr val="accent6"/>
                </a:solidFill>
              </a:rPr>
              <a:t> from injection) has been simulated in PTC-Orbit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‘Usual’ double RF bucket </a:t>
            </a:r>
            <a:r>
              <a:rPr lang="en-GB" dirty="0" smtClean="0">
                <a:solidFill>
                  <a:schemeClr val="accent6"/>
                </a:solidFill>
              </a:rPr>
              <a:t>with V</a:t>
            </a:r>
            <a:r>
              <a:rPr lang="en-GB" baseline="-25000" dirty="0" smtClean="0">
                <a:solidFill>
                  <a:schemeClr val="accent6"/>
                </a:solidFill>
              </a:rPr>
              <a:t>h1</a:t>
            </a:r>
            <a:r>
              <a:rPr lang="en-GB" dirty="0" smtClean="0">
                <a:solidFill>
                  <a:schemeClr val="accent6"/>
                </a:solidFill>
              </a:rPr>
              <a:t>= 8 kV and V</a:t>
            </a:r>
            <a:r>
              <a:rPr lang="en-GB" baseline="-25000" dirty="0" smtClean="0">
                <a:solidFill>
                  <a:schemeClr val="accent6"/>
                </a:solidFill>
              </a:rPr>
              <a:t>h2</a:t>
            </a:r>
            <a:r>
              <a:rPr lang="en-GB" dirty="0" smtClean="0">
                <a:solidFill>
                  <a:schemeClr val="accent6"/>
                </a:solidFill>
              </a:rPr>
              <a:t>= 6 kV with </a:t>
            </a:r>
            <a:r>
              <a:rPr lang="en-GB" dirty="0" err="1" smtClean="0">
                <a:solidFill>
                  <a:schemeClr val="accent6"/>
                </a:solidFill>
                <a:latin typeface="Symbol" panose="05050102010706020507" pitchFamily="18" charset="2"/>
              </a:rPr>
              <a:t>Df</a:t>
            </a:r>
            <a:r>
              <a:rPr lang="en-GB" dirty="0" smtClean="0">
                <a:solidFill>
                  <a:schemeClr val="accent6"/>
                </a:solidFill>
              </a:rPr>
              <a:t>=220 </a:t>
            </a:r>
            <a:r>
              <a:rPr lang="en-GB" dirty="0" err="1" smtClean="0">
                <a:solidFill>
                  <a:schemeClr val="accent6"/>
                </a:solidFill>
              </a:rPr>
              <a:t>deg</a:t>
            </a:r>
            <a:r>
              <a:rPr lang="en-GB" dirty="0" smtClean="0">
                <a:solidFill>
                  <a:schemeClr val="accent6"/>
                </a:solidFill>
              </a:rPr>
              <a:t> 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Fixed KSW painting function </a:t>
            </a:r>
            <a:r>
              <a:rPr lang="en-GB" dirty="0" smtClean="0">
                <a:solidFill>
                  <a:schemeClr val="accent6"/>
                </a:solidFill>
              </a:rPr>
              <a:t>and </a:t>
            </a:r>
            <a:r>
              <a:rPr lang="en-GB" b="1" dirty="0" smtClean="0">
                <a:solidFill>
                  <a:schemeClr val="accent6"/>
                </a:solidFill>
              </a:rPr>
              <a:t>vertical offset </a:t>
            </a:r>
            <a:r>
              <a:rPr lang="en-GB" dirty="0" smtClean="0">
                <a:solidFill>
                  <a:schemeClr val="accent6"/>
                </a:solidFill>
              </a:rPr>
              <a:t>for transverse emittance tailoring as in </a:t>
            </a:r>
            <a:r>
              <a:rPr lang="en-GB" dirty="0" smtClean="0"/>
              <a:t>PSB-MKKSW-EN-0001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Transverse + longitudinal space charge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80 turns imposed</a:t>
            </a:r>
            <a:r>
              <a:rPr lang="en-GB" dirty="0" smtClean="0">
                <a:solidFill>
                  <a:schemeClr val="accent6"/>
                </a:solidFill>
              </a:rPr>
              <a:t> in </a:t>
            </a:r>
            <a:r>
              <a:rPr lang="en-GB" b="1" dirty="0" smtClean="0">
                <a:solidFill>
                  <a:schemeClr val="accent6"/>
                </a:solidFill>
              </a:rPr>
              <a:t>1x(40+40)</a:t>
            </a:r>
            <a:r>
              <a:rPr lang="en-GB" dirty="0" smtClean="0">
                <a:solidFill>
                  <a:schemeClr val="accent6"/>
                </a:solidFill>
              </a:rPr>
              <a:t> </a:t>
            </a:r>
            <a:r>
              <a:rPr lang="en-GB" b="1" dirty="0" smtClean="0">
                <a:solidFill>
                  <a:schemeClr val="accent6"/>
                </a:solidFill>
              </a:rPr>
              <a:t>or</a:t>
            </a:r>
            <a:r>
              <a:rPr lang="en-GB" dirty="0" smtClean="0">
                <a:solidFill>
                  <a:schemeClr val="accent6"/>
                </a:solidFill>
              </a:rPr>
              <a:t> </a:t>
            </a:r>
            <a:r>
              <a:rPr lang="en-GB" b="1" dirty="0" smtClean="0">
                <a:solidFill>
                  <a:schemeClr val="accent6"/>
                </a:solidFill>
              </a:rPr>
              <a:t>2x(20+20) turns sweep </a:t>
            </a:r>
            <a:r>
              <a:rPr lang="en-GB" dirty="0" smtClean="0">
                <a:solidFill>
                  <a:schemeClr val="accent6"/>
                </a:solidFill>
              </a:rPr>
              <a:t>or</a:t>
            </a:r>
            <a:r>
              <a:rPr lang="en-GB" b="1" dirty="0" smtClean="0">
                <a:solidFill>
                  <a:schemeClr val="accent6"/>
                </a:solidFill>
              </a:rPr>
              <a:t> without sweep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chemeClr val="accent6"/>
                </a:solidFill>
              </a:rPr>
              <a:t>±0.8 MeV </a:t>
            </a:r>
            <a:r>
              <a:rPr lang="en-GB" dirty="0" smtClean="0">
                <a:solidFill>
                  <a:schemeClr val="accent6"/>
                </a:solidFill>
              </a:rPr>
              <a:t>and</a:t>
            </a:r>
            <a:r>
              <a:rPr lang="en-GB" b="1" dirty="0" smtClean="0">
                <a:solidFill>
                  <a:schemeClr val="accent6"/>
                </a:solidFill>
              </a:rPr>
              <a:t> </a:t>
            </a:r>
            <a:r>
              <a:rPr lang="en-GB" b="1" dirty="0">
                <a:solidFill>
                  <a:schemeClr val="accent6"/>
                </a:solidFill>
              </a:rPr>
              <a:t>±</a:t>
            </a:r>
            <a:r>
              <a:rPr lang="en-GB" b="1" dirty="0" smtClean="0">
                <a:solidFill>
                  <a:schemeClr val="accent6"/>
                </a:solidFill>
              </a:rPr>
              <a:t>1.1 MeV </a:t>
            </a:r>
            <a:r>
              <a:rPr lang="en-GB" dirty="0" smtClean="0">
                <a:solidFill>
                  <a:schemeClr val="accent6"/>
                </a:solidFill>
              </a:rPr>
              <a:t>sweeping max amplitude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80 </a:t>
            </a:r>
            <a:r>
              <a:rPr lang="en-GB" b="1" dirty="0" err="1" smtClean="0">
                <a:solidFill>
                  <a:schemeClr val="accent6"/>
                </a:solidFill>
              </a:rPr>
              <a:t>keV</a:t>
            </a:r>
            <a:r>
              <a:rPr lang="en-GB" b="1" dirty="0" smtClean="0">
                <a:solidFill>
                  <a:schemeClr val="accent6"/>
                </a:solidFill>
              </a:rPr>
              <a:t> and 120 </a:t>
            </a:r>
            <a:r>
              <a:rPr lang="en-GB" b="1" dirty="0" err="1" smtClean="0">
                <a:solidFill>
                  <a:schemeClr val="accent6"/>
                </a:solidFill>
              </a:rPr>
              <a:t>keV</a:t>
            </a:r>
            <a:r>
              <a:rPr lang="en-GB" b="1" dirty="0" smtClean="0">
                <a:solidFill>
                  <a:schemeClr val="accent6"/>
                </a:solidFill>
              </a:rPr>
              <a:t> </a:t>
            </a:r>
            <a:r>
              <a:rPr lang="en-GB" b="1" dirty="0" err="1" smtClean="0">
                <a:solidFill>
                  <a:schemeClr val="accent6"/>
                </a:solidFill>
              </a:rPr>
              <a:t>rms</a:t>
            </a:r>
            <a:r>
              <a:rPr lang="en-GB" b="1" dirty="0" smtClean="0">
                <a:solidFill>
                  <a:schemeClr val="accent6"/>
                </a:solidFill>
              </a:rPr>
              <a:t> </a:t>
            </a:r>
            <a:r>
              <a:rPr lang="en-GB" dirty="0" smtClean="0">
                <a:solidFill>
                  <a:schemeClr val="accent6"/>
                </a:solidFill>
              </a:rPr>
              <a:t>for the longitudinal painting 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450 </a:t>
            </a:r>
            <a:r>
              <a:rPr lang="en-GB" b="1" dirty="0" err="1" smtClean="0">
                <a:solidFill>
                  <a:schemeClr val="accent6"/>
                </a:solidFill>
              </a:rPr>
              <a:t>keV</a:t>
            </a:r>
            <a:r>
              <a:rPr lang="en-GB" b="1" dirty="0" smtClean="0">
                <a:solidFill>
                  <a:schemeClr val="accent6"/>
                </a:solidFill>
              </a:rPr>
              <a:t> </a:t>
            </a:r>
            <a:r>
              <a:rPr lang="en-GB" b="1" dirty="0" err="1" smtClean="0">
                <a:solidFill>
                  <a:schemeClr val="accent6"/>
                </a:solidFill>
              </a:rPr>
              <a:t>rms</a:t>
            </a:r>
            <a:r>
              <a:rPr lang="en-GB" b="1" dirty="0" smtClean="0">
                <a:solidFill>
                  <a:schemeClr val="accent6"/>
                </a:solidFill>
              </a:rPr>
              <a:t> (after optimization) </a:t>
            </a:r>
            <a:r>
              <a:rPr lang="en-GB" dirty="0" smtClean="0">
                <a:solidFill>
                  <a:schemeClr val="accent6"/>
                </a:solidFill>
              </a:rPr>
              <a:t>for the un-modulated injection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Variable chopping factor patterns  for longitudinal painting </a:t>
            </a:r>
            <a:r>
              <a:rPr lang="en-GB" dirty="0" smtClean="0">
                <a:solidFill>
                  <a:schemeClr val="accent6"/>
                </a:solidFill>
              </a:rPr>
              <a:t>depending on </a:t>
            </a:r>
            <a:r>
              <a:rPr lang="en-GB" dirty="0" smtClean="0">
                <a:solidFill>
                  <a:srgbClr val="92D050"/>
                </a:solidFill>
              </a:rPr>
              <a:t>selected target long. emittance contour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FF0000"/>
                </a:solidFill>
              </a:rPr>
              <a:t>Figures of merit of the simulation results: 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Transverse emittance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Losses </a:t>
            </a:r>
            <a:r>
              <a:rPr lang="en-GB" dirty="0" smtClean="0">
                <a:solidFill>
                  <a:schemeClr val="accent6"/>
                </a:solidFill>
              </a:rPr>
              <a:t>for activation reasons</a:t>
            </a:r>
            <a:endParaRPr lang="en-GB" b="1" dirty="0" smtClean="0">
              <a:solidFill>
                <a:schemeClr val="accent6"/>
              </a:solidFill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Line density / bunching factor </a:t>
            </a:r>
            <a:r>
              <a:rPr lang="en-GB" dirty="0" smtClean="0">
                <a:solidFill>
                  <a:schemeClr val="accent6"/>
                </a:solidFill>
              </a:rPr>
              <a:t>for tr. space charge</a:t>
            </a:r>
            <a:endParaRPr lang="en-GB" b="1" dirty="0" smtClean="0">
              <a:solidFill>
                <a:schemeClr val="accent6"/>
              </a:solidFill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b="1" dirty="0" smtClean="0">
              <a:solidFill>
                <a:schemeClr val="accent6"/>
              </a:solidFill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b="1" dirty="0" smtClean="0">
              <a:solidFill>
                <a:schemeClr val="accent6"/>
              </a:solidFill>
            </a:endParaRPr>
          </a:p>
          <a:p>
            <a:pPr lvl="1" indent="0"/>
            <a:endParaRPr lang="en-GB" dirty="0" smtClean="0">
              <a:solidFill>
                <a:schemeClr val="accent6"/>
              </a:solidFill>
            </a:endParaRPr>
          </a:p>
          <a:p>
            <a:pPr lvl="1" indent="0"/>
            <a:r>
              <a:rPr lang="en-GB" dirty="0" smtClean="0">
                <a:solidFill>
                  <a:schemeClr val="accent6"/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-38912" y="6448009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b="1" dirty="0"/>
              <a:t>Longitudinal painting requirements and optimization</a:t>
            </a:r>
          </a:p>
          <a:p>
            <a:r>
              <a:rPr lang="en-GB" sz="800" dirty="0"/>
              <a:t>Vincenzo Forte, Chiara Bracco - </a:t>
            </a:r>
            <a:r>
              <a:rPr lang="en-GB" sz="800" dirty="0" smtClean="0"/>
              <a:t>TE/ABT/BTP </a:t>
            </a:r>
            <a:endParaRPr lang="en-GB" sz="800" dirty="0"/>
          </a:p>
          <a:p>
            <a:r>
              <a:rPr lang="en-US" sz="800" dirty="0"/>
              <a:t>Elena Benedetto – BE/ABP/HSI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7332" y="3597618"/>
            <a:ext cx="3512228" cy="261247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75"/>
          <a:stretch/>
        </p:blipFill>
        <p:spPr>
          <a:xfrm>
            <a:off x="4870795" y="1067144"/>
            <a:ext cx="3689733" cy="24480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652423" y="6387183"/>
            <a:ext cx="27449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accent6"/>
                </a:solidFill>
              </a:rPr>
              <a:t>Longitudinal painting</a:t>
            </a:r>
          </a:p>
          <a:p>
            <a:pPr algn="ctr"/>
            <a:r>
              <a:rPr lang="en-GB" sz="1200" b="1" dirty="0" smtClean="0">
                <a:solidFill>
                  <a:schemeClr val="accent6"/>
                </a:solidFill>
              </a:rPr>
              <a:t>± 0.8 MeV sweep - 2 x (20+20) turns</a:t>
            </a:r>
            <a:endParaRPr lang="en-GB" sz="1200" dirty="0">
              <a:solidFill>
                <a:schemeClr val="accent6"/>
              </a:solidFill>
            </a:endParaRPr>
          </a:p>
        </p:txBody>
      </p:sp>
      <p:sp>
        <p:nvSpPr>
          <p:cNvPr id="10" name="Title 8"/>
          <p:cNvSpPr txBox="1">
            <a:spLocks/>
          </p:cNvSpPr>
          <p:nvPr/>
        </p:nvSpPr>
        <p:spPr>
          <a:xfrm>
            <a:off x="1" y="243876"/>
            <a:ext cx="9144000" cy="48689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000" b="1" dirty="0" smtClean="0">
                <a:solidFill>
                  <a:schemeClr val="accent6"/>
                </a:solidFill>
              </a:rPr>
              <a:t>Simulations set-up</a:t>
            </a:r>
            <a:endParaRPr lang="en-US" sz="22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26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1"/>
          <p:cNvSpPr txBox="1">
            <a:spLocks/>
          </p:cNvSpPr>
          <p:nvPr/>
        </p:nvSpPr>
        <p:spPr>
          <a:xfrm>
            <a:off x="-1480" y="412960"/>
            <a:ext cx="8535880" cy="1391435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 smtClean="0">
              <a:solidFill>
                <a:schemeClr val="accent6"/>
              </a:solidFill>
            </a:endParaRPr>
          </a:p>
          <a:p>
            <a:endParaRPr lang="en-US" sz="1600" dirty="0" smtClean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FF0000"/>
                </a:solidFill>
              </a:rPr>
              <a:t>Transverse emittance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chemeClr val="accent6"/>
                </a:solidFill>
                <a:latin typeface="+mj-lt"/>
              </a:rPr>
              <a:t>The NORMGPS beam (I=1.3e13 p.) has </a:t>
            </a:r>
            <a:r>
              <a:rPr lang="en-GB" b="1" dirty="0" smtClean="0">
                <a:solidFill>
                  <a:schemeClr val="accent6"/>
                </a:solidFill>
                <a:latin typeface="+mj-lt"/>
              </a:rPr>
              <a:t>target emittance </a:t>
            </a:r>
            <a:r>
              <a:rPr lang="en-GB" dirty="0" smtClean="0">
                <a:solidFill>
                  <a:schemeClr val="accent6"/>
                </a:solidFill>
                <a:latin typeface="+mj-lt"/>
              </a:rPr>
              <a:t>of </a:t>
            </a:r>
            <a:r>
              <a:rPr lang="en-GB" sz="1400" b="1" dirty="0">
                <a:solidFill>
                  <a:schemeClr val="accent6"/>
                </a:solidFill>
                <a:latin typeface="Symbol" panose="05050102010706020507" pitchFamily="18" charset="2"/>
              </a:rPr>
              <a:t>e</a:t>
            </a:r>
            <a:r>
              <a:rPr lang="en-GB" sz="1400" b="1" baseline="-25000" dirty="0">
                <a:solidFill>
                  <a:schemeClr val="accent6"/>
                </a:solidFill>
                <a:latin typeface="+mj-lt"/>
              </a:rPr>
              <a:t>x</a:t>
            </a:r>
            <a:r>
              <a:rPr lang="en-GB" sz="1400" b="1" dirty="0">
                <a:solidFill>
                  <a:schemeClr val="accent6"/>
                </a:solidFill>
                <a:latin typeface="+mj-lt"/>
              </a:rPr>
              <a:t>/</a:t>
            </a:r>
            <a:r>
              <a:rPr lang="en-GB" sz="1400" b="1" dirty="0" err="1">
                <a:solidFill>
                  <a:schemeClr val="accent6"/>
                </a:solidFill>
                <a:latin typeface="Symbol" panose="05050102010706020507" pitchFamily="18" charset="2"/>
              </a:rPr>
              <a:t>e</a:t>
            </a:r>
            <a:r>
              <a:rPr lang="en-GB" sz="1400" b="1" baseline="-25000" dirty="0" err="1">
                <a:solidFill>
                  <a:schemeClr val="accent6"/>
                </a:solidFill>
                <a:latin typeface="+mj-lt"/>
              </a:rPr>
              <a:t>y</a:t>
            </a:r>
            <a:r>
              <a:rPr lang="en-GB" b="1" dirty="0">
                <a:solidFill>
                  <a:schemeClr val="accent6"/>
                </a:solidFill>
                <a:latin typeface="+mj-lt"/>
              </a:rPr>
              <a:t>= 13(15) / 6(8) </a:t>
            </a:r>
            <a:r>
              <a:rPr lang="en-GB" b="1" dirty="0" err="1" smtClean="0">
                <a:solidFill>
                  <a:schemeClr val="accent6"/>
                </a:solidFill>
                <a:latin typeface="Symbol" panose="05050102010706020507" pitchFamily="18" charset="2"/>
              </a:rPr>
              <a:t>m</a:t>
            </a:r>
            <a:r>
              <a:rPr lang="en-GB" b="1" dirty="0" err="1" smtClean="0">
                <a:solidFill>
                  <a:schemeClr val="accent6"/>
                </a:solidFill>
                <a:latin typeface="+mj-lt"/>
              </a:rPr>
              <a:t>mrad</a:t>
            </a:r>
            <a:r>
              <a:rPr lang="en-GB" b="1" dirty="0" smtClean="0">
                <a:solidFill>
                  <a:schemeClr val="accent6"/>
                </a:solidFill>
                <a:latin typeface="+mj-lt"/>
              </a:rPr>
              <a:t> 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chemeClr val="accent6"/>
                </a:solidFill>
                <a:latin typeface="+mj-lt"/>
              </a:rPr>
              <a:t>The </a:t>
            </a:r>
            <a:r>
              <a:rPr lang="en-GB" b="1" dirty="0" smtClean="0">
                <a:solidFill>
                  <a:schemeClr val="accent6"/>
                </a:solidFill>
                <a:latin typeface="+mj-lt"/>
              </a:rPr>
              <a:t>transverse emittance is created by the transverse painting</a:t>
            </a:r>
            <a:r>
              <a:rPr lang="en-GB" dirty="0" smtClean="0">
                <a:solidFill>
                  <a:schemeClr val="accent6"/>
                </a:solidFill>
                <a:latin typeface="+mj-lt"/>
              </a:rPr>
              <a:t> process through the </a:t>
            </a:r>
            <a:r>
              <a:rPr lang="en-GB" b="1" dirty="0" smtClean="0">
                <a:solidFill>
                  <a:schemeClr val="accent6"/>
                </a:solidFill>
                <a:latin typeface="+mj-lt"/>
              </a:rPr>
              <a:t>KSW</a:t>
            </a:r>
            <a:r>
              <a:rPr lang="en-GB" dirty="0" smtClean="0">
                <a:solidFill>
                  <a:schemeClr val="accent6"/>
                </a:solidFill>
                <a:latin typeface="+mj-lt"/>
              </a:rPr>
              <a:t> (fast) and </a:t>
            </a:r>
            <a:r>
              <a:rPr lang="en-GB" b="1" dirty="0" smtClean="0">
                <a:solidFill>
                  <a:schemeClr val="accent6"/>
                </a:solidFill>
                <a:latin typeface="+mj-lt"/>
              </a:rPr>
              <a:t>BSW</a:t>
            </a:r>
            <a:r>
              <a:rPr lang="en-GB" dirty="0" smtClean="0">
                <a:solidFill>
                  <a:schemeClr val="accent6"/>
                </a:solidFill>
                <a:latin typeface="+mj-lt"/>
              </a:rPr>
              <a:t> (slow) decay waveforms.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  <a:latin typeface="+mj-lt"/>
              </a:rPr>
              <a:t>The emittances are similar </a:t>
            </a:r>
            <a:r>
              <a:rPr lang="en-GB" dirty="0" smtClean="0">
                <a:solidFill>
                  <a:schemeClr val="accent6"/>
                </a:solidFill>
                <a:latin typeface="+mj-lt"/>
              </a:rPr>
              <a:t>for the cases </a:t>
            </a:r>
            <a:r>
              <a:rPr lang="en-GB" b="1" dirty="0" smtClean="0">
                <a:solidFill>
                  <a:schemeClr val="accent6"/>
                </a:solidFill>
                <a:latin typeface="+mj-lt"/>
              </a:rPr>
              <a:t>with and without longitudinal painting and in agreement with the required specifications</a:t>
            </a:r>
            <a:r>
              <a:rPr lang="en-GB" dirty="0" smtClean="0">
                <a:solidFill>
                  <a:schemeClr val="accent6"/>
                </a:solidFill>
                <a:latin typeface="+mj-lt"/>
              </a:rPr>
              <a:t>.</a:t>
            </a:r>
            <a:endParaRPr lang="en-GB" dirty="0">
              <a:solidFill>
                <a:schemeClr val="accent6"/>
              </a:solidFill>
              <a:latin typeface="+mj-lt"/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b="1" dirty="0" smtClean="0">
              <a:solidFill>
                <a:schemeClr val="accent6"/>
              </a:solidFill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b="1" dirty="0" smtClean="0">
              <a:solidFill>
                <a:schemeClr val="accent6"/>
              </a:solidFill>
            </a:endParaRPr>
          </a:p>
          <a:p>
            <a:pPr lvl="1" indent="0"/>
            <a:endParaRPr lang="en-GB" dirty="0" smtClean="0">
              <a:solidFill>
                <a:schemeClr val="accent6"/>
              </a:solidFill>
            </a:endParaRPr>
          </a:p>
          <a:p>
            <a:pPr lvl="1" indent="0"/>
            <a:r>
              <a:rPr lang="en-GB" dirty="0" smtClean="0">
                <a:solidFill>
                  <a:schemeClr val="accent6"/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-38912" y="6448009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b="1" dirty="0"/>
              <a:t>Longitudinal painting requirements and optimization</a:t>
            </a:r>
          </a:p>
          <a:p>
            <a:r>
              <a:rPr lang="en-GB" sz="800" dirty="0"/>
              <a:t>Vincenzo Forte, Chiara Bracco - </a:t>
            </a:r>
            <a:r>
              <a:rPr lang="en-GB" sz="800" dirty="0" smtClean="0"/>
              <a:t>TE/ABT/BTP </a:t>
            </a:r>
            <a:endParaRPr lang="en-GB" sz="800" dirty="0"/>
          </a:p>
          <a:p>
            <a:r>
              <a:rPr lang="en-US" sz="800" dirty="0"/>
              <a:t>Elena Benedetto – BE/ABP/HSI</a:t>
            </a:r>
          </a:p>
        </p:txBody>
      </p:sp>
      <p:sp>
        <p:nvSpPr>
          <p:cNvPr id="14" name="Title 8"/>
          <p:cNvSpPr txBox="1">
            <a:spLocks/>
          </p:cNvSpPr>
          <p:nvPr/>
        </p:nvSpPr>
        <p:spPr>
          <a:xfrm>
            <a:off x="1" y="575202"/>
            <a:ext cx="9144000" cy="48689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2200" b="1" dirty="0">
              <a:solidFill>
                <a:schemeClr val="accent6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397624" y="2524125"/>
            <a:ext cx="2809062" cy="3922014"/>
            <a:chOff x="6298033" y="2675436"/>
            <a:chExt cx="2511779" cy="362043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98033" y="2675436"/>
              <a:ext cx="2388767" cy="2880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709861" y="5511036"/>
              <a:ext cx="2099951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100" b="1" dirty="0" smtClean="0">
                  <a:solidFill>
                    <a:schemeClr val="accent6"/>
                  </a:solidFill>
                </a:rPr>
                <a:t>KSW decay waveform adapted for 1 x (40+40) turns </a:t>
              </a:r>
            </a:p>
            <a:p>
              <a:pPr algn="ctr"/>
              <a:r>
                <a:rPr lang="en-GB" sz="1100" b="1" dirty="0" smtClean="0">
                  <a:solidFill>
                    <a:schemeClr val="accent6"/>
                  </a:solidFill>
                </a:rPr>
                <a:t>(ref. </a:t>
              </a:r>
              <a:r>
                <a:rPr lang="en-GB" sz="1100" dirty="0" smtClean="0"/>
                <a:t>PSB-MKKSW-EN-0001)</a:t>
              </a:r>
              <a:endParaRPr lang="en-GB" sz="1100" dirty="0"/>
            </a:p>
            <a:p>
              <a:pPr algn="ctr"/>
              <a:endParaRPr lang="en-GB" sz="1200" dirty="0"/>
            </a:p>
          </p:txBody>
        </p:sp>
      </p:grpSp>
      <p:sp>
        <p:nvSpPr>
          <p:cNvPr id="15" name="Title 8"/>
          <p:cNvSpPr txBox="1">
            <a:spLocks/>
          </p:cNvSpPr>
          <p:nvPr/>
        </p:nvSpPr>
        <p:spPr>
          <a:xfrm>
            <a:off x="1" y="243876"/>
            <a:ext cx="9144000" cy="48689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000" b="1" dirty="0" smtClean="0">
                <a:solidFill>
                  <a:schemeClr val="accent6"/>
                </a:solidFill>
              </a:rPr>
              <a:t>Simulation results</a:t>
            </a:r>
            <a:endParaRPr lang="en-US" sz="2200" b="1" dirty="0">
              <a:solidFill>
                <a:schemeClr val="accent6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39" y="2308009"/>
            <a:ext cx="6283669" cy="41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4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1"/>
          <p:cNvSpPr txBox="1">
            <a:spLocks/>
          </p:cNvSpPr>
          <p:nvPr/>
        </p:nvSpPr>
        <p:spPr>
          <a:xfrm>
            <a:off x="-1480" y="346285"/>
            <a:ext cx="8535880" cy="1391435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 smtClean="0">
              <a:solidFill>
                <a:schemeClr val="accent6"/>
              </a:solidFill>
            </a:endParaRPr>
          </a:p>
          <a:p>
            <a:endParaRPr lang="en-US" sz="1600" dirty="0" smtClean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FF0000"/>
                </a:solidFill>
              </a:rPr>
              <a:t>Losses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chemeClr val="accent6"/>
                </a:solidFill>
                <a:latin typeface="+mj-lt"/>
              </a:rPr>
              <a:t>The NORMGPS beam (I=1.3e13 p.) is a high intensity beam </a:t>
            </a:r>
            <a:r>
              <a:rPr lang="en-GB" dirty="0" smtClean="0">
                <a:solidFill>
                  <a:schemeClr val="accent6"/>
                </a:solidFill>
                <a:latin typeface="+mj-lt"/>
                <a:sym typeface="Wingdings" panose="05000000000000000000" pitchFamily="2" charset="2"/>
              </a:rPr>
              <a:t> Already few </a:t>
            </a:r>
            <a:r>
              <a:rPr lang="en-GB" dirty="0" err="1" smtClean="0">
                <a:solidFill>
                  <a:schemeClr val="accent6"/>
                </a:solidFill>
                <a:latin typeface="+mj-lt"/>
                <a:sym typeface="Wingdings" panose="05000000000000000000" pitchFamily="2" charset="2"/>
              </a:rPr>
              <a:t>percents</a:t>
            </a:r>
            <a:r>
              <a:rPr lang="en-GB" dirty="0" smtClean="0">
                <a:solidFill>
                  <a:schemeClr val="accent6"/>
                </a:solidFill>
                <a:latin typeface="+mj-lt"/>
                <a:sym typeface="Wingdings" panose="05000000000000000000" pitchFamily="2" charset="2"/>
              </a:rPr>
              <a:t> of losses (in the machine) can cause RP issues</a:t>
            </a:r>
            <a:endParaRPr lang="en-GB" dirty="0" smtClean="0">
              <a:solidFill>
                <a:schemeClr val="accent6"/>
              </a:solidFill>
              <a:latin typeface="+mj-lt"/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chemeClr val="accent6"/>
                </a:solidFill>
                <a:latin typeface="+mj-lt"/>
              </a:rPr>
              <a:t>Losses in the simulations are mainly caused by exceeding the longitudinal acceptance and beam loading induced by longitudinal space charge.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chemeClr val="accent6"/>
                </a:solidFill>
                <a:latin typeface="+mj-lt"/>
              </a:rPr>
              <a:t>The results show </a:t>
            </a:r>
            <a:r>
              <a:rPr lang="en-GB" b="1" dirty="0" smtClean="0">
                <a:solidFill>
                  <a:schemeClr val="accent6"/>
                </a:solidFill>
                <a:latin typeface="+mj-lt"/>
              </a:rPr>
              <a:t>an</a:t>
            </a:r>
            <a:r>
              <a:rPr lang="en-GB" dirty="0" smtClean="0">
                <a:solidFill>
                  <a:schemeClr val="accent6"/>
                </a:solidFill>
                <a:latin typeface="+mj-lt"/>
              </a:rPr>
              <a:t> </a:t>
            </a:r>
            <a:r>
              <a:rPr lang="en-GB" b="1" dirty="0" smtClean="0">
                <a:solidFill>
                  <a:schemeClr val="accent6"/>
                </a:solidFill>
                <a:latin typeface="+mj-lt"/>
              </a:rPr>
              <a:t>improvement for a reduced amplitude of the sweep </a:t>
            </a:r>
            <a:r>
              <a:rPr lang="en-GB" dirty="0" smtClean="0">
                <a:solidFill>
                  <a:schemeClr val="accent6"/>
                </a:solidFill>
                <a:latin typeface="+mj-lt"/>
              </a:rPr>
              <a:t>(</a:t>
            </a:r>
            <a:r>
              <a:rPr lang="en-GB" b="1" dirty="0" smtClean="0">
                <a:solidFill>
                  <a:schemeClr val="accent6"/>
                </a:solidFill>
                <a:latin typeface="+mj-lt"/>
              </a:rPr>
              <a:t>0.8 MeV</a:t>
            </a:r>
            <a:r>
              <a:rPr lang="en-GB" dirty="0" smtClean="0">
                <a:solidFill>
                  <a:schemeClr val="accent6"/>
                </a:solidFill>
                <a:latin typeface="+mj-lt"/>
              </a:rPr>
              <a:t>)</a:t>
            </a:r>
            <a:endParaRPr lang="en-GB" dirty="0">
              <a:solidFill>
                <a:schemeClr val="accent6"/>
              </a:solidFill>
              <a:latin typeface="+mj-lt"/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b="1" dirty="0" smtClean="0">
              <a:solidFill>
                <a:schemeClr val="accent6"/>
              </a:solidFill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b="1" dirty="0" smtClean="0">
              <a:solidFill>
                <a:schemeClr val="accent6"/>
              </a:solidFill>
            </a:endParaRPr>
          </a:p>
          <a:p>
            <a:pPr lvl="1" indent="0"/>
            <a:endParaRPr lang="en-GB" dirty="0" smtClean="0">
              <a:solidFill>
                <a:schemeClr val="accent6"/>
              </a:solidFill>
            </a:endParaRPr>
          </a:p>
          <a:p>
            <a:pPr lvl="1" indent="0"/>
            <a:r>
              <a:rPr lang="en-GB" dirty="0" smtClean="0">
                <a:solidFill>
                  <a:schemeClr val="accent6"/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-38912" y="6448009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b="1" dirty="0"/>
              <a:t>Longitudinal painting requirements and optimization</a:t>
            </a:r>
          </a:p>
          <a:p>
            <a:r>
              <a:rPr lang="en-GB" sz="800" dirty="0"/>
              <a:t>Vincenzo Forte, Chiara Bracco - </a:t>
            </a:r>
            <a:r>
              <a:rPr lang="en-GB" sz="800" dirty="0" smtClean="0"/>
              <a:t>TE/ABT/BTP </a:t>
            </a:r>
            <a:endParaRPr lang="en-GB" sz="800" dirty="0"/>
          </a:p>
          <a:p>
            <a:r>
              <a:rPr lang="en-US" sz="800" dirty="0"/>
              <a:t>Elena Benedetto – BE/ABP/HSI</a:t>
            </a:r>
          </a:p>
        </p:txBody>
      </p:sp>
      <p:sp>
        <p:nvSpPr>
          <p:cNvPr id="14" name="Title 8"/>
          <p:cNvSpPr txBox="1">
            <a:spLocks/>
          </p:cNvSpPr>
          <p:nvPr/>
        </p:nvSpPr>
        <p:spPr>
          <a:xfrm>
            <a:off x="1" y="575202"/>
            <a:ext cx="9144000" cy="48689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2200" b="1" dirty="0">
              <a:solidFill>
                <a:schemeClr val="accent6"/>
              </a:solidFill>
            </a:endParaRPr>
          </a:p>
        </p:txBody>
      </p:sp>
      <p:sp>
        <p:nvSpPr>
          <p:cNvPr id="15" name="Title 8"/>
          <p:cNvSpPr txBox="1">
            <a:spLocks/>
          </p:cNvSpPr>
          <p:nvPr/>
        </p:nvSpPr>
        <p:spPr>
          <a:xfrm>
            <a:off x="1" y="243876"/>
            <a:ext cx="9144000" cy="48689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000" b="1" dirty="0" smtClean="0">
                <a:solidFill>
                  <a:schemeClr val="accent6"/>
                </a:solidFill>
              </a:rPr>
              <a:t>Simulation results</a:t>
            </a:r>
            <a:endParaRPr lang="en-US" sz="2200" b="1" dirty="0">
              <a:solidFill>
                <a:schemeClr val="accent6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454" y="2270677"/>
            <a:ext cx="6999922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01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1"/>
          <p:cNvSpPr txBox="1">
            <a:spLocks/>
          </p:cNvSpPr>
          <p:nvPr/>
        </p:nvSpPr>
        <p:spPr>
          <a:xfrm>
            <a:off x="-1480" y="412960"/>
            <a:ext cx="8535880" cy="1391435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 smtClean="0">
              <a:solidFill>
                <a:schemeClr val="accent6"/>
              </a:solidFill>
            </a:endParaRPr>
          </a:p>
          <a:p>
            <a:endParaRPr lang="en-US" sz="1600" dirty="0" smtClean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FF0000"/>
                </a:solidFill>
              </a:rPr>
              <a:t>Peak line </a:t>
            </a:r>
            <a:r>
              <a:rPr lang="en-GB" b="1" dirty="0" smtClean="0">
                <a:solidFill>
                  <a:srgbClr val="FF0000"/>
                </a:solidFill>
              </a:rPr>
              <a:t>density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chemeClr val="accent6"/>
                </a:solidFill>
                <a:latin typeface="+mj-lt"/>
              </a:rPr>
              <a:t>An </a:t>
            </a:r>
            <a:r>
              <a:rPr lang="en-GB" b="1" dirty="0" smtClean="0">
                <a:solidFill>
                  <a:schemeClr val="accent6"/>
                </a:solidFill>
                <a:latin typeface="+mj-lt"/>
              </a:rPr>
              <a:t>advantage of the longitudinal painting </a:t>
            </a:r>
            <a:r>
              <a:rPr lang="en-GB" dirty="0" smtClean="0">
                <a:solidFill>
                  <a:schemeClr val="accent6"/>
                </a:solidFill>
                <a:latin typeface="+mj-lt"/>
              </a:rPr>
              <a:t>is to </a:t>
            </a:r>
            <a:r>
              <a:rPr lang="en-GB" b="1" dirty="0" smtClean="0">
                <a:solidFill>
                  <a:schemeClr val="accent6"/>
                </a:solidFill>
                <a:latin typeface="+mj-lt"/>
              </a:rPr>
              <a:t>lead to </a:t>
            </a:r>
            <a:r>
              <a:rPr lang="en-GB" b="1" dirty="0" smtClean="0">
                <a:solidFill>
                  <a:schemeClr val="accent6"/>
                </a:solidFill>
                <a:latin typeface="+mj-lt"/>
              </a:rPr>
              <a:t>a </a:t>
            </a:r>
            <a:r>
              <a:rPr lang="en-GB" b="1" u="sng" dirty="0" smtClean="0">
                <a:solidFill>
                  <a:schemeClr val="accent6"/>
                </a:solidFill>
                <a:latin typeface="+mj-lt"/>
              </a:rPr>
              <a:t>SMALLER</a:t>
            </a:r>
            <a:r>
              <a:rPr lang="en-GB" b="1" dirty="0" smtClean="0">
                <a:solidFill>
                  <a:schemeClr val="accent6"/>
                </a:solidFill>
                <a:latin typeface="+mj-lt"/>
              </a:rPr>
              <a:t> </a:t>
            </a:r>
            <a:r>
              <a:rPr lang="en-GB" b="1" dirty="0" smtClean="0">
                <a:solidFill>
                  <a:schemeClr val="accent6"/>
                </a:solidFill>
                <a:latin typeface="+mj-lt"/>
              </a:rPr>
              <a:t>peak line </a:t>
            </a:r>
            <a:r>
              <a:rPr lang="en-GB" b="1" dirty="0" smtClean="0">
                <a:solidFill>
                  <a:schemeClr val="accent6"/>
                </a:solidFill>
                <a:latin typeface="+mj-lt"/>
              </a:rPr>
              <a:t>density (10%)</a:t>
            </a:r>
            <a:r>
              <a:rPr lang="en-GB" dirty="0" smtClean="0">
                <a:solidFill>
                  <a:schemeClr val="accent6"/>
                </a:solidFill>
                <a:latin typeface="+mj-lt"/>
              </a:rPr>
              <a:t>, </a:t>
            </a:r>
            <a:r>
              <a:rPr lang="en-GB" dirty="0">
                <a:solidFill>
                  <a:schemeClr val="accent6"/>
                </a:solidFill>
                <a:latin typeface="+mj-lt"/>
              </a:rPr>
              <a:t>compared to the un-modulated energy </a:t>
            </a:r>
            <a:r>
              <a:rPr lang="en-GB" dirty="0" smtClean="0">
                <a:solidFill>
                  <a:schemeClr val="accent6"/>
                </a:solidFill>
                <a:latin typeface="+mj-lt"/>
              </a:rPr>
              <a:t>case.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b="1" dirty="0" smtClean="0">
              <a:solidFill>
                <a:schemeClr val="accent6"/>
              </a:solidFill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b="1" dirty="0" smtClean="0">
              <a:solidFill>
                <a:schemeClr val="accent6"/>
              </a:solidFill>
            </a:endParaRPr>
          </a:p>
          <a:p>
            <a:pPr lvl="1" indent="0"/>
            <a:endParaRPr lang="en-GB" dirty="0" smtClean="0">
              <a:solidFill>
                <a:schemeClr val="accent6"/>
              </a:solidFill>
            </a:endParaRPr>
          </a:p>
          <a:p>
            <a:pPr lvl="1" indent="0"/>
            <a:r>
              <a:rPr lang="en-GB" dirty="0" smtClean="0">
                <a:solidFill>
                  <a:schemeClr val="accent6"/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endParaRPr lang="en-US" sz="16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2226909" y="1977396"/>
            <a:ext cx="4399658" cy="738605"/>
            <a:chOff x="3162300" y="2344904"/>
            <a:chExt cx="2884068" cy="484171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62300" y="2344904"/>
              <a:ext cx="2884068" cy="484171"/>
            </a:xfrm>
            <a:prstGeom prst="rect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</p:pic>
        <p:sp>
          <p:nvSpPr>
            <p:cNvPr id="4" name="Oval 3"/>
            <p:cNvSpPr/>
            <p:nvPr/>
          </p:nvSpPr>
          <p:spPr>
            <a:xfrm>
              <a:off x="4067175" y="2363954"/>
              <a:ext cx="219075" cy="270000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-38912" y="6448009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b="1" dirty="0"/>
              <a:t>Longitudinal painting requirements and optimization</a:t>
            </a:r>
          </a:p>
          <a:p>
            <a:r>
              <a:rPr lang="en-GB" sz="800" dirty="0"/>
              <a:t>Vincenzo Forte, Chiara Bracco - </a:t>
            </a:r>
            <a:r>
              <a:rPr lang="en-GB" sz="800" dirty="0" smtClean="0"/>
              <a:t>TE/ABT/BTP </a:t>
            </a:r>
            <a:endParaRPr lang="en-GB" sz="800" dirty="0"/>
          </a:p>
          <a:p>
            <a:r>
              <a:rPr lang="en-US" sz="800" dirty="0"/>
              <a:t>Elena Benedetto – BE/ABP/HSI</a:t>
            </a:r>
          </a:p>
        </p:txBody>
      </p:sp>
      <p:sp>
        <p:nvSpPr>
          <p:cNvPr id="14" name="Title 8"/>
          <p:cNvSpPr txBox="1">
            <a:spLocks/>
          </p:cNvSpPr>
          <p:nvPr/>
        </p:nvSpPr>
        <p:spPr>
          <a:xfrm>
            <a:off x="1" y="575202"/>
            <a:ext cx="9144000" cy="48689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2200" b="1" dirty="0">
              <a:solidFill>
                <a:schemeClr val="accent6"/>
              </a:solidFill>
            </a:endParaRPr>
          </a:p>
        </p:txBody>
      </p:sp>
      <p:sp>
        <p:nvSpPr>
          <p:cNvPr id="15" name="Title 8"/>
          <p:cNvSpPr txBox="1">
            <a:spLocks/>
          </p:cNvSpPr>
          <p:nvPr/>
        </p:nvSpPr>
        <p:spPr>
          <a:xfrm>
            <a:off x="1" y="243876"/>
            <a:ext cx="9144000" cy="48689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000" b="1" dirty="0" smtClean="0">
                <a:solidFill>
                  <a:schemeClr val="accent6"/>
                </a:solidFill>
              </a:rPr>
              <a:t>Simulation results</a:t>
            </a:r>
            <a:endParaRPr lang="en-US" sz="2200" b="1" dirty="0">
              <a:solidFill>
                <a:schemeClr val="accent6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744"/>
          <a:stretch/>
        </p:blipFill>
        <p:spPr>
          <a:xfrm>
            <a:off x="840922" y="3131132"/>
            <a:ext cx="7595166" cy="240527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213222" y="6539668"/>
            <a:ext cx="49721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0"/>
            <a:r>
              <a:rPr lang="en-GB" sz="800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* See </a:t>
            </a:r>
            <a:r>
              <a:rPr lang="en-GB" sz="800" dirty="0">
                <a:solidFill>
                  <a:schemeClr val="accent6"/>
                </a:solidFill>
                <a:sym typeface="Wingdings" panose="05000000000000000000" pitchFamily="2" charset="2"/>
              </a:rPr>
              <a:t>also C. Carli, R. Garoby, Active Longitudinal Painting for the H</a:t>
            </a:r>
            <a:r>
              <a:rPr lang="en-GB" sz="800" baseline="30000" dirty="0">
                <a:solidFill>
                  <a:schemeClr val="accent6"/>
                </a:solidFill>
                <a:sym typeface="Wingdings" panose="05000000000000000000" pitchFamily="2" charset="2"/>
              </a:rPr>
              <a:t>- </a:t>
            </a:r>
            <a:r>
              <a:rPr lang="en-GB" sz="800" dirty="0">
                <a:solidFill>
                  <a:schemeClr val="accent6"/>
                </a:solidFill>
                <a:sym typeface="Wingdings" panose="05000000000000000000" pitchFamily="2" charset="2"/>
              </a:rPr>
              <a:t>Charge-Exchange Injection of the </a:t>
            </a:r>
            <a:r>
              <a:rPr lang="en-GB" sz="800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Linac4 Beam </a:t>
            </a:r>
            <a:r>
              <a:rPr lang="en-GB" sz="800" dirty="0">
                <a:solidFill>
                  <a:schemeClr val="accent6"/>
                </a:solidFill>
                <a:sym typeface="Wingdings" panose="05000000000000000000" pitchFamily="2" charset="2"/>
              </a:rPr>
              <a:t>into the PS Booster, CERN, AB-Note-2008-011 ABP</a:t>
            </a:r>
          </a:p>
        </p:txBody>
      </p:sp>
    </p:spTree>
    <p:extLst>
      <p:ext uri="{BB962C8B-B14F-4D97-AF65-F5344CB8AC3E}">
        <p14:creationId xmlns:p14="http://schemas.microsoft.com/office/powerpoint/2010/main" val="147011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1"/>
          <p:cNvSpPr txBox="1">
            <a:spLocks/>
          </p:cNvSpPr>
          <p:nvPr/>
        </p:nvSpPr>
        <p:spPr>
          <a:xfrm>
            <a:off x="-1480" y="412960"/>
            <a:ext cx="8038575" cy="1391435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 smtClean="0">
              <a:solidFill>
                <a:schemeClr val="accent6"/>
              </a:solidFill>
            </a:endParaRPr>
          </a:p>
          <a:p>
            <a:endParaRPr lang="en-US" sz="1600" dirty="0" smtClean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chemeClr val="accent6"/>
                </a:solidFill>
              </a:rPr>
              <a:t>Main purpose of the painting is a uniform fill of the </a:t>
            </a:r>
            <a:r>
              <a:rPr lang="en-GB" dirty="0" err="1" smtClean="0">
                <a:solidFill>
                  <a:schemeClr val="accent6"/>
                </a:solidFill>
              </a:rPr>
              <a:t>iso-Hamiltionian</a:t>
            </a:r>
            <a:r>
              <a:rPr lang="en-GB" dirty="0" smtClean="0">
                <a:solidFill>
                  <a:schemeClr val="accent6"/>
                </a:solidFill>
              </a:rPr>
              <a:t> contour for a given matched area. </a:t>
            </a:r>
            <a:r>
              <a:rPr lang="en-GB" b="1" dirty="0">
                <a:solidFill>
                  <a:schemeClr val="accent6"/>
                </a:solidFill>
              </a:rPr>
              <a:t>The</a:t>
            </a:r>
            <a:r>
              <a:rPr lang="en-GB" dirty="0">
                <a:solidFill>
                  <a:schemeClr val="accent6"/>
                </a:solidFill>
              </a:rPr>
              <a:t> </a:t>
            </a:r>
            <a:r>
              <a:rPr lang="en-GB" b="1" dirty="0">
                <a:solidFill>
                  <a:schemeClr val="accent6"/>
                </a:solidFill>
              </a:rPr>
              <a:t>longitudinal painting is</a:t>
            </a:r>
            <a:r>
              <a:rPr lang="en-GB" dirty="0">
                <a:solidFill>
                  <a:schemeClr val="accent6"/>
                </a:solidFill>
              </a:rPr>
              <a:t>, for the PSB, foreseen </a:t>
            </a:r>
            <a:r>
              <a:rPr lang="en-GB" b="1" dirty="0">
                <a:solidFill>
                  <a:schemeClr val="accent6"/>
                </a:solidFill>
              </a:rPr>
              <a:t>for beam intensities  ≥ 6e12 </a:t>
            </a:r>
            <a:r>
              <a:rPr lang="en-GB" b="1" dirty="0" err="1" smtClean="0">
                <a:solidFill>
                  <a:schemeClr val="accent6"/>
                </a:solidFill>
              </a:rPr>
              <a:t>ppr</a:t>
            </a:r>
            <a:r>
              <a:rPr lang="en-GB" b="1" dirty="0" smtClean="0">
                <a:solidFill>
                  <a:schemeClr val="accent6"/>
                </a:solidFill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b="1" dirty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chemeClr val="accent6"/>
                </a:solidFill>
              </a:rPr>
              <a:t>A</a:t>
            </a:r>
            <a:r>
              <a:rPr lang="en-GB" b="1" dirty="0" smtClean="0">
                <a:solidFill>
                  <a:schemeClr val="accent6"/>
                </a:solidFill>
              </a:rPr>
              <a:t> ‘uniformity index’ </a:t>
            </a:r>
            <a:r>
              <a:rPr lang="en-GB" dirty="0" smtClean="0">
                <a:solidFill>
                  <a:schemeClr val="accent6"/>
                </a:solidFill>
              </a:rPr>
              <a:t>has been introduced </a:t>
            </a:r>
            <a:r>
              <a:rPr lang="en-GB" b="1" dirty="0" smtClean="0">
                <a:solidFill>
                  <a:schemeClr val="accent6"/>
                </a:solidFill>
              </a:rPr>
              <a:t>to optimize </a:t>
            </a:r>
            <a:r>
              <a:rPr lang="en-GB" dirty="0" smtClean="0">
                <a:solidFill>
                  <a:schemeClr val="accent6"/>
                </a:solidFill>
              </a:rPr>
              <a:t>the longitudinal phase space fill.</a:t>
            </a:r>
            <a:r>
              <a:rPr lang="en-GB" b="1" dirty="0" smtClean="0">
                <a:solidFill>
                  <a:schemeClr val="accent6"/>
                </a:solidFill>
              </a:rPr>
              <a:t> </a:t>
            </a:r>
            <a:endParaRPr lang="en-GB" dirty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b="1" dirty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Comparative (full capture) simulations</a:t>
            </a:r>
            <a:r>
              <a:rPr lang="en-GB" dirty="0" smtClean="0">
                <a:solidFill>
                  <a:schemeClr val="accent6"/>
                </a:solidFill>
              </a:rPr>
              <a:t> for the high intensity NORMGPS/HRS beams in the PSB (1e13 </a:t>
            </a:r>
            <a:r>
              <a:rPr lang="en-GB" dirty="0" err="1" smtClean="0">
                <a:solidFill>
                  <a:schemeClr val="accent6"/>
                </a:solidFill>
              </a:rPr>
              <a:t>ppr</a:t>
            </a:r>
            <a:r>
              <a:rPr lang="en-GB" dirty="0" smtClean="0">
                <a:solidFill>
                  <a:schemeClr val="accent6"/>
                </a:solidFill>
              </a:rPr>
              <a:t>) have been performed </a:t>
            </a:r>
            <a:r>
              <a:rPr lang="en-GB" b="1" dirty="0" smtClean="0">
                <a:solidFill>
                  <a:schemeClr val="accent6"/>
                </a:solidFill>
              </a:rPr>
              <a:t>for longitudinal painting</a:t>
            </a:r>
            <a:r>
              <a:rPr lang="en-GB" dirty="0" smtClean="0">
                <a:solidFill>
                  <a:schemeClr val="accent6"/>
                </a:solidFill>
              </a:rPr>
              <a:t> </a:t>
            </a:r>
            <a:r>
              <a:rPr lang="en-GB" b="1" dirty="0" smtClean="0">
                <a:solidFill>
                  <a:schemeClr val="accent6"/>
                </a:solidFill>
              </a:rPr>
              <a:t>and un-modulated injection</a:t>
            </a:r>
            <a:r>
              <a:rPr lang="en-GB" dirty="0" smtClean="0">
                <a:solidFill>
                  <a:schemeClr val="accent6"/>
                </a:solidFill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chemeClr val="accent6"/>
                </a:solidFill>
              </a:rPr>
              <a:t>A parametric scan has been performed for the longitudinal painting for </a:t>
            </a:r>
            <a:r>
              <a:rPr lang="en-GB" b="1" dirty="0" smtClean="0">
                <a:solidFill>
                  <a:schemeClr val="accent6"/>
                </a:solidFill>
              </a:rPr>
              <a:t>different sweeping amplitudes </a:t>
            </a:r>
            <a:r>
              <a:rPr lang="en-GB" b="1" dirty="0">
                <a:solidFill>
                  <a:schemeClr val="accent6"/>
                </a:solidFill>
              </a:rPr>
              <a:t>rates (0.8 MeV and 1.1 MeV) </a:t>
            </a:r>
            <a:r>
              <a:rPr lang="en-GB" dirty="0" smtClean="0">
                <a:solidFill>
                  <a:schemeClr val="accent6"/>
                </a:solidFill>
              </a:rPr>
              <a:t>, </a:t>
            </a:r>
            <a:r>
              <a:rPr lang="en-GB" b="1" dirty="0" smtClean="0">
                <a:solidFill>
                  <a:schemeClr val="accent6"/>
                </a:solidFill>
              </a:rPr>
              <a:t>E</a:t>
            </a:r>
            <a:r>
              <a:rPr lang="en-GB" b="1" baseline="-25000" dirty="0" smtClean="0">
                <a:solidFill>
                  <a:schemeClr val="accent6"/>
                </a:solidFill>
              </a:rPr>
              <a:t>0</a:t>
            </a:r>
            <a:r>
              <a:rPr lang="en-GB" b="1" dirty="0" smtClean="0">
                <a:solidFill>
                  <a:schemeClr val="accent6"/>
                </a:solidFill>
              </a:rPr>
              <a:t> change rate</a:t>
            </a:r>
            <a:r>
              <a:rPr lang="en-GB" dirty="0" smtClean="0">
                <a:solidFill>
                  <a:schemeClr val="accent6"/>
                </a:solidFill>
              </a:rPr>
              <a:t> </a:t>
            </a:r>
            <a:r>
              <a:rPr lang="en-GB" b="1" dirty="0" smtClean="0">
                <a:solidFill>
                  <a:schemeClr val="accent6"/>
                </a:solidFill>
              </a:rPr>
              <a:t>( 1x(40+40) turns and 2x(20+20 turns) ) </a:t>
            </a:r>
            <a:r>
              <a:rPr lang="en-GB" dirty="0" smtClean="0">
                <a:solidFill>
                  <a:schemeClr val="accent6"/>
                </a:solidFill>
              </a:rPr>
              <a:t>and </a:t>
            </a:r>
            <a:r>
              <a:rPr lang="en-GB" b="1" dirty="0" err="1" smtClean="0">
                <a:solidFill>
                  <a:schemeClr val="accent6"/>
                </a:solidFill>
              </a:rPr>
              <a:t>rms</a:t>
            </a:r>
            <a:r>
              <a:rPr lang="en-GB" b="1" dirty="0" smtClean="0">
                <a:solidFill>
                  <a:schemeClr val="accent6"/>
                </a:solidFill>
              </a:rPr>
              <a:t> energy spreads</a:t>
            </a:r>
            <a:r>
              <a:rPr lang="en-GB" dirty="0" smtClean="0">
                <a:solidFill>
                  <a:schemeClr val="accent6"/>
                </a:solidFill>
              </a:rPr>
              <a:t> </a:t>
            </a:r>
            <a:r>
              <a:rPr lang="en-GB" b="1" dirty="0" smtClean="0">
                <a:solidFill>
                  <a:schemeClr val="accent6"/>
                </a:solidFill>
              </a:rPr>
              <a:t>(</a:t>
            </a:r>
            <a:r>
              <a:rPr lang="en-GB" b="1" dirty="0" smtClean="0">
                <a:solidFill>
                  <a:schemeClr val="accent6"/>
                </a:solidFill>
              </a:rPr>
              <a:t>120 </a:t>
            </a:r>
            <a:r>
              <a:rPr lang="en-GB" b="1" dirty="0" err="1" smtClean="0">
                <a:solidFill>
                  <a:schemeClr val="accent6"/>
                </a:solidFill>
              </a:rPr>
              <a:t>keV</a:t>
            </a:r>
            <a:r>
              <a:rPr lang="en-GB" b="1" dirty="0" smtClean="0">
                <a:solidFill>
                  <a:schemeClr val="accent6"/>
                </a:solidFill>
              </a:rPr>
              <a:t> and 250 </a:t>
            </a:r>
            <a:r>
              <a:rPr lang="en-GB" b="1" dirty="0" err="1" smtClean="0">
                <a:solidFill>
                  <a:schemeClr val="accent6"/>
                </a:solidFill>
              </a:rPr>
              <a:t>keV</a:t>
            </a:r>
            <a:r>
              <a:rPr lang="en-GB" b="1" dirty="0" smtClean="0">
                <a:solidFill>
                  <a:schemeClr val="accent6"/>
                </a:solidFill>
              </a:rPr>
              <a:t>)</a:t>
            </a:r>
          </a:p>
          <a:p>
            <a:endParaRPr lang="en-GB" dirty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The longitudinal painting, compared to the un-modulated injection, for the NORMGPS/HRS beams</a:t>
            </a:r>
            <a:r>
              <a:rPr lang="en-GB" dirty="0" smtClean="0">
                <a:solidFill>
                  <a:schemeClr val="accent6"/>
                </a:solidFill>
              </a:rPr>
              <a:t> </a:t>
            </a:r>
            <a:r>
              <a:rPr lang="en-GB" b="1" dirty="0" smtClean="0">
                <a:solidFill>
                  <a:schemeClr val="accent6"/>
                </a:solidFill>
              </a:rPr>
              <a:t>has shown</a:t>
            </a:r>
            <a:r>
              <a:rPr lang="en-GB" dirty="0" smtClean="0">
                <a:solidFill>
                  <a:schemeClr val="accent6"/>
                </a:solidFill>
              </a:rPr>
              <a:t>: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Transverse emittances in </a:t>
            </a:r>
            <a:r>
              <a:rPr lang="en-GB" b="1" dirty="0" smtClean="0">
                <a:solidFill>
                  <a:schemeClr val="accent6"/>
                </a:solidFill>
              </a:rPr>
              <a:t>specs </a:t>
            </a:r>
            <a:r>
              <a:rPr lang="en-GB" b="1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 less </a:t>
            </a:r>
            <a:r>
              <a:rPr lang="en-GB" b="1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relevant  for ISOLDE beams</a:t>
            </a:r>
            <a:endParaRPr lang="en-GB" b="1" dirty="0" smtClean="0">
              <a:solidFill>
                <a:schemeClr val="accent6"/>
              </a:solidFill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Reduced losses for a reduced sweeping amplitude </a:t>
            </a:r>
            <a:r>
              <a:rPr lang="en-GB" dirty="0" smtClean="0">
                <a:solidFill>
                  <a:schemeClr val="accent6"/>
                </a:solidFill>
              </a:rPr>
              <a:t>with smaller sensitivity with respect to the central energies change </a:t>
            </a:r>
            <a:r>
              <a:rPr lang="en-GB" dirty="0" smtClean="0">
                <a:solidFill>
                  <a:schemeClr val="accent6"/>
                </a:solidFill>
              </a:rPr>
              <a:t>rates, but </a:t>
            </a:r>
            <a:r>
              <a:rPr lang="en-GB" b="1" dirty="0" smtClean="0">
                <a:solidFill>
                  <a:schemeClr val="accent6"/>
                </a:solidFill>
              </a:rPr>
              <a:t>contour area not fully filled</a:t>
            </a:r>
            <a:endParaRPr lang="en-GB" b="1" dirty="0" smtClean="0">
              <a:solidFill>
                <a:schemeClr val="accent6"/>
              </a:solidFill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Reduced line densities especially for larger sweep </a:t>
            </a:r>
            <a:r>
              <a:rPr lang="en-GB" dirty="0" smtClean="0">
                <a:solidFill>
                  <a:schemeClr val="accent6"/>
                </a:solidFill>
              </a:rPr>
              <a:t> </a:t>
            </a:r>
            <a:r>
              <a:rPr lang="en-GB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 </a:t>
            </a:r>
            <a:r>
              <a:rPr lang="en-GB" b="1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GOOD for space charge mitigation</a:t>
            </a:r>
            <a:endParaRPr lang="en-GB" b="1" dirty="0" smtClean="0">
              <a:solidFill>
                <a:schemeClr val="accent6"/>
              </a:solidFill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Smaller sensitivity of the parameters to the E</a:t>
            </a:r>
            <a:r>
              <a:rPr lang="en-GB" b="1" baseline="-25000" dirty="0" smtClean="0">
                <a:solidFill>
                  <a:schemeClr val="accent6"/>
                </a:solidFill>
              </a:rPr>
              <a:t>0</a:t>
            </a:r>
            <a:r>
              <a:rPr lang="en-GB" b="1" dirty="0" smtClean="0">
                <a:solidFill>
                  <a:schemeClr val="accent6"/>
                </a:solidFill>
              </a:rPr>
              <a:t> change rate (</a:t>
            </a:r>
            <a:r>
              <a:rPr lang="en-GB" dirty="0" smtClean="0">
                <a:solidFill>
                  <a:schemeClr val="accent6"/>
                </a:solidFill>
              </a:rPr>
              <a:t>except for a reduced peak line density case 1 x (40+40) and </a:t>
            </a:r>
            <a:r>
              <a:rPr lang="en-GB" dirty="0" err="1" smtClean="0">
                <a:solidFill>
                  <a:schemeClr val="accent6"/>
                </a:solidFill>
                <a:latin typeface="Symbol" panose="05050102010706020507" pitchFamily="18" charset="2"/>
              </a:rPr>
              <a:t>d</a:t>
            </a:r>
            <a:r>
              <a:rPr lang="en-GB" dirty="0" err="1" smtClean="0">
                <a:solidFill>
                  <a:schemeClr val="accent6"/>
                </a:solidFill>
              </a:rPr>
              <a:t>E</a:t>
            </a:r>
            <a:r>
              <a:rPr lang="en-GB" dirty="0" smtClean="0">
                <a:solidFill>
                  <a:schemeClr val="accent6"/>
                </a:solidFill>
              </a:rPr>
              <a:t>=120 </a:t>
            </a:r>
            <a:r>
              <a:rPr lang="en-GB" dirty="0" err="1" smtClean="0">
                <a:solidFill>
                  <a:schemeClr val="accent6"/>
                </a:solidFill>
              </a:rPr>
              <a:t>keV</a:t>
            </a:r>
            <a:r>
              <a:rPr lang="en-GB" dirty="0" smtClean="0">
                <a:solidFill>
                  <a:schemeClr val="accent6"/>
                </a:solidFill>
              </a:rPr>
              <a:t> </a:t>
            </a:r>
            <a:r>
              <a:rPr lang="en-GB" dirty="0" err="1" smtClean="0">
                <a:solidFill>
                  <a:schemeClr val="accent6"/>
                </a:solidFill>
              </a:rPr>
              <a:t>rms</a:t>
            </a:r>
            <a:r>
              <a:rPr lang="en-GB" dirty="0" smtClean="0">
                <a:solidFill>
                  <a:schemeClr val="accent6"/>
                </a:solidFill>
              </a:rPr>
              <a:t>).</a:t>
            </a:r>
            <a:endParaRPr lang="en-GB" b="1" dirty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050" dirty="0" smtClean="0">
              <a:solidFill>
                <a:schemeClr val="accent6"/>
              </a:solidFill>
              <a:latin typeface="+mj-lt"/>
              <a:sym typeface="Wingdings" panose="05000000000000000000" pitchFamily="2" charset="2"/>
            </a:endParaRPr>
          </a:p>
          <a:p>
            <a:pPr marL="1264158" lvl="2" indent="-171450">
              <a:buFont typeface="Wingdings" panose="05000000000000000000" pitchFamily="2" charset="2"/>
              <a:buChar char="Ø"/>
            </a:pPr>
            <a:endParaRPr lang="en-GB" dirty="0">
              <a:solidFill>
                <a:schemeClr val="accent6"/>
              </a:solidFill>
              <a:latin typeface="+mj-lt"/>
            </a:endParaRPr>
          </a:p>
          <a:p>
            <a:pPr lvl="2" indent="0"/>
            <a:endParaRPr lang="en-GB" dirty="0" smtClean="0">
              <a:solidFill>
                <a:schemeClr val="accent6"/>
              </a:solidFill>
              <a:latin typeface="+mj-lt"/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b="1" dirty="0" smtClean="0">
              <a:solidFill>
                <a:schemeClr val="accent6"/>
              </a:solidFill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b="1" dirty="0" smtClean="0">
              <a:solidFill>
                <a:schemeClr val="accent6"/>
              </a:solidFill>
            </a:endParaRPr>
          </a:p>
          <a:p>
            <a:pPr lvl="1" indent="0"/>
            <a:endParaRPr lang="en-GB" dirty="0" smtClean="0">
              <a:solidFill>
                <a:schemeClr val="accent6"/>
              </a:solidFill>
            </a:endParaRPr>
          </a:p>
          <a:p>
            <a:pPr lvl="1" indent="0"/>
            <a:r>
              <a:rPr lang="en-GB" dirty="0" smtClean="0">
                <a:solidFill>
                  <a:schemeClr val="accent6"/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-38912" y="6448009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b="1" dirty="0"/>
              <a:t>Longitudinal painting requirements and optimization</a:t>
            </a:r>
          </a:p>
          <a:p>
            <a:r>
              <a:rPr lang="en-GB" sz="800" dirty="0"/>
              <a:t>Vincenzo Forte, Chiara Bracco - </a:t>
            </a:r>
            <a:r>
              <a:rPr lang="en-GB" sz="800" dirty="0" smtClean="0"/>
              <a:t>TE/ABT/BTP </a:t>
            </a:r>
            <a:endParaRPr lang="en-GB" sz="800" dirty="0"/>
          </a:p>
          <a:p>
            <a:r>
              <a:rPr lang="en-US" sz="800" dirty="0"/>
              <a:t>Elena Benedetto – BE/ABP/HSI</a:t>
            </a:r>
          </a:p>
        </p:txBody>
      </p:sp>
      <p:sp>
        <p:nvSpPr>
          <p:cNvPr id="14" name="Title 8"/>
          <p:cNvSpPr txBox="1">
            <a:spLocks/>
          </p:cNvSpPr>
          <p:nvPr/>
        </p:nvSpPr>
        <p:spPr>
          <a:xfrm>
            <a:off x="1" y="575202"/>
            <a:ext cx="9144000" cy="48689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2200" b="1" dirty="0">
              <a:solidFill>
                <a:schemeClr val="accent6"/>
              </a:solidFill>
            </a:endParaRPr>
          </a:p>
        </p:txBody>
      </p:sp>
      <p:sp>
        <p:nvSpPr>
          <p:cNvPr id="15" name="Title 8"/>
          <p:cNvSpPr txBox="1">
            <a:spLocks/>
          </p:cNvSpPr>
          <p:nvPr/>
        </p:nvSpPr>
        <p:spPr>
          <a:xfrm>
            <a:off x="1" y="243876"/>
            <a:ext cx="9144000" cy="48689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000" b="1" dirty="0" smtClean="0">
                <a:solidFill>
                  <a:schemeClr val="accent6"/>
                </a:solidFill>
              </a:rPr>
              <a:t>Summary</a:t>
            </a:r>
            <a:endParaRPr lang="en-US" sz="2200" b="1" dirty="0">
              <a:solidFill>
                <a:schemeClr val="accent6"/>
              </a:solidFill>
            </a:endParaRPr>
          </a:p>
        </p:txBody>
      </p:sp>
      <p:sp>
        <p:nvSpPr>
          <p:cNvPr id="13" name="Text Placeholder 11"/>
          <p:cNvSpPr txBox="1">
            <a:spLocks/>
          </p:cNvSpPr>
          <p:nvPr/>
        </p:nvSpPr>
        <p:spPr>
          <a:xfrm>
            <a:off x="-1480" y="1269898"/>
            <a:ext cx="8535880" cy="1391435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/>
            <a:r>
              <a:rPr lang="en-GB" dirty="0" smtClean="0">
                <a:solidFill>
                  <a:schemeClr val="accent6"/>
                </a:solidFill>
                <a:latin typeface="+mj-lt"/>
                <a:sym typeface="Wingdings" panose="05000000000000000000" pitchFamily="2" charset="2"/>
              </a:rPr>
              <a:t>	</a:t>
            </a:r>
            <a:endParaRPr lang="en-GB" dirty="0">
              <a:solidFill>
                <a:schemeClr val="accent6"/>
              </a:solidFill>
              <a:latin typeface="+mj-lt"/>
            </a:endParaRPr>
          </a:p>
          <a:p>
            <a:pPr lvl="2" indent="0"/>
            <a:endParaRPr lang="en-GB" dirty="0" smtClean="0">
              <a:solidFill>
                <a:schemeClr val="accent6"/>
              </a:solidFill>
              <a:latin typeface="+mj-lt"/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b="1" dirty="0" smtClean="0">
              <a:solidFill>
                <a:schemeClr val="accent6"/>
              </a:solidFill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b="1" dirty="0" smtClean="0">
              <a:solidFill>
                <a:schemeClr val="accent6"/>
              </a:solidFill>
            </a:endParaRPr>
          </a:p>
          <a:p>
            <a:pPr lvl="1" indent="0"/>
            <a:endParaRPr lang="en-GB" dirty="0" smtClean="0">
              <a:solidFill>
                <a:schemeClr val="accent6"/>
              </a:solidFill>
            </a:endParaRPr>
          </a:p>
          <a:p>
            <a:pPr lvl="1" indent="0"/>
            <a:r>
              <a:rPr lang="en-GB" dirty="0" smtClean="0">
                <a:solidFill>
                  <a:schemeClr val="accent6"/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5716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1"/>
          <p:cNvSpPr txBox="1">
            <a:spLocks/>
          </p:cNvSpPr>
          <p:nvPr/>
        </p:nvSpPr>
        <p:spPr>
          <a:xfrm>
            <a:off x="-1480" y="412960"/>
            <a:ext cx="8904848" cy="1391435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 smtClean="0">
              <a:solidFill>
                <a:schemeClr val="accent6"/>
              </a:solidFill>
            </a:endParaRPr>
          </a:p>
          <a:p>
            <a:endParaRPr lang="en-US" sz="1600" dirty="0" smtClean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The longitudinal painting can be an important tool for the PSB: it </a:t>
            </a:r>
            <a:r>
              <a:rPr lang="en-GB" b="1" dirty="0">
                <a:solidFill>
                  <a:schemeClr val="accent6"/>
                </a:solidFill>
              </a:rPr>
              <a:t>helps to have more control of the longitudinal phase space</a:t>
            </a:r>
            <a:r>
              <a:rPr lang="en-GB" dirty="0">
                <a:solidFill>
                  <a:schemeClr val="accent6"/>
                </a:solidFill>
              </a:rPr>
              <a:t>, as done for the transverse painting</a:t>
            </a:r>
            <a:r>
              <a:rPr lang="en-GB" dirty="0" smtClean="0">
                <a:solidFill>
                  <a:schemeClr val="accent6"/>
                </a:solidFill>
              </a:rPr>
              <a:t>.</a:t>
            </a:r>
          </a:p>
          <a:p>
            <a:endParaRPr lang="en-GB" dirty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The E</a:t>
            </a:r>
            <a:r>
              <a:rPr lang="en-GB" b="1" baseline="-25000" dirty="0" smtClean="0">
                <a:solidFill>
                  <a:schemeClr val="accent6"/>
                </a:solidFill>
              </a:rPr>
              <a:t>0</a:t>
            </a:r>
            <a:r>
              <a:rPr lang="en-GB" b="1" dirty="0" smtClean="0">
                <a:solidFill>
                  <a:schemeClr val="accent6"/>
                </a:solidFill>
              </a:rPr>
              <a:t> change rate has shown no major influence</a:t>
            </a:r>
            <a:r>
              <a:rPr lang="en-GB" dirty="0" smtClean="0">
                <a:solidFill>
                  <a:schemeClr val="accent6"/>
                </a:solidFill>
              </a:rPr>
              <a:t> </a:t>
            </a:r>
            <a:r>
              <a:rPr lang="en-GB" b="1" dirty="0" smtClean="0">
                <a:solidFill>
                  <a:schemeClr val="accent6"/>
                </a:solidFill>
              </a:rPr>
              <a:t>in the analysed cases</a:t>
            </a:r>
            <a:r>
              <a:rPr lang="en-GB" dirty="0" smtClean="0">
                <a:solidFill>
                  <a:schemeClr val="accent6"/>
                </a:solidFill>
              </a:rPr>
              <a:t> high intensity ISOLDE beams.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sz="1400" b="1" dirty="0" smtClean="0">
                <a:solidFill>
                  <a:schemeClr val="accent6"/>
                </a:solidFill>
              </a:rPr>
              <a:t>A fast change rate might be needed </a:t>
            </a:r>
            <a:r>
              <a:rPr lang="en-GB" sz="1400" dirty="0" smtClean="0">
                <a:solidFill>
                  <a:schemeClr val="accent6"/>
                </a:solidFill>
              </a:rPr>
              <a:t>if one wants to use the painting </a:t>
            </a:r>
            <a:r>
              <a:rPr lang="en-GB" sz="1400" b="1" dirty="0" smtClean="0">
                <a:solidFill>
                  <a:schemeClr val="accent6"/>
                </a:solidFill>
              </a:rPr>
              <a:t>in future for low intensity beams and higher brightness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sz="1400" b="1" dirty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The energy sweep amplitude depends on the </a:t>
            </a:r>
            <a:r>
              <a:rPr lang="en-GB" b="1" dirty="0" smtClean="0">
                <a:solidFill>
                  <a:schemeClr val="accent6"/>
                </a:solidFill>
              </a:rPr>
              <a:t>RF bucket shape </a:t>
            </a:r>
            <a:r>
              <a:rPr lang="en-GB" b="1" dirty="0" smtClean="0">
                <a:solidFill>
                  <a:schemeClr val="accent6"/>
                </a:solidFill>
              </a:rPr>
              <a:t>and on the target longitudinal emittance</a:t>
            </a:r>
            <a:r>
              <a:rPr lang="en-GB" dirty="0" smtClean="0">
                <a:solidFill>
                  <a:schemeClr val="accent6"/>
                </a:solidFill>
              </a:rPr>
              <a:t> that one wants to paint at injection. </a:t>
            </a:r>
            <a:endParaRPr lang="en-GB" dirty="0" smtClean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A small energy spread </a:t>
            </a:r>
            <a:r>
              <a:rPr lang="en-GB" b="1" dirty="0" err="1" smtClean="0">
                <a:solidFill>
                  <a:schemeClr val="accent6"/>
                </a:solidFill>
                <a:latin typeface="Symbol" panose="05050102010706020507" pitchFamily="18" charset="2"/>
              </a:rPr>
              <a:t>d</a:t>
            </a:r>
            <a:r>
              <a:rPr lang="en-GB" b="1" dirty="0" err="1" smtClean="0">
                <a:solidFill>
                  <a:schemeClr val="accent6"/>
                </a:solidFill>
              </a:rPr>
              <a:t>E</a:t>
            </a:r>
            <a:r>
              <a:rPr lang="en-GB" b="1" dirty="0" smtClean="0">
                <a:solidFill>
                  <a:schemeClr val="accent6"/>
                </a:solidFill>
              </a:rPr>
              <a:t> is always helpful (~100 </a:t>
            </a:r>
            <a:r>
              <a:rPr lang="en-GB" b="1" dirty="0" err="1" smtClean="0">
                <a:solidFill>
                  <a:schemeClr val="accent6"/>
                </a:solidFill>
              </a:rPr>
              <a:t>keV</a:t>
            </a:r>
            <a:r>
              <a:rPr lang="en-GB" b="1" dirty="0">
                <a:solidFill>
                  <a:schemeClr val="accent6"/>
                </a:solidFill>
              </a:rPr>
              <a:t> </a:t>
            </a:r>
            <a:r>
              <a:rPr lang="en-GB" b="1" dirty="0" err="1" smtClean="0">
                <a:solidFill>
                  <a:schemeClr val="accent6"/>
                </a:solidFill>
              </a:rPr>
              <a:t>rms</a:t>
            </a:r>
            <a:r>
              <a:rPr lang="en-GB" b="1" dirty="0" smtClean="0">
                <a:solidFill>
                  <a:schemeClr val="accent6"/>
                </a:solidFill>
              </a:rPr>
              <a:t>). A larger one could lead to losses if not associated to a reduced energy sweep amplitude, with risk of un-uniform painting</a:t>
            </a:r>
            <a:r>
              <a:rPr lang="en-GB" b="1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 </a:t>
            </a:r>
            <a:r>
              <a:rPr lang="en-GB" b="1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trade-off </a:t>
            </a:r>
            <a:endParaRPr lang="en-GB" b="1" dirty="0" smtClean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The difference between longitudinal painting and no energy modulation depends on the </a:t>
            </a:r>
            <a:r>
              <a:rPr lang="en-GB" b="1" dirty="0" err="1" smtClean="0">
                <a:solidFill>
                  <a:schemeClr val="accent6"/>
                </a:solidFill>
              </a:rPr>
              <a:t>iso</a:t>
            </a:r>
            <a:r>
              <a:rPr lang="en-GB" b="1" dirty="0" smtClean="0">
                <a:solidFill>
                  <a:schemeClr val="accent6"/>
                </a:solidFill>
              </a:rPr>
              <a:t>-Hamiltonian shapes </a:t>
            </a:r>
            <a:r>
              <a:rPr lang="en-GB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 </a:t>
            </a:r>
            <a:r>
              <a:rPr lang="en-GB" b="1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Triple RF </a:t>
            </a:r>
            <a:r>
              <a:rPr lang="en-GB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(idea from E. Benedetto and S. Albright) </a:t>
            </a:r>
            <a:r>
              <a:rPr lang="en-GB" b="1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could furtherly help with un-modulated injection or</a:t>
            </a:r>
            <a:r>
              <a:rPr lang="en-GB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 also </a:t>
            </a:r>
            <a:r>
              <a:rPr lang="en-GB" b="1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in combination with longitudinal painting</a:t>
            </a:r>
            <a:r>
              <a:rPr lang="en-GB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. </a:t>
            </a:r>
            <a:endParaRPr lang="en-GB" dirty="0" smtClean="0">
              <a:solidFill>
                <a:schemeClr val="accent6"/>
              </a:solidFill>
              <a:sym typeface="Wingdings" panose="05000000000000000000" pitchFamily="2" charset="2"/>
            </a:endParaRPr>
          </a:p>
          <a:p>
            <a:pPr marL="1076706" lvl="1" indent="-17145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Promising first tests in the PSB</a:t>
            </a:r>
            <a:endParaRPr lang="en-GB" dirty="0" smtClean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baseline="-25000" dirty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050" dirty="0" smtClean="0">
              <a:solidFill>
                <a:schemeClr val="accent6"/>
              </a:solidFill>
              <a:latin typeface="+mj-lt"/>
              <a:sym typeface="Wingdings" panose="05000000000000000000" pitchFamily="2" charset="2"/>
            </a:endParaRPr>
          </a:p>
          <a:p>
            <a:pPr marL="1264158" lvl="2" indent="-171450">
              <a:buFont typeface="Wingdings" panose="05000000000000000000" pitchFamily="2" charset="2"/>
              <a:buChar char="Ø"/>
            </a:pPr>
            <a:endParaRPr lang="en-GB" dirty="0">
              <a:solidFill>
                <a:schemeClr val="accent6"/>
              </a:solidFill>
              <a:latin typeface="+mj-lt"/>
            </a:endParaRPr>
          </a:p>
          <a:p>
            <a:pPr lvl="2" indent="0"/>
            <a:endParaRPr lang="en-GB" dirty="0" smtClean="0">
              <a:solidFill>
                <a:schemeClr val="accent6"/>
              </a:solidFill>
              <a:latin typeface="+mj-lt"/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b="1" dirty="0" smtClean="0">
              <a:solidFill>
                <a:schemeClr val="accent6"/>
              </a:solidFill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b="1" dirty="0" smtClean="0">
              <a:solidFill>
                <a:schemeClr val="accent6"/>
              </a:solidFill>
            </a:endParaRPr>
          </a:p>
          <a:p>
            <a:pPr lvl="1" indent="0"/>
            <a:endParaRPr lang="en-GB" dirty="0" smtClean="0">
              <a:solidFill>
                <a:schemeClr val="accent6"/>
              </a:solidFill>
            </a:endParaRPr>
          </a:p>
          <a:p>
            <a:pPr lvl="1" indent="0"/>
            <a:r>
              <a:rPr lang="en-GB" dirty="0" smtClean="0">
                <a:solidFill>
                  <a:schemeClr val="accent6"/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-38912" y="6448009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b="1" dirty="0"/>
              <a:t>Longitudinal painting requirements and optimization</a:t>
            </a:r>
          </a:p>
          <a:p>
            <a:r>
              <a:rPr lang="en-GB" sz="800" dirty="0"/>
              <a:t>Vincenzo Forte, Chiara Bracco - </a:t>
            </a:r>
            <a:r>
              <a:rPr lang="en-GB" sz="800" dirty="0" smtClean="0"/>
              <a:t>TE/ABT/BTP </a:t>
            </a:r>
            <a:endParaRPr lang="en-GB" sz="800" dirty="0"/>
          </a:p>
          <a:p>
            <a:r>
              <a:rPr lang="en-US" sz="800" dirty="0"/>
              <a:t>Elena Benedetto – BE/ABP/HSI</a:t>
            </a:r>
          </a:p>
        </p:txBody>
      </p:sp>
      <p:sp>
        <p:nvSpPr>
          <p:cNvPr id="14" name="Title 8"/>
          <p:cNvSpPr txBox="1">
            <a:spLocks/>
          </p:cNvSpPr>
          <p:nvPr/>
        </p:nvSpPr>
        <p:spPr>
          <a:xfrm>
            <a:off x="1" y="575202"/>
            <a:ext cx="9144000" cy="48689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2200" b="1" dirty="0">
              <a:solidFill>
                <a:schemeClr val="accent6"/>
              </a:solidFill>
            </a:endParaRPr>
          </a:p>
        </p:txBody>
      </p:sp>
      <p:sp>
        <p:nvSpPr>
          <p:cNvPr id="15" name="Title 8"/>
          <p:cNvSpPr txBox="1">
            <a:spLocks/>
          </p:cNvSpPr>
          <p:nvPr/>
        </p:nvSpPr>
        <p:spPr>
          <a:xfrm>
            <a:off x="1" y="243876"/>
            <a:ext cx="9144000" cy="48689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000" b="1" dirty="0" smtClean="0">
                <a:solidFill>
                  <a:schemeClr val="accent6"/>
                </a:solidFill>
              </a:rPr>
              <a:t>Conclusions</a:t>
            </a:r>
            <a:endParaRPr lang="en-US" sz="2200" b="1" dirty="0">
              <a:solidFill>
                <a:schemeClr val="accent6"/>
              </a:solidFill>
            </a:endParaRPr>
          </a:p>
        </p:txBody>
      </p:sp>
      <p:sp>
        <p:nvSpPr>
          <p:cNvPr id="13" name="Text Placeholder 11"/>
          <p:cNvSpPr txBox="1">
            <a:spLocks/>
          </p:cNvSpPr>
          <p:nvPr/>
        </p:nvSpPr>
        <p:spPr>
          <a:xfrm>
            <a:off x="-1480" y="1479828"/>
            <a:ext cx="8535880" cy="1391435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/>
            <a:r>
              <a:rPr lang="en-GB" b="1" dirty="0" smtClean="0">
                <a:solidFill>
                  <a:schemeClr val="accent6"/>
                </a:solidFill>
                <a:latin typeface="+mj-lt"/>
                <a:sym typeface="Wingdings" panose="05000000000000000000" pitchFamily="2" charset="2"/>
              </a:rPr>
              <a:t>	</a:t>
            </a:r>
            <a:endParaRPr lang="en-GB" b="1" dirty="0">
              <a:solidFill>
                <a:schemeClr val="accent6"/>
              </a:solidFill>
              <a:latin typeface="+mj-lt"/>
            </a:endParaRPr>
          </a:p>
          <a:p>
            <a:pPr lvl="2" indent="0"/>
            <a:endParaRPr lang="en-GB" dirty="0" smtClean="0">
              <a:solidFill>
                <a:schemeClr val="accent6"/>
              </a:solidFill>
              <a:latin typeface="+mj-lt"/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b="1" dirty="0" smtClean="0">
              <a:solidFill>
                <a:schemeClr val="accent6"/>
              </a:solidFill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b="1" dirty="0" smtClean="0">
              <a:solidFill>
                <a:schemeClr val="accent6"/>
              </a:solidFill>
            </a:endParaRPr>
          </a:p>
          <a:p>
            <a:pPr lvl="1" indent="0"/>
            <a:endParaRPr lang="en-GB" dirty="0" smtClean="0">
              <a:solidFill>
                <a:schemeClr val="accent6"/>
              </a:solidFill>
            </a:endParaRPr>
          </a:p>
          <a:p>
            <a:pPr lvl="1" indent="0"/>
            <a:r>
              <a:rPr lang="en-GB" dirty="0" smtClean="0">
                <a:solidFill>
                  <a:schemeClr val="accent6"/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9390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10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1"/>
          <p:cNvSpPr txBox="1">
            <a:spLocks/>
          </p:cNvSpPr>
          <p:nvPr/>
        </p:nvSpPr>
        <p:spPr>
          <a:xfrm>
            <a:off x="-1480" y="412960"/>
            <a:ext cx="8535880" cy="1391435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 smtClean="0">
              <a:solidFill>
                <a:schemeClr val="accent6"/>
              </a:solidFill>
            </a:endParaRPr>
          </a:p>
          <a:p>
            <a:endParaRPr lang="en-US" sz="1600" dirty="0" smtClean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FF0000"/>
                </a:solidFill>
              </a:rPr>
              <a:t>Un-modulated 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sz="1050" dirty="0" smtClean="0">
              <a:solidFill>
                <a:schemeClr val="accent6"/>
              </a:solidFill>
              <a:latin typeface="+mj-lt"/>
              <a:sym typeface="Wingdings" panose="05000000000000000000" pitchFamily="2" charset="2"/>
            </a:endParaRPr>
          </a:p>
          <a:p>
            <a:pPr marL="1264158" lvl="2" indent="-171450">
              <a:buFont typeface="Wingdings" panose="05000000000000000000" pitchFamily="2" charset="2"/>
              <a:buChar char="Ø"/>
            </a:pPr>
            <a:endParaRPr lang="en-GB" dirty="0">
              <a:solidFill>
                <a:schemeClr val="accent6"/>
              </a:solidFill>
              <a:latin typeface="+mj-lt"/>
            </a:endParaRPr>
          </a:p>
          <a:p>
            <a:pPr lvl="2" indent="0"/>
            <a:endParaRPr lang="en-GB" dirty="0" smtClean="0">
              <a:solidFill>
                <a:schemeClr val="accent6"/>
              </a:solidFill>
              <a:latin typeface="+mj-lt"/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b="1" dirty="0" smtClean="0">
              <a:solidFill>
                <a:schemeClr val="accent6"/>
              </a:solidFill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b="1" dirty="0" smtClean="0">
              <a:solidFill>
                <a:schemeClr val="accent6"/>
              </a:solidFill>
            </a:endParaRPr>
          </a:p>
          <a:p>
            <a:pPr lvl="1" indent="0"/>
            <a:endParaRPr lang="en-GB" dirty="0" smtClean="0">
              <a:solidFill>
                <a:schemeClr val="accent6"/>
              </a:solidFill>
            </a:endParaRPr>
          </a:p>
          <a:p>
            <a:pPr lvl="1" indent="0"/>
            <a:r>
              <a:rPr lang="en-GB" dirty="0" smtClean="0">
                <a:solidFill>
                  <a:schemeClr val="accent6"/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-38912" y="6448009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b="1" dirty="0"/>
              <a:t>Longitudinal painting requirements and optimization</a:t>
            </a:r>
          </a:p>
          <a:p>
            <a:r>
              <a:rPr lang="en-GB" sz="800" dirty="0"/>
              <a:t>Vincenzo Forte, Chiara Bracco - </a:t>
            </a:r>
            <a:r>
              <a:rPr lang="en-GB" sz="800" dirty="0" smtClean="0"/>
              <a:t>TE/ABT/BTP </a:t>
            </a:r>
            <a:endParaRPr lang="en-GB" sz="800" dirty="0"/>
          </a:p>
          <a:p>
            <a:r>
              <a:rPr lang="en-US" sz="800" dirty="0"/>
              <a:t>Elena Benedetto – BE/ABP/HSI</a:t>
            </a:r>
          </a:p>
        </p:txBody>
      </p:sp>
      <p:sp>
        <p:nvSpPr>
          <p:cNvPr id="14" name="Title 8"/>
          <p:cNvSpPr txBox="1">
            <a:spLocks/>
          </p:cNvSpPr>
          <p:nvPr/>
        </p:nvSpPr>
        <p:spPr>
          <a:xfrm>
            <a:off x="1" y="575202"/>
            <a:ext cx="9144000" cy="48689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2200" b="1" dirty="0">
              <a:solidFill>
                <a:schemeClr val="accent6"/>
              </a:solidFill>
            </a:endParaRPr>
          </a:p>
        </p:txBody>
      </p:sp>
      <p:sp>
        <p:nvSpPr>
          <p:cNvPr id="15" name="Title 8"/>
          <p:cNvSpPr txBox="1">
            <a:spLocks/>
          </p:cNvSpPr>
          <p:nvPr/>
        </p:nvSpPr>
        <p:spPr>
          <a:xfrm>
            <a:off x="1076327" y="243876"/>
            <a:ext cx="6991348" cy="486893"/>
          </a:xfrm>
          <a:prstGeom prst="rect">
            <a:avLst/>
          </a:prstGeom>
        </p:spPr>
        <p:txBody>
          <a:bodyPr vert="horz" lIns="45720" rIns="45720" anchor="ctr">
            <a:normAutofit fontScale="85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000" b="1" dirty="0" smtClean="0">
                <a:solidFill>
                  <a:schemeClr val="accent6"/>
                </a:solidFill>
              </a:rPr>
              <a:t>Appendix – total longitudinal distributions used in simulations</a:t>
            </a:r>
            <a:endParaRPr lang="en-US" sz="2200" b="1" dirty="0">
              <a:solidFill>
                <a:schemeClr val="accent6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7093" y="1890465"/>
            <a:ext cx="4638734" cy="3483918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79416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184799"/>
            <a:ext cx="9144000" cy="67320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457200" y="2016000"/>
            <a:ext cx="8226854" cy="1369257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Longitudinal painting requirements </a:t>
            </a:r>
            <a:endParaRPr lang="en-US" noProof="0" dirty="0"/>
          </a:p>
        </p:txBody>
      </p:sp>
      <p:sp>
        <p:nvSpPr>
          <p:cNvPr id="9" name="Text Placeholder 11"/>
          <p:cNvSpPr txBox="1">
            <a:spLocks/>
          </p:cNvSpPr>
          <p:nvPr/>
        </p:nvSpPr>
        <p:spPr>
          <a:xfrm>
            <a:off x="457200" y="3727924"/>
            <a:ext cx="7728176" cy="1642476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Vincenzo Forte, Chiara Bracco TE/ABT/BTP</a:t>
            </a:r>
          </a:p>
          <a:p>
            <a:r>
              <a:rPr lang="en-US" dirty="0" smtClean="0"/>
              <a:t>Elena Benedetto BE/ABP/HSI</a:t>
            </a:r>
          </a:p>
          <a:p>
            <a:endParaRPr lang="en-US" dirty="0" smtClean="0"/>
          </a:p>
          <a:p>
            <a:r>
              <a:rPr lang="en-US" dirty="0" smtClean="0"/>
              <a:t>Acknowledgements: </a:t>
            </a:r>
            <a:r>
              <a:rPr lang="en-US" dirty="0"/>
              <a:t>J. </a:t>
            </a:r>
            <a:r>
              <a:rPr lang="en-US" dirty="0" smtClean="0"/>
              <a:t>Abelleira, A. Lombardi, G. Rumolo, R. Wegner </a:t>
            </a:r>
          </a:p>
          <a:p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838176" y="6184799"/>
            <a:ext cx="1696224" cy="673200"/>
          </a:xfrm>
        </p:spPr>
        <p:txBody>
          <a:bodyPr/>
          <a:lstStyle/>
          <a:p>
            <a:r>
              <a:rPr lang="en-US" dirty="0" smtClean="0"/>
              <a:t>16 October 2016 </a:t>
            </a:r>
          </a:p>
          <a:p>
            <a:r>
              <a:rPr lang="en-US" dirty="0"/>
              <a:t>LIU-PSB Injection Meeting #24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11225" y="6184800"/>
            <a:ext cx="4204000" cy="673199"/>
          </a:xfrm>
        </p:spPr>
        <p:txBody>
          <a:bodyPr/>
          <a:lstStyle/>
          <a:p>
            <a:r>
              <a:rPr lang="en-GB" dirty="0"/>
              <a:t>Longitudinal painting requirements and </a:t>
            </a:r>
            <a:r>
              <a:rPr lang="en-GB" dirty="0" smtClean="0"/>
              <a:t>optimization</a:t>
            </a:r>
          </a:p>
          <a:p>
            <a:r>
              <a:rPr lang="en-GB" dirty="0" smtClean="0"/>
              <a:t>Vincenzo Forte, Chiara Bracco - TE/ABT/BTP </a:t>
            </a:r>
          </a:p>
          <a:p>
            <a:r>
              <a:rPr lang="en-US" dirty="0" smtClean="0"/>
              <a:t>Elena Benedetto – BE/ABP/HSI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30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1"/>
          <p:cNvSpPr txBox="1">
            <a:spLocks/>
          </p:cNvSpPr>
          <p:nvPr/>
        </p:nvSpPr>
        <p:spPr>
          <a:xfrm>
            <a:off x="-1480" y="412960"/>
            <a:ext cx="8535880" cy="1391435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 smtClean="0">
              <a:solidFill>
                <a:schemeClr val="accent6"/>
              </a:solidFill>
            </a:endParaRPr>
          </a:p>
          <a:p>
            <a:endParaRPr lang="en-US" sz="1600" dirty="0" smtClean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FF0000"/>
                </a:solidFill>
              </a:rPr>
              <a:t>Modulated 1.1 MeV sweep amplitude 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sz="1050" dirty="0" smtClean="0">
              <a:solidFill>
                <a:schemeClr val="accent6"/>
              </a:solidFill>
              <a:latin typeface="+mj-lt"/>
              <a:sym typeface="Wingdings" panose="05000000000000000000" pitchFamily="2" charset="2"/>
            </a:endParaRPr>
          </a:p>
          <a:p>
            <a:pPr marL="1264158" lvl="2" indent="-171450">
              <a:buFont typeface="Wingdings" panose="05000000000000000000" pitchFamily="2" charset="2"/>
              <a:buChar char="Ø"/>
            </a:pPr>
            <a:endParaRPr lang="en-GB" dirty="0">
              <a:solidFill>
                <a:schemeClr val="accent6"/>
              </a:solidFill>
              <a:latin typeface="+mj-lt"/>
            </a:endParaRPr>
          </a:p>
          <a:p>
            <a:pPr lvl="2" indent="0"/>
            <a:endParaRPr lang="en-GB" dirty="0" smtClean="0">
              <a:solidFill>
                <a:schemeClr val="accent6"/>
              </a:solidFill>
              <a:latin typeface="+mj-lt"/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b="1" dirty="0" smtClean="0">
              <a:solidFill>
                <a:schemeClr val="accent6"/>
              </a:solidFill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b="1" dirty="0" smtClean="0">
              <a:solidFill>
                <a:schemeClr val="accent6"/>
              </a:solidFill>
            </a:endParaRPr>
          </a:p>
          <a:p>
            <a:pPr lvl="1" indent="0"/>
            <a:endParaRPr lang="en-GB" dirty="0" smtClean="0">
              <a:solidFill>
                <a:schemeClr val="accent6"/>
              </a:solidFill>
            </a:endParaRPr>
          </a:p>
          <a:p>
            <a:pPr lvl="1" indent="0"/>
            <a:r>
              <a:rPr lang="en-GB" dirty="0" smtClean="0">
                <a:solidFill>
                  <a:schemeClr val="accent6"/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-38912" y="6448009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b="1" dirty="0"/>
              <a:t>Longitudinal painting requirements and optimization</a:t>
            </a:r>
          </a:p>
          <a:p>
            <a:r>
              <a:rPr lang="en-GB" sz="800" dirty="0"/>
              <a:t>Vincenzo Forte, Chiara Bracco - </a:t>
            </a:r>
            <a:r>
              <a:rPr lang="en-GB" sz="800" dirty="0" smtClean="0"/>
              <a:t>TE/ABT/BTP </a:t>
            </a:r>
            <a:endParaRPr lang="en-GB" sz="800" dirty="0"/>
          </a:p>
          <a:p>
            <a:r>
              <a:rPr lang="en-US" sz="800" dirty="0"/>
              <a:t>Elena Benedetto – BE/ABP/HSI</a:t>
            </a:r>
          </a:p>
        </p:txBody>
      </p:sp>
      <p:sp>
        <p:nvSpPr>
          <p:cNvPr id="14" name="Title 8"/>
          <p:cNvSpPr txBox="1">
            <a:spLocks/>
          </p:cNvSpPr>
          <p:nvPr/>
        </p:nvSpPr>
        <p:spPr>
          <a:xfrm>
            <a:off x="1" y="575202"/>
            <a:ext cx="9144000" cy="48689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2200" b="1" dirty="0">
              <a:solidFill>
                <a:schemeClr val="accent6"/>
              </a:solidFill>
            </a:endParaRPr>
          </a:p>
        </p:txBody>
      </p:sp>
      <p:sp>
        <p:nvSpPr>
          <p:cNvPr id="15" name="Title 8"/>
          <p:cNvSpPr txBox="1">
            <a:spLocks/>
          </p:cNvSpPr>
          <p:nvPr/>
        </p:nvSpPr>
        <p:spPr>
          <a:xfrm>
            <a:off x="1076327" y="243876"/>
            <a:ext cx="6991348" cy="486893"/>
          </a:xfrm>
          <a:prstGeom prst="rect">
            <a:avLst/>
          </a:prstGeom>
        </p:spPr>
        <p:txBody>
          <a:bodyPr vert="horz" lIns="45720" rIns="45720" anchor="ctr">
            <a:normAutofit fontScale="85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000" b="1" dirty="0" smtClean="0">
                <a:solidFill>
                  <a:schemeClr val="accent6"/>
                </a:solidFill>
              </a:rPr>
              <a:t>Appendix – total longitudinal distributions used in simulations</a:t>
            </a:r>
            <a:endParaRPr lang="en-US" sz="2200" b="1" dirty="0">
              <a:solidFill>
                <a:schemeClr val="accent6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4634" y="1256614"/>
            <a:ext cx="2466896" cy="2520000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4277" y="1247736"/>
            <a:ext cx="2465933" cy="2520000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4634" y="3868273"/>
            <a:ext cx="2457361" cy="2520000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80772" y="3863130"/>
            <a:ext cx="2478965" cy="2520000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18568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1"/>
          <p:cNvSpPr txBox="1">
            <a:spLocks/>
          </p:cNvSpPr>
          <p:nvPr/>
        </p:nvSpPr>
        <p:spPr>
          <a:xfrm>
            <a:off x="-1480" y="412960"/>
            <a:ext cx="8535880" cy="1391435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 smtClean="0">
              <a:solidFill>
                <a:schemeClr val="accent6"/>
              </a:solidFill>
            </a:endParaRPr>
          </a:p>
          <a:p>
            <a:endParaRPr lang="en-US" sz="1600" dirty="0" smtClean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FF0000"/>
                </a:solidFill>
              </a:rPr>
              <a:t>Modulated 0.8 MeV sweep amplitude 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sz="1050" dirty="0" smtClean="0">
              <a:solidFill>
                <a:schemeClr val="accent6"/>
              </a:solidFill>
              <a:latin typeface="+mj-lt"/>
              <a:sym typeface="Wingdings" panose="05000000000000000000" pitchFamily="2" charset="2"/>
            </a:endParaRPr>
          </a:p>
          <a:p>
            <a:pPr marL="1264158" lvl="2" indent="-171450">
              <a:buFont typeface="Wingdings" panose="05000000000000000000" pitchFamily="2" charset="2"/>
              <a:buChar char="Ø"/>
            </a:pPr>
            <a:endParaRPr lang="en-GB" dirty="0">
              <a:solidFill>
                <a:schemeClr val="accent6"/>
              </a:solidFill>
              <a:latin typeface="+mj-lt"/>
            </a:endParaRPr>
          </a:p>
          <a:p>
            <a:pPr lvl="2" indent="0"/>
            <a:endParaRPr lang="en-GB" dirty="0" smtClean="0">
              <a:solidFill>
                <a:schemeClr val="accent6"/>
              </a:solidFill>
              <a:latin typeface="+mj-lt"/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b="1" dirty="0" smtClean="0">
              <a:solidFill>
                <a:schemeClr val="accent6"/>
              </a:solidFill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b="1" dirty="0" smtClean="0">
              <a:solidFill>
                <a:schemeClr val="accent6"/>
              </a:solidFill>
            </a:endParaRPr>
          </a:p>
          <a:p>
            <a:pPr lvl="1" indent="0"/>
            <a:endParaRPr lang="en-GB" dirty="0" smtClean="0">
              <a:solidFill>
                <a:schemeClr val="accent6"/>
              </a:solidFill>
            </a:endParaRPr>
          </a:p>
          <a:p>
            <a:pPr lvl="1" indent="0"/>
            <a:r>
              <a:rPr lang="en-GB" dirty="0" smtClean="0">
                <a:solidFill>
                  <a:schemeClr val="accent6"/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-38912" y="6448009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b="1" dirty="0"/>
              <a:t>Longitudinal painting requirements and optimization</a:t>
            </a:r>
          </a:p>
          <a:p>
            <a:r>
              <a:rPr lang="en-GB" sz="800" dirty="0"/>
              <a:t>Vincenzo Forte, Chiara Bracco - </a:t>
            </a:r>
            <a:r>
              <a:rPr lang="en-GB" sz="800" dirty="0" smtClean="0"/>
              <a:t>TE/ABT/BTP </a:t>
            </a:r>
            <a:endParaRPr lang="en-GB" sz="800" dirty="0"/>
          </a:p>
          <a:p>
            <a:r>
              <a:rPr lang="en-US" sz="800" dirty="0"/>
              <a:t>Elena Benedetto – BE/ABP/HSI</a:t>
            </a:r>
          </a:p>
        </p:txBody>
      </p:sp>
      <p:sp>
        <p:nvSpPr>
          <p:cNvPr id="14" name="Title 8"/>
          <p:cNvSpPr txBox="1">
            <a:spLocks/>
          </p:cNvSpPr>
          <p:nvPr/>
        </p:nvSpPr>
        <p:spPr>
          <a:xfrm>
            <a:off x="1" y="575202"/>
            <a:ext cx="9144000" cy="48689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2200" b="1" dirty="0">
              <a:solidFill>
                <a:schemeClr val="accent6"/>
              </a:solidFill>
            </a:endParaRPr>
          </a:p>
        </p:txBody>
      </p:sp>
      <p:sp>
        <p:nvSpPr>
          <p:cNvPr id="15" name="Title 8"/>
          <p:cNvSpPr txBox="1">
            <a:spLocks/>
          </p:cNvSpPr>
          <p:nvPr/>
        </p:nvSpPr>
        <p:spPr>
          <a:xfrm>
            <a:off x="1076327" y="243876"/>
            <a:ext cx="6991348" cy="486893"/>
          </a:xfrm>
          <a:prstGeom prst="rect">
            <a:avLst/>
          </a:prstGeom>
        </p:spPr>
        <p:txBody>
          <a:bodyPr vert="horz" lIns="45720" rIns="45720" anchor="ctr">
            <a:normAutofit fontScale="85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000" b="1" dirty="0" smtClean="0">
                <a:solidFill>
                  <a:schemeClr val="accent6"/>
                </a:solidFill>
              </a:rPr>
              <a:t>Appendix – total longitudinal distributions used in simulations</a:t>
            </a:r>
            <a:endParaRPr lang="en-US" sz="2200" b="1" dirty="0">
              <a:solidFill>
                <a:schemeClr val="accent6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6058" y="1315071"/>
            <a:ext cx="2466897" cy="2520000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9813" y="1318456"/>
            <a:ext cx="2466034" cy="2520000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4449" y="3943674"/>
            <a:ext cx="2468506" cy="2520000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29813" y="3951575"/>
            <a:ext cx="2466947" cy="2520000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98975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3916561" y="2058829"/>
            <a:ext cx="2884068" cy="484171"/>
            <a:chOff x="3162300" y="2344904"/>
            <a:chExt cx="2884068" cy="484171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62300" y="2344904"/>
              <a:ext cx="2884068" cy="484171"/>
            </a:xfrm>
            <a:prstGeom prst="rect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</p:pic>
        <p:sp>
          <p:nvSpPr>
            <p:cNvPr id="4" name="Oval 3"/>
            <p:cNvSpPr/>
            <p:nvPr/>
          </p:nvSpPr>
          <p:spPr>
            <a:xfrm>
              <a:off x="4067175" y="2363954"/>
              <a:ext cx="219075" cy="270000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Text Placeholder 11"/>
          <p:cNvSpPr txBox="1">
            <a:spLocks/>
          </p:cNvSpPr>
          <p:nvPr/>
        </p:nvSpPr>
        <p:spPr>
          <a:xfrm>
            <a:off x="-1480" y="412960"/>
            <a:ext cx="8535880" cy="1391435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 smtClean="0">
              <a:solidFill>
                <a:schemeClr val="accent6"/>
              </a:solidFill>
            </a:endParaRPr>
          </a:p>
          <a:p>
            <a:endParaRPr lang="en-US" sz="1600" dirty="0" smtClean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FF0000"/>
                </a:solidFill>
              </a:rPr>
              <a:t>Bunching factor and peak line density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chemeClr val="accent6"/>
                </a:solidFill>
                <a:latin typeface="+mj-lt"/>
              </a:rPr>
              <a:t>An </a:t>
            </a:r>
            <a:r>
              <a:rPr lang="en-GB" b="1" dirty="0" smtClean="0">
                <a:solidFill>
                  <a:schemeClr val="accent6"/>
                </a:solidFill>
                <a:latin typeface="+mj-lt"/>
              </a:rPr>
              <a:t>advantage of the longitudinal painting </a:t>
            </a:r>
            <a:r>
              <a:rPr lang="en-GB" dirty="0" smtClean="0">
                <a:solidFill>
                  <a:schemeClr val="accent6"/>
                </a:solidFill>
                <a:latin typeface="+mj-lt"/>
              </a:rPr>
              <a:t>is to </a:t>
            </a:r>
            <a:r>
              <a:rPr lang="en-GB" b="1" dirty="0" smtClean="0">
                <a:solidFill>
                  <a:schemeClr val="accent6"/>
                </a:solidFill>
                <a:latin typeface="+mj-lt"/>
              </a:rPr>
              <a:t>lead to an higher bunching factor</a:t>
            </a:r>
            <a:r>
              <a:rPr lang="en-GB" dirty="0" smtClean="0">
                <a:solidFill>
                  <a:schemeClr val="accent6"/>
                </a:solidFill>
                <a:latin typeface="+mj-lt"/>
              </a:rPr>
              <a:t>, </a:t>
            </a:r>
            <a:r>
              <a:rPr lang="en-GB" b="1" dirty="0" smtClean="0">
                <a:solidFill>
                  <a:schemeClr val="accent6"/>
                </a:solidFill>
                <a:latin typeface="+mj-lt"/>
              </a:rPr>
              <a:t>with reduced beating</a:t>
            </a:r>
            <a:r>
              <a:rPr lang="en-GB" dirty="0" smtClean="0">
                <a:solidFill>
                  <a:schemeClr val="accent6"/>
                </a:solidFill>
                <a:latin typeface="+mj-lt"/>
              </a:rPr>
              <a:t>, and </a:t>
            </a:r>
            <a:r>
              <a:rPr lang="en-GB" b="1" dirty="0" smtClean="0">
                <a:solidFill>
                  <a:schemeClr val="accent6"/>
                </a:solidFill>
                <a:latin typeface="+mj-lt"/>
              </a:rPr>
              <a:t>a smaller peak line </a:t>
            </a:r>
            <a:r>
              <a:rPr lang="en-GB" b="1" dirty="0">
                <a:solidFill>
                  <a:schemeClr val="accent6"/>
                </a:solidFill>
                <a:latin typeface="+mj-lt"/>
              </a:rPr>
              <a:t>density</a:t>
            </a:r>
            <a:r>
              <a:rPr lang="en-GB" dirty="0">
                <a:solidFill>
                  <a:schemeClr val="accent6"/>
                </a:solidFill>
                <a:latin typeface="+mj-lt"/>
              </a:rPr>
              <a:t>, compared to the un-modulated energy </a:t>
            </a:r>
            <a:r>
              <a:rPr lang="en-GB" dirty="0" smtClean="0">
                <a:solidFill>
                  <a:schemeClr val="accent6"/>
                </a:solidFill>
                <a:latin typeface="+mj-lt"/>
              </a:rPr>
              <a:t>case.</a:t>
            </a:r>
          </a:p>
          <a:p>
            <a:pPr lvl="1" indent="0"/>
            <a:endParaRPr lang="en-GB" dirty="0">
              <a:solidFill>
                <a:schemeClr val="accent6"/>
              </a:solidFill>
              <a:latin typeface="+mj-lt"/>
            </a:endParaRPr>
          </a:p>
          <a:p>
            <a:pPr lvl="2" indent="0"/>
            <a:endParaRPr lang="en-GB" dirty="0" smtClean="0">
              <a:solidFill>
                <a:schemeClr val="accent6"/>
              </a:solidFill>
              <a:latin typeface="+mj-lt"/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b="1" dirty="0" smtClean="0">
              <a:solidFill>
                <a:schemeClr val="accent6"/>
              </a:solidFill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b="1" dirty="0" smtClean="0">
              <a:solidFill>
                <a:schemeClr val="accent6"/>
              </a:solidFill>
            </a:endParaRPr>
          </a:p>
          <a:p>
            <a:pPr lvl="1" indent="0"/>
            <a:endParaRPr lang="en-GB" dirty="0" smtClean="0">
              <a:solidFill>
                <a:schemeClr val="accent6"/>
              </a:solidFill>
            </a:endParaRPr>
          </a:p>
          <a:p>
            <a:pPr lvl="1" indent="0"/>
            <a:r>
              <a:rPr lang="en-GB" dirty="0" smtClean="0">
                <a:solidFill>
                  <a:schemeClr val="accent6"/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-38912" y="6448009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b="1" dirty="0"/>
              <a:t>Longitudinal painting requirements and optimization</a:t>
            </a:r>
          </a:p>
          <a:p>
            <a:r>
              <a:rPr lang="en-GB" sz="800" dirty="0"/>
              <a:t>Vincenzo Forte, Chiara Bracco - </a:t>
            </a:r>
            <a:r>
              <a:rPr lang="en-GB" sz="800" dirty="0" smtClean="0"/>
              <a:t>TE/ABT/BTP </a:t>
            </a:r>
            <a:endParaRPr lang="en-GB" sz="800" dirty="0"/>
          </a:p>
          <a:p>
            <a:r>
              <a:rPr lang="en-US" sz="800" dirty="0"/>
              <a:t>Elena Benedetto – BE/ABP/HSI</a:t>
            </a:r>
          </a:p>
        </p:txBody>
      </p:sp>
      <p:sp>
        <p:nvSpPr>
          <p:cNvPr id="14" name="Title 8"/>
          <p:cNvSpPr txBox="1">
            <a:spLocks/>
          </p:cNvSpPr>
          <p:nvPr/>
        </p:nvSpPr>
        <p:spPr>
          <a:xfrm>
            <a:off x="1" y="575202"/>
            <a:ext cx="9144000" cy="48689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2200" b="1" dirty="0">
              <a:solidFill>
                <a:schemeClr val="accent6"/>
              </a:solidFill>
            </a:endParaRPr>
          </a:p>
        </p:txBody>
      </p:sp>
      <p:sp>
        <p:nvSpPr>
          <p:cNvPr id="15" name="Title 8"/>
          <p:cNvSpPr txBox="1">
            <a:spLocks/>
          </p:cNvSpPr>
          <p:nvPr/>
        </p:nvSpPr>
        <p:spPr>
          <a:xfrm>
            <a:off x="1" y="243876"/>
            <a:ext cx="9144000" cy="48689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000" b="1" dirty="0" smtClean="0">
                <a:solidFill>
                  <a:schemeClr val="accent6"/>
                </a:solidFill>
              </a:rPr>
              <a:t>Simulation results</a:t>
            </a:r>
            <a:endParaRPr lang="en-US" sz="2200" b="1" dirty="0">
              <a:solidFill>
                <a:schemeClr val="accent6"/>
              </a:solidFill>
            </a:endParaRPr>
          </a:p>
        </p:txBody>
      </p:sp>
      <p:sp>
        <p:nvSpPr>
          <p:cNvPr id="13" name="Text Placeholder 11"/>
          <p:cNvSpPr txBox="1">
            <a:spLocks/>
          </p:cNvSpPr>
          <p:nvPr/>
        </p:nvSpPr>
        <p:spPr>
          <a:xfrm>
            <a:off x="-1480" y="1054005"/>
            <a:ext cx="8535880" cy="1391435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 smtClean="0">
              <a:solidFill>
                <a:schemeClr val="accent6"/>
              </a:solidFill>
            </a:endParaRPr>
          </a:p>
          <a:p>
            <a:endParaRPr lang="en-US" sz="1600" dirty="0" smtClean="0">
              <a:solidFill>
                <a:schemeClr val="accent6"/>
              </a:solidFill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chemeClr val="accent6"/>
                </a:solidFill>
                <a:latin typeface="+mj-lt"/>
              </a:rPr>
              <a:t>Simulations showed an increase of the bunching factor (and a decrease of the peak line density </a:t>
            </a:r>
            <a:r>
              <a:rPr lang="en-GB" b="1" dirty="0" smtClean="0">
                <a:solidFill>
                  <a:schemeClr val="accent6"/>
                </a:solidFill>
                <a:latin typeface="Symbol" panose="05050102010706020507" pitchFamily="18" charset="2"/>
              </a:rPr>
              <a:t>l</a:t>
            </a:r>
            <a:r>
              <a:rPr lang="en-GB" dirty="0" smtClean="0">
                <a:solidFill>
                  <a:schemeClr val="accent6"/>
                </a:solidFill>
                <a:latin typeface="+mj-lt"/>
              </a:rPr>
              <a:t>) of a factor </a:t>
            </a:r>
            <a:r>
              <a:rPr lang="en-GB" b="1" dirty="0" smtClean="0">
                <a:solidFill>
                  <a:schemeClr val="accent6"/>
                </a:solidFill>
                <a:latin typeface="+mj-lt"/>
              </a:rPr>
              <a:t>up to</a:t>
            </a:r>
            <a:r>
              <a:rPr lang="en-GB" dirty="0" smtClean="0">
                <a:solidFill>
                  <a:schemeClr val="accent6"/>
                </a:solidFill>
                <a:latin typeface="+mj-lt"/>
              </a:rPr>
              <a:t> </a:t>
            </a:r>
            <a:r>
              <a:rPr lang="en-GB" b="1" dirty="0" smtClean="0">
                <a:solidFill>
                  <a:schemeClr val="accent6"/>
                </a:solidFill>
                <a:latin typeface="+mj-lt"/>
              </a:rPr>
              <a:t>~10% for large sweeps (1.1 MeV) *</a:t>
            </a:r>
            <a:r>
              <a:rPr lang="en-GB" b="1" dirty="0" smtClean="0">
                <a:solidFill>
                  <a:schemeClr val="accent6"/>
                </a:solidFill>
                <a:latin typeface="+mj-lt"/>
                <a:sym typeface="Wingdings" panose="05000000000000000000" pitchFamily="2" charset="2"/>
              </a:rPr>
              <a:t> Potential benefit for reduced space charge tune spread in higher brightness beams.</a:t>
            </a:r>
            <a:endParaRPr lang="en-GB" b="1" dirty="0" smtClean="0">
              <a:solidFill>
                <a:schemeClr val="accent6"/>
              </a:solidFill>
              <a:latin typeface="+mj-lt"/>
            </a:endParaRPr>
          </a:p>
          <a:p>
            <a:pPr lvl="1" indent="0"/>
            <a:r>
              <a:rPr lang="en-GB" dirty="0" smtClean="0">
                <a:solidFill>
                  <a:schemeClr val="accent6"/>
                </a:solidFill>
                <a:latin typeface="+mj-lt"/>
                <a:sym typeface="Wingdings" panose="05000000000000000000" pitchFamily="2" charset="2"/>
              </a:rPr>
              <a:t>	</a:t>
            </a:r>
            <a:endParaRPr lang="en-GB" dirty="0">
              <a:solidFill>
                <a:schemeClr val="accent6"/>
              </a:solidFill>
              <a:latin typeface="+mj-lt"/>
            </a:endParaRPr>
          </a:p>
          <a:p>
            <a:pPr lvl="2" indent="0"/>
            <a:endParaRPr lang="en-GB" dirty="0" smtClean="0">
              <a:solidFill>
                <a:schemeClr val="accent6"/>
              </a:solidFill>
              <a:latin typeface="+mj-lt"/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b="1" dirty="0" smtClean="0">
              <a:solidFill>
                <a:schemeClr val="accent6"/>
              </a:solidFill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b="1" dirty="0" smtClean="0">
              <a:solidFill>
                <a:schemeClr val="accent6"/>
              </a:solidFill>
            </a:endParaRPr>
          </a:p>
          <a:p>
            <a:pPr lvl="1" indent="0"/>
            <a:endParaRPr lang="en-GB" dirty="0" smtClean="0">
              <a:solidFill>
                <a:schemeClr val="accent6"/>
              </a:solidFill>
            </a:endParaRPr>
          </a:p>
          <a:p>
            <a:pPr lvl="1" indent="0"/>
            <a:r>
              <a:rPr lang="en-GB" dirty="0" smtClean="0">
                <a:solidFill>
                  <a:schemeClr val="accent6"/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endParaRPr lang="en-US" sz="16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941" y="2572321"/>
            <a:ext cx="6284293" cy="3960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213222" y="6539668"/>
            <a:ext cx="49721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0"/>
            <a:r>
              <a:rPr lang="en-GB" sz="800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* See </a:t>
            </a:r>
            <a:r>
              <a:rPr lang="en-GB" sz="800" dirty="0">
                <a:solidFill>
                  <a:schemeClr val="accent6"/>
                </a:solidFill>
                <a:sym typeface="Wingdings" panose="05000000000000000000" pitchFamily="2" charset="2"/>
              </a:rPr>
              <a:t>also C. Carli, R. Garoby, Active Longitudinal Painting for the H</a:t>
            </a:r>
            <a:r>
              <a:rPr lang="en-GB" sz="800" baseline="30000" dirty="0">
                <a:solidFill>
                  <a:schemeClr val="accent6"/>
                </a:solidFill>
                <a:sym typeface="Wingdings" panose="05000000000000000000" pitchFamily="2" charset="2"/>
              </a:rPr>
              <a:t>- </a:t>
            </a:r>
            <a:r>
              <a:rPr lang="en-GB" sz="800" dirty="0">
                <a:solidFill>
                  <a:schemeClr val="accent6"/>
                </a:solidFill>
                <a:sym typeface="Wingdings" panose="05000000000000000000" pitchFamily="2" charset="2"/>
              </a:rPr>
              <a:t>Charge-Exchange Injection of the </a:t>
            </a:r>
            <a:r>
              <a:rPr lang="en-GB" sz="800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Linac4 Beam </a:t>
            </a:r>
            <a:r>
              <a:rPr lang="en-GB" sz="800" dirty="0">
                <a:solidFill>
                  <a:schemeClr val="accent6"/>
                </a:solidFill>
                <a:sym typeface="Wingdings" panose="05000000000000000000" pitchFamily="2" charset="2"/>
              </a:rPr>
              <a:t>into the PS Booster, CERN, AB-Note-2008-011 ABP</a:t>
            </a:r>
          </a:p>
        </p:txBody>
      </p:sp>
    </p:spTree>
    <p:extLst>
      <p:ext uri="{BB962C8B-B14F-4D97-AF65-F5344CB8AC3E}">
        <p14:creationId xmlns:p14="http://schemas.microsoft.com/office/powerpoint/2010/main" val="58579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978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itle 8"/>
          <p:cNvSpPr txBox="1">
            <a:spLocks/>
          </p:cNvSpPr>
          <p:nvPr/>
        </p:nvSpPr>
        <p:spPr>
          <a:xfrm>
            <a:off x="1110092" y="1082072"/>
            <a:ext cx="8226854" cy="48689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dirty="0" smtClean="0">
                <a:solidFill>
                  <a:schemeClr val="accent6"/>
                </a:solidFill>
              </a:rPr>
              <a:t>Outline</a:t>
            </a:r>
            <a:endParaRPr lang="en-US" sz="2200" dirty="0">
              <a:solidFill>
                <a:schemeClr val="accent6"/>
              </a:solidFill>
            </a:endParaRPr>
          </a:p>
        </p:txBody>
      </p:sp>
      <p:sp>
        <p:nvSpPr>
          <p:cNvPr id="11" name="Text Placeholder 11"/>
          <p:cNvSpPr txBox="1">
            <a:spLocks/>
          </p:cNvSpPr>
          <p:nvPr/>
        </p:nvSpPr>
        <p:spPr>
          <a:xfrm>
            <a:off x="457199" y="1458120"/>
            <a:ext cx="8143875" cy="3178486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chemeClr val="accent6"/>
                </a:solidFill>
              </a:rPr>
              <a:t>Longitudinal painting vs. un-modulated energy injection 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The processes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Physical parameters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Present hardware limitations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Simulations set-up and comparison for </a:t>
            </a:r>
          </a:p>
          <a:p>
            <a:pPr marL="1378458" lvl="2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Transverse emittance</a:t>
            </a:r>
          </a:p>
          <a:p>
            <a:pPr marL="1378458" lvl="2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Losses</a:t>
            </a:r>
          </a:p>
          <a:p>
            <a:pPr marL="1378458" lvl="2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Transverse space charge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Longitudinal painting optimization process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Summary and conclusions</a:t>
            </a:r>
            <a:endParaRPr lang="en-US" sz="1600" dirty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/>
          </a:p>
          <a:p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endParaRPr lang="en-US" sz="1600" dirty="0"/>
          </a:p>
        </p:txBody>
      </p:sp>
      <p:sp>
        <p:nvSpPr>
          <p:cNvPr id="2" name="Rectangle 1"/>
          <p:cNvSpPr/>
          <p:nvPr/>
        </p:nvSpPr>
        <p:spPr>
          <a:xfrm>
            <a:off x="-38912" y="6448009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b="1" dirty="0"/>
              <a:t>Longitudinal painting requirements and optimization</a:t>
            </a:r>
          </a:p>
          <a:p>
            <a:r>
              <a:rPr lang="en-GB" sz="800" dirty="0"/>
              <a:t>Vincenzo Forte, Chiara Bracco - </a:t>
            </a:r>
            <a:r>
              <a:rPr lang="en-GB" sz="800" dirty="0" smtClean="0"/>
              <a:t>TE/ABT/BTP </a:t>
            </a:r>
            <a:endParaRPr lang="en-GB" sz="800" dirty="0"/>
          </a:p>
          <a:p>
            <a:r>
              <a:rPr lang="en-US" sz="800" dirty="0"/>
              <a:t>Elena Benedetto – BE/ABP/HSI</a:t>
            </a:r>
          </a:p>
        </p:txBody>
      </p:sp>
    </p:spTree>
    <p:extLst>
      <p:ext uri="{BB962C8B-B14F-4D97-AF65-F5344CB8AC3E}">
        <p14:creationId xmlns:p14="http://schemas.microsoft.com/office/powerpoint/2010/main" val="129849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5414" y="3952521"/>
            <a:ext cx="5033351" cy="2520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-38912" y="6448009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b="1" dirty="0"/>
              <a:t>Longitudinal painting requirements and optimization</a:t>
            </a:r>
          </a:p>
          <a:p>
            <a:r>
              <a:rPr lang="en-GB" sz="800" dirty="0"/>
              <a:t>Vincenzo Forte, Chiara Bracco - </a:t>
            </a:r>
            <a:r>
              <a:rPr lang="en-GB" sz="800" dirty="0" smtClean="0"/>
              <a:t>TE/ABT/BTP </a:t>
            </a:r>
            <a:endParaRPr lang="en-GB" sz="800" dirty="0"/>
          </a:p>
          <a:p>
            <a:r>
              <a:rPr lang="en-US" sz="800" dirty="0"/>
              <a:t>Elena Benedetto – BE/ABP/HSI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5414" y="1221585"/>
            <a:ext cx="5033351" cy="2520000"/>
          </a:xfrm>
          <a:prstGeom prst="rect">
            <a:avLst/>
          </a:prstGeom>
        </p:spPr>
      </p:pic>
      <p:sp>
        <p:nvSpPr>
          <p:cNvPr id="13" name="Text Placeholder 11"/>
          <p:cNvSpPr txBox="1">
            <a:spLocks/>
          </p:cNvSpPr>
          <p:nvPr/>
        </p:nvSpPr>
        <p:spPr>
          <a:xfrm>
            <a:off x="16555" y="4049095"/>
            <a:ext cx="4557006" cy="3178486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accent6"/>
                </a:solidFill>
              </a:rPr>
              <a:t>Multi-turn longitudinal painting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accent6"/>
                </a:solidFill>
              </a:rPr>
              <a:t>The </a:t>
            </a:r>
            <a:r>
              <a:rPr lang="en-US" b="1" dirty="0" smtClean="0">
                <a:solidFill>
                  <a:schemeClr val="accent6"/>
                </a:solidFill>
              </a:rPr>
              <a:t>L4 bunch trains</a:t>
            </a:r>
            <a:r>
              <a:rPr lang="en-US" dirty="0" smtClean="0">
                <a:solidFill>
                  <a:schemeClr val="accent6"/>
                </a:solidFill>
              </a:rPr>
              <a:t> arrive to the PSB </a:t>
            </a:r>
            <a:r>
              <a:rPr lang="en-US" b="1" dirty="0" smtClean="0">
                <a:solidFill>
                  <a:schemeClr val="accent6"/>
                </a:solidFill>
              </a:rPr>
              <a:t>with</a:t>
            </a:r>
            <a:r>
              <a:rPr lang="en-US" dirty="0" smtClean="0">
                <a:solidFill>
                  <a:schemeClr val="accent6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different (turn-by-turn) central energy around E</a:t>
            </a:r>
            <a:r>
              <a:rPr lang="en-US" b="1" baseline="-25000" dirty="0" smtClean="0">
                <a:solidFill>
                  <a:srgbClr val="FF0000"/>
                </a:solidFill>
              </a:rPr>
              <a:t>0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smtClean="0">
                <a:solidFill>
                  <a:srgbClr val="FF0000"/>
                </a:solidFill>
              </a:rPr>
              <a:t>= 160 MeV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chemeClr val="accent6"/>
                </a:solidFill>
              </a:rPr>
              <a:t>The </a:t>
            </a:r>
            <a:r>
              <a:rPr lang="en-GB" b="1" dirty="0" err="1" smtClean="0">
                <a:solidFill>
                  <a:srgbClr val="FF0000"/>
                </a:solidFill>
              </a:rPr>
              <a:t>rms</a:t>
            </a:r>
            <a:r>
              <a:rPr lang="en-GB" b="1" dirty="0" smtClean="0">
                <a:solidFill>
                  <a:srgbClr val="FF0000"/>
                </a:solidFill>
              </a:rPr>
              <a:t> energy spread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GB" b="1" dirty="0" err="1" smtClean="0">
                <a:solidFill>
                  <a:srgbClr val="FF0000"/>
                </a:solidFill>
              </a:rPr>
              <a:t>E</a:t>
            </a:r>
            <a:r>
              <a:rPr lang="en-GB" b="1" dirty="0" smtClean="0">
                <a:solidFill>
                  <a:srgbClr val="FF0000"/>
                </a:solidFill>
              </a:rPr>
              <a:t> is fixed (120-250 </a:t>
            </a:r>
            <a:r>
              <a:rPr lang="en-GB" b="1" dirty="0" err="1" smtClean="0">
                <a:solidFill>
                  <a:srgbClr val="FF0000"/>
                </a:solidFill>
              </a:rPr>
              <a:t>keV</a:t>
            </a:r>
            <a:r>
              <a:rPr lang="en-GB" b="1" dirty="0" smtClean="0">
                <a:solidFill>
                  <a:srgbClr val="FF0000"/>
                </a:solidFill>
              </a:rPr>
              <a:t>) </a:t>
            </a:r>
            <a:endParaRPr lang="en-US" dirty="0" smtClean="0">
              <a:solidFill>
                <a:schemeClr val="accent6"/>
              </a:solidFill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accent6"/>
                </a:solidFill>
              </a:rPr>
              <a:t>The </a:t>
            </a:r>
            <a:r>
              <a:rPr lang="en-US" b="1" dirty="0" smtClean="0">
                <a:solidFill>
                  <a:srgbClr val="FF0000"/>
                </a:solidFill>
              </a:rPr>
              <a:t>chopping factor is varying </a:t>
            </a:r>
            <a:r>
              <a:rPr lang="en-US" dirty="0" smtClean="0">
                <a:solidFill>
                  <a:schemeClr val="accent6"/>
                </a:solidFill>
              </a:rPr>
              <a:t>to follow the longitudinal </a:t>
            </a:r>
            <a:r>
              <a:rPr lang="en-US" dirty="0" err="1" smtClean="0">
                <a:solidFill>
                  <a:schemeClr val="accent6"/>
                </a:solidFill>
              </a:rPr>
              <a:t>iso</a:t>
            </a:r>
            <a:r>
              <a:rPr lang="en-US" dirty="0" smtClean="0">
                <a:solidFill>
                  <a:schemeClr val="accent6"/>
                </a:solidFill>
              </a:rPr>
              <a:t>-Hamiltonian contours for a given longitudinal emittance.</a:t>
            </a:r>
            <a:endParaRPr lang="en-GB" dirty="0" smtClean="0">
              <a:solidFill>
                <a:srgbClr val="FF0000"/>
              </a:solidFill>
            </a:endParaRPr>
          </a:p>
          <a:p>
            <a:pPr lvl="1" indent="0"/>
            <a:endParaRPr lang="en-GB" dirty="0" smtClean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endParaRPr lang="en-US" sz="1600" dirty="0"/>
          </a:p>
        </p:txBody>
      </p:sp>
      <p:sp>
        <p:nvSpPr>
          <p:cNvPr id="9" name="Text Placeholder 11"/>
          <p:cNvSpPr txBox="1">
            <a:spLocks/>
          </p:cNvSpPr>
          <p:nvPr/>
        </p:nvSpPr>
        <p:spPr>
          <a:xfrm>
            <a:off x="0" y="1012126"/>
            <a:ext cx="4573561" cy="3178486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 smtClean="0">
              <a:solidFill>
                <a:schemeClr val="accent6"/>
              </a:solidFill>
            </a:endParaRPr>
          </a:p>
          <a:p>
            <a:endParaRPr lang="en-US" sz="1600" dirty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accent6"/>
                </a:solidFill>
              </a:rPr>
              <a:t>Multi-turn un-modulated energy injection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accent6"/>
                </a:solidFill>
              </a:rPr>
              <a:t>The L4 bunch trains arrive to the PSB with </a:t>
            </a:r>
            <a:r>
              <a:rPr lang="en-US" b="1" dirty="0" smtClean="0">
                <a:solidFill>
                  <a:srgbClr val="FF0000"/>
                </a:solidFill>
              </a:rPr>
              <a:t>the same central energy E</a:t>
            </a:r>
            <a:r>
              <a:rPr lang="en-US" b="1" baseline="-25000" dirty="0" smtClean="0">
                <a:solidFill>
                  <a:srgbClr val="FF0000"/>
                </a:solidFill>
              </a:rPr>
              <a:t>0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smtClean="0">
                <a:solidFill>
                  <a:srgbClr val="FF0000"/>
                </a:solidFill>
              </a:rPr>
              <a:t>= 160 MeV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chemeClr val="accent6"/>
                </a:solidFill>
              </a:rPr>
              <a:t>The </a:t>
            </a:r>
            <a:r>
              <a:rPr lang="en-GB" b="1" dirty="0" err="1" smtClean="0">
                <a:solidFill>
                  <a:srgbClr val="FF0000"/>
                </a:solidFill>
              </a:rPr>
              <a:t>rms</a:t>
            </a:r>
            <a:r>
              <a:rPr lang="en-GB" b="1" dirty="0" smtClean="0">
                <a:solidFill>
                  <a:srgbClr val="FF0000"/>
                </a:solidFill>
              </a:rPr>
              <a:t> energy spread </a:t>
            </a:r>
            <a:r>
              <a:rPr lang="en-GB" b="1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GB" b="1" dirty="0" err="1" smtClean="0">
                <a:solidFill>
                  <a:srgbClr val="FF0000"/>
                </a:solidFill>
              </a:rPr>
              <a:t>E</a:t>
            </a:r>
            <a:r>
              <a:rPr lang="en-GB" b="1" dirty="0" smtClean="0">
                <a:solidFill>
                  <a:srgbClr val="FF0000"/>
                </a:solidFill>
              </a:rPr>
              <a:t> is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chemeClr val="accent6"/>
                </a:solidFill>
              </a:rPr>
              <a:t>usually </a:t>
            </a:r>
            <a:r>
              <a:rPr lang="en-GB" b="1" dirty="0" smtClean="0">
                <a:solidFill>
                  <a:srgbClr val="FF0000"/>
                </a:solidFill>
              </a:rPr>
              <a:t>large</a:t>
            </a:r>
            <a:r>
              <a:rPr lang="en-GB" dirty="0" smtClean="0">
                <a:solidFill>
                  <a:srgbClr val="FF0000"/>
                </a:solidFill>
              </a:rPr>
              <a:t> (</a:t>
            </a:r>
            <a:r>
              <a:rPr lang="en-GB" b="1" dirty="0" smtClean="0">
                <a:solidFill>
                  <a:srgbClr val="FF0000"/>
                </a:solidFill>
              </a:rPr>
              <a:t>~400-450 </a:t>
            </a:r>
            <a:r>
              <a:rPr lang="en-GB" b="1" dirty="0" err="1" smtClean="0">
                <a:solidFill>
                  <a:srgbClr val="FF0000"/>
                </a:solidFill>
              </a:rPr>
              <a:t>keV</a:t>
            </a:r>
            <a:r>
              <a:rPr lang="en-GB" b="1" dirty="0" smtClean="0">
                <a:solidFill>
                  <a:srgbClr val="FF0000"/>
                </a:solidFill>
              </a:rPr>
              <a:t>)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chemeClr val="accent6"/>
                </a:solidFill>
              </a:rPr>
              <a:t>to compensate peaks of line density </a:t>
            </a:r>
          </a:p>
          <a:p>
            <a:pPr lvl="1" indent="0"/>
            <a:r>
              <a:rPr lang="en-US" dirty="0">
                <a:solidFill>
                  <a:schemeClr val="accent6"/>
                </a:solidFill>
                <a:sym typeface="Wingdings" panose="05000000000000000000" pitchFamily="2" charset="2"/>
              </a:rPr>
              <a:t>	</a:t>
            </a:r>
            <a:r>
              <a:rPr lang="en-US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	 bad for space charge</a:t>
            </a:r>
            <a:endParaRPr lang="en-US" dirty="0" smtClean="0">
              <a:solidFill>
                <a:schemeClr val="accent6"/>
              </a:solidFill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accent6"/>
                </a:solidFill>
              </a:rPr>
              <a:t>The </a:t>
            </a:r>
            <a:r>
              <a:rPr lang="en-US" b="1" dirty="0" smtClean="0">
                <a:solidFill>
                  <a:srgbClr val="FF0000"/>
                </a:solidFill>
              </a:rPr>
              <a:t>chopping factor is fixed (~60%)</a:t>
            </a:r>
            <a:endParaRPr lang="en-GB" dirty="0" smtClean="0">
              <a:solidFill>
                <a:srgbClr val="FF0000"/>
              </a:solidFill>
            </a:endParaRPr>
          </a:p>
          <a:p>
            <a:pPr lvl="1" indent="0"/>
            <a:endParaRPr lang="en-GB" dirty="0" smtClean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endParaRPr lang="en-US" sz="1600" dirty="0"/>
          </a:p>
        </p:txBody>
      </p:sp>
      <p:sp>
        <p:nvSpPr>
          <p:cNvPr id="15" name="Title 8"/>
          <p:cNvSpPr txBox="1">
            <a:spLocks/>
          </p:cNvSpPr>
          <p:nvPr/>
        </p:nvSpPr>
        <p:spPr>
          <a:xfrm>
            <a:off x="1" y="317999"/>
            <a:ext cx="9144000" cy="48689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000" b="1" dirty="0" smtClean="0">
                <a:solidFill>
                  <a:schemeClr val="accent6"/>
                </a:solidFill>
              </a:rPr>
              <a:t>The processes</a:t>
            </a:r>
            <a:endParaRPr lang="en-US" sz="22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90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 txBox="1">
            <a:spLocks/>
          </p:cNvSpPr>
          <p:nvPr/>
        </p:nvSpPr>
        <p:spPr>
          <a:xfrm>
            <a:off x="74023" y="3281571"/>
            <a:ext cx="5540539" cy="1391435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 smtClean="0">
              <a:solidFill>
                <a:schemeClr val="accent6"/>
              </a:solidFill>
            </a:endParaRPr>
          </a:p>
          <a:p>
            <a:endParaRPr lang="en-US" sz="1600" dirty="0" smtClean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</a:rPr>
              <a:t>The </a:t>
            </a:r>
            <a:r>
              <a:rPr lang="en-GB" dirty="0" smtClean="0">
                <a:solidFill>
                  <a:srgbClr val="FF0000"/>
                </a:solidFill>
              </a:rPr>
              <a:t>chopping factor </a:t>
            </a:r>
            <a:r>
              <a:rPr lang="en-GB" b="1" dirty="0">
                <a:solidFill>
                  <a:srgbClr val="FF0000"/>
                </a:solidFill>
              </a:rPr>
              <a:t>(≤1)</a:t>
            </a:r>
          </a:p>
          <a:p>
            <a:pPr marL="1076706" lvl="1" indent="-1714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</a:rPr>
              <a:t>Imposed </a:t>
            </a:r>
            <a:r>
              <a:rPr lang="en-GB" b="1" dirty="0">
                <a:solidFill>
                  <a:schemeClr val="accent6"/>
                </a:solidFill>
              </a:rPr>
              <a:t>by the chopper</a:t>
            </a:r>
          </a:p>
          <a:p>
            <a:pPr marL="1076706" lvl="1" indent="-1714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chemeClr val="accent6"/>
                </a:solidFill>
              </a:rPr>
              <a:t>Rations the effective current/turn</a:t>
            </a:r>
            <a:r>
              <a:rPr lang="en-GB" dirty="0" smtClean="0">
                <a:solidFill>
                  <a:schemeClr val="accent6"/>
                </a:solidFill>
              </a:rPr>
              <a:t> at the PSB entrance </a:t>
            </a:r>
          </a:p>
          <a:p>
            <a:pPr marL="1264158" lvl="2" indent="-171450">
              <a:buFont typeface="Arial" panose="020B0604020202020204" pitchFamily="34" charset="0"/>
              <a:buChar char="•"/>
            </a:pPr>
            <a:r>
              <a:rPr lang="en-GB" b="1" dirty="0" err="1" smtClean="0">
                <a:solidFill>
                  <a:schemeClr val="accent6"/>
                </a:solidFill>
              </a:rPr>
              <a:t>I</a:t>
            </a:r>
            <a:r>
              <a:rPr lang="en-GB" b="1" baseline="-25000" dirty="0" err="1" smtClean="0">
                <a:solidFill>
                  <a:schemeClr val="accent6"/>
                </a:solidFill>
              </a:rPr>
              <a:t>eff</a:t>
            </a:r>
            <a:r>
              <a:rPr lang="en-GB" b="1" dirty="0" smtClean="0">
                <a:solidFill>
                  <a:schemeClr val="accent6"/>
                </a:solidFill>
              </a:rPr>
              <a:t>(t) = chop. factor </a:t>
            </a:r>
            <a:r>
              <a:rPr lang="en-GB" b="1" dirty="0" smtClean="0"/>
              <a:t>× </a:t>
            </a:r>
            <a:r>
              <a:rPr lang="en-GB" b="1" dirty="0" err="1" smtClean="0"/>
              <a:t>unchopped</a:t>
            </a:r>
            <a:r>
              <a:rPr lang="en-GB" b="1" dirty="0" smtClean="0"/>
              <a:t> current = </a:t>
            </a:r>
            <a:r>
              <a:rPr lang="en-GB" b="1" dirty="0" smtClean="0">
                <a:solidFill>
                  <a:schemeClr val="accent6"/>
                </a:solidFill>
              </a:rPr>
              <a:t>chop. </a:t>
            </a:r>
            <a:r>
              <a:rPr lang="en-GB" b="1" dirty="0">
                <a:solidFill>
                  <a:schemeClr val="accent6"/>
                </a:solidFill>
              </a:rPr>
              <a:t>factor </a:t>
            </a:r>
            <a:r>
              <a:rPr lang="en-GB" b="1" dirty="0"/>
              <a:t>× </a:t>
            </a:r>
            <a:r>
              <a:rPr lang="en-GB" b="1" dirty="0" smtClean="0"/>
              <a:t>40 mA</a:t>
            </a:r>
            <a:endParaRPr lang="en-GB" b="1" baseline="-25000" dirty="0">
              <a:solidFill>
                <a:schemeClr val="accent6"/>
              </a:solidFill>
            </a:endParaRPr>
          </a:p>
          <a:p>
            <a:pPr marL="1076706" lvl="1" indent="-1714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chemeClr val="accent6"/>
                </a:solidFill>
              </a:rPr>
              <a:t>Can be modulated</a:t>
            </a:r>
            <a:r>
              <a:rPr lang="en-GB" dirty="0" smtClean="0">
                <a:solidFill>
                  <a:schemeClr val="accent6"/>
                </a:solidFill>
              </a:rPr>
              <a:t> turn-by-turn at injection</a:t>
            </a:r>
          </a:p>
          <a:p>
            <a:pPr marL="1076706" lvl="1" indent="-1714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chemeClr val="accent6"/>
                </a:solidFill>
              </a:rPr>
              <a:t>Determines the number of turns to be injected </a:t>
            </a:r>
            <a:r>
              <a:rPr lang="en-GB" dirty="0" smtClean="0">
                <a:solidFill>
                  <a:schemeClr val="accent6"/>
                </a:solidFill>
              </a:rPr>
              <a:t>for any given target intensity</a:t>
            </a:r>
          </a:p>
          <a:p>
            <a:pPr marL="1076706" lvl="1" indent="-171450"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accent6"/>
              </a:solidFill>
            </a:endParaRPr>
          </a:p>
          <a:p>
            <a:pPr lvl="1" indent="0"/>
            <a:r>
              <a:rPr lang="en-GB" dirty="0" smtClean="0">
                <a:solidFill>
                  <a:schemeClr val="accent6"/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endParaRPr lang="en-US" sz="1600" dirty="0"/>
          </a:p>
        </p:txBody>
      </p:sp>
      <p:sp>
        <p:nvSpPr>
          <p:cNvPr id="11" name="Text Placeholder 11"/>
          <p:cNvSpPr txBox="1">
            <a:spLocks/>
          </p:cNvSpPr>
          <p:nvPr/>
        </p:nvSpPr>
        <p:spPr>
          <a:xfrm>
            <a:off x="74022" y="849900"/>
            <a:ext cx="4573561" cy="1391435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 smtClean="0">
              <a:solidFill>
                <a:schemeClr val="accent6"/>
              </a:solidFill>
            </a:endParaRPr>
          </a:p>
          <a:p>
            <a:endParaRPr lang="en-US" sz="1600" dirty="0" smtClean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</a:rPr>
              <a:t>The </a:t>
            </a:r>
            <a:r>
              <a:rPr lang="en-GB" dirty="0" err="1" smtClean="0">
                <a:solidFill>
                  <a:srgbClr val="FF0000"/>
                </a:solidFill>
              </a:rPr>
              <a:t>rms</a:t>
            </a:r>
            <a:r>
              <a:rPr lang="en-GB" dirty="0" smtClean="0">
                <a:solidFill>
                  <a:srgbClr val="FF0000"/>
                </a:solidFill>
              </a:rPr>
              <a:t> energy spread </a:t>
            </a:r>
            <a:r>
              <a:rPr lang="en-GB" b="1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GB" b="1" dirty="0" err="1" smtClean="0">
                <a:solidFill>
                  <a:srgbClr val="FF0000"/>
                </a:solidFill>
              </a:rPr>
              <a:t>E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</a:p>
          <a:p>
            <a:pPr marL="1076706" lvl="1" indent="-1714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6"/>
                </a:solidFill>
              </a:rPr>
              <a:t>Imposed </a:t>
            </a:r>
            <a:r>
              <a:rPr lang="en-GB" b="1" dirty="0" smtClean="0">
                <a:solidFill>
                  <a:schemeClr val="accent6"/>
                </a:solidFill>
              </a:rPr>
              <a:t>by the de-</a:t>
            </a:r>
            <a:r>
              <a:rPr lang="en-GB" b="1" dirty="0" err="1" smtClean="0">
                <a:solidFill>
                  <a:schemeClr val="accent6"/>
                </a:solidFill>
              </a:rPr>
              <a:t>buncher</a:t>
            </a:r>
            <a:endParaRPr lang="en-GB" b="1" dirty="0" smtClean="0">
              <a:solidFill>
                <a:schemeClr val="accent6"/>
              </a:solidFill>
            </a:endParaRPr>
          </a:p>
          <a:p>
            <a:pPr marL="1076706" lvl="1" indent="-1714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chemeClr val="accent6"/>
                </a:solidFill>
              </a:rPr>
              <a:t>Fixed</a:t>
            </a:r>
            <a:r>
              <a:rPr lang="en-GB" dirty="0" smtClean="0">
                <a:solidFill>
                  <a:schemeClr val="accent6"/>
                </a:solidFill>
              </a:rPr>
              <a:t> during the injection process</a:t>
            </a:r>
          </a:p>
          <a:p>
            <a:pPr lvl="1" indent="0"/>
            <a:r>
              <a:rPr lang="en-GB" dirty="0" smtClean="0">
                <a:solidFill>
                  <a:schemeClr val="accent6"/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endParaRPr lang="en-US" sz="1600" dirty="0"/>
          </a:p>
        </p:txBody>
      </p:sp>
      <p:sp>
        <p:nvSpPr>
          <p:cNvPr id="9" name="Text Placeholder 11"/>
          <p:cNvSpPr txBox="1">
            <a:spLocks/>
          </p:cNvSpPr>
          <p:nvPr/>
        </p:nvSpPr>
        <p:spPr>
          <a:xfrm>
            <a:off x="51660" y="1623855"/>
            <a:ext cx="4847511" cy="1391435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 smtClean="0">
              <a:solidFill>
                <a:schemeClr val="accent6"/>
              </a:solidFill>
            </a:endParaRPr>
          </a:p>
          <a:p>
            <a:endParaRPr lang="en-US" sz="1600" dirty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</a:rPr>
              <a:t>The central energy </a:t>
            </a:r>
            <a:r>
              <a:rPr lang="en-US" b="1" dirty="0" smtClean="0">
                <a:solidFill>
                  <a:srgbClr val="FF0000"/>
                </a:solidFill>
              </a:rPr>
              <a:t>E</a:t>
            </a:r>
            <a:r>
              <a:rPr lang="en-US" b="1" baseline="-25000" dirty="0" smtClean="0">
                <a:solidFill>
                  <a:srgbClr val="FF0000"/>
                </a:solidFill>
              </a:rPr>
              <a:t>0</a:t>
            </a:r>
            <a:r>
              <a:rPr lang="en-US" b="1" dirty="0" smtClean="0">
                <a:solidFill>
                  <a:srgbClr val="FF0000"/>
                </a:solidFill>
              </a:rPr>
              <a:t>(t)</a:t>
            </a:r>
            <a:endParaRPr lang="en-GB" b="1" dirty="0" smtClean="0">
              <a:solidFill>
                <a:srgbClr val="FF0000"/>
              </a:solidFill>
            </a:endParaRPr>
          </a:p>
          <a:p>
            <a:pPr marL="1076706" lvl="1" indent="-1714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6"/>
                </a:solidFill>
              </a:rPr>
              <a:t>Imposed </a:t>
            </a:r>
            <a:r>
              <a:rPr lang="en-GB" b="1" dirty="0" smtClean="0">
                <a:solidFill>
                  <a:schemeClr val="accent6"/>
                </a:solidFill>
              </a:rPr>
              <a:t>by the last two PIMS</a:t>
            </a:r>
          </a:p>
          <a:p>
            <a:pPr marL="1076706" lvl="1" indent="-1714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chemeClr val="accent6"/>
                </a:solidFill>
              </a:rPr>
              <a:t>Can be swept turn-by-turn </a:t>
            </a:r>
            <a:r>
              <a:rPr lang="en-GB" dirty="0" smtClean="0">
                <a:solidFill>
                  <a:schemeClr val="accent6"/>
                </a:solidFill>
              </a:rPr>
              <a:t>at injection</a:t>
            </a:r>
          </a:p>
          <a:p>
            <a:pPr marL="1076706" lvl="1" indent="-1714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0000"/>
                </a:solidFill>
              </a:rPr>
              <a:t>The central </a:t>
            </a:r>
            <a:r>
              <a:rPr lang="en-US" dirty="0" smtClean="0">
                <a:solidFill>
                  <a:srgbClr val="FF0000"/>
                </a:solidFill>
              </a:rPr>
              <a:t>energy sweeping rate </a:t>
            </a:r>
            <a:r>
              <a:rPr lang="en-US" b="1" dirty="0" smtClean="0">
                <a:solidFill>
                  <a:srgbClr val="FF0000"/>
                </a:solidFill>
              </a:rPr>
              <a:t>dE</a:t>
            </a:r>
            <a:r>
              <a:rPr lang="en-US" b="1" baseline="-25000" dirty="0" smtClean="0">
                <a:solidFill>
                  <a:srgbClr val="FF0000"/>
                </a:solidFill>
              </a:rPr>
              <a:t>0</a:t>
            </a:r>
            <a:r>
              <a:rPr lang="en-US" b="1" dirty="0" smtClean="0">
                <a:solidFill>
                  <a:srgbClr val="FF0000"/>
                </a:solidFill>
              </a:rPr>
              <a:t>(t)/</a:t>
            </a:r>
            <a:r>
              <a:rPr lang="en-US" b="1" dirty="0" err="1" smtClean="0">
                <a:solidFill>
                  <a:srgbClr val="FF0000"/>
                </a:solidFill>
              </a:rPr>
              <a:t>dt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1076706" lvl="1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/>
                </a:solidFill>
              </a:rPr>
              <a:t>Imposed by the last two PIMS </a:t>
            </a:r>
            <a:r>
              <a:rPr lang="en-US" dirty="0">
                <a:solidFill>
                  <a:schemeClr val="accent6"/>
                </a:solidFill>
                <a:sym typeface="Wingdings" panose="05000000000000000000" pitchFamily="2" charset="2"/>
              </a:rPr>
              <a:t> </a:t>
            </a:r>
            <a:r>
              <a:rPr lang="en-US" b="1" dirty="0">
                <a:solidFill>
                  <a:schemeClr val="accent6"/>
                </a:solidFill>
                <a:sym typeface="Wingdings" panose="05000000000000000000" pitchFamily="2" charset="2"/>
              </a:rPr>
              <a:t>change of phase </a:t>
            </a:r>
            <a:r>
              <a:rPr lang="en-US" b="1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and, thus, power </a:t>
            </a:r>
            <a:r>
              <a:rPr lang="en-US" b="1" dirty="0">
                <a:solidFill>
                  <a:schemeClr val="accent6"/>
                </a:solidFill>
                <a:sym typeface="Wingdings" panose="05000000000000000000" pitchFamily="2" charset="2"/>
              </a:rPr>
              <a:t>requested to the de-</a:t>
            </a:r>
            <a:r>
              <a:rPr lang="en-US" b="1" dirty="0" err="1">
                <a:solidFill>
                  <a:schemeClr val="accent6"/>
                </a:solidFill>
                <a:sym typeface="Wingdings" panose="05000000000000000000" pitchFamily="2" charset="2"/>
              </a:rPr>
              <a:t>buncher</a:t>
            </a:r>
            <a:endParaRPr lang="en-GB" b="1" dirty="0">
              <a:solidFill>
                <a:schemeClr val="accent6"/>
              </a:solidFill>
            </a:endParaRPr>
          </a:p>
          <a:p>
            <a:pPr lvl="1" indent="0"/>
            <a:r>
              <a:rPr lang="en-GB" dirty="0" smtClean="0">
                <a:solidFill>
                  <a:schemeClr val="accent6"/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b="1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endParaRPr lang="en-US" sz="1600" dirty="0"/>
          </a:p>
        </p:txBody>
      </p:sp>
      <p:sp>
        <p:nvSpPr>
          <p:cNvPr id="28" name="Text Placeholder 11"/>
          <p:cNvSpPr txBox="1">
            <a:spLocks/>
          </p:cNvSpPr>
          <p:nvPr/>
        </p:nvSpPr>
        <p:spPr>
          <a:xfrm>
            <a:off x="74023" y="4951395"/>
            <a:ext cx="6021977" cy="1391435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 smtClean="0">
              <a:solidFill>
                <a:schemeClr val="accent6"/>
              </a:solidFill>
            </a:endParaRPr>
          </a:p>
          <a:p>
            <a:endParaRPr lang="en-US" sz="1600" dirty="0" smtClean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</a:rPr>
              <a:t>The </a:t>
            </a:r>
            <a:r>
              <a:rPr lang="en-GB" dirty="0" smtClean="0">
                <a:solidFill>
                  <a:srgbClr val="FF0000"/>
                </a:solidFill>
              </a:rPr>
              <a:t>number of injectable turns</a:t>
            </a:r>
            <a:endParaRPr lang="en-GB" dirty="0">
              <a:solidFill>
                <a:srgbClr val="FF0000"/>
              </a:solidFill>
            </a:endParaRPr>
          </a:p>
          <a:p>
            <a:pPr marL="1076706" lvl="1" indent="-1714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chemeClr val="accent6"/>
                </a:solidFill>
              </a:rPr>
              <a:t>Is</a:t>
            </a:r>
            <a:r>
              <a:rPr lang="en-GB" dirty="0" smtClean="0">
                <a:solidFill>
                  <a:schemeClr val="accent6"/>
                </a:solidFill>
              </a:rPr>
              <a:t> </a:t>
            </a:r>
            <a:r>
              <a:rPr lang="en-GB" b="1" dirty="0" smtClean="0">
                <a:solidFill>
                  <a:schemeClr val="accent6"/>
                </a:solidFill>
              </a:rPr>
              <a:t>limited</a:t>
            </a:r>
            <a:r>
              <a:rPr lang="en-GB" dirty="0" smtClean="0">
                <a:solidFill>
                  <a:schemeClr val="accent6"/>
                </a:solidFill>
              </a:rPr>
              <a:t> by the BI.DIS </a:t>
            </a:r>
            <a:r>
              <a:rPr lang="en-GB" b="1" dirty="0" smtClean="0">
                <a:solidFill>
                  <a:schemeClr val="accent6"/>
                </a:solidFill>
              </a:rPr>
              <a:t>at</a:t>
            </a:r>
            <a:r>
              <a:rPr lang="en-GB" dirty="0" smtClean="0">
                <a:solidFill>
                  <a:schemeClr val="accent6"/>
                </a:solidFill>
              </a:rPr>
              <a:t> </a:t>
            </a:r>
            <a:r>
              <a:rPr lang="en-GB" b="1" dirty="0" smtClean="0">
                <a:solidFill>
                  <a:schemeClr val="accent6"/>
                </a:solidFill>
              </a:rPr>
              <a:t>&lt;150 per PSB ring</a:t>
            </a:r>
            <a:endParaRPr lang="en-GB" dirty="0" smtClean="0">
              <a:solidFill>
                <a:schemeClr val="accent6"/>
              </a:solidFill>
            </a:endParaRPr>
          </a:p>
          <a:p>
            <a:pPr marL="1076706" lvl="1" indent="-171450"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accent6"/>
              </a:solidFill>
            </a:endParaRPr>
          </a:p>
          <a:p>
            <a:pPr lvl="1" indent="0"/>
            <a:r>
              <a:rPr lang="en-GB" dirty="0" smtClean="0">
                <a:solidFill>
                  <a:schemeClr val="accent6"/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-38912" y="6448009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b="1" dirty="0"/>
              <a:t>Longitudinal painting requirements and optimization</a:t>
            </a:r>
          </a:p>
          <a:p>
            <a:r>
              <a:rPr lang="en-GB" sz="800" dirty="0"/>
              <a:t>Vincenzo Forte, Chiara Bracco - </a:t>
            </a:r>
            <a:r>
              <a:rPr lang="en-GB" sz="800" dirty="0" smtClean="0"/>
              <a:t>TE/ABT/BTP </a:t>
            </a:r>
            <a:endParaRPr lang="en-GB" sz="800" dirty="0"/>
          </a:p>
          <a:p>
            <a:r>
              <a:rPr lang="en-US" sz="800" dirty="0"/>
              <a:t>Elena Benedetto – BE/ABP/HSI</a:t>
            </a:r>
          </a:p>
        </p:txBody>
      </p:sp>
      <p:sp>
        <p:nvSpPr>
          <p:cNvPr id="14" name="Title 8"/>
          <p:cNvSpPr txBox="1">
            <a:spLocks/>
          </p:cNvSpPr>
          <p:nvPr/>
        </p:nvSpPr>
        <p:spPr>
          <a:xfrm>
            <a:off x="1" y="303875"/>
            <a:ext cx="9144000" cy="48689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000" b="1" dirty="0" smtClean="0">
                <a:solidFill>
                  <a:schemeClr val="accent6"/>
                </a:solidFill>
              </a:rPr>
              <a:t>Physical parameters</a:t>
            </a:r>
            <a:endParaRPr lang="en-US" sz="2200" b="1" dirty="0">
              <a:solidFill>
                <a:schemeClr val="accent6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854"/>
          <a:stretch/>
        </p:blipFill>
        <p:spPr>
          <a:xfrm>
            <a:off x="5445035" y="1089649"/>
            <a:ext cx="3070316" cy="3063251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6046075" y="2268187"/>
            <a:ext cx="1350743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6126723" y="2284655"/>
            <a:ext cx="1270094" cy="2058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>
                <a:solidFill>
                  <a:srgbClr val="FF0000"/>
                </a:solidFill>
              </a:rPr>
              <a:t>2</a:t>
            </a:r>
            <a:r>
              <a:rPr lang="en-GB" sz="1200" b="1" dirty="0">
                <a:solidFill>
                  <a:srgbClr val="FF0000"/>
                </a:solidFill>
                <a:latin typeface="Symbol" panose="05050102010706020507" pitchFamily="18" charset="2"/>
              </a:rPr>
              <a:t>p </a:t>
            </a:r>
            <a:r>
              <a:rPr lang="en-GB" sz="1200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× </a:t>
            </a:r>
            <a:r>
              <a:rPr lang="en-GB" sz="1200" b="1" dirty="0" smtClean="0">
                <a:solidFill>
                  <a:srgbClr val="FF0000"/>
                </a:solidFill>
              </a:rPr>
              <a:t>chopping </a:t>
            </a:r>
            <a:r>
              <a:rPr lang="en-GB" sz="1200" b="1" dirty="0">
                <a:solidFill>
                  <a:srgbClr val="FF0000"/>
                </a:solidFill>
              </a:rPr>
              <a:t>factor 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6029154" y="2069608"/>
            <a:ext cx="0" cy="482172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5576271" y="1951893"/>
            <a:ext cx="377439" cy="2058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>
                <a:solidFill>
                  <a:srgbClr val="FF0000"/>
                </a:solidFill>
              </a:rPr>
              <a:t>E</a:t>
            </a:r>
            <a:r>
              <a:rPr lang="en-GB" sz="1200" b="1" baseline="-25000" dirty="0" smtClean="0">
                <a:solidFill>
                  <a:srgbClr val="FF0000"/>
                </a:solidFill>
              </a:rPr>
              <a:t>0</a:t>
            </a:r>
            <a:r>
              <a:rPr lang="en-GB" sz="1200" b="1" dirty="0" smtClean="0">
                <a:solidFill>
                  <a:srgbClr val="FF0000"/>
                </a:solidFill>
              </a:rPr>
              <a:t>(t)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7514383" y="1967127"/>
            <a:ext cx="0" cy="205257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7496400" y="1966698"/>
            <a:ext cx="281624" cy="2058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GB" sz="1200" dirty="0" err="1" smtClean="0">
                <a:solidFill>
                  <a:srgbClr val="FF0000"/>
                </a:solidFill>
              </a:rPr>
              <a:t>E</a:t>
            </a:r>
            <a:endParaRPr lang="en-GB" sz="1200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5735" y="4225552"/>
            <a:ext cx="2880353" cy="205814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553634" y="6252264"/>
            <a:ext cx="307488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accent6"/>
                </a:solidFill>
              </a:rPr>
              <a:t>A possible energy sweep through the PIMS</a:t>
            </a:r>
            <a:endParaRPr lang="en-GB" sz="11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58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1"/>
          <p:cNvSpPr txBox="1">
            <a:spLocks/>
          </p:cNvSpPr>
          <p:nvPr/>
        </p:nvSpPr>
        <p:spPr>
          <a:xfrm>
            <a:off x="74021" y="359289"/>
            <a:ext cx="9069979" cy="1391435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 smtClean="0">
              <a:solidFill>
                <a:schemeClr val="accent6"/>
              </a:solidFill>
            </a:endParaRPr>
          </a:p>
          <a:p>
            <a:endParaRPr lang="en-US" sz="1600" dirty="0" smtClean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FF0000"/>
                </a:solidFill>
              </a:rPr>
              <a:t>The present </a:t>
            </a:r>
            <a:r>
              <a:rPr lang="en-GB" b="1" dirty="0" smtClean="0">
                <a:solidFill>
                  <a:srgbClr val="FF0000"/>
                </a:solidFill>
              </a:rPr>
              <a:t>de-</a:t>
            </a:r>
            <a:r>
              <a:rPr lang="en-GB" b="1" dirty="0" err="1" smtClean="0">
                <a:solidFill>
                  <a:srgbClr val="FF0000"/>
                </a:solidFill>
              </a:rPr>
              <a:t>buncher</a:t>
            </a:r>
            <a:r>
              <a:rPr lang="en-GB" b="1" dirty="0" smtClean="0">
                <a:solidFill>
                  <a:srgbClr val="FF0000"/>
                </a:solidFill>
              </a:rPr>
              <a:t> power supply has power limitations </a:t>
            </a:r>
            <a:r>
              <a:rPr lang="en-GB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cavity power limited </a:t>
            </a:r>
            <a:r>
              <a:rPr lang="en-GB" b="1" dirty="0" smtClean="0">
                <a:solidFill>
                  <a:srgbClr val="FF0000"/>
                </a:solidFill>
              </a:rPr>
              <a:t>to 24.9 kW</a:t>
            </a:r>
          </a:p>
          <a:p>
            <a:pPr marL="1076706" lvl="1" indent="-171450">
              <a:buFont typeface="Arial" panose="020B0604020202020204" pitchFamily="34" charset="0"/>
              <a:buChar char="•"/>
            </a:pPr>
            <a:r>
              <a:rPr lang="en-GB" b="1" u="sng" dirty="0" err="1">
                <a:solidFill>
                  <a:schemeClr val="accent6"/>
                </a:solidFill>
                <a:latin typeface="Symbol" panose="05050102010706020507" pitchFamily="18" charset="2"/>
              </a:rPr>
              <a:t>d</a:t>
            </a:r>
            <a:r>
              <a:rPr lang="en-GB" b="1" u="sng" dirty="0" err="1">
                <a:solidFill>
                  <a:schemeClr val="accent6"/>
                </a:solidFill>
              </a:rPr>
              <a:t>E</a:t>
            </a:r>
            <a:r>
              <a:rPr lang="en-GB" b="1" u="sng" dirty="0">
                <a:solidFill>
                  <a:schemeClr val="accent6"/>
                </a:solidFill>
              </a:rPr>
              <a:t> </a:t>
            </a:r>
            <a:r>
              <a:rPr lang="en-GB" b="1" u="sng" dirty="0" smtClean="0">
                <a:solidFill>
                  <a:schemeClr val="accent6"/>
                </a:solidFill>
              </a:rPr>
              <a:t>=120 </a:t>
            </a:r>
            <a:r>
              <a:rPr lang="en-GB" b="1" u="sng" dirty="0" err="1" smtClean="0">
                <a:solidFill>
                  <a:schemeClr val="accent6"/>
                </a:solidFill>
              </a:rPr>
              <a:t>keV</a:t>
            </a:r>
            <a:r>
              <a:rPr lang="en-GB" b="1" u="sng" dirty="0" smtClean="0">
                <a:solidFill>
                  <a:schemeClr val="accent6"/>
                </a:solidFill>
              </a:rPr>
              <a:t> </a:t>
            </a:r>
            <a:r>
              <a:rPr lang="en-GB" b="1" u="sng" dirty="0" err="1" smtClean="0">
                <a:solidFill>
                  <a:schemeClr val="accent6"/>
                </a:solidFill>
              </a:rPr>
              <a:t>rms</a:t>
            </a:r>
            <a:r>
              <a:rPr lang="en-GB" b="1" u="sng" dirty="0" smtClean="0">
                <a:solidFill>
                  <a:schemeClr val="accent6"/>
                </a:solidFill>
              </a:rPr>
              <a:t> (historical reference value for energy spread)</a:t>
            </a:r>
            <a:r>
              <a:rPr lang="en-GB" b="1" dirty="0" smtClean="0">
                <a:solidFill>
                  <a:schemeClr val="accent6"/>
                </a:solidFill>
              </a:rPr>
              <a:t> </a:t>
            </a:r>
            <a:r>
              <a:rPr lang="en-GB" dirty="0" smtClean="0">
                <a:solidFill>
                  <a:schemeClr val="accent6"/>
                </a:solidFill>
              </a:rPr>
              <a:t>can be reached </a:t>
            </a:r>
            <a:r>
              <a:rPr lang="en-GB" b="1" dirty="0" smtClean="0">
                <a:solidFill>
                  <a:schemeClr val="accent6"/>
                </a:solidFill>
              </a:rPr>
              <a:t>with a maximum of ~5.5 °/</a:t>
            </a:r>
            <a:r>
              <a:rPr lang="en-GB" b="1" dirty="0" err="1" smtClean="0">
                <a:solidFill>
                  <a:schemeClr val="accent6"/>
                </a:solidFill>
                <a:latin typeface="Symbol" panose="05050102010706020507" pitchFamily="18" charset="2"/>
              </a:rPr>
              <a:t>m</a:t>
            </a:r>
            <a:r>
              <a:rPr lang="en-GB" b="1" dirty="0" err="1" smtClean="0">
                <a:solidFill>
                  <a:schemeClr val="accent6"/>
                </a:solidFill>
              </a:rPr>
              <a:t>s</a:t>
            </a:r>
            <a:r>
              <a:rPr lang="en-GB" b="1" dirty="0" smtClean="0">
                <a:solidFill>
                  <a:schemeClr val="accent6"/>
                </a:solidFill>
              </a:rPr>
              <a:t> at 40 mA  </a:t>
            </a:r>
            <a:r>
              <a:rPr lang="en-GB" b="1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</a:t>
            </a:r>
            <a:r>
              <a:rPr lang="en-GB" b="1" dirty="0" smtClean="0">
                <a:solidFill>
                  <a:schemeClr val="accent6"/>
                </a:solidFill>
              </a:rPr>
              <a:t> sweeping with the PIMS between ±1.2 MeV in 40+40 turns (or ±0.8 </a:t>
            </a:r>
            <a:r>
              <a:rPr lang="en-GB" b="1" dirty="0">
                <a:solidFill>
                  <a:schemeClr val="accent6"/>
                </a:solidFill>
              </a:rPr>
              <a:t>MeV in </a:t>
            </a:r>
            <a:r>
              <a:rPr lang="en-GB" b="1" dirty="0" smtClean="0">
                <a:solidFill>
                  <a:schemeClr val="accent6"/>
                </a:solidFill>
              </a:rPr>
              <a:t>20+20 turns)</a:t>
            </a:r>
          </a:p>
          <a:p>
            <a:pPr lvl="2" indent="0"/>
            <a:r>
              <a:rPr lang="en-GB" sz="1200" b="1" dirty="0" smtClean="0">
                <a:solidFill>
                  <a:schemeClr val="accent6"/>
                </a:solidFill>
              </a:rPr>
              <a:t> </a:t>
            </a:r>
            <a:r>
              <a:rPr lang="en-GB" sz="1200" b="1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 </a:t>
            </a:r>
            <a:r>
              <a:rPr lang="en-GB" sz="1200" dirty="0">
                <a:solidFill>
                  <a:schemeClr val="accent6"/>
                </a:solidFill>
                <a:sym typeface="Wingdings" panose="05000000000000000000" pitchFamily="2" charset="2"/>
              </a:rPr>
              <a:t>P</a:t>
            </a:r>
            <a:r>
              <a:rPr lang="en-GB" sz="1200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revious expectations were </a:t>
            </a:r>
            <a:r>
              <a:rPr lang="en-GB" sz="1200" b="1" dirty="0" smtClean="0">
                <a:solidFill>
                  <a:schemeClr val="accent6"/>
                </a:solidFill>
              </a:rPr>
              <a:t>11 °/</a:t>
            </a:r>
            <a:r>
              <a:rPr lang="en-GB" sz="1200" b="1" dirty="0" err="1" smtClean="0">
                <a:solidFill>
                  <a:schemeClr val="accent6"/>
                </a:solidFill>
                <a:latin typeface="Symbol" panose="05050102010706020507" pitchFamily="18" charset="2"/>
              </a:rPr>
              <a:t>m</a:t>
            </a:r>
            <a:r>
              <a:rPr lang="en-GB" sz="1200" b="1" dirty="0" err="1" smtClean="0">
                <a:solidFill>
                  <a:schemeClr val="accent6"/>
                </a:solidFill>
              </a:rPr>
              <a:t>s</a:t>
            </a:r>
            <a:r>
              <a:rPr lang="en-GB" sz="1200" b="1" dirty="0" smtClean="0">
                <a:solidFill>
                  <a:schemeClr val="accent6"/>
                </a:solidFill>
              </a:rPr>
              <a:t> </a:t>
            </a:r>
            <a:r>
              <a:rPr lang="en-GB" sz="1200" b="1" dirty="0">
                <a:solidFill>
                  <a:schemeClr val="accent6"/>
                </a:solidFill>
              </a:rPr>
              <a:t>sweeping</a:t>
            </a:r>
            <a:r>
              <a:rPr lang="en-GB" sz="1200" dirty="0">
                <a:solidFill>
                  <a:schemeClr val="accent6"/>
                </a:solidFill>
              </a:rPr>
              <a:t> with the PIMS </a:t>
            </a:r>
            <a:r>
              <a:rPr lang="en-GB" sz="1200" b="1" dirty="0" smtClean="0">
                <a:solidFill>
                  <a:schemeClr val="accent6"/>
                </a:solidFill>
              </a:rPr>
              <a:t>between ±1.2 </a:t>
            </a:r>
            <a:r>
              <a:rPr lang="en-GB" sz="1200" b="1" dirty="0">
                <a:solidFill>
                  <a:schemeClr val="accent6"/>
                </a:solidFill>
              </a:rPr>
              <a:t>MeV in </a:t>
            </a:r>
            <a:r>
              <a:rPr lang="en-GB" sz="1200" b="1" dirty="0" smtClean="0">
                <a:solidFill>
                  <a:schemeClr val="accent6"/>
                </a:solidFill>
              </a:rPr>
              <a:t>20+20 </a:t>
            </a:r>
            <a:r>
              <a:rPr lang="en-GB" sz="1200" b="1" dirty="0">
                <a:solidFill>
                  <a:schemeClr val="accent6"/>
                </a:solidFill>
              </a:rPr>
              <a:t>turns </a:t>
            </a:r>
            <a:r>
              <a:rPr lang="en-GB" sz="1200" b="1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 </a:t>
            </a:r>
            <a:r>
              <a:rPr lang="en-GB" sz="12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to be obtained cavity </a:t>
            </a:r>
            <a:r>
              <a:rPr lang="en-GB" sz="1200" b="1" dirty="0">
                <a:solidFill>
                  <a:srgbClr val="FF0000"/>
                </a:solidFill>
                <a:sym typeface="Wingdings" panose="05000000000000000000" pitchFamily="2" charset="2"/>
              </a:rPr>
              <a:t>power </a:t>
            </a:r>
            <a:r>
              <a:rPr lang="en-GB" sz="12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must increase to ~38.3 kW </a:t>
            </a:r>
            <a:r>
              <a:rPr lang="en-GB" sz="1200" b="1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</a:t>
            </a:r>
            <a:r>
              <a:rPr lang="en-GB" sz="12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GB" sz="1200" b="1" u="sng" dirty="0" smtClean="0">
                <a:solidFill>
                  <a:srgbClr val="FF0000"/>
                </a:solidFill>
                <a:sym typeface="Wingdings" panose="05000000000000000000" pitchFamily="2" charset="2"/>
              </a:rPr>
              <a:t>Upgrade of the de-</a:t>
            </a:r>
            <a:r>
              <a:rPr lang="en-GB" sz="1200" b="1" u="sng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buncher</a:t>
            </a:r>
            <a:r>
              <a:rPr lang="en-GB" sz="1200" b="1" u="sng" dirty="0" smtClean="0">
                <a:solidFill>
                  <a:srgbClr val="FF0000"/>
                </a:solidFill>
                <a:sym typeface="Wingdings" panose="05000000000000000000" pitchFamily="2" charset="2"/>
              </a:rPr>
              <a:t> amplifier would be needed!</a:t>
            </a:r>
            <a:endParaRPr lang="en-GB" sz="1200" b="1" u="sng" dirty="0">
              <a:solidFill>
                <a:srgbClr val="FF0000"/>
              </a:solidFill>
            </a:endParaRPr>
          </a:p>
          <a:p>
            <a:pPr lvl="1" indent="0"/>
            <a:r>
              <a:rPr lang="en-GB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	     </a:t>
            </a:r>
            <a:r>
              <a:rPr lang="en-GB" dirty="0" smtClean="0">
                <a:solidFill>
                  <a:schemeClr val="accent6"/>
                </a:solidFill>
              </a:rPr>
              <a:t>With </a:t>
            </a:r>
            <a:r>
              <a:rPr lang="en-GB" b="1" dirty="0" smtClean="0">
                <a:solidFill>
                  <a:schemeClr val="accent6"/>
                </a:solidFill>
              </a:rPr>
              <a:t>present performances the </a:t>
            </a:r>
            <a:r>
              <a:rPr lang="en-GB" b="1" dirty="0" err="1" smtClean="0">
                <a:solidFill>
                  <a:schemeClr val="accent6"/>
                </a:solidFill>
              </a:rPr>
              <a:t>rms</a:t>
            </a:r>
            <a:r>
              <a:rPr lang="en-GB" b="1" dirty="0" smtClean="0">
                <a:solidFill>
                  <a:schemeClr val="accent6"/>
                </a:solidFill>
              </a:rPr>
              <a:t> energy spread at the PSB entrance </a:t>
            </a:r>
            <a:r>
              <a:rPr lang="en-GB" dirty="0" smtClean="0">
                <a:solidFill>
                  <a:schemeClr val="accent6"/>
                </a:solidFill>
              </a:rPr>
              <a:t>will reasonably vary in between </a:t>
            </a:r>
          </a:p>
          <a:p>
            <a:pPr lvl="1" indent="0"/>
            <a:r>
              <a:rPr lang="en-GB" b="1" dirty="0">
                <a:solidFill>
                  <a:schemeClr val="accent6"/>
                </a:solidFill>
              </a:rPr>
              <a:t>	 </a:t>
            </a:r>
            <a:r>
              <a:rPr lang="en-GB" b="1" dirty="0" smtClean="0">
                <a:solidFill>
                  <a:schemeClr val="accent6"/>
                </a:solidFill>
              </a:rPr>
              <a:t>        80 </a:t>
            </a:r>
            <a:r>
              <a:rPr lang="en-GB" b="1" dirty="0" err="1" smtClean="0">
                <a:solidFill>
                  <a:schemeClr val="accent6"/>
                </a:solidFill>
              </a:rPr>
              <a:t>keV</a:t>
            </a:r>
            <a:r>
              <a:rPr lang="en-GB" b="1" dirty="0" smtClean="0">
                <a:solidFill>
                  <a:schemeClr val="accent6"/>
                </a:solidFill>
              </a:rPr>
              <a:t> </a:t>
            </a:r>
            <a:r>
              <a:rPr lang="en-GB" b="1" dirty="0">
                <a:solidFill>
                  <a:schemeClr val="accent6"/>
                </a:solidFill>
              </a:rPr>
              <a:t>÷ </a:t>
            </a:r>
            <a:r>
              <a:rPr lang="en-GB" b="1" dirty="0" smtClean="0">
                <a:solidFill>
                  <a:schemeClr val="accent6"/>
                </a:solidFill>
              </a:rPr>
              <a:t>450 </a:t>
            </a:r>
            <a:r>
              <a:rPr lang="en-GB" b="1" dirty="0" err="1" smtClean="0">
                <a:solidFill>
                  <a:schemeClr val="accent6"/>
                </a:solidFill>
              </a:rPr>
              <a:t>keV</a:t>
            </a:r>
            <a:r>
              <a:rPr lang="en-GB" dirty="0" smtClean="0">
                <a:solidFill>
                  <a:schemeClr val="accent6"/>
                </a:solidFill>
              </a:rPr>
              <a:t> with </a:t>
            </a:r>
            <a:r>
              <a:rPr lang="en-GB" b="1" dirty="0">
                <a:solidFill>
                  <a:schemeClr val="accent6"/>
                </a:solidFill>
              </a:rPr>
              <a:t>~5.5 °/</a:t>
            </a:r>
            <a:r>
              <a:rPr lang="en-GB" b="1" dirty="0" err="1">
                <a:solidFill>
                  <a:schemeClr val="accent6"/>
                </a:solidFill>
                <a:latin typeface="Symbol" panose="05050102010706020507" pitchFamily="18" charset="2"/>
              </a:rPr>
              <a:t>m</a:t>
            </a:r>
            <a:r>
              <a:rPr lang="en-GB" b="1" dirty="0" err="1">
                <a:solidFill>
                  <a:schemeClr val="accent6"/>
                </a:solidFill>
              </a:rPr>
              <a:t>s</a:t>
            </a:r>
            <a:r>
              <a:rPr lang="en-GB" b="1" dirty="0">
                <a:solidFill>
                  <a:schemeClr val="accent6"/>
                </a:solidFill>
              </a:rPr>
              <a:t> </a:t>
            </a:r>
            <a:r>
              <a:rPr lang="en-GB" b="1" dirty="0" smtClean="0">
                <a:solidFill>
                  <a:schemeClr val="accent6"/>
                </a:solidFill>
              </a:rPr>
              <a:t>(1 sweeping period in 80 turns (40+40)</a:t>
            </a:r>
            <a:r>
              <a:rPr lang="en-GB" dirty="0" smtClean="0">
                <a:solidFill>
                  <a:schemeClr val="accent6"/>
                </a:solidFill>
              </a:rPr>
              <a:t> turns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FF0000"/>
                </a:solidFill>
              </a:rPr>
              <a:t>Can we relax some injection parameters to avoid the power amplifier upgrade? We need </a:t>
            </a:r>
            <a:r>
              <a:rPr lang="en-GB" b="1" dirty="0" smtClean="0">
                <a:solidFill>
                  <a:schemeClr val="accent6"/>
                </a:solidFill>
              </a:rPr>
              <a:t>longitudinal painting simulations vs. un-modulated injection simulations</a:t>
            </a:r>
            <a:r>
              <a:rPr lang="en-GB" b="1" dirty="0" smtClean="0">
                <a:solidFill>
                  <a:srgbClr val="FF0000"/>
                </a:solidFill>
              </a:rPr>
              <a:t>…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GB" b="1" dirty="0" smtClean="0">
                <a:solidFill>
                  <a:srgbClr val="FF0000"/>
                </a:solidFill>
              </a:rPr>
              <a:t>Is a slower sweeping rate acceptable? </a:t>
            </a:r>
            <a:r>
              <a:rPr lang="en-GB" b="1" dirty="0">
                <a:solidFill>
                  <a:schemeClr val="accent6"/>
                </a:solidFill>
                <a:sym typeface="Wingdings" panose="05000000000000000000" pitchFamily="2" charset="2"/>
              </a:rPr>
              <a:t> </a:t>
            </a:r>
            <a:r>
              <a:rPr lang="en-GB" b="1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1x(40+40) vs. 2x(20+20)  turns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GB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Could we think to sweep in a more limited range? </a:t>
            </a:r>
            <a:r>
              <a:rPr lang="en-GB" b="1" dirty="0">
                <a:solidFill>
                  <a:schemeClr val="accent6"/>
                </a:solidFill>
                <a:sym typeface="Wingdings" panose="05000000000000000000" pitchFamily="2" charset="2"/>
              </a:rPr>
              <a:t> </a:t>
            </a:r>
            <a:r>
              <a:rPr lang="en-GB" b="1" dirty="0">
                <a:solidFill>
                  <a:schemeClr val="accent6"/>
                </a:solidFill>
              </a:rPr>
              <a:t>±0.8 MeV </a:t>
            </a:r>
            <a:r>
              <a:rPr lang="en-GB" b="1" dirty="0" smtClean="0">
                <a:solidFill>
                  <a:schemeClr val="accent6"/>
                </a:solidFill>
              </a:rPr>
              <a:t>vs. ±1.2 </a:t>
            </a:r>
            <a:r>
              <a:rPr lang="en-GB" b="1" dirty="0">
                <a:solidFill>
                  <a:schemeClr val="accent6"/>
                </a:solidFill>
              </a:rPr>
              <a:t>MeV </a:t>
            </a:r>
            <a:endParaRPr lang="en-GB" b="1" dirty="0" smtClean="0">
              <a:solidFill>
                <a:schemeClr val="accent6"/>
              </a:solidFill>
              <a:sym typeface="Wingdings" panose="05000000000000000000" pitchFamily="2" charset="2"/>
            </a:endParaRP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GB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Is the natural energy spread (~250 </a:t>
            </a:r>
            <a:r>
              <a:rPr lang="en-GB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keV</a:t>
            </a:r>
            <a:r>
              <a:rPr lang="en-GB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, de-</a:t>
            </a:r>
            <a:r>
              <a:rPr lang="en-GB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buncher</a:t>
            </a:r>
            <a:r>
              <a:rPr lang="en-GB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OFF) acceptable? 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GB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Can we survive without longitudinal </a:t>
            </a:r>
            <a:r>
              <a:rPr lang="en-GB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painting in a first phase?</a:t>
            </a:r>
            <a:endParaRPr lang="en-GB" b="1" dirty="0" smtClean="0">
              <a:solidFill>
                <a:srgbClr val="FF0000"/>
              </a:solidFill>
            </a:endParaRPr>
          </a:p>
          <a:p>
            <a:pPr lvl="1" indent="0"/>
            <a:endParaRPr lang="en-GB" dirty="0" smtClean="0">
              <a:solidFill>
                <a:schemeClr val="accent6"/>
              </a:solidFill>
            </a:endParaRPr>
          </a:p>
          <a:p>
            <a:pPr lvl="1" indent="0"/>
            <a:r>
              <a:rPr lang="en-GB" dirty="0" smtClean="0">
                <a:solidFill>
                  <a:schemeClr val="accent6"/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-38912" y="6448009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b="1" dirty="0"/>
              <a:t>Longitudinal painting requirements and optimization</a:t>
            </a:r>
          </a:p>
          <a:p>
            <a:r>
              <a:rPr lang="en-GB" sz="800" dirty="0"/>
              <a:t>Vincenzo Forte, Chiara Bracco - </a:t>
            </a:r>
            <a:r>
              <a:rPr lang="en-GB" sz="800" dirty="0" smtClean="0"/>
              <a:t>TE/ABT/BTP </a:t>
            </a:r>
            <a:endParaRPr lang="en-GB" sz="800" dirty="0"/>
          </a:p>
          <a:p>
            <a:r>
              <a:rPr lang="en-US" sz="800" dirty="0"/>
              <a:t>Elena Benedetto – BE/ABP/HSI</a:t>
            </a:r>
          </a:p>
        </p:txBody>
      </p:sp>
      <p:sp>
        <p:nvSpPr>
          <p:cNvPr id="14" name="Title 8"/>
          <p:cNvSpPr txBox="1">
            <a:spLocks/>
          </p:cNvSpPr>
          <p:nvPr/>
        </p:nvSpPr>
        <p:spPr>
          <a:xfrm>
            <a:off x="1" y="259818"/>
            <a:ext cx="9144000" cy="48689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000" b="1" dirty="0" smtClean="0">
                <a:solidFill>
                  <a:schemeClr val="accent6"/>
                </a:solidFill>
              </a:rPr>
              <a:t>Present hardware limitations</a:t>
            </a:r>
            <a:endParaRPr lang="en-US" sz="2200" b="1" dirty="0">
              <a:solidFill>
                <a:schemeClr val="accent6"/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478172" y="3763819"/>
            <a:ext cx="7978134" cy="2678926"/>
            <a:chOff x="478172" y="3730263"/>
            <a:chExt cx="7978134" cy="267892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/>
            <a:srcRect b="1594"/>
            <a:stretch/>
          </p:blipFill>
          <p:spPr>
            <a:xfrm>
              <a:off x="4435208" y="3730263"/>
              <a:ext cx="4021098" cy="2479833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/>
            <a:srcRect l="1483" b="998"/>
            <a:stretch/>
          </p:blipFill>
          <p:spPr>
            <a:xfrm>
              <a:off x="478172" y="3911850"/>
              <a:ext cx="3305578" cy="2497339"/>
            </a:xfrm>
            <a:prstGeom prst="rect">
              <a:avLst/>
            </a:prstGeom>
          </p:spPr>
        </p:pic>
        <p:cxnSp>
          <p:nvCxnSpPr>
            <p:cNvPr id="16" name="Straight Arrow Connector 15"/>
            <p:cNvCxnSpPr/>
            <p:nvPr/>
          </p:nvCxnSpPr>
          <p:spPr>
            <a:xfrm flipH="1">
              <a:off x="1394267" y="5030521"/>
              <a:ext cx="509708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Multiply 18"/>
            <p:cNvSpPr/>
            <p:nvPr/>
          </p:nvSpPr>
          <p:spPr>
            <a:xfrm>
              <a:off x="1192932" y="4902017"/>
              <a:ext cx="226502" cy="218114"/>
            </a:xfrm>
            <a:prstGeom prst="mathMultiply">
              <a:avLst/>
            </a:prstGeom>
            <a:gradFill flip="none" rotWithShape="1">
              <a:gsLst>
                <a:gs pos="0">
                  <a:srgbClr val="FF0000"/>
                </a:gs>
                <a:gs pos="23000">
                  <a:srgbClr val="FF0000"/>
                </a:gs>
                <a:gs pos="69000">
                  <a:srgbClr val="FF0000"/>
                </a:gs>
                <a:gs pos="97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>
              <a:off x="7361410" y="4459621"/>
              <a:ext cx="8389" cy="1107347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/>
            <p:cNvSpPr/>
            <p:nvPr/>
          </p:nvSpPr>
          <p:spPr>
            <a:xfrm>
              <a:off x="7361410" y="4614440"/>
              <a:ext cx="45236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 err="1">
                  <a:solidFill>
                    <a:srgbClr val="FF0000"/>
                  </a:solidFill>
                  <a:latin typeface="Symbol" panose="05050102010706020507" pitchFamily="18" charset="2"/>
                </a:rPr>
                <a:t>d</a:t>
              </a:r>
              <a:r>
                <a:rPr lang="en-GB" b="1" dirty="0" err="1">
                  <a:solidFill>
                    <a:srgbClr val="FF0000"/>
                  </a:solidFill>
                </a:rPr>
                <a:t>E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3649028" y="6413113"/>
            <a:ext cx="48072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>
                <a:sym typeface="Wingdings" panose="05000000000000000000" pitchFamily="2" charset="2"/>
              </a:rPr>
              <a:t>Plots from E. Benedetto, A. Lombardi, R. Wegner presentations</a:t>
            </a:r>
          </a:p>
          <a:p>
            <a:r>
              <a:rPr lang="en-GB" sz="1200" dirty="0"/>
              <a:t>a</a:t>
            </a:r>
            <a:r>
              <a:rPr lang="en-GB" sz="1200" dirty="0" smtClean="0"/>
              <a:t>t LIU-PSB </a:t>
            </a:r>
            <a:r>
              <a:rPr lang="en-GB" sz="1200" dirty="0"/>
              <a:t>Injection Meeting #</a:t>
            </a:r>
            <a:r>
              <a:rPr lang="en-GB" sz="1200" dirty="0" smtClean="0"/>
              <a:t>23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65691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1"/>
          <p:cNvSpPr txBox="1">
            <a:spLocks/>
          </p:cNvSpPr>
          <p:nvPr/>
        </p:nvSpPr>
        <p:spPr>
          <a:xfrm>
            <a:off x="-1480" y="320681"/>
            <a:ext cx="8793142" cy="1391435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 smtClean="0">
              <a:solidFill>
                <a:schemeClr val="accent6"/>
              </a:solidFill>
            </a:endParaRPr>
          </a:p>
          <a:p>
            <a:endParaRPr lang="en-US" sz="1600" dirty="0" smtClean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FF0000"/>
                </a:solidFill>
              </a:rPr>
              <a:t>An optimized painting is necessary both in un-modulated and modulated conditions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chemeClr val="accent6"/>
                </a:solidFill>
              </a:rPr>
              <a:t>A </a:t>
            </a:r>
            <a:r>
              <a:rPr lang="en-GB" b="1" dirty="0" smtClean="0">
                <a:solidFill>
                  <a:schemeClr val="accent6"/>
                </a:solidFill>
              </a:rPr>
              <a:t>numerical</a:t>
            </a:r>
            <a:r>
              <a:rPr lang="en-GB" dirty="0" smtClean="0">
                <a:solidFill>
                  <a:schemeClr val="accent6"/>
                </a:solidFill>
              </a:rPr>
              <a:t> </a:t>
            </a:r>
            <a:r>
              <a:rPr lang="en-GB" b="1" dirty="0" smtClean="0">
                <a:solidFill>
                  <a:schemeClr val="accent6"/>
                </a:solidFill>
              </a:rPr>
              <a:t>optimization process for the most uniform fill</a:t>
            </a:r>
            <a:r>
              <a:rPr lang="en-GB" dirty="0" smtClean="0">
                <a:solidFill>
                  <a:schemeClr val="accent6"/>
                </a:solidFill>
              </a:rPr>
              <a:t> </a:t>
            </a:r>
            <a:r>
              <a:rPr lang="en-GB" b="1" dirty="0" smtClean="0">
                <a:solidFill>
                  <a:schemeClr val="accent6"/>
                </a:solidFill>
              </a:rPr>
              <a:t>of the target matched area </a:t>
            </a:r>
            <a:r>
              <a:rPr lang="en-GB" dirty="0" smtClean="0">
                <a:solidFill>
                  <a:schemeClr val="accent6"/>
                </a:solidFill>
              </a:rPr>
              <a:t>has been prepared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The optimization is based on a “uniformity index” (U.I.) which has been chosen, in frozen conditions (i.e. no tracking), as the product of: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The </a:t>
            </a:r>
            <a:r>
              <a:rPr lang="en-GB" b="1" dirty="0" smtClean="0">
                <a:solidFill>
                  <a:schemeClr val="accent6"/>
                </a:solidFill>
              </a:rPr>
              <a:t>choice of the ‘best’ fill is </a:t>
            </a:r>
            <a:r>
              <a:rPr lang="en-GB" dirty="0" smtClean="0">
                <a:solidFill>
                  <a:schemeClr val="accent6"/>
                </a:solidFill>
              </a:rPr>
              <a:t>the one correspondent to </a:t>
            </a:r>
            <a:r>
              <a:rPr lang="en-GB" b="1" dirty="0" smtClean="0">
                <a:solidFill>
                  <a:schemeClr val="accent6"/>
                </a:solidFill>
              </a:rPr>
              <a:t>the highest uniformity index </a:t>
            </a:r>
          </a:p>
          <a:p>
            <a:pPr lvl="1" indent="0"/>
            <a:endParaRPr lang="en-GB" dirty="0" smtClean="0">
              <a:solidFill>
                <a:schemeClr val="accent6"/>
              </a:solidFill>
            </a:endParaRPr>
          </a:p>
          <a:p>
            <a:pPr lvl="1" indent="0"/>
            <a:r>
              <a:rPr lang="en-GB" dirty="0" smtClean="0">
                <a:solidFill>
                  <a:schemeClr val="accent6"/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-38912" y="6448009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b="1" dirty="0"/>
              <a:t>Longitudinal painting requirements and optimization</a:t>
            </a:r>
          </a:p>
          <a:p>
            <a:r>
              <a:rPr lang="en-GB" sz="800" dirty="0"/>
              <a:t>Vincenzo Forte, Chiara Bracco - </a:t>
            </a:r>
            <a:r>
              <a:rPr lang="en-GB" sz="800" dirty="0" smtClean="0"/>
              <a:t>TE/ABT/BTP </a:t>
            </a:r>
            <a:endParaRPr lang="en-GB" sz="800" dirty="0"/>
          </a:p>
          <a:p>
            <a:r>
              <a:rPr lang="en-US" sz="800" dirty="0"/>
              <a:t>Elena Benedetto – BE/ABP/HSI</a:t>
            </a:r>
          </a:p>
        </p:txBody>
      </p:sp>
      <p:sp>
        <p:nvSpPr>
          <p:cNvPr id="14" name="Title 8"/>
          <p:cNvSpPr txBox="1">
            <a:spLocks/>
          </p:cNvSpPr>
          <p:nvPr/>
        </p:nvSpPr>
        <p:spPr>
          <a:xfrm>
            <a:off x="1" y="231963"/>
            <a:ext cx="9144000" cy="48689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000" b="1" dirty="0" smtClean="0">
                <a:solidFill>
                  <a:schemeClr val="accent6"/>
                </a:solidFill>
              </a:rPr>
              <a:t>Longitudinal distribution optimization</a:t>
            </a:r>
            <a:endParaRPr lang="en-US" sz="2200" b="1" dirty="0">
              <a:solidFill>
                <a:schemeClr val="accent6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36540" y="2017701"/>
            <a:ext cx="7793095" cy="307777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GB" sz="1400" b="1" dirty="0" smtClean="0">
                <a:solidFill>
                  <a:schemeClr val="accent6"/>
                </a:solidFill>
              </a:rPr>
              <a:t>U.I. </a:t>
            </a:r>
            <a:r>
              <a:rPr lang="en-GB" sz="1400" dirty="0" smtClean="0">
                <a:solidFill>
                  <a:schemeClr val="accent6"/>
                </a:solidFill>
              </a:rPr>
              <a:t>= </a:t>
            </a:r>
            <a:r>
              <a:rPr lang="en-GB" sz="1400" dirty="0" smtClean="0">
                <a:solidFill>
                  <a:schemeClr val="accent6"/>
                </a:solidFill>
              </a:rPr>
              <a:t>(</a:t>
            </a:r>
            <a:r>
              <a:rPr lang="en-GB" sz="1400" b="1" dirty="0" smtClean="0">
                <a:solidFill>
                  <a:srgbClr val="FF00FF"/>
                </a:solidFill>
              </a:rPr>
              <a:t>Particles </a:t>
            </a:r>
            <a:r>
              <a:rPr lang="en-GB" sz="1400" b="1" dirty="0">
                <a:solidFill>
                  <a:srgbClr val="FF00FF"/>
                </a:solidFill>
              </a:rPr>
              <a:t>inside matched area </a:t>
            </a:r>
            <a:r>
              <a:rPr lang="en-GB" sz="1400" b="1" dirty="0">
                <a:solidFill>
                  <a:schemeClr val="accent6"/>
                </a:solidFill>
              </a:rPr>
              <a:t>/ Total </a:t>
            </a:r>
            <a:r>
              <a:rPr lang="en-GB" sz="1400" b="1" dirty="0" smtClean="0">
                <a:solidFill>
                  <a:schemeClr val="accent6"/>
                </a:solidFill>
              </a:rPr>
              <a:t>particles) </a:t>
            </a:r>
            <a:r>
              <a:rPr lang="en-GB" sz="1400" dirty="0" smtClean="0"/>
              <a:t>× (</a:t>
            </a:r>
            <a:r>
              <a:rPr lang="en-GB" sz="1400" b="1" dirty="0" smtClean="0">
                <a:solidFill>
                  <a:srgbClr val="FF00FF"/>
                </a:solidFill>
              </a:rPr>
              <a:t>Inside </a:t>
            </a:r>
            <a:r>
              <a:rPr lang="en-GB" sz="1400" b="1" dirty="0">
                <a:solidFill>
                  <a:srgbClr val="FF00FF"/>
                </a:solidFill>
              </a:rPr>
              <a:t>area </a:t>
            </a:r>
            <a:r>
              <a:rPr lang="en-GB" sz="1400" b="1" dirty="0">
                <a:solidFill>
                  <a:schemeClr val="accent6"/>
                </a:solidFill>
              </a:rPr>
              <a:t>/</a:t>
            </a:r>
            <a:r>
              <a:rPr lang="en-GB" sz="1400" b="1" dirty="0">
                <a:solidFill>
                  <a:srgbClr val="FF00FF"/>
                </a:solidFill>
              </a:rPr>
              <a:t> </a:t>
            </a:r>
            <a:r>
              <a:rPr lang="en-GB" sz="1400" b="1" dirty="0">
                <a:solidFill>
                  <a:srgbClr val="92D050"/>
                </a:solidFill>
              </a:rPr>
              <a:t>Target matched </a:t>
            </a:r>
            <a:r>
              <a:rPr lang="en-GB" sz="1400" b="1" dirty="0" smtClean="0">
                <a:solidFill>
                  <a:srgbClr val="92D050"/>
                </a:solidFill>
              </a:rPr>
              <a:t>area)</a:t>
            </a:r>
            <a:endParaRPr lang="en-GB" sz="1400" dirty="0">
              <a:solidFill>
                <a:schemeClr val="accent6"/>
              </a:solidFill>
            </a:endParaRP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6495832"/>
              </p:ext>
            </p:extLst>
          </p:nvPr>
        </p:nvGraphicFramePr>
        <p:xfrm>
          <a:off x="4671129" y="2536584"/>
          <a:ext cx="3738832" cy="4233131"/>
        </p:xfrm>
        <a:graphic>
          <a:graphicData uri="http://schemas.openxmlformats.org/drawingml/2006/table">
            <a:tbl>
              <a:tblPr/>
              <a:tblGrid>
                <a:gridCol w="456204"/>
                <a:gridCol w="637517"/>
                <a:gridCol w="637517"/>
                <a:gridCol w="767652"/>
                <a:gridCol w="959201"/>
                <a:gridCol w="280741"/>
              </a:tblGrid>
              <a:tr h="300722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GB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[</a:t>
                      </a:r>
                      <a:r>
                        <a:rPr lang="en-GB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keV</a:t>
                      </a:r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rms</a:t>
                      </a:r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Chop. Factor [-]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Matched area [eVs]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Particles inside matched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Inside area/target area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U.I.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</a:tr>
              <a:tr h="1782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FF00FF"/>
                          </a:solidFill>
                          <a:effectLst/>
                          <a:latin typeface="Calibri" panose="020F0502020204030204" pitchFamily="34" charset="0"/>
                        </a:rPr>
                        <a:t>0.95172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0.74752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</a:tr>
              <a:tr h="1782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FF00FF"/>
                          </a:solidFill>
                          <a:effectLst/>
                          <a:latin typeface="Calibri" panose="020F0502020204030204" pitchFamily="34" charset="0"/>
                        </a:rPr>
                        <a:t>0.93807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0.81418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</a:tr>
              <a:tr h="1782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FF00FF"/>
                          </a:solidFill>
                          <a:effectLst/>
                          <a:latin typeface="Calibri" panose="020F0502020204030204" pitchFamily="34" charset="0"/>
                        </a:rPr>
                        <a:t>0.9544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0.74222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</a:tr>
              <a:tr h="1782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FF00FF"/>
                          </a:solidFill>
                          <a:effectLst/>
                          <a:latin typeface="Calibri" panose="020F0502020204030204" pitchFamily="34" charset="0"/>
                        </a:rPr>
                        <a:t>0.941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0.81528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0.767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</a:tr>
              <a:tr h="1782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FF00FF"/>
                          </a:solidFill>
                          <a:effectLst/>
                          <a:latin typeface="Calibri" panose="020F0502020204030204" pitchFamily="34" charset="0"/>
                        </a:rPr>
                        <a:t>0.95944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0.74299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</a:tr>
              <a:tr h="1782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FF00FF"/>
                          </a:solidFill>
                          <a:effectLst/>
                          <a:latin typeface="Calibri" panose="020F0502020204030204" pitchFamily="34" charset="0"/>
                        </a:rPr>
                        <a:t>0.94548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0.81357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</a:tr>
              <a:tr h="1782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FF00FF"/>
                          </a:solidFill>
                          <a:effectLst/>
                          <a:latin typeface="Calibri" panose="020F0502020204030204" pitchFamily="34" charset="0"/>
                        </a:rPr>
                        <a:t>0.96345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0.7405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</a:tr>
              <a:tr h="1782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FF00FF"/>
                          </a:solidFill>
                          <a:effectLst/>
                          <a:latin typeface="Calibri" panose="020F0502020204030204" pitchFamily="34" charset="0"/>
                        </a:rPr>
                        <a:t>0.95387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0.81366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0.776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782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FF00FF"/>
                          </a:solidFill>
                          <a:effectLst/>
                          <a:latin typeface="Calibri" panose="020F0502020204030204" pitchFamily="34" charset="0"/>
                        </a:rPr>
                        <a:t>0.97166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0.73602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</a:tr>
              <a:tr h="188172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0.66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>
                          <a:solidFill>
                            <a:srgbClr val="FF00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0.96276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0.80601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0.776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</a:tr>
              <a:tr h="1782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FF00FF"/>
                          </a:solidFill>
                          <a:effectLst/>
                          <a:latin typeface="Calibri" panose="020F0502020204030204" pitchFamily="34" charset="0"/>
                        </a:rPr>
                        <a:t>0.97807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0.7327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</a:tr>
              <a:tr h="1782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FF00FF"/>
                          </a:solidFill>
                          <a:effectLst/>
                          <a:latin typeface="Calibri" panose="020F0502020204030204" pitchFamily="34" charset="0"/>
                        </a:rPr>
                        <a:t>0.97167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0.79778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0.775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</a:tr>
              <a:tr h="1782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FF00FF"/>
                          </a:solidFill>
                          <a:effectLst/>
                          <a:latin typeface="Calibri" panose="020F0502020204030204" pitchFamily="34" charset="0"/>
                        </a:rPr>
                        <a:t>0.98565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0.72328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</a:tr>
              <a:tr h="1782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FF00FF"/>
                          </a:solidFill>
                          <a:effectLst/>
                          <a:latin typeface="Calibri" panose="020F0502020204030204" pitchFamily="34" charset="0"/>
                        </a:rPr>
                        <a:t>0.98012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0.78465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</a:tr>
              <a:tr h="1782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FF00FF"/>
                          </a:solidFill>
                          <a:effectLst/>
                          <a:latin typeface="Calibri" panose="020F0502020204030204" pitchFamily="34" charset="0"/>
                        </a:rPr>
                        <a:t>0.9913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0.71242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</a:tr>
              <a:tr h="1782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FF00FF"/>
                          </a:solidFill>
                          <a:effectLst/>
                          <a:latin typeface="Calibri" panose="020F0502020204030204" pitchFamily="34" charset="0"/>
                        </a:rPr>
                        <a:t>0.98772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0.76563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</a:tr>
              <a:tr h="1782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FF00FF"/>
                          </a:solidFill>
                          <a:effectLst/>
                          <a:latin typeface="Calibri" panose="020F0502020204030204" pitchFamily="34" charset="0"/>
                        </a:rPr>
                        <a:t>0.99563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0.69656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0.694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</a:tr>
              <a:tr h="1782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FF00FF"/>
                          </a:solidFill>
                          <a:effectLst/>
                          <a:latin typeface="Calibri" panose="020F0502020204030204" pitchFamily="34" charset="0"/>
                        </a:rPr>
                        <a:t>0.99372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0.7448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</a:tr>
              <a:tr h="1782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FF00FF"/>
                          </a:solidFill>
                          <a:effectLst/>
                          <a:latin typeface="Calibri" panose="020F0502020204030204" pitchFamily="34" charset="0"/>
                        </a:rPr>
                        <a:t>0.99854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0.67563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0.675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</a:tr>
              <a:tr h="1782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FF00FF"/>
                          </a:solidFill>
                          <a:effectLst/>
                          <a:latin typeface="Calibri" panose="020F0502020204030204" pitchFamily="34" charset="0"/>
                        </a:rPr>
                        <a:t>0.99763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0.71126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</a:tr>
              <a:tr h="1782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FF00FF"/>
                          </a:solidFill>
                          <a:effectLst/>
                          <a:latin typeface="Calibri" panose="020F0502020204030204" pitchFamily="34" charset="0"/>
                        </a:rPr>
                        <a:t>0.99984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0.64264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0.643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</a:tr>
              <a:tr h="1782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FF00FF"/>
                          </a:solidFill>
                          <a:effectLst/>
                          <a:latin typeface="Calibri" panose="020F0502020204030204" pitchFamily="34" charset="0"/>
                        </a:rPr>
                        <a:t>0.9997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0.66541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0.665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27" y="2797526"/>
            <a:ext cx="4528491" cy="32400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830" y="2797526"/>
            <a:ext cx="4379879" cy="32400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40" y="2797526"/>
            <a:ext cx="4379879" cy="3240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395092" y="2284215"/>
            <a:ext cx="21707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Un-modulated injection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1178406" y="6083014"/>
            <a:ext cx="1735599" cy="307777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sz="1400" b="1" dirty="0" smtClean="0">
                <a:solidFill>
                  <a:schemeClr val="accent6"/>
                </a:solidFill>
              </a:rPr>
              <a:t>U.I. = </a:t>
            </a:r>
            <a:r>
              <a:rPr lang="en-GB" sz="1400" b="1" dirty="0" smtClean="0">
                <a:solidFill>
                  <a:schemeClr val="accent6"/>
                </a:solidFill>
              </a:rPr>
              <a:t>0.776</a:t>
            </a:r>
            <a:endParaRPr lang="en-GB" sz="14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523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1"/>
          <p:cNvSpPr txBox="1">
            <a:spLocks/>
          </p:cNvSpPr>
          <p:nvPr/>
        </p:nvSpPr>
        <p:spPr>
          <a:xfrm>
            <a:off x="-1480" y="412960"/>
            <a:ext cx="8485522" cy="1391435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 smtClean="0">
              <a:solidFill>
                <a:schemeClr val="accent6"/>
              </a:solidFill>
            </a:endParaRPr>
          </a:p>
          <a:p>
            <a:endParaRPr lang="en-US" sz="1600" dirty="0" smtClean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FF0000"/>
                </a:solidFill>
              </a:rPr>
              <a:t>An optimized painting is necessary both in un-modulated and modulated conditions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chemeClr val="accent6"/>
                </a:solidFill>
              </a:rPr>
              <a:t>The uniformity index U.I. </a:t>
            </a:r>
            <a:r>
              <a:rPr lang="en-GB" b="1" dirty="0" smtClean="0">
                <a:solidFill>
                  <a:schemeClr val="accent6"/>
                </a:solidFill>
              </a:rPr>
              <a:t>is usually higher in longitudinal painting conditions </a:t>
            </a:r>
            <a:r>
              <a:rPr lang="en-GB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 reason behind the painting itself !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The number of modulations influences very little the uniformity</a:t>
            </a:r>
            <a:r>
              <a:rPr lang="en-GB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.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The higher the peak energy sweep amplitude </a:t>
            </a:r>
            <a:r>
              <a:rPr lang="en-GB" b="1" dirty="0" smtClean="0">
                <a:solidFill>
                  <a:srgbClr val="000000"/>
                </a:solidFill>
                <a:latin typeface="Symbol" panose="05050102010706020507" pitchFamily="18" charset="2"/>
              </a:rPr>
              <a:t>D</a:t>
            </a:r>
            <a:r>
              <a:rPr lang="en-GB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E</a:t>
            </a:r>
            <a:r>
              <a:rPr lang="en-GB" b="1" baseline="-25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0</a:t>
            </a:r>
            <a:r>
              <a:rPr lang="en-GB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,</a:t>
            </a:r>
            <a:r>
              <a:rPr lang="en-GB" b="1" baseline="-25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b="1" dirty="0" smtClean="0">
                <a:solidFill>
                  <a:srgbClr val="000000"/>
                </a:solidFill>
                <a:latin typeface="+mj-lt"/>
              </a:rPr>
              <a:t>the smaller the minimum chopping factor </a:t>
            </a:r>
            <a:r>
              <a:rPr lang="en-GB" dirty="0" smtClean="0">
                <a:solidFill>
                  <a:srgbClr val="000000"/>
                </a:solidFill>
                <a:latin typeface="+mj-lt"/>
              </a:rPr>
              <a:t>for a given longitudinal emittance contour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000000"/>
                </a:solidFill>
                <a:latin typeface="+mj-lt"/>
                <a:sym typeface="Wingdings" panose="05000000000000000000" pitchFamily="2" charset="2"/>
              </a:rPr>
              <a:t>A smaller energy spread helps to be more precise in painting</a:t>
            </a:r>
            <a:r>
              <a:rPr lang="en-GB" dirty="0" smtClean="0">
                <a:solidFill>
                  <a:srgbClr val="000000"/>
                </a:solidFill>
                <a:latin typeface="+mj-lt"/>
                <a:sym typeface="Wingdings" panose="05000000000000000000" pitchFamily="2" charset="2"/>
              </a:rPr>
              <a:t> the contour </a:t>
            </a:r>
            <a:r>
              <a:rPr lang="en-GB" b="1" dirty="0" smtClean="0">
                <a:solidFill>
                  <a:srgbClr val="000000"/>
                </a:solidFill>
                <a:latin typeface="+mj-lt"/>
                <a:sym typeface="Wingdings" panose="05000000000000000000" pitchFamily="2" charset="2"/>
              </a:rPr>
              <a:t>for a given energy sweep</a:t>
            </a:r>
            <a:r>
              <a:rPr lang="en-GB" dirty="0" smtClean="0">
                <a:solidFill>
                  <a:srgbClr val="000000"/>
                </a:solidFill>
                <a:latin typeface="+mj-lt"/>
                <a:sym typeface="Wingdings" panose="05000000000000000000" pitchFamily="2" charset="2"/>
              </a:rPr>
              <a:t>.</a:t>
            </a:r>
            <a:endParaRPr lang="en-GB" dirty="0" smtClean="0">
              <a:solidFill>
                <a:schemeClr val="accent6"/>
              </a:solidFill>
              <a:sym typeface="Wingdings" panose="05000000000000000000" pitchFamily="2" charset="2"/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dirty="0">
              <a:solidFill>
                <a:schemeClr val="accent6"/>
              </a:solidFill>
              <a:sym typeface="Wingdings" panose="05000000000000000000" pitchFamily="2" charset="2"/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dirty="0" smtClean="0">
              <a:solidFill>
                <a:schemeClr val="accent6"/>
              </a:solidFill>
              <a:sym typeface="Wingdings" panose="05000000000000000000" pitchFamily="2" charset="2"/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dirty="0">
              <a:solidFill>
                <a:schemeClr val="accent6"/>
              </a:solidFill>
              <a:sym typeface="Wingdings" panose="05000000000000000000" pitchFamily="2" charset="2"/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dirty="0" smtClean="0">
              <a:solidFill>
                <a:schemeClr val="accent6"/>
              </a:solidFill>
              <a:sym typeface="Wingdings" panose="05000000000000000000" pitchFamily="2" charset="2"/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dirty="0">
              <a:solidFill>
                <a:schemeClr val="accent6"/>
              </a:solidFill>
              <a:sym typeface="Wingdings" panose="05000000000000000000" pitchFamily="2" charset="2"/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dirty="0" smtClean="0">
              <a:solidFill>
                <a:schemeClr val="accent6"/>
              </a:solidFill>
              <a:sym typeface="Wingdings" panose="05000000000000000000" pitchFamily="2" charset="2"/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dirty="0">
              <a:solidFill>
                <a:schemeClr val="accent6"/>
              </a:solidFill>
              <a:sym typeface="Wingdings" panose="05000000000000000000" pitchFamily="2" charset="2"/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dirty="0" smtClean="0">
              <a:solidFill>
                <a:schemeClr val="accent6"/>
              </a:solidFill>
              <a:sym typeface="Wingdings" panose="05000000000000000000" pitchFamily="2" charset="2"/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dirty="0">
              <a:solidFill>
                <a:schemeClr val="accent6"/>
              </a:solidFill>
              <a:sym typeface="Wingdings" panose="05000000000000000000" pitchFamily="2" charset="2"/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dirty="0" smtClean="0">
              <a:solidFill>
                <a:schemeClr val="accent6"/>
              </a:solidFill>
              <a:sym typeface="Wingdings" panose="05000000000000000000" pitchFamily="2" charset="2"/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b="1" dirty="0" smtClean="0">
              <a:solidFill>
                <a:schemeClr val="accent6"/>
              </a:solidFill>
            </a:endParaRPr>
          </a:p>
          <a:p>
            <a:pPr lvl="1" indent="0"/>
            <a:endParaRPr lang="en-GB" dirty="0" smtClean="0">
              <a:solidFill>
                <a:schemeClr val="accent6"/>
              </a:solidFill>
            </a:endParaRPr>
          </a:p>
          <a:p>
            <a:pPr lvl="1" indent="0"/>
            <a:r>
              <a:rPr lang="en-GB" dirty="0" smtClean="0">
                <a:solidFill>
                  <a:schemeClr val="accent6"/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endParaRPr lang="en-US" sz="1600" dirty="0" smtClean="0"/>
          </a:p>
          <a:p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-38912" y="6448009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b="1" dirty="0"/>
              <a:t>Longitudinal painting requirements and optimization</a:t>
            </a:r>
          </a:p>
          <a:p>
            <a:r>
              <a:rPr lang="en-GB" sz="800" dirty="0"/>
              <a:t>Vincenzo Forte, Chiara Bracco - </a:t>
            </a:r>
            <a:r>
              <a:rPr lang="en-GB" sz="800" dirty="0" smtClean="0"/>
              <a:t>TE/ABT/BTP </a:t>
            </a:r>
            <a:endParaRPr lang="en-GB" sz="800" dirty="0"/>
          </a:p>
          <a:p>
            <a:r>
              <a:rPr lang="en-US" sz="800" dirty="0"/>
              <a:t>Elena Benedetto – BE/ABP/HSI</a:t>
            </a:r>
          </a:p>
        </p:txBody>
      </p:sp>
      <p:sp>
        <p:nvSpPr>
          <p:cNvPr id="14" name="Title 8"/>
          <p:cNvSpPr txBox="1">
            <a:spLocks/>
          </p:cNvSpPr>
          <p:nvPr/>
        </p:nvSpPr>
        <p:spPr>
          <a:xfrm>
            <a:off x="1" y="242681"/>
            <a:ext cx="9144000" cy="48689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000" b="1" dirty="0" smtClean="0">
                <a:solidFill>
                  <a:schemeClr val="accent6"/>
                </a:solidFill>
              </a:rPr>
              <a:t>Longitudinal distributions optimization</a:t>
            </a:r>
            <a:endParaRPr lang="en-US" sz="2200" b="1" dirty="0">
              <a:solidFill>
                <a:schemeClr val="accent6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6124886"/>
              </p:ext>
            </p:extLst>
          </p:nvPr>
        </p:nvGraphicFramePr>
        <p:xfrm>
          <a:off x="4358727" y="2703112"/>
          <a:ext cx="4785274" cy="1945005"/>
        </p:xfrm>
        <a:graphic>
          <a:graphicData uri="http://schemas.openxmlformats.org/drawingml/2006/table">
            <a:tbl>
              <a:tblPr/>
              <a:tblGrid>
                <a:gridCol w="831897"/>
                <a:gridCol w="395523"/>
                <a:gridCol w="609069"/>
                <a:gridCol w="564503"/>
                <a:gridCol w="684637"/>
                <a:gridCol w="555783"/>
                <a:gridCol w="787333"/>
                <a:gridCol w="356529"/>
              </a:tblGrid>
              <a:tr h="228600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Nr</a:t>
                      </a:r>
                      <a:r>
                        <a:rPr kumimoji="0" lang="en-GB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 of modulations [-]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D</a:t>
                      </a:r>
                      <a:r>
                        <a:rPr kumimoji="0" lang="en-GB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</a:t>
                      </a:r>
                      <a:r>
                        <a:rPr kumimoji="0" lang="en-GB" sz="900" b="1" i="0" u="none" strike="noStrike" kern="1200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  <a:r>
                        <a:rPr kumimoji="0" lang="en-GB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[MeV]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d</a:t>
                      </a:r>
                      <a:r>
                        <a:rPr kumimoji="0" lang="en-GB" sz="9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</a:t>
                      </a:r>
                      <a:r>
                        <a:rPr kumimoji="0" lang="en-GB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GB" sz="9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keV</a:t>
                      </a:r>
                      <a:r>
                        <a:rPr kumimoji="0" lang="en-GB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9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rms</a:t>
                      </a:r>
                      <a:r>
                        <a:rPr kumimoji="0" lang="en-GB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Matched area [eVs</a:t>
                      </a:r>
                      <a:r>
                        <a:rPr kumimoji="0" lang="en-GB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]</a:t>
                      </a:r>
                      <a:endParaRPr kumimoji="0" lang="en-GB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1" i="0" u="none" strike="noStrike" kern="1200" dirty="0" smtClean="0">
                          <a:solidFill>
                            <a:srgbClr val="FF00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Particles</a:t>
                      </a:r>
                      <a:r>
                        <a:rPr kumimoji="0" lang="en-GB" sz="900" b="1" i="0" u="none" strike="noStrike" kern="1200" baseline="0" dirty="0" smtClean="0">
                          <a:solidFill>
                            <a:srgbClr val="FF00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inside matched area</a:t>
                      </a:r>
                      <a:endParaRPr kumimoji="0" lang="en-GB" sz="900" b="1" i="0" u="none" strike="noStrike" kern="1200" dirty="0">
                        <a:solidFill>
                          <a:srgbClr val="FF00FF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Inside area/target area </a:t>
                      </a:r>
                      <a:endParaRPr lang="en-GB" sz="9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Min. chopping factor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U.I.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0.8</a:t>
                      </a:r>
                      <a:endParaRPr kumimoji="0" lang="en-GB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1" i="0" u="none" strike="noStrike" kern="1200" dirty="0">
                          <a:solidFill>
                            <a:srgbClr val="FF00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0.98353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1" i="0" u="none" strike="noStrike" kern="12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0.84291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0.55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0.829</a:t>
                      </a:r>
                      <a:endParaRPr kumimoji="0" lang="en-GB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1.1</a:t>
                      </a:r>
                      <a:endParaRPr kumimoji="0" lang="en-GB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>
                          <a:solidFill>
                            <a:srgbClr val="FF00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0.94151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0.86583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0.815</a:t>
                      </a:r>
                      <a:endParaRPr kumimoji="0" lang="en-GB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0.8</a:t>
                      </a:r>
                      <a:endParaRPr kumimoji="0" lang="en-GB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>
                          <a:solidFill>
                            <a:srgbClr val="FF00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0.94259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0.86532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0.55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0.816</a:t>
                      </a:r>
                      <a:endParaRPr kumimoji="0" lang="en-GB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1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1.1</a:t>
                      </a:r>
                      <a:endParaRPr kumimoji="0" lang="en-GB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1" i="0" u="none" strike="noStrike" kern="1200" dirty="0">
                          <a:solidFill>
                            <a:srgbClr val="FF00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0.88329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1" i="0" u="none" strike="noStrike" kern="12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0.8657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1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0.765</a:t>
                      </a:r>
                      <a:endParaRPr kumimoji="0" lang="en-GB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0.8</a:t>
                      </a:r>
                      <a:endParaRPr kumimoji="0" lang="en-GB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>
                          <a:solidFill>
                            <a:srgbClr val="FF00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0.98368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0.83807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0.824</a:t>
                      </a:r>
                      <a:endParaRPr kumimoji="0" lang="en-GB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1.1</a:t>
                      </a:r>
                      <a:endParaRPr kumimoji="0" lang="en-GB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>
                          <a:solidFill>
                            <a:srgbClr val="FF00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0.93647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0.8658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0.811</a:t>
                      </a:r>
                      <a:endParaRPr kumimoji="0" lang="en-GB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0.8</a:t>
                      </a:r>
                      <a:endParaRPr kumimoji="0" lang="en-GB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>
                          <a:solidFill>
                            <a:srgbClr val="FF00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0.94405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0.86568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0.817</a:t>
                      </a:r>
                      <a:endParaRPr kumimoji="0" lang="en-GB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1.1</a:t>
                      </a:r>
                      <a:endParaRPr kumimoji="0" lang="en-GB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>
                          <a:solidFill>
                            <a:srgbClr val="FF00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0.87876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0.86584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0.761</a:t>
                      </a:r>
                      <a:endParaRPr kumimoji="0" lang="en-GB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678851"/>
            <a:ext cx="4286951" cy="2160000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4460369" y="4711567"/>
            <a:ext cx="2880353" cy="2058146"/>
            <a:chOff x="4604655" y="4727862"/>
            <a:chExt cx="2880353" cy="2058146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4655" y="4727862"/>
              <a:ext cx="2880353" cy="2058146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4916406" y="6331863"/>
              <a:ext cx="1640193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chemeClr val="accent6"/>
                  </a:solidFill>
                </a:rPr>
                <a:t>Different modulations</a:t>
              </a:r>
              <a:endParaRPr lang="en-GB" sz="1100" b="1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19" name="Rectangle 18"/>
          <p:cNvSpPr/>
          <p:nvPr/>
        </p:nvSpPr>
        <p:spPr>
          <a:xfrm>
            <a:off x="115902" y="4780899"/>
            <a:ext cx="213231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accent6"/>
                </a:solidFill>
              </a:rPr>
              <a:t>Painting with smaller energy </a:t>
            </a:r>
            <a:r>
              <a:rPr lang="en-US" sz="800" b="1" dirty="0" smtClean="0">
                <a:solidFill>
                  <a:schemeClr val="accent6"/>
                </a:solidFill>
              </a:rPr>
              <a:t>spread</a:t>
            </a:r>
            <a:endParaRPr lang="en-GB" sz="900" b="1" dirty="0">
              <a:solidFill>
                <a:schemeClr val="accent6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501694" y="4812648"/>
            <a:ext cx="187423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accent6"/>
                </a:solidFill>
              </a:rPr>
              <a:t>Painting with larger energy spread</a:t>
            </a:r>
            <a:endParaRPr lang="en-GB" sz="800" b="1" dirty="0">
              <a:solidFill>
                <a:schemeClr val="accent6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523428" y="2460677"/>
            <a:ext cx="19992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Longitudinal painting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2267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-38912" y="6448009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b="1" dirty="0"/>
              <a:t>Longitudinal painting requirements and optimization</a:t>
            </a:r>
          </a:p>
          <a:p>
            <a:r>
              <a:rPr lang="en-GB" sz="800" dirty="0"/>
              <a:t>Vincenzo Forte, Chiara Bracco - </a:t>
            </a:r>
            <a:r>
              <a:rPr lang="en-GB" sz="800" dirty="0" smtClean="0"/>
              <a:t>TE/ABT/BTP </a:t>
            </a:r>
            <a:endParaRPr lang="en-GB" sz="800" dirty="0"/>
          </a:p>
          <a:p>
            <a:r>
              <a:rPr lang="en-US" sz="800" dirty="0"/>
              <a:t>Elena Benedetto – BE/ABP/HSI</a:t>
            </a:r>
          </a:p>
        </p:txBody>
      </p:sp>
      <p:sp>
        <p:nvSpPr>
          <p:cNvPr id="14" name="Title 8"/>
          <p:cNvSpPr txBox="1">
            <a:spLocks/>
          </p:cNvSpPr>
          <p:nvPr/>
        </p:nvSpPr>
        <p:spPr>
          <a:xfrm>
            <a:off x="1" y="243876"/>
            <a:ext cx="9144000" cy="48689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000" b="1" dirty="0" smtClean="0">
                <a:solidFill>
                  <a:schemeClr val="accent6"/>
                </a:solidFill>
              </a:rPr>
              <a:t>Simulations set-up</a:t>
            </a:r>
            <a:endParaRPr lang="en-US" sz="2200" b="1" dirty="0">
              <a:solidFill>
                <a:schemeClr val="accent6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652423" y="6387183"/>
            <a:ext cx="27449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accent6"/>
                </a:solidFill>
              </a:rPr>
              <a:t>Longitudinal painting</a:t>
            </a:r>
          </a:p>
          <a:p>
            <a:pPr algn="ctr"/>
            <a:r>
              <a:rPr lang="en-GB" sz="1200" b="1" dirty="0" smtClean="0">
                <a:solidFill>
                  <a:schemeClr val="accent6"/>
                </a:solidFill>
              </a:rPr>
              <a:t>± 1.1 MeV sweep - 1 x (40+40) turns</a:t>
            </a:r>
            <a:endParaRPr lang="en-GB" sz="1200" dirty="0">
              <a:solidFill>
                <a:schemeClr val="accent6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453" y="3642921"/>
            <a:ext cx="3752346" cy="27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74"/>
          <a:stretch/>
        </p:blipFill>
        <p:spPr>
          <a:xfrm>
            <a:off x="4934453" y="1027386"/>
            <a:ext cx="3749954" cy="2520000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V="1">
            <a:off x="5061005" y="3005594"/>
            <a:ext cx="194807" cy="4327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5061005" y="3012308"/>
            <a:ext cx="1909104" cy="4260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4300270" y="3403027"/>
            <a:ext cx="1911100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050" b="1" dirty="0" smtClean="0">
                <a:solidFill>
                  <a:srgbClr val="0070C0"/>
                </a:solidFill>
              </a:rPr>
              <a:t>Very small chopping factor</a:t>
            </a:r>
            <a:endParaRPr lang="en-GB" sz="1050" b="1" dirty="0">
              <a:solidFill>
                <a:srgbClr val="0070C0"/>
              </a:solidFill>
            </a:endParaRPr>
          </a:p>
        </p:txBody>
      </p:sp>
      <p:sp>
        <p:nvSpPr>
          <p:cNvPr id="13" name="Text Placeholder 11"/>
          <p:cNvSpPr txBox="1">
            <a:spLocks/>
          </p:cNvSpPr>
          <p:nvPr/>
        </p:nvSpPr>
        <p:spPr>
          <a:xfrm>
            <a:off x="-1480" y="517735"/>
            <a:ext cx="4773157" cy="1391435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 smtClean="0">
              <a:solidFill>
                <a:schemeClr val="accent6"/>
              </a:solidFill>
            </a:endParaRPr>
          </a:p>
          <a:p>
            <a:endParaRPr lang="en-US" sz="1600" dirty="0" smtClean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FF0000"/>
                </a:solidFill>
              </a:rPr>
              <a:t>Simulations set for future NORMGPS/HRS beams (target 1.3e13 p. and </a:t>
            </a:r>
            <a:r>
              <a:rPr lang="en-GB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e</a:t>
            </a:r>
            <a:r>
              <a:rPr lang="en-GB" b="1" baseline="-25000" dirty="0" smtClean="0">
                <a:solidFill>
                  <a:srgbClr val="FF0000"/>
                </a:solidFill>
              </a:rPr>
              <a:t>x</a:t>
            </a:r>
            <a:r>
              <a:rPr lang="en-GB" b="1" dirty="0" smtClean="0">
                <a:solidFill>
                  <a:srgbClr val="FF0000"/>
                </a:solidFill>
              </a:rPr>
              <a:t>/</a:t>
            </a:r>
            <a:r>
              <a:rPr lang="en-GB" b="1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e</a:t>
            </a:r>
            <a:r>
              <a:rPr lang="en-GB" b="1" baseline="-25000" dirty="0" err="1" smtClean="0">
                <a:solidFill>
                  <a:srgbClr val="FF0000"/>
                </a:solidFill>
              </a:rPr>
              <a:t>y</a:t>
            </a:r>
            <a:r>
              <a:rPr lang="en-GB" b="1" dirty="0" smtClean="0">
                <a:solidFill>
                  <a:srgbClr val="FF0000"/>
                </a:solidFill>
              </a:rPr>
              <a:t>= 13(15) / 6(8) um)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chemeClr val="accent6"/>
                </a:solidFill>
              </a:rPr>
              <a:t>The multi-turn capture process (~10 </a:t>
            </a:r>
            <a:r>
              <a:rPr lang="en-GB" dirty="0" err="1" smtClean="0">
                <a:solidFill>
                  <a:schemeClr val="accent6"/>
                </a:solidFill>
              </a:rPr>
              <a:t>ms</a:t>
            </a:r>
            <a:r>
              <a:rPr lang="en-GB" dirty="0" smtClean="0">
                <a:solidFill>
                  <a:schemeClr val="accent6"/>
                </a:solidFill>
              </a:rPr>
              <a:t> from injection) has been simulated in PTC-Orbit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‘Usual’ double RF bucket </a:t>
            </a:r>
            <a:r>
              <a:rPr lang="en-GB" dirty="0" smtClean="0">
                <a:solidFill>
                  <a:schemeClr val="accent6"/>
                </a:solidFill>
              </a:rPr>
              <a:t>with V</a:t>
            </a:r>
            <a:r>
              <a:rPr lang="en-GB" baseline="-25000" dirty="0" smtClean="0">
                <a:solidFill>
                  <a:schemeClr val="accent6"/>
                </a:solidFill>
              </a:rPr>
              <a:t>h1</a:t>
            </a:r>
            <a:r>
              <a:rPr lang="en-GB" dirty="0" smtClean="0">
                <a:solidFill>
                  <a:schemeClr val="accent6"/>
                </a:solidFill>
              </a:rPr>
              <a:t>= 8 kV and V</a:t>
            </a:r>
            <a:r>
              <a:rPr lang="en-GB" baseline="-25000" dirty="0" smtClean="0">
                <a:solidFill>
                  <a:schemeClr val="accent6"/>
                </a:solidFill>
              </a:rPr>
              <a:t>h2</a:t>
            </a:r>
            <a:r>
              <a:rPr lang="en-GB" dirty="0" smtClean="0">
                <a:solidFill>
                  <a:schemeClr val="accent6"/>
                </a:solidFill>
              </a:rPr>
              <a:t>= 6 kV with </a:t>
            </a:r>
            <a:r>
              <a:rPr lang="en-GB" dirty="0" err="1" smtClean="0">
                <a:solidFill>
                  <a:schemeClr val="accent6"/>
                </a:solidFill>
                <a:latin typeface="Symbol" panose="05050102010706020507" pitchFamily="18" charset="2"/>
              </a:rPr>
              <a:t>Df</a:t>
            </a:r>
            <a:r>
              <a:rPr lang="en-GB" dirty="0" smtClean="0">
                <a:solidFill>
                  <a:schemeClr val="accent6"/>
                </a:solidFill>
              </a:rPr>
              <a:t>=220 </a:t>
            </a:r>
            <a:r>
              <a:rPr lang="en-GB" dirty="0" err="1" smtClean="0">
                <a:solidFill>
                  <a:schemeClr val="accent6"/>
                </a:solidFill>
              </a:rPr>
              <a:t>deg</a:t>
            </a:r>
            <a:r>
              <a:rPr lang="en-GB" dirty="0" smtClean="0">
                <a:solidFill>
                  <a:schemeClr val="accent6"/>
                </a:solidFill>
              </a:rPr>
              <a:t> 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Fixed KSW painting function </a:t>
            </a:r>
            <a:r>
              <a:rPr lang="en-GB" dirty="0" smtClean="0">
                <a:solidFill>
                  <a:schemeClr val="accent6"/>
                </a:solidFill>
              </a:rPr>
              <a:t>and </a:t>
            </a:r>
            <a:r>
              <a:rPr lang="en-GB" b="1" dirty="0" smtClean="0">
                <a:solidFill>
                  <a:schemeClr val="accent6"/>
                </a:solidFill>
              </a:rPr>
              <a:t>vertical offset </a:t>
            </a:r>
            <a:r>
              <a:rPr lang="en-GB" dirty="0" smtClean="0">
                <a:solidFill>
                  <a:schemeClr val="accent6"/>
                </a:solidFill>
              </a:rPr>
              <a:t>for transverse emittance tailoring as in </a:t>
            </a:r>
            <a:r>
              <a:rPr lang="en-GB" dirty="0" smtClean="0"/>
              <a:t>PSB-MKKSW-EN-0001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Transverse + longitudinal space charge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80 turns imposed</a:t>
            </a:r>
            <a:r>
              <a:rPr lang="en-GB" dirty="0" smtClean="0">
                <a:solidFill>
                  <a:schemeClr val="accent6"/>
                </a:solidFill>
              </a:rPr>
              <a:t> in </a:t>
            </a:r>
            <a:r>
              <a:rPr lang="en-GB" b="1" dirty="0" smtClean="0">
                <a:solidFill>
                  <a:schemeClr val="accent6"/>
                </a:solidFill>
              </a:rPr>
              <a:t>1x(40+40)</a:t>
            </a:r>
            <a:r>
              <a:rPr lang="en-GB" dirty="0" smtClean="0">
                <a:solidFill>
                  <a:schemeClr val="accent6"/>
                </a:solidFill>
              </a:rPr>
              <a:t> </a:t>
            </a:r>
            <a:r>
              <a:rPr lang="en-GB" b="1" dirty="0" smtClean="0">
                <a:solidFill>
                  <a:schemeClr val="accent6"/>
                </a:solidFill>
              </a:rPr>
              <a:t>or</a:t>
            </a:r>
            <a:r>
              <a:rPr lang="en-GB" dirty="0" smtClean="0">
                <a:solidFill>
                  <a:schemeClr val="accent6"/>
                </a:solidFill>
              </a:rPr>
              <a:t> </a:t>
            </a:r>
            <a:r>
              <a:rPr lang="en-GB" b="1" dirty="0" smtClean="0">
                <a:solidFill>
                  <a:schemeClr val="accent6"/>
                </a:solidFill>
              </a:rPr>
              <a:t>2x(20+20) turns sweep </a:t>
            </a:r>
            <a:r>
              <a:rPr lang="en-GB" dirty="0" smtClean="0">
                <a:solidFill>
                  <a:schemeClr val="accent6"/>
                </a:solidFill>
              </a:rPr>
              <a:t>or</a:t>
            </a:r>
            <a:r>
              <a:rPr lang="en-GB" b="1" dirty="0" smtClean="0">
                <a:solidFill>
                  <a:schemeClr val="accent6"/>
                </a:solidFill>
              </a:rPr>
              <a:t> without sweep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chemeClr val="accent6"/>
                </a:solidFill>
              </a:rPr>
              <a:t>±0.8 MeV </a:t>
            </a:r>
            <a:r>
              <a:rPr lang="en-GB" dirty="0" smtClean="0">
                <a:solidFill>
                  <a:schemeClr val="accent6"/>
                </a:solidFill>
              </a:rPr>
              <a:t>and</a:t>
            </a:r>
            <a:r>
              <a:rPr lang="en-GB" b="1" dirty="0" smtClean="0">
                <a:solidFill>
                  <a:schemeClr val="accent6"/>
                </a:solidFill>
              </a:rPr>
              <a:t> </a:t>
            </a:r>
            <a:r>
              <a:rPr lang="en-GB" b="1" dirty="0">
                <a:solidFill>
                  <a:schemeClr val="accent6"/>
                </a:solidFill>
              </a:rPr>
              <a:t>±</a:t>
            </a:r>
            <a:r>
              <a:rPr lang="en-GB" b="1" dirty="0" smtClean="0">
                <a:solidFill>
                  <a:schemeClr val="accent6"/>
                </a:solidFill>
              </a:rPr>
              <a:t>1.1 MeV </a:t>
            </a:r>
            <a:r>
              <a:rPr lang="en-GB" dirty="0" smtClean="0">
                <a:solidFill>
                  <a:schemeClr val="accent6"/>
                </a:solidFill>
              </a:rPr>
              <a:t>sweeping max amplitude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80 </a:t>
            </a:r>
            <a:r>
              <a:rPr lang="en-GB" b="1" dirty="0" err="1" smtClean="0">
                <a:solidFill>
                  <a:schemeClr val="accent6"/>
                </a:solidFill>
              </a:rPr>
              <a:t>keV</a:t>
            </a:r>
            <a:r>
              <a:rPr lang="en-GB" b="1" dirty="0" smtClean="0">
                <a:solidFill>
                  <a:schemeClr val="accent6"/>
                </a:solidFill>
              </a:rPr>
              <a:t> and 120 </a:t>
            </a:r>
            <a:r>
              <a:rPr lang="en-GB" b="1" dirty="0" err="1" smtClean="0">
                <a:solidFill>
                  <a:schemeClr val="accent6"/>
                </a:solidFill>
              </a:rPr>
              <a:t>keV</a:t>
            </a:r>
            <a:r>
              <a:rPr lang="en-GB" b="1" dirty="0" smtClean="0">
                <a:solidFill>
                  <a:schemeClr val="accent6"/>
                </a:solidFill>
              </a:rPr>
              <a:t> </a:t>
            </a:r>
            <a:r>
              <a:rPr lang="en-GB" b="1" dirty="0" err="1" smtClean="0">
                <a:solidFill>
                  <a:schemeClr val="accent6"/>
                </a:solidFill>
              </a:rPr>
              <a:t>rms</a:t>
            </a:r>
            <a:r>
              <a:rPr lang="en-GB" b="1" dirty="0" smtClean="0">
                <a:solidFill>
                  <a:schemeClr val="accent6"/>
                </a:solidFill>
              </a:rPr>
              <a:t> </a:t>
            </a:r>
            <a:r>
              <a:rPr lang="en-GB" dirty="0" smtClean="0">
                <a:solidFill>
                  <a:schemeClr val="accent6"/>
                </a:solidFill>
              </a:rPr>
              <a:t>for the longitudinal painting 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450 </a:t>
            </a:r>
            <a:r>
              <a:rPr lang="en-GB" b="1" dirty="0" err="1" smtClean="0">
                <a:solidFill>
                  <a:schemeClr val="accent6"/>
                </a:solidFill>
              </a:rPr>
              <a:t>keV</a:t>
            </a:r>
            <a:r>
              <a:rPr lang="en-GB" b="1" dirty="0" smtClean="0">
                <a:solidFill>
                  <a:schemeClr val="accent6"/>
                </a:solidFill>
              </a:rPr>
              <a:t> </a:t>
            </a:r>
            <a:r>
              <a:rPr lang="en-GB" b="1" dirty="0" err="1" smtClean="0">
                <a:solidFill>
                  <a:schemeClr val="accent6"/>
                </a:solidFill>
              </a:rPr>
              <a:t>rms</a:t>
            </a:r>
            <a:r>
              <a:rPr lang="en-GB" b="1" dirty="0" smtClean="0">
                <a:solidFill>
                  <a:schemeClr val="accent6"/>
                </a:solidFill>
              </a:rPr>
              <a:t> (after optimization) </a:t>
            </a:r>
            <a:r>
              <a:rPr lang="en-GB" dirty="0" smtClean="0">
                <a:solidFill>
                  <a:schemeClr val="accent6"/>
                </a:solidFill>
              </a:rPr>
              <a:t>for the un-modulated injection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Variable chopping factor patterns  for longitudinal painting </a:t>
            </a:r>
            <a:r>
              <a:rPr lang="en-GB" dirty="0" smtClean="0">
                <a:solidFill>
                  <a:schemeClr val="accent6"/>
                </a:solidFill>
              </a:rPr>
              <a:t>depending on </a:t>
            </a:r>
            <a:r>
              <a:rPr lang="en-GB" dirty="0" smtClean="0">
                <a:solidFill>
                  <a:srgbClr val="92D050"/>
                </a:solidFill>
              </a:rPr>
              <a:t>selected target long. emittance contour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FF0000"/>
                </a:solidFill>
              </a:rPr>
              <a:t>Figures of merit of the simulation results: 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Transverse emittance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Losses </a:t>
            </a:r>
            <a:r>
              <a:rPr lang="en-GB" dirty="0" smtClean="0">
                <a:solidFill>
                  <a:schemeClr val="accent6"/>
                </a:solidFill>
              </a:rPr>
              <a:t>for activation reasons</a:t>
            </a:r>
            <a:endParaRPr lang="en-GB" b="1" dirty="0" smtClean="0">
              <a:solidFill>
                <a:schemeClr val="accent6"/>
              </a:solidFill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/>
                </a:solidFill>
              </a:rPr>
              <a:t>Line density / bunching factor </a:t>
            </a:r>
            <a:r>
              <a:rPr lang="en-GB" dirty="0" smtClean="0">
                <a:solidFill>
                  <a:schemeClr val="accent6"/>
                </a:solidFill>
              </a:rPr>
              <a:t>for tr. space charge</a:t>
            </a:r>
            <a:endParaRPr lang="en-GB" b="1" dirty="0" smtClean="0">
              <a:solidFill>
                <a:schemeClr val="accent6"/>
              </a:solidFill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b="1" dirty="0" smtClean="0">
              <a:solidFill>
                <a:schemeClr val="accent6"/>
              </a:solidFill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endParaRPr lang="en-GB" b="1" dirty="0" smtClean="0">
              <a:solidFill>
                <a:schemeClr val="accent6"/>
              </a:solidFill>
            </a:endParaRPr>
          </a:p>
          <a:p>
            <a:pPr lvl="1" indent="0"/>
            <a:endParaRPr lang="en-GB" dirty="0" smtClean="0">
              <a:solidFill>
                <a:schemeClr val="accent6"/>
              </a:solidFill>
            </a:endParaRPr>
          </a:p>
          <a:p>
            <a:pPr lvl="1" indent="0"/>
            <a:r>
              <a:rPr lang="en-GB" dirty="0" smtClean="0">
                <a:solidFill>
                  <a:schemeClr val="accent6"/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9787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15700</TotalTime>
  <Words>2547</Words>
  <Application>Microsoft Office PowerPoint</Application>
  <PresentationFormat>On-screen Show (4:3)</PresentationFormat>
  <Paragraphs>777</Paragraphs>
  <Slides>23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Symbol</vt:lpstr>
      <vt:lpstr>Wingdings</vt:lpstr>
      <vt:lpstr>CERNCorporate4-3</vt:lpstr>
      <vt:lpstr>PowerPoint Presentation</vt:lpstr>
      <vt:lpstr>Longitudinal painting requirements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Lucie Mainoli</dc:creator>
  <cp:lastModifiedBy>Vincenzo Forte</cp:lastModifiedBy>
  <cp:revision>611</cp:revision>
  <dcterms:created xsi:type="dcterms:W3CDTF">2016-06-15T06:29:04Z</dcterms:created>
  <dcterms:modified xsi:type="dcterms:W3CDTF">2016-10-14T09:30:36Z</dcterms:modified>
</cp:coreProperties>
</file>