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302" r:id="rId2"/>
    <p:sldId id="315" r:id="rId3"/>
    <p:sldId id="317" r:id="rId4"/>
    <p:sldId id="316" r:id="rId5"/>
    <p:sldId id="318" r:id="rId6"/>
    <p:sldId id="319" r:id="rId7"/>
    <p:sldId id="320" r:id="rId8"/>
    <p:sldId id="322" r:id="rId9"/>
    <p:sldId id="321" r:id="rId10"/>
    <p:sldId id="311" r:id="rId11"/>
    <p:sldId id="324" r:id="rId12"/>
    <p:sldId id="314" r:id="rId13"/>
    <p:sldId id="323" r:id="rId14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51" autoAdjust="0"/>
    <p:restoredTop sz="93031" autoAdjust="0"/>
  </p:normalViewPr>
  <p:slideViewPr>
    <p:cSldViewPr>
      <p:cViewPr varScale="1">
        <p:scale>
          <a:sx n="108" d="100"/>
          <a:sy n="108" d="100"/>
        </p:scale>
        <p:origin x="1968" y="144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51850" cy="497124"/>
          </a:xfrm>
          <a:prstGeom prst="rect">
            <a:avLst/>
          </a:prstGeom>
        </p:spPr>
        <p:txBody>
          <a:bodyPr vert="horz" lIns="91886" tIns="45943" rIns="91886" bIns="4594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7" y="2"/>
            <a:ext cx="2951850" cy="497124"/>
          </a:xfrm>
          <a:prstGeom prst="rect">
            <a:avLst/>
          </a:prstGeom>
        </p:spPr>
        <p:txBody>
          <a:bodyPr vert="horz" lIns="91886" tIns="45943" rIns="91886" bIns="45943" rtlCol="0"/>
          <a:lstStyle>
            <a:lvl1pPr algn="r">
              <a:defRPr sz="1200"/>
            </a:lvl1pPr>
          </a:lstStyle>
          <a:p>
            <a:fld id="{BF920B89-97DA-4001-9605-08981F620726}" type="datetimeFigureOut">
              <a:rPr lang="fr-FR" smtClean="0"/>
              <a:pPr/>
              <a:t>21/10/2016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6"/>
            <a:ext cx="2951850" cy="497124"/>
          </a:xfrm>
          <a:prstGeom prst="rect">
            <a:avLst/>
          </a:prstGeom>
        </p:spPr>
        <p:txBody>
          <a:bodyPr vert="horz" lIns="91886" tIns="45943" rIns="91886" bIns="4594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7" y="9443666"/>
            <a:ext cx="2951850" cy="497124"/>
          </a:xfrm>
          <a:prstGeom prst="rect">
            <a:avLst/>
          </a:prstGeom>
        </p:spPr>
        <p:txBody>
          <a:bodyPr vert="horz" lIns="91886" tIns="45943" rIns="91886" bIns="45943" rtlCol="0" anchor="b"/>
          <a:lstStyle>
            <a:lvl1pPr algn="r">
              <a:defRPr sz="1200"/>
            </a:lvl1pPr>
          </a:lstStyle>
          <a:p>
            <a:fld id="{5A4A8356-1037-4667-9953-5CF87F1CCEA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557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1887" cy="498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988" y="1"/>
            <a:ext cx="2951887" cy="4981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14947-2AE9-475A-81E1-4CFA1C9A8E61}" type="datetimeFigureOut">
              <a:rPr lang="en-GB" smtClean="0"/>
              <a:t>21/10/2016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0" y="4722173"/>
            <a:ext cx="5450223" cy="44742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345"/>
            <a:ext cx="2951887" cy="495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988" y="9444345"/>
            <a:ext cx="2951887" cy="495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D12DE-2BAA-41CA-B12C-44DB2D3C27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434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976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093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15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343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744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997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4568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8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208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4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93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907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930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5328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81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80528" y="-99392"/>
            <a:ext cx="9145905" cy="111920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76" algn="ctr"/>
            <a:r>
              <a:rPr lang="en-GB" sz="48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East Hall Renovation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4563" t="29000" r="24800" b="26900"/>
          <a:stretch/>
        </p:blipFill>
        <p:spPr>
          <a:xfrm>
            <a:off x="1291890" y="836712"/>
            <a:ext cx="6201068" cy="2536800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149080"/>
            <a:ext cx="38266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Civil Engineering works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S.Mcilwraith – C.Gasnier (SMB-SE)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21/10/2016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Procurement strategy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1484784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Design and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preparatory works</a:t>
            </a:r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Price enquiry for architect, mandate to include: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Thermal studies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Working conditions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with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respect to natural light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Building permit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Preparation of tender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Construction: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Price enquiry for suspended scaffoldings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IT for asbestos removal and reconstruction of ceilings and facades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	 MS already established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Option :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Catwalk asbestos removal and reconstruction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(blanket contract or included in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IT)</a:t>
            </a: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Next steps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1707486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Scope to be frozen (SMB-SE &amp; project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Purchasing strategy to be validated (SMB-SE &amp; project team)</a:t>
            </a: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Price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enquiry documents for architect to be prepared (following validation of purchasing strategy)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Construction program </a:t>
            </a:r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be established (SMB-SE, project team and other infrastructure packages</a:t>
            </a:r>
            <a:r>
              <a:rPr lang="fr-CH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9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Technical points to be confirmed</a:t>
            </a:r>
            <a:endParaRPr lang="en-GB" sz="27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438507" y="171067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Will the CE works be conducted under radiation controlled zone regulations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How advanced are the other WPs ? What conflicts / co-activities / task interfaces exist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763688" y="2634008"/>
            <a:ext cx="6120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Thank you for your attention.</a:t>
            </a:r>
          </a:p>
          <a:p>
            <a:pPr algn="ctr"/>
            <a:endParaRPr lang="en-GB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Any questions ?</a:t>
            </a:r>
          </a:p>
          <a:p>
            <a:pPr algn="ctr"/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Project </a:t>
            </a:r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Background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508" y="908720"/>
            <a:ext cx="870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IPP validated in 2016 in order to improve the safety and the thermal comfort of the building 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628800"/>
            <a:ext cx="3057804" cy="40770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2295450"/>
            <a:ext cx="59766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Façades </a:t>
            </a:r>
            <a:r>
              <a:rPr lang="en-GB" sz="1600" dirty="0">
                <a:solidFill>
                  <a:srgbClr val="002060"/>
                </a:solidFill>
              </a:rPr>
              <a:t>contain asbestos and </a:t>
            </a:r>
            <a:r>
              <a:rPr lang="en-GB" sz="1600" dirty="0" smtClean="0">
                <a:solidFill>
                  <a:srgbClr val="002060"/>
                </a:solidFill>
              </a:rPr>
              <a:t>provide </a:t>
            </a:r>
            <a:r>
              <a:rPr lang="en-GB" sz="1600" dirty="0">
                <a:solidFill>
                  <a:srgbClr val="002060"/>
                </a:solidFill>
              </a:rPr>
              <a:t>a very poor insulation</a:t>
            </a:r>
          </a:p>
          <a:p>
            <a:pPr lvl="1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Refurbishment with new cladding and glazing</a:t>
            </a:r>
          </a:p>
          <a:p>
            <a:pPr lvl="1"/>
            <a:endParaRPr lang="en-GB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Ceiling contains </a:t>
            </a:r>
            <a:r>
              <a:rPr lang="en-GB" sz="1600" dirty="0">
                <a:solidFill>
                  <a:srgbClr val="002060"/>
                </a:solidFill>
              </a:rPr>
              <a:t>asbestos and provides a very poor insulation</a:t>
            </a:r>
          </a:p>
          <a:p>
            <a:pPr lvl="1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Removal of the old panels (asbestos) and installation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of new insulated ceiling panels</a:t>
            </a:r>
            <a:endParaRPr lang="en-GB" sz="1600" dirty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Overview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144" t="4500" r="8263" b="20600"/>
          <a:stretch/>
        </p:blipFill>
        <p:spPr>
          <a:xfrm>
            <a:off x="1199630" y="764704"/>
            <a:ext cx="6878558" cy="32711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4315742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Ceiling :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</a:rPr>
              <a:t>Insulation panels </a:t>
            </a: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002060"/>
                </a:solidFill>
              </a:rPr>
              <a:t>4600 m2</a:t>
            </a:r>
            <a:endParaRPr lang="en-GB" sz="16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</a:rPr>
              <a:t>Facades :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</a:rPr>
              <a:t>Glazing </a:t>
            </a: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1500 m2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Cladding  1200 m2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Option</a:t>
            </a:r>
            <a:endParaRPr lang="en-GB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Catwalk</a:t>
            </a:r>
            <a:r>
              <a:rPr lang="fr-CH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fr-CH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450m2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4932040" y="4365104"/>
            <a:ext cx="576064" cy="1656184"/>
          </a:xfrm>
          <a:prstGeom prst="rightBrace">
            <a:avLst>
              <a:gd name="adj1" fmla="val 29197"/>
              <a:gd name="adj2" fmla="val 51168"/>
            </a:avLst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extBox 9"/>
          <p:cNvSpPr txBox="1"/>
          <p:nvPr/>
        </p:nvSpPr>
        <p:spPr>
          <a:xfrm>
            <a:off x="5148064" y="495597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Each item contains asbestos (either in panels or joints)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1. Upper-level interior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923928" y="1628800"/>
            <a:ext cx="1440000" cy="0"/>
          </a:xfrm>
          <a:prstGeom prst="line">
            <a:avLst/>
          </a:prstGeom>
          <a:ln w="38100">
            <a:solidFill>
              <a:srgbClr val="7030A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363928" y="1844824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64541" y="2060848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65663" y="2276872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45663" y="2505090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62767" y="2708920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342767" y="2924944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522767" y="3140968"/>
            <a:ext cx="18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04248" y="3356992"/>
            <a:ext cx="1655864" cy="0"/>
          </a:xfrm>
          <a:prstGeom prst="line">
            <a:avLst/>
          </a:prstGeom>
          <a:ln w="38100">
            <a:solidFill>
              <a:srgbClr val="00B05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39952" y="1268760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8 months</a:t>
            </a:r>
            <a:endParaRPr lang="en-GB" sz="1400" b="1" dirty="0">
              <a:solidFill>
                <a:srgbClr val="7030A0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 rot="5400000" flipH="1">
            <a:off x="5935987" y="982212"/>
            <a:ext cx="266730" cy="1266831"/>
          </a:xfrm>
          <a:prstGeom prst="rightBrace">
            <a:avLst>
              <a:gd name="adj1" fmla="val 29197"/>
              <a:gd name="adj2" fmla="val 51168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5533462" y="1212358"/>
            <a:ext cx="1184402" cy="31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6 months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7164288" y="3016326"/>
            <a:ext cx="1184402" cy="31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6</a:t>
            </a:r>
            <a:r>
              <a:rPr lang="en-GB" sz="1400" b="1" dirty="0" smtClean="0">
                <a:solidFill>
                  <a:srgbClr val="00B050"/>
                </a:solidFill>
              </a:rPr>
              <a:t> months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945663" y="3573016"/>
            <a:ext cx="0" cy="576064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35939" y="4581128"/>
            <a:ext cx="1440000" cy="0"/>
          </a:xfrm>
          <a:prstGeom prst="line">
            <a:avLst/>
          </a:prstGeom>
          <a:ln w="38100">
            <a:solidFill>
              <a:srgbClr val="7030A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205291" y="4797152"/>
            <a:ext cx="1060703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568810" y="5013176"/>
            <a:ext cx="1655864" cy="0"/>
          </a:xfrm>
          <a:prstGeom prst="line">
            <a:avLst/>
          </a:prstGeom>
          <a:ln w="38100">
            <a:solidFill>
              <a:srgbClr val="00B05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ight Brace 35"/>
          <p:cNvSpPr/>
          <p:nvPr/>
        </p:nvSpPr>
        <p:spPr>
          <a:xfrm rot="5400000">
            <a:off x="5734199" y="3918746"/>
            <a:ext cx="192214" cy="2788735"/>
          </a:xfrm>
          <a:prstGeom prst="rightBrace">
            <a:avLst>
              <a:gd name="adj1" fmla="val 29197"/>
              <a:gd name="adj2" fmla="val 51168"/>
            </a:avLst>
          </a:prstGeom>
          <a:ln>
            <a:solidFill>
              <a:srgbClr val="00206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flipH="1">
            <a:off x="5283738" y="5432372"/>
            <a:ext cx="1184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~12 months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172506" y="4446072"/>
            <a:ext cx="42119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This planning can be optimized by dividing the building into zones.</a:t>
            </a:r>
          </a:p>
          <a:p>
            <a:r>
              <a:rPr lang="en-GB" sz="1400" dirty="0" smtClean="0">
                <a:solidFill>
                  <a:srgbClr val="002060"/>
                </a:solidFill>
              </a:rPr>
              <a:t>Different tasks can be partially superposed</a:t>
            </a:r>
            <a:endParaRPr lang="en-GB" sz="14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746877"/>
            <a:ext cx="3096344" cy="172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0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1. Upper-level interior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0"/>
          <a:stretch/>
        </p:blipFill>
        <p:spPr>
          <a:xfrm>
            <a:off x="1851468" y="888796"/>
            <a:ext cx="7219257" cy="5226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1835696" y="3974238"/>
            <a:ext cx="7244179" cy="2148396"/>
          </a:xfrm>
          <a:custGeom>
            <a:avLst/>
            <a:gdLst>
              <a:gd name="connsiteX0" fmla="*/ 26633 w 7244179"/>
              <a:gd name="connsiteY0" fmla="*/ 390617 h 2148396"/>
              <a:gd name="connsiteX1" fmla="*/ 4287915 w 7244179"/>
              <a:gd name="connsiteY1" fmla="*/ 0 h 2148396"/>
              <a:gd name="connsiteX2" fmla="*/ 7235301 w 7244179"/>
              <a:gd name="connsiteY2" fmla="*/ 8877 h 2148396"/>
              <a:gd name="connsiteX3" fmla="*/ 7244179 w 7244179"/>
              <a:gd name="connsiteY3" fmla="*/ 2139518 h 2148396"/>
              <a:gd name="connsiteX4" fmla="*/ 0 w 7244179"/>
              <a:gd name="connsiteY4" fmla="*/ 2148396 h 2148396"/>
              <a:gd name="connsiteX5" fmla="*/ 26633 w 7244179"/>
              <a:gd name="connsiteY5" fmla="*/ 390617 h 2148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4179" h="2148396">
                <a:moveTo>
                  <a:pt x="26633" y="390617"/>
                </a:moveTo>
                <a:lnTo>
                  <a:pt x="4287915" y="0"/>
                </a:lnTo>
                <a:lnTo>
                  <a:pt x="7235301" y="8877"/>
                </a:lnTo>
                <a:cubicBezTo>
                  <a:pt x="7238260" y="719091"/>
                  <a:pt x="7241220" y="1429304"/>
                  <a:pt x="7244179" y="2139518"/>
                </a:cubicBezTo>
                <a:lnTo>
                  <a:pt x="0" y="2148396"/>
                </a:lnTo>
                <a:lnTo>
                  <a:pt x="26633" y="39061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24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47664" y="5048436"/>
            <a:ext cx="576064" cy="180764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02317" y="4936812"/>
            <a:ext cx="2063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</a:rPr>
              <a:t>Suspended </a:t>
            </a:r>
            <a:r>
              <a:rPr lang="en-GB" sz="1600" dirty="0" smtClean="0">
                <a:solidFill>
                  <a:srgbClr val="C00000"/>
                </a:solidFill>
              </a:rPr>
              <a:t>scaffolding</a:t>
            </a:r>
          </a:p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(~5000 m</a:t>
            </a:r>
            <a:r>
              <a:rPr lang="en-GB" sz="1600" baseline="30000" dirty="0" smtClean="0">
                <a:solidFill>
                  <a:srgbClr val="C00000"/>
                </a:solidFill>
              </a:rPr>
              <a:t>2</a:t>
            </a:r>
            <a:r>
              <a:rPr lang="en-GB" sz="1600" dirty="0" smtClean="0">
                <a:solidFill>
                  <a:srgbClr val="C00000"/>
                </a:solidFill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72795" y="2665949"/>
            <a:ext cx="666957" cy="2923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0354" y="2665949"/>
            <a:ext cx="1462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Ceiling panels to replace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563436" y="1351209"/>
            <a:ext cx="576064" cy="180764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496" y="1188041"/>
            <a:ext cx="15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Upper windows to replace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>
            <a:stCxn id="12" idx="3"/>
          </p:cNvCxnSpPr>
          <p:nvPr/>
        </p:nvCxnSpPr>
        <p:spPr>
          <a:xfrm flipV="1">
            <a:off x="1672795" y="2348880"/>
            <a:ext cx="7003661" cy="609457"/>
          </a:xfrm>
          <a:prstGeom prst="straightConnector1">
            <a:avLst/>
          </a:prstGeom>
          <a:ln w="38100">
            <a:solidFill>
              <a:srgbClr val="C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89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2. Exterior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704388" y="1916832"/>
            <a:ext cx="54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25576" y="2636912"/>
            <a:ext cx="1800000" cy="0"/>
          </a:xfrm>
          <a:prstGeom prst="line">
            <a:avLst/>
          </a:prstGeom>
          <a:ln w="38100">
            <a:solidFill>
              <a:srgbClr val="00B05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 rot="5400000" flipH="1">
            <a:off x="4410062" y="810429"/>
            <a:ext cx="272892" cy="1686397"/>
          </a:xfrm>
          <a:prstGeom prst="rightBrace">
            <a:avLst>
              <a:gd name="adj1" fmla="val 29197"/>
              <a:gd name="adj2" fmla="val 51168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3646722" y="1241241"/>
            <a:ext cx="1850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2 months / facade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5507942" y="1978967"/>
            <a:ext cx="1812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3 months / facade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8337"/>
          <a:stretch/>
        </p:blipFill>
        <p:spPr>
          <a:xfrm>
            <a:off x="557521" y="1751699"/>
            <a:ext cx="3146867" cy="1101237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4244740" y="2132856"/>
            <a:ext cx="54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85576" y="2348880"/>
            <a:ext cx="540000" cy="0"/>
          </a:xfrm>
          <a:prstGeom prst="line">
            <a:avLst/>
          </a:prstGeom>
          <a:ln w="38100">
            <a:solidFill>
              <a:srgbClr val="FF000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164288" y="2924944"/>
            <a:ext cx="360000" cy="0"/>
          </a:xfrm>
          <a:prstGeom prst="line">
            <a:avLst/>
          </a:prstGeom>
          <a:ln w="38100">
            <a:solidFill>
              <a:srgbClr val="00B050"/>
            </a:solidFill>
            <a:headEnd type="diamond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ight Brace 34"/>
          <p:cNvSpPr/>
          <p:nvPr/>
        </p:nvSpPr>
        <p:spPr>
          <a:xfrm rot="5400000" flipH="1">
            <a:off x="6287862" y="1306662"/>
            <a:ext cx="279418" cy="2193433"/>
          </a:xfrm>
          <a:prstGeom prst="rightBrace">
            <a:avLst>
              <a:gd name="adj1" fmla="val 29197"/>
              <a:gd name="adj2" fmla="val 51168"/>
            </a:avLst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604178" y="4101898"/>
            <a:ext cx="4721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002060"/>
                </a:solidFill>
              </a:rPr>
              <a:t>Approx. 5 months of work per façade in total.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44" y="2812682"/>
            <a:ext cx="3632202" cy="29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2. Exterior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892771"/>
            <a:ext cx="3888432" cy="5184576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4128117" y="887767"/>
            <a:ext cx="3897297" cy="3018408"/>
          </a:xfrm>
          <a:custGeom>
            <a:avLst/>
            <a:gdLst>
              <a:gd name="connsiteX0" fmla="*/ 8877 w 3897297"/>
              <a:gd name="connsiteY0" fmla="*/ 1384916 h 3018408"/>
              <a:gd name="connsiteX1" fmla="*/ 3897297 w 3897297"/>
              <a:gd name="connsiteY1" fmla="*/ 3018408 h 3018408"/>
              <a:gd name="connsiteX2" fmla="*/ 3897297 w 3897297"/>
              <a:gd name="connsiteY2" fmla="*/ 2290439 h 3018408"/>
              <a:gd name="connsiteX3" fmla="*/ 825623 w 3897297"/>
              <a:gd name="connsiteY3" fmla="*/ 8878 h 3018408"/>
              <a:gd name="connsiteX4" fmla="*/ 0 w 3897297"/>
              <a:gd name="connsiteY4" fmla="*/ 0 h 3018408"/>
              <a:gd name="connsiteX5" fmla="*/ 8877 w 3897297"/>
              <a:gd name="connsiteY5" fmla="*/ 1384916 h 301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7297" h="3018408">
                <a:moveTo>
                  <a:pt x="8877" y="1384916"/>
                </a:moveTo>
                <a:lnTo>
                  <a:pt x="3897297" y="3018408"/>
                </a:lnTo>
                <a:lnTo>
                  <a:pt x="3897297" y="2290439"/>
                </a:lnTo>
                <a:lnTo>
                  <a:pt x="825623" y="8878"/>
                </a:lnTo>
                <a:lnTo>
                  <a:pt x="0" y="0"/>
                </a:lnTo>
                <a:lnTo>
                  <a:pt x="8877" y="1384916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44000"/>
            </a:schemeClr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845717" y="1408763"/>
            <a:ext cx="576064" cy="180764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23773" y="1297139"/>
            <a:ext cx="2063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Fibre-cement cladding to be replaced (1200 m</a:t>
            </a:r>
            <a:r>
              <a:rPr lang="en-GB" sz="1600" baseline="30000" dirty="0" smtClean="0">
                <a:solidFill>
                  <a:srgbClr val="C00000"/>
                </a:solidFill>
              </a:rPr>
              <a:t>2</a:t>
            </a:r>
            <a:r>
              <a:rPr lang="en-GB" sz="1600" dirty="0" smtClean="0">
                <a:solidFill>
                  <a:srgbClr val="C00000"/>
                </a:solidFill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28117" y="3107184"/>
            <a:ext cx="3897297" cy="1438183"/>
          </a:xfrm>
          <a:custGeom>
            <a:avLst/>
            <a:gdLst>
              <a:gd name="connsiteX0" fmla="*/ 8877 w 3897297"/>
              <a:gd name="connsiteY0" fmla="*/ 896645 h 1438183"/>
              <a:gd name="connsiteX1" fmla="*/ 3897297 w 3897297"/>
              <a:gd name="connsiteY1" fmla="*/ 1438183 h 1438183"/>
              <a:gd name="connsiteX2" fmla="*/ 3897297 w 3897297"/>
              <a:gd name="connsiteY2" fmla="*/ 1109709 h 1438183"/>
              <a:gd name="connsiteX3" fmla="*/ 0 w 3897297"/>
              <a:gd name="connsiteY3" fmla="*/ 0 h 1438183"/>
              <a:gd name="connsiteX4" fmla="*/ 8877 w 3897297"/>
              <a:gd name="connsiteY4" fmla="*/ 896645 h 143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7297" h="1438183">
                <a:moveTo>
                  <a:pt x="8877" y="896645"/>
                </a:moveTo>
                <a:lnTo>
                  <a:pt x="3897297" y="1438183"/>
                </a:lnTo>
                <a:lnTo>
                  <a:pt x="3897297" y="1109709"/>
                </a:lnTo>
                <a:lnTo>
                  <a:pt x="0" y="0"/>
                </a:lnTo>
                <a:lnTo>
                  <a:pt x="8877" y="8966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16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Freeform 10"/>
          <p:cNvSpPr/>
          <p:nvPr/>
        </p:nvSpPr>
        <p:spPr>
          <a:xfrm>
            <a:off x="4944862" y="896645"/>
            <a:ext cx="3089429" cy="2281561"/>
          </a:xfrm>
          <a:custGeom>
            <a:avLst/>
            <a:gdLst>
              <a:gd name="connsiteX0" fmla="*/ 0 w 3089429"/>
              <a:gd name="connsiteY0" fmla="*/ 0 h 2281561"/>
              <a:gd name="connsiteX1" fmla="*/ 3071674 w 3089429"/>
              <a:gd name="connsiteY1" fmla="*/ 2281561 h 2281561"/>
              <a:gd name="connsiteX2" fmla="*/ 3089429 w 3089429"/>
              <a:gd name="connsiteY2" fmla="*/ 1589103 h 2281561"/>
              <a:gd name="connsiteX3" fmla="*/ 1500326 w 3089429"/>
              <a:gd name="connsiteY3" fmla="*/ 0 h 2281561"/>
              <a:gd name="connsiteX4" fmla="*/ 0 w 3089429"/>
              <a:gd name="connsiteY4" fmla="*/ 0 h 2281561"/>
              <a:gd name="connsiteX0" fmla="*/ 0 w 3089429"/>
              <a:gd name="connsiteY0" fmla="*/ 0 h 2281561"/>
              <a:gd name="connsiteX1" fmla="*/ 3071674 w 3089429"/>
              <a:gd name="connsiteY1" fmla="*/ 2281561 h 2281561"/>
              <a:gd name="connsiteX2" fmla="*/ 3089429 w 3089429"/>
              <a:gd name="connsiteY2" fmla="*/ 1589103 h 2281561"/>
              <a:gd name="connsiteX3" fmla="*/ 1589103 w 3089429"/>
              <a:gd name="connsiteY3" fmla="*/ 0 h 2281561"/>
              <a:gd name="connsiteX4" fmla="*/ 0 w 3089429"/>
              <a:gd name="connsiteY4" fmla="*/ 0 h 2281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9429" h="2281561">
                <a:moveTo>
                  <a:pt x="0" y="0"/>
                </a:moveTo>
                <a:lnTo>
                  <a:pt x="3071674" y="2281561"/>
                </a:lnTo>
                <a:lnTo>
                  <a:pt x="3089429" y="1589103"/>
                </a:lnTo>
                <a:lnTo>
                  <a:pt x="158910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13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3840085" y="3559942"/>
            <a:ext cx="576064" cy="180764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39476" y="3419913"/>
            <a:ext cx="28656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Glazing to replace(1500 m</a:t>
            </a:r>
            <a:r>
              <a:rPr lang="en-GB" sz="1600" baseline="30000" dirty="0" smtClean="0">
                <a:solidFill>
                  <a:srgbClr val="C00000"/>
                </a:solidFill>
              </a:rPr>
              <a:t>2</a:t>
            </a:r>
            <a:r>
              <a:rPr lang="en-GB" sz="1600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CH" sz="1600" dirty="0" smtClean="0">
                <a:solidFill>
                  <a:srgbClr val="C00000"/>
                </a:solidFill>
              </a:rPr>
              <a:t>Note: </a:t>
            </a:r>
            <a:r>
              <a:rPr lang="en-GB" sz="1600" dirty="0" smtClean="0">
                <a:solidFill>
                  <a:srgbClr val="C00000"/>
                </a:solidFill>
              </a:rPr>
              <a:t>Possibility to reduce mid-level glazing to be investigated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798295" y="1466065"/>
            <a:ext cx="2285873" cy="2109796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1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2. Exterior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2060848"/>
            <a:ext cx="3744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Constraint on façade works :	</a:t>
            </a:r>
          </a:p>
          <a:p>
            <a:r>
              <a:rPr lang="en-GB" sz="1600" dirty="0" smtClean="0">
                <a:solidFill>
                  <a:srgbClr val="C00000"/>
                </a:solidFill>
              </a:rPr>
              <a:t>On the west side of the building, the PS ring makes the access to the </a:t>
            </a:r>
            <a:r>
              <a:rPr lang="en-GB" sz="1600" dirty="0">
                <a:solidFill>
                  <a:srgbClr val="C00000"/>
                </a:solidFill>
              </a:rPr>
              <a:t>facades difficult.</a:t>
            </a:r>
            <a:endParaRPr lang="en-GB" sz="1600" dirty="0" smtClean="0">
              <a:solidFill>
                <a:srgbClr val="C00000"/>
              </a:solidFill>
            </a:endParaRPr>
          </a:p>
          <a:p>
            <a:r>
              <a:rPr lang="en-GB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Access on the backfill of the PS may be necessary however this option must be investigated more deeply</a:t>
            </a:r>
            <a:endParaRPr lang="en-GB" sz="16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84784"/>
            <a:ext cx="4679812" cy="350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438507" y="764704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1"/>
          <p:cNvSpPr/>
          <p:nvPr/>
        </p:nvSpPr>
        <p:spPr>
          <a:xfrm>
            <a:off x="0" y="119221"/>
            <a:ext cx="91439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ctr"/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GB" sz="2700" b="1" dirty="0" smtClean="0">
                <a:solidFill>
                  <a:schemeClr val="accent1">
                    <a:lumMod val="75000"/>
                  </a:schemeClr>
                </a:solidFill>
              </a:rPr>
              <a:t>. Option: Mid-level interior of building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616530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B.157 project meeting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S.Mcilwraith – C.Gasnier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18391"/>
            <a:ext cx="3835263" cy="5113684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4022212" y="4371467"/>
            <a:ext cx="1413884" cy="4300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00833" y="4519238"/>
            <a:ext cx="2562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Catwalks containing asbestos to be replaced</a:t>
            </a:r>
          </a:p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(450 m</a:t>
            </a:r>
            <a:r>
              <a:rPr lang="en-GB" sz="1600" baseline="30000" dirty="0" smtClean="0">
                <a:solidFill>
                  <a:srgbClr val="C00000"/>
                </a:solidFill>
              </a:rPr>
              <a:t>2</a:t>
            </a:r>
            <a:r>
              <a:rPr lang="en-GB" sz="1600" dirty="0" smtClean="0">
                <a:solidFill>
                  <a:srgbClr val="C00000"/>
                </a:solidFill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7788" y="912476"/>
            <a:ext cx="43502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Estimated time for removal of asbestos-containing vinyl tiles: unknown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Proposed strategy: Authorise a test for a length of 5 – 10m to ascertain the required total work (possibility to choose zone most in need of repair)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Estimated time for installation of metal floors ≈ 6 weeks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16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5820</TotalTime>
  <Words>516</Words>
  <Application>Microsoft Office PowerPoint</Application>
  <PresentationFormat>On-screen Show (4:3)</PresentationFormat>
  <Paragraphs>109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CERNPrésentation1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Board – Etat des lieux</dc:title>
  <dc:creator>NICE</dc:creator>
  <cp:lastModifiedBy>Charly Gasnier</cp:lastModifiedBy>
  <cp:revision>295</cp:revision>
  <cp:lastPrinted>2014-02-17T09:35:26Z</cp:lastPrinted>
  <dcterms:created xsi:type="dcterms:W3CDTF">2011-02-02T11:41:39Z</dcterms:created>
  <dcterms:modified xsi:type="dcterms:W3CDTF">2016-10-21T12:45:03Z</dcterms:modified>
</cp:coreProperties>
</file>