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6" r:id="rId2"/>
    <p:sldMasterId id="2147483792" r:id="rId3"/>
  </p:sldMasterIdLst>
  <p:notesMasterIdLst>
    <p:notesMasterId r:id="rId20"/>
  </p:notesMasterIdLst>
  <p:sldIdLst>
    <p:sldId id="308" r:id="rId4"/>
    <p:sldId id="606" r:id="rId5"/>
    <p:sldId id="442" r:id="rId6"/>
    <p:sldId id="607" r:id="rId7"/>
    <p:sldId id="516" r:id="rId8"/>
    <p:sldId id="520" r:id="rId9"/>
    <p:sldId id="528" r:id="rId10"/>
    <p:sldId id="525" r:id="rId11"/>
    <p:sldId id="591" r:id="rId12"/>
    <p:sldId id="615" r:id="rId13"/>
    <p:sldId id="587" r:id="rId14"/>
    <p:sldId id="613" r:id="rId15"/>
    <p:sldId id="614" r:id="rId16"/>
    <p:sldId id="610" r:id="rId17"/>
    <p:sldId id="601" r:id="rId18"/>
    <p:sldId id="554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71A03"/>
    <a:srgbClr val="99CC00"/>
    <a:srgbClr val="FFCC99"/>
    <a:srgbClr val="B2B2B2"/>
    <a:srgbClr val="FFCC00"/>
    <a:srgbClr val="FBF5F3"/>
    <a:srgbClr val="DDDDDD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>
      <p:cViewPr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318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Comic Sans MS" pitchFamily="66" charset="0"/>
              </a:defRPr>
            </a:pPr>
            <a:r>
              <a:rPr lang="hr-HR" b="1" dirty="0" smtClean="0">
                <a:latin typeface="Comic Sans MS" pitchFamily="66" charset="0"/>
              </a:rPr>
              <a:t>IMRT</a:t>
            </a:r>
            <a:r>
              <a:rPr lang="en-GB" b="0" dirty="0" smtClean="0">
                <a:latin typeface="Comic Sans MS" pitchFamily="66" charset="0"/>
              </a:rPr>
              <a:t>:  total target dose = 40 </a:t>
            </a:r>
            <a:r>
              <a:rPr lang="en-GB" b="0" dirty="0" err="1" smtClean="0">
                <a:latin typeface="Comic Sans MS" pitchFamily="66" charset="0"/>
              </a:rPr>
              <a:t>Gy</a:t>
            </a:r>
            <a:endParaRPr lang="en-US" b="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49950053033043812"/>
          <c:y val="0.27438826241528719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084364795174707"/>
          <c:y val="0.11592218920119987"/>
          <c:w val="0.80231671789554249"/>
          <c:h val="0.70356852710809903"/>
        </c:manualLayout>
      </c:layout>
      <c:barChart>
        <c:barDir val="col"/>
        <c:grouping val="clustered"/>
        <c:varyColors val="0"/>
        <c:ser>
          <c:idx val="2"/>
          <c:order val="0"/>
          <c:tx>
            <c:v>10 year</c:v>
          </c:tx>
          <c:spPr>
            <a:solidFill>
              <a:schemeClr val="accent1"/>
            </a:solidFill>
          </c:spPr>
          <c:invertIfNegative val="0"/>
          <c:cat>
            <c:strRef>
              <c:f>('10y_3D-CRT'!$W$22,'10y_3D-CRT'!$X$23:$X$44)</c:f>
              <c:strCache>
                <c:ptCount val="23"/>
                <c:pt idx="0">
                  <c:v>Brain target</c:v>
                </c:pt>
                <c:pt idx="1">
                  <c:v>Brain nontarget</c:v>
                </c:pt>
                <c:pt idx="2">
                  <c:v>Left eye</c:v>
                </c:pt>
                <c:pt idx="3">
                  <c:v>Right Eye</c:v>
                </c:pt>
                <c:pt idx="4">
                  <c:v>Thyroid</c:v>
                </c:pt>
                <c:pt idx="5">
                  <c:v>Thymus</c:v>
                </c:pt>
                <c:pt idx="6">
                  <c:v>Breasts</c:v>
                </c:pt>
                <c:pt idx="7">
                  <c:v>Sternum</c:v>
                </c:pt>
                <c:pt idx="8">
                  <c:v>Lungs</c:v>
                </c:pt>
                <c:pt idx="9">
                  <c:v>Liver</c:v>
                </c:pt>
                <c:pt idx="10">
                  <c:v>Spleen</c:v>
                </c:pt>
                <c:pt idx="11">
                  <c:v>Stomach</c:v>
                </c:pt>
                <c:pt idx="12">
                  <c:v>Pancreas</c:v>
                </c:pt>
                <c:pt idx="13">
                  <c:v>Adrenals</c:v>
                </c:pt>
                <c:pt idx="14">
                  <c:v>Kidneys</c:v>
                </c:pt>
                <c:pt idx="15">
                  <c:v>Gall Bladder</c:v>
                </c:pt>
                <c:pt idx="16">
                  <c:v>Intestine</c:v>
                </c:pt>
                <c:pt idx="17">
                  <c:v>Ovaries</c:v>
                </c:pt>
                <c:pt idx="18">
                  <c:v>Pelvis</c:v>
                </c:pt>
                <c:pt idx="19">
                  <c:v>Bladder</c:v>
                </c:pt>
                <c:pt idx="20">
                  <c:v>Uterus</c:v>
                </c:pt>
                <c:pt idx="21">
                  <c:v>Prostate</c:v>
                </c:pt>
                <c:pt idx="22">
                  <c:v>Testes</c:v>
                </c:pt>
              </c:strCache>
            </c:strRef>
          </c:cat>
          <c:val>
            <c:numRef>
              <c:f>Sheet1!$N$5:$N$27</c:f>
              <c:numCache>
                <c:formatCode>0.00</c:formatCode>
                <c:ptCount val="23"/>
                <c:pt idx="0">
                  <c:v>36023.285321100921</c:v>
                </c:pt>
                <c:pt idx="1">
                  <c:v>12748.072480000003</c:v>
                </c:pt>
                <c:pt idx="2">
                  <c:v>12372.1288</c:v>
                </c:pt>
                <c:pt idx="3">
                  <c:v>8868.7911999999997</c:v>
                </c:pt>
                <c:pt idx="4">
                  <c:v>108.11200000000001</c:v>
                </c:pt>
                <c:pt idx="5">
                  <c:v>74.205600000000004</c:v>
                </c:pt>
                <c:pt idx="6">
                  <c:v>48.3</c:v>
                </c:pt>
                <c:pt idx="7">
                  <c:v>60.261600000000008</c:v>
                </c:pt>
                <c:pt idx="8">
                  <c:v>49.758333333333347</c:v>
                </c:pt>
                <c:pt idx="9">
                  <c:v>22.918254545454548</c:v>
                </c:pt>
                <c:pt idx="10">
                  <c:v>22.904000000000003</c:v>
                </c:pt>
                <c:pt idx="11">
                  <c:v>19.113472000000002</c:v>
                </c:pt>
                <c:pt idx="12">
                  <c:v>19.993866666666669</c:v>
                </c:pt>
                <c:pt idx="13">
                  <c:v>20.087200000000003</c:v>
                </c:pt>
                <c:pt idx="14">
                  <c:v>17.827854545454546</c:v>
                </c:pt>
                <c:pt idx="15">
                  <c:v>18.354933333333332</c:v>
                </c:pt>
                <c:pt idx="16">
                  <c:v>13.4384</c:v>
                </c:pt>
                <c:pt idx="17">
                  <c:v>10.611999999999998</c:v>
                </c:pt>
                <c:pt idx="18">
                  <c:v>10.564300000000003</c:v>
                </c:pt>
                <c:pt idx="19">
                  <c:v>9.8298666666666676</c:v>
                </c:pt>
                <c:pt idx="20">
                  <c:v>9.9959999999999987</c:v>
                </c:pt>
                <c:pt idx="21">
                  <c:v>8.9536000000000016</c:v>
                </c:pt>
                <c:pt idx="22">
                  <c:v>7.3975999999999997</c:v>
                </c:pt>
              </c:numCache>
            </c:numRef>
          </c:val>
        </c:ser>
        <c:ser>
          <c:idx val="3"/>
          <c:order val="1"/>
          <c:tx>
            <c:v>5 year</c:v>
          </c:tx>
          <c:spPr>
            <a:solidFill>
              <a:srgbClr val="C00000"/>
            </a:solidFill>
          </c:spPr>
          <c:invertIfNegative val="0"/>
          <c:cat>
            <c:strRef>
              <c:f>('10y_3D-CRT'!$W$22,'10y_3D-CRT'!$X$23:$X$44)</c:f>
              <c:strCache>
                <c:ptCount val="23"/>
                <c:pt idx="0">
                  <c:v>Brain target</c:v>
                </c:pt>
                <c:pt idx="1">
                  <c:v>Brain nontarget</c:v>
                </c:pt>
                <c:pt idx="2">
                  <c:v>Left eye</c:v>
                </c:pt>
                <c:pt idx="3">
                  <c:v>Right Eye</c:v>
                </c:pt>
                <c:pt idx="4">
                  <c:v>Thyroid</c:v>
                </c:pt>
                <c:pt idx="5">
                  <c:v>Thymus</c:v>
                </c:pt>
                <c:pt idx="6">
                  <c:v>Breasts</c:v>
                </c:pt>
                <c:pt idx="7">
                  <c:v>Sternum</c:v>
                </c:pt>
                <c:pt idx="8">
                  <c:v>Lungs</c:v>
                </c:pt>
                <c:pt idx="9">
                  <c:v>Liver</c:v>
                </c:pt>
                <c:pt idx="10">
                  <c:v>Spleen</c:v>
                </c:pt>
                <c:pt idx="11">
                  <c:v>Stomach</c:v>
                </c:pt>
                <c:pt idx="12">
                  <c:v>Pancreas</c:v>
                </c:pt>
                <c:pt idx="13">
                  <c:v>Adrenals</c:v>
                </c:pt>
                <c:pt idx="14">
                  <c:v>Kidneys</c:v>
                </c:pt>
                <c:pt idx="15">
                  <c:v>Gall Bladder</c:v>
                </c:pt>
                <c:pt idx="16">
                  <c:v>Intestine</c:v>
                </c:pt>
                <c:pt idx="17">
                  <c:v>Ovaries</c:v>
                </c:pt>
                <c:pt idx="18">
                  <c:v>Pelvis</c:v>
                </c:pt>
                <c:pt idx="19">
                  <c:v>Bladder</c:v>
                </c:pt>
                <c:pt idx="20">
                  <c:v>Uterus</c:v>
                </c:pt>
                <c:pt idx="21">
                  <c:v>Prostate</c:v>
                </c:pt>
                <c:pt idx="22">
                  <c:v>Testes</c:v>
                </c:pt>
              </c:strCache>
            </c:strRef>
          </c:cat>
          <c:val>
            <c:numRef>
              <c:f>Sheet1!$O$5:$O$27</c:f>
              <c:numCache>
                <c:formatCode>General</c:formatCode>
                <c:ptCount val="23"/>
                <c:pt idx="0">
                  <c:v>38044.039327217128</c:v>
                </c:pt>
                <c:pt idx="1">
                  <c:v>17899.3704</c:v>
                </c:pt>
                <c:pt idx="2">
                  <c:v>13516.724000000002</c:v>
                </c:pt>
                <c:pt idx="3">
                  <c:v>10700.999200000002</c:v>
                </c:pt>
                <c:pt idx="4">
                  <c:v>137.74720000000002</c:v>
                </c:pt>
                <c:pt idx="5">
                  <c:v>117.10533333333336</c:v>
                </c:pt>
                <c:pt idx="6">
                  <c:v>106.51760000000002</c:v>
                </c:pt>
                <c:pt idx="7">
                  <c:v>89.123999999999995</c:v>
                </c:pt>
                <c:pt idx="8">
                  <c:v>79.97920000000002</c:v>
                </c:pt>
                <c:pt idx="9">
                  <c:v>33.360444444444454</c:v>
                </c:pt>
                <c:pt idx="10">
                  <c:v>30.349200000000003</c:v>
                </c:pt>
                <c:pt idx="11">
                  <c:v>31.53584</c:v>
                </c:pt>
                <c:pt idx="12">
                  <c:v>32.41093333333334</c:v>
                </c:pt>
                <c:pt idx="13">
                  <c:v>35.683200000000006</c:v>
                </c:pt>
                <c:pt idx="14">
                  <c:v>27.7774</c:v>
                </c:pt>
                <c:pt idx="15">
                  <c:v>24.040800000000004</c:v>
                </c:pt>
                <c:pt idx="16">
                  <c:v>20.322400000000009</c:v>
                </c:pt>
                <c:pt idx="17">
                  <c:v>14.901599999999998</c:v>
                </c:pt>
                <c:pt idx="18">
                  <c:v>16.844800000000003</c:v>
                </c:pt>
                <c:pt idx="19">
                  <c:v>15.553066666666666</c:v>
                </c:pt>
                <c:pt idx="20">
                  <c:v>15.892800000000001</c:v>
                </c:pt>
                <c:pt idx="21">
                  <c:v>13.591200000000001</c:v>
                </c:pt>
                <c:pt idx="22">
                  <c:v>13.652800000000001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622208"/>
        <c:axId val="130587648"/>
      </c:barChart>
      <c:catAx>
        <c:axId val="1306222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>
                    <a:latin typeface="Comic Sans MS" panose="030F0702030302020204" pitchFamily="66" charset="0"/>
                  </a:rPr>
                  <a:t>organ / tissue</a:t>
                </a:r>
              </a:p>
            </c:rich>
          </c:tx>
          <c:layout>
            <c:manualLayout>
              <c:xMode val="edge"/>
              <c:yMode val="edge"/>
              <c:x val="0.43383004284485893"/>
              <c:y val="0.917422157856625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-3780000" vert="horz"/>
          <a:lstStyle/>
          <a:p>
            <a:pPr>
              <a:defRPr>
                <a:latin typeface="Comic Sans MS" pitchFamily="66" charset="0"/>
              </a:defRPr>
            </a:pPr>
            <a:endParaRPr lang="en-US"/>
          </a:p>
        </c:txPr>
        <c:crossAx val="130587648"/>
        <c:crossesAt val="0.1"/>
        <c:auto val="1"/>
        <c:lblAlgn val="ctr"/>
        <c:lblOffset val="100"/>
        <c:noMultiLvlLbl val="0"/>
      </c:catAx>
      <c:valAx>
        <c:axId val="130587648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>
                    <a:latin typeface="Comic Sans MS" pitchFamily="66" charset="0"/>
                  </a:defRPr>
                </a:pPr>
                <a:r>
                  <a:rPr lang="en-US" sz="1400">
                    <a:latin typeface="Comic Sans MS" pitchFamily="66" charset="0"/>
                  </a:rPr>
                  <a:t>Dose (mGy)</a:t>
                </a:r>
              </a:p>
            </c:rich>
          </c:tx>
          <c:layout>
            <c:manualLayout>
              <c:xMode val="edge"/>
              <c:yMode val="edge"/>
              <c:x val="1.9050945906295313E-2"/>
              <c:y val="0.30797133651816466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0622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82262654576842"/>
          <c:y val="0.3492506040995445"/>
          <c:w val="0.23302675447660606"/>
          <c:h val="0.17064823596506498"/>
        </c:manualLayout>
      </c:layout>
      <c:overlay val="0"/>
      <c:txPr>
        <a:bodyPr/>
        <a:lstStyle/>
        <a:p>
          <a:pPr>
            <a:defRPr sz="1400">
              <a:latin typeface="Comic Sans MS" pitchFamily="66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2CF16E-A9BE-4626-A647-7F488A2225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46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9CCEE-F3B7-4365-8349-0A56FF0FF4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5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AC45F-941A-41DA-9E74-5801D11256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3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94785-7F63-4500-BF70-9FC9D369D27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10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3447A-8E8F-4958-8922-C08F2C68B36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82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26681F-21AB-4E7F-BC88-D109663B477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327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9710A8-BE63-4913-B394-344D2CFE492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076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30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90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23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80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9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5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4D47D-96C6-432E-BF9A-996807067F5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11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66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7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411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19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12/10/2016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46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AC45F-941A-41DA-9E74-5801D112566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5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4D47D-96C6-432E-BF9A-996807067F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7222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0B017-2423-474C-978D-0E8CE3DBD5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956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52785-0F29-4401-8535-FFFDA78E979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603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5FF8A-118E-47CC-8C19-8AA3B967659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9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0B017-2423-474C-978D-0E8CE3DBD5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23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566BB-9B7E-46EE-AA35-FC58210A168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7141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38FB8-4860-47E1-8EA8-D2A3161E7BD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15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C2BEB-643C-4739-B80D-210248B01FA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380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BB05E-3FEE-4AD6-94EA-3D64E474B03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429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94785-7F63-4500-BF70-9FC9D369D27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99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3447A-8E8F-4958-8922-C08F2C68B3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6586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26681F-21AB-4E7F-BC88-D109663B47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784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9710A8-BE63-4913-B394-344D2CFE492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0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52785-0F29-4401-8535-FFFDA78E97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50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5FF8A-118E-47CC-8C19-8AA3B967659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23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566BB-9B7E-46EE-AA35-FC58210A16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3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38FB8-4860-47E1-8EA8-D2A3161E7BD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10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C2BEB-643C-4739-B80D-210248B01FA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02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BB05E-3FEE-4AD6-94EA-3D64E474B0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256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02CB6B-4A90-4216-BCC5-2D82CAD572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91B671-57B8-4FBA-BB5A-3C88219E65CE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12/10/2016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C16EAB-F742-424F-8175-52F5FB6D32C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62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02CB6B-4A90-4216-BCC5-2D82CAD572B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7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1.wmf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harrison\Documents\roger\EURADOS\WG9 programme\pictures_images\Krakow 2013\IMG_18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55" y="1810005"/>
            <a:ext cx="3895072" cy="292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599892" y="4813097"/>
            <a:ext cx="2948597" cy="1518865"/>
            <a:chOff x="472672" y="3896893"/>
            <a:chExt cx="4172792" cy="289462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72" y="4005065"/>
              <a:ext cx="1328805" cy="1296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2107" y="3951040"/>
              <a:ext cx="1140338" cy="135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917" y="3896893"/>
              <a:ext cx="1285547" cy="1404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769" y="5356329"/>
              <a:ext cx="1006610" cy="143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671" y="5438116"/>
              <a:ext cx="1249209" cy="1271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2" descr="C:\Users\harrison\Documents\roger\EURADOS\WG9 PROGRAMME\pictures_images\Trento 2013\IMG_162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4" y="1813873"/>
            <a:ext cx="3454880" cy="2591160"/>
          </a:xfrm>
          <a:prstGeom prst="rect">
            <a:avLst/>
          </a:prstGeom>
          <a:solidFill>
            <a:schemeClr val="accent5">
              <a:lumMod val="50000"/>
              <a:alpha val="49000"/>
            </a:schemeClr>
          </a:solidFill>
          <a:extLst/>
        </p:spPr>
      </p:pic>
      <p:sp>
        <p:nvSpPr>
          <p:cNvPr id="55351" name="Text Box 55"/>
          <p:cNvSpPr txBox="1">
            <a:spLocks noChangeArrowheads="1"/>
          </p:cNvSpPr>
          <p:nvPr/>
        </p:nvSpPr>
        <p:spPr bwMode="auto">
          <a:xfrm>
            <a:off x="1330666" y="367323"/>
            <a:ext cx="6372708" cy="1446550"/>
          </a:xfrm>
          <a:prstGeom prst="rect">
            <a:avLst/>
          </a:prstGeom>
          <a:solidFill>
            <a:schemeClr val="accent5">
              <a:lumMod val="50000"/>
              <a:alpha val="41000"/>
            </a:schemeClr>
          </a:solidFill>
          <a:ln w="9525">
            <a:noFill/>
            <a:miter lim="800000"/>
            <a:headEnd/>
            <a:tailEnd/>
          </a:ln>
          <a:effectLst>
            <a:softEdge rad="63500"/>
          </a:effectLst>
          <a:extLst/>
        </p:spPr>
        <p:txBody>
          <a:bodyPr wrap="square">
            <a:spAutoFit/>
          </a:bodyPr>
          <a:lstStyle/>
          <a:p>
            <a:endParaRPr lang="en-GB" sz="2000" dirty="0" smtClean="0">
              <a:solidFill>
                <a:srgbClr val="FF0000"/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accent2"/>
                </a:solidFill>
              </a:rPr>
              <a:t>EURADOS </a:t>
            </a:r>
            <a:r>
              <a:rPr lang="en-GB" sz="2400" b="1" dirty="0">
                <a:solidFill>
                  <a:schemeClr val="accent2"/>
                </a:solidFill>
              </a:rPr>
              <a:t>Working Group 9: </a:t>
            </a:r>
            <a:br>
              <a:rPr lang="en-GB" sz="2400" b="1" dirty="0">
                <a:solidFill>
                  <a:schemeClr val="accent2"/>
                </a:solidFill>
              </a:rPr>
            </a:br>
            <a:r>
              <a:rPr lang="en-GB" sz="2400" b="1" dirty="0">
                <a:solidFill>
                  <a:schemeClr val="accent2"/>
                </a:solidFill>
              </a:rPr>
              <a:t>Radiation Dosimetry in </a:t>
            </a:r>
            <a:r>
              <a:rPr lang="en-GB" sz="2400" b="1" dirty="0" smtClean="0">
                <a:solidFill>
                  <a:schemeClr val="accent2"/>
                </a:solidFill>
              </a:rPr>
              <a:t>Radiotherapy</a:t>
            </a:r>
            <a:endParaRPr lang="en-GB" sz="2000" dirty="0" smtClean="0">
              <a:solidFill>
                <a:srgbClr val="FF0000"/>
              </a:solidFill>
            </a:endParaRPr>
          </a:p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5" name="Picture 7" descr="C:\Users\harrison\Downloads\20151023_17575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56651" y="3971816"/>
            <a:ext cx="2809225" cy="210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953453" y="836712"/>
            <a:ext cx="72368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Total dose from radiotherapy and imaging: the complete dose specification (WG9/12 collaboration)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5" name="Rounded Rectangular Callout 4"/>
          <p:cNvSpPr/>
          <p:nvPr/>
        </p:nvSpPr>
        <p:spPr>
          <a:xfrm>
            <a:off x="550205" y="1736812"/>
            <a:ext cx="7334163" cy="4502695"/>
          </a:xfrm>
          <a:prstGeom prst="wedgeRoundRectCallout">
            <a:avLst>
              <a:gd name="adj1" fmla="val 25357"/>
              <a:gd name="adj2" fmla="val -5668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57072" y="2139719"/>
            <a:ext cx="672042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easure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dose for out-of-field organs in selected paediatric RT  treatment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(CT dose + OBI dose + RT dose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fraction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contribution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each component in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 and tissue 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ropomorphic phantoms (10y + 5y) +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dosimeter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type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(RPL, TLDs, OSLs)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325948" y="4517369"/>
            <a:ext cx="5571071" cy="1496683"/>
            <a:chOff x="1201915" y="4618554"/>
            <a:chExt cx="5885052" cy="1868567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915" y="4618554"/>
              <a:ext cx="1594590" cy="1191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 descr="http://tridenthealthsystem.com/util/images/Trilogy_LateralAngle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785" y="4618554"/>
              <a:ext cx="1578408" cy="1185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C:\Users\harrison\Documents\roger\EURADOS\WG9 programme\pictures_images\Krakow 2013\IMG_187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4625271"/>
              <a:ext cx="1506855" cy="1185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879812" y="4899198"/>
              <a:ext cx="371035" cy="594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/>
                <a:t>+</a:t>
              </a:r>
              <a:endParaRPr lang="en-GB" sz="4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7135" y="4902546"/>
              <a:ext cx="371035" cy="594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/>
                <a:t>+</a:t>
              </a:r>
              <a:endParaRPr lang="en-GB" sz="4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15500" y="5886407"/>
              <a:ext cx="628571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CT</a:t>
              </a:r>
              <a:endParaRPr lang="en-GB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8144" y="5865088"/>
              <a:ext cx="974013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err="1" smtClean="0"/>
                <a:t>Linac</a:t>
              </a:r>
              <a:endParaRPr lang="en-GB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802" y="5910745"/>
              <a:ext cx="753878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OBI</a:t>
              </a:r>
              <a:endParaRPr lang="en-GB" sz="2400" dirty="0"/>
            </a:p>
          </p:txBody>
        </p:sp>
      </p:grpSp>
      <p:sp>
        <p:nvSpPr>
          <p:cNvPr id="18" name="Oval Callout 17"/>
          <p:cNvSpPr/>
          <p:nvPr/>
        </p:nvSpPr>
        <p:spPr>
          <a:xfrm>
            <a:off x="3599892" y="1916832"/>
            <a:ext cx="4454549" cy="1922214"/>
          </a:xfrm>
          <a:prstGeom prst="wedgeEllipseCallout">
            <a:avLst>
              <a:gd name="adj1" fmla="val 10934"/>
              <a:gd name="adj2" fmla="val 7953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2856" y="2523996"/>
            <a:ext cx="385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+ PET,    SPECT,   SPECT / CT, molecular </a:t>
            </a:r>
            <a:r>
              <a:rPr lang="en-GB" sz="2000" dirty="0" smtClean="0">
                <a:solidFill>
                  <a:srgbClr val="FF0000"/>
                </a:solidFill>
              </a:rPr>
              <a:t>radiotherapy..……...?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60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250825" y="44450"/>
            <a:ext cx="79215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EURADOS Working Group 9: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Sub-Group WG9.2 Hadron Radiotherapy:  Pawel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Olko</a:t>
            </a:r>
            <a:endParaRPr lang="pl-PL" sz="2000" b="1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pl-PL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148" name="pole tekstowe 2"/>
          <p:cNvSpPr txBox="1">
            <a:spLocks noChangeArrowheads="1"/>
          </p:cNvSpPr>
          <p:nvPr/>
        </p:nvSpPr>
        <p:spPr bwMode="auto">
          <a:xfrm>
            <a:off x="272167" y="1049646"/>
            <a:ext cx="862647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pl-PL" b="1" dirty="0" smtClean="0"/>
              <a:t>Topics of interest: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pl-PL" dirty="0" smtClean="0"/>
              <a:t>In –phantom dosimetry of secondary and scattered radiation in hadron therapy</a:t>
            </a:r>
          </a:p>
          <a:p>
            <a:pPr>
              <a:defRPr/>
            </a:pPr>
            <a:endParaRPr lang="pl-PL" altLang="pl-PL" dirty="0" smtClean="0"/>
          </a:p>
        </p:txBody>
      </p:sp>
      <p:pic>
        <p:nvPicPr>
          <p:cNvPr id="5125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762" y="1843366"/>
            <a:ext cx="3312368" cy="248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1" descr="briefkopf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harrison\Documents\roger\EURADOS\WG9 PROGRAMME\pictures_images\Krakow 2014 photos\IMG_28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0828"/>
            <a:ext cx="326436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485" y="4199217"/>
            <a:ext cx="1664157" cy="2168860"/>
          </a:xfrm>
          <a:prstGeom prst="rect">
            <a:avLst/>
          </a:prstGeom>
        </p:spPr>
      </p:pic>
      <p:pic>
        <p:nvPicPr>
          <p:cNvPr id="12" name="Picture 4" descr="C:\Users\harrison\Documents\roger\EURADOS\WG9 programme\pictures_images\Trento 2013\IMG_169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35726"/>
            <a:ext cx="2971656" cy="222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23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250825" y="44450"/>
            <a:ext cx="79215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EURADOS Working Group 9: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Sub-Group WG9.2 Hadron Radiotherapy</a:t>
            </a:r>
            <a:endParaRPr lang="pl-PL" sz="2000" b="1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pl-PL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148" name="pole tekstowe 2"/>
          <p:cNvSpPr txBox="1">
            <a:spLocks noChangeArrowheads="1"/>
          </p:cNvSpPr>
          <p:nvPr/>
        </p:nvSpPr>
        <p:spPr bwMode="auto">
          <a:xfrm>
            <a:off x="272167" y="1049646"/>
            <a:ext cx="8626475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pl-PL" b="1" dirty="0" smtClean="0"/>
              <a:t>Topics of interest: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pl-PL" dirty="0" smtClean="0"/>
              <a:t>In –phantom dosimetry of secondary and scattered radiation in hadron therapy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pl-PL" dirty="0" smtClean="0"/>
              <a:t>Environmental neutron and gamma radiation dosimetry in hadron therapy facilities (patient oriented) </a:t>
            </a:r>
            <a:endParaRPr lang="pl-PL" altLang="pl-PL" dirty="0" smtClean="0"/>
          </a:p>
        </p:txBody>
      </p:sp>
      <p:pic>
        <p:nvPicPr>
          <p:cNvPr id="6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harrison\Documents\roger\EURADOS\WG9 PROGRAMME\pictures_images\Trento 2013\IMG_17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06" y="2665473"/>
            <a:ext cx="2951340" cy="221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d 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4414" y="4730617"/>
            <a:ext cx="2520280" cy="1960392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190" y="2524352"/>
            <a:ext cx="4284476" cy="292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26762" y="5691224"/>
            <a:ext cx="46088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A comprehensive spectrometry study of stray neutron radiation field in scanning proton </a:t>
            </a:r>
            <a:r>
              <a:rPr lang="en-US" sz="1400" b="1" dirty="0" smtClean="0">
                <a:solidFill>
                  <a:srgbClr val="0000FF"/>
                </a:solidFill>
              </a:rPr>
              <a:t>therapy. </a:t>
            </a:r>
            <a:r>
              <a:rPr lang="en-US" sz="1400" dirty="0" smtClean="0">
                <a:solidFill>
                  <a:srgbClr val="0000FF"/>
                </a:solidFill>
              </a:rPr>
              <a:t>Mares et al. </a:t>
            </a:r>
            <a:r>
              <a:rPr lang="en-US" sz="1400" dirty="0">
                <a:solidFill>
                  <a:srgbClr val="0000FF"/>
                </a:solidFill>
              </a:rPr>
              <a:t>Phys. Med. Biol. 61 (2016) 4127–4140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250825" y="44450"/>
            <a:ext cx="79215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EURADOS Working Group 9: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Sub-Group WG9.2 Hadron Radiotherapy</a:t>
            </a:r>
            <a:endParaRPr lang="pl-PL" sz="2000" b="1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pl-PL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148" name="pole tekstowe 2"/>
          <p:cNvSpPr txBox="1">
            <a:spLocks noChangeArrowheads="1"/>
          </p:cNvSpPr>
          <p:nvPr/>
        </p:nvSpPr>
        <p:spPr bwMode="auto">
          <a:xfrm>
            <a:off x="272167" y="1049646"/>
            <a:ext cx="862647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pl-PL" b="1" dirty="0" smtClean="0"/>
              <a:t>Topics of interest: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pl-PL" dirty="0" smtClean="0"/>
              <a:t>In –phantom dosimetry of secondary and scattered radiation in hadron therapy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pl-PL" dirty="0" smtClean="0"/>
              <a:t>Environmental neutron and gamma radiation dosimetry in hadron therapy facilities (patient oriented)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dirty="0"/>
              <a:t>System for mailed dosimetry audits of proton therapy radiotherapy </a:t>
            </a:r>
            <a:r>
              <a:rPr lang="en-US" dirty="0" smtClean="0"/>
              <a:t>beams (in progress:  experiments to determine suitable detectors)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pl-PL" dirty="0" smtClean="0"/>
          </a:p>
          <a:p>
            <a:pPr>
              <a:defRPr/>
            </a:pPr>
            <a:endParaRPr lang="pl-PL" altLang="pl-PL" dirty="0" smtClean="0"/>
          </a:p>
        </p:txBody>
      </p:sp>
      <p:pic>
        <p:nvPicPr>
          <p:cNvPr id="6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5"/>
          <p:cNvSpPr/>
          <p:nvPr/>
        </p:nvSpPr>
        <p:spPr>
          <a:xfrm>
            <a:off x="250825" y="3340752"/>
            <a:ext cx="396078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xperiments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Bronowice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Cyclotron Center IFJ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PAN,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Kraków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mdsainth\Dropbox\Mailed dosimetry in PT\Krakow_June2016\Pics\IMG_67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71933" y="3844381"/>
            <a:ext cx="278431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33204"/>
              </p:ext>
            </p:extLst>
          </p:nvPr>
        </p:nvGraphicFramePr>
        <p:xfrm>
          <a:off x="244332" y="4174335"/>
          <a:ext cx="3967281" cy="24217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1728"/>
                <a:gridCol w="818933"/>
                <a:gridCol w="982722"/>
                <a:gridCol w="1273898"/>
              </a:tblGrid>
              <a:tr h="35877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1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SCK-CEN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EPR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Alanine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2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ISS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EPR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Alanine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3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IFJ-PAN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EPR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Alanine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35877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4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SCK-CEN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OSL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Luxel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5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RBI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RPL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GD-302M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6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RBI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RPL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GD-352M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35877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7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SCK-CEN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TLD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MCP-n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8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IFJ-PAN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TLD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>
                          <a:effectLst/>
                        </a:rPr>
                        <a:t>MTS-N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  <a:tr h="224233"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9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IFJ-PAN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>
                          <a:effectLst/>
                        </a:rPr>
                        <a:t>TLD</a:t>
                      </a:r>
                      <a:endParaRPr lang="nl-BE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u="none" strike="noStrike" dirty="0" err="1">
                          <a:effectLst/>
                        </a:rPr>
                        <a:t>MCP</a:t>
                      </a:r>
                      <a:r>
                        <a:rPr lang="nl-BE" sz="1400" u="none" strike="noStrike" dirty="0">
                          <a:effectLst/>
                        </a:rPr>
                        <a:t>-N</a:t>
                      </a:r>
                      <a:endParaRPr lang="nl-BE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552220" y="389705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Modulation 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Dose response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3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31540" y="1332852"/>
            <a:ext cx="785017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b="1" dirty="0"/>
              <a:t>O</a:t>
            </a:r>
            <a:r>
              <a:rPr lang="en-US" altLang="en-US" sz="2000" b="1" dirty="0" smtClean="0"/>
              <a:t>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Supporting experiments </a:t>
            </a:r>
            <a:r>
              <a:rPr lang="en-US" altLang="en-US" dirty="0"/>
              <a:t>with </a:t>
            </a:r>
            <a:r>
              <a:rPr lang="en-US" altLang="en-US" dirty="0" smtClean="0"/>
              <a:t>simulations</a:t>
            </a:r>
          </a:p>
          <a:p>
            <a:pPr>
              <a:lnSpc>
                <a:spcPct val="140000"/>
              </a:lnSpc>
              <a:buSzPct val="45000"/>
              <a:defRPr/>
            </a:pPr>
            <a:endParaRPr lang="en-US" altLang="en-US" dirty="0" smtClean="0"/>
          </a:p>
          <a:p>
            <a:pPr marL="742950" lvl="1" indent="-285750">
              <a:lnSpc>
                <a:spcPct val="140000"/>
              </a:lnSpc>
              <a:buSzPct val="100000"/>
              <a:buFont typeface="Courier New" panose="02070309020205020404" pitchFamily="49" charset="0"/>
              <a:buChar char="o"/>
              <a:defRPr/>
            </a:pPr>
            <a:r>
              <a:rPr lang="en-US" altLang="en-US" dirty="0" smtClean="0"/>
              <a:t>pediatric </a:t>
            </a:r>
            <a:r>
              <a:rPr lang="en-US" altLang="en-US" dirty="0"/>
              <a:t>phantom </a:t>
            </a:r>
            <a:r>
              <a:rPr lang="en-US" altLang="en-US" dirty="0" smtClean="0"/>
              <a:t>measurements</a:t>
            </a:r>
          </a:p>
          <a:p>
            <a:pPr marL="742950" lvl="1" indent="-285750">
              <a:lnSpc>
                <a:spcPct val="140000"/>
              </a:lnSpc>
              <a:buSzPct val="100000"/>
              <a:buFont typeface="Courier New" panose="02070309020205020404" pitchFamily="49" charset="0"/>
              <a:buChar char="o"/>
              <a:defRPr/>
            </a:pPr>
            <a:r>
              <a:rPr lang="en-US" altLang="en-US" dirty="0" smtClean="0"/>
              <a:t>Supporting </a:t>
            </a:r>
            <a:r>
              <a:rPr lang="en-US" altLang="en-US" dirty="0"/>
              <a:t>mailed proton therapy audit </a:t>
            </a:r>
            <a:r>
              <a:rPr lang="en-US" altLang="en-US" dirty="0" smtClean="0"/>
              <a:t>measurements</a:t>
            </a:r>
          </a:p>
          <a:p>
            <a:pPr marL="742950" lvl="1" indent="-285750">
              <a:lnSpc>
                <a:spcPct val="140000"/>
              </a:lnSpc>
              <a:buSzPct val="100000"/>
              <a:buFont typeface="Courier New" panose="02070309020205020404" pitchFamily="49" charset="0"/>
              <a:buChar char="o"/>
              <a:defRPr/>
            </a:pPr>
            <a:endParaRPr lang="en-US" altLang="en-US" dirty="0"/>
          </a:p>
          <a:p>
            <a:pPr marL="285750" indent="-285750"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Joint </a:t>
            </a:r>
            <a:r>
              <a:rPr lang="en-US" altLang="en-US" dirty="0"/>
              <a:t>WG activities (high energy neutron </a:t>
            </a:r>
            <a:r>
              <a:rPr lang="en-US" altLang="en-US" dirty="0" smtClean="0"/>
              <a:t>benchmarking: WG6, 9, 11)</a:t>
            </a:r>
          </a:p>
          <a:p>
            <a:pPr>
              <a:lnSpc>
                <a:spcPct val="140000"/>
              </a:lnSpc>
              <a:buSzPct val="100000"/>
              <a:defRPr/>
            </a:pPr>
            <a:r>
              <a:rPr lang="en-US" altLang="en-US" dirty="0"/>
              <a:t> </a:t>
            </a:r>
            <a:r>
              <a:rPr lang="en-US" altLang="en-US" dirty="0" smtClean="0"/>
              <a:t>    (</a:t>
            </a:r>
            <a:r>
              <a:rPr lang="en-GB" dirty="0"/>
              <a:t>To validate computational and measurement methods at </a:t>
            </a:r>
            <a:r>
              <a:rPr lang="en-GB" dirty="0" smtClean="0"/>
              <a:t>high energies)</a:t>
            </a:r>
          </a:p>
          <a:p>
            <a:pPr>
              <a:lnSpc>
                <a:spcPct val="140000"/>
              </a:lnSpc>
              <a:buSzPct val="100000"/>
              <a:defRPr/>
            </a:pPr>
            <a:endParaRPr lang="en-GB" dirty="0"/>
          </a:p>
          <a:p>
            <a:pPr marL="285750" indent="-285750"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/>
              <a:t>Treatment </a:t>
            </a:r>
            <a:r>
              <a:rPr lang="en-US" altLang="en-US" dirty="0"/>
              <a:t>planning system (TPS) </a:t>
            </a:r>
            <a:r>
              <a:rPr lang="en-US" altLang="en-US" dirty="0" smtClean="0"/>
              <a:t>validation</a:t>
            </a:r>
          </a:p>
          <a:p>
            <a:pPr marL="285750" indent="-285750"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/>
          </a:p>
          <a:p>
            <a:pPr marL="285750" indent="-285750">
              <a:lnSpc>
                <a:spcPct val="14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Overall dose estimation in </a:t>
            </a:r>
            <a:r>
              <a:rPr lang="en-US" altLang="en-US" dirty="0" smtClean="0"/>
              <a:t>radiotherapy</a:t>
            </a:r>
            <a:endParaRPr lang="en-US" altLang="en-US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297" y="476672"/>
            <a:ext cx="8672159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EURADOS Working Group 9: 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Sub-Group WG9.1 Computational Methods in Medical Physics:</a:t>
            </a:r>
          </a:p>
          <a:p>
            <a:pPr>
              <a:defRPr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	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						Sebastian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Trinkl</a:t>
            </a:r>
            <a:endParaRPr lang="pl-PL" sz="2000" b="1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pl-PL" dirty="0" smtClean="0">
              <a:solidFill>
                <a:schemeClr val="accent2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47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8282" y="233088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Summary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3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91580" y="756308"/>
            <a:ext cx="72368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FF"/>
                </a:solidFill>
              </a:rPr>
              <a:t>Out-of-field doses </a:t>
            </a:r>
            <a:r>
              <a:rPr lang="en-GB" sz="2000" dirty="0" smtClean="0"/>
              <a:t>to organs in photon and proton therapy for input to risk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/>
              <a:t>complete dose specification (WG9/12 collaboration</a:t>
            </a:r>
            <a:r>
              <a:rPr lang="en-GB" sz="2000" dirty="0" smtClean="0"/>
              <a:t>) </a:t>
            </a:r>
            <a:r>
              <a:rPr lang="en-GB" sz="2000" dirty="0" smtClean="0">
                <a:solidFill>
                  <a:srgbClr val="0000FF"/>
                </a:solidFill>
              </a:rPr>
              <a:t>(</a:t>
            </a:r>
            <a:r>
              <a:rPr lang="en-GB" sz="2000" b="1" dirty="0" smtClean="0">
                <a:solidFill>
                  <a:srgbClr val="0000FF"/>
                </a:solidFill>
              </a:rPr>
              <a:t>total </a:t>
            </a:r>
            <a:r>
              <a:rPr lang="en-GB" sz="2000" b="1" dirty="0">
                <a:solidFill>
                  <a:srgbClr val="0000FF"/>
                </a:solidFill>
              </a:rPr>
              <a:t>dose from radiotherapy and </a:t>
            </a:r>
            <a:r>
              <a:rPr lang="en-GB" sz="2000" b="1" dirty="0" smtClean="0">
                <a:solidFill>
                  <a:srgbClr val="0000FF"/>
                </a:solidFill>
              </a:rPr>
              <a:t>imaging</a:t>
            </a:r>
            <a:r>
              <a:rPr lang="en-GB" sz="2000" dirty="0">
                <a:solidFill>
                  <a:srgbClr val="0000FF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Out-of-field measurements for </a:t>
            </a:r>
            <a:r>
              <a:rPr lang="en-GB" sz="2000" b="1" dirty="0">
                <a:solidFill>
                  <a:srgbClr val="0000FF"/>
                </a:solidFill>
              </a:rPr>
              <a:t>validation of analytical </a:t>
            </a:r>
            <a:r>
              <a:rPr lang="en-GB" sz="2000" b="1" dirty="0" smtClean="0">
                <a:solidFill>
                  <a:srgbClr val="0000FF"/>
                </a:solidFill>
              </a:rPr>
              <a:t>models &gt; TPS development</a:t>
            </a:r>
            <a:endParaRPr lang="en-GB" sz="2000" b="1" dirty="0">
              <a:solidFill>
                <a:srgbClr val="0000FF"/>
              </a:solidFill>
            </a:endParaRP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Inter-centre proton dose </a:t>
            </a:r>
            <a:r>
              <a:rPr lang="en-GB" sz="2000" dirty="0" err="1"/>
              <a:t>intercomparisons</a:t>
            </a:r>
            <a:r>
              <a:rPr lang="en-GB" sz="2000" dirty="0"/>
              <a:t> &amp; </a:t>
            </a:r>
            <a:r>
              <a:rPr lang="en-GB" sz="2000" b="1" dirty="0">
                <a:solidFill>
                  <a:srgbClr val="0000FF"/>
                </a:solidFill>
              </a:rPr>
              <a:t>mailed dosimetry audits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  <a:r>
              <a:rPr lang="en-GB" sz="2000" dirty="0"/>
              <a:t>of proton dosimetry 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Spectrometry studies </a:t>
            </a:r>
            <a:r>
              <a:rPr lang="en-US" sz="2000" b="1" dirty="0">
                <a:solidFill>
                  <a:srgbClr val="0000FF"/>
                </a:solidFill>
              </a:rPr>
              <a:t>of stray neutron radiation </a:t>
            </a:r>
            <a:r>
              <a:rPr lang="en-US" sz="2000" b="1" dirty="0" smtClean="0">
                <a:solidFill>
                  <a:srgbClr val="0000FF"/>
                </a:solidFill>
              </a:rPr>
              <a:t>fields</a:t>
            </a:r>
            <a:r>
              <a:rPr lang="en-US" sz="2000" b="1" dirty="0" smtClean="0"/>
              <a:t> </a:t>
            </a:r>
            <a:r>
              <a:rPr lang="en-US" sz="2000" dirty="0"/>
              <a:t>in scanning proton therapy.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Neutron </a:t>
            </a:r>
            <a:r>
              <a:rPr lang="en-GB" sz="2000" b="1" dirty="0" smtClean="0">
                <a:solidFill>
                  <a:srgbClr val="0000FF"/>
                </a:solidFill>
              </a:rPr>
              <a:t>benchmarking </a:t>
            </a:r>
            <a:r>
              <a:rPr lang="en-GB" sz="2000" dirty="0" smtClean="0"/>
              <a:t>(WG 9, 6 and 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00FF"/>
                </a:solidFill>
              </a:rPr>
              <a:t>Computational</a:t>
            </a:r>
            <a:r>
              <a:rPr lang="en-GB" sz="2000" dirty="0" smtClean="0"/>
              <a:t> simulation support for experiments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0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245689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Thank you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620688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The European Radiation Dosimetry Group (EURADOS) 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endParaRPr lang="en-GB" sz="2000" dirty="0"/>
          </a:p>
          <a:p>
            <a:r>
              <a:rPr lang="en-GB" sz="2000" dirty="0" smtClean="0"/>
              <a:t>A </a:t>
            </a:r>
            <a:r>
              <a:rPr lang="en-GB" sz="2000" dirty="0"/>
              <a:t>self-sustainable network of more than 60 European institutions and 300 scientists </a:t>
            </a:r>
            <a:r>
              <a:rPr lang="en-GB" sz="2000" dirty="0" smtClean="0"/>
              <a:t>active </a:t>
            </a:r>
            <a:r>
              <a:rPr lang="en-GB" sz="2000" dirty="0"/>
              <a:t>in the field of radiation dosimetry. 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The aim:  to </a:t>
            </a:r>
            <a:r>
              <a:rPr lang="en-GB" sz="2000" dirty="0"/>
              <a:t>promote research and development and European cooperation in the field of dosimetry of ionizing radiation. 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Working </a:t>
            </a:r>
            <a:r>
              <a:rPr lang="en-GB" sz="2000" dirty="0"/>
              <a:t>Groups (WGs) in various </a:t>
            </a:r>
            <a:r>
              <a:rPr lang="en-GB" sz="2000" dirty="0" err="1"/>
              <a:t>dosimetric</a:t>
            </a:r>
            <a:r>
              <a:rPr lang="en-GB" sz="2000" dirty="0"/>
              <a:t> </a:t>
            </a:r>
            <a:r>
              <a:rPr lang="en-GB" sz="2000" dirty="0" smtClean="0"/>
              <a:t>disciplines: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H</a:t>
            </a:r>
            <a:r>
              <a:rPr lang="en-GB" sz="2000" dirty="0" smtClean="0"/>
              <a:t>armonization </a:t>
            </a:r>
            <a:r>
              <a:rPr lang="en-GB" sz="2000" dirty="0"/>
              <a:t>of individual </a:t>
            </a:r>
            <a:r>
              <a:rPr lang="en-GB" sz="2000" dirty="0" smtClean="0"/>
              <a:t>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</a:t>
            </a:r>
            <a:r>
              <a:rPr lang="en-GB" sz="2000" dirty="0" smtClean="0"/>
              <a:t>nvironmental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omputational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I</a:t>
            </a:r>
            <a:r>
              <a:rPr lang="en-GB" sz="2000" dirty="0" smtClean="0"/>
              <a:t>nternal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Radiation dosimetry in radiotherapy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Dosimetry in diagnostic 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Retrospective dosimetry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</a:t>
            </a:r>
            <a:r>
              <a:rPr lang="en-GB" sz="2000" dirty="0" smtClean="0"/>
              <a:t>osimetry </a:t>
            </a:r>
            <a:r>
              <a:rPr lang="en-GB" sz="2000" dirty="0"/>
              <a:t>in high energy radiation fields. </a:t>
            </a:r>
          </a:p>
        </p:txBody>
      </p:sp>
      <p:pic>
        <p:nvPicPr>
          <p:cNvPr id="6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25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908720"/>
            <a:ext cx="2988332" cy="22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92210" y="119675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</a:t>
            </a:r>
            <a:r>
              <a:rPr lang="en-GB" dirty="0" err="1"/>
              <a:t>dosimetric</a:t>
            </a:r>
            <a:r>
              <a:rPr lang="en-GB" dirty="0"/>
              <a:t> aspects of </a:t>
            </a:r>
            <a:r>
              <a:rPr lang="en-GB" b="1" dirty="0"/>
              <a:t>proton radiotherapy</a:t>
            </a:r>
            <a:r>
              <a:rPr lang="en-GB" dirty="0"/>
              <a:t>, including patient dosimetry and the measurement and modelling of ambient neutron and proton </a:t>
            </a:r>
            <a:r>
              <a:rPr lang="en-GB" dirty="0" smtClean="0"/>
              <a:t>fields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Development </a:t>
            </a:r>
            <a:r>
              <a:rPr lang="en-GB" b="1" dirty="0"/>
              <a:t>of “the complete dose specification”</a:t>
            </a:r>
            <a:r>
              <a:rPr lang="en-GB" dirty="0"/>
              <a:t> from all sources of radiation to all parts of the body, delivered as part of radiotherapy planning &amp; </a:t>
            </a:r>
            <a:r>
              <a:rPr lang="en-GB" dirty="0" smtClean="0"/>
              <a:t>treatment (collaboration with WG12)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80151" y="3429000"/>
            <a:ext cx="47158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</a:t>
            </a:r>
            <a:r>
              <a:rPr lang="en-GB" b="1" dirty="0" smtClean="0"/>
              <a:t>evelop </a:t>
            </a:r>
            <a:r>
              <a:rPr lang="en-GB" b="1" dirty="0"/>
              <a:t>&amp; harmonise </a:t>
            </a:r>
            <a:r>
              <a:rPr lang="en-GB" b="1" dirty="0" smtClean="0"/>
              <a:t>dosimetry </a:t>
            </a:r>
            <a:r>
              <a:rPr lang="en-GB" dirty="0" smtClean="0"/>
              <a:t>techniques in radiotherapy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 </a:t>
            </a:r>
            <a:r>
              <a:rPr lang="en-GB" b="1" dirty="0" smtClean="0"/>
              <a:t>out-of-field doses </a:t>
            </a:r>
            <a:r>
              <a:rPr lang="en-GB" dirty="0" smtClean="0"/>
              <a:t>for input </a:t>
            </a:r>
            <a:r>
              <a:rPr lang="en-GB" dirty="0"/>
              <a:t>to secondary malignancy risk models and epidemiological </a:t>
            </a:r>
            <a:r>
              <a:rPr lang="en-GB" dirty="0" smtClean="0"/>
              <a:t>studies of late effects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Facilitate development </a:t>
            </a:r>
            <a:r>
              <a:rPr lang="en-US" dirty="0" smtClean="0"/>
              <a:t>and application of </a:t>
            </a:r>
            <a:r>
              <a:rPr lang="en-US" b="1" dirty="0"/>
              <a:t>novel </a:t>
            </a:r>
            <a:r>
              <a:rPr lang="en-GB" b="1" dirty="0" err="1" smtClean="0"/>
              <a:t>dosemeters</a:t>
            </a:r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9" name="Grafik 1" descr="briefkopf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harrison\Documents\roger\EURADOS\WG9 programme\pictures_images\Krakow 2013\IMG_18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014" y="4322210"/>
            <a:ext cx="2628292" cy="197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4006" y="357131"/>
            <a:ext cx="2408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FF0000"/>
                </a:solidFill>
              </a:rPr>
              <a:t>WG9 Objectives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8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708" y="434476"/>
            <a:ext cx="46805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Radiotherapy</a:t>
            </a:r>
          </a:p>
          <a:p>
            <a:endParaRPr lang="en-GB" dirty="0" smtClean="0"/>
          </a:p>
          <a:p>
            <a:r>
              <a:rPr lang="en-GB" dirty="0" smtClean="0"/>
              <a:t>A key component of cancer therapy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7" name="Picture 2" descr="A patient is positioned for radiotherpy treat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866" y="584684"/>
            <a:ext cx="32146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healthcare.philips.com/pwc_hc/main/shared/Assets/Images/Ros/Product/p3imrt/imagegallery/ig_IMRT_Head2-9-beam-ODM_03_ma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2" y="2132856"/>
            <a:ext cx="3929063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45118" y="3445545"/>
            <a:ext cx="40661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Doses to target calculated with sufficient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Out of field doses are less easily measured or calculated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Epidemiological studies need (ideally) a complete dose specification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1378" y="5444206"/>
            <a:ext cx="2081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Source: Philips Healthcare</a:t>
            </a:r>
            <a:endParaRPr lang="en-GB" sz="1400" dirty="0">
              <a:solidFill>
                <a:srgbClr val="0000FF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573038" y="4293096"/>
            <a:ext cx="1998962" cy="57606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03036" y="3609986"/>
            <a:ext cx="2224948" cy="38906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" descr="briefkopf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harrison\Documents\roger\EURADOS\WG9 programme\pictures_images\Krakow 2013\IMG_18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4230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0310" y="647747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cs typeface="+mn-cs"/>
              </a:rPr>
              <a:t>Measuring out-of-field doses from a paediatric </a:t>
            </a:r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cs typeface="+mn-cs"/>
              </a:rPr>
              <a:t>brain tumour treatment (photons)</a:t>
            </a:r>
            <a:endParaRPr lang="en-GB" sz="2400" b="1" dirty="0">
              <a:solidFill>
                <a:schemeClr val="tx2">
                  <a:lumMod val="60000"/>
                  <a:lumOff val="40000"/>
                </a:schemeClr>
              </a:solidFill>
              <a:latin typeface="Calibri"/>
              <a:cs typeface="+mn-cs"/>
            </a:endParaRPr>
          </a:p>
        </p:txBody>
      </p:sp>
      <p:pic>
        <p:nvPicPr>
          <p:cNvPr id="4" name="Picture 2" descr="C:\Users\harrison\Documents\roger\EURADOS\WG9 programme\pictures_images\Krakow 2013\IMG_18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097" y="3810584"/>
            <a:ext cx="3330359" cy="249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9169" y="3841258"/>
            <a:ext cx="4172792" cy="2894626"/>
            <a:chOff x="472672" y="3896893"/>
            <a:chExt cx="4172792" cy="289462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72" y="4005065"/>
              <a:ext cx="1328805" cy="1296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2107" y="3951040"/>
              <a:ext cx="1140338" cy="135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917" y="3896893"/>
              <a:ext cx="1285547" cy="1404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769" y="5356329"/>
              <a:ext cx="1006610" cy="1435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671" y="5438116"/>
              <a:ext cx="1249209" cy="1271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1" name="Picture 7" descr="C:\Users\harrison\Documents\roger\EURADOS\WG9 PROGRAMME\EXPERIMENTAL\paediatric\Krakow 2013\Dziecko_glowa - Copy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377" y="5382481"/>
            <a:ext cx="2340278" cy="114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000309" y="2348880"/>
            <a:ext cx="40385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prstClr val="black"/>
                </a:solidFill>
                <a:latin typeface="Calibri"/>
                <a:cs typeface="+mn-cs"/>
              </a:rPr>
              <a:t>Institute of Nuclear Physics  (IFJ) and Centre of Oncology, </a:t>
            </a:r>
            <a:r>
              <a:rPr lang="en-GB" dirty="0" smtClean="0">
                <a:solidFill>
                  <a:prstClr val="black"/>
                </a:solidFill>
                <a:latin typeface="Calibri"/>
                <a:cs typeface="+mn-cs"/>
              </a:rPr>
              <a:t>Krakow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Ruđer Bošković Institute</a:t>
            </a:r>
            <a:r>
              <a:rPr lang="en-GB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, Clinical Hospital for Tumours &amp; Clinical Hospital </a:t>
            </a:r>
            <a:r>
              <a:rPr lang="en-GB" dirty="0" smtClean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Centre, Zagreb</a:t>
            </a:r>
            <a:endParaRPr lang="en-GB" dirty="0">
              <a:solidFill>
                <a:prstClr val="black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485" y="112316"/>
            <a:ext cx="4929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Photon radiotherapy: Paediatric treatments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5" name="Grafik 1" descr="briefkopf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73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127491"/>
              </p:ext>
            </p:extLst>
          </p:nvPr>
        </p:nvGraphicFramePr>
        <p:xfrm>
          <a:off x="359532" y="1160748"/>
          <a:ext cx="7920880" cy="5076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60470" y="601725"/>
            <a:ext cx="543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Paediatric brain tumour treatment</a:t>
            </a:r>
          </a:p>
          <a:p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(photons)</a:t>
            </a:r>
            <a:endParaRPr lang="en-GB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Grafik 1" descr="briefkopf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485" y="112316"/>
            <a:ext cx="4929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Photon radiotherapy: Paediatric treatments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1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0518" y="692696"/>
            <a:ext cx="676875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2000" dirty="0" smtClean="0"/>
              <a:t>Photon </a:t>
            </a:r>
            <a:r>
              <a:rPr lang="en-GB" sz="2000" dirty="0"/>
              <a:t>dosimetry</a:t>
            </a:r>
            <a:r>
              <a:rPr lang="en-GB" sz="2000" dirty="0" smtClean="0"/>
              <a:t>: water </a:t>
            </a:r>
            <a:r>
              <a:rPr lang="en-GB" sz="2000" dirty="0"/>
              <a:t>tank experiments</a:t>
            </a:r>
          </a:p>
          <a:p>
            <a:endParaRPr lang="en-GB" sz="2000" dirty="0" smtClean="0"/>
          </a:p>
          <a:p>
            <a:r>
              <a:rPr lang="en-GB" sz="2000" dirty="0" smtClean="0"/>
              <a:t>Commissariat </a:t>
            </a:r>
            <a:r>
              <a:rPr lang="en-GB" sz="2000" dirty="0"/>
              <a:t>à </a:t>
            </a:r>
            <a:r>
              <a:rPr lang="en-GB" sz="2000" dirty="0" err="1"/>
              <a:t>l'Énergie</a:t>
            </a:r>
            <a:r>
              <a:rPr lang="en-GB" sz="2000" dirty="0"/>
              <a:t> </a:t>
            </a:r>
            <a:r>
              <a:rPr lang="en-GB" sz="2000" dirty="0" err="1"/>
              <a:t>Atomique</a:t>
            </a:r>
            <a:r>
              <a:rPr lang="en-GB" sz="2000" dirty="0"/>
              <a:t> </a:t>
            </a:r>
            <a:r>
              <a:rPr lang="fr-FR" sz="2000" dirty="0" smtClean="0"/>
              <a:t>(CEA, </a:t>
            </a:r>
            <a:r>
              <a:rPr lang="fr-FR" sz="2000" dirty="0"/>
              <a:t>LIST, </a:t>
            </a:r>
            <a:r>
              <a:rPr lang="fr-FR" sz="2000" dirty="0" smtClean="0"/>
              <a:t>LNE/LNHB) </a:t>
            </a:r>
            <a:r>
              <a:rPr lang="en-GB" sz="2000" dirty="0" err="1" smtClean="0">
                <a:solidFill>
                  <a:srgbClr val="FF0000"/>
                </a:solidFill>
              </a:rPr>
              <a:t>Saclay</a:t>
            </a:r>
            <a:r>
              <a:rPr lang="en-GB" sz="2000" dirty="0" smtClean="0">
                <a:solidFill>
                  <a:srgbClr val="FF0000"/>
                </a:solidFill>
              </a:rPr>
              <a:t>, 2010, 2011</a:t>
            </a:r>
          </a:p>
        </p:txBody>
      </p:sp>
      <p:pic>
        <p:nvPicPr>
          <p:cNvPr id="1026" name="Picture 2" descr="C:\Users\harrison\Documents\roger\EURADOS\WG9 PROGRAMME\pictures_images\Pic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61" y="2666056"/>
            <a:ext cx="432156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776347"/>
              </p:ext>
            </p:extLst>
          </p:nvPr>
        </p:nvGraphicFramePr>
        <p:xfrm>
          <a:off x="4441024" y="2397679"/>
          <a:ext cx="4674372" cy="3505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Slide" r:id="rId4" imgW="4571966" imgH="3429131" progId="PowerPoint.Slide.8">
                  <p:embed/>
                </p:oleObj>
              </mc:Choice>
              <mc:Fallback>
                <p:oleObj name="Slide" r:id="rId4" imgW="4571966" imgH="3429131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1024" y="2397679"/>
                        <a:ext cx="4674372" cy="3505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Grafik 1" descr="briefkopf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3762" y="158003"/>
            <a:ext cx="3240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Input to analytical </a:t>
            </a:r>
            <a:r>
              <a:rPr lang="en-GB" b="1" dirty="0" smtClean="0">
                <a:solidFill>
                  <a:srgbClr val="FF0000"/>
                </a:solidFill>
              </a:rPr>
              <a:t>models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0507" y="949370"/>
            <a:ext cx="7011834" cy="388378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620507" y="4841945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Measured and calculated relative absorbed doses for 6 MV beam and 10 cm depth in water from </a:t>
            </a:r>
            <a:r>
              <a:rPr lang="en-US" sz="1600" dirty="0" smtClean="0"/>
              <a:t>the EURADOS dataset, following training of the model</a:t>
            </a:r>
            <a:endParaRPr lang="en-GB" sz="1600" dirty="0"/>
          </a:p>
        </p:txBody>
      </p:sp>
      <p:pic>
        <p:nvPicPr>
          <p:cNvPr id="4" name="Grafik 1" descr="briefkopf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3762" y="158003"/>
            <a:ext cx="3240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Input to analytical </a:t>
            </a:r>
            <a:r>
              <a:rPr lang="en-GB" b="1" dirty="0" smtClean="0">
                <a:solidFill>
                  <a:srgbClr val="FF0000"/>
                </a:solidFill>
              </a:rPr>
              <a:t>models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0917" y="580038"/>
            <a:ext cx="7357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Collaboration with </a:t>
            </a:r>
            <a:r>
              <a:rPr lang="en-GB" dirty="0" err="1" smtClean="0">
                <a:solidFill>
                  <a:srgbClr val="002060"/>
                </a:solidFill>
              </a:rPr>
              <a:t>Prof.</a:t>
            </a:r>
            <a:r>
              <a:rPr lang="en-GB" dirty="0" smtClean="0">
                <a:solidFill>
                  <a:srgbClr val="002060"/>
                </a:solidFill>
              </a:rPr>
              <a:t> Wayne </a:t>
            </a:r>
            <a:r>
              <a:rPr lang="en-GB" dirty="0" err="1" smtClean="0">
                <a:solidFill>
                  <a:srgbClr val="002060"/>
                </a:solidFill>
              </a:rPr>
              <a:t>Newhauser</a:t>
            </a:r>
            <a:r>
              <a:rPr lang="en-GB" dirty="0" smtClean="0">
                <a:solidFill>
                  <a:srgbClr val="002060"/>
                </a:solidFill>
              </a:rPr>
              <a:t>, </a:t>
            </a:r>
            <a:r>
              <a:rPr lang="en-GB" dirty="0">
                <a:solidFill>
                  <a:srgbClr val="002060"/>
                </a:solidFill>
              </a:rPr>
              <a:t>Louisiana State University</a:t>
            </a:r>
            <a:r>
              <a:rPr lang="en-GB" dirty="0" smtClean="0">
                <a:solidFill>
                  <a:srgbClr val="002060"/>
                </a:solidFill>
              </a:rPr>
              <a:t>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6997" y="5441561"/>
            <a:ext cx="809085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A simple, descriptive, and broadly applicable model of therapeutic and stray absorbed dose from 6 MV to 25 MV photon beams</a:t>
            </a:r>
            <a:endParaRPr lang="en-GB" sz="1400" dirty="0">
              <a:solidFill>
                <a:srgbClr val="002060"/>
              </a:solidFill>
            </a:endParaRPr>
          </a:p>
          <a:p>
            <a:r>
              <a:rPr lang="hr-HR" sz="1400" dirty="0">
                <a:solidFill>
                  <a:srgbClr val="002060"/>
                </a:solidFill>
              </a:rPr>
              <a:t>Christopher </a:t>
            </a:r>
            <a:r>
              <a:rPr lang="hr-HR" sz="1400" dirty="0" smtClean="0">
                <a:solidFill>
                  <a:srgbClr val="002060"/>
                </a:solidFill>
              </a:rPr>
              <a:t>Schneider</a:t>
            </a:r>
            <a:r>
              <a:rPr lang="en-GB" sz="1400" baseline="30000" dirty="0">
                <a:solidFill>
                  <a:srgbClr val="002060"/>
                </a:solidFill>
              </a:rPr>
              <a:t>,</a:t>
            </a:r>
            <a:r>
              <a:rPr lang="hr-HR" sz="1400" dirty="0" smtClean="0">
                <a:solidFill>
                  <a:srgbClr val="002060"/>
                </a:solidFill>
              </a:rPr>
              <a:t> </a:t>
            </a:r>
            <a:r>
              <a:rPr lang="hr-HR" sz="1400" dirty="0">
                <a:solidFill>
                  <a:srgbClr val="002060"/>
                </a:solidFill>
              </a:rPr>
              <a:t>Wayne D </a:t>
            </a:r>
            <a:r>
              <a:rPr lang="hr-HR" sz="1400" dirty="0" smtClean="0">
                <a:solidFill>
                  <a:srgbClr val="002060"/>
                </a:solidFill>
              </a:rPr>
              <a:t>Newhauser, </a:t>
            </a:r>
            <a:r>
              <a:rPr lang="hr-HR" sz="1400" dirty="0">
                <a:solidFill>
                  <a:srgbClr val="002060"/>
                </a:solidFill>
              </a:rPr>
              <a:t>Lydia </a:t>
            </a:r>
            <a:r>
              <a:rPr lang="hr-HR" sz="1400" dirty="0" smtClean="0">
                <a:solidFill>
                  <a:srgbClr val="002060"/>
                </a:solidFill>
              </a:rPr>
              <a:t>Jagetic, </a:t>
            </a:r>
            <a:r>
              <a:rPr lang="hr-HR" sz="1400" dirty="0">
                <a:solidFill>
                  <a:srgbClr val="002060"/>
                </a:solidFill>
              </a:rPr>
              <a:t>Uwe </a:t>
            </a:r>
            <a:r>
              <a:rPr lang="hr-HR" sz="1400" dirty="0" smtClean="0">
                <a:solidFill>
                  <a:srgbClr val="002060"/>
                </a:solidFill>
              </a:rPr>
              <a:t>Schneider, </a:t>
            </a:r>
            <a:r>
              <a:rPr lang="hr-HR" sz="1400" dirty="0">
                <a:solidFill>
                  <a:srgbClr val="002060"/>
                </a:solidFill>
              </a:rPr>
              <a:t>Robert </a:t>
            </a:r>
            <a:r>
              <a:rPr lang="hr-HR" sz="1400" dirty="0" smtClean="0">
                <a:solidFill>
                  <a:srgbClr val="002060"/>
                </a:solidFill>
              </a:rPr>
              <a:t>Kaderka,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Saveta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Miljanić</a:t>
            </a:r>
            <a:r>
              <a:rPr lang="en-US" sz="1400" dirty="0" smtClean="0">
                <a:solidFill>
                  <a:srgbClr val="002060"/>
                </a:solidFill>
              </a:rPr>
              <a:t>, </a:t>
            </a:r>
            <a:r>
              <a:rPr lang="en-US" sz="1400" dirty="0" err="1">
                <a:solidFill>
                  <a:srgbClr val="002060"/>
                </a:solidFill>
              </a:rPr>
              <a:t>Željka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Knežević</a:t>
            </a:r>
            <a:r>
              <a:rPr lang="en-US" sz="1400" dirty="0" smtClean="0">
                <a:solidFill>
                  <a:srgbClr val="002060"/>
                </a:solidFill>
              </a:rPr>
              <a:t>, </a:t>
            </a:r>
            <a:r>
              <a:rPr lang="en-US" sz="1400" dirty="0">
                <a:solidFill>
                  <a:srgbClr val="002060"/>
                </a:solidFill>
              </a:rPr>
              <a:t>Liliana </a:t>
            </a:r>
            <a:r>
              <a:rPr lang="en-US" sz="1400" dirty="0" err="1" smtClean="0">
                <a:solidFill>
                  <a:srgbClr val="002060"/>
                </a:solidFill>
              </a:rPr>
              <a:t>Stolarcyzk</a:t>
            </a:r>
            <a:r>
              <a:rPr lang="en-US" sz="1400" dirty="0" smtClean="0">
                <a:solidFill>
                  <a:srgbClr val="002060"/>
                </a:solidFill>
              </a:rPr>
              <a:t>, </a:t>
            </a:r>
            <a:r>
              <a:rPr lang="hr-HR" sz="1400" dirty="0">
                <a:solidFill>
                  <a:srgbClr val="002060"/>
                </a:solidFill>
              </a:rPr>
              <a:t>Marco </a:t>
            </a:r>
            <a:r>
              <a:rPr lang="hr-HR" sz="1400" dirty="0" smtClean="0">
                <a:solidFill>
                  <a:srgbClr val="002060"/>
                </a:solidFill>
              </a:rPr>
              <a:t>Durante, </a:t>
            </a:r>
            <a:r>
              <a:rPr lang="hr-HR" sz="1400" dirty="0">
                <a:solidFill>
                  <a:srgbClr val="002060"/>
                </a:solidFill>
              </a:rPr>
              <a:t>Roger </a:t>
            </a:r>
            <a:r>
              <a:rPr lang="hr-HR" sz="1400" dirty="0" smtClean="0">
                <a:solidFill>
                  <a:srgbClr val="002060"/>
                </a:solidFill>
              </a:rPr>
              <a:t>Harriso</a:t>
            </a:r>
            <a:r>
              <a:rPr lang="en-GB" sz="1400" dirty="0" smtClean="0">
                <a:solidFill>
                  <a:srgbClr val="002060"/>
                </a:solidFill>
              </a:rPr>
              <a:t>n (manuscript in preparation)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" descr="briefkopf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694" y="112316"/>
            <a:ext cx="4487033" cy="24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953453" y="836712"/>
            <a:ext cx="72368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Total dose from radiotherapy and imaging: the complete dose specification (WG9/12 collaboration)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5" name="Rounded Rectangular Callout 4"/>
          <p:cNvSpPr/>
          <p:nvPr/>
        </p:nvSpPr>
        <p:spPr>
          <a:xfrm>
            <a:off x="550205" y="1736812"/>
            <a:ext cx="7334163" cy="4502695"/>
          </a:xfrm>
          <a:prstGeom prst="wedgeRoundRectCallout">
            <a:avLst>
              <a:gd name="adj1" fmla="val 25357"/>
              <a:gd name="adj2" fmla="val -5668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57072" y="2139719"/>
            <a:ext cx="6720427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easure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dose for out-of-field organs in selected paediatric RT  treatment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(CT dose + OBI dose + RT dose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Determine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fraction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contribution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each component in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 and tissue </a:t>
            </a: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ropomorphic phantoms (10y + 5y) +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dosimeter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type</a:t>
            </a:r>
            <a:r>
              <a:rPr lang="hr-HR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(RPL, TLDs, OSLs)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325948" y="4517369"/>
            <a:ext cx="5571071" cy="1496683"/>
            <a:chOff x="1201915" y="4618554"/>
            <a:chExt cx="5885052" cy="1868567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915" y="4618554"/>
              <a:ext cx="1594590" cy="1191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 descr="http://tridenthealthsystem.com/util/images/Trilogy_LateralAngle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785" y="4618554"/>
              <a:ext cx="1578408" cy="1185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C:\Users\harrison\Documents\roger\EURADOS\WG9 programme\pictures_images\Krakow 2013\IMG_187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4625271"/>
              <a:ext cx="1506855" cy="1185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879812" y="4899198"/>
              <a:ext cx="371035" cy="594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/>
                <a:t>+</a:t>
              </a:r>
              <a:endParaRPr lang="en-GB" sz="4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7135" y="4902546"/>
              <a:ext cx="371035" cy="594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800" dirty="0" smtClean="0"/>
                <a:t>+</a:t>
              </a:r>
              <a:endParaRPr lang="en-GB" sz="4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15500" y="5886407"/>
              <a:ext cx="628571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CT</a:t>
              </a:r>
              <a:endParaRPr lang="en-GB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8144" y="5865088"/>
              <a:ext cx="974013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err="1" smtClean="0"/>
                <a:t>Linac</a:t>
              </a:r>
              <a:endParaRPr lang="en-GB" sz="2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802" y="5910745"/>
              <a:ext cx="753878" cy="576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OBI</a:t>
              </a:r>
              <a:endParaRPr lang="en-GB" sz="2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34694" y="642988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WG9 CERN meeting  17-18 October 2016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2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4062</TotalTime>
  <Words>1028</Words>
  <Application>Microsoft Office PowerPoint</Application>
  <PresentationFormat>On-screen Show (4:3)</PresentationFormat>
  <Paragraphs>194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Default Design</vt:lpstr>
      <vt:lpstr>Office Theme</vt:lpstr>
      <vt:lpstr>1_Default Design</vt:lpstr>
      <vt:lpstr>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harrison</dc:creator>
  <cp:lastModifiedBy>harrison</cp:lastModifiedBy>
  <cp:revision>468</cp:revision>
  <dcterms:created xsi:type="dcterms:W3CDTF">2010-11-25T09:57:48Z</dcterms:created>
  <dcterms:modified xsi:type="dcterms:W3CDTF">2016-10-12T09:50:39Z</dcterms:modified>
</cp:coreProperties>
</file>