
<file path=[Content_Types].xml><?xml version="1.0" encoding="utf-8"?>
<Types xmlns="http://schemas.openxmlformats.org/package/2006/content-types">
  <Default Extension="wmv" ContentType="video/unknown"/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tags/tag1.xml" ContentType="application/vnd.openxmlformats-officedocument.presentationml.tags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tags/tag2.xml" ContentType="application/vnd.openxmlformats-officedocument.presentationml.tags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Default Extension="pdf" ContentType="application/pdf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Default Extension="tiff" ContentType="image/tiff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slideLayouts/slideLayout14.xml" ContentType="application/vnd.openxmlformats-officedocument.presentationml.slideLayout+xml"/>
  <Override PartName="/ppt/slides/slide8.xml" ContentType="application/vnd.openxmlformats-officedocument.presentationml.slide+xml"/>
  <Override PartName="/ppt/notesSlides/notesSlide10.xml" ContentType="application/vnd.openxmlformats-officedocument.presentationml.notes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53" r:id="rId1"/>
  </p:sldMasterIdLst>
  <p:notesMasterIdLst>
    <p:notesMasterId r:id="rId20"/>
  </p:notesMasterIdLst>
  <p:sldIdLst>
    <p:sldId id="256" r:id="rId2"/>
    <p:sldId id="483" r:id="rId3"/>
    <p:sldId id="506" r:id="rId4"/>
    <p:sldId id="505" r:id="rId5"/>
    <p:sldId id="492" r:id="rId6"/>
    <p:sldId id="491" r:id="rId7"/>
    <p:sldId id="481" r:id="rId8"/>
    <p:sldId id="507" r:id="rId9"/>
    <p:sldId id="456" r:id="rId10"/>
    <p:sldId id="493" r:id="rId11"/>
    <p:sldId id="489" r:id="rId12"/>
    <p:sldId id="479" r:id="rId13"/>
    <p:sldId id="494" r:id="rId14"/>
    <p:sldId id="495" r:id="rId15"/>
    <p:sldId id="497" r:id="rId16"/>
    <p:sldId id="499" r:id="rId17"/>
    <p:sldId id="500" r:id="rId18"/>
    <p:sldId id="508" r:id="rId19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-65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-65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-65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-65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-65" charset="0"/>
        <a:ea typeface="+mn-ea"/>
        <a:cs typeface="+mn-cs"/>
      </a:defRPr>
    </a:lvl5pPr>
    <a:lvl6pPr marL="2286000" algn="l" defTabSz="457200" rtl="0" eaLnBrk="1" latinLnBrk="0" hangingPunct="1">
      <a:defRPr sz="2800" kern="1200">
        <a:solidFill>
          <a:schemeClr val="tx1"/>
        </a:solidFill>
        <a:latin typeface="Arial" pitchFamily="-65" charset="0"/>
        <a:ea typeface="+mn-ea"/>
        <a:cs typeface="+mn-cs"/>
      </a:defRPr>
    </a:lvl6pPr>
    <a:lvl7pPr marL="2743200" algn="l" defTabSz="457200" rtl="0" eaLnBrk="1" latinLnBrk="0" hangingPunct="1">
      <a:defRPr sz="2800" kern="1200">
        <a:solidFill>
          <a:schemeClr val="tx1"/>
        </a:solidFill>
        <a:latin typeface="Arial" pitchFamily="-65" charset="0"/>
        <a:ea typeface="+mn-ea"/>
        <a:cs typeface="+mn-cs"/>
      </a:defRPr>
    </a:lvl7pPr>
    <a:lvl8pPr marL="3200400" algn="l" defTabSz="457200" rtl="0" eaLnBrk="1" latinLnBrk="0" hangingPunct="1">
      <a:defRPr sz="2800" kern="1200">
        <a:solidFill>
          <a:schemeClr val="tx1"/>
        </a:solidFill>
        <a:latin typeface="Arial" pitchFamily="-65" charset="0"/>
        <a:ea typeface="+mn-ea"/>
        <a:cs typeface="+mn-cs"/>
      </a:defRPr>
    </a:lvl8pPr>
    <a:lvl9pPr marL="3657600" algn="l" defTabSz="457200" rtl="0" eaLnBrk="1" latinLnBrk="0" hangingPunct="1">
      <a:defRPr sz="2800" kern="1200">
        <a:solidFill>
          <a:schemeClr val="tx1"/>
        </a:solidFill>
        <a:latin typeface="Arial" pitchFamily="-65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6FF16"/>
    <a:srgbClr val="0474C0"/>
    <a:srgbClr val="E8C389"/>
    <a:srgbClr val="240489"/>
    <a:srgbClr val="C68DFF"/>
    <a:srgbClr val="04438B"/>
    <a:srgbClr val="000054"/>
    <a:srgbClr val="FF0000"/>
    <a:srgbClr val="FFFDD9"/>
    <a:srgbClr val="FF050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Comments="0">
  <p:normalViewPr>
    <p:restoredLeft sz="21615" autoAdjust="0"/>
    <p:restoredTop sz="90929"/>
  </p:normalViewPr>
  <p:slideViewPr>
    <p:cSldViewPr>
      <p:cViewPr varScale="1">
        <p:scale>
          <a:sx n="91" d="100"/>
          <a:sy n="91" d="100"/>
        </p:scale>
        <p:origin x="-1424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9432"/>
    </p:cViewPr>
  </p:sorterViewPr>
  <p:notesViewPr>
    <p:cSldViewPr snapToGrid="0" snapToObjects="1">
      <p:cViewPr varScale="1">
        <p:scale>
          <a:sx n="88" d="100"/>
          <a:sy n="88" d="100"/>
        </p:scale>
        <p:origin x="-2720" y="-10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" pitchFamily="-65" charset="0"/>
              </a:defRPr>
            </a:lvl1pPr>
          </a:lstStyle>
          <a:p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-65" charset="0"/>
              </a:defRPr>
            </a:lvl1pPr>
          </a:lstStyle>
          <a:p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" pitchFamily="-65" charset="0"/>
              </a:defRPr>
            </a:lvl1pPr>
          </a:lstStyle>
          <a:p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-65" charset="0"/>
              </a:defRPr>
            </a:lvl1pPr>
          </a:lstStyle>
          <a:p>
            <a:fld id="{3D7CBF80-6B2A-5549-AA81-357341F4C43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65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65" charset="0"/>
        <a:ea typeface="ＭＳ Ｐゴシック" pitchFamily="-65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65" charset="0"/>
        <a:ea typeface="ＭＳ Ｐゴシック" pitchFamily="-65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65" charset="0"/>
        <a:ea typeface="ＭＳ Ｐゴシック" pitchFamily="-65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E19E85-8EE3-274A-B5B2-344CBEDE9471}" type="slidenum">
              <a:rPr lang="en-US"/>
              <a:pPr/>
              <a:t>1</a:t>
            </a:fld>
            <a:endParaRPr lang="en-US"/>
          </a:p>
        </p:txBody>
      </p:sp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PET</a:t>
            </a:r>
            <a:r>
              <a:rPr lang="fr-FR" baseline="0" dirty="0" smtClean="0"/>
              <a:t> and CT are </a:t>
            </a:r>
            <a:r>
              <a:rPr lang="fr-FR" baseline="0" dirty="0" err="1" smtClean="0"/>
              <a:t>very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powerfull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imaging</a:t>
            </a:r>
            <a:r>
              <a:rPr lang="fr-FR" baseline="0" dirty="0" smtClean="0"/>
              <a:t> techniques but </a:t>
            </a:r>
            <a:r>
              <a:rPr lang="fr-FR" baseline="0" dirty="0" err="1" smtClean="0"/>
              <a:t>theyr</a:t>
            </a:r>
            <a:r>
              <a:rPr lang="fr-FR" baseline="0" dirty="0" smtClean="0"/>
              <a:t> are </a:t>
            </a:r>
            <a:r>
              <a:rPr lang="fr-FR" baseline="0" dirty="0" err="1" smtClean="0"/>
              <a:t>using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ionizing</a:t>
            </a:r>
            <a:r>
              <a:rPr lang="fr-FR" baseline="0" dirty="0" smtClean="0"/>
              <a:t> radiation.</a:t>
            </a:r>
          </a:p>
          <a:p>
            <a:r>
              <a:rPr lang="fr-FR" baseline="0" dirty="0" err="1" smtClean="0"/>
              <a:t>Then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depends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what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want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see</a:t>
            </a:r>
            <a:r>
              <a:rPr lang="fr-FR" baseline="0" dirty="0" smtClean="0"/>
              <a:t>. Imaging the surface of the patient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not </a:t>
            </a:r>
            <a:r>
              <a:rPr lang="fr-FR" baseline="0" dirty="0" err="1" smtClean="0"/>
              <a:t>damaging</a:t>
            </a:r>
            <a:r>
              <a:rPr lang="fr-FR" baseline="0" dirty="0" smtClean="0"/>
              <a:t> but </a:t>
            </a:r>
            <a:r>
              <a:rPr lang="fr-FR" baseline="0" dirty="0" err="1" smtClean="0"/>
              <a:t>does</a:t>
            </a:r>
            <a:r>
              <a:rPr lang="fr-FR" baseline="0" dirty="0" smtClean="0"/>
              <a:t> not </a:t>
            </a:r>
            <a:r>
              <a:rPr lang="fr-FR" baseline="0" dirty="0" err="1" smtClean="0"/>
              <a:t>bring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much</a:t>
            </a:r>
            <a:r>
              <a:rPr lang="fr-FR" baseline="0" dirty="0" smtClean="0"/>
              <a:t> information, </a:t>
            </a:r>
            <a:r>
              <a:rPr lang="fr-FR" baseline="0" dirty="0" err="1" smtClean="0"/>
              <a:t>at</a:t>
            </a:r>
            <a:r>
              <a:rPr lang="fr-FR" baseline="0" dirty="0" smtClean="0"/>
              <a:t> least </a:t>
            </a:r>
            <a:r>
              <a:rPr lang="fr-FR" baseline="0" dirty="0" err="1" smtClean="0"/>
              <a:t>from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medical</a:t>
            </a:r>
            <a:r>
              <a:rPr lang="fr-FR" baseline="0" dirty="0" smtClean="0"/>
              <a:t> point of </a:t>
            </a:r>
            <a:r>
              <a:rPr lang="fr-FR" baseline="0" dirty="0" err="1" smtClean="0"/>
              <a:t>view</a:t>
            </a:r>
            <a:r>
              <a:rPr lang="fr-FR" baseline="0" dirty="0" smtClean="0"/>
              <a:t>.</a:t>
            </a:r>
          </a:p>
          <a:p>
            <a:r>
              <a:rPr lang="fr-FR" baseline="0" dirty="0" err="1" smtClean="0"/>
              <a:t>Ionizinng</a:t>
            </a:r>
            <a:r>
              <a:rPr lang="fr-FR" baseline="0" dirty="0" smtClean="0"/>
              <a:t> radiation must of course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used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soeme</a:t>
            </a:r>
            <a:r>
              <a:rPr lang="fr-FR" baseline="0" dirty="0" smtClean="0"/>
              <a:t> care. But </a:t>
            </a:r>
            <a:r>
              <a:rPr lang="fr-FR" baseline="0" dirty="0" err="1" smtClean="0"/>
              <a:t>technological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advances</a:t>
            </a:r>
            <a:r>
              <a:rPr lang="fr-FR" baseline="0" dirty="0" smtClean="0"/>
              <a:t> open the </a:t>
            </a:r>
            <a:r>
              <a:rPr lang="fr-FR" baseline="0" dirty="0" err="1" smtClean="0"/>
              <a:t>way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examinations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at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level</a:t>
            </a:r>
            <a:r>
              <a:rPr lang="fr-FR" baseline="0" dirty="0" smtClean="0"/>
              <a:t> or </a:t>
            </a:r>
            <a:r>
              <a:rPr lang="fr-FR" baseline="0" dirty="0" err="1" smtClean="0"/>
              <a:t>even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less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than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natural</a:t>
            </a:r>
            <a:r>
              <a:rPr lang="fr-FR" baseline="0" smtClean="0"/>
              <a:t> background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7CBF80-6B2A-5549-AA81-357341F4C43D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0463" y="584200"/>
            <a:ext cx="4554537" cy="3414713"/>
          </a:xfrm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477" y="4343103"/>
            <a:ext cx="5487048" cy="4114205"/>
          </a:xfrm>
          <a:noFill/>
          <a:ln/>
        </p:spPr>
        <p:txBody>
          <a:bodyPr lIns="86468" tIns="43233" rIns="86468" bIns="43233"/>
          <a:lstStyle/>
          <a:p>
            <a:endParaRPr lang="fr-FR" dirty="0">
              <a:latin typeface="Times New Roman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FAI: Fédération Aéronautique Internationale,</a:t>
            </a:r>
          </a:p>
          <a:p>
            <a:r>
              <a:rPr lang="fr-FR" dirty="0" smtClean="0"/>
              <a:t>International </a:t>
            </a:r>
            <a:r>
              <a:rPr lang="fr-FR" dirty="0" err="1" smtClean="0"/>
              <a:t>Aeronautic</a:t>
            </a:r>
            <a:r>
              <a:rPr lang="fr-FR" dirty="0" smtClean="0"/>
              <a:t> </a:t>
            </a:r>
            <a:r>
              <a:rPr lang="fr-FR" dirty="0" err="1" smtClean="0"/>
              <a:t>Federation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7CBF80-6B2A-5549-AA81-357341F4C43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7CBF80-6B2A-5549-AA81-357341F4C43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fr-FR" sz="1200" kern="1200" baseline="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Two</a:t>
            </a:r>
            <a:r>
              <a:rPr lang="fr-FR" sz="1200" kern="1200" baseline="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factors</a:t>
            </a:r>
            <a:r>
              <a:rPr lang="fr-FR" sz="1200" kern="1200" baseline="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determine</a:t>
            </a:r>
            <a:r>
              <a:rPr lang="fr-FR" sz="1200" kern="1200" baseline="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the timing 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resolution</a:t>
            </a:r>
            <a:r>
              <a:rPr lang="fr-FR" sz="1200" kern="1200" baseline="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of a 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SiPM</a:t>
            </a:r>
            <a:r>
              <a:rPr lang="fr-FR" sz="1200" kern="1200" baseline="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. </a:t>
            </a:r>
          </a:p>
          <a:p>
            <a:pPr>
              <a:buFontTx/>
              <a:buChar char="-"/>
            </a:pPr>
            <a:r>
              <a:rPr lang="fr-FR" sz="1200" kern="1200" baseline="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the time 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jitter</a:t>
            </a:r>
            <a:r>
              <a:rPr lang="fr-FR" sz="1200" kern="1200" baseline="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of the 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avalnche</a:t>
            </a:r>
            <a:r>
              <a:rPr lang="fr-FR" sz="1200" kern="1200" baseline="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development</a:t>
            </a:r>
            <a:r>
              <a:rPr lang="fr-FR" sz="1200" kern="1200" baseline="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within</a:t>
            </a:r>
            <a:r>
              <a:rPr lang="fr-FR" sz="1200" kern="1200" baseline="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a SPAD</a:t>
            </a:r>
          </a:p>
          <a:p>
            <a:pPr>
              <a:buFontTx/>
              <a:buChar char="-"/>
            </a:pPr>
            <a:r>
              <a:rPr lang="fr-FR" sz="1200" kern="1200" baseline="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The time transit 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spread</a:t>
            </a:r>
            <a:r>
              <a:rPr lang="fr-FR" sz="1200" kern="1200" baseline="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of the 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signals</a:t>
            </a:r>
            <a:r>
              <a:rPr lang="fr-FR" sz="1200" kern="1200" baseline="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from</a:t>
            </a:r>
            <a:r>
              <a:rPr lang="fr-FR" sz="1200" kern="1200" baseline="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different</a:t>
            </a:r>
            <a:r>
              <a:rPr lang="fr-FR" sz="1200" kern="1200" baseline="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SPADs</a:t>
            </a:r>
            <a:r>
              <a:rPr lang="fr-FR" sz="1200" kern="1200" baseline="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to the 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collecting</a:t>
            </a:r>
            <a:r>
              <a:rPr lang="fr-FR" sz="1200" kern="1200" baseline="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anode.</a:t>
            </a:r>
          </a:p>
          <a:p>
            <a:pPr>
              <a:buFontTx/>
              <a:buNone/>
            </a:pPr>
            <a:r>
              <a:rPr lang="fr-FR" sz="1200" kern="1200" baseline="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On the first point the group of 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Cova</a:t>
            </a:r>
            <a:r>
              <a:rPr lang="fr-FR" sz="1200" kern="1200" baseline="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and 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Rech</a:t>
            </a:r>
            <a:r>
              <a:rPr lang="fr-FR" sz="1200" kern="1200" baseline="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in Milano are 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studying</a:t>
            </a:r>
            <a:r>
              <a:rPr lang="fr-FR" sz="1200" kern="1200" baseline="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the influence of the SPAD 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geometry</a:t>
            </a:r>
            <a:r>
              <a:rPr lang="fr-FR" sz="1200" kern="1200" baseline="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on the 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avanche</a:t>
            </a:r>
            <a:r>
              <a:rPr lang="fr-FR" sz="1200" kern="1200" baseline="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development</a:t>
            </a:r>
            <a:r>
              <a:rPr lang="fr-FR" sz="1200" kern="1200" baseline="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. </a:t>
            </a:r>
          </a:p>
          <a:p>
            <a:pPr>
              <a:buFontTx/>
              <a:buNone/>
            </a:pPr>
            <a:endParaRPr lang="fr-FR" sz="1200" kern="1200" baseline="0" dirty="0" smtClean="0">
              <a:solidFill>
                <a:schemeClr val="tx1"/>
              </a:solidFill>
              <a:latin typeface="Times" pitchFamily="-65" charset="0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fr-FR" sz="1200" kern="1200" baseline="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This 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is</a:t>
            </a:r>
            <a:r>
              <a:rPr lang="fr-FR" sz="1200" kern="1200" baseline="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a 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measurement</a:t>
            </a:r>
            <a:r>
              <a:rPr lang="fr-FR" sz="1200" kern="1200" baseline="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, not a simulation! This 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is</a:t>
            </a:r>
            <a:r>
              <a:rPr lang="fr-FR" sz="1200" kern="1200" baseline="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slow motion move 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showing</a:t>
            </a:r>
            <a:r>
              <a:rPr lang="fr-FR" sz="1200" kern="1200" baseline="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in 30sec the  1.2ns 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development</a:t>
            </a:r>
            <a:r>
              <a:rPr lang="fr-FR" sz="1200" kern="1200" baseline="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of the avalanche in a 50microns 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circular</a:t>
            </a:r>
            <a:r>
              <a:rPr lang="fr-FR" sz="1200" kern="1200" baseline="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SPAD</a:t>
            </a:r>
          </a:p>
          <a:p>
            <a:pPr>
              <a:buFontTx/>
              <a:buNone/>
            </a:pPr>
            <a:endParaRPr lang="fr-FR" sz="1200" kern="1200" baseline="0" dirty="0" smtClean="0">
              <a:solidFill>
                <a:schemeClr val="tx1"/>
              </a:solidFill>
              <a:latin typeface="Times" pitchFamily="-65" charset="0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fr-FR" sz="1200" kern="1200" baseline="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***</a:t>
            </a:r>
            <a:endParaRPr lang="fr-FR" sz="1200" kern="1200" dirty="0" smtClean="0">
              <a:solidFill>
                <a:schemeClr val="tx1"/>
              </a:solidFill>
              <a:latin typeface="Times" pitchFamily="-65" charset="0"/>
              <a:ea typeface="+mn-ea"/>
              <a:cs typeface="+mn-cs"/>
            </a:endParaRPr>
          </a:p>
          <a:p>
            <a:pPr>
              <a:buFontTx/>
              <a:buChar char="-"/>
            </a:pPr>
            <a:endParaRPr lang="fr-FR" sz="1200" kern="1200" dirty="0" smtClean="0">
              <a:solidFill>
                <a:schemeClr val="tx1"/>
              </a:solidFill>
              <a:latin typeface="Times" pitchFamily="-65" charset="0"/>
              <a:ea typeface="+mn-ea"/>
              <a:cs typeface="+mn-cs"/>
            </a:endParaRPr>
          </a:p>
          <a:p>
            <a:pPr>
              <a:buFontTx/>
              <a:buChar char="-"/>
            </a:pPr>
            <a:r>
              <a:rPr lang="fr-FR" sz="1200" kern="120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photon-triggered</a:t>
            </a:r>
            <a:r>
              <a:rPr lang="fr-FR" sz="1200" kern="120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secondary</a:t>
            </a:r>
            <a:r>
              <a:rPr lang="fr-FR" sz="1200" kern="120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avalanches </a:t>
            </a:r>
            <a:r>
              <a:rPr lang="fr-FR" sz="1200" kern="120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start</a:t>
            </a:r>
            <a:r>
              <a:rPr lang="fr-FR" sz="1200" kern="120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to </a:t>
            </a:r>
            <a:r>
              <a:rPr lang="fr-FR" sz="1200" kern="120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develop</a:t>
            </a:r>
            <a:endParaRPr lang="fr-FR" sz="1200" kern="1200" dirty="0" smtClean="0">
              <a:solidFill>
                <a:schemeClr val="tx1"/>
              </a:solidFill>
              <a:latin typeface="Times" pitchFamily="-65" charset="0"/>
              <a:ea typeface="+mn-ea"/>
              <a:cs typeface="+mn-cs"/>
            </a:endParaRPr>
          </a:p>
          <a:p>
            <a:pPr>
              <a:buFontTx/>
              <a:buChar char="-"/>
            </a:pPr>
            <a:endParaRPr lang="fr-FR" sz="1200" kern="1200" dirty="0" smtClean="0">
              <a:solidFill>
                <a:schemeClr val="tx1"/>
              </a:solidFill>
              <a:latin typeface="Times" pitchFamily="-65" charset="0"/>
              <a:ea typeface="+mn-ea"/>
              <a:cs typeface="+mn-cs"/>
            </a:endParaRPr>
          </a:p>
          <a:p>
            <a:pPr>
              <a:buFontTx/>
              <a:buChar char="-"/>
            </a:pPr>
            <a:r>
              <a:rPr lang="fr-FR" sz="1200" kern="120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***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(The image </a:t>
            </a:r>
            <a:r>
              <a:rPr lang="fr-FR" sz="1200" kern="120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is</a:t>
            </a:r>
            <a:r>
              <a:rPr lang="fr-FR" sz="1200" kern="120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the </a:t>
            </a:r>
            <a:r>
              <a:rPr lang="fr-FR" sz="1200" kern="120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level</a:t>
            </a:r>
            <a:r>
              <a:rPr lang="fr-FR" sz="1200" kern="120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of the </a:t>
            </a:r>
            <a:r>
              <a:rPr lang="fr-FR" sz="1200" kern="120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current</a:t>
            </a:r>
            <a:r>
              <a:rPr lang="fr-FR" sz="1200" kern="120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, but the </a:t>
            </a:r>
            <a:r>
              <a:rPr lang="fr-FR" sz="1200" kern="120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emitted</a:t>
            </a:r>
            <a:r>
              <a:rPr lang="fr-FR" sz="1200" kern="120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light </a:t>
            </a:r>
            <a:r>
              <a:rPr lang="fr-FR" sz="1200" kern="120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is</a:t>
            </a:r>
            <a:r>
              <a:rPr lang="fr-FR" sz="1200" kern="120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proportional</a:t>
            </a:r>
            <a:r>
              <a:rPr lang="fr-FR" sz="1200" kern="120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to the </a:t>
            </a:r>
            <a:r>
              <a:rPr lang="fr-FR" sz="1200" kern="120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current</a:t>
            </a:r>
            <a:r>
              <a:rPr lang="fr-FR" sz="1200" kern="120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so</a:t>
            </a:r>
            <a:r>
              <a:rPr lang="fr-FR" sz="1200" kern="120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to end </a:t>
            </a:r>
            <a:r>
              <a:rPr lang="fr-FR" sz="1200" kern="120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is</a:t>
            </a:r>
            <a:r>
              <a:rPr lang="fr-FR" sz="1200" kern="120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the </a:t>
            </a:r>
            <a:r>
              <a:rPr lang="fr-FR" sz="1200" kern="120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same-</a:t>
            </a:r>
            <a:r>
              <a:rPr lang="fr-FR" sz="1200" kern="120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the </a:t>
            </a:r>
            <a:r>
              <a:rPr lang="fr-FR" sz="1200" kern="120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emission</a:t>
            </a:r>
            <a:r>
              <a:rPr lang="fr-FR" sz="1200" kern="120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is</a:t>
            </a:r>
            <a:r>
              <a:rPr lang="fr-FR" sz="1200" kern="120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centered</a:t>
            </a:r>
            <a:r>
              <a:rPr lang="fr-FR" sz="1200" kern="120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around</a:t>
            </a:r>
            <a:r>
              <a:rPr lang="fr-FR" sz="1200" kern="120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1um and </a:t>
            </a:r>
            <a:r>
              <a:rPr lang="fr-FR" sz="1200" kern="120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reach</a:t>
            </a:r>
            <a:r>
              <a:rPr lang="fr-FR" sz="1200" kern="120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4-500nm in the </a:t>
            </a:r>
            <a:r>
              <a:rPr lang="fr-FR" sz="1200" kern="120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blue</a:t>
            </a:r>
            <a:r>
              <a:rPr lang="fr-FR" sz="1200" kern="120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and 1.3 1.4 in the </a:t>
            </a:r>
            <a:r>
              <a:rPr lang="fr-FR" sz="1200" kern="120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IR-Yes</a:t>
            </a:r>
            <a:r>
              <a:rPr lang="fr-FR" sz="1200" kern="120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the point </a:t>
            </a:r>
            <a:r>
              <a:rPr lang="fr-FR" sz="1200" kern="120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is</a:t>
            </a:r>
            <a:r>
              <a:rPr lang="fr-FR" sz="1200" kern="120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the </a:t>
            </a:r>
            <a:r>
              <a:rPr lang="fr-FR" sz="1200" kern="120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assisted</a:t>
            </a:r>
            <a:r>
              <a:rPr lang="fr-FR" sz="1200" kern="120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mechanism-</a:t>
            </a:r>
            <a:r>
              <a:rPr lang="fr-FR" sz="1200" kern="120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the </a:t>
            </a:r>
            <a:r>
              <a:rPr lang="fr-FR" sz="1200" kern="120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rim</a:t>
            </a:r>
            <a:r>
              <a:rPr lang="fr-FR" sz="1200" kern="120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is</a:t>
            </a:r>
            <a:r>
              <a:rPr lang="fr-FR" sz="1200" kern="120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more intense </a:t>
            </a:r>
            <a:r>
              <a:rPr lang="fr-FR" sz="1200" kern="120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because</a:t>
            </a:r>
            <a:r>
              <a:rPr lang="fr-FR" sz="1200" kern="120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it</a:t>
            </a:r>
            <a:r>
              <a:rPr lang="fr-FR" sz="1200" kern="120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is</a:t>
            </a:r>
            <a:r>
              <a:rPr lang="fr-FR" sz="1200" kern="120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less</a:t>
            </a:r>
            <a:r>
              <a:rPr lang="fr-FR" sz="1200" kern="1200" baseline="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quenched</a:t>
            </a:r>
            <a:r>
              <a:rPr lang="fr-FR" sz="1200" kern="1200" baseline="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by the </a:t>
            </a:r>
            <a:r>
              <a:rPr lang="fr-FR" sz="1200" kern="120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space</a:t>
            </a:r>
            <a:r>
              <a:rPr lang="fr-FR" sz="1200" kern="120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 charge </a:t>
            </a:r>
            <a:r>
              <a:rPr lang="fr-FR" sz="1200" kern="1200" dirty="0" err="1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resistor</a:t>
            </a:r>
            <a:r>
              <a:rPr lang="fr-FR" sz="1200" kern="1200" dirty="0" smtClean="0">
                <a:solidFill>
                  <a:schemeClr val="tx1"/>
                </a:solidFill>
                <a:latin typeface="Times" pitchFamily="-65" charset="0"/>
                <a:ea typeface="+mn-ea"/>
                <a:cs typeface="+mn-cs"/>
              </a:rPr>
              <a:t>.)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7CBF80-6B2A-5549-AA81-357341F4C43D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6988" y="796925"/>
            <a:ext cx="4273550" cy="3205163"/>
          </a:xfrm>
          <a:ln/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ZnO:Ga</a:t>
            </a:r>
            <a:r>
              <a:rPr lang="fr-FR" dirty="0" smtClean="0"/>
              <a:t> 20 </a:t>
            </a:r>
            <a:r>
              <a:rPr lang="fr-FR" dirty="0" err="1" smtClean="0"/>
              <a:t>fold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increase</a:t>
            </a:r>
            <a:r>
              <a:rPr lang="fr-FR" baseline="0" dirty="0" smtClean="0"/>
              <a:t> in photon </a:t>
            </a:r>
            <a:r>
              <a:rPr lang="fr-FR" baseline="0" dirty="0" err="1" smtClean="0"/>
              <a:t>density</a:t>
            </a:r>
            <a:r>
              <a:rPr lang="fr-FR" baseline="0" dirty="0" smtClean="0"/>
              <a:t> as </a:t>
            </a:r>
            <a:r>
              <a:rPr lang="fr-FR" baseline="0" dirty="0" err="1" smtClean="0"/>
              <a:t>compared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LSO:Ce</a:t>
            </a:r>
            <a:r>
              <a:rPr lang="fr-FR" baseline="0" dirty="0" smtClean="0"/>
              <a:t>, Ca. 500ps </a:t>
            </a:r>
            <a:r>
              <a:rPr lang="fr-FR" baseline="0" dirty="0" err="1" smtClean="0"/>
              <a:t>compared</a:t>
            </a:r>
            <a:r>
              <a:rPr lang="fr-FR" baseline="0" dirty="0" smtClean="0"/>
              <a:t> to 30ns, light </a:t>
            </a:r>
            <a:r>
              <a:rPr lang="fr-FR" baseline="0" dirty="0" err="1" smtClean="0"/>
              <a:t>yiled</a:t>
            </a:r>
            <a:r>
              <a:rPr lang="fr-FR" baseline="0" dirty="0" smtClean="0"/>
              <a:t> 1/3 of </a:t>
            </a:r>
            <a:r>
              <a:rPr lang="fr-FR" baseline="0" dirty="0" err="1" smtClean="0"/>
              <a:t>LSO:Ce</a:t>
            </a:r>
            <a:r>
              <a:rPr lang="fr-FR" baseline="0" dirty="0" smtClean="0"/>
              <a:t>, Ca</a:t>
            </a:r>
            <a:endParaRPr lang="fr-FR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7E027-231D-264D-8F43-3DE55B6C1B6E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334424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baseline="0" dirty="0" smtClean="0">
                <a:latin typeface="Arial"/>
                <a:cs typeface="Arial"/>
              </a:rPr>
              <a:t>to consolidate the full portfolio of the applications case upon which the securing of funding rests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a typeface="+mn-ea"/>
                <a:cs typeface="+mn-cs"/>
              </a:rPr>
              <a:t>bottom line on this one is that although the project initially sounds pretty technologically daunting, we actually have the technology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7E027-231D-264D-8F43-3DE55B6C1B6E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417952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baseline="0" dirty="0" smtClean="0">
                <a:latin typeface="Arial"/>
                <a:cs typeface="Arial"/>
              </a:rPr>
              <a:t>Why…does not surround the patient with detectors, much of the radiation is missed.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7E027-231D-264D-8F43-3DE55B6C1B6E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798288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df"/><Relationship Id="rId5" Type="http://schemas.openxmlformats.org/officeDocument/2006/relationships/image" Target="../media/image41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090" name="Group 2"/>
          <p:cNvGrpSpPr>
            <a:grpSpLocks/>
          </p:cNvGrpSpPr>
          <p:nvPr/>
        </p:nvGrpSpPr>
        <p:grpSpPr bwMode="auto">
          <a:xfrm>
            <a:off x="-7758113" y="1460500"/>
            <a:ext cx="16902113" cy="10795000"/>
            <a:chOff x="-4887" y="922"/>
            <a:chExt cx="10647" cy="6800"/>
          </a:xfrm>
        </p:grpSpPr>
        <p:sp>
          <p:nvSpPr>
            <p:cNvPr id="89091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/>
              <a:ahLst/>
              <a:cxnLst>
                <a:cxn ang="0">
                  <a:pos x="1523" y="2611"/>
                </a:cxn>
                <a:cxn ang="0">
                  <a:pos x="3698" y="2612"/>
                </a:cxn>
                <a:cxn ang="0">
                  <a:pos x="3698" y="2228"/>
                </a:cxn>
                <a:cxn ang="0">
                  <a:pos x="0" y="0"/>
                </a:cxn>
                <a:cxn ang="0">
                  <a:pos x="160" y="118"/>
                </a:cxn>
                <a:cxn ang="0">
                  <a:pos x="292" y="219"/>
                </a:cxn>
                <a:cxn ang="0">
                  <a:pos x="441" y="347"/>
                </a:cxn>
                <a:cxn ang="0">
                  <a:pos x="585" y="482"/>
                </a:cxn>
                <a:cxn ang="0">
                  <a:pos x="796" y="711"/>
                </a:cxn>
                <a:cxn ang="0">
                  <a:pos x="983" y="955"/>
                </a:cxn>
                <a:cxn ang="0">
                  <a:pos x="1119" y="1168"/>
                </a:cxn>
                <a:cxn ang="0">
                  <a:pos x="1238" y="1388"/>
                </a:cxn>
                <a:cxn ang="0">
                  <a:pos x="1331" y="1608"/>
                </a:cxn>
                <a:cxn ang="0">
                  <a:pos x="1400" y="1809"/>
                </a:cxn>
                <a:cxn ang="0">
                  <a:pos x="1447" y="1979"/>
                </a:cxn>
                <a:cxn ang="0">
                  <a:pos x="1490" y="2190"/>
                </a:cxn>
                <a:cxn ang="0">
                  <a:pos x="1511" y="2374"/>
                </a:cxn>
                <a:cxn ang="0">
                  <a:pos x="1523" y="2611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9092" name="Arc 4"/>
            <p:cNvSpPr>
              <a:spLocks/>
            </p:cNvSpPr>
            <p:nvPr/>
          </p:nvSpPr>
          <p:spPr bwMode="auto">
            <a:xfrm>
              <a:off x="-4887" y="922"/>
              <a:ext cx="8474" cy="6800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43200 w 43200"/>
                <a:gd name="T1" fmla="*/ 21600 h 43200"/>
                <a:gd name="T2" fmla="*/ 24979 w 43200"/>
                <a:gd name="T3" fmla="*/ 266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2731" y="0"/>
                    <a:pt x="23861" y="88"/>
                    <a:pt x="24979" y="265"/>
                  </a:cubicBezTo>
                </a:path>
                <a:path w="43200" h="43200" stroke="0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2731" y="0"/>
                    <a:pt x="23861" y="88"/>
                    <a:pt x="24979" y="265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sq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89094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429000" y="2085975"/>
            <a:ext cx="5638800" cy="1038225"/>
          </a:xfrm>
        </p:spPr>
        <p:txBody>
          <a:bodyPr lIns="92075" rIns="92075"/>
          <a:lstStyle>
            <a:lvl1pPr marL="0" indent="0">
              <a:lnSpc>
                <a:spcPct val="70000"/>
              </a:lnSpc>
              <a:buFont typeface="Wingdings" pitchFamily="-65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89095" name="Picture 7" descr="CERNNorm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" cy="914400"/>
          </a:xfrm>
          <a:prstGeom prst="rect">
            <a:avLst/>
          </a:prstGeom>
          <a:solidFill>
            <a:srgbClr val="0000FF"/>
          </a:solidFill>
        </p:spPr>
      </p:pic>
      <p:sp>
        <p:nvSpPr>
          <p:cNvPr id="89096" name="Rectangle 8"/>
          <p:cNvSpPr>
            <a:spLocks noChangeArrowheads="1"/>
          </p:cNvSpPr>
          <p:nvPr/>
        </p:nvSpPr>
        <p:spPr bwMode="auto">
          <a:xfrm>
            <a:off x="7245350" y="6586538"/>
            <a:ext cx="1204913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latin typeface="Times New Roman" pitchFamily="-65" charset="0"/>
              </a:rPr>
              <a:t>P. Lecoq  CERN</a:t>
            </a:r>
          </a:p>
        </p:txBody>
      </p:sp>
      <p:sp>
        <p:nvSpPr>
          <p:cNvPr id="89098" name="Text Box 10"/>
          <p:cNvSpPr txBox="1">
            <a:spLocks noChangeArrowheads="1"/>
          </p:cNvSpPr>
          <p:nvPr/>
        </p:nvSpPr>
        <p:spPr bwMode="auto">
          <a:xfrm>
            <a:off x="8721725" y="6521450"/>
            <a:ext cx="4222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fld id="{ACA94783-D24F-1F42-A4C1-554B47155B5E}" type="slidenum">
              <a:rPr lang="en-US" sz="1600" b="1">
                <a:latin typeface="Times New Roman" pitchFamily="-65" charset="0"/>
              </a:rPr>
              <a:pPr algn="l"/>
              <a:t>‹#›</a:t>
            </a:fld>
            <a:endParaRPr lang="en-US" sz="2000" b="1"/>
          </a:p>
        </p:txBody>
      </p:sp>
      <p:sp>
        <p:nvSpPr>
          <p:cNvPr id="89101" name="Line 13"/>
          <p:cNvSpPr>
            <a:spLocks noChangeShapeType="1"/>
          </p:cNvSpPr>
          <p:nvPr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924800" y="0"/>
            <a:ext cx="1219200" cy="783771"/>
          </a:xfrm>
          <a:prstGeom prst="rect">
            <a:avLst/>
          </a:prstGeom>
        </p:spPr>
      </p:pic>
      <p:pic>
        <p:nvPicPr>
          <p:cNvPr id="19" name="Picture 14"/>
          <p:cNvPicPr>
            <a:picLocks noChangeAspect="1" noChangeArrowheads="1"/>
          </p:cNvPicPr>
          <p:nvPr userDrawn="1"/>
        </p:nvPicPr>
        <mc:AlternateContent xmlns:ma="http://schemas.microsoft.com/office/mac/drawingml/2008/main">
          <mc:Choice Requires="ma">
            <p:blipFill>
              <a:blip r:embed="rId4"/>
              <a:srcRect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5"/>
              <a:srcRect/>
              <a:stretch>
                <a:fillRect/>
              </a:stretch>
            </p:blipFill>
          </mc:Fallback>
        </mc:AlternateContent>
        <p:spPr bwMode="auto">
          <a:xfrm>
            <a:off x="888004" y="62260"/>
            <a:ext cx="714375" cy="762000"/>
          </a:xfrm>
          <a:prstGeom prst="rect">
            <a:avLst/>
          </a:prstGeom>
          <a:noFill/>
        </p:spPr>
      </p:pic>
      <p:sp>
        <p:nvSpPr>
          <p:cNvPr id="2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0"/>
            <a:ext cx="64357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6553200"/>
            <a:ext cx="1024618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dirty="0" smtClean="0">
                <a:latin typeface="Times New Roman" pitchFamily="-65" charset="0"/>
              </a:rPr>
              <a:t>October 2016</a:t>
            </a:r>
            <a:endParaRPr lang="en-US" sz="1200" dirty="0">
              <a:latin typeface="Times New Roman" pitchFamily="-65" charset="0"/>
            </a:endParaRPr>
          </a:p>
        </p:txBody>
      </p:sp>
      <p:sp>
        <p:nvSpPr>
          <p:cNvPr id="20" name="Rectangle 11"/>
          <p:cNvSpPr>
            <a:spLocks noChangeArrowheads="1"/>
          </p:cNvSpPr>
          <p:nvPr userDrawn="1"/>
        </p:nvSpPr>
        <p:spPr bwMode="auto">
          <a:xfrm>
            <a:off x="1295400" y="6461125"/>
            <a:ext cx="5715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2000" dirty="0" smtClean="0">
                <a:solidFill>
                  <a:schemeClr val="tx2"/>
                </a:solidFill>
                <a:latin typeface="Times New Roman" pitchFamily="-65" charset="0"/>
              </a:rPr>
              <a:t>EURADOS</a:t>
            </a:r>
            <a:r>
              <a:rPr lang="en-US" sz="2000" baseline="0" dirty="0" smtClean="0">
                <a:solidFill>
                  <a:schemeClr val="tx2"/>
                </a:solidFill>
                <a:latin typeface="Times New Roman" pitchFamily="-65" charset="0"/>
              </a:rPr>
              <a:t> WG9, 17 Oct</a:t>
            </a:r>
            <a:r>
              <a:rPr lang="en-US" sz="2000" dirty="0" smtClean="0">
                <a:solidFill>
                  <a:schemeClr val="tx2"/>
                </a:solidFill>
                <a:latin typeface="Times New Roman" pitchFamily="-65" charset="0"/>
              </a:rPr>
              <a:t>, 2016</a:t>
            </a:r>
            <a:endParaRPr lang="en-US" sz="2000" dirty="0">
              <a:solidFill>
                <a:schemeClr val="tx2"/>
              </a:solidFill>
              <a:latin typeface="Times New Roman" pitchFamily="-65" charset="0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1925" y="0"/>
            <a:ext cx="1943100" cy="6096000"/>
          </a:xfrm>
        </p:spPr>
        <p:txBody>
          <a:bodyPr vert="eaVert"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2625" y="0"/>
            <a:ext cx="5676900" cy="6096000"/>
          </a:xfrm>
        </p:spPr>
        <p:txBody>
          <a:bodyPr vert="eaVert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TwoObj" preserve="1">
  <p:cSld name="Titre. Texte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4550" y="0"/>
            <a:ext cx="6892925" cy="838200"/>
          </a:xfrm>
        </p:spPr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682625" y="1066800"/>
            <a:ext cx="3810000" cy="5029200"/>
          </a:xfrm>
        </p:spPr>
        <p:txBody>
          <a:bodyPr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645025" y="1066800"/>
            <a:ext cx="3810000" cy="2438400"/>
          </a:xfrm>
        </p:spPr>
        <p:txBody>
          <a:bodyPr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4645025" y="3657600"/>
            <a:ext cx="3810000" cy="2438400"/>
          </a:xfrm>
        </p:spPr>
        <p:txBody>
          <a:bodyPr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nly" preserve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682625" y="0"/>
            <a:ext cx="7772400" cy="6096000"/>
          </a:xfrm>
        </p:spPr>
        <p:txBody>
          <a:bodyPr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4550" y="0"/>
            <a:ext cx="6892925" cy="838200"/>
          </a:xfrm>
        </p:spPr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682625" y="1066800"/>
            <a:ext cx="7772400" cy="502920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2625" y="1066800"/>
            <a:ext cx="38100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5025" y="1066800"/>
            <a:ext cx="38100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7" Type="http://schemas.openxmlformats.org/officeDocument/2006/relationships/image" Target="../media/image2.png"/><Relationship Id="rId18" Type="http://schemas.openxmlformats.org/officeDocument/2006/relationships/image" Target="../media/image3.pdf"/><Relationship Id="rId21" Type="http://schemas.openxmlformats.org/officeDocument/2006/relationships/image" Target="../media/image41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066" name="Group 2"/>
          <p:cNvGrpSpPr>
            <a:grpSpLocks/>
          </p:cNvGrpSpPr>
          <p:nvPr/>
        </p:nvGrpSpPr>
        <p:grpSpPr bwMode="auto">
          <a:xfrm>
            <a:off x="-8405813" y="4763"/>
            <a:ext cx="17538701" cy="13690600"/>
            <a:chOff x="-5295" y="3"/>
            <a:chExt cx="11048" cy="8624"/>
          </a:xfrm>
        </p:grpSpPr>
        <p:sp>
          <p:nvSpPr>
            <p:cNvPr id="88067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/>
              <a:ahLst/>
              <a:cxnLst>
                <a:cxn ang="0">
                  <a:pos x="1905" y="3312"/>
                </a:cxn>
                <a:cxn ang="0">
                  <a:pos x="2358" y="3313"/>
                </a:cxn>
                <a:cxn ang="0">
                  <a:pos x="2358" y="1437"/>
                </a:cxn>
                <a:cxn ang="0">
                  <a:pos x="0" y="0"/>
                </a:cxn>
                <a:cxn ang="0">
                  <a:pos x="201" y="150"/>
                </a:cxn>
                <a:cxn ang="0">
                  <a:pos x="366" y="279"/>
                </a:cxn>
                <a:cxn ang="0">
                  <a:pos x="552" y="441"/>
                </a:cxn>
                <a:cxn ang="0">
                  <a:pos x="732" y="612"/>
                </a:cxn>
                <a:cxn ang="0">
                  <a:pos x="996" y="903"/>
                </a:cxn>
                <a:cxn ang="0">
                  <a:pos x="1230" y="1212"/>
                </a:cxn>
                <a:cxn ang="0">
                  <a:pos x="1400" y="1482"/>
                </a:cxn>
                <a:cxn ang="0">
                  <a:pos x="1548" y="1761"/>
                </a:cxn>
                <a:cxn ang="0">
                  <a:pos x="1665" y="2040"/>
                </a:cxn>
                <a:cxn ang="0">
                  <a:pos x="1751" y="2295"/>
                </a:cxn>
                <a:cxn ang="0">
                  <a:pos x="1809" y="2511"/>
                </a:cxn>
                <a:cxn ang="0">
                  <a:pos x="1863" y="2778"/>
                </a:cxn>
                <a:cxn ang="0">
                  <a:pos x="1890" y="3012"/>
                </a:cxn>
                <a:cxn ang="0">
                  <a:pos x="1905" y="3312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8068" name="Arc 4"/>
            <p:cNvSpPr>
              <a:spLocks/>
            </p:cNvSpPr>
            <p:nvPr/>
          </p:nvSpPr>
          <p:spPr bwMode="auto">
            <a:xfrm>
              <a:off x="-5295" y="3"/>
              <a:ext cx="10596" cy="8624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43200 w 43200"/>
                <a:gd name="T1" fmla="*/ 21600 h 43200"/>
                <a:gd name="T2" fmla="*/ 21600 w 43200"/>
                <a:gd name="T3" fmla="*/ 0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-1"/>
                    <a:pt x="21600" y="-1"/>
                  </a:cubicBezTo>
                </a:path>
                <a:path w="43200" h="43200" stroke="0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-1"/>
                    <a:pt x="21600" y="-1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sq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8806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0"/>
            <a:ext cx="64357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2625" y="1066800"/>
            <a:ext cx="77724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8" rIns="1825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8071" name="Picture 7" descr="CERNNormal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0" y="0"/>
            <a:ext cx="844550" cy="844550"/>
          </a:xfrm>
          <a:prstGeom prst="rect">
            <a:avLst/>
          </a:prstGeom>
          <a:noFill/>
        </p:spPr>
      </p:pic>
      <p:sp>
        <p:nvSpPr>
          <p:cNvPr id="88072" name="Rectangle 8"/>
          <p:cNvSpPr>
            <a:spLocks noChangeArrowheads="1"/>
          </p:cNvSpPr>
          <p:nvPr/>
        </p:nvSpPr>
        <p:spPr bwMode="auto">
          <a:xfrm>
            <a:off x="7104063" y="6510338"/>
            <a:ext cx="1204912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latin typeface="Times New Roman" pitchFamily="-65" charset="0"/>
              </a:rPr>
              <a:t>P. Lecoq  CERN</a:t>
            </a:r>
          </a:p>
        </p:txBody>
      </p:sp>
      <p:sp>
        <p:nvSpPr>
          <p:cNvPr id="88073" name="Rectangle 9"/>
          <p:cNvSpPr>
            <a:spLocks noChangeArrowheads="1"/>
          </p:cNvSpPr>
          <p:nvPr/>
        </p:nvSpPr>
        <p:spPr bwMode="auto">
          <a:xfrm>
            <a:off x="0" y="6553200"/>
            <a:ext cx="1024618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dirty="0" smtClean="0">
                <a:latin typeface="Times New Roman" pitchFamily="-65" charset="0"/>
              </a:rPr>
              <a:t>October 2016</a:t>
            </a:r>
            <a:endParaRPr lang="en-US" sz="1200" dirty="0">
              <a:latin typeface="Times New Roman" pitchFamily="-65" charset="0"/>
            </a:endParaRPr>
          </a:p>
        </p:txBody>
      </p:sp>
      <p:sp>
        <p:nvSpPr>
          <p:cNvPr id="88074" name="Text Box 10"/>
          <p:cNvSpPr txBox="1">
            <a:spLocks noChangeArrowheads="1"/>
          </p:cNvSpPr>
          <p:nvPr/>
        </p:nvSpPr>
        <p:spPr bwMode="auto">
          <a:xfrm>
            <a:off x="8629650" y="6499225"/>
            <a:ext cx="4206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fld id="{D6176ADB-8B33-6D49-9F3B-6698E78F843B}" type="slidenum">
              <a:rPr lang="en-US" sz="1600" b="1">
                <a:latin typeface="Times New Roman" pitchFamily="-65" charset="0"/>
              </a:rPr>
              <a:pPr algn="l"/>
              <a:t>‹#›</a:t>
            </a:fld>
            <a:endParaRPr lang="en-US" sz="2400"/>
          </a:p>
        </p:txBody>
      </p:sp>
      <p:sp>
        <p:nvSpPr>
          <p:cNvPr id="88075" name="Rectangle 11"/>
          <p:cNvSpPr>
            <a:spLocks noChangeArrowheads="1"/>
          </p:cNvSpPr>
          <p:nvPr/>
        </p:nvSpPr>
        <p:spPr bwMode="auto">
          <a:xfrm>
            <a:off x="1295400" y="6461125"/>
            <a:ext cx="5715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2000" dirty="0" smtClean="0">
                <a:solidFill>
                  <a:schemeClr val="tx2"/>
                </a:solidFill>
                <a:latin typeface="Times New Roman" pitchFamily="-65" charset="0"/>
              </a:rPr>
              <a:t>EURADOS</a:t>
            </a:r>
            <a:r>
              <a:rPr lang="en-US" sz="2000" baseline="0" dirty="0" smtClean="0">
                <a:solidFill>
                  <a:schemeClr val="tx2"/>
                </a:solidFill>
                <a:latin typeface="Times New Roman" pitchFamily="-65" charset="0"/>
              </a:rPr>
              <a:t> WG9, 17 Oct</a:t>
            </a:r>
            <a:r>
              <a:rPr lang="en-US" sz="2000" dirty="0" smtClean="0">
                <a:solidFill>
                  <a:schemeClr val="tx2"/>
                </a:solidFill>
                <a:latin typeface="Times New Roman" pitchFamily="-65" charset="0"/>
              </a:rPr>
              <a:t>, 2016</a:t>
            </a:r>
            <a:endParaRPr lang="en-US" sz="2000" dirty="0">
              <a:solidFill>
                <a:schemeClr val="tx2"/>
              </a:solidFill>
              <a:latin typeface="Times New Roman" pitchFamily="-65" charset="0"/>
            </a:endParaRPr>
          </a:p>
        </p:txBody>
      </p:sp>
      <p:sp>
        <p:nvSpPr>
          <p:cNvPr id="88077" name="Line 13"/>
          <p:cNvSpPr>
            <a:spLocks noChangeShapeType="1"/>
          </p:cNvSpPr>
          <p:nvPr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4" name="Image 13"/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7924800" y="0"/>
            <a:ext cx="1219200" cy="78377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 noChangeArrowheads="1"/>
          </p:cNvPicPr>
          <p:nvPr userDrawn="1"/>
        </p:nvPicPr>
        <mc:AlternateContent xmlns:ma="http://schemas.microsoft.com/office/mac/drawingml/2008/main">
          <mc:Choice Requires="ma">
            <p:blipFill>
              <a:blip r:embed="rId18"/>
              <a:srcRect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21"/>
              <a:srcRect/>
              <a:stretch>
                <a:fillRect/>
              </a:stretch>
            </p:blipFill>
          </mc:Fallback>
        </mc:AlternateContent>
        <p:spPr bwMode="auto">
          <a:xfrm>
            <a:off x="809625" y="37356"/>
            <a:ext cx="714375" cy="762000"/>
          </a:xfrm>
          <a:prstGeom prst="rect">
            <a:avLst/>
          </a:prstGeom>
          <a:noFill/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  <p:sldLayoutId id="2147483667" r:id="rId14"/>
  </p:sldLayoutIdLst>
  <p:transition/>
  <p:txStyles>
    <p:titleStyle>
      <a:lvl1pPr algn="l" rtl="0" fontAlgn="base">
        <a:lnSpc>
          <a:spcPts val="362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-65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-65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-65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-65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-65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-65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-65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-65" charset="0"/>
        </a:defRPr>
      </a:lvl9pPr>
    </p:titleStyle>
    <p:bodyStyle>
      <a:lvl1pPr marL="342900" indent="-342900" algn="l" rtl="0" fontAlgn="base">
        <a:lnSpc>
          <a:spcPct val="90000"/>
        </a:lnSpc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-65" charset="2"/>
        <a:buChar char="l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400">
          <a:solidFill>
            <a:schemeClr val="tx1"/>
          </a:solidFill>
          <a:latin typeface="+mn-lt"/>
          <a:ea typeface="ＭＳ Ｐゴシック" pitchFamily="-65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00CCFF"/>
        </a:buClr>
        <a:buSzPct val="65000"/>
        <a:buFont typeface="Wingdings" pitchFamily="-65" charset="2"/>
        <a:buChar char="l"/>
        <a:defRPr sz="2000">
          <a:solidFill>
            <a:schemeClr val="tx2"/>
          </a:solidFill>
          <a:latin typeface="+mn-lt"/>
          <a:ea typeface="ＭＳ Ｐゴシック" pitchFamily="-65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1800">
          <a:solidFill>
            <a:schemeClr val="tx1"/>
          </a:solidFill>
          <a:latin typeface="+mn-lt"/>
          <a:ea typeface="ＭＳ Ｐゴシック" pitchFamily="-65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1600">
          <a:solidFill>
            <a:schemeClr val="tx2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2"/>
          </a:solidFill>
          <a:latin typeface="+mn-lt"/>
          <a:ea typeface="ＭＳ Ｐゴシック" pitchFamily="-6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2"/>
          </a:solidFill>
          <a:latin typeface="+mn-lt"/>
          <a:ea typeface="ＭＳ Ｐゴシック" pitchFamily="-6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2"/>
          </a:solidFill>
          <a:latin typeface="+mn-lt"/>
          <a:ea typeface="ＭＳ Ｐゴシック" pitchFamily="-6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2"/>
          </a:solidFill>
          <a:latin typeface="+mn-lt"/>
          <a:ea typeface="ＭＳ Ｐゴシック" pitchFamily="-65" charset="-128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image" Target="../media/image29.png"/><Relationship Id="rId1" Type="http://schemas.openxmlformats.org/officeDocument/2006/relationships/video" Target="file://localhost/*Reports/IEEE%20NSS-MIC/IEEE2015-San%20Diego/SLIDES/Images/Avalanche%20Rech%20video%20copy.avi" TargetMode="Externa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6" Type="http://schemas.openxmlformats.org/officeDocument/2006/relationships/image" Target="../media/image33.png"/><Relationship Id="rId7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4" Type="http://schemas.openxmlformats.org/officeDocument/2006/relationships/image" Target="../media/image34.png"/><Relationship Id="rId5" Type="http://schemas.openxmlformats.org/officeDocument/2006/relationships/image" Target="../media/image35.png"/><Relationship Id="rId6" Type="http://schemas.openxmlformats.org/officeDocument/2006/relationships/image" Target="../media/image36.png"/><Relationship Id="rId7" Type="http://schemas.openxmlformats.org/officeDocument/2006/relationships/image" Target="../media/image37.png"/><Relationship Id="rId8" Type="http://schemas.microsoft.com/office/2007/relationships/media" Target="../media/media1.wmv"/><Relationship Id="rId9" Type="http://schemas.openxmlformats.org/officeDocument/2006/relationships/image" Target="../media/image38.png"/><Relationship Id="rId1" Type="http://schemas.openxmlformats.org/officeDocument/2006/relationships/video" Target="../media/media1.wmv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jpeg"/><Relationship Id="rId5" Type="http://schemas.openxmlformats.org/officeDocument/2006/relationships/image" Target="../media/image41.jpeg"/><Relationship Id="rId6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Relationship Id="rId3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2.xml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1" Type="http://schemas.openxmlformats.org/officeDocument/2006/relationships/tags" Target="../tags/tag1.xml"/><Relationship Id="rId2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tiff"/><Relationship Id="rId5" Type="http://schemas.openxmlformats.org/officeDocument/2006/relationships/image" Target="../media/image21.tiff"/><Relationship Id="rId6" Type="http://schemas.openxmlformats.org/officeDocument/2006/relationships/image" Target="../media/image22.tiff"/><Relationship Id="rId7" Type="http://schemas.openxmlformats.org/officeDocument/2006/relationships/image" Target="../media/image23.tiff"/><Relationship Id="rId8" Type="http://schemas.openxmlformats.org/officeDocument/2006/relationships/image" Target="../media/image24.tiff"/><Relationship Id="rId9" Type="http://schemas.openxmlformats.org/officeDocument/2006/relationships/image" Target="../media/image25.tiff"/><Relationship Id="rId10" Type="http://schemas.openxmlformats.org/officeDocument/2006/relationships/image" Target="../media/image26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762000"/>
            <a:ext cx="7772400" cy="3048000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fr-FR" sz="4000" b="1" dirty="0" smtClean="0"/>
              <a:t>Dose </a:t>
            </a:r>
            <a:r>
              <a:rPr lang="fr-FR" sz="4000" b="1" dirty="0" err="1" smtClean="0"/>
              <a:t>reduction</a:t>
            </a:r>
            <a:r>
              <a:rPr lang="fr-FR" sz="4000" b="1" dirty="0" smtClean="0"/>
              <a:t> in PET scans</a:t>
            </a:r>
            <a:endParaRPr lang="en-US" sz="3200" i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4114800"/>
            <a:ext cx="5029200" cy="1038225"/>
          </a:xfrm>
        </p:spPr>
        <p:txBody>
          <a:bodyPr/>
          <a:lstStyle/>
          <a:p>
            <a:pPr algn="ctr"/>
            <a:r>
              <a:rPr lang="en-US" dirty="0">
                <a:latin typeface="+mj-lt"/>
              </a:rPr>
              <a:t>Paul Lecoq</a:t>
            </a:r>
          </a:p>
          <a:p>
            <a:pPr algn="ctr"/>
            <a:r>
              <a:rPr lang="en-US" sz="2800" i="1" dirty="0">
                <a:latin typeface="+mj-lt"/>
              </a:rPr>
              <a:t>CERN, </a:t>
            </a:r>
            <a:r>
              <a:rPr lang="en-US" sz="2800" i="1" dirty="0" smtClean="0">
                <a:latin typeface="+mj-lt"/>
              </a:rPr>
              <a:t>Geneva</a:t>
            </a:r>
          </a:p>
          <a:p>
            <a:pPr algn="ctr"/>
            <a:endParaRPr lang="en-US" i="1" dirty="0" smtClean="0">
              <a:latin typeface="+mj-lt"/>
            </a:endParaRPr>
          </a:p>
          <a:p>
            <a:pPr algn="ctr"/>
            <a:endParaRPr lang="en-US" dirty="0"/>
          </a:p>
        </p:txBody>
      </p:sp>
      <p:sp>
        <p:nvSpPr>
          <p:cNvPr id="4" name="ZoneTexte 3"/>
          <p:cNvSpPr txBox="1"/>
          <p:nvPr/>
        </p:nvSpPr>
        <p:spPr>
          <a:xfrm>
            <a:off x="2062984" y="5399782"/>
            <a:ext cx="49474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i="1" dirty="0" smtClean="0"/>
              <a:t>This </a:t>
            </a:r>
            <a:r>
              <a:rPr lang="fr-FR" sz="1600" b="1" i="1" dirty="0" err="1" smtClean="0"/>
              <a:t>work</a:t>
            </a:r>
            <a:r>
              <a:rPr lang="fr-FR" sz="1600" b="1" i="1" dirty="0" smtClean="0"/>
              <a:t> </a:t>
            </a:r>
            <a:r>
              <a:rPr lang="fr-FR" sz="1600" b="1" i="1" dirty="0" err="1" smtClean="0"/>
              <a:t>is</a:t>
            </a:r>
            <a:r>
              <a:rPr lang="fr-FR" sz="1600" b="1" i="1" dirty="0" smtClean="0"/>
              <a:t> </a:t>
            </a:r>
            <a:r>
              <a:rPr lang="fr-FR" sz="1600" b="1" i="1" dirty="0" err="1" smtClean="0"/>
              <a:t>performed</a:t>
            </a:r>
            <a:r>
              <a:rPr lang="fr-FR" sz="1600" b="1" i="1" dirty="0" smtClean="0"/>
              <a:t> </a:t>
            </a:r>
          </a:p>
          <a:p>
            <a:r>
              <a:rPr lang="fr-FR" sz="1600" b="1" i="1" dirty="0" smtClean="0"/>
              <a:t>in the frame of the ERC Advanced Grant Agreement N°338953–TICAL</a:t>
            </a:r>
          </a:p>
          <a:p>
            <a:r>
              <a:rPr lang="fr-FR" sz="1600" b="1" i="1" dirty="0" smtClean="0"/>
              <a:t>and the COST Action TD1401</a:t>
            </a:r>
          </a:p>
        </p:txBody>
      </p:sp>
      <p:grpSp>
        <p:nvGrpSpPr>
          <p:cNvPr id="6" name="Grouper 30"/>
          <p:cNvGrpSpPr>
            <a:grpSpLocks/>
          </p:cNvGrpSpPr>
          <p:nvPr/>
        </p:nvGrpSpPr>
        <p:grpSpPr bwMode="auto">
          <a:xfrm>
            <a:off x="0" y="5562600"/>
            <a:ext cx="2039815" cy="762000"/>
            <a:chOff x="7696200" y="0"/>
            <a:chExt cx="2209800" cy="762000"/>
          </a:xfrm>
        </p:grpSpPr>
        <p:pic>
          <p:nvPicPr>
            <p:cNvPr id="7" name="Image 31"/>
            <p:cNvPicPr>
              <a:picLocks noChangeAspect="1"/>
            </p:cNvPicPr>
            <p:nvPr/>
          </p:nvPicPr>
          <p:blipFill>
            <a:blip r:embed="rId3"/>
            <a:srcRect b="2779"/>
            <a:stretch>
              <a:fillRect/>
            </a:stretch>
          </p:blipFill>
          <p:spPr bwMode="auto">
            <a:xfrm>
              <a:off x="8686800" y="0"/>
              <a:ext cx="121920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Image 32"/>
            <p:cNvPicPr>
              <a:picLocks noChangeAspect="1"/>
            </p:cNvPicPr>
            <p:nvPr/>
          </p:nvPicPr>
          <p:blipFill>
            <a:blip r:embed="rId4"/>
            <a:srcRect l="9756" b="25201"/>
            <a:stretch>
              <a:fillRect/>
            </a:stretch>
          </p:blipFill>
          <p:spPr bwMode="auto">
            <a:xfrm>
              <a:off x="7696200" y="0"/>
              <a:ext cx="106680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1" name="Grouper 10"/>
          <p:cNvGrpSpPr/>
          <p:nvPr/>
        </p:nvGrpSpPr>
        <p:grpSpPr>
          <a:xfrm>
            <a:off x="6705600" y="5715000"/>
            <a:ext cx="2410490" cy="533400"/>
            <a:chOff x="4724400" y="5791200"/>
            <a:chExt cx="2819400" cy="533400"/>
          </a:xfrm>
        </p:grpSpPr>
        <p:sp>
          <p:nvSpPr>
            <p:cNvPr id="10" name="Rectangle 9"/>
            <p:cNvSpPr/>
            <p:nvPr/>
          </p:nvSpPr>
          <p:spPr bwMode="auto">
            <a:xfrm>
              <a:off x="4724400" y="5791200"/>
              <a:ext cx="2819400" cy="533400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endParaRPr>
            </a:p>
          </p:txBody>
        </p:sp>
        <p:pic>
          <p:nvPicPr>
            <p:cNvPr id="9" name="Image 81" descr="FlyerProposal5.png"/>
            <p:cNvPicPr>
              <a:picLocks noChangeAspect="1"/>
            </p:cNvPicPr>
            <p:nvPr/>
          </p:nvPicPr>
          <p:blipFill>
            <a:blip r:embed="rId5"/>
            <a:srcRect t="30189" r="28209"/>
            <a:stretch>
              <a:fillRect/>
            </a:stretch>
          </p:blipFill>
          <p:spPr bwMode="auto">
            <a:xfrm>
              <a:off x="4724400" y="5791200"/>
              <a:ext cx="2819400" cy="528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00" y="76200"/>
            <a:ext cx="6400800" cy="838200"/>
          </a:xfrm>
        </p:spPr>
        <p:txBody>
          <a:bodyPr/>
          <a:lstStyle/>
          <a:p>
            <a:r>
              <a:rPr lang="fr-FR" sz="3600" dirty="0" smtClean="0"/>
              <a:t>SPTR </a:t>
            </a:r>
            <a:r>
              <a:rPr lang="fr-FR" sz="3600" dirty="0" err="1" smtClean="0"/>
              <a:t>dependence</a:t>
            </a:r>
            <a:r>
              <a:rPr lang="fr-FR" sz="3600" dirty="0" smtClean="0"/>
              <a:t> on </a:t>
            </a:r>
            <a:br>
              <a:rPr lang="fr-FR" sz="3600" dirty="0" smtClean="0"/>
            </a:br>
            <a:r>
              <a:rPr lang="fr-FR" sz="3600" dirty="0" err="1" smtClean="0"/>
              <a:t>SiPM</a:t>
            </a:r>
            <a:r>
              <a:rPr lang="fr-FR" sz="3600" dirty="0" smtClean="0"/>
              <a:t> area</a:t>
            </a:r>
            <a:endParaRPr lang="fr-FR" sz="3600" dirty="0"/>
          </a:p>
        </p:txBody>
      </p:sp>
      <p:pic>
        <p:nvPicPr>
          <p:cNvPr id="4" name="Espace réservé du contenu 3" descr="Screen Shot 2016-09-28 at 15.48.3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255" r="-1255"/>
          <a:stretch>
            <a:fillRect/>
          </a:stretch>
        </p:blipFill>
        <p:spPr>
          <a:xfrm>
            <a:off x="76200" y="1066800"/>
            <a:ext cx="4581236" cy="4291713"/>
          </a:xfrm>
        </p:spPr>
      </p:pic>
      <p:sp>
        <p:nvSpPr>
          <p:cNvPr id="6" name="ZoneTexte 5"/>
          <p:cNvSpPr txBox="1"/>
          <p:nvPr/>
        </p:nvSpPr>
        <p:spPr>
          <a:xfrm>
            <a:off x="762000" y="5410200"/>
            <a:ext cx="31495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err="1" smtClean="0"/>
              <a:t>SiPM</a:t>
            </a:r>
            <a:r>
              <a:rPr lang="fr-FR" sz="2000" dirty="0" smtClean="0"/>
              <a:t> </a:t>
            </a:r>
            <a:r>
              <a:rPr lang="fr-FR" sz="2000" dirty="0" err="1" smtClean="0"/>
              <a:t>bias</a:t>
            </a:r>
            <a:r>
              <a:rPr lang="fr-FR" sz="2000" dirty="0" smtClean="0"/>
              <a:t> </a:t>
            </a:r>
            <a:r>
              <a:rPr lang="fr-FR" sz="2000" dirty="0" err="1" smtClean="0"/>
              <a:t>overvoltage</a:t>
            </a:r>
            <a:r>
              <a:rPr lang="fr-FR" sz="2000" dirty="0" smtClean="0"/>
              <a:t> (V)</a:t>
            </a:r>
            <a:endParaRPr lang="fr-FR" sz="2000" dirty="0"/>
          </a:p>
        </p:txBody>
      </p:sp>
      <p:grpSp>
        <p:nvGrpSpPr>
          <p:cNvPr id="3" name="Grouper 7"/>
          <p:cNvGrpSpPr/>
          <p:nvPr/>
        </p:nvGrpSpPr>
        <p:grpSpPr>
          <a:xfrm>
            <a:off x="4670136" y="1066800"/>
            <a:ext cx="4473864" cy="4761045"/>
            <a:chOff x="4670136" y="1066800"/>
            <a:chExt cx="4473864" cy="5241049"/>
          </a:xfrm>
        </p:grpSpPr>
        <p:pic>
          <p:nvPicPr>
            <p:cNvPr id="5" name="Image 4" descr="Screen Shot 2016-09-28 at 15.49.12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70136" y="1066800"/>
              <a:ext cx="4473864" cy="4724400"/>
            </a:xfrm>
            <a:prstGeom prst="rect">
              <a:avLst/>
            </a:prstGeom>
          </p:spPr>
        </p:pic>
        <p:sp>
          <p:nvSpPr>
            <p:cNvPr id="7" name="ZoneTexte 6"/>
            <p:cNvSpPr txBox="1"/>
            <p:nvPr/>
          </p:nvSpPr>
          <p:spPr>
            <a:xfrm>
              <a:off x="5461005" y="5867400"/>
              <a:ext cx="3149595" cy="4404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dirty="0" err="1" smtClean="0"/>
                <a:t>SiPM</a:t>
              </a:r>
              <a:r>
                <a:rPr lang="fr-FR" sz="2000" dirty="0" smtClean="0"/>
                <a:t> </a:t>
              </a:r>
              <a:r>
                <a:rPr lang="fr-FR" sz="2000" dirty="0" err="1" smtClean="0"/>
                <a:t>bias</a:t>
              </a:r>
              <a:r>
                <a:rPr lang="fr-FR" sz="2000" dirty="0" smtClean="0"/>
                <a:t> </a:t>
              </a:r>
              <a:r>
                <a:rPr lang="fr-FR" sz="2000" dirty="0" err="1" smtClean="0"/>
                <a:t>overvoltage</a:t>
              </a:r>
              <a:r>
                <a:rPr lang="fr-FR" sz="2000" dirty="0" smtClean="0"/>
                <a:t> (V)</a:t>
              </a:r>
              <a:endParaRPr lang="fr-FR" sz="2000" dirty="0"/>
            </a:p>
          </p:txBody>
        </p:sp>
      </p:grpSp>
      <p:sp>
        <p:nvSpPr>
          <p:cNvPr id="9" name="ZoneTexte 8"/>
          <p:cNvSpPr txBox="1"/>
          <p:nvPr/>
        </p:nvSpPr>
        <p:spPr>
          <a:xfrm>
            <a:off x="152400" y="6172200"/>
            <a:ext cx="891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i="1" dirty="0" smtClean="0"/>
              <a:t>M. Nemallapudi et al, </a:t>
            </a:r>
            <a:r>
              <a:rPr lang="fr-FR" sz="1400" i="1" dirty="0" smtClean="0"/>
              <a:t>Single Photon Time </a:t>
            </a:r>
            <a:r>
              <a:rPr lang="fr-FR" sz="1400" i="1" dirty="0" err="1" smtClean="0"/>
              <a:t>Resolution</a:t>
            </a:r>
            <a:r>
              <a:rPr lang="fr-FR" sz="1400" i="1" dirty="0" smtClean="0"/>
              <a:t> of State of the Art </a:t>
            </a:r>
            <a:r>
              <a:rPr lang="fr-FR" sz="1400" i="1" dirty="0" err="1" smtClean="0"/>
              <a:t>SiPMs</a:t>
            </a:r>
            <a:r>
              <a:rPr lang="fr-FR" sz="1400" i="1" dirty="0" smtClean="0"/>
              <a:t>, </a:t>
            </a:r>
            <a:r>
              <a:rPr lang="fr-FR" sz="1400" i="1" dirty="0" err="1" smtClean="0"/>
              <a:t>Submitted</a:t>
            </a:r>
            <a:r>
              <a:rPr lang="fr-FR" sz="1400" i="1" dirty="0" smtClean="0"/>
              <a:t> to JINST, May 1016</a:t>
            </a:r>
            <a:r>
              <a:rPr lang="fr-CH" sz="1400" i="1" dirty="0" smtClean="0"/>
              <a:t> </a:t>
            </a:r>
            <a:r>
              <a:rPr lang="fr-FR" sz="1400" dirty="0" smtClean="0"/>
              <a:t>	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Avalanche </a:t>
            </a:r>
            <a:r>
              <a:rPr lang="fr-FR" dirty="0" err="1" smtClean="0"/>
              <a:t>development</a:t>
            </a:r>
            <a:r>
              <a:rPr lang="fr-FR" dirty="0" smtClean="0"/>
              <a:t> in a 50</a:t>
            </a:r>
            <a:r>
              <a:rPr lang="fr-FR" dirty="0" smtClean="0">
                <a:latin typeface="Symbol" charset="2"/>
                <a:cs typeface="Symbol" charset="2"/>
              </a:rPr>
              <a:t>m</a:t>
            </a:r>
            <a:r>
              <a:rPr lang="fr-FR" dirty="0" smtClean="0"/>
              <a:t>m </a:t>
            </a:r>
            <a:r>
              <a:rPr lang="fr-FR" dirty="0" err="1" smtClean="0"/>
              <a:t>diameter</a:t>
            </a:r>
            <a:r>
              <a:rPr lang="fr-FR" dirty="0" smtClean="0"/>
              <a:t> SPAD</a:t>
            </a:r>
            <a:endParaRPr lang="fr-FR" dirty="0"/>
          </a:p>
        </p:txBody>
      </p:sp>
      <p:pic>
        <p:nvPicPr>
          <p:cNvPr id="4" name="Avalanche Rech video copy.avi">
            <a:hlinkClick r:id="" action="ppaction://media"/>
          </p:cNvPr>
          <p:cNvPicPr/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0" y="840361"/>
            <a:ext cx="9144000" cy="5177277"/>
          </a:xfrm>
          <a:prstGeom prst="rect">
            <a:avLst/>
          </a:prstGeom>
        </p:spPr>
      </p:pic>
      <p:sp>
        <p:nvSpPr>
          <p:cNvPr id="5" name="CasellaDiTesto 3"/>
          <p:cNvSpPr txBox="1"/>
          <p:nvPr/>
        </p:nvSpPr>
        <p:spPr>
          <a:xfrm>
            <a:off x="2019838" y="6019800"/>
            <a:ext cx="52191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i="1" dirty="0" smtClean="0">
                <a:latin typeface="+mn-lt"/>
                <a:cs typeface="Century Gothic"/>
              </a:rPr>
              <a:t>Ivan </a:t>
            </a:r>
            <a:r>
              <a:rPr lang="it-IT" sz="1600" i="1" dirty="0" err="1" smtClean="0">
                <a:latin typeface="+mn-lt"/>
                <a:cs typeface="Century Gothic"/>
              </a:rPr>
              <a:t>Rech</a:t>
            </a:r>
            <a:r>
              <a:rPr lang="it-IT" sz="1600" i="1" dirty="0" smtClean="0">
                <a:latin typeface="+mn-lt"/>
                <a:cs typeface="Century Gothic"/>
              </a:rPr>
              <a:t>, Politecnico di Milano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er 26"/>
          <p:cNvGrpSpPr/>
          <p:nvPr/>
        </p:nvGrpSpPr>
        <p:grpSpPr>
          <a:xfrm>
            <a:off x="115766" y="1371600"/>
            <a:ext cx="4161667" cy="2743200"/>
            <a:chOff x="115766" y="1371600"/>
            <a:chExt cx="4161667" cy="2743200"/>
          </a:xfrm>
        </p:grpSpPr>
        <p:grpSp>
          <p:nvGrpSpPr>
            <p:cNvPr id="3" name="Grouper 41"/>
            <p:cNvGrpSpPr>
              <a:grpSpLocks/>
            </p:cNvGrpSpPr>
            <p:nvPr/>
          </p:nvGrpSpPr>
          <p:grpSpPr bwMode="auto">
            <a:xfrm>
              <a:off x="115766" y="1371600"/>
              <a:ext cx="4161667" cy="2743200"/>
              <a:chOff x="124690" y="1371600"/>
              <a:chExt cx="4509490" cy="2743200"/>
            </a:xfrm>
          </p:grpSpPr>
          <p:pic>
            <p:nvPicPr>
              <p:cNvPr id="108566" name="Image 33" descr="ZnO_Ga_PS_500um_100um_4MhZ_70_plot_SingleDecay_res_zoomed.jpg"/>
              <p:cNvPicPr>
                <a:picLocks noChangeAspect="1"/>
              </p:cNvPicPr>
              <p:nvPr/>
            </p:nvPicPr>
            <p:blipFill>
              <a:blip r:embed="rId3"/>
              <a:srcRect b="18520"/>
              <a:stretch>
                <a:fillRect/>
              </a:stretch>
            </p:blipFill>
            <p:spPr bwMode="auto">
              <a:xfrm>
                <a:off x="124690" y="1371600"/>
                <a:ext cx="4488874" cy="2743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8567" name="ZoneTexte 35"/>
              <p:cNvSpPr txBox="1">
                <a:spLocks noChangeArrowheads="1"/>
              </p:cNvSpPr>
              <p:nvPr/>
            </p:nvSpPr>
            <p:spPr bwMode="auto">
              <a:xfrm>
                <a:off x="2905118" y="1371600"/>
                <a:ext cx="1729062" cy="6463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fr-FR" sz="1800" dirty="0" err="1">
                    <a:solidFill>
                      <a:srgbClr val="FF0000"/>
                    </a:solidFill>
                  </a:rPr>
                  <a:t>Ultrafast</a:t>
                </a:r>
                <a:endParaRPr lang="fr-FR" sz="1800" dirty="0">
                  <a:solidFill>
                    <a:srgbClr val="FF0000"/>
                  </a:solidFill>
                </a:endParaRPr>
              </a:p>
              <a:p>
                <a:pPr algn="ctr"/>
                <a:r>
                  <a:rPr lang="fr-FR" sz="1800" dirty="0" err="1">
                    <a:solidFill>
                      <a:srgbClr val="FF0000"/>
                    </a:solidFill>
                  </a:rPr>
                  <a:t>Nano-crystals</a:t>
                </a:r>
                <a:endParaRPr lang="fr-FR" sz="180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26" name="ZoneTexte 25"/>
            <p:cNvSpPr txBox="1"/>
            <p:nvPr/>
          </p:nvSpPr>
          <p:spPr>
            <a:xfrm>
              <a:off x="1676400" y="1383268"/>
              <a:ext cx="1005654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fr-FR" sz="1800" dirty="0" err="1" smtClean="0">
                  <a:solidFill>
                    <a:schemeClr val="bg1">
                      <a:lumMod val="75000"/>
                    </a:schemeClr>
                  </a:solidFill>
                </a:rPr>
                <a:t>ZnO:Ga</a:t>
              </a:r>
              <a:endParaRPr lang="fr-FR" sz="18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pic>
        <p:nvPicPr>
          <p:cNvPr id="108546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295400"/>
            <a:ext cx="3393831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8547" name="Picture 19"/>
          <p:cNvPicPr>
            <a:picLocks noChangeAspect="1" noChangeArrowheads="1"/>
          </p:cNvPicPr>
          <p:nvPr/>
        </p:nvPicPr>
        <p:blipFill>
          <a:blip r:embed="rId5"/>
          <a:srcRect l="24060" r="15788"/>
          <a:stretch>
            <a:fillRect/>
          </a:stretch>
        </p:blipFill>
        <p:spPr bwMode="auto">
          <a:xfrm>
            <a:off x="8440615" y="69850"/>
            <a:ext cx="703385" cy="6330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08548" name="Rectangle 20"/>
          <p:cNvSpPr>
            <a:spLocks noChangeArrowheads="1"/>
          </p:cNvSpPr>
          <p:nvPr/>
        </p:nvSpPr>
        <p:spPr bwMode="auto">
          <a:xfrm>
            <a:off x="8159262" y="1143000"/>
            <a:ext cx="1159120" cy="306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9398" tIns="44699" rIns="89398" bIns="44699">
            <a:prstTxWarp prst="textNoShape">
              <a:avLst/>
            </a:prstTxWarp>
            <a:spAutoFit/>
          </a:bodyPr>
          <a:lstStyle/>
          <a:p>
            <a:pPr marL="0" lvl="1" algn="ctr" eaLnBrk="1" hangingPunct="1"/>
            <a:r>
              <a:rPr lang="en-US" sz="1400">
                <a:latin typeface="Verdana" pitchFamily="-112" charset="0"/>
                <a:ea typeface="Verdana" pitchFamily="-112" charset="0"/>
                <a:cs typeface="Verdana" pitchFamily="-112" charset="0"/>
              </a:rPr>
              <a:t>No TOF</a:t>
            </a:r>
          </a:p>
        </p:txBody>
      </p:sp>
      <p:sp>
        <p:nvSpPr>
          <p:cNvPr id="108549" name="Rectangle 21"/>
          <p:cNvSpPr>
            <a:spLocks noChangeArrowheads="1"/>
          </p:cNvSpPr>
          <p:nvPr/>
        </p:nvSpPr>
        <p:spPr bwMode="auto">
          <a:xfrm>
            <a:off x="8229600" y="2819400"/>
            <a:ext cx="1159120" cy="306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9398" tIns="44699" rIns="89398" bIns="44699">
            <a:prstTxWarp prst="textNoShape">
              <a:avLst/>
            </a:prstTxWarp>
            <a:spAutoFit/>
          </a:bodyPr>
          <a:lstStyle/>
          <a:p>
            <a:pPr marL="0" lvl="1" algn="ctr" eaLnBrk="1" hangingPunct="1"/>
            <a:r>
              <a:rPr lang="en-US" sz="1400">
                <a:latin typeface="Verdana" pitchFamily="-112" charset="0"/>
                <a:ea typeface="Verdana" pitchFamily="-112" charset="0"/>
                <a:cs typeface="Verdana" pitchFamily="-112" charset="0"/>
              </a:rPr>
              <a:t>700 ps</a:t>
            </a:r>
          </a:p>
        </p:txBody>
      </p:sp>
      <p:sp>
        <p:nvSpPr>
          <p:cNvPr id="108550" name="Rectangle 22"/>
          <p:cNvSpPr>
            <a:spLocks noChangeArrowheads="1"/>
          </p:cNvSpPr>
          <p:nvPr/>
        </p:nvSpPr>
        <p:spPr bwMode="auto">
          <a:xfrm>
            <a:off x="8229600" y="4548188"/>
            <a:ext cx="115912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9398" tIns="44699" rIns="89398" bIns="44699">
            <a:prstTxWarp prst="textNoShape">
              <a:avLst/>
            </a:prstTxWarp>
            <a:spAutoFit/>
          </a:bodyPr>
          <a:lstStyle/>
          <a:p>
            <a:pPr marL="0" lvl="1" algn="ctr" eaLnBrk="1" hangingPunct="1"/>
            <a:r>
              <a:rPr lang="en-US" sz="1400">
                <a:latin typeface="Verdana" pitchFamily="-112" charset="0"/>
                <a:ea typeface="Verdana" pitchFamily="-112" charset="0"/>
                <a:cs typeface="Verdana" pitchFamily="-112" charset="0"/>
              </a:rPr>
              <a:t>500 ps</a:t>
            </a:r>
          </a:p>
        </p:txBody>
      </p:sp>
      <p:sp>
        <p:nvSpPr>
          <p:cNvPr id="108551" name="Rectangle 23"/>
          <p:cNvSpPr>
            <a:spLocks noChangeArrowheads="1"/>
          </p:cNvSpPr>
          <p:nvPr/>
        </p:nvSpPr>
        <p:spPr bwMode="auto">
          <a:xfrm>
            <a:off x="8195897" y="6172200"/>
            <a:ext cx="1159119" cy="306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9398" tIns="44699" rIns="89398" bIns="44699">
            <a:prstTxWarp prst="textNoShape">
              <a:avLst/>
            </a:prstTxWarp>
            <a:spAutoFit/>
          </a:bodyPr>
          <a:lstStyle/>
          <a:p>
            <a:pPr marL="0" lvl="1" algn="ctr" eaLnBrk="1" hangingPunct="1"/>
            <a:r>
              <a:rPr lang="en-US" sz="1400">
                <a:latin typeface="Verdana" pitchFamily="-112" charset="0"/>
                <a:ea typeface="Verdana" pitchFamily="-112" charset="0"/>
                <a:cs typeface="Verdana" pitchFamily="-112" charset="0"/>
              </a:rPr>
              <a:t>300 ps</a:t>
            </a:r>
          </a:p>
        </p:txBody>
      </p:sp>
      <p:sp>
        <p:nvSpPr>
          <p:cNvPr id="108554" name="Text Box 10"/>
          <p:cNvSpPr txBox="1">
            <a:spLocks noChangeArrowheads="1"/>
          </p:cNvSpPr>
          <p:nvPr/>
        </p:nvSpPr>
        <p:spPr bwMode="auto">
          <a:xfrm>
            <a:off x="1990790" y="1066801"/>
            <a:ext cx="4298641" cy="24621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76194" tIns="38097" rIns="76194" bIns="38097">
            <a:prstTxWarp prst="textNoShape">
              <a:avLst/>
            </a:prstTxWarp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sz="1200">
                <a:latin typeface="Verdana" pitchFamily="-112" charset="0"/>
                <a:ea typeface="Verdana" pitchFamily="-112" charset="0"/>
                <a:cs typeface="Verdana" pitchFamily="-112" charset="0"/>
              </a:rPr>
              <a:t>P Lecoq et al. Nucl. Instrum. Meth. A 718 (2013) 569</a:t>
            </a:r>
          </a:p>
        </p:txBody>
      </p:sp>
      <p:sp>
        <p:nvSpPr>
          <p:cNvPr id="22" name="Titre 1"/>
          <p:cNvSpPr txBox="1">
            <a:spLocks/>
          </p:cNvSpPr>
          <p:nvPr/>
        </p:nvSpPr>
        <p:spPr bwMode="auto">
          <a:xfrm>
            <a:off x="1523999" y="76200"/>
            <a:ext cx="640080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>
            <a:prstTxWarp prst="textNoShape">
              <a:avLst/>
            </a:prstTxWarp>
          </a:bodyPr>
          <a:lstStyle/>
          <a:p>
            <a:pPr algn="ctr">
              <a:lnSpc>
                <a:spcPts val="3800"/>
              </a:lnSpc>
              <a:defRPr/>
            </a:pPr>
            <a:r>
              <a:rPr lang="fr-FR" sz="3600" kern="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ＭＳ Ｐゴシック" charset="-128"/>
                <a:cs typeface="ＭＳ Ｐゴシック" charset="-128"/>
              </a:rPr>
              <a:t>Fast</a:t>
            </a:r>
            <a:r>
              <a:rPr lang="fr-FR" sz="360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ＭＳ Ｐゴシック" charset="-128"/>
                <a:cs typeface="ＭＳ Ｐゴシック" charset="-128"/>
              </a:rPr>
              <a:t> </a:t>
            </a:r>
            <a:r>
              <a:rPr lang="fr-FR" sz="3600" kern="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ＭＳ Ｐゴシック" charset="-128"/>
                <a:cs typeface="ＭＳ Ｐゴシック" charset="-128"/>
              </a:rPr>
              <a:t>sintillation</a:t>
            </a:r>
            <a:r>
              <a:rPr lang="fr-FR" sz="360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ＭＳ Ｐゴシック" charset="-128"/>
                <a:cs typeface="ＭＳ Ｐゴシック" charset="-128"/>
              </a:rPr>
              <a:t> timing: the </a:t>
            </a:r>
            <a:r>
              <a:rPr lang="fr-FR" sz="3600" kern="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ＭＳ Ｐゴシック" charset="-128"/>
                <a:cs typeface="ＭＳ Ｐゴシック" charset="-128"/>
              </a:rPr>
              <a:t>way</a:t>
            </a:r>
            <a:r>
              <a:rPr lang="fr-FR" sz="360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ＭＳ Ｐゴシック" charset="-128"/>
                <a:cs typeface="ＭＳ Ｐゴシック" charset="-128"/>
              </a:rPr>
              <a:t> to </a:t>
            </a:r>
            <a:r>
              <a:rPr lang="fr-FR" sz="3600" kern="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ＭＳ Ｐゴシック" charset="-128"/>
                <a:cs typeface="ＭＳ Ｐゴシック" charset="-128"/>
              </a:rPr>
              <a:t>reconstructionless</a:t>
            </a:r>
            <a:r>
              <a:rPr lang="fr-FR" sz="360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ＭＳ Ｐゴシック" charset="-128"/>
                <a:cs typeface="ＭＳ Ｐゴシック" charset="-128"/>
              </a:rPr>
              <a:t> TOFPET</a:t>
            </a:r>
          </a:p>
        </p:txBody>
      </p:sp>
      <p:grpSp>
        <p:nvGrpSpPr>
          <p:cNvPr id="4" name="Grouper 40"/>
          <p:cNvGrpSpPr>
            <a:grpSpLocks/>
          </p:cNvGrpSpPr>
          <p:nvPr/>
        </p:nvGrpSpPr>
        <p:grpSpPr bwMode="auto">
          <a:xfrm>
            <a:off x="5064369" y="4735513"/>
            <a:ext cx="3345474" cy="1589087"/>
            <a:chOff x="5486400" y="3745468"/>
            <a:chExt cx="3623784" cy="1588532"/>
          </a:xfrm>
        </p:grpSpPr>
        <p:pic>
          <p:nvPicPr>
            <p:cNvPr id="108564" name="Image 34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486400" y="3810000"/>
              <a:ext cx="3623784" cy="152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8565" name="ZoneTexte 39"/>
            <p:cNvSpPr txBox="1">
              <a:spLocks noChangeArrowheads="1"/>
            </p:cNvSpPr>
            <p:nvPr/>
          </p:nvSpPr>
          <p:spPr bwMode="auto">
            <a:xfrm>
              <a:off x="6935488" y="3745468"/>
              <a:ext cx="1950764" cy="3692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fr-FR" sz="1800" dirty="0">
                  <a:solidFill>
                    <a:srgbClr val="FC0A1D"/>
                  </a:solidFill>
                </a:rPr>
                <a:t>Digital 3D </a:t>
              </a:r>
              <a:r>
                <a:rPr lang="fr-FR" sz="1800" dirty="0" err="1">
                  <a:solidFill>
                    <a:srgbClr val="FC0A1D"/>
                  </a:solidFill>
                </a:rPr>
                <a:t>SiPM</a:t>
              </a:r>
              <a:endParaRPr lang="fr-FR" sz="1800" dirty="0">
                <a:solidFill>
                  <a:srgbClr val="FC0A1D"/>
                </a:solidFill>
              </a:endParaRPr>
            </a:p>
          </p:txBody>
        </p:sp>
      </p:grpSp>
      <p:grpSp>
        <p:nvGrpSpPr>
          <p:cNvPr id="5" name="Grouper 38"/>
          <p:cNvGrpSpPr>
            <a:grpSpLocks/>
          </p:cNvGrpSpPr>
          <p:nvPr/>
        </p:nvGrpSpPr>
        <p:grpSpPr bwMode="auto">
          <a:xfrm>
            <a:off x="2602522" y="3352800"/>
            <a:ext cx="2184362" cy="2362200"/>
            <a:chOff x="2819400" y="3048000"/>
            <a:chExt cx="2366393" cy="2362200"/>
          </a:xfrm>
        </p:grpSpPr>
        <p:pic>
          <p:nvPicPr>
            <p:cNvPr id="108562" name="Image 3" descr="excitation01.jpg"/>
            <p:cNvPicPr>
              <a:picLocks noChangeAspect="1"/>
            </p:cNvPicPr>
            <p:nvPr/>
          </p:nvPicPr>
          <p:blipFill>
            <a:blip r:embed="rId7"/>
            <a:srcRect l="21616" t="9677" r="26128" b="16129"/>
            <a:stretch>
              <a:fillRect/>
            </a:stretch>
          </p:blipFill>
          <p:spPr bwMode="auto">
            <a:xfrm>
              <a:off x="2819400" y="3048000"/>
              <a:ext cx="2362200" cy="2362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8563" name="ZoneTexte 37"/>
            <p:cNvSpPr txBox="1">
              <a:spLocks noChangeArrowheads="1"/>
            </p:cNvSpPr>
            <p:nvPr/>
          </p:nvSpPr>
          <p:spPr bwMode="auto">
            <a:xfrm>
              <a:off x="3095573" y="5029200"/>
              <a:ext cx="209022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fr-FR" sz="1800" dirty="0" err="1">
                  <a:solidFill>
                    <a:srgbClr val="FF0000"/>
                  </a:solidFill>
                </a:rPr>
                <a:t>Photonic</a:t>
              </a:r>
              <a:r>
                <a:rPr lang="fr-FR" sz="1800" dirty="0">
                  <a:solidFill>
                    <a:srgbClr val="FF0000"/>
                  </a:solidFill>
                </a:rPr>
                <a:t> </a:t>
              </a:r>
              <a:r>
                <a:rPr lang="fr-FR" sz="1800" dirty="0" err="1">
                  <a:solidFill>
                    <a:srgbClr val="FF0000"/>
                  </a:solidFill>
                </a:rPr>
                <a:t>crystals</a:t>
              </a:r>
              <a:endParaRPr lang="fr-FR" sz="1800" dirty="0">
                <a:solidFill>
                  <a:srgbClr val="FF0000"/>
                </a:solidFill>
              </a:endParaRPr>
            </a:p>
          </p:txBody>
        </p:sp>
      </p:grpSp>
      <p:sp>
        <p:nvSpPr>
          <p:cNvPr id="43" name="Rectangle à coins arrondis 42"/>
          <p:cNvSpPr>
            <a:spLocks noChangeArrowheads="1"/>
          </p:cNvSpPr>
          <p:nvPr/>
        </p:nvSpPr>
        <p:spPr bwMode="auto">
          <a:xfrm>
            <a:off x="2532185" y="2133600"/>
            <a:ext cx="633046" cy="45720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5" presetClass="emph" presetSubtype="0" repeatCount="5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3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rcRect l="47996"/>
          <a:stretch>
            <a:fillRect/>
          </a:stretch>
        </p:blipFill>
        <p:spPr>
          <a:xfrm>
            <a:off x="7543800" y="1752600"/>
            <a:ext cx="1475192" cy="52839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91400" y="1066800"/>
            <a:ext cx="1752600" cy="4529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32354" y="2592594"/>
            <a:ext cx="1106846" cy="68400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438400" y="6096000"/>
            <a:ext cx="38388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EXPLORER.ucdavis.edu</a:t>
            </a:r>
            <a:endParaRPr lang="en-US" sz="2000" dirty="0">
              <a:solidFill>
                <a:schemeClr val="accent1">
                  <a:lumMod val="75000"/>
                </a:schemeClr>
              </a:solidFill>
              <a:latin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24000" y="-16941"/>
            <a:ext cx="6400800" cy="1007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20"/>
              </a:lnSpc>
            </a:pPr>
            <a:r>
              <a:rPr lang="en-US" sz="3600" dirty="0" smtClean="0">
                <a:solidFill>
                  <a:schemeClr val="tx2"/>
                </a:solidFill>
                <a:latin typeface="Arial"/>
                <a:cs typeface="Arial"/>
              </a:rPr>
              <a:t>EXPLORER:  </a:t>
            </a:r>
            <a:br>
              <a:rPr lang="en-US" sz="3600" dirty="0" smtClean="0">
                <a:solidFill>
                  <a:schemeClr val="tx2"/>
                </a:solidFill>
                <a:latin typeface="Arial"/>
                <a:cs typeface="Arial"/>
              </a:rPr>
            </a:br>
            <a:r>
              <a:rPr lang="en-US" sz="3600" dirty="0" smtClean="0">
                <a:solidFill>
                  <a:schemeClr val="tx2"/>
                </a:solidFill>
                <a:latin typeface="Arial"/>
                <a:cs typeface="Arial"/>
              </a:rPr>
              <a:t>A Total-Body PET Scanner</a:t>
            </a:r>
            <a:endParaRPr lang="en-US" sz="3600" dirty="0">
              <a:solidFill>
                <a:schemeClr val="tx2"/>
              </a:solidFill>
              <a:latin typeface="Arial"/>
            </a:endParaRPr>
          </a:p>
        </p:txBody>
      </p:sp>
      <p:pic>
        <p:nvPicPr>
          <p:cNvPr id="13" name="Picture 12" descr="Explorer_Blue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8909" t="15554" r="8686" b="13176"/>
          <a:stretch>
            <a:fillRect/>
          </a:stretch>
        </p:blipFill>
        <p:spPr>
          <a:xfrm>
            <a:off x="6348198" y="5486400"/>
            <a:ext cx="2795802" cy="1057871"/>
          </a:xfrm>
          <a:prstGeom prst="rect">
            <a:avLst/>
          </a:prstGeom>
        </p:spPr>
      </p:pic>
      <p:pic>
        <p:nvPicPr>
          <p:cNvPr id="3" name="scan_v2.mp4">
            <a:hlinkClick r:id="" action="ppaction://media"/>
          </p:cNvPr>
          <p:cNvPicPr/>
          <p:nvPr>
            <a:videoFile r:link="rId1"/>
            <p:extLst>
              <p:ext uri="{DAA4B4D4-6D71-4841-9C94-3DE7FCFB9230}">
                <p14:medi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r:embed="rId8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228599" y="1600200"/>
            <a:ext cx="7259659" cy="4083558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74750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r="1484" b="28351"/>
          <a:stretch/>
        </p:blipFill>
        <p:spPr>
          <a:xfrm>
            <a:off x="1006490" y="1219200"/>
            <a:ext cx="7184850" cy="5166197"/>
          </a:xfrm>
          <a:prstGeom prst="rect">
            <a:avLst/>
          </a:prstGeom>
        </p:spPr>
      </p:pic>
      <p:sp>
        <p:nvSpPr>
          <p:cNvPr id="16" name="TextBox 243"/>
          <p:cNvSpPr txBox="1">
            <a:spLocks noChangeArrowheads="1"/>
          </p:cNvSpPr>
          <p:nvPr/>
        </p:nvSpPr>
        <p:spPr bwMode="auto">
          <a:xfrm>
            <a:off x="135012" y="5791200"/>
            <a:ext cx="1032933" cy="530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rgbClr val="C1CEFF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rgbClr val="C1CEFF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rgbClr val="C1CEFF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rgbClr val="C1CEFF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rgbClr val="C1CE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rgbClr val="C1CE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rgbClr val="C1CE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rgbClr val="C1CE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rgbClr val="C1CEFF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422" dirty="0">
                <a:solidFill>
                  <a:schemeClr val="tx1"/>
                </a:solidFill>
              </a:rPr>
              <a:t>Ramsey Badawi</a:t>
            </a:r>
          </a:p>
        </p:txBody>
      </p:sp>
      <p:sp>
        <p:nvSpPr>
          <p:cNvPr id="17" name="TextBox 244"/>
          <p:cNvSpPr txBox="1">
            <a:spLocks noChangeArrowheads="1"/>
          </p:cNvSpPr>
          <p:nvPr/>
        </p:nvSpPr>
        <p:spPr bwMode="auto">
          <a:xfrm>
            <a:off x="7982802" y="5791200"/>
            <a:ext cx="1031522" cy="530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rgbClr val="C1CEFF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rgbClr val="C1CEFF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rgbClr val="C1CEFF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rgbClr val="C1CEFF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rgbClr val="C1CE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rgbClr val="C1CE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rgbClr val="C1CE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rgbClr val="C1CE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rgbClr val="C1CEFF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422" dirty="0">
                <a:solidFill>
                  <a:schemeClr val="tx1"/>
                </a:solidFill>
              </a:rPr>
              <a:t>Simon Cherry</a:t>
            </a:r>
          </a:p>
        </p:txBody>
      </p:sp>
      <p:pic>
        <p:nvPicPr>
          <p:cNvPr id="11" name="Picture 10" descr="HRHR TRA 2015 Badawi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30778" y="4481457"/>
            <a:ext cx="1041400" cy="1298369"/>
          </a:xfrm>
          <a:prstGeom prst="rect">
            <a:avLst/>
          </a:prstGeom>
        </p:spPr>
      </p:pic>
      <p:pic>
        <p:nvPicPr>
          <p:cNvPr id="3" name="Picture 2" descr="Cherry-Simon_001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t="3500" b="15922"/>
          <a:stretch/>
        </p:blipFill>
        <p:spPr>
          <a:xfrm>
            <a:off x="7909792" y="4481456"/>
            <a:ext cx="1139810" cy="128636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524000" y="-16941"/>
            <a:ext cx="6400800" cy="1007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20"/>
              </a:lnSpc>
            </a:pPr>
            <a:r>
              <a:rPr lang="en-US" sz="3600" dirty="0" smtClean="0">
                <a:solidFill>
                  <a:schemeClr val="tx2"/>
                </a:solidFill>
                <a:latin typeface="Arial"/>
                <a:cs typeface="Arial"/>
              </a:rPr>
              <a:t>EXPLORER:  </a:t>
            </a:r>
            <a:br>
              <a:rPr lang="en-US" sz="3600" dirty="0" smtClean="0">
                <a:solidFill>
                  <a:schemeClr val="tx2"/>
                </a:solidFill>
                <a:latin typeface="Arial"/>
                <a:cs typeface="Arial"/>
              </a:rPr>
            </a:br>
            <a:r>
              <a:rPr lang="en-US" sz="3600" dirty="0" smtClean="0">
                <a:solidFill>
                  <a:schemeClr val="tx2"/>
                </a:solidFill>
                <a:latin typeface="Arial"/>
                <a:cs typeface="Arial"/>
              </a:rPr>
              <a:t>A Total-Body PET Scanner</a:t>
            </a:r>
            <a:endParaRPr lang="en-US" sz="3600" dirty="0">
              <a:solidFill>
                <a:schemeClr val="tx2"/>
              </a:solidFill>
              <a:latin typeface="Arial"/>
            </a:endParaRPr>
          </a:p>
        </p:txBody>
      </p:sp>
      <p:pic>
        <p:nvPicPr>
          <p:cNvPr id="8" name="Picture 7" descr="Explorer_Blue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8909" t="15554" r="8686" b="13176"/>
          <a:stretch>
            <a:fillRect/>
          </a:stretch>
        </p:blipFill>
        <p:spPr>
          <a:xfrm>
            <a:off x="5867400" y="1913476"/>
            <a:ext cx="2331720" cy="882272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4552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89448458"/>
              </p:ext>
            </p:extLst>
          </p:nvPr>
        </p:nvGraphicFramePr>
        <p:xfrm>
          <a:off x="304800" y="1447800"/>
          <a:ext cx="8610600" cy="4671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0228"/>
                <a:gridCol w="2482948"/>
                <a:gridCol w="2967424"/>
              </a:tblGrid>
              <a:tr h="1178758">
                <a:tc>
                  <a:txBody>
                    <a:bodyPr/>
                    <a:lstStyle/>
                    <a:p>
                      <a:pPr algn="l"/>
                      <a:endParaRPr lang="en-US" sz="2000" dirty="0">
                        <a:solidFill>
                          <a:schemeClr val="tx1"/>
                        </a:solidFill>
                        <a:latin typeface="Helvetica"/>
                        <a:cs typeface="Helvetica"/>
                      </a:endParaRPr>
                    </a:p>
                  </a:txBody>
                  <a:tcPr marL="81280" marR="81280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 smtClean="0">
                        <a:solidFill>
                          <a:schemeClr val="tx1"/>
                        </a:solidFill>
                        <a:latin typeface="Helvetica"/>
                        <a:cs typeface="Helvetica"/>
                      </a:endParaRPr>
                    </a:p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Helvetica"/>
                          <a:cs typeface="Helvetica"/>
                        </a:rPr>
                        <a:t>Siemens </a:t>
                      </a:r>
                      <a:r>
                        <a:rPr lang="en-US" sz="2000" dirty="0" err="1" smtClean="0">
                          <a:solidFill>
                            <a:schemeClr val="tx1"/>
                          </a:solidFill>
                          <a:latin typeface="Helvetica"/>
                          <a:cs typeface="Helvetica"/>
                        </a:rPr>
                        <a:t>mCT</a:t>
                      </a:r>
                      <a:endParaRPr lang="en-US" sz="2000" dirty="0" smtClean="0">
                        <a:solidFill>
                          <a:schemeClr val="tx1"/>
                        </a:solidFill>
                        <a:latin typeface="Helvetica"/>
                        <a:cs typeface="Helvetica"/>
                      </a:endParaRPr>
                    </a:p>
                    <a:p>
                      <a:pPr algn="ctr"/>
                      <a:endParaRPr lang="en-US" sz="2000" dirty="0">
                        <a:solidFill>
                          <a:schemeClr val="tx1"/>
                        </a:solidFill>
                        <a:latin typeface="Helvetica"/>
                        <a:cs typeface="Helvetica"/>
                      </a:endParaRPr>
                    </a:p>
                  </a:txBody>
                  <a:tcPr marL="81280" marR="812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Helvetica"/>
                          <a:cs typeface="Helvetica"/>
                        </a:rPr>
                        <a:t> </a:t>
                      </a:r>
                    </a:p>
                    <a:p>
                      <a:pPr algn="ctr"/>
                      <a:endParaRPr lang="en-US" sz="2000" dirty="0">
                        <a:solidFill>
                          <a:schemeClr val="tx1"/>
                        </a:solidFill>
                        <a:latin typeface="Helvetica"/>
                        <a:cs typeface="Helvetica"/>
                      </a:endParaRPr>
                    </a:p>
                  </a:txBody>
                  <a:tcPr marL="81280" marR="81280"/>
                </a:tc>
              </a:tr>
              <a:tr h="491149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 smtClean="0">
                          <a:solidFill>
                            <a:srgbClr val="0000FF"/>
                          </a:solidFill>
                          <a:latin typeface="Helvetica"/>
                          <a:cs typeface="Helvetica"/>
                        </a:rPr>
                        <a:t>Axial FOV (cm)</a:t>
                      </a:r>
                      <a:endParaRPr lang="en-US" sz="2000" b="1" dirty="0">
                        <a:solidFill>
                          <a:srgbClr val="0000FF"/>
                        </a:solidFill>
                        <a:latin typeface="Helvetica"/>
                        <a:cs typeface="Helvetica"/>
                      </a:endParaRPr>
                    </a:p>
                  </a:txBody>
                  <a:tcPr marL="81280" marR="812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Helvetica"/>
                          <a:cs typeface="Helvetica"/>
                        </a:rPr>
                        <a:t>21.8</a:t>
                      </a:r>
                      <a:endParaRPr lang="en-US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Helvetica"/>
                        <a:cs typeface="Helvetica"/>
                      </a:endParaRPr>
                    </a:p>
                  </a:txBody>
                  <a:tcPr marL="81280" marR="812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  <a:latin typeface="Helvetica"/>
                          <a:cs typeface="Helvetica"/>
                        </a:rPr>
                        <a:t>200</a:t>
                      </a:r>
                    </a:p>
                  </a:txBody>
                  <a:tcPr marL="81280" marR="81280"/>
                </a:tc>
              </a:tr>
              <a:tr h="518499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rgbClr val="0000FF"/>
                          </a:solidFill>
                          <a:latin typeface="Helvetica"/>
                          <a:cs typeface="Helvetica"/>
                        </a:rPr>
                        <a:t>Ring diameter (cm)</a:t>
                      </a:r>
                      <a:endParaRPr lang="en-US" sz="2000" dirty="0">
                        <a:solidFill>
                          <a:srgbClr val="0000FF"/>
                        </a:solidFill>
                        <a:latin typeface="Helvetica"/>
                        <a:cs typeface="Helvetica"/>
                      </a:endParaRPr>
                    </a:p>
                  </a:txBody>
                  <a:tcPr marL="81280" marR="812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Helvetica"/>
                          <a:cs typeface="Helvetica"/>
                        </a:rPr>
                        <a:t>84.9</a:t>
                      </a:r>
                      <a:endParaRPr lang="en-US" sz="2000" dirty="0">
                        <a:solidFill>
                          <a:schemeClr val="tx2">
                            <a:lumMod val="75000"/>
                          </a:schemeClr>
                        </a:solidFill>
                        <a:latin typeface="Helvetica"/>
                        <a:cs typeface="Helvetica"/>
                      </a:endParaRPr>
                    </a:p>
                  </a:txBody>
                  <a:tcPr marL="81280" marR="812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FF0000"/>
                          </a:solidFill>
                          <a:latin typeface="Helvetica"/>
                          <a:cs typeface="Helvetica"/>
                        </a:rPr>
                        <a:t>~80</a:t>
                      </a:r>
                      <a:endParaRPr lang="en-US" sz="2000" dirty="0">
                        <a:solidFill>
                          <a:srgbClr val="FF0000"/>
                        </a:solidFill>
                        <a:latin typeface="Helvetica"/>
                        <a:cs typeface="Helvetica"/>
                      </a:endParaRPr>
                    </a:p>
                  </a:txBody>
                  <a:tcPr marL="81280" marR="81280"/>
                </a:tc>
              </a:tr>
              <a:tr h="518499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rgbClr val="0000FF"/>
                          </a:solidFill>
                          <a:latin typeface="Helvetica"/>
                          <a:cs typeface="Helvetica"/>
                        </a:rPr>
                        <a:t>Scintillator</a:t>
                      </a:r>
                      <a:endParaRPr lang="en-US" sz="2000" dirty="0">
                        <a:solidFill>
                          <a:srgbClr val="0000FF"/>
                        </a:solidFill>
                        <a:latin typeface="Helvetica"/>
                        <a:cs typeface="Helvetica"/>
                      </a:endParaRPr>
                    </a:p>
                  </a:txBody>
                  <a:tcPr marL="81280" marR="812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Helvetica"/>
                          <a:cs typeface="Helvetica"/>
                        </a:rPr>
                        <a:t>LSO</a:t>
                      </a:r>
                      <a:endParaRPr lang="en-US" sz="2000" dirty="0">
                        <a:solidFill>
                          <a:schemeClr val="tx2">
                            <a:lumMod val="75000"/>
                          </a:schemeClr>
                        </a:solidFill>
                        <a:latin typeface="Helvetica"/>
                        <a:cs typeface="Helvetica"/>
                      </a:endParaRPr>
                    </a:p>
                  </a:txBody>
                  <a:tcPr marL="81280" marR="812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FF0000"/>
                          </a:solidFill>
                          <a:latin typeface="Helvetica"/>
                          <a:cs typeface="Helvetica"/>
                        </a:rPr>
                        <a:t>LYSO</a:t>
                      </a:r>
                      <a:endParaRPr lang="en-US" sz="2000" dirty="0">
                        <a:solidFill>
                          <a:srgbClr val="FF0000"/>
                        </a:solidFill>
                        <a:latin typeface="Helvetica"/>
                        <a:cs typeface="Helvetica"/>
                      </a:endParaRPr>
                    </a:p>
                  </a:txBody>
                  <a:tcPr marL="81280" marR="81280"/>
                </a:tc>
              </a:tr>
              <a:tr h="491149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rgbClr val="0000FF"/>
                          </a:solidFill>
                          <a:latin typeface="Helvetica"/>
                          <a:cs typeface="Helvetica"/>
                        </a:rPr>
                        <a:t>Spatial resolution (mm)</a:t>
                      </a:r>
                      <a:endParaRPr lang="en-US" sz="2000" dirty="0">
                        <a:solidFill>
                          <a:srgbClr val="0000FF"/>
                        </a:solidFill>
                        <a:latin typeface="Helvetica"/>
                        <a:cs typeface="Helvetica"/>
                      </a:endParaRPr>
                    </a:p>
                  </a:txBody>
                  <a:tcPr marL="81280" marR="812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Helvetica"/>
                          <a:cs typeface="Helvetica"/>
                        </a:rPr>
                        <a:t>4.1</a:t>
                      </a:r>
                      <a:endParaRPr lang="en-US" sz="2000" dirty="0">
                        <a:solidFill>
                          <a:schemeClr val="tx2">
                            <a:lumMod val="75000"/>
                          </a:schemeClr>
                        </a:solidFill>
                        <a:latin typeface="Helvetica"/>
                        <a:cs typeface="Helvetica"/>
                      </a:endParaRPr>
                    </a:p>
                  </a:txBody>
                  <a:tcPr marL="81280" marR="812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FF0000"/>
                          </a:solidFill>
                          <a:latin typeface="Helvetica"/>
                          <a:cs typeface="Helvetica"/>
                        </a:rPr>
                        <a:t>&lt;4</a:t>
                      </a:r>
                      <a:endParaRPr lang="en-US" sz="2000" dirty="0">
                        <a:solidFill>
                          <a:srgbClr val="FF0000"/>
                        </a:solidFill>
                        <a:latin typeface="Helvetica"/>
                        <a:cs typeface="Helvetica"/>
                      </a:endParaRPr>
                    </a:p>
                  </a:txBody>
                  <a:tcPr marL="81280" marR="81280"/>
                </a:tc>
              </a:tr>
              <a:tr h="491149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rgbClr val="0000FF"/>
                          </a:solidFill>
                          <a:latin typeface="Helvetica"/>
                          <a:cs typeface="Helvetica"/>
                        </a:rPr>
                        <a:t>TOF resolution (</a:t>
                      </a:r>
                      <a:r>
                        <a:rPr lang="en-US" sz="2000" dirty="0" err="1" smtClean="0">
                          <a:solidFill>
                            <a:srgbClr val="0000FF"/>
                          </a:solidFill>
                          <a:latin typeface="Helvetica"/>
                          <a:cs typeface="Helvetica"/>
                        </a:rPr>
                        <a:t>ps</a:t>
                      </a:r>
                      <a:r>
                        <a:rPr lang="en-US" sz="2000" dirty="0" smtClean="0">
                          <a:solidFill>
                            <a:srgbClr val="0000FF"/>
                          </a:solidFill>
                          <a:latin typeface="Helvetica"/>
                          <a:cs typeface="Helvetica"/>
                        </a:rPr>
                        <a:t>)</a:t>
                      </a:r>
                      <a:endParaRPr lang="en-US" sz="2000" dirty="0">
                        <a:solidFill>
                          <a:srgbClr val="0000FF"/>
                        </a:solidFill>
                        <a:latin typeface="Helvetica"/>
                        <a:cs typeface="Helvetica"/>
                      </a:endParaRPr>
                    </a:p>
                  </a:txBody>
                  <a:tcPr marL="81280" marR="812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Helvetica"/>
                          <a:cs typeface="Helvetica"/>
                        </a:rPr>
                        <a:t>530</a:t>
                      </a:r>
                      <a:endParaRPr lang="en-US" sz="2000" dirty="0">
                        <a:solidFill>
                          <a:schemeClr val="tx2">
                            <a:lumMod val="75000"/>
                          </a:schemeClr>
                        </a:solidFill>
                        <a:latin typeface="Helvetica"/>
                        <a:cs typeface="Helvetica"/>
                      </a:endParaRPr>
                    </a:p>
                  </a:txBody>
                  <a:tcPr marL="81280" marR="812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FF0000"/>
                          </a:solidFill>
                          <a:latin typeface="Helvetica"/>
                          <a:cs typeface="Helvetica"/>
                        </a:rPr>
                        <a:t>&lt;400</a:t>
                      </a:r>
                    </a:p>
                  </a:txBody>
                  <a:tcPr marL="81280" marR="81280"/>
                </a:tc>
              </a:tr>
              <a:tr h="491149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rgbClr val="0000FF"/>
                          </a:solidFill>
                          <a:latin typeface="Helvetica"/>
                          <a:cs typeface="Helvetica"/>
                        </a:rPr>
                        <a:t>Integrated CT unit?</a:t>
                      </a:r>
                      <a:endParaRPr lang="en-US" sz="2000" dirty="0">
                        <a:solidFill>
                          <a:srgbClr val="0000FF"/>
                        </a:solidFill>
                        <a:latin typeface="Helvetica"/>
                        <a:cs typeface="Helvetica"/>
                      </a:endParaRPr>
                    </a:p>
                  </a:txBody>
                  <a:tcPr marL="81280" marR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Helvetica"/>
                          <a:cs typeface="Helvetica"/>
                        </a:rPr>
                        <a:t>Yes</a:t>
                      </a:r>
                      <a:endParaRPr lang="en-US" sz="2000" dirty="0">
                        <a:solidFill>
                          <a:schemeClr val="tx2">
                            <a:lumMod val="75000"/>
                          </a:schemeClr>
                        </a:solidFill>
                        <a:latin typeface="Helvetica"/>
                        <a:cs typeface="Helvetica"/>
                      </a:endParaRPr>
                    </a:p>
                  </a:txBody>
                  <a:tcPr marL="81280" marR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FF0000"/>
                          </a:solidFill>
                          <a:latin typeface="Helvetica"/>
                          <a:cs typeface="Helvetica"/>
                        </a:rPr>
                        <a:t>Yes</a:t>
                      </a:r>
                    </a:p>
                  </a:txBody>
                  <a:tcPr marL="81280" marR="81280" anchor="ctr"/>
                </a:tc>
              </a:tr>
              <a:tr h="491149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rgbClr val="0000FF"/>
                          </a:solidFill>
                          <a:latin typeface="Helvetica"/>
                          <a:cs typeface="Helvetica"/>
                        </a:rPr>
                        <a:t>DOI Measurement?</a:t>
                      </a:r>
                      <a:endParaRPr lang="en-US" sz="2000" dirty="0">
                        <a:solidFill>
                          <a:srgbClr val="0000FF"/>
                        </a:solidFill>
                        <a:latin typeface="Helvetica"/>
                        <a:cs typeface="Helvetica"/>
                      </a:endParaRPr>
                    </a:p>
                  </a:txBody>
                  <a:tcPr marL="81280" marR="812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Helvetica"/>
                          <a:cs typeface="Helvetica"/>
                        </a:rPr>
                        <a:t>No</a:t>
                      </a:r>
                      <a:endParaRPr lang="en-US" sz="2000" dirty="0">
                        <a:solidFill>
                          <a:schemeClr val="tx2">
                            <a:lumMod val="75000"/>
                          </a:schemeClr>
                        </a:solidFill>
                        <a:latin typeface="Helvetica"/>
                        <a:cs typeface="Helvetica"/>
                      </a:endParaRPr>
                    </a:p>
                  </a:txBody>
                  <a:tcPr marL="81280" marR="812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FF0000"/>
                          </a:solidFill>
                          <a:latin typeface="Helvetica"/>
                          <a:cs typeface="Helvetica"/>
                        </a:rPr>
                        <a:t>Yes</a:t>
                      </a:r>
                    </a:p>
                  </a:txBody>
                  <a:tcPr marL="81280" marR="81280"/>
                </a:tc>
              </a:tr>
            </a:tbl>
          </a:graphicData>
        </a:graphic>
      </p:graphicFrame>
      <p:grpSp>
        <p:nvGrpSpPr>
          <p:cNvPr id="3" name="Group 10"/>
          <p:cNvGrpSpPr/>
          <p:nvPr/>
        </p:nvGrpSpPr>
        <p:grpSpPr>
          <a:xfrm>
            <a:off x="7086600" y="5638800"/>
            <a:ext cx="1147530" cy="400110"/>
            <a:chOff x="6921500" y="4864070"/>
            <a:chExt cx="1147530" cy="400110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6921500" y="5080000"/>
              <a:ext cx="635000" cy="0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7556500" y="4864070"/>
              <a:ext cx="51253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rgbClr val="FF0000"/>
                  </a:solidFill>
                  <a:latin typeface="Helvetica"/>
                  <a:cs typeface="Helvetica"/>
                </a:rPr>
                <a:t>No</a:t>
              </a:r>
              <a:endParaRPr lang="en-US" sz="2000" dirty="0">
                <a:solidFill>
                  <a:srgbClr val="FF0000"/>
                </a:solidFill>
                <a:latin typeface="Helvetica"/>
                <a:cs typeface="Helvetica"/>
              </a:endParaRPr>
            </a:p>
          </p:txBody>
        </p:sp>
      </p:grpSp>
      <p:sp>
        <p:nvSpPr>
          <p:cNvPr id="10" name="TextBox 11"/>
          <p:cNvSpPr txBox="1"/>
          <p:nvPr/>
        </p:nvSpPr>
        <p:spPr>
          <a:xfrm>
            <a:off x="1524000" y="-16941"/>
            <a:ext cx="6400800" cy="1007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20"/>
              </a:lnSpc>
            </a:pPr>
            <a:r>
              <a:rPr lang="en-US" sz="3600" dirty="0" smtClean="0">
                <a:solidFill>
                  <a:schemeClr val="tx2"/>
                </a:solidFill>
                <a:latin typeface="Arial"/>
                <a:cs typeface="Arial"/>
              </a:rPr>
              <a:t>EXPLORER:  </a:t>
            </a:r>
            <a:br>
              <a:rPr lang="en-US" sz="3600" dirty="0" smtClean="0">
                <a:solidFill>
                  <a:schemeClr val="tx2"/>
                </a:solidFill>
                <a:latin typeface="Arial"/>
                <a:cs typeface="Arial"/>
              </a:rPr>
            </a:br>
            <a:r>
              <a:rPr lang="en-US" sz="3600" dirty="0" smtClean="0">
                <a:solidFill>
                  <a:schemeClr val="tx2"/>
                </a:solidFill>
                <a:latin typeface="Arial"/>
                <a:cs typeface="Arial"/>
              </a:rPr>
              <a:t>Design parameters</a:t>
            </a:r>
            <a:endParaRPr lang="en-US" sz="3600" dirty="0">
              <a:solidFill>
                <a:schemeClr val="tx2"/>
              </a:solidFill>
              <a:latin typeface="Arial"/>
            </a:endParaRPr>
          </a:p>
        </p:txBody>
      </p:sp>
      <p:pic>
        <p:nvPicPr>
          <p:cNvPr id="20" name="Picture 19" descr="Explorer_Blu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8909" t="15554" r="8686" b="13176"/>
          <a:stretch>
            <a:fillRect/>
          </a:stretch>
        </p:blipFill>
        <p:spPr>
          <a:xfrm>
            <a:off x="6324600" y="1524000"/>
            <a:ext cx="2331720" cy="882272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52030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ontent Placeholder 2"/>
          <p:cNvSpPr>
            <a:spLocks noGrp="1"/>
          </p:cNvSpPr>
          <p:nvPr>
            <p:ph idx="1"/>
          </p:nvPr>
        </p:nvSpPr>
        <p:spPr>
          <a:xfrm>
            <a:off x="173320" y="1447955"/>
            <a:ext cx="5694080" cy="5396583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 smtClean="0">
                <a:latin typeface="Helvetica"/>
                <a:cs typeface="Helvetica"/>
              </a:rPr>
              <a:t>Up to 40</a:t>
            </a:r>
            <a:r>
              <a:rPr lang="en-US" dirty="0" smtClean="0">
                <a:latin typeface="Helvetica"/>
                <a:cs typeface="Helvetica"/>
              </a:rPr>
              <a:t>-fold reduction in dose</a:t>
            </a:r>
            <a:endParaRPr lang="en-US" dirty="0" smtClean="0">
              <a:latin typeface="Helvetica"/>
              <a:cs typeface="Helvetica"/>
            </a:endParaRPr>
          </a:p>
          <a:p>
            <a:pPr lvl="1">
              <a:spcAft>
                <a:spcPts val="600"/>
              </a:spcAft>
            </a:pPr>
            <a:endParaRPr lang="en-US" dirty="0" smtClean="0">
              <a:latin typeface="Helvetica"/>
              <a:cs typeface="Helvetica"/>
            </a:endParaRPr>
          </a:p>
          <a:p>
            <a:pPr lvl="1">
              <a:spcAft>
                <a:spcPts val="600"/>
              </a:spcAft>
            </a:pPr>
            <a:r>
              <a:rPr lang="en-US" dirty="0" smtClean="0">
                <a:latin typeface="Helvetica"/>
                <a:cs typeface="Helvetica"/>
              </a:rPr>
              <a:t>Whole</a:t>
            </a:r>
            <a:r>
              <a:rPr lang="en-US" dirty="0" smtClean="0">
                <a:latin typeface="Helvetica"/>
                <a:cs typeface="Helvetica"/>
              </a:rPr>
              <a:t>-body PET at   </a:t>
            </a:r>
            <a:r>
              <a:rPr lang="en-US" dirty="0" smtClean="0">
                <a:latin typeface="Helvetica"/>
                <a:cs typeface="Helvetica"/>
              </a:rPr>
              <a:t> ~ 0.15 </a:t>
            </a:r>
            <a:r>
              <a:rPr lang="en-US" dirty="0" err="1" smtClean="0">
                <a:latin typeface="Helvetica"/>
                <a:cs typeface="Helvetica"/>
              </a:rPr>
              <a:t>mSv</a:t>
            </a:r>
            <a:endParaRPr lang="en-US" dirty="0" smtClean="0">
              <a:latin typeface="Helvetica"/>
              <a:cs typeface="Helvetica"/>
            </a:endParaRPr>
          </a:p>
          <a:p>
            <a:pPr lvl="1">
              <a:spcAft>
                <a:spcPts val="600"/>
              </a:spcAft>
            </a:pPr>
            <a:r>
              <a:rPr lang="en-US" dirty="0" smtClean="0">
                <a:latin typeface="Helvetica"/>
                <a:cs typeface="Helvetica"/>
              </a:rPr>
              <a:t>Annual natural background is</a:t>
            </a:r>
            <a:r>
              <a:rPr lang="en-US" dirty="0" smtClean="0">
                <a:latin typeface="Helvetica"/>
                <a:cs typeface="Helvetica"/>
              </a:rPr>
              <a:t> 	~ 2.4 </a:t>
            </a:r>
            <a:r>
              <a:rPr lang="en-US" dirty="0" err="1" smtClean="0">
                <a:latin typeface="Helvetica"/>
                <a:cs typeface="Helvetica"/>
              </a:rPr>
              <a:t>mSv</a:t>
            </a:r>
            <a:endParaRPr lang="en-US" dirty="0" smtClean="0">
              <a:latin typeface="Helvetica"/>
              <a:cs typeface="Helvetica"/>
            </a:endParaRPr>
          </a:p>
          <a:p>
            <a:pPr lvl="1">
              <a:spcAft>
                <a:spcPts val="600"/>
              </a:spcAft>
            </a:pPr>
            <a:r>
              <a:rPr lang="en-US" dirty="0" smtClean="0">
                <a:latin typeface="Helvetica"/>
                <a:cs typeface="Helvetica"/>
              </a:rPr>
              <a:t>Return flight (SFO-LHR) </a:t>
            </a:r>
            <a:r>
              <a:rPr lang="en-US" dirty="0" smtClean="0">
                <a:latin typeface="Helvetica"/>
                <a:cs typeface="Helvetica"/>
              </a:rPr>
              <a:t>is		 ~ 0.11 </a:t>
            </a:r>
            <a:r>
              <a:rPr lang="en-US" dirty="0" err="1" smtClean="0">
                <a:latin typeface="Helvetica"/>
                <a:cs typeface="Helvetica"/>
              </a:rPr>
              <a:t>mSv</a:t>
            </a:r>
            <a:endParaRPr lang="en-US" dirty="0" smtClean="0">
              <a:latin typeface="Helvetica"/>
              <a:cs typeface="Helvetica"/>
            </a:endParaRPr>
          </a:p>
          <a:p>
            <a:pPr lvl="1">
              <a:spcAft>
                <a:spcPts val="600"/>
              </a:spcAft>
            </a:pPr>
            <a:r>
              <a:rPr lang="en-US" dirty="0" smtClean="0">
                <a:latin typeface="Helvetica"/>
                <a:cs typeface="Helvetica"/>
              </a:rPr>
              <a:t>PET can be used with minimal risk – new populations</a:t>
            </a:r>
          </a:p>
        </p:txBody>
      </p:sp>
      <p:grpSp>
        <p:nvGrpSpPr>
          <p:cNvPr id="18" name="Grouper 17"/>
          <p:cNvGrpSpPr/>
          <p:nvPr/>
        </p:nvGrpSpPr>
        <p:grpSpPr>
          <a:xfrm>
            <a:off x="5867400" y="1066800"/>
            <a:ext cx="3124200" cy="5334000"/>
            <a:chOff x="5638800" y="1143000"/>
            <a:chExt cx="3124200" cy="5334000"/>
          </a:xfrm>
        </p:grpSpPr>
        <p:sp>
          <p:nvSpPr>
            <p:cNvPr id="17" name="Rectangle 16"/>
            <p:cNvSpPr/>
            <p:nvPr/>
          </p:nvSpPr>
          <p:spPr bwMode="auto">
            <a:xfrm>
              <a:off x="5638800" y="1143000"/>
              <a:ext cx="3124200" cy="5334000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804150" y="5646003"/>
              <a:ext cx="285301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rgbClr val="0000FF"/>
                  </a:solidFill>
                  <a:latin typeface="Helvetica"/>
                  <a:cs typeface="Helvetica"/>
                </a:rPr>
                <a:t>EXPLORER or 10ps TOFPET</a:t>
              </a:r>
              <a:endParaRPr lang="en-US" sz="2400" b="1" dirty="0">
                <a:solidFill>
                  <a:srgbClr val="0000FF"/>
                </a:solidFill>
                <a:latin typeface="Helvetica"/>
                <a:cs typeface="Helvetica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782989" y="3104954"/>
              <a:ext cx="285301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  <a:latin typeface="Helvetica"/>
                  <a:cs typeface="Helvetica"/>
                </a:rPr>
                <a:t>Conventional PET</a:t>
              </a:r>
              <a:endParaRPr lang="en-US" sz="2400" b="1" dirty="0">
                <a:solidFill>
                  <a:schemeClr val="bg1"/>
                </a:solidFill>
                <a:latin typeface="Helvetica"/>
                <a:cs typeface="Helvetica"/>
              </a:endParaRPr>
            </a:p>
          </p:txBody>
        </p:sp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6129871" y="1295400"/>
              <a:ext cx="2034541" cy="1828800"/>
            </a:xfrm>
            <a:prstGeom prst="rect">
              <a:avLst/>
            </a:prstGeom>
          </p:spPr>
        </p:pic>
        <p:sp>
          <p:nvSpPr>
            <p:cNvPr id="55" name="Rectangle 54"/>
            <p:cNvSpPr/>
            <p:nvPr/>
          </p:nvSpPr>
          <p:spPr>
            <a:xfrm>
              <a:off x="6536267" y="1413934"/>
              <a:ext cx="1628142" cy="1721053"/>
            </a:xfrm>
            <a:prstGeom prst="rect">
              <a:avLst/>
            </a:prstGeom>
            <a:gradFill flip="none" rotWithShape="1">
              <a:gsLst>
                <a:gs pos="71000">
                  <a:schemeClr val="bg1"/>
                </a:gs>
                <a:gs pos="100000">
                  <a:schemeClr val="bg1">
                    <a:alpha val="26000"/>
                  </a:schemeClr>
                </a:gs>
              </a:gsLst>
              <a:lin ang="1056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6197606" y="3837546"/>
              <a:ext cx="2034541" cy="1828800"/>
            </a:xfrm>
            <a:prstGeom prst="rect">
              <a:avLst/>
            </a:prstGeom>
          </p:spPr>
        </p:pic>
        <p:pic>
          <p:nvPicPr>
            <p:cNvPr id="52" name="Picture 5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16716" y="1395916"/>
              <a:ext cx="915579" cy="685800"/>
            </a:xfrm>
            <a:prstGeom prst="rect">
              <a:avLst/>
            </a:prstGeom>
          </p:spPr>
        </p:pic>
        <p:sp>
          <p:nvSpPr>
            <p:cNvPr id="59" name="Rectangle 58"/>
            <p:cNvSpPr/>
            <p:nvPr/>
          </p:nvSpPr>
          <p:spPr>
            <a:xfrm>
              <a:off x="7044270" y="3959194"/>
              <a:ext cx="1170947" cy="1721053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76000">
                  <a:schemeClr val="bg1">
                    <a:alpha val="26000"/>
                  </a:schemeClr>
                </a:gs>
              </a:gsLst>
              <a:lin ang="1056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8" name="Picture 57"/>
            <p:cNvPicPr>
              <a:picLocks noChangeAspect="1"/>
            </p:cNvPicPr>
            <p:nvPr/>
          </p:nvPicPr>
          <p:blipFill>
            <a:blip r:embed="rId3">
              <a:alphaModFix amt="22000"/>
            </a:blip>
            <a:stretch>
              <a:fillRect/>
            </a:stretch>
          </p:blipFill>
          <p:spPr>
            <a:xfrm>
              <a:off x="7486496" y="3973010"/>
              <a:ext cx="915579" cy="685800"/>
            </a:xfrm>
            <a:prstGeom prst="rect">
              <a:avLst/>
            </a:prstGeom>
          </p:spPr>
        </p:pic>
      </p:grpSp>
      <p:sp>
        <p:nvSpPr>
          <p:cNvPr id="16" name="TextBox 11"/>
          <p:cNvSpPr txBox="1"/>
          <p:nvPr/>
        </p:nvSpPr>
        <p:spPr>
          <a:xfrm>
            <a:off x="1524000" y="-16941"/>
            <a:ext cx="6400800" cy="1007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20"/>
              </a:lnSpc>
            </a:pPr>
            <a:r>
              <a:rPr lang="en-US" sz="3600" dirty="0" smtClean="0">
                <a:solidFill>
                  <a:schemeClr val="tx2"/>
                </a:solidFill>
                <a:latin typeface="Arial"/>
                <a:cs typeface="Arial"/>
              </a:rPr>
              <a:t>EXPLORER or 10ps TOFPET  </a:t>
            </a:r>
            <a:br>
              <a:rPr lang="en-US" sz="3600" dirty="0" smtClean="0">
                <a:solidFill>
                  <a:schemeClr val="tx2"/>
                </a:solidFill>
                <a:latin typeface="Arial"/>
                <a:cs typeface="Arial"/>
              </a:rPr>
            </a:br>
            <a:r>
              <a:rPr lang="en-US" sz="3600" dirty="0" smtClean="0">
                <a:solidFill>
                  <a:schemeClr val="tx2"/>
                </a:solidFill>
                <a:latin typeface="Arial"/>
                <a:cs typeface="Arial"/>
              </a:rPr>
              <a:t>Image Gently (Low Dose)</a:t>
            </a:r>
            <a:endParaRPr lang="en-US" sz="3600" dirty="0">
              <a:solidFill>
                <a:schemeClr val="tx2"/>
              </a:solidFill>
              <a:latin typeface="Arial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41952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238066" y="1124564"/>
            <a:ext cx="8677334" cy="2558265"/>
          </a:xfr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800" dirty="0" smtClean="0">
                <a:latin typeface="Helvetica" pitchFamily="34" charset="0"/>
                <a:cs typeface="Helvetica" pitchFamily="34" charset="0"/>
              </a:rPr>
              <a:t>Clinical Need</a:t>
            </a:r>
          </a:p>
          <a:p>
            <a:pPr lvl="1">
              <a:spcBef>
                <a:spcPts val="600"/>
              </a:spcBef>
            </a:pPr>
            <a:r>
              <a:rPr lang="en-US" sz="2400" dirty="0" smtClean="0">
                <a:latin typeface="Helvetica" pitchFamily="34" charset="0"/>
                <a:cs typeface="Helvetica" pitchFamily="34" charset="0"/>
              </a:rPr>
              <a:t>15M babies born pre-term (</a:t>
            </a:r>
            <a:r>
              <a:rPr lang="en-US" sz="2400" dirty="0" smtClean="0">
                <a:latin typeface="Helvetica" pitchFamily="34" charset="0"/>
                <a:cs typeface="Helvetica" pitchFamily="34" charset="0"/>
              </a:rPr>
              <a:t>&lt; 37 </a:t>
            </a:r>
            <a:r>
              <a:rPr lang="en-US" sz="2400" dirty="0" smtClean="0">
                <a:latin typeface="Helvetica" pitchFamily="34" charset="0"/>
                <a:cs typeface="Helvetica" pitchFamily="34" charset="0"/>
              </a:rPr>
              <a:t>weeks) / year</a:t>
            </a:r>
          </a:p>
          <a:p>
            <a:pPr lvl="1">
              <a:spcBef>
                <a:spcPts val="600"/>
              </a:spcBef>
            </a:pPr>
            <a:r>
              <a:rPr lang="en-US" sz="2400" dirty="0" smtClean="0">
                <a:latin typeface="Helvetica" pitchFamily="34" charset="0"/>
                <a:cs typeface="Helvetica" pitchFamily="34" charset="0"/>
              </a:rPr>
              <a:t>1.1M die because of pre-term complications / year</a:t>
            </a:r>
          </a:p>
          <a:p>
            <a:pPr lvl="1">
              <a:spcBef>
                <a:spcPts val="600"/>
              </a:spcBef>
            </a:pPr>
            <a:r>
              <a:rPr lang="en-US" sz="2400" dirty="0" smtClean="0">
                <a:latin typeface="Helvetica" pitchFamily="34" charset="0"/>
                <a:cs typeface="Helvetica" pitchFamily="34" charset="0"/>
              </a:rPr>
              <a:t>Many surviving pre-term babies have problems as adults (disabled, diabetes, hypertension, heart disease, obesity</a:t>
            </a:r>
            <a:r>
              <a:rPr lang="en-US" sz="2400" dirty="0" smtClean="0">
                <a:latin typeface="Helvetica" pitchFamily="34" charset="0"/>
                <a:cs typeface="Helvetica" pitchFamily="34" charset="0"/>
              </a:rPr>
              <a:t>)</a:t>
            </a:r>
            <a:endParaRPr lang="en-US" sz="2400" dirty="0" smtClean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7" name="TextBox 11"/>
          <p:cNvSpPr txBox="1"/>
          <p:nvPr/>
        </p:nvSpPr>
        <p:spPr>
          <a:xfrm>
            <a:off x="1524000" y="-16941"/>
            <a:ext cx="6400800" cy="1007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20"/>
              </a:lnSpc>
            </a:pPr>
            <a:r>
              <a:rPr lang="en-US" sz="3600" dirty="0" smtClean="0">
                <a:solidFill>
                  <a:schemeClr val="tx2"/>
                </a:solidFill>
                <a:latin typeface="Arial"/>
                <a:cs typeface="Arial"/>
              </a:rPr>
              <a:t>Image Gently (Low Dose)</a:t>
            </a:r>
          </a:p>
          <a:p>
            <a:pPr>
              <a:lnSpc>
                <a:spcPts val="3520"/>
              </a:lnSpc>
            </a:pPr>
            <a:r>
              <a:rPr lang="en-US" sz="3600" dirty="0" smtClean="0">
                <a:solidFill>
                  <a:schemeClr val="tx2"/>
                </a:solidFill>
                <a:latin typeface="Arial"/>
                <a:cs typeface="Arial"/>
              </a:rPr>
              <a:t>Maternal-Fetal interaction</a:t>
            </a:r>
            <a:endParaRPr lang="en-US" sz="3600" dirty="0">
              <a:solidFill>
                <a:schemeClr val="tx2"/>
              </a:solidFill>
              <a:latin typeface="Arial"/>
            </a:endParaRPr>
          </a:p>
        </p:txBody>
      </p:sp>
      <p:sp>
        <p:nvSpPr>
          <p:cNvPr id="8" name="TextBox 3"/>
          <p:cNvSpPr txBox="1"/>
          <p:nvPr/>
        </p:nvSpPr>
        <p:spPr>
          <a:xfrm>
            <a:off x="0" y="58013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GB" sz="1400" dirty="0" smtClean="0">
                <a:latin typeface="+mj-lt"/>
              </a:rPr>
              <a:t>The potential for low dose functional studies in maternal-</a:t>
            </a:r>
            <a:r>
              <a:rPr lang="en-GB" sz="1400" dirty="0" err="1" smtClean="0">
                <a:latin typeface="+mj-lt"/>
              </a:rPr>
              <a:t>fetal</a:t>
            </a:r>
            <a:r>
              <a:rPr lang="en-GB" sz="1400" dirty="0" smtClean="0">
                <a:latin typeface="+mj-lt"/>
              </a:rPr>
              <a:t> medicine using combined PET and MRI</a:t>
            </a:r>
            <a:r>
              <a:rPr lang="en-GB" sz="1400" dirty="0" smtClean="0">
                <a:latin typeface="+mj-lt"/>
              </a:rPr>
              <a:t> </a:t>
            </a:r>
          </a:p>
          <a:p>
            <a:pPr defTabSz="914400"/>
            <a:r>
              <a:rPr lang="en-GB" sz="1400" i="1" dirty="0" smtClean="0">
                <a:latin typeface="+mj-lt"/>
              </a:rPr>
              <a:t>Terry </a:t>
            </a:r>
            <a:r>
              <a:rPr lang="en-GB" sz="1400" i="1" dirty="0" smtClean="0">
                <a:latin typeface="+mj-lt"/>
              </a:rPr>
              <a:t>Jones and </a:t>
            </a:r>
            <a:r>
              <a:rPr lang="fr-FR" sz="1400" i="1" dirty="0" smtClean="0">
                <a:latin typeface="+mj-lt"/>
              </a:rPr>
              <a:t>Thomas F. Budinger.</a:t>
            </a:r>
            <a:r>
              <a:rPr lang="en-GB" sz="1400" i="1" dirty="0" smtClean="0">
                <a:latin typeface="+mj-lt"/>
              </a:rPr>
              <a:t> Journal of Nuclear Medicine 2013, 54: 2017-2018</a:t>
            </a:r>
            <a:r>
              <a:rPr lang="fr-FR" sz="1400" i="1" dirty="0" smtClean="0">
                <a:latin typeface="+mj-lt"/>
              </a:rPr>
              <a:t> </a:t>
            </a:r>
            <a:endParaRPr lang="en-GB" sz="1400" i="1" dirty="0">
              <a:latin typeface="+mj-lt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228600" y="3819942"/>
            <a:ext cx="8677334" cy="1742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8" rIns="182562" bIns="46038" numCol="1" anchor="t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-65" charset="2"/>
              <a:buChar char="l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Helvetica" pitchFamily="34" charset="0"/>
                <a:ea typeface="+mn-ea"/>
                <a:cs typeface="Helvetica" pitchFamily="34" charset="0"/>
              </a:rPr>
              <a:t>Identify Problems </a:t>
            </a: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Helvetica" pitchFamily="34" charset="0"/>
                <a:ea typeface="+mn-ea"/>
                <a:cs typeface="Helvetica" pitchFamily="34" charset="0"/>
              </a:rPr>
              <a:t>In </a:t>
            </a:r>
            <a:r>
              <a:rPr kumimoji="0" lang="en-US" sz="28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Helvetica" pitchFamily="34" charset="0"/>
                <a:ea typeface="+mn-ea"/>
                <a:cs typeface="Helvetica" pitchFamily="34" charset="0"/>
              </a:rPr>
              <a:t>Utero</a:t>
            </a:r>
            <a:endParaRPr kumimoji="0" lang="en-US" sz="2800" b="0" i="1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Helvetica" pitchFamily="34" charset="0"/>
              <a:ea typeface="+mn-ea"/>
              <a:cs typeface="Helvetica" pitchFamily="34" charset="0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–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 pitchFamily="34" charset="0"/>
                <a:ea typeface="ＭＳ Ｐゴシック" pitchFamily="-65" charset="-128"/>
                <a:cs typeface="Helvetica" pitchFamily="34" charset="0"/>
              </a:rPr>
              <a:t>Trace nutrient transport from mother to fetus</a:t>
            </a:r>
            <a:b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 pitchFamily="34" charset="0"/>
                <a:ea typeface="ＭＳ Ｐゴシック" pitchFamily="-65" charset="-128"/>
                <a:cs typeface="Helvetica" pitchFamily="34" charset="0"/>
              </a:rPr>
            </a:b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 pitchFamily="34" charset="0"/>
                <a:ea typeface="ＭＳ Ｐゴシック" pitchFamily="-65" charset="-128"/>
                <a:cs typeface="Helvetica" pitchFamily="34" charset="0"/>
              </a:rPr>
              <a:t>(oxygen, glucose, amino acids, fatty acids)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–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 pitchFamily="34" charset="0"/>
                <a:ea typeface="ＭＳ Ｐゴシック" pitchFamily="-65" charset="-128"/>
                <a:cs typeface="Helvetica" pitchFamily="34" charset="0"/>
              </a:rPr>
              <a:t>Image at &lt; 0.05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 pitchFamily="34" charset="0"/>
                <a:ea typeface="ＭＳ Ｐゴシック" pitchFamily="-65" charset="-128"/>
                <a:cs typeface="Helvetica" pitchFamily="34" charset="0"/>
              </a:rPr>
              <a:t>mSv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elvetica" pitchFamily="34" charset="0"/>
              <a:ea typeface="ＭＳ Ｐゴシック" pitchFamily="-65" charset="-128"/>
              <a:cs typeface="Helvetica" pitchFamily="34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76982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71182"/>
            <a:ext cx="5181600" cy="6335968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28800" y="0"/>
            <a:ext cx="5784087" cy="650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WordArt 4"/>
          <p:cNvSpPr>
            <a:spLocks noChangeArrowheads="1" noChangeShapeType="1" noTextEdit="1"/>
          </p:cNvSpPr>
          <p:nvPr/>
        </p:nvSpPr>
        <p:spPr bwMode="auto">
          <a:xfrm>
            <a:off x="2362200" y="2209800"/>
            <a:ext cx="4648200" cy="205740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3208"/>
              </a:avLst>
            </a:prstTxWarp>
          </a:bodyPr>
          <a:lstStyle/>
          <a:p>
            <a:r>
              <a:rPr lang="fr-FR" sz="3600" kern="10" dirty="0" err="1">
                <a:ln w="12700">
                  <a:solidFill>
                    <a:schemeClr val="bg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E208"/>
                    </a:gs>
                    <a:gs pos="100000">
                      <a:srgbClr val="FC0A1D"/>
                    </a:gs>
                  </a:gsLst>
                  <a:lin ang="2700000" scaled="1"/>
                </a:gradFill>
                <a:effectLst>
                  <a:outerShdw blurRad="63500" dist="46662" dir="2115817" algn="ctr" rotWithShape="0">
                    <a:srgbClr val="000000">
                      <a:alpha val="74997"/>
                    </a:srgbClr>
                  </a:outerShdw>
                </a:effectLst>
                <a:latin typeface="Arial Black"/>
                <a:ea typeface="Arial Black"/>
                <a:cs typeface="Arial Black"/>
              </a:rPr>
              <a:t>Thank</a:t>
            </a:r>
            <a:r>
              <a:rPr lang="fr-FR" sz="3600" kern="10" dirty="0">
                <a:ln w="12700">
                  <a:solidFill>
                    <a:schemeClr val="bg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E208"/>
                    </a:gs>
                    <a:gs pos="100000">
                      <a:srgbClr val="FC0A1D"/>
                    </a:gs>
                  </a:gsLst>
                  <a:lin ang="2700000" scaled="1"/>
                </a:gradFill>
                <a:effectLst>
                  <a:outerShdw blurRad="63500" dist="46662" dir="2115817" algn="ctr" rotWithShape="0">
                    <a:srgbClr val="000000">
                      <a:alpha val="74997"/>
                    </a:srgbClr>
                  </a:outerShdw>
                </a:effectLst>
                <a:latin typeface="Arial Black"/>
                <a:ea typeface="Arial Black"/>
                <a:cs typeface="Arial Black"/>
              </a:rPr>
              <a:t> </a:t>
            </a:r>
            <a:r>
              <a:rPr lang="fr-FR" sz="3600" kern="10" dirty="0" err="1">
                <a:ln w="12700">
                  <a:solidFill>
                    <a:schemeClr val="bg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E208"/>
                    </a:gs>
                    <a:gs pos="100000">
                      <a:srgbClr val="FC0A1D"/>
                    </a:gs>
                  </a:gsLst>
                  <a:lin ang="2700000" scaled="1"/>
                </a:gradFill>
                <a:effectLst>
                  <a:outerShdw blurRad="63500" dist="46662" dir="2115817" algn="ctr" rotWithShape="0">
                    <a:srgbClr val="000000">
                      <a:alpha val="74997"/>
                    </a:srgbClr>
                  </a:outerShdw>
                </a:effectLst>
                <a:latin typeface="Arial Black"/>
                <a:ea typeface="Arial Black"/>
                <a:cs typeface="Arial Black"/>
              </a:rPr>
              <a:t>you</a:t>
            </a:r>
            <a:endParaRPr lang="fr-FR" sz="3600" kern="10" dirty="0">
              <a:ln w="12700">
                <a:solidFill>
                  <a:schemeClr val="bg2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E208"/>
                  </a:gs>
                  <a:gs pos="100000">
                    <a:srgbClr val="FC0A1D"/>
                  </a:gs>
                </a:gsLst>
                <a:lin ang="2700000" scaled="1"/>
              </a:gradFill>
              <a:effectLst>
                <a:outerShdw blurRad="63500" dist="46662" dir="2115817" algn="ctr" rotWithShape="0">
                  <a:srgbClr val="000000">
                    <a:alpha val="74997"/>
                  </a:srgbClr>
                </a:outerShdw>
              </a:effectLst>
              <a:latin typeface="Arial Black"/>
              <a:ea typeface="Arial Black"/>
              <a:cs typeface="Arial Black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746" name="Rectangle 2"/>
          <p:cNvSpPr>
            <a:spLocks noChangeArrowheads="1"/>
          </p:cNvSpPr>
          <p:nvPr/>
        </p:nvSpPr>
        <p:spPr bwMode="auto">
          <a:xfrm>
            <a:off x="1524001" y="269876"/>
            <a:ext cx="6400800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>
            <a:prstTxWarp prst="textNoShape">
              <a:avLst/>
            </a:prstTxWarp>
          </a:bodyPr>
          <a:lstStyle/>
          <a:p>
            <a:pPr algn="ctr" eaLnBrk="1" hangingPunct="1">
              <a:lnSpc>
                <a:spcPct val="75000"/>
              </a:lnSpc>
              <a:defRPr/>
            </a:pPr>
            <a:r>
              <a:rPr lang="en-US" sz="3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PET/CT Combine anatomic and functional/MI information</a:t>
            </a:r>
            <a:endParaRPr lang="en-US" sz="36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51692" y="1295400"/>
            <a:ext cx="8417169" cy="4876800"/>
            <a:chOff x="240" y="720"/>
            <a:chExt cx="5744" cy="3072"/>
          </a:xfrm>
        </p:grpSpPr>
        <p:pic>
          <p:nvPicPr>
            <p:cNvPr id="58372" name="Picture 4"/>
            <p:cNvPicPr>
              <a:picLocks noChangeAspect="1" noChangeArrowheads="1"/>
            </p:cNvPicPr>
            <p:nvPr/>
          </p:nvPicPr>
          <p:blipFill>
            <a:blip r:embed="rId2"/>
            <a:srcRect t="12268" b="16357"/>
            <a:stretch>
              <a:fillRect/>
            </a:stretch>
          </p:blipFill>
          <p:spPr bwMode="auto">
            <a:xfrm>
              <a:off x="240" y="720"/>
              <a:ext cx="5744" cy="3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8373" name="Text Box 5"/>
            <p:cNvSpPr txBox="1">
              <a:spLocks noChangeArrowheads="1"/>
            </p:cNvSpPr>
            <p:nvPr/>
          </p:nvSpPr>
          <p:spPr bwMode="auto">
            <a:xfrm>
              <a:off x="4320" y="2503"/>
              <a:ext cx="1632" cy="231"/>
            </a:xfrm>
            <a:prstGeom prst="rect">
              <a:avLst/>
            </a:prstGeom>
            <a:solidFill>
              <a:srgbClr val="0D3F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800" b="1" dirty="0" smtClean="0">
                  <a:solidFill>
                    <a:schemeClr val="accent2"/>
                  </a:solidFill>
                </a:rPr>
                <a:t>Geneva University</a:t>
              </a:r>
              <a:endParaRPr lang="en-US" dirty="0"/>
            </a:p>
          </p:txBody>
        </p:sp>
      </p:grpSp>
      <p:sp>
        <p:nvSpPr>
          <p:cNvPr id="6" name="ZoneTexte 5"/>
          <p:cNvSpPr txBox="1"/>
          <p:nvPr/>
        </p:nvSpPr>
        <p:spPr>
          <a:xfrm>
            <a:off x="2182068" y="1295400"/>
            <a:ext cx="42370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Invention of the PET/CT</a:t>
            </a:r>
            <a:endParaRPr lang="fr-FR" b="1" dirty="0"/>
          </a:p>
        </p:txBody>
      </p:sp>
      <p:pic>
        <p:nvPicPr>
          <p:cNvPr id="7" name="Picture 7" descr="CERNNorma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79585" cy="844550"/>
          </a:xfrm>
          <a:prstGeom prst="rect">
            <a:avLst/>
          </a:prstGeom>
          <a:noFill/>
        </p:spPr>
      </p:pic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2146606" y="2362200"/>
            <a:ext cx="4916731" cy="2431435"/>
          </a:xfrm>
          <a:prstGeom prst="rect">
            <a:avLst/>
          </a:prstGeom>
          <a:gradFill rotWithShape="0">
            <a:gsLst>
              <a:gs pos="0">
                <a:srgbClr val="030B4D">
                  <a:alpha val="29999"/>
                </a:srgbClr>
              </a:gs>
              <a:gs pos="100000">
                <a:srgbClr val="030B4D"/>
              </a:gs>
            </a:gsLst>
            <a:lin ang="5400000" scaled="1"/>
          </a:gra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400" dirty="0" smtClean="0">
                <a:solidFill>
                  <a:schemeClr val="tx2"/>
                </a:solidFill>
              </a:rPr>
              <a:t>CT 10 </a:t>
            </a:r>
            <a:r>
              <a:rPr lang="en-US" sz="4400" dirty="0">
                <a:solidFill>
                  <a:schemeClr val="tx2"/>
                </a:solidFill>
              </a:rPr>
              <a:t>to</a:t>
            </a:r>
            <a:r>
              <a:rPr lang="en-US" sz="4400" dirty="0" smtClean="0">
                <a:solidFill>
                  <a:schemeClr val="tx2"/>
                </a:solidFill>
              </a:rPr>
              <a:t> 20 </a:t>
            </a:r>
            <a:r>
              <a:rPr lang="en-US" sz="4400" dirty="0" err="1" smtClean="0">
                <a:solidFill>
                  <a:schemeClr val="tx2"/>
                </a:solidFill>
              </a:rPr>
              <a:t>mSv</a:t>
            </a:r>
            <a:endParaRPr lang="en-US" sz="4400" dirty="0" smtClean="0">
              <a:solidFill>
                <a:schemeClr val="tx2"/>
              </a:solidFill>
            </a:endParaRPr>
          </a:p>
          <a:p>
            <a:pPr algn="ctr"/>
            <a:r>
              <a:rPr lang="en-US" sz="4400" dirty="0" smtClean="0">
                <a:solidFill>
                  <a:schemeClr val="tx2"/>
                </a:solidFill>
              </a:rPr>
              <a:t>PET about 10 </a:t>
            </a:r>
            <a:r>
              <a:rPr lang="en-US" sz="4400" dirty="0" err="1" smtClean="0">
                <a:solidFill>
                  <a:schemeClr val="tx2"/>
                </a:solidFill>
              </a:rPr>
              <a:t>mSv</a:t>
            </a:r>
            <a:endParaRPr lang="en-US" sz="4400" dirty="0" smtClean="0">
              <a:solidFill>
                <a:schemeClr val="tx2"/>
              </a:solidFill>
            </a:endParaRPr>
          </a:p>
          <a:p>
            <a:pPr algn="ctr"/>
            <a:r>
              <a:rPr lang="en-US" sz="3200" i="1" dirty="0">
                <a:solidFill>
                  <a:srgbClr val="FF0000"/>
                </a:solidFill>
              </a:rPr>
              <a:t>Standard radiography</a:t>
            </a:r>
          </a:p>
          <a:p>
            <a:pPr algn="ctr"/>
            <a:r>
              <a:rPr lang="en-US" sz="3200" i="1" dirty="0">
                <a:solidFill>
                  <a:srgbClr val="FF0000"/>
                </a:solidFill>
              </a:rPr>
              <a:t>0.1 </a:t>
            </a:r>
            <a:r>
              <a:rPr lang="en-US" sz="3200" i="1" dirty="0" err="1">
                <a:solidFill>
                  <a:srgbClr val="FF0000"/>
                </a:solidFill>
              </a:rPr>
              <a:t>mSv</a:t>
            </a:r>
            <a:endParaRPr lang="en-US" sz="32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524001" y="269876"/>
            <a:ext cx="6400800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>
            <a:prstTxWarp prst="textNoShape">
              <a:avLst/>
            </a:prstTxWarp>
          </a:bodyPr>
          <a:lstStyle/>
          <a:p>
            <a:pPr algn="ctr" eaLnBrk="1" hangingPunct="1">
              <a:lnSpc>
                <a:spcPct val="75000"/>
              </a:lnSpc>
              <a:defRPr/>
            </a:pPr>
            <a:r>
              <a:rPr lang="en-US" sz="3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PET/MR Combine anatomic and functional/MI information</a:t>
            </a:r>
            <a:endParaRPr lang="en-US" sz="36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14" name="Grouper 13"/>
          <p:cNvGrpSpPr/>
          <p:nvPr/>
        </p:nvGrpSpPr>
        <p:grpSpPr>
          <a:xfrm>
            <a:off x="0" y="1035050"/>
            <a:ext cx="4343400" cy="5365750"/>
            <a:chOff x="0" y="1035050"/>
            <a:chExt cx="4343400" cy="5365750"/>
          </a:xfrm>
        </p:grpSpPr>
        <p:grpSp>
          <p:nvGrpSpPr>
            <p:cNvPr id="11" name="Grouper 10"/>
            <p:cNvGrpSpPr/>
            <p:nvPr/>
          </p:nvGrpSpPr>
          <p:grpSpPr>
            <a:xfrm>
              <a:off x="115887" y="1035050"/>
              <a:ext cx="4227513" cy="3559175"/>
              <a:chOff x="115887" y="898525"/>
              <a:chExt cx="4227513" cy="3559175"/>
            </a:xfrm>
          </p:grpSpPr>
          <p:sp>
            <p:nvSpPr>
              <p:cNvPr id="21506" name="Rectangle 2"/>
              <p:cNvSpPr>
                <a:spLocks/>
              </p:cNvSpPr>
              <p:nvPr/>
            </p:nvSpPr>
            <p:spPr bwMode="auto">
              <a:xfrm>
                <a:off x="679454" y="898525"/>
                <a:ext cx="3228975" cy="2444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57799" bIns="0" anchor="ctr"/>
              <a:lstStyle/>
              <a:p>
                <a:pPr marL="544513" indent="-487363" algn="ctr">
                  <a:spcBef>
                    <a:spcPts val="538"/>
                  </a:spcBef>
                </a:pPr>
                <a:r>
                  <a:rPr lang="en-US" sz="2200" b="1" dirty="0" smtClean="0">
                    <a:latin typeface="Verdana" charset="0"/>
                    <a:cs typeface="Verdana" charset="0"/>
                    <a:sym typeface="Verdana" charset="0"/>
                  </a:rPr>
                  <a:t>CT in PET</a:t>
                </a:r>
                <a:r>
                  <a:rPr lang="en-US" sz="2200" b="1" dirty="0">
                    <a:latin typeface="Verdana" charset="0"/>
                    <a:cs typeface="Verdana" charset="0"/>
                    <a:sym typeface="Verdana" charset="0"/>
                  </a:rPr>
                  <a:t>-CT</a:t>
                </a:r>
              </a:p>
            </p:txBody>
          </p:sp>
          <p:pic>
            <p:nvPicPr>
              <p:cNvPr id="21509" name="Picture 6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 val="0"/>
                  </a:ext>
                </a:extLst>
              </a:blip>
              <a:srcRect l="2548" t="9163" r="2940" b="5174"/>
              <a:stretch>
                <a:fillRect/>
              </a:stretch>
            </p:blipFill>
            <p:spPr bwMode="auto">
              <a:xfrm>
                <a:off x="115887" y="1143000"/>
                <a:ext cx="4227513" cy="3314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</p:grpSp>
        <p:sp>
          <p:nvSpPr>
            <p:cNvPr id="13" name="Espace réservé du contenu 2"/>
            <p:cNvSpPr txBox="1">
              <a:spLocks/>
            </p:cNvSpPr>
            <p:nvPr/>
          </p:nvSpPr>
          <p:spPr bwMode="auto">
            <a:xfrm>
              <a:off x="0" y="4572000"/>
              <a:ext cx="4343400" cy="1828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182562" tIns="46038" rIns="182562" bIns="46038" numCol="1" anchor="t" anchorCtr="0" compatLnSpc="1">
              <a:prstTxWarp prst="textNoShape">
                <a:avLst/>
              </a:prstTxWarp>
            </a:bodyPr>
            <a:lstStyle/>
            <a:p>
              <a:pPr marL="514350" indent="-514350" algn="l" eaLnBrk="1" hangingPunct="1">
                <a:spcBef>
                  <a:spcPct val="20000"/>
                </a:spcBef>
                <a:buFont typeface="Arial"/>
                <a:buChar char="•"/>
                <a:defRPr/>
              </a:pPr>
              <a:r>
                <a:rPr kumimoji="0" lang="fr-FR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6FF16"/>
                  </a:solidFill>
                  <a:effectLst/>
                  <a:uLnTx/>
                  <a:uFillTx/>
                  <a:latin typeface="+mn-lt"/>
                  <a:ea typeface="ＭＳ Ｐゴシック" pitchFamily="-65" charset="-128"/>
                </a:rPr>
                <a:t>Anatomic</a:t>
              </a:r>
              <a:r>
                <a:rPr kumimoji="0" lang="fr-FR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n-lt"/>
                  <a:ea typeface="ＭＳ Ｐゴシック" pitchFamily="-65" charset="-128"/>
                </a:rPr>
                <a:t> </a:t>
              </a:r>
              <a:endParaRPr lang="fr-FR" sz="2000" kern="0" dirty="0" smtClean="0">
                <a:solidFill>
                  <a:schemeClr val="tx2"/>
                </a:solidFill>
                <a:latin typeface="+mn-lt"/>
                <a:ea typeface="ＭＳ Ｐゴシック" pitchFamily="-65" charset="-128"/>
              </a:endParaRPr>
            </a:p>
            <a:p>
              <a:pPr marL="514350" indent="-514350" algn="l" eaLnBrk="1" hangingPunct="1">
                <a:spcBef>
                  <a:spcPct val="20000"/>
                </a:spcBef>
                <a:buFont typeface="Arial"/>
                <a:buChar char="•"/>
                <a:defRPr/>
              </a:pPr>
              <a:r>
                <a:rPr lang="fr-FR" sz="2000" kern="0" dirty="0" smtClean="0">
                  <a:solidFill>
                    <a:srgbClr val="FF0000"/>
                  </a:solidFill>
                  <a:latin typeface="+mn-lt"/>
                  <a:ea typeface="ＭＳ Ｐゴシック" pitchFamily="-65" charset="-128"/>
                </a:rPr>
                <a:t>L</a:t>
              </a:r>
              <a:r>
                <a:rPr kumimoji="0" lang="fr-FR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ＭＳ Ｐゴシック" pitchFamily="-65" charset="-128"/>
                </a:rPr>
                <a:t>ow</a:t>
              </a:r>
              <a:r>
                <a:rPr kumimoji="0" lang="fr-FR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ＭＳ Ｐゴシック" pitchFamily="-65" charset="-128"/>
                </a:rPr>
                <a:t> soft tissue </a:t>
              </a:r>
              <a:r>
                <a:rPr kumimoji="0" lang="fr-FR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ＭＳ Ｐゴシック" pitchFamily="-65" charset="-128"/>
                </a:rPr>
                <a:t>contrast</a:t>
              </a:r>
              <a:endParaRPr kumimoji="0" 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ＭＳ Ｐゴシック" pitchFamily="-65" charset="-128"/>
              </a:endParaRPr>
            </a:p>
            <a:p>
              <a:pPr marL="514350" indent="-514350" algn="l" eaLnBrk="1" hangingPunct="1">
                <a:spcBef>
                  <a:spcPct val="20000"/>
                </a:spcBef>
                <a:buFont typeface="Arial"/>
                <a:buChar char="•"/>
                <a:defRPr/>
              </a:pPr>
              <a:r>
                <a:rPr kumimoji="0" lang="fr-FR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6FF16"/>
                  </a:solidFill>
                  <a:effectLst/>
                  <a:uLnTx/>
                  <a:uFillTx/>
                  <a:latin typeface="+mn-lt"/>
                  <a:ea typeface="ＭＳ Ｐゴシック" pitchFamily="-65" charset="-128"/>
                </a:rPr>
                <a:t>Fast</a:t>
              </a:r>
              <a:endParaRPr kumimoji="0" 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6FF16"/>
                </a:solidFill>
                <a:effectLst/>
                <a:uLnTx/>
                <a:uFillTx/>
                <a:latin typeface="+mn-lt"/>
                <a:ea typeface="ＭＳ Ｐゴシック" pitchFamily="-65" charset="-128"/>
              </a:endParaRPr>
            </a:p>
            <a:p>
              <a:pPr marL="514350" indent="-514350" algn="l" eaLnBrk="1" hangingPunct="1">
                <a:spcBef>
                  <a:spcPct val="20000"/>
                </a:spcBef>
                <a:buFont typeface="Arial"/>
                <a:buChar char="•"/>
                <a:defRPr/>
              </a:pPr>
              <a:r>
                <a:rPr lang="fr-FR" sz="2000" kern="0" dirty="0" err="1" smtClean="0">
                  <a:solidFill>
                    <a:srgbClr val="06FF16"/>
                  </a:solidFill>
                  <a:latin typeface="+mn-lt"/>
                  <a:ea typeface="ＭＳ Ｐゴシック" pitchFamily="-65" charset="-128"/>
                </a:rPr>
                <a:t>Attenuation</a:t>
              </a:r>
              <a:r>
                <a:rPr lang="fr-FR" sz="2000" kern="0" dirty="0" smtClean="0">
                  <a:solidFill>
                    <a:srgbClr val="06FF16"/>
                  </a:solidFill>
                  <a:latin typeface="+mn-lt"/>
                  <a:ea typeface="ＭＳ Ｐゴシック" pitchFamily="-65" charset="-128"/>
                </a:rPr>
                <a:t> correction</a:t>
              </a:r>
            </a:p>
            <a:p>
              <a:pPr marL="514350" indent="-514350" algn="l" eaLnBrk="1" hangingPunct="1">
                <a:spcBef>
                  <a:spcPct val="20000"/>
                </a:spcBef>
                <a:buFont typeface="Arial"/>
                <a:buChar char="•"/>
                <a:defRPr/>
              </a:pPr>
              <a:r>
                <a:rPr lang="fr-FR" sz="2000" kern="0" dirty="0" smtClean="0">
                  <a:solidFill>
                    <a:srgbClr val="FF0000"/>
                  </a:solidFill>
                  <a:latin typeface="+mn-lt"/>
                  <a:ea typeface="ＭＳ Ｐゴシック" pitchFamily="-65" charset="-128"/>
                </a:rPr>
                <a:t>10 to 20mSv</a:t>
              </a:r>
            </a:p>
          </p:txBody>
        </p:sp>
      </p:grpSp>
      <p:grpSp>
        <p:nvGrpSpPr>
          <p:cNvPr id="16" name="Grouper 15"/>
          <p:cNvGrpSpPr/>
          <p:nvPr/>
        </p:nvGrpSpPr>
        <p:grpSpPr>
          <a:xfrm>
            <a:off x="4572000" y="1026990"/>
            <a:ext cx="4572000" cy="5373810"/>
            <a:chOff x="4572000" y="1026990"/>
            <a:chExt cx="4572000" cy="5373810"/>
          </a:xfrm>
        </p:grpSpPr>
        <p:grpSp>
          <p:nvGrpSpPr>
            <p:cNvPr id="12" name="Grouper 11"/>
            <p:cNvGrpSpPr/>
            <p:nvPr/>
          </p:nvGrpSpPr>
          <p:grpSpPr>
            <a:xfrm>
              <a:off x="4714875" y="1026990"/>
              <a:ext cx="4229100" cy="3621210"/>
              <a:chOff x="4714875" y="890465"/>
              <a:chExt cx="4229100" cy="3621210"/>
            </a:xfrm>
          </p:grpSpPr>
          <p:sp>
            <p:nvSpPr>
              <p:cNvPr id="21507" name="Rectangle 3"/>
              <p:cNvSpPr>
                <a:spLocks/>
              </p:cNvSpPr>
              <p:nvPr/>
            </p:nvSpPr>
            <p:spPr bwMode="auto">
              <a:xfrm>
                <a:off x="5159378" y="890465"/>
                <a:ext cx="3228975" cy="2444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57799" bIns="0" anchor="ctr"/>
              <a:lstStyle/>
              <a:p>
                <a:pPr marL="544513" indent="-487363" algn="ctr">
                  <a:spcBef>
                    <a:spcPts val="538"/>
                  </a:spcBef>
                </a:pPr>
                <a:r>
                  <a:rPr lang="en-US" sz="2200" b="1" dirty="0" smtClean="0">
                    <a:latin typeface="Verdana" charset="0"/>
                    <a:cs typeface="Verdana" charset="0"/>
                    <a:sym typeface="Verdana" charset="0"/>
                  </a:rPr>
                  <a:t>MR in PET</a:t>
                </a:r>
                <a:r>
                  <a:rPr lang="en-US" sz="2200" b="1" dirty="0">
                    <a:latin typeface="Verdana" charset="0"/>
                    <a:cs typeface="Verdana" charset="0"/>
                    <a:sym typeface="Verdana" charset="0"/>
                  </a:rPr>
                  <a:t>-MR</a:t>
                </a:r>
              </a:p>
            </p:txBody>
          </p:sp>
          <p:pic>
            <p:nvPicPr>
              <p:cNvPr id="21508" name="Picture 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 val="0"/>
                  </a:ext>
                </a:extLst>
              </a:blip>
              <a:srcRect l="2600" t="7652" r="2939" b="6825"/>
              <a:stretch>
                <a:fillRect/>
              </a:stretch>
            </p:blipFill>
            <p:spPr bwMode="auto">
              <a:xfrm>
                <a:off x="4714875" y="1196975"/>
                <a:ext cx="4229100" cy="3314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</p:grpSp>
        <p:sp>
          <p:nvSpPr>
            <p:cNvPr id="15" name="Espace réservé du contenu 2"/>
            <p:cNvSpPr txBox="1">
              <a:spLocks/>
            </p:cNvSpPr>
            <p:nvPr/>
          </p:nvSpPr>
          <p:spPr bwMode="auto">
            <a:xfrm>
              <a:off x="4572000" y="4572000"/>
              <a:ext cx="4572000" cy="1828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182562" tIns="46038" rIns="182562" bIns="46038" numCol="1" anchor="t" anchorCtr="0" compatLnSpc="1">
              <a:prstTxWarp prst="textNoShape">
                <a:avLst/>
              </a:prstTxWarp>
            </a:bodyPr>
            <a:lstStyle/>
            <a:p>
              <a:pPr marL="514350" indent="-514350" algn="l" eaLnBrk="1" hangingPunct="1">
                <a:spcBef>
                  <a:spcPct val="20000"/>
                </a:spcBef>
                <a:buFont typeface="Arial"/>
                <a:buChar char="•"/>
                <a:defRPr/>
              </a:pPr>
              <a:r>
                <a:rPr kumimoji="0" lang="fr-FR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6FF16"/>
                  </a:solidFill>
                  <a:effectLst/>
                  <a:uLnTx/>
                  <a:uFillTx/>
                  <a:latin typeface="+mn-lt"/>
                  <a:ea typeface="ＭＳ Ｐゴシック" pitchFamily="-65" charset="-128"/>
                </a:rPr>
                <a:t>Anatomic</a:t>
              </a:r>
              <a:r>
                <a:rPr kumimoji="0" lang="fr-FR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n-lt"/>
                  <a:ea typeface="ＭＳ Ｐゴシック" pitchFamily="-65" charset="-128"/>
                </a:rPr>
                <a:t> </a:t>
              </a:r>
              <a:r>
                <a:rPr kumimoji="0" lang="fr-FR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6FF16"/>
                  </a:solidFill>
                  <a:effectLst/>
                  <a:uLnTx/>
                  <a:uFillTx/>
                  <a:latin typeface="+mn-lt"/>
                  <a:ea typeface="ＭＳ Ｐゴシック" pitchFamily="-65" charset="-128"/>
                </a:rPr>
                <a:t>+ </a:t>
              </a:r>
              <a:r>
                <a:rPr kumimoji="0" lang="fr-FR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6FF16"/>
                  </a:solidFill>
                  <a:effectLst/>
                  <a:uLnTx/>
                  <a:uFillTx/>
                  <a:latin typeface="+mn-lt"/>
                  <a:ea typeface="ＭＳ Ｐゴシック" pitchFamily="-65" charset="-128"/>
                </a:rPr>
                <a:t>some</a:t>
              </a:r>
              <a:r>
                <a:rPr kumimoji="0" lang="fr-FR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6FF16"/>
                  </a:solidFill>
                  <a:effectLst/>
                  <a:uLnTx/>
                  <a:uFillTx/>
                  <a:latin typeface="+mn-lt"/>
                  <a:ea typeface="ＭＳ Ｐゴシック" pitchFamily="-65" charset="-128"/>
                </a:rPr>
                <a:t> </a:t>
              </a:r>
              <a:r>
                <a:rPr kumimoji="0" lang="fr-FR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6FF16"/>
                  </a:solidFill>
                  <a:effectLst/>
                  <a:uLnTx/>
                  <a:uFillTx/>
                  <a:latin typeface="+mn-lt"/>
                  <a:ea typeface="ＭＳ Ｐゴシック" pitchFamily="-65" charset="-128"/>
                </a:rPr>
                <a:t>functionality</a:t>
              </a:r>
              <a:endParaRPr lang="fr-FR" sz="2000" kern="0" dirty="0" smtClean="0">
                <a:solidFill>
                  <a:srgbClr val="06FF16"/>
                </a:solidFill>
                <a:latin typeface="+mn-lt"/>
                <a:ea typeface="ＭＳ Ｐゴシック" pitchFamily="-65" charset="-128"/>
              </a:endParaRPr>
            </a:p>
            <a:p>
              <a:pPr marL="514350" indent="-514350" algn="l" eaLnBrk="1" hangingPunct="1">
                <a:spcBef>
                  <a:spcPct val="20000"/>
                </a:spcBef>
                <a:buFont typeface="Arial"/>
                <a:buChar char="•"/>
                <a:defRPr/>
              </a:pPr>
              <a:r>
                <a:rPr lang="fr-FR" sz="2000" kern="0" dirty="0" smtClean="0">
                  <a:solidFill>
                    <a:srgbClr val="06FF16"/>
                  </a:solidFill>
                  <a:latin typeface="+mn-lt"/>
                  <a:ea typeface="ＭＳ Ｐゴシック" pitchFamily="-65" charset="-128"/>
                </a:rPr>
                <a:t>High</a:t>
              </a:r>
              <a:r>
                <a:rPr kumimoji="0" lang="fr-FR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6FF16"/>
                  </a:solidFill>
                  <a:effectLst/>
                  <a:uLnTx/>
                  <a:uFillTx/>
                  <a:latin typeface="+mn-lt"/>
                  <a:ea typeface="ＭＳ Ｐゴシック" pitchFamily="-65" charset="-128"/>
                </a:rPr>
                <a:t> soft tissue </a:t>
              </a:r>
              <a:r>
                <a:rPr kumimoji="0" lang="fr-FR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6FF16"/>
                  </a:solidFill>
                  <a:effectLst/>
                  <a:uLnTx/>
                  <a:uFillTx/>
                  <a:latin typeface="+mn-lt"/>
                  <a:ea typeface="ＭＳ Ｐゴシック" pitchFamily="-65" charset="-128"/>
                </a:rPr>
                <a:t>contrast</a:t>
              </a:r>
              <a:endParaRPr kumimoji="0" 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6FF16"/>
                </a:solidFill>
                <a:effectLst/>
                <a:uLnTx/>
                <a:uFillTx/>
                <a:latin typeface="+mn-lt"/>
                <a:ea typeface="ＭＳ Ｐゴシック" pitchFamily="-65" charset="-128"/>
              </a:endParaRPr>
            </a:p>
            <a:p>
              <a:pPr marL="514350" indent="-514350" algn="l" eaLnBrk="1" hangingPunct="1">
                <a:spcBef>
                  <a:spcPct val="20000"/>
                </a:spcBef>
                <a:buFont typeface="Arial"/>
                <a:buChar char="•"/>
                <a:defRPr/>
              </a:pPr>
              <a:r>
                <a:rPr kumimoji="0" lang="fr-FR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ＭＳ Ｐゴシック" pitchFamily="-65" charset="-128"/>
                </a:rPr>
                <a:t>Slow (</a:t>
              </a:r>
              <a:r>
                <a:rPr kumimoji="0" lang="fr-FR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ＭＳ Ｐゴシック" pitchFamily="-65" charset="-128"/>
                </a:rPr>
                <a:t>depending</a:t>
              </a:r>
              <a:r>
                <a:rPr kumimoji="0" lang="fr-FR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ＭＳ Ｐゴシック" pitchFamily="-65" charset="-128"/>
                </a:rPr>
                <a:t> on MR </a:t>
              </a:r>
              <a:r>
                <a:rPr kumimoji="0" lang="fr-FR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ＭＳ Ｐゴシック" pitchFamily="-65" charset="-128"/>
                </a:rPr>
                <a:t>sequences</a:t>
              </a:r>
              <a:r>
                <a:rPr kumimoji="0" lang="fr-FR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ＭＳ Ｐゴシック" pitchFamily="-65" charset="-128"/>
                </a:rPr>
                <a:t>)</a:t>
              </a:r>
            </a:p>
            <a:p>
              <a:pPr marL="514350" indent="-514350" algn="l" eaLnBrk="1" hangingPunct="1">
                <a:spcBef>
                  <a:spcPct val="20000"/>
                </a:spcBef>
                <a:buFont typeface="Arial"/>
                <a:buChar char="•"/>
                <a:defRPr/>
              </a:pPr>
              <a:r>
                <a:rPr lang="fr-FR" sz="2000" kern="0" dirty="0" smtClean="0">
                  <a:solidFill>
                    <a:srgbClr val="FF0000"/>
                  </a:solidFill>
                  <a:latin typeface="+mn-lt"/>
                  <a:ea typeface="ＭＳ Ｐゴシック" pitchFamily="-65" charset="-128"/>
                </a:rPr>
                <a:t>No </a:t>
              </a:r>
              <a:r>
                <a:rPr lang="fr-FR" sz="2000" kern="0" dirty="0" err="1" smtClean="0">
                  <a:solidFill>
                    <a:srgbClr val="FF0000"/>
                  </a:solidFill>
                  <a:latin typeface="+mn-lt"/>
                  <a:ea typeface="ＭＳ Ｐゴシック" pitchFamily="-65" charset="-128"/>
                </a:rPr>
                <a:t>attenuation</a:t>
              </a:r>
              <a:r>
                <a:rPr lang="fr-FR" sz="2000" kern="0" dirty="0" smtClean="0">
                  <a:solidFill>
                    <a:srgbClr val="FF0000"/>
                  </a:solidFill>
                  <a:latin typeface="+mn-lt"/>
                  <a:ea typeface="ＭＳ Ｐゴシック" pitchFamily="-65" charset="-128"/>
                </a:rPr>
                <a:t> correction</a:t>
              </a:r>
            </a:p>
            <a:p>
              <a:pPr marL="514350" indent="-514350" algn="l" eaLnBrk="1" hangingPunct="1">
                <a:spcBef>
                  <a:spcPct val="20000"/>
                </a:spcBef>
                <a:buFont typeface="Arial"/>
                <a:buChar char="•"/>
                <a:defRPr/>
              </a:pPr>
              <a:r>
                <a:rPr lang="fr-FR" sz="2000" b="1" kern="0" dirty="0" smtClean="0">
                  <a:solidFill>
                    <a:srgbClr val="06FF16"/>
                  </a:solidFill>
                  <a:latin typeface="+mn-lt"/>
                  <a:ea typeface="ＭＳ Ｐゴシック" pitchFamily="-65" charset="-128"/>
                </a:rPr>
                <a:t>NO DOSE</a:t>
              </a:r>
            </a:p>
          </p:txBody>
        </p:sp>
      </p:grp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2441541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rcRect l="5479" t="17732" r="5023" b="6543"/>
          <a:stretch>
            <a:fillRect/>
          </a:stretch>
        </p:blipFill>
        <p:spPr>
          <a:xfrm>
            <a:off x="526504" y="990600"/>
            <a:ext cx="8160296" cy="5334000"/>
          </a:xfrm>
          <a:prstGeom prst="rect">
            <a:avLst/>
          </a:prstGeom>
        </p:spPr>
      </p:pic>
      <p:sp>
        <p:nvSpPr>
          <p:cNvPr id="3" name="Titre 1"/>
          <p:cNvSpPr txBox="1">
            <a:spLocks/>
          </p:cNvSpPr>
          <p:nvPr/>
        </p:nvSpPr>
        <p:spPr bwMode="auto">
          <a:xfrm>
            <a:off x="1524000" y="76200"/>
            <a:ext cx="6400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chemeClr val="bg2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Commercial PET/MR scanners</a:t>
            </a:r>
            <a:endParaRPr kumimoji="0" lang="fr-FR" sz="40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chemeClr val="bg2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450" name="Rectangle 16"/>
          <p:cNvSpPr>
            <a:spLocks noChangeAspect="1" noChangeArrowheads="1"/>
          </p:cNvSpPr>
          <p:nvPr/>
        </p:nvSpPr>
        <p:spPr bwMode="auto">
          <a:xfrm>
            <a:off x="2878016" y="2346326"/>
            <a:ext cx="190500" cy="485775"/>
          </a:xfrm>
          <a:prstGeom prst="rect">
            <a:avLst/>
          </a:prstGeom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 useBgFill="1">
        <p:nvSpPr>
          <p:cNvPr id="104451" name="Rectangle 17"/>
          <p:cNvSpPr>
            <a:spLocks noChangeAspect="1" noChangeArrowheads="1"/>
          </p:cNvSpPr>
          <p:nvPr/>
        </p:nvSpPr>
        <p:spPr bwMode="auto">
          <a:xfrm>
            <a:off x="2435470" y="2289176"/>
            <a:ext cx="366346" cy="295275"/>
          </a:xfrm>
          <a:prstGeom prst="rect">
            <a:avLst/>
          </a:prstGeom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4452" name="Rectangle 18"/>
          <p:cNvSpPr>
            <a:spLocks noChangeArrowheads="1"/>
          </p:cNvSpPr>
          <p:nvPr/>
        </p:nvSpPr>
        <p:spPr bwMode="auto">
          <a:xfrm>
            <a:off x="121683" y="839789"/>
            <a:ext cx="1172196" cy="40331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6675" tIns="26988" rIns="66675" bIns="26988">
            <a:prstTxWarp prst="textNoShape">
              <a:avLst/>
            </a:prstTxWarp>
            <a:spAutoFit/>
          </a:bodyPr>
          <a:lstStyle/>
          <a:p>
            <a:pPr algn="ctr" defTabSz="960438">
              <a:lnSpc>
                <a:spcPct val="150000"/>
              </a:lnSpc>
            </a:pPr>
            <a:r>
              <a:rPr lang="en-US" sz="1600" b="1">
                <a:solidFill>
                  <a:schemeClr val="tx2"/>
                </a:solidFill>
              </a:rPr>
              <a:t>Detector B</a:t>
            </a:r>
          </a:p>
        </p:txBody>
      </p:sp>
      <p:sp>
        <p:nvSpPr>
          <p:cNvPr id="104453" name="Rectangle 19"/>
          <p:cNvSpPr>
            <a:spLocks noChangeArrowheads="1"/>
          </p:cNvSpPr>
          <p:nvPr/>
        </p:nvSpPr>
        <p:spPr bwMode="auto">
          <a:xfrm>
            <a:off x="3963138" y="4051300"/>
            <a:ext cx="1160574" cy="280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6675" tIns="26988" rIns="66675" bIns="26988">
            <a:prstTxWarp prst="textNoShape">
              <a:avLst/>
            </a:prstTxWarp>
            <a:spAutoFit/>
          </a:bodyPr>
          <a:lstStyle/>
          <a:p>
            <a:pPr algn="ctr" defTabSz="960438">
              <a:lnSpc>
                <a:spcPct val="90000"/>
              </a:lnSpc>
            </a:pPr>
            <a:r>
              <a:rPr lang="en-US" sz="1600" b="1">
                <a:solidFill>
                  <a:schemeClr val="tx2"/>
                </a:solidFill>
              </a:rPr>
              <a:t>Detector A</a:t>
            </a:r>
          </a:p>
        </p:txBody>
      </p:sp>
      <p:sp>
        <p:nvSpPr>
          <p:cNvPr id="104454" name="Oval 20"/>
          <p:cNvSpPr>
            <a:spLocks noChangeAspect="1" noChangeArrowheads="1"/>
          </p:cNvSpPr>
          <p:nvPr/>
        </p:nvSpPr>
        <p:spPr bwMode="auto">
          <a:xfrm>
            <a:off x="2763716" y="2728913"/>
            <a:ext cx="291612" cy="311150"/>
          </a:xfrm>
          <a:prstGeom prst="ellipse">
            <a:avLst/>
          </a:prstGeom>
          <a:gradFill rotWithShape="1">
            <a:gsLst>
              <a:gs pos="0">
                <a:srgbClr val="EAEAEA"/>
              </a:gs>
              <a:gs pos="100000">
                <a:srgbClr val="B9B9B9"/>
              </a:gs>
            </a:gsLst>
            <a:path path="shape">
              <a:fillToRect l="50000" t="50000" r="50000" b="50000"/>
            </a:path>
          </a:gradFill>
          <a:ln w="1270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4455" name="Rectangle 21"/>
          <p:cNvSpPr>
            <a:spLocks noChangeAspect="1" noChangeArrowheads="1"/>
          </p:cNvSpPr>
          <p:nvPr/>
        </p:nvSpPr>
        <p:spPr bwMode="auto">
          <a:xfrm>
            <a:off x="2790205" y="2744789"/>
            <a:ext cx="294318" cy="26994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6675" tIns="26988" rIns="66675" bIns="26988">
            <a:prstTxWarp prst="textNoShape">
              <a:avLst/>
            </a:prstTxWarp>
            <a:spAutoFit/>
          </a:bodyPr>
          <a:lstStyle/>
          <a:p>
            <a:pPr algn="ctr" defTabSz="960438">
              <a:lnSpc>
                <a:spcPct val="85000"/>
              </a:lnSpc>
            </a:pPr>
            <a:r>
              <a:rPr lang="en-US" sz="1600" b="1">
                <a:solidFill>
                  <a:schemeClr val="bg2"/>
                </a:solidFill>
              </a:rPr>
              <a:t>e</a:t>
            </a:r>
            <a:r>
              <a:rPr lang="en-US" sz="1600" b="1" baseline="30000">
                <a:solidFill>
                  <a:schemeClr val="bg2"/>
                </a:solidFill>
              </a:rPr>
              <a:t>-</a:t>
            </a:r>
          </a:p>
        </p:txBody>
      </p:sp>
      <p:sp>
        <p:nvSpPr>
          <p:cNvPr id="104456" name="Oval 22"/>
          <p:cNvSpPr>
            <a:spLocks noChangeAspect="1" noChangeArrowheads="1"/>
          </p:cNvSpPr>
          <p:nvPr/>
        </p:nvSpPr>
        <p:spPr bwMode="auto">
          <a:xfrm>
            <a:off x="2595197" y="2601913"/>
            <a:ext cx="288680" cy="311150"/>
          </a:xfrm>
          <a:prstGeom prst="ellipse">
            <a:avLst/>
          </a:prstGeom>
          <a:gradFill rotWithShape="1">
            <a:gsLst>
              <a:gs pos="0">
                <a:srgbClr val="C0C0C0"/>
              </a:gs>
              <a:gs pos="100000">
                <a:srgbClr val="5B5B5B"/>
              </a:gs>
            </a:gsLst>
            <a:path path="shape">
              <a:fillToRect l="50000" t="50000" r="50000" b="50000"/>
            </a:path>
          </a:gradFill>
          <a:ln w="1270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4457" name="Rectangle 23"/>
          <p:cNvSpPr>
            <a:spLocks noChangeAspect="1" noChangeArrowheads="1"/>
          </p:cNvSpPr>
          <p:nvPr/>
        </p:nvSpPr>
        <p:spPr bwMode="auto">
          <a:xfrm>
            <a:off x="2605986" y="2630489"/>
            <a:ext cx="328649" cy="26994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6675" tIns="26988" rIns="66675" bIns="26988">
            <a:prstTxWarp prst="textNoShape">
              <a:avLst/>
            </a:prstTxWarp>
            <a:spAutoFit/>
          </a:bodyPr>
          <a:lstStyle/>
          <a:p>
            <a:pPr algn="ctr" defTabSz="960438">
              <a:lnSpc>
                <a:spcPct val="85000"/>
              </a:lnSpc>
            </a:pPr>
            <a:r>
              <a:rPr lang="en-US" sz="1600" b="1">
                <a:solidFill>
                  <a:schemeClr val="bg2"/>
                </a:solidFill>
              </a:rPr>
              <a:t>e</a:t>
            </a:r>
            <a:r>
              <a:rPr lang="en-US" sz="1600" b="1" baseline="30000">
                <a:solidFill>
                  <a:schemeClr val="bg2"/>
                </a:solidFill>
              </a:rPr>
              <a:t>+</a:t>
            </a:r>
          </a:p>
        </p:txBody>
      </p:sp>
      <p:sp>
        <p:nvSpPr>
          <p:cNvPr id="104458" name="Rectangle 24"/>
          <p:cNvSpPr>
            <a:spLocks noChangeAspect="1" noChangeArrowheads="1"/>
          </p:cNvSpPr>
          <p:nvPr/>
        </p:nvSpPr>
        <p:spPr bwMode="auto">
          <a:xfrm rot="1560000" flipV="1">
            <a:off x="578827" y="1517650"/>
            <a:ext cx="293077" cy="261938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3D3D3D"/>
              </a:gs>
            </a:gsLst>
            <a:lin ang="2700000" scaled="1"/>
          </a:gradFill>
          <a:ln w="12700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4459" name="Rectangle 25"/>
          <p:cNvSpPr>
            <a:spLocks noChangeAspect="1" noChangeArrowheads="1"/>
          </p:cNvSpPr>
          <p:nvPr/>
        </p:nvSpPr>
        <p:spPr bwMode="auto">
          <a:xfrm rot="1620000" flipV="1">
            <a:off x="317989" y="1511301"/>
            <a:ext cx="228600" cy="104775"/>
          </a:xfrm>
          <a:prstGeom prst="rect">
            <a:avLst/>
          </a:prstGeom>
          <a:solidFill>
            <a:srgbClr val="C0C0C0"/>
          </a:solidFill>
          <a:ln w="12700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4460" name="Rectangle 26"/>
          <p:cNvSpPr>
            <a:spLocks noChangeAspect="1" noChangeArrowheads="1"/>
          </p:cNvSpPr>
          <p:nvPr/>
        </p:nvSpPr>
        <p:spPr bwMode="auto">
          <a:xfrm rot="1620000" flipV="1">
            <a:off x="381000" y="1379539"/>
            <a:ext cx="228600" cy="104775"/>
          </a:xfrm>
          <a:prstGeom prst="rect">
            <a:avLst/>
          </a:prstGeom>
          <a:solidFill>
            <a:srgbClr val="C0C0C0"/>
          </a:solidFill>
          <a:ln w="12700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4461" name="Rectangle 27"/>
          <p:cNvSpPr>
            <a:spLocks noChangeAspect="1" noChangeArrowheads="1"/>
          </p:cNvSpPr>
          <p:nvPr/>
        </p:nvSpPr>
        <p:spPr bwMode="auto">
          <a:xfrm rot="1560000" flipH="1">
            <a:off x="4302370" y="3517900"/>
            <a:ext cx="291612" cy="261938"/>
          </a:xfrm>
          <a:prstGeom prst="rect">
            <a:avLst/>
          </a:prstGeom>
          <a:gradFill rotWithShape="1">
            <a:gsLst>
              <a:gs pos="0">
                <a:srgbClr val="595959"/>
              </a:gs>
              <a:gs pos="100000">
                <a:srgbClr val="C0C0C0"/>
              </a:gs>
            </a:gsLst>
            <a:lin ang="2700000" scaled="1"/>
          </a:gradFill>
          <a:ln w="12700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4462" name="Rectangle 28"/>
          <p:cNvSpPr>
            <a:spLocks noChangeAspect="1" noChangeArrowheads="1"/>
          </p:cNvSpPr>
          <p:nvPr/>
        </p:nvSpPr>
        <p:spPr bwMode="auto">
          <a:xfrm rot="1620000" flipH="1">
            <a:off x="4626220" y="3681414"/>
            <a:ext cx="228600" cy="104775"/>
          </a:xfrm>
          <a:prstGeom prst="rect">
            <a:avLst/>
          </a:prstGeom>
          <a:solidFill>
            <a:srgbClr val="C0C0C0"/>
          </a:solidFill>
          <a:ln w="12700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4463" name="Rectangle 29"/>
          <p:cNvSpPr>
            <a:spLocks noChangeAspect="1" noChangeArrowheads="1"/>
          </p:cNvSpPr>
          <p:nvPr/>
        </p:nvSpPr>
        <p:spPr bwMode="auto">
          <a:xfrm rot="1620000" flipH="1">
            <a:off x="4561743" y="3813176"/>
            <a:ext cx="228600" cy="104775"/>
          </a:xfrm>
          <a:prstGeom prst="rect">
            <a:avLst/>
          </a:prstGeom>
          <a:solidFill>
            <a:srgbClr val="C0C0C0"/>
          </a:solidFill>
          <a:ln w="12700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4464" name="Line 30"/>
          <p:cNvSpPr>
            <a:spLocks noChangeShapeType="1"/>
          </p:cNvSpPr>
          <p:nvPr/>
        </p:nvSpPr>
        <p:spPr bwMode="auto">
          <a:xfrm>
            <a:off x="883627" y="1757364"/>
            <a:ext cx="1692519" cy="915987"/>
          </a:xfrm>
          <a:prstGeom prst="line">
            <a:avLst/>
          </a:prstGeom>
          <a:noFill/>
          <a:ln w="28575">
            <a:solidFill>
              <a:schemeClr val="tx2"/>
            </a:solidFill>
            <a:prstDash val="dash"/>
            <a:round/>
            <a:headEnd type="triangle" w="med" len="med"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4465" name="Line 31"/>
          <p:cNvSpPr>
            <a:spLocks noChangeShapeType="1"/>
          </p:cNvSpPr>
          <p:nvPr/>
        </p:nvSpPr>
        <p:spPr bwMode="auto">
          <a:xfrm flipH="1" flipV="1">
            <a:off x="3118339" y="2976563"/>
            <a:ext cx="1112227" cy="596900"/>
          </a:xfrm>
          <a:prstGeom prst="line">
            <a:avLst/>
          </a:prstGeom>
          <a:noFill/>
          <a:ln w="28575">
            <a:solidFill>
              <a:schemeClr val="tx2"/>
            </a:solidFill>
            <a:prstDash val="dash"/>
            <a:round/>
            <a:headEnd type="triangle" w="med" len="med"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  <p:sp useBgFill="1">
        <p:nvSpPr>
          <p:cNvPr id="104466" name="Rectangle 32"/>
          <p:cNvSpPr>
            <a:spLocks noChangeArrowheads="1"/>
          </p:cNvSpPr>
          <p:nvPr/>
        </p:nvSpPr>
        <p:spPr bwMode="auto">
          <a:xfrm>
            <a:off x="2494085" y="1995489"/>
            <a:ext cx="553915" cy="420687"/>
          </a:xfrm>
          <a:prstGeom prst="rect">
            <a:avLst/>
          </a:prstGeom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4467" name="Oval 33"/>
          <p:cNvSpPr>
            <a:spLocks noChangeArrowheads="1"/>
          </p:cNvSpPr>
          <p:nvPr/>
        </p:nvSpPr>
        <p:spPr bwMode="auto">
          <a:xfrm>
            <a:off x="987670" y="1836738"/>
            <a:ext cx="3109546" cy="1568450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4468" name="Rectangle 34"/>
          <p:cNvSpPr>
            <a:spLocks noChangeArrowheads="1"/>
          </p:cNvSpPr>
          <p:nvPr/>
        </p:nvSpPr>
        <p:spPr bwMode="auto">
          <a:xfrm>
            <a:off x="1142388" y="2605088"/>
            <a:ext cx="1331795" cy="43152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6675" tIns="26988" rIns="66675" bIns="26988">
            <a:prstTxWarp prst="textNoShape">
              <a:avLst/>
            </a:prstTxWarp>
            <a:spAutoFit/>
          </a:bodyPr>
          <a:lstStyle/>
          <a:p>
            <a:pPr algn="ctr" defTabSz="960438">
              <a:lnSpc>
                <a:spcPct val="85000"/>
              </a:lnSpc>
            </a:pPr>
            <a:r>
              <a:rPr lang="en-US" b="1">
                <a:solidFill>
                  <a:schemeClr val="tx2"/>
                </a:solidFill>
              </a:rPr>
              <a:t>Patient</a:t>
            </a:r>
          </a:p>
        </p:txBody>
      </p:sp>
      <p:sp>
        <p:nvSpPr>
          <p:cNvPr id="104469" name="Oval 36"/>
          <p:cNvSpPr>
            <a:spLocks noChangeArrowheads="1"/>
          </p:cNvSpPr>
          <p:nvPr/>
        </p:nvSpPr>
        <p:spPr bwMode="auto">
          <a:xfrm>
            <a:off x="997928" y="4646613"/>
            <a:ext cx="3108080" cy="1568450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4470" name="Line 37"/>
          <p:cNvSpPr>
            <a:spLocks noChangeShapeType="1"/>
          </p:cNvSpPr>
          <p:nvPr/>
        </p:nvSpPr>
        <p:spPr bwMode="auto">
          <a:xfrm>
            <a:off x="823546" y="4521201"/>
            <a:ext cx="3319097" cy="1801813"/>
          </a:xfrm>
          <a:prstGeom prst="line">
            <a:avLst/>
          </a:prstGeom>
          <a:noFill/>
          <a:ln w="28575">
            <a:solidFill>
              <a:schemeClr val="tx2"/>
            </a:solidFill>
            <a:prstDash val="dash"/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861098" name="Line 42"/>
          <p:cNvSpPr>
            <a:spLocks noChangeShapeType="1"/>
          </p:cNvSpPr>
          <p:nvPr/>
        </p:nvSpPr>
        <p:spPr bwMode="auto">
          <a:xfrm>
            <a:off x="2788627" y="2989264"/>
            <a:ext cx="0" cy="2613025"/>
          </a:xfrm>
          <a:prstGeom prst="line">
            <a:avLst/>
          </a:prstGeom>
          <a:noFill/>
          <a:ln w="38100">
            <a:solidFill>
              <a:schemeClr val="bg1"/>
            </a:solidFill>
            <a:prstDash val="sysDot"/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861106" name="Line 50"/>
          <p:cNvSpPr>
            <a:spLocks noChangeShapeType="1"/>
          </p:cNvSpPr>
          <p:nvPr/>
        </p:nvSpPr>
        <p:spPr bwMode="auto">
          <a:xfrm>
            <a:off x="4179277" y="5181601"/>
            <a:ext cx="1652954" cy="392113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4473" name="Text Box 52"/>
          <p:cNvSpPr txBox="1">
            <a:spLocks noChangeArrowheads="1"/>
          </p:cNvSpPr>
          <p:nvPr/>
        </p:nvSpPr>
        <p:spPr bwMode="auto">
          <a:xfrm>
            <a:off x="3828107" y="2989263"/>
            <a:ext cx="377026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FF0000"/>
                </a:solidFill>
              </a:rPr>
              <a:t>t</a:t>
            </a:r>
            <a:r>
              <a:rPr lang="en-US" sz="2000" baseline="-25000">
                <a:solidFill>
                  <a:srgbClr val="FF0000"/>
                </a:solidFill>
              </a:rPr>
              <a:t>A</a:t>
            </a:r>
            <a:endParaRPr lang="en-US" sz="2000">
              <a:solidFill>
                <a:srgbClr val="FF0000"/>
              </a:solidFill>
            </a:endParaRPr>
          </a:p>
        </p:txBody>
      </p:sp>
      <p:sp>
        <p:nvSpPr>
          <p:cNvPr id="104474" name="Text Box 53"/>
          <p:cNvSpPr txBox="1">
            <a:spLocks noChangeArrowheads="1"/>
          </p:cNvSpPr>
          <p:nvPr/>
        </p:nvSpPr>
        <p:spPr bwMode="auto">
          <a:xfrm>
            <a:off x="822468" y="1778000"/>
            <a:ext cx="369971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FF0000"/>
                </a:solidFill>
              </a:rPr>
              <a:t>t</a:t>
            </a:r>
            <a:r>
              <a:rPr lang="en-US" sz="2000" baseline="-25000">
                <a:solidFill>
                  <a:srgbClr val="FF0000"/>
                </a:solidFill>
              </a:rPr>
              <a:t>B</a:t>
            </a:r>
            <a:endParaRPr lang="en-US" sz="2000">
              <a:solidFill>
                <a:srgbClr val="FF0000"/>
              </a:solidFill>
            </a:endParaRPr>
          </a:p>
        </p:txBody>
      </p:sp>
      <p:sp>
        <p:nvSpPr>
          <p:cNvPr id="104475" name="Text Box 54"/>
          <p:cNvSpPr txBox="1">
            <a:spLocks noChangeArrowheads="1"/>
          </p:cNvSpPr>
          <p:nvPr/>
        </p:nvSpPr>
        <p:spPr bwMode="auto">
          <a:xfrm>
            <a:off x="1412663" y="769938"/>
            <a:ext cx="3617972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chemeClr val="accent2"/>
                </a:solidFill>
                <a:latin typeface="Symbol" pitchFamily="-112" charset="2"/>
              </a:rPr>
              <a:t>D</a:t>
            </a:r>
            <a:r>
              <a:rPr lang="en-US" sz="2000">
                <a:solidFill>
                  <a:schemeClr val="accent2"/>
                </a:solidFill>
              </a:rPr>
              <a:t>t</a:t>
            </a:r>
            <a:r>
              <a:rPr lang="en-US" sz="2000" i="1">
                <a:solidFill>
                  <a:schemeClr val="accent2"/>
                </a:solidFill>
              </a:rPr>
              <a:t> = </a:t>
            </a:r>
            <a:r>
              <a:rPr lang="en-US" sz="2000">
                <a:solidFill>
                  <a:schemeClr val="accent2"/>
                </a:solidFill>
              </a:rPr>
              <a:t>t</a:t>
            </a:r>
            <a:r>
              <a:rPr lang="en-US" sz="2000" baseline="-25000">
                <a:solidFill>
                  <a:schemeClr val="accent2"/>
                </a:solidFill>
              </a:rPr>
              <a:t>A</a:t>
            </a:r>
            <a:r>
              <a:rPr lang="en-US" sz="2000">
                <a:solidFill>
                  <a:schemeClr val="accent2"/>
                </a:solidFill>
              </a:rPr>
              <a:t> – t</a:t>
            </a:r>
            <a:r>
              <a:rPr lang="en-US" sz="2000" baseline="-25000">
                <a:solidFill>
                  <a:schemeClr val="accent2"/>
                </a:solidFill>
              </a:rPr>
              <a:t>B</a:t>
            </a:r>
            <a:r>
              <a:rPr lang="en-US" sz="2000" i="1">
                <a:solidFill>
                  <a:schemeClr val="accent2"/>
                </a:solidFill>
              </a:rPr>
              <a:t> = </a:t>
            </a:r>
            <a:r>
              <a:rPr lang="en-US" sz="2000">
                <a:solidFill>
                  <a:schemeClr val="accent2"/>
                </a:solidFill>
              </a:rPr>
              <a:t>[(d+d</a:t>
            </a:r>
            <a:r>
              <a:rPr lang="en-US" sz="2000" baseline="-25000">
                <a:solidFill>
                  <a:schemeClr val="accent2"/>
                </a:solidFill>
              </a:rPr>
              <a:t>1</a:t>
            </a:r>
            <a:r>
              <a:rPr lang="en-US" sz="2000">
                <a:solidFill>
                  <a:schemeClr val="accent2"/>
                </a:solidFill>
              </a:rPr>
              <a:t>) – (d-d</a:t>
            </a:r>
            <a:r>
              <a:rPr lang="en-US" sz="2000" baseline="-25000">
                <a:solidFill>
                  <a:schemeClr val="accent2"/>
                </a:solidFill>
              </a:rPr>
              <a:t>1</a:t>
            </a:r>
            <a:r>
              <a:rPr lang="en-US" sz="2000">
                <a:solidFill>
                  <a:schemeClr val="accent2"/>
                </a:solidFill>
              </a:rPr>
              <a:t>)]/c</a:t>
            </a:r>
          </a:p>
        </p:txBody>
      </p:sp>
      <p:sp>
        <p:nvSpPr>
          <p:cNvPr id="104476" name="Text Box 55"/>
          <p:cNvSpPr txBox="1">
            <a:spLocks noChangeArrowheads="1"/>
          </p:cNvSpPr>
          <p:nvPr/>
        </p:nvSpPr>
        <p:spPr bwMode="auto">
          <a:xfrm>
            <a:off x="1505286" y="1173163"/>
            <a:ext cx="1356277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chemeClr val="accent2"/>
                </a:solidFill>
              </a:rPr>
              <a:t>d</a:t>
            </a:r>
            <a:r>
              <a:rPr lang="en-US" sz="2000" baseline="-25000">
                <a:solidFill>
                  <a:schemeClr val="accent2"/>
                </a:solidFill>
              </a:rPr>
              <a:t>1</a:t>
            </a:r>
            <a:r>
              <a:rPr lang="en-US" sz="2000">
                <a:solidFill>
                  <a:schemeClr val="accent2"/>
                </a:solidFill>
              </a:rPr>
              <a:t> = c </a:t>
            </a:r>
            <a:r>
              <a:rPr lang="en-US" sz="2000">
                <a:solidFill>
                  <a:schemeClr val="accent2"/>
                </a:solidFill>
                <a:latin typeface="Symbol" pitchFamily="-112" charset="2"/>
              </a:rPr>
              <a:t>D</a:t>
            </a:r>
            <a:r>
              <a:rPr lang="en-US" sz="2000">
                <a:solidFill>
                  <a:schemeClr val="accent2"/>
                </a:solidFill>
              </a:rPr>
              <a:t>t/2</a:t>
            </a:r>
          </a:p>
        </p:txBody>
      </p:sp>
      <p:sp>
        <p:nvSpPr>
          <p:cNvPr id="104477" name="Text Box 57"/>
          <p:cNvSpPr txBox="1">
            <a:spLocks noChangeArrowheads="1"/>
          </p:cNvSpPr>
          <p:nvPr/>
        </p:nvSpPr>
        <p:spPr bwMode="auto">
          <a:xfrm>
            <a:off x="1812732" y="1828800"/>
            <a:ext cx="341334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b="1">
                <a:solidFill>
                  <a:schemeClr val="tx2"/>
                </a:solidFill>
              </a:rPr>
              <a:t>d</a:t>
            </a:r>
          </a:p>
        </p:txBody>
      </p:sp>
      <p:sp>
        <p:nvSpPr>
          <p:cNvPr id="104478" name="Line 58"/>
          <p:cNvSpPr>
            <a:spLocks noChangeShapeType="1"/>
          </p:cNvSpPr>
          <p:nvPr/>
        </p:nvSpPr>
        <p:spPr bwMode="auto">
          <a:xfrm>
            <a:off x="962758" y="1643064"/>
            <a:ext cx="1504950" cy="8143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4479" name="Line 59"/>
          <p:cNvSpPr>
            <a:spLocks noChangeShapeType="1"/>
          </p:cNvSpPr>
          <p:nvPr/>
        </p:nvSpPr>
        <p:spPr bwMode="auto">
          <a:xfrm>
            <a:off x="2521927" y="2354263"/>
            <a:ext cx="444011" cy="239712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4480" name="Text Box 60"/>
          <p:cNvSpPr txBox="1">
            <a:spLocks noChangeArrowheads="1"/>
          </p:cNvSpPr>
          <p:nvPr/>
        </p:nvSpPr>
        <p:spPr bwMode="auto">
          <a:xfrm>
            <a:off x="2641484" y="2070100"/>
            <a:ext cx="436429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b="1">
                <a:solidFill>
                  <a:schemeClr val="tx2"/>
                </a:solidFill>
              </a:rPr>
              <a:t>d</a:t>
            </a:r>
            <a:r>
              <a:rPr lang="en-US" sz="2000" baseline="-25000">
                <a:solidFill>
                  <a:schemeClr val="tx2"/>
                </a:solidFill>
              </a:rPr>
              <a:t>1</a:t>
            </a:r>
          </a:p>
        </p:txBody>
      </p:sp>
      <p:sp>
        <p:nvSpPr>
          <p:cNvPr id="104481" name="Oval 61"/>
          <p:cNvSpPr>
            <a:spLocks noChangeArrowheads="1"/>
          </p:cNvSpPr>
          <p:nvPr/>
        </p:nvSpPr>
        <p:spPr bwMode="auto">
          <a:xfrm>
            <a:off x="2404697" y="2540000"/>
            <a:ext cx="79131" cy="88900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accent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grpSp>
        <p:nvGrpSpPr>
          <p:cNvPr id="2" name="Group 126"/>
          <p:cNvGrpSpPr>
            <a:grpSpLocks/>
          </p:cNvGrpSpPr>
          <p:nvPr/>
        </p:nvGrpSpPr>
        <p:grpSpPr bwMode="auto">
          <a:xfrm>
            <a:off x="2269881" y="3910013"/>
            <a:ext cx="1000857" cy="1871662"/>
            <a:chOff x="1531" y="3963"/>
            <a:chExt cx="709" cy="1179"/>
          </a:xfrm>
        </p:grpSpPr>
        <p:sp>
          <p:nvSpPr>
            <p:cNvPr id="104526" name="Rectangle 116"/>
            <p:cNvSpPr>
              <a:spLocks noChangeArrowheads="1"/>
            </p:cNvSpPr>
            <p:nvPr/>
          </p:nvSpPr>
          <p:spPr bwMode="auto">
            <a:xfrm>
              <a:off x="1531" y="4786"/>
              <a:ext cx="61" cy="68"/>
            </a:xfrm>
            <a:prstGeom prst="rect">
              <a:avLst/>
            </a:prstGeom>
            <a:solidFill>
              <a:srgbClr val="FF0000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27" name="Rectangle 112"/>
            <p:cNvSpPr>
              <a:spLocks noChangeArrowheads="1"/>
            </p:cNvSpPr>
            <p:nvPr/>
          </p:nvSpPr>
          <p:spPr bwMode="auto">
            <a:xfrm>
              <a:off x="1609" y="4683"/>
              <a:ext cx="55" cy="198"/>
            </a:xfrm>
            <a:prstGeom prst="rect">
              <a:avLst/>
            </a:prstGeom>
            <a:solidFill>
              <a:srgbClr val="FF0000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28" name="Rectangle 108"/>
            <p:cNvSpPr>
              <a:spLocks noChangeArrowheads="1"/>
            </p:cNvSpPr>
            <p:nvPr/>
          </p:nvSpPr>
          <p:spPr bwMode="auto">
            <a:xfrm>
              <a:off x="1687" y="4515"/>
              <a:ext cx="61" cy="408"/>
            </a:xfrm>
            <a:prstGeom prst="rect">
              <a:avLst/>
            </a:prstGeom>
            <a:solidFill>
              <a:srgbClr val="FF0000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29" name="Rectangle 111"/>
            <p:cNvSpPr>
              <a:spLocks noChangeArrowheads="1"/>
            </p:cNvSpPr>
            <p:nvPr/>
          </p:nvSpPr>
          <p:spPr bwMode="auto">
            <a:xfrm>
              <a:off x="1771" y="4332"/>
              <a:ext cx="61" cy="621"/>
            </a:xfrm>
            <a:prstGeom prst="rect">
              <a:avLst/>
            </a:prstGeom>
            <a:solidFill>
              <a:srgbClr val="FF0000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30" name="Rectangle 110"/>
            <p:cNvSpPr>
              <a:spLocks noChangeArrowheads="1"/>
            </p:cNvSpPr>
            <p:nvPr/>
          </p:nvSpPr>
          <p:spPr bwMode="auto">
            <a:xfrm>
              <a:off x="1855" y="3963"/>
              <a:ext cx="67" cy="1026"/>
            </a:xfrm>
            <a:prstGeom prst="rect">
              <a:avLst/>
            </a:prstGeom>
            <a:solidFill>
              <a:srgbClr val="FF0000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31" name="Rectangle 119"/>
            <p:cNvSpPr>
              <a:spLocks noChangeArrowheads="1"/>
            </p:cNvSpPr>
            <p:nvPr/>
          </p:nvSpPr>
          <p:spPr bwMode="auto">
            <a:xfrm>
              <a:off x="1945" y="4410"/>
              <a:ext cx="61" cy="621"/>
            </a:xfrm>
            <a:prstGeom prst="rect">
              <a:avLst/>
            </a:prstGeom>
            <a:solidFill>
              <a:srgbClr val="FF0000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32" name="Rectangle 120"/>
            <p:cNvSpPr>
              <a:spLocks noChangeArrowheads="1"/>
            </p:cNvSpPr>
            <p:nvPr/>
          </p:nvSpPr>
          <p:spPr bwMode="auto">
            <a:xfrm>
              <a:off x="2029" y="4653"/>
              <a:ext cx="61" cy="408"/>
            </a:xfrm>
            <a:prstGeom prst="rect">
              <a:avLst/>
            </a:prstGeom>
            <a:solidFill>
              <a:srgbClr val="FF0000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33" name="Rectangle 122"/>
            <p:cNvSpPr>
              <a:spLocks noChangeArrowheads="1"/>
            </p:cNvSpPr>
            <p:nvPr/>
          </p:nvSpPr>
          <p:spPr bwMode="auto">
            <a:xfrm>
              <a:off x="2107" y="4905"/>
              <a:ext cx="55" cy="198"/>
            </a:xfrm>
            <a:prstGeom prst="rect">
              <a:avLst/>
            </a:prstGeom>
            <a:solidFill>
              <a:srgbClr val="FF0000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34" name="Rectangle 125"/>
            <p:cNvSpPr>
              <a:spLocks noChangeArrowheads="1"/>
            </p:cNvSpPr>
            <p:nvPr/>
          </p:nvSpPr>
          <p:spPr bwMode="auto">
            <a:xfrm>
              <a:off x="2179" y="5074"/>
              <a:ext cx="61" cy="68"/>
            </a:xfrm>
            <a:prstGeom prst="rect">
              <a:avLst/>
            </a:prstGeom>
            <a:solidFill>
              <a:srgbClr val="FF0000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</p:grpSp>
      <p:sp>
        <p:nvSpPr>
          <p:cNvPr id="2861104" name="Line 48"/>
          <p:cNvSpPr>
            <a:spLocks noChangeShapeType="1"/>
          </p:cNvSpPr>
          <p:nvPr/>
        </p:nvSpPr>
        <p:spPr bwMode="auto">
          <a:xfrm>
            <a:off x="2458916" y="4995863"/>
            <a:ext cx="618392" cy="3476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  <p:grpSp>
        <p:nvGrpSpPr>
          <p:cNvPr id="3" name="Group 85"/>
          <p:cNvGrpSpPr>
            <a:grpSpLocks/>
          </p:cNvGrpSpPr>
          <p:nvPr/>
        </p:nvGrpSpPr>
        <p:grpSpPr bwMode="auto">
          <a:xfrm>
            <a:off x="1510812" y="4224339"/>
            <a:ext cx="2133600" cy="1781175"/>
            <a:chOff x="1755" y="4701"/>
            <a:chExt cx="1512" cy="1122"/>
          </a:xfrm>
        </p:grpSpPr>
        <p:sp>
          <p:nvSpPr>
            <p:cNvPr id="104505" name="Rectangle 62"/>
            <p:cNvSpPr>
              <a:spLocks noChangeArrowheads="1"/>
            </p:cNvSpPr>
            <p:nvPr/>
          </p:nvSpPr>
          <p:spPr bwMode="auto">
            <a:xfrm>
              <a:off x="1755" y="4701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06" name="Rectangle 63"/>
            <p:cNvSpPr>
              <a:spLocks noChangeArrowheads="1"/>
            </p:cNvSpPr>
            <p:nvPr/>
          </p:nvSpPr>
          <p:spPr bwMode="auto">
            <a:xfrm>
              <a:off x="1824" y="4735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07" name="Rectangle 64"/>
            <p:cNvSpPr>
              <a:spLocks noChangeArrowheads="1"/>
            </p:cNvSpPr>
            <p:nvPr/>
          </p:nvSpPr>
          <p:spPr bwMode="auto">
            <a:xfrm>
              <a:off x="1897" y="4773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08" name="Rectangle 65"/>
            <p:cNvSpPr>
              <a:spLocks noChangeArrowheads="1"/>
            </p:cNvSpPr>
            <p:nvPr/>
          </p:nvSpPr>
          <p:spPr bwMode="auto">
            <a:xfrm>
              <a:off x="1974" y="4805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09" name="Rectangle 66"/>
            <p:cNvSpPr>
              <a:spLocks noChangeArrowheads="1"/>
            </p:cNvSpPr>
            <p:nvPr/>
          </p:nvSpPr>
          <p:spPr bwMode="auto">
            <a:xfrm>
              <a:off x="2052" y="4847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10" name="Rectangle 67"/>
            <p:cNvSpPr>
              <a:spLocks noChangeArrowheads="1"/>
            </p:cNvSpPr>
            <p:nvPr/>
          </p:nvSpPr>
          <p:spPr bwMode="auto">
            <a:xfrm>
              <a:off x="2127" y="4888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11" name="Rectangle 68"/>
            <p:cNvSpPr>
              <a:spLocks noChangeArrowheads="1"/>
            </p:cNvSpPr>
            <p:nvPr/>
          </p:nvSpPr>
          <p:spPr bwMode="auto">
            <a:xfrm>
              <a:off x="2204" y="4917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12" name="Rectangle 69"/>
            <p:cNvSpPr>
              <a:spLocks noChangeArrowheads="1"/>
            </p:cNvSpPr>
            <p:nvPr/>
          </p:nvSpPr>
          <p:spPr bwMode="auto">
            <a:xfrm>
              <a:off x="2276" y="4953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13" name="Rectangle 70"/>
            <p:cNvSpPr>
              <a:spLocks noChangeArrowheads="1"/>
            </p:cNvSpPr>
            <p:nvPr/>
          </p:nvSpPr>
          <p:spPr bwMode="auto">
            <a:xfrm>
              <a:off x="2348" y="4989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14" name="Rectangle 71"/>
            <p:cNvSpPr>
              <a:spLocks noChangeArrowheads="1"/>
            </p:cNvSpPr>
            <p:nvPr/>
          </p:nvSpPr>
          <p:spPr bwMode="auto">
            <a:xfrm>
              <a:off x="2420" y="5025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15" name="Rectangle 72"/>
            <p:cNvSpPr>
              <a:spLocks noChangeArrowheads="1"/>
            </p:cNvSpPr>
            <p:nvPr/>
          </p:nvSpPr>
          <p:spPr bwMode="auto">
            <a:xfrm>
              <a:off x="2492" y="5061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16" name="Rectangle 73"/>
            <p:cNvSpPr>
              <a:spLocks noChangeArrowheads="1"/>
            </p:cNvSpPr>
            <p:nvPr/>
          </p:nvSpPr>
          <p:spPr bwMode="auto">
            <a:xfrm>
              <a:off x="2564" y="5091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17" name="Rectangle 74"/>
            <p:cNvSpPr>
              <a:spLocks noChangeArrowheads="1"/>
            </p:cNvSpPr>
            <p:nvPr/>
          </p:nvSpPr>
          <p:spPr bwMode="auto">
            <a:xfrm>
              <a:off x="2636" y="5127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18" name="Rectangle 75"/>
            <p:cNvSpPr>
              <a:spLocks noChangeArrowheads="1"/>
            </p:cNvSpPr>
            <p:nvPr/>
          </p:nvSpPr>
          <p:spPr bwMode="auto">
            <a:xfrm>
              <a:off x="2708" y="5163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19" name="Rectangle 76"/>
            <p:cNvSpPr>
              <a:spLocks noChangeArrowheads="1"/>
            </p:cNvSpPr>
            <p:nvPr/>
          </p:nvSpPr>
          <p:spPr bwMode="auto">
            <a:xfrm>
              <a:off x="2780" y="5199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20" name="Rectangle 77"/>
            <p:cNvSpPr>
              <a:spLocks noChangeArrowheads="1"/>
            </p:cNvSpPr>
            <p:nvPr/>
          </p:nvSpPr>
          <p:spPr bwMode="auto">
            <a:xfrm>
              <a:off x="2852" y="5229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21" name="Rectangle 78"/>
            <p:cNvSpPr>
              <a:spLocks noChangeArrowheads="1"/>
            </p:cNvSpPr>
            <p:nvPr/>
          </p:nvSpPr>
          <p:spPr bwMode="auto">
            <a:xfrm>
              <a:off x="2924" y="5265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22" name="Rectangle 79"/>
            <p:cNvSpPr>
              <a:spLocks noChangeArrowheads="1"/>
            </p:cNvSpPr>
            <p:nvPr/>
          </p:nvSpPr>
          <p:spPr bwMode="auto">
            <a:xfrm>
              <a:off x="2996" y="5301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23" name="Rectangle 80"/>
            <p:cNvSpPr>
              <a:spLocks noChangeArrowheads="1"/>
            </p:cNvSpPr>
            <p:nvPr/>
          </p:nvSpPr>
          <p:spPr bwMode="auto">
            <a:xfrm>
              <a:off x="3068" y="5337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24" name="Rectangle 81"/>
            <p:cNvSpPr>
              <a:spLocks noChangeArrowheads="1"/>
            </p:cNvSpPr>
            <p:nvPr/>
          </p:nvSpPr>
          <p:spPr bwMode="auto">
            <a:xfrm>
              <a:off x="3140" y="5373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25" name="Rectangle 82"/>
            <p:cNvSpPr>
              <a:spLocks noChangeArrowheads="1"/>
            </p:cNvSpPr>
            <p:nvPr/>
          </p:nvSpPr>
          <p:spPr bwMode="auto">
            <a:xfrm>
              <a:off x="3212" y="5403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</p:grpSp>
      <p:sp>
        <p:nvSpPr>
          <p:cNvPr id="104485" name="Oval 127"/>
          <p:cNvSpPr>
            <a:spLocks noChangeArrowheads="1"/>
          </p:cNvSpPr>
          <p:nvPr/>
        </p:nvSpPr>
        <p:spPr bwMode="auto">
          <a:xfrm>
            <a:off x="2400300" y="5364163"/>
            <a:ext cx="79131" cy="88900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accent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861184" name="Picture 128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/>
          <a:srcRect t="5003"/>
          <a:stretch>
            <a:fillRect/>
          </a:stretch>
        </p:blipFill>
        <p:spPr bwMode="auto">
          <a:xfrm>
            <a:off x="5183066" y="846138"/>
            <a:ext cx="3785088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1186" name="Picture 130"/>
          <p:cNvPicPr>
            <a:picLocks noChangeArrowheads="1"/>
          </p:cNvPicPr>
          <p:nvPr>
            <p:custDataLst>
              <p:tags r:id="rId2"/>
            </p:custDataLst>
          </p:nvPr>
        </p:nvPicPr>
        <p:blipFill>
          <a:blip r:embed="rId6"/>
          <a:srcRect l="1537" r="1537" b="1451"/>
          <a:stretch>
            <a:fillRect/>
          </a:stretch>
        </p:blipFill>
        <p:spPr bwMode="auto">
          <a:xfrm>
            <a:off x="5181600" y="882650"/>
            <a:ext cx="3810000" cy="269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5" name="Titre 1"/>
          <p:cNvSpPr txBox="1">
            <a:spLocks/>
          </p:cNvSpPr>
          <p:nvPr/>
        </p:nvSpPr>
        <p:spPr bwMode="auto">
          <a:xfrm>
            <a:off x="762000" y="-76200"/>
            <a:ext cx="7620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 eaLnBrk="1" hangingPunct="1">
              <a:defRPr/>
            </a:pPr>
            <a:r>
              <a:rPr lang="fr-FR" sz="4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64" charset="-128"/>
                <a:cs typeface="+mn-cs"/>
              </a:rPr>
              <a:t>Time of Flight PET</a:t>
            </a:r>
          </a:p>
        </p:txBody>
      </p:sp>
      <p:sp>
        <p:nvSpPr>
          <p:cNvPr id="87" name="Oval 51"/>
          <p:cNvSpPr>
            <a:spLocks noChangeArrowheads="1"/>
          </p:cNvSpPr>
          <p:nvPr/>
        </p:nvSpPr>
        <p:spPr bwMode="auto">
          <a:xfrm>
            <a:off x="5818214" y="4724400"/>
            <a:ext cx="2335186" cy="363538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grpSp>
        <p:nvGrpSpPr>
          <p:cNvPr id="4" name="Grouper 88"/>
          <p:cNvGrpSpPr/>
          <p:nvPr/>
        </p:nvGrpSpPr>
        <p:grpSpPr>
          <a:xfrm>
            <a:off x="5181600" y="3638550"/>
            <a:ext cx="3482320" cy="2857500"/>
            <a:chOff x="5351589" y="3638550"/>
            <a:chExt cx="3482320" cy="2857500"/>
          </a:xfrm>
        </p:grpSpPr>
        <p:sp>
          <p:nvSpPr>
            <p:cNvPr id="104493" name="Rectangle 4"/>
            <p:cNvSpPr>
              <a:spLocks noChangeArrowheads="1"/>
            </p:cNvSpPr>
            <p:nvPr/>
          </p:nvSpPr>
          <p:spPr bwMode="auto">
            <a:xfrm>
              <a:off x="5715624" y="4259263"/>
              <a:ext cx="1008857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600" b="1" dirty="0" err="1">
                  <a:solidFill>
                    <a:schemeClr val="accent2"/>
                  </a:solidFill>
                  <a:latin typeface="Symbol" pitchFamily="-112" charset="2"/>
                  <a:ea typeface="Times New Roman" pitchFamily="-112" charset="0"/>
                  <a:cs typeface="Times New Roman" pitchFamily="-112" charset="0"/>
                </a:rPr>
                <a:t>d</a:t>
              </a:r>
              <a:r>
                <a:rPr lang="en-US" sz="1600" b="1" dirty="0" err="1">
                  <a:solidFill>
                    <a:schemeClr val="accent2"/>
                  </a:solidFill>
                  <a:ea typeface="Times New Roman" pitchFamily="-112" charset="0"/>
                  <a:cs typeface="Times New Roman" pitchFamily="-112" charset="0"/>
                </a:rPr>
                <a:t>t</a:t>
              </a:r>
              <a:r>
                <a:rPr lang="en-US" sz="1600" b="1" dirty="0">
                  <a:solidFill>
                    <a:schemeClr val="accent2"/>
                  </a:solidFill>
                  <a:ea typeface="Times New Roman" pitchFamily="-112" charset="0"/>
                  <a:cs typeface="Times New Roman" pitchFamily="-112" charset="0"/>
                </a:rPr>
                <a:t> (</a:t>
              </a:r>
              <a:r>
                <a:rPr lang="en-US" sz="1600" b="1" dirty="0" err="1">
                  <a:solidFill>
                    <a:schemeClr val="accent2"/>
                  </a:solidFill>
                  <a:ea typeface="Times New Roman" pitchFamily="-112" charset="0"/>
                  <a:cs typeface="Times New Roman" pitchFamily="-112" charset="0"/>
                </a:rPr>
                <a:t>ps</a:t>
              </a:r>
              <a:r>
                <a:rPr lang="en-US" sz="1600" b="1" dirty="0">
                  <a:solidFill>
                    <a:schemeClr val="accent2"/>
                  </a:solidFill>
                  <a:ea typeface="Times New Roman" pitchFamily="-112" charset="0"/>
                  <a:cs typeface="Times New Roman" pitchFamily="-112" charset="0"/>
                </a:rPr>
                <a:t>)</a:t>
              </a:r>
            </a:p>
          </p:txBody>
        </p:sp>
        <p:sp>
          <p:nvSpPr>
            <p:cNvPr id="104494" name="Rectangle 6"/>
            <p:cNvSpPr>
              <a:spLocks noChangeArrowheads="1"/>
            </p:cNvSpPr>
            <p:nvPr/>
          </p:nvSpPr>
          <p:spPr bwMode="auto">
            <a:xfrm>
              <a:off x="5942793" y="4659313"/>
              <a:ext cx="687151" cy="145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r" eaLnBrk="1" hangingPunct="1">
                <a:lnSpc>
                  <a:spcPct val="140000"/>
                </a:lnSpc>
              </a:pPr>
              <a:r>
                <a:rPr lang="en-US" sz="1600" b="1" dirty="0" smtClean="0">
                  <a:solidFill>
                    <a:schemeClr val="accent2"/>
                  </a:solidFill>
                  <a:ea typeface="Arial" pitchFamily="-112" charset="0"/>
                  <a:cs typeface="Arial" pitchFamily="-112" charset="0"/>
                </a:rPr>
                <a:t>10</a:t>
              </a:r>
            </a:p>
            <a:p>
              <a:pPr algn="r" eaLnBrk="1" hangingPunct="1">
                <a:lnSpc>
                  <a:spcPct val="140000"/>
                </a:lnSpc>
              </a:pPr>
              <a:r>
                <a:rPr lang="en-US" sz="1600" b="1" dirty="0" smtClean="0">
                  <a:solidFill>
                    <a:schemeClr val="accent2"/>
                  </a:solidFill>
                  <a:ea typeface="Arial" pitchFamily="-112" charset="0"/>
                  <a:cs typeface="Arial" pitchFamily="-112" charset="0"/>
                </a:rPr>
                <a:t>100</a:t>
              </a:r>
              <a:endParaRPr lang="en-US" sz="1600" b="1" dirty="0">
                <a:solidFill>
                  <a:schemeClr val="accent2"/>
                </a:solidFill>
                <a:ea typeface="Arial" pitchFamily="-112" charset="0"/>
                <a:cs typeface="Arial" pitchFamily="-112" charset="0"/>
              </a:endParaRPr>
            </a:p>
            <a:p>
              <a:pPr algn="r" eaLnBrk="1" hangingPunct="1">
                <a:lnSpc>
                  <a:spcPct val="140000"/>
                </a:lnSpc>
              </a:pPr>
              <a:r>
                <a:rPr lang="en-US" sz="1600" b="1" dirty="0">
                  <a:solidFill>
                    <a:srgbClr val="009900"/>
                  </a:solidFill>
                  <a:ea typeface="Arial" pitchFamily="-112" charset="0"/>
                  <a:cs typeface="Arial" pitchFamily="-112" charset="0"/>
                </a:rPr>
                <a:t>300</a:t>
              </a:r>
            </a:p>
            <a:p>
              <a:pPr algn="r" eaLnBrk="1" hangingPunct="1">
                <a:lnSpc>
                  <a:spcPct val="140000"/>
                </a:lnSpc>
              </a:pPr>
              <a:r>
                <a:rPr lang="en-US" sz="1600" b="1" dirty="0" smtClean="0">
                  <a:solidFill>
                    <a:schemeClr val="accent2"/>
                  </a:solidFill>
                  <a:ea typeface="Arial" pitchFamily="-112" charset="0"/>
                  <a:cs typeface="Arial" pitchFamily="-112" charset="0"/>
                </a:rPr>
                <a:t>500</a:t>
              </a:r>
              <a:endParaRPr lang="en-US" sz="1600" b="1" dirty="0">
                <a:solidFill>
                  <a:schemeClr val="accent2"/>
                </a:solidFill>
                <a:ea typeface="Arial" pitchFamily="-112" charset="0"/>
                <a:cs typeface="Arial" pitchFamily="-112" charset="0"/>
              </a:endParaRPr>
            </a:p>
          </p:txBody>
        </p:sp>
        <p:sp>
          <p:nvSpPr>
            <p:cNvPr id="104495" name="Rectangle 8"/>
            <p:cNvSpPr>
              <a:spLocks noChangeArrowheads="1"/>
            </p:cNvSpPr>
            <p:nvPr/>
          </p:nvSpPr>
          <p:spPr bwMode="auto">
            <a:xfrm>
              <a:off x="6706138" y="4259263"/>
              <a:ext cx="994747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600" b="1">
                  <a:solidFill>
                    <a:schemeClr val="accent2"/>
                  </a:solidFill>
                  <a:latin typeface="Symbol" pitchFamily="-112" charset="2"/>
                  <a:ea typeface="Times New Roman" pitchFamily="-112" charset="0"/>
                  <a:cs typeface="Times New Roman" pitchFamily="-112" charset="0"/>
                </a:rPr>
                <a:t>d</a:t>
              </a:r>
              <a:r>
                <a:rPr lang="en-US" sz="1600" b="1">
                  <a:solidFill>
                    <a:schemeClr val="accent2"/>
                  </a:solidFill>
                  <a:ea typeface="Times New Roman" pitchFamily="-112" charset="0"/>
                  <a:cs typeface="Times New Roman" pitchFamily="-112" charset="0"/>
                </a:rPr>
                <a:t>x (cm)</a:t>
              </a:r>
            </a:p>
          </p:txBody>
        </p:sp>
        <p:sp>
          <p:nvSpPr>
            <p:cNvPr id="104496" name="Rectangle 9"/>
            <p:cNvSpPr>
              <a:spLocks noChangeArrowheads="1"/>
            </p:cNvSpPr>
            <p:nvPr/>
          </p:nvSpPr>
          <p:spPr bwMode="auto">
            <a:xfrm>
              <a:off x="7627514" y="4271963"/>
              <a:ext cx="829661" cy="52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600" b="1" dirty="0">
                  <a:solidFill>
                    <a:schemeClr val="accent2"/>
                  </a:solidFill>
                  <a:ea typeface="Times New Roman" pitchFamily="-112" charset="0"/>
                  <a:cs typeface="Times New Roman" pitchFamily="-112" charset="0"/>
                </a:rPr>
                <a:t>SNR</a:t>
              </a:r>
              <a:r>
                <a:rPr lang="en-US" b="1" dirty="0">
                  <a:solidFill>
                    <a:schemeClr val="accent2"/>
                  </a:solidFill>
                  <a:ea typeface="Times New Roman" pitchFamily="-112" charset="0"/>
                  <a:cs typeface="Times New Roman" pitchFamily="-112" charset="0"/>
                </a:rPr>
                <a:t>*</a:t>
              </a:r>
            </a:p>
          </p:txBody>
        </p:sp>
        <p:sp>
          <p:nvSpPr>
            <p:cNvPr id="104497" name="Rectangle 10"/>
            <p:cNvSpPr>
              <a:spLocks noChangeArrowheads="1"/>
            </p:cNvSpPr>
            <p:nvPr/>
          </p:nvSpPr>
          <p:spPr bwMode="auto">
            <a:xfrm>
              <a:off x="6783742" y="4659313"/>
              <a:ext cx="603903" cy="145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r" eaLnBrk="1" hangingPunct="1">
                <a:lnSpc>
                  <a:spcPct val="140000"/>
                </a:lnSpc>
              </a:pPr>
              <a:r>
                <a:rPr lang="en-US" sz="1600" b="1" dirty="0" smtClean="0">
                  <a:solidFill>
                    <a:schemeClr val="accent2"/>
                  </a:solidFill>
                  <a:ea typeface="Arial" pitchFamily="-112" charset="0"/>
                  <a:cs typeface="Arial" pitchFamily="-112" charset="0"/>
                </a:rPr>
                <a:t>0.15</a:t>
              </a:r>
            </a:p>
            <a:p>
              <a:pPr algn="r" eaLnBrk="1" hangingPunct="1">
                <a:lnSpc>
                  <a:spcPct val="140000"/>
                </a:lnSpc>
              </a:pPr>
              <a:r>
                <a:rPr lang="en-US" sz="1600" b="1" dirty="0" smtClean="0">
                  <a:solidFill>
                    <a:schemeClr val="accent2"/>
                  </a:solidFill>
                  <a:ea typeface="Arial" pitchFamily="-112" charset="0"/>
                  <a:cs typeface="Arial" pitchFamily="-112" charset="0"/>
                </a:rPr>
                <a:t>1.5</a:t>
              </a:r>
              <a:endParaRPr lang="en-US" sz="1600" b="1" dirty="0">
                <a:solidFill>
                  <a:schemeClr val="accent2"/>
                </a:solidFill>
                <a:ea typeface="Arial" pitchFamily="-112" charset="0"/>
                <a:cs typeface="Arial" pitchFamily="-112" charset="0"/>
              </a:endParaRPr>
            </a:p>
            <a:p>
              <a:pPr algn="r" eaLnBrk="1" hangingPunct="1">
                <a:lnSpc>
                  <a:spcPct val="140000"/>
                </a:lnSpc>
              </a:pPr>
              <a:r>
                <a:rPr lang="en-US" sz="1600" b="1" dirty="0">
                  <a:solidFill>
                    <a:srgbClr val="009900"/>
                  </a:solidFill>
                  <a:ea typeface="Arial" pitchFamily="-112" charset="0"/>
                  <a:cs typeface="Arial" pitchFamily="-112" charset="0"/>
                </a:rPr>
                <a:t>4.5</a:t>
              </a:r>
            </a:p>
            <a:p>
              <a:pPr algn="r" eaLnBrk="1" hangingPunct="1">
                <a:lnSpc>
                  <a:spcPct val="140000"/>
                </a:lnSpc>
              </a:pPr>
              <a:r>
                <a:rPr lang="en-US" sz="1600" b="1" dirty="0" smtClean="0">
                  <a:solidFill>
                    <a:schemeClr val="accent2"/>
                  </a:solidFill>
                  <a:ea typeface="Arial" pitchFamily="-112" charset="0"/>
                  <a:cs typeface="Arial" pitchFamily="-112" charset="0"/>
                </a:rPr>
                <a:t>7.5</a:t>
              </a:r>
              <a:endParaRPr lang="en-US" sz="1600" b="1" dirty="0">
                <a:solidFill>
                  <a:schemeClr val="accent2"/>
                </a:solidFill>
                <a:ea typeface="Arial" pitchFamily="-112" charset="0"/>
                <a:cs typeface="Arial" pitchFamily="-112" charset="0"/>
              </a:endParaRPr>
            </a:p>
          </p:txBody>
        </p:sp>
        <p:sp>
          <p:nvSpPr>
            <p:cNvPr id="104498" name="Rectangle 11"/>
            <p:cNvSpPr>
              <a:spLocks noChangeArrowheads="1"/>
            </p:cNvSpPr>
            <p:nvPr/>
          </p:nvSpPr>
          <p:spPr bwMode="auto">
            <a:xfrm>
              <a:off x="7551320" y="4659313"/>
              <a:ext cx="603903" cy="145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r" eaLnBrk="1" hangingPunct="1">
                <a:lnSpc>
                  <a:spcPct val="140000"/>
                </a:lnSpc>
              </a:pPr>
              <a:r>
                <a:rPr lang="en-US" sz="1600" b="1" dirty="0" smtClean="0">
                  <a:solidFill>
                    <a:schemeClr val="accent2"/>
                  </a:solidFill>
                  <a:ea typeface="Arial" pitchFamily="-112" charset="0"/>
                  <a:cs typeface="Arial" pitchFamily="-112" charset="0"/>
                </a:rPr>
                <a:t>16</a:t>
              </a:r>
            </a:p>
            <a:p>
              <a:pPr algn="r" eaLnBrk="1" hangingPunct="1">
                <a:lnSpc>
                  <a:spcPct val="140000"/>
                </a:lnSpc>
              </a:pPr>
              <a:r>
                <a:rPr lang="en-US" sz="1600" b="1" dirty="0" smtClean="0">
                  <a:solidFill>
                    <a:schemeClr val="accent2"/>
                  </a:solidFill>
                  <a:ea typeface="Arial" pitchFamily="-112" charset="0"/>
                  <a:cs typeface="Arial" pitchFamily="-112" charset="0"/>
                </a:rPr>
                <a:t>5.2</a:t>
              </a:r>
              <a:endParaRPr lang="en-US" sz="1600" b="1" dirty="0">
                <a:solidFill>
                  <a:schemeClr val="accent2"/>
                </a:solidFill>
                <a:ea typeface="Arial" pitchFamily="-112" charset="0"/>
                <a:cs typeface="Arial" pitchFamily="-112" charset="0"/>
              </a:endParaRPr>
            </a:p>
            <a:p>
              <a:pPr algn="r" eaLnBrk="1" hangingPunct="1">
                <a:lnSpc>
                  <a:spcPct val="140000"/>
                </a:lnSpc>
              </a:pPr>
              <a:r>
                <a:rPr lang="en-US" sz="1600" b="1" dirty="0">
                  <a:solidFill>
                    <a:srgbClr val="009900"/>
                  </a:solidFill>
                  <a:ea typeface="Arial" pitchFamily="-112" charset="0"/>
                  <a:cs typeface="Arial" pitchFamily="-112" charset="0"/>
                </a:rPr>
                <a:t>3.0</a:t>
              </a:r>
            </a:p>
            <a:p>
              <a:pPr algn="r" eaLnBrk="1" hangingPunct="1">
                <a:lnSpc>
                  <a:spcPct val="140000"/>
                </a:lnSpc>
              </a:pPr>
              <a:r>
                <a:rPr lang="en-US" sz="1600" b="1" dirty="0" smtClean="0">
                  <a:solidFill>
                    <a:schemeClr val="accent2"/>
                  </a:solidFill>
                  <a:ea typeface="Arial" pitchFamily="-112" charset="0"/>
                  <a:cs typeface="Arial" pitchFamily="-112" charset="0"/>
                </a:rPr>
                <a:t>2.3</a:t>
              </a:r>
              <a:endParaRPr lang="en-US" sz="1600" b="1" dirty="0">
                <a:solidFill>
                  <a:schemeClr val="accent2"/>
                </a:solidFill>
                <a:ea typeface="Arial" pitchFamily="-112" charset="0"/>
                <a:cs typeface="Arial" pitchFamily="-112" charset="0"/>
              </a:endParaRPr>
            </a:p>
          </p:txBody>
        </p:sp>
        <p:sp>
          <p:nvSpPr>
            <p:cNvPr id="104499" name="Line 12"/>
            <p:cNvSpPr>
              <a:spLocks noChangeShapeType="1"/>
            </p:cNvSpPr>
            <p:nvPr/>
          </p:nvSpPr>
          <p:spPr bwMode="auto">
            <a:xfrm>
              <a:off x="5963958" y="4673600"/>
              <a:ext cx="2244883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500" name="Line 13"/>
            <p:cNvSpPr>
              <a:spLocks noChangeShapeType="1"/>
            </p:cNvSpPr>
            <p:nvPr/>
          </p:nvSpPr>
          <p:spPr bwMode="auto">
            <a:xfrm>
              <a:off x="5963958" y="4203700"/>
              <a:ext cx="2244883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501" name="Line 14"/>
            <p:cNvSpPr>
              <a:spLocks noChangeShapeType="1"/>
            </p:cNvSpPr>
            <p:nvPr/>
          </p:nvSpPr>
          <p:spPr bwMode="auto">
            <a:xfrm>
              <a:off x="5963958" y="6096000"/>
              <a:ext cx="2244883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502" name="Text Box 15"/>
            <p:cNvSpPr txBox="1">
              <a:spLocks noChangeArrowheads="1"/>
            </p:cNvSpPr>
            <p:nvPr/>
          </p:nvSpPr>
          <p:spPr bwMode="auto">
            <a:xfrm>
              <a:off x="5351589" y="6096000"/>
              <a:ext cx="3259384" cy="4000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000" b="1" i="1" dirty="0">
                  <a:solidFill>
                    <a:srgbClr val="6600FF"/>
                  </a:solidFill>
                </a:rPr>
                <a:t> </a:t>
              </a:r>
              <a:r>
                <a:rPr lang="en-US" sz="1600" b="1" i="1" dirty="0">
                  <a:solidFill>
                    <a:schemeClr val="tx2"/>
                  </a:solidFill>
                </a:rPr>
                <a:t>* </a:t>
              </a:r>
              <a:r>
                <a:rPr lang="en-US" sz="1600" b="1" i="1" dirty="0" smtClean="0">
                  <a:solidFill>
                    <a:schemeClr val="tx2"/>
                  </a:solidFill>
                </a:rPr>
                <a:t>SNR gain for 40 cm phantom</a:t>
              </a:r>
              <a:endParaRPr lang="en-US" sz="1600" b="1" i="1" dirty="0">
                <a:solidFill>
                  <a:schemeClr val="tx2"/>
                </a:solidFill>
              </a:endParaRPr>
            </a:p>
          </p:txBody>
        </p:sp>
        <p:sp>
          <p:nvSpPr>
            <p:cNvPr id="104503" name="Oval 51"/>
            <p:cNvSpPr>
              <a:spLocks noChangeArrowheads="1"/>
            </p:cNvSpPr>
            <p:nvPr/>
          </p:nvSpPr>
          <p:spPr bwMode="auto">
            <a:xfrm>
              <a:off x="5972424" y="5780088"/>
              <a:ext cx="2335186" cy="363538"/>
            </a:xfrm>
            <a:prstGeom prst="ellipse">
              <a:avLst/>
            </a:prstGeom>
            <a:noFill/>
            <a:ln w="28575">
              <a:solidFill>
                <a:schemeClr val="accent6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504" name="Text Box 56"/>
            <p:cNvSpPr txBox="1">
              <a:spLocks noChangeArrowheads="1"/>
            </p:cNvSpPr>
            <p:nvPr/>
          </p:nvSpPr>
          <p:spPr bwMode="auto">
            <a:xfrm>
              <a:off x="5487044" y="3638550"/>
              <a:ext cx="3346865" cy="3698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1800" b="1" dirty="0">
                  <a:solidFill>
                    <a:schemeClr val="accent2"/>
                  </a:solidFill>
                  <a:latin typeface="Arial"/>
                  <a:cs typeface="Arial"/>
                </a:rPr>
                <a:t>SNR</a:t>
              </a:r>
              <a:r>
                <a:rPr lang="en-US" sz="1800" b="1" baseline="-25000" dirty="0">
                  <a:solidFill>
                    <a:schemeClr val="accent2"/>
                  </a:solidFill>
                  <a:latin typeface="Arial"/>
                  <a:cs typeface="Arial"/>
                </a:rPr>
                <a:t>TOF</a:t>
              </a:r>
              <a:r>
                <a:rPr lang="en-US" sz="1800" b="1" dirty="0">
                  <a:solidFill>
                    <a:schemeClr val="accent2"/>
                  </a:solidFill>
                  <a:latin typeface="Arial"/>
                  <a:cs typeface="Arial"/>
                </a:rPr>
                <a:t> = </a:t>
              </a:r>
              <a:r>
                <a:rPr lang="en-US" sz="1800" b="1" dirty="0">
                  <a:solidFill>
                    <a:schemeClr val="accent2"/>
                  </a:solidFill>
                  <a:latin typeface="Arial"/>
                  <a:ea typeface="Arial" pitchFamily="-112" charset="0"/>
                  <a:cs typeface="Arial"/>
                </a:rPr>
                <a:t>√(2D/cDt) · </a:t>
              </a:r>
              <a:r>
                <a:rPr lang="en-US" sz="1800" b="1" dirty="0" err="1">
                  <a:solidFill>
                    <a:schemeClr val="accent2"/>
                  </a:solidFill>
                  <a:latin typeface="Arial"/>
                  <a:ea typeface="Arial" pitchFamily="-112" charset="0"/>
                  <a:cs typeface="Arial"/>
                </a:rPr>
                <a:t>SNR</a:t>
              </a:r>
              <a:r>
                <a:rPr lang="en-US" sz="1800" b="1" baseline="-25000" dirty="0" err="1">
                  <a:solidFill>
                    <a:schemeClr val="accent2"/>
                  </a:solidFill>
                  <a:latin typeface="Arial"/>
                  <a:ea typeface="Arial" pitchFamily="-112" charset="0"/>
                  <a:cs typeface="Arial"/>
                </a:rPr>
                <a:t>conv</a:t>
              </a:r>
              <a:endParaRPr lang="en-US" sz="1800" b="1" baseline="-25000" dirty="0">
                <a:solidFill>
                  <a:schemeClr val="accent2"/>
                </a:solidFill>
                <a:latin typeface="Arial"/>
                <a:ea typeface="Arial" pitchFamily="-112" charset="0"/>
                <a:cs typeface="Arial"/>
              </a:endParaRPr>
            </a:p>
          </p:txBody>
        </p:sp>
        <p:cxnSp>
          <p:nvCxnSpPr>
            <p:cNvPr id="104492" name="Connecteur droit 88"/>
            <p:cNvCxnSpPr>
              <a:cxnSpLocks noChangeShapeType="1"/>
            </p:cNvCxnSpPr>
            <p:nvPr/>
          </p:nvCxnSpPr>
          <p:spPr bwMode="auto">
            <a:xfrm>
              <a:off x="7007807" y="3718255"/>
              <a:ext cx="914249" cy="1588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</p:cxnSp>
      </p:grpSp>
      <p:sp>
        <p:nvSpPr>
          <p:cNvPr id="88" name="Rectangle 87"/>
          <p:cNvSpPr/>
          <p:nvPr/>
        </p:nvSpPr>
        <p:spPr>
          <a:xfrm rot="19905003">
            <a:off x="1843143" y="2659560"/>
            <a:ext cx="5457742" cy="1938992"/>
          </a:xfrm>
          <a:prstGeom prst="rect">
            <a:avLst/>
          </a:prstGeom>
          <a:solidFill>
            <a:schemeClr val="accent2"/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CH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-103" charset="0"/>
                <a:ea typeface="ＭＳ Ｐゴシック" pitchFamily="-103" charset="-128"/>
                <a:cs typeface="ＭＳ Ｐゴシック" pitchFamily="-103" charset="-128"/>
              </a:rPr>
              <a:t>10ps TOF resolution</a:t>
            </a:r>
          </a:p>
          <a:p>
            <a:pPr algn="ctr">
              <a:defRPr/>
            </a:pPr>
            <a:r>
              <a:rPr lang="fr-CH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Symbol" charset="2"/>
                <a:ea typeface="ＭＳ Ｐゴシック" pitchFamily="-103" charset="-128"/>
                <a:cs typeface="Symbol" charset="2"/>
              </a:rPr>
              <a:t>d</a:t>
            </a:r>
            <a:r>
              <a:rPr lang="fr-CH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-103" charset="0"/>
                <a:ea typeface="ＭＳ Ｐゴシック" pitchFamily="-103" charset="-128"/>
                <a:cs typeface="ＭＳ Ｐゴシック" pitchFamily="-103" charset="-128"/>
              </a:rPr>
              <a:t>x = 1.5mm</a:t>
            </a:r>
          </a:p>
          <a:p>
            <a:pPr algn="ctr">
              <a:defRPr/>
            </a:pPr>
            <a:r>
              <a:rPr lang="fr-CH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-103" charset="0"/>
                <a:ea typeface="ＭＳ Ｐゴシック" pitchFamily="-103" charset="-128"/>
                <a:cs typeface="ＭＳ Ｐゴシック" pitchFamily="-103" charset="-128"/>
              </a:rPr>
              <a:t>SNR</a:t>
            </a:r>
            <a:r>
              <a:rPr lang="fr-CH" sz="4000" b="1" spc="50" baseline="-2500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-103" charset="0"/>
                <a:ea typeface="ＭＳ Ｐゴシック" pitchFamily="-103" charset="-128"/>
                <a:cs typeface="ＭＳ Ｐゴシック" pitchFamily="-103" charset="-128"/>
              </a:rPr>
              <a:t>TOF</a:t>
            </a:r>
            <a:r>
              <a:rPr lang="fr-CH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-103" charset="0"/>
                <a:ea typeface="ＭＳ Ｐゴシック" pitchFamily="-103" charset="-128"/>
                <a:cs typeface="ＭＳ Ｐゴシック" pitchFamily="-103" charset="-128"/>
              </a:rPr>
              <a:t>/SNR</a:t>
            </a:r>
            <a:r>
              <a:rPr lang="fr-CH" sz="4000" b="1" spc="50" baseline="-2500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-103" charset="0"/>
                <a:ea typeface="ＭＳ Ｐゴシック" pitchFamily="-103" charset="-128"/>
                <a:cs typeface="ＭＳ Ｐゴシック" pitchFamily="-103" charset="-128"/>
              </a:rPr>
              <a:t>CONV</a:t>
            </a:r>
            <a:r>
              <a:rPr lang="fr-CH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-103" charset="0"/>
                <a:ea typeface="ＭＳ Ｐゴシック" pitchFamily="-103" charset="-128"/>
                <a:cs typeface="ＭＳ Ｐゴシック" pitchFamily="-103" charset="-128"/>
              </a:rPr>
              <a:t>= </a:t>
            </a:r>
            <a:r>
              <a:rPr lang="fr-CH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-103" charset="0"/>
                <a:ea typeface="ＭＳ Ｐゴシック" pitchFamily="-103" charset="-128"/>
                <a:cs typeface="ＭＳ Ｐゴシック" pitchFamily="-103" charset="-128"/>
              </a:rPr>
              <a:t>16!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1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861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1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861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1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861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1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86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1098" grpId="0" animBg="1"/>
      <p:bldP spid="2861106" grpId="0" animBg="1"/>
      <p:bldP spid="2861104" grpId="0" animBg="1"/>
      <p:bldP spid="8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4483" y="4419600"/>
            <a:ext cx="9129521" cy="1877409"/>
          </a:xfrm>
          <a:prstGeom prst="rect">
            <a:avLst/>
          </a:prstGeom>
        </p:spPr>
        <p:txBody>
          <a:bodyPr wrap="square" lIns="91415" tIns="45706" rIns="91415" bIns="45706">
            <a:spAutoFit/>
          </a:bodyPr>
          <a:lstStyle/>
          <a:p>
            <a:r>
              <a:rPr lang="en-GB" dirty="0" smtClean="0"/>
              <a:t>This is a clear-cut case </a:t>
            </a:r>
            <a:r>
              <a:rPr lang="en-GB" dirty="0" smtClean="0">
                <a:solidFill>
                  <a:srgbClr val="FF6600"/>
                </a:solidFill>
                <a:latin typeface="Verdana"/>
                <a:cs typeface="Verdana"/>
              </a:rPr>
              <a:t>to shed light on TOF-PET with CTR &lt; 10 </a:t>
            </a:r>
            <a:r>
              <a:rPr lang="en-GB" dirty="0" err="1" smtClean="0">
                <a:solidFill>
                  <a:srgbClr val="FF6600"/>
                </a:solidFill>
                <a:latin typeface="Verdana"/>
                <a:cs typeface="Verdana"/>
              </a:rPr>
              <a:t>ps</a:t>
            </a:r>
            <a:r>
              <a:rPr lang="en-GB" dirty="0" smtClean="0">
                <a:solidFill>
                  <a:srgbClr val="FF6600"/>
                </a:solidFill>
                <a:latin typeface="Verdana"/>
                <a:cs typeface="Verdana"/>
              </a:rPr>
              <a:t> FWHM </a:t>
            </a:r>
            <a:r>
              <a:rPr lang="en-GB" dirty="0" smtClean="0"/>
              <a:t>and raise a challenge on </a:t>
            </a:r>
          </a:p>
          <a:p>
            <a:r>
              <a:rPr lang="fr-FR" dirty="0" smtClean="0">
                <a:solidFill>
                  <a:schemeClr val="tx2"/>
                </a:solidFill>
              </a:rPr>
              <a:t>≤ 1mSv PET </a:t>
            </a:r>
            <a:r>
              <a:rPr lang="fr-FR" dirty="0" err="1" smtClean="0">
                <a:solidFill>
                  <a:schemeClr val="tx2"/>
                </a:solidFill>
              </a:rPr>
              <a:t>exposure</a:t>
            </a:r>
            <a:r>
              <a:rPr lang="fr-FR" dirty="0" smtClean="0">
                <a:solidFill>
                  <a:schemeClr val="tx2"/>
                </a:solidFill>
              </a:rPr>
              <a:t> = 1 flight </a:t>
            </a:r>
            <a:r>
              <a:rPr lang="fr-FR" dirty="0" err="1" smtClean="0">
                <a:solidFill>
                  <a:schemeClr val="tx2"/>
                </a:solidFill>
              </a:rPr>
              <a:t>Paris-SF</a:t>
            </a:r>
            <a:endParaRPr lang="fr-FR" dirty="0" smtClean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rgbClr val="FF6600"/>
                </a:solidFill>
              </a:rPr>
              <a:t> </a:t>
            </a:r>
            <a:r>
              <a:rPr lang="en-GB" dirty="0" smtClean="0"/>
              <a:t>positron tomography</a:t>
            </a:r>
          </a:p>
        </p:txBody>
      </p:sp>
      <p:grpSp>
        <p:nvGrpSpPr>
          <p:cNvPr id="2" name="Grouper 10"/>
          <p:cNvGrpSpPr/>
          <p:nvPr/>
        </p:nvGrpSpPr>
        <p:grpSpPr>
          <a:xfrm>
            <a:off x="6" y="762000"/>
            <a:ext cx="9143994" cy="3420819"/>
            <a:chOff x="6" y="895196"/>
            <a:chExt cx="9143994" cy="3420819"/>
          </a:xfrm>
        </p:grpSpPr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" y="1133903"/>
              <a:ext cx="9143661" cy="3182112"/>
            </a:xfrm>
            <a:prstGeom prst="rect">
              <a:avLst/>
            </a:prstGeom>
          </p:spPr>
        </p:pic>
        <p:sp>
          <p:nvSpPr>
            <p:cNvPr id="8" name="ZoneTexte 7"/>
            <p:cNvSpPr txBox="1"/>
            <p:nvPr/>
          </p:nvSpPr>
          <p:spPr>
            <a:xfrm>
              <a:off x="1181" y="1847700"/>
              <a:ext cx="6348627" cy="12003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  <p:txBody>
            <a:bodyPr wrap="square" lIns="91415" tIns="45706" rIns="91415" bIns="45706" rtlCol="0">
              <a:spAutoFit/>
            </a:bodyPr>
            <a:lstStyle/>
            <a:p>
              <a:pPr algn="l"/>
              <a:r>
                <a:rPr lang="en-GB" sz="2400" dirty="0" smtClean="0">
                  <a:latin typeface="+mj-lt"/>
                  <a:cs typeface="Verdana"/>
                </a:rPr>
                <a:t>March 1999: </a:t>
              </a:r>
              <a:r>
                <a:rPr lang="en-GB" sz="2400" dirty="0" err="1" smtClean="0">
                  <a:latin typeface="+mj-lt"/>
                  <a:cs typeface="Verdana"/>
                </a:rPr>
                <a:t>Breitling</a:t>
              </a:r>
              <a:r>
                <a:rPr lang="en-GB" sz="2400" dirty="0" smtClean="0">
                  <a:latin typeface="+mj-lt"/>
                  <a:cs typeface="Verdana"/>
                </a:rPr>
                <a:t> </a:t>
              </a:r>
              <a:r>
                <a:rPr lang="en-GB" sz="2400" dirty="0" err="1" smtClean="0">
                  <a:latin typeface="+mj-lt"/>
                  <a:cs typeface="Verdana"/>
                </a:rPr>
                <a:t>Orbiter</a:t>
              </a:r>
              <a:r>
                <a:rPr lang="en-GB" sz="2400" dirty="0" smtClean="0">
                  <a:latin typeface="+mj-lt"/>
                  <a:cs typeface="Verdana"/>
                </a:rPr>
                <a:t> III circumnavigate the globe in 19 days 1 hour 49 minutes and won the Budweiser Cup</a:t>
              </a:r>
            </a:p>
          </p:txBody>
        </p:sp>
        <p:sp>
          <p:nvSpPr>
            <p:cNvPr id="12" name="Title 1"/>
            <p:cNvSpPr txBox="1">
              <a:spLocks/>
            </p:cNvSpPr>
            <p:nvPr/>
          </p:nvSpPr>
          <p:spPr bwMode="auto">
            <a:xfrm>
              <a:off x="14594" y="895196"/>
              <a:ext cx="9129406" cy="73887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vert="horz" wrap="square" lIns="90463" tIns="44440" rIns="90463" bIns="44440" numCol="1" anchor="ctr" anchorCtr="0" compatLnSpc="1">
              <a:prstTxWarp prst="textNoShape">
                <a:avLst/>
              </a:prstTxWarp>
            </a:bodyPr>
            <a:lstStyle/>
            <a:p>
              <a:pPr lvl="0" algn="l">
                <a:spcBef>
                  <a:spcPct val="0"/>
                </a:spcBef>
                <a:buSzTx/>
                <a:defRPr/>
              </a:pPr>
              <a:r>
                <a:rPr lang="en-GB" sz="2400" kern="0" dirty="0" smtClean="0">
                  <a:latin typeface="+mj-lt"/>
                  <a:ea typeface="ＭＳ Ｐゴシック" charset="0"/>
                  <a:cs typeface="Verdana"/>
                </a:rPr>
                <a:t>1992: FAI raised a challenge for the first balloon circumnavigation</a:t>
              </a:r>
              <a:endParaRPr lang="en-GB" sz="2400" kern="0" dirty="0">
                <a:latin typeface="+mj-lt"/>
                <a:ea typeface="ＭＳ Ｐゴシック" charset="0"/>
                <a:cs typeface="Verdana"/>
              </a:endParaRPr>
            </a:p>
          </p:txBody>
        </p:sp>
      </p:grpSp>
      <p:sp>
        <p:nvSpPr>
          <p:cNvPr id="7" name="Titre 1"/>
          <p:cNvSpPr txBox="1">
            <a:spLocks/>
          </p:cNvSpPr>
          <p:nvPr/>
        </p:nvSpPr>
        <p:spPr bwMode="auto">
          <a:xfrm>
            <a:off x="844550" y="76200"/>
            <a:ext cx="70802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chemeClr val="bg2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The 10ps challenge</a:t>
            </a:r>
            <a:endParaRPr kumimoji="0" lang="fr-FR" sz="40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chemeClr val="bg2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429000" y="6172200"/>
            <a:ext cx="23871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i="1" dirty="0" err="1" smtClean="0">
                <a:latin typeface="+mn-lt"/>
                <a:ea typeface="Lucida Grande"/>
                <a:cs typeface="Lucida Grande"/>
              </a:rPr>
              <a:t>Courtesy</a:t>
            </a:r>
            <a:r>
              <a:rPr lang="fr-FR" sz="1400" i="1" dirty="0" smtClean="0">
                <a:latin typeface="+mn-lt"/>
                <a:ea typeface="Lucida Grande"/>
                <a:cs typeface="Lucida Grande"/>
              </a:rPr>
              <a:t>  of C. Morel, CPPM</a:t>
            </a:r>
            <a:endParaRPr lang="fr-FR" sz="1400" i="1" dirty="0">
              <a:latin typeface="+mn-lt"/>
            </a:endParaRPr>
          </a:p>
        </p:txBody>
      </p:sp>
      <p:grpSp>
        <p:nvGrpSpPr>
          <p:cNvPr id="3" name="Grouper 15"/>
          <p:cNvGrpSpPr/>
          <p:nvPr/>
        </p:nvGrpSpPr>
        <p:grpSpPr>
          <a:xfrm>
            <a:off x="0" y="1333476"/>
            <a:ext cx="9144000" cy="3105328"/>
            <a:chOff x="0" y="1447800"/>
            <a:chExt cx="9144000" cy="3105328"/>
          </a:xfrm>
        </p:grpSpPr>
        <p:pic>
          <p:nvPicPr>
            <p:cNvPr id="13" name="Image 12" descr="photo.jp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69000" y="1447800"/>
              <a:ext cx="3175000" cy="2895600"/>
            </a:xfrm>
            <a:prstGeom prst="rect">
              <a:avLst/>
            </a:prstGeom>
          </p:spPr>
        </p:pic>
        <p:sp>
          <p:nvSpPr>
            <p:cNvPr id="15" name="ZoneTexte 14"/>
            <p:cNvSpPr txBox="1"/>
            <p:nvPr/>
          </p:nvSpPr>
          <p:spPr>
            <a:xfrm>
              <a:off x="0" y="3352800"/>
              <a:ext cx="6070893" cy="1200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2400" dirty="0" smtClean="0">
                  <a:solidFill>
                    <a:schemeClr val="bg1">
                      <a:lumMod val="50000"/>
                    </a:schemeClr>
                  </a:solidFill>
                  <a:cs typeface="Verdana"/>
                </a:rPr>
                <a:t>July 2016: Solar Impulse </a:t>
              </a:r>
              <a:r>
                <a:rPr lang="fr-FR" sz="2400" dirty="0" err="1" smtClean="0"/>
                <a:t>closed</a:t>
              </a:r>
              <a:r>
                <a:rPr lang="fr-FR" sz="2400" dirty="0" smtClean="0"/>
                <a:t> the </a:t>
              </a:r>
              <a:r>
                <a:rPr lang="fr-FR" sz="2400" dirty="0" err="1" smtClean="0"/>
                <a:t>loop</a:t>
              </a:r>
              <a:r>
                <a:rPr lang="fr-FR" sz="2400" dirty="0" smtClean="0"/>
                <a:t> of </a:t>
              </a:r>
            </a:p>
            <a:p>
              <a:pPr algn="l"/>
              <a:r>
                <a:rPr lang="fr-FR" sz="2400" dirty="0" smtClean="0">
                  <a:solidFill>
                    <a:schemeClr val="bg1">
                      <a:lumMod val="50000"/>
                    </a:schemeClr>
                  </a:solidFill>
                </a:rPr>
                <a:t>the </a:t>
              </a:r>
              <a:r>
                <a:rPr lang="fr-FR" sz="2400" dirty="0" err="1" smtClean="0">
                  <a:solidFill>
                    <a:schemeClr val="bg1">
                      <a:lumMod val="50000"/>
                    </a:schemeClr>
                  </a:solidFill>
                </a:rPr>
                <a:t>Round-the-World</a:t>
              </a:r>
              <a:r>
                <a:rPr lang="fr-FR" sz="2400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fr-FR" sz="2400" dirty="0" err="1" smtClean="0"/>
                <a:t>without</a:t>
              </a:r>
              <a:r>
                <a:rPr lang="fr-FR" sz="2400" dirty="0" smtClean="0"/>
                <a:t> fuel </a:t>
              </a:r>
              <a:r>
                <a:rPr lang="fr-FR" sz="2400" dirty="0" err="1" smtClean="0"/>
                <a:t>attempt</a:t>
              </a:r>
              <a:endParaRPr lang="en-GB" sz="2400" dirty="0" smtClean="0">
                <a:cs typeface="Verdana"/>
              </a:endParaRPr>
            </a:p>
            <a:p>
              <a:endParaRPr lang="fr-FR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00" y="0"/>
            <a:ext cx="6400800" cy="609600"/>
          </a:xfrm>
        </p:spPr>
        <p:txBody>
          <a:bodyPr/>
          <a:lstStyle/>
          <a:p>
            <a:pPr algn="ctr">
              <a:defRPr/>
            </a:pPr>
            <a:r>
              <a:rPr lang="fr-FR" dirty="0" smtClean="0"/>
              <a:t>Best timing </a:t>
            </a:r>
            <a:r>
              <a:rPr lang="fr-FR" dirty="0" err="1" smtClean="0"/>
              <a:t>results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CERN</a:t>
            </a:r>
            <a:endParaRPr lang="fr-FR" dirty="0"/>
          </a:p>
        </p:txBody>
      </p:sp>
      <p:sp>
        <p:nvSpPr>
          <p:cNvPr id="8" name="ZoneTexte 7"/>
          <p:cNvSpPr txBox="1">
            <a:spLocks noChangeArrowheads="1"/>
          </p:cNvSpPr>
          <p:nvPr/>
        </p:nvSpPr>
        <p:spPr bwMode="auto">
          <a:xfrm>
            <a:off x="533400" y="849868"/>
            <a:ext cx="84037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FR" sz="1800" dirty="0" err="1"/>
              <a:t>LSO:Ce</a:t>
            </a:r>
            <a:r>
              <a:rPr lang="fr-FR" sz="1800" dirty="0"/>
              <a:t>, 0.4%Ca, </a:t>
            </a:r>
            <a:r>
              <a:rPr lang="fr-FR" sz="1800" dirty="0" err="1"/>
              <a:t>melmount</a:t>
            </a:r>
            <a:r>
              <a:rPr lang="fr-FR" sz="1800" dirty="0"/>
              <a:t> </a:t>
            </a:r>
            <a:r>
              <a:rPr lang="fr-FR" sz="1800" dirty="0" err="1"/>
              <a:t>coupled</a:t>
            </a:r>
            <a:r>
              <a:rPr lang="fr-FR" sz="1800" dirty="0"/>
              <a:t> to 3x3mm</a:t>
            </a:r>
            <a:r>
              <a:rPr lang="fr-FR" sz="1800" baseline="30000" dirty="0"/>
              <a:t>2</a:t>
            </a:r>
            <a:r>
              <a:rPr lang="fr-FR" sz="1800" dirty="0"/>
              <a:t> NUV </a:t>
            </a:r>
            <a:r>
              <a:rPr lang="fr-FR" sz="1800" dirty="0" err="1"/>
              <a:t>SiPM</a:t>
            </a:r>
            <a:r>
              <a:rPr lang="fr-FR" sz="1800" dirty="0"/>
              <a:t> </a:t>
            </a:r>
            <a:r>
              <a:rPr lang="fr-FR" sz="1800" dirty="0" err="1"/>
              <a:t>from</a:t>
            </a:r>
            <a:r>
              <a:rPr lang="fr-FR" sz="1800" dirty="0"/>
              <a:t> FBK, 55%PDE</a:t>
            </a:r>
          </a:p>
        </p:txBody>
      </p:sp>
      <p:sp>
        <p:nvSpPr>
          <p:cNvPr id="107524" name="Text Box 10"/>
          <p:cNvSpPr txBox="1">
            <a:spLocks noChangeArrowheads="1"/>
          </p:cNvSpPr>
          <p:nvPr/>
        </p:nvSpPr>
        <p:spPr bwMode="auto">
          <a:xfrm rot="-5400000">
            <a:off x="-974164" y="3250331"/>
            <a:ext cx="2175463" cy="24621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76194" tIns="38097" rIns="76194" bIns="38097">
            <a:prstTxWarp prst="textNoShape">
              <a:avLst/>
            </a:prstTxWarp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sz="1200">
                <a:latin typeface="Verdana" pitchFamily="-112" charset="0"/>
                <a:ea typeface="Verdana" pitchFamily="-112" charset="0"/>
                <a:cs typeface="Verdana" pitchFamily="-112" charset="0"/>
              </a:rPr>
              <a:t>S. Gundacker et al., CERN</a:t>
            </a:r>
          </a:p>
        </p:txBody>
      </p:sp>
      <p:grpSp>
        <p:nvGrpSpPr>
          <p:cNvPr id="3" name="Grouper 15"/>
          <p:cNvGrpSpPr>
            <a:grpSpLocks/>
          </p:cNvGrpSpPr>
          <p:nvPr/>
        </p:nvGrpSpPr>
        <p:grpSpPr bwMode="auto">
          <a:xfrm>
            <a:off x="269631" y="1219200"/>
            <a:ext cx="4334159" cy="5257800"/>
            <a:chOff x="292099" y="914400"/>
            <a:chExt cx="4694759" cy="5562600"/>
          </a:xfrm>
        </p:grpSpPr>
        <p:grpSp>
          <p:nvGrpSpPr>
            <p:cNvPr id="4" name="Grouper 11"/>
            <p:cNvGrpSpPr>
              <a:grpSpLocks/>
            </p:cNvGrpSpPr>
            <p:nvPr/>
          </p:nvGrpSpPr>
          <p:grpSpPr bwMode="auto">
            <a:xfrm>
              <a:off x="292099" y="914400"/>
              <a:ext cx="4648200" cy="5562600"/>
              <a:chOff x="292099" y="914400"/>
              <a:chExt cx="4648200" cy="5562600"/>
            </a:xfrm>
          </p:grpSpPr>
          <p:pic>
            <p:nvPicPr>
              <p:cNvPr id="107533" name="Image 6"/>
              <p:cNvPicPr>
                <a:picLocks noChangeAspect="1"/>
              </p:cNvPicPr>
              <p:nvPr/>
            </p:nvPicPr>
            <p:blipFill>
              <a:blip r:embed="rId2"/>
              <a:srcRect b="23199"/>
              <a:stretch>
                <a:fillRect/>
              </a:stretch>
            </p:blipFill>
            <p:spPr bwMode="auto">
              <a:xfrm>
                <a:off x="292099" y="914400"/>
                <a:ext cx="4648200" cy="2438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5" name="Grouper 10"/>
              <p:cNvGrpSpPr>
                <a:grpSpLocks/>
              </p:cNvGrpSpPr>
              <p:nvPr/>
            </p:nvGrpSpPr>
            <p:grpSpPr bwMode="auto">
              <a:xfrm>
                <a:off x="292099" y="3505200"/>
                <a:ext cx="4648200" cy="2971800"/>
                <a:chOff x="292099" y="3505200"/>
                <a:chExt cx="4648200" cy="2971800"/>
              </a:xfrm>
            </p:grpSpPr>
            <p:pic>
              <p:nvPicPr>
                <p:cNvPr id="107535" name="Image 3"/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292099" y="3505200"/>
                  <a:ext cx="4648200" cy="29718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07536" name="ZoneTexte 9"/>
                <p:cNvSpPr txBox="1">
                  <a:spLocks noChangeArrowheads="1"/>
                </p:cNvSpPr>
                <p:nvPr/>
              </p:nvSpPr>
              <p:spPr bwMode="auto">
                <a:xfrm>
                  <a:off x="2667000" y="5105400"/>
                  <a:ext cx="1676400" cy="3256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fr-FR" sz="1400">
                      <a:solidFill>
                        <a:srgbClr val="FC0A1D"/>
                      </a:solidFill>
                    </a:rPr>
                    <a:t>2x2mm</a:t>
                  </a:r>
                  <a:r>
                    <a:rPr lang="fr-FR" sz="1400" baseline="30000">
                      <a:solidFill>
                        <a:srgbClr val="FC0A1D"/>
                      </a:solidFill>
                    </a:rPr>
                    <a:t>2</a:t>
                  </a:r>
                  <a:r>
                    <a:rPr lang="fr-FR" sz="1400">
                      <a:solidFill>
                        <a:srgbClr val="FC0A1D"/>
                      </a:solidFill>
                    </a:rPr>
                    <a:t> section</a:t>
                  </a:r>
                </a:p>
              </p:txBody>
            </p:sp>
          </p:grpSp>
        </p:grpSp>
        <p:sp>
          <p:nvSpPr>
            <p:cNvPr id="107532" name="ZoneTexte 13"/>
            <p:cNvSpPr txBox="1">
              <a:spLocks noChangeArrowheads="1"/>
            </p:cNvSpPr>
            <p:nvPr/>
          </p:nvSpPr>
          <p:spPr bwMode="auto">
            <a:xfrm>
              <a:off x="3842241" y="914400"/>
              <a:ext cx="1144617" cy="3907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fr-FR" sz="1800" dirty="0">
                  <a:solidFill>
                    <a:srgbClr val="FF0000"/>
                  </a:solidFill>
                </a:rPr>
                <a:t>511 </a:t>
              </a:r>
              <a:r>
                <a:rPr lang="fr-FR" sz="1800" dirty="0" err="1">
                  <a:solidFill>
                    <a:srgbClr val="FF0000"/>
                  </a:solidFill>
                </a:rPr>
                <a:t>KeV</a:t>
              </a:r>
              <a:endParaRPr lang="fr-FR" sz="18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6" name="Grouper 16"/>
          <p:cNvGrpSpPr>
            <a:grpSpLocks/>
          </p:cNvGrpSpPr>
          <p:nvPr/>
        </p:nvGrpSpPr>
        <p:grpSpPr bwMode="auto">
          <a:xfrm>
            <a:off x="4653207" y="1219200"/>
            <a:ext cx="4350116" cy="5257800"/>
            <a:chOff x="5040973" y="914400"/>
            <a:chExt cx="4712627" cy="5562600"/>
          </a:xfrm>
        </p:grpSpPr>
        <p:grpSp>
          <p:nvGrpSpPr>
            <p:cNvPr id="7" name="Grouper 12"/>
            <p:cNvGrpSpPr>
              <a:grpSpLocks/>
            </p:cNvGrpSpPr>
            <p:nvPr/>
          </p:nvGrpSpPr>
          <p:grpSpPr bwMode="auto">
            <a:xfrm>
              <a:off x="5092699" y="914400"/>
              <a:ext cx="4660901" cy="5562600"/>
              <a:chOff x="5092699" y="914400"/>
              <a:chExt cx="4660901" cy="5562600"/>
            </a:xfrm>
          </p:grpSpPr>
          <p:pic>
            <p:nvPicPr>
              <p:cNvPr id="107529" name="Image 4"/>
              <p:cNvPicPr>
                <a:picLocks noChangeAspect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5092700" y="914400"/>
                <a:ext cx="4660900" cy="2438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7530" name="Image 5"/>
              <p:cNvPicPr>
                <a:picLocks noChangeAspect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5092699" y="3505200"/>
                <a:ext cx="4624079" cy="2971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07528" name="ZoneTexte 14"/>
            <p:cNvSpPr txBox="1">
              <a:spLocks noChangeArrowheads="1"/>
            </p:cNvSpPr>
            <p:nvPr/>
          </p:nvSpPr>
          <p:spPr bwMode="auto">
            <a:xfrm>
              <a:off x="5040973" y="914400"/>
              <a:ext cx="1937714" cy="9768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fr-FR" sz="1800" dirty="0">
                  <a:solidFill>
                    <a:srgbClr val="FF0000"/>
                  </a:solidFill>
                </a:rPr>
                <a:t>150GeV </a:t>
              </a:r>
              <a:r>
                <a:rPr lang="fr-FR" sz="1800" dirty="0" smtClean="0">
                  <a:solidFill>
                    <a:srgbClr val="FF0000"/>
                  </a:solidFill>
                </a:rPr>
                <a:t>muons</a:t>
              </a:r>
            </a:p>
            <a:p>
              <a:r>
                <a:rPr lang="fr-FR" sz="1800" dirty="0" smtClean="0">
                  <a:solidFill>
                    <a:srgbClr val="FF0000"/>
                  </a:solidFill>
                </a:rPr>
                <a:t>5MeV </a:t>
              </a:r>
              <a:r>
                <a:rPr lang="fr-FR" sz="1800" dirty="0" err="1" smtClean="0">
                  <a:solidFill>
                    <a:srgbClr val="FF0000"/>
                  </a:solidFill>
                </a:rPr>
                <a:t>deposited</a:t>
              </a:r>
              <a:endParaRPr lang="fr-FR" sz="1800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4550" y="76200"/>
            <a:ext cx="7080250" cy="838200"/>
          </a:xfrm>
        </p:spPr>
        <p:txBody>
          <a:bodyPr/>
          <a:lstStyle/>
          <a:p>
            <a:pPr algn="ctr"/>
            <a:r>
              <a:rPr lang="fr-FR" dirty="0" smtClean="0"/>
              <a:t>The </a:t>
            </a:r>
            <a:r>
              <a:rPr lang="fr-FR" dirty="0" err="1" smtClean="0"/>
              <a:t>detection</a:t>
            </a:r>
            <a:r>
              <a:rPr lang="fr-FR" dirty="0" smtClean="0"/>
              <a:t> </a:t>
            </a:r>
            <a:r>
              <a:rPr lang="fr-FR" dirty="0" err="1" smtClean="0"/>
              <a:t>chain</a:t>
            </a:r>
            <a:endParaRPr lang="fr-FR" dirty="0"/>
          </a:p>
        </p:txBody>
      </p:sp>
      <p:sp>
        <p:nvSpPr>
          <p:cNvPr id="29" name="Rectangle 9"/>
          <p:cNvSpPr>
            <a:spLocks noChangeArrowheads="1"/>
          </p:cNvSpPr>
          <p:nvPr/>
        </p:nvSpPr>
        <p:spPr bwMode="auto">
          <a:xfrm>
            <a:off x="457200" y="1447800"/>
            <a:ext cx="5181600" cy="1143000"/>
          </a:xfrm>
          <a:prstGeom prst="rect">
            <a:avLst/>
          </a:prstGeom>
          <a:gradFill flip="none" rotWithShape="1">
            <a:gsLst>
              <a:gs pos="3400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  <a:gs pos="67000">
                <a:srgbClr val="FFFFFF"/>
              </a:gs>
              <a:gs pos="0">
                <a:schemeClr val="tx1"/>
              </a:gs>
            </a:gsLst>
            <a:lin ang="3000000" scaled="0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fr-FR"/>
          </a:p>
        </p:txBody>
      </p:sp>
      <p:sp>
        <p:nvSpPr>
          <p:cNvPr id="30" name="Line 15"/>
          <p:cNvSpPr>
            <a:spLocks noChangeShapeType="1"/>
          </p:cNvSpPr>
          <p:nvPr/>
        </p:nvSpPr>
        <p:spPr bwMode="auto">
          <a:xfrm>
            <a:off x="3657600" y="2158504"/>
            <a:ext cx="1969008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  <p:grpSp>
        <p:nvGrpSpPr>
          <p:cNvPr id="3" name="Grouper 36"/>
          <p:cNvGrpSpPr/>
          <p:nvPr/>
        </p:nvGrpSpPr>
        <p:grpSpPr>
          <a:xfrm>
            <a:off x="457200" y="1447800"/>
            <a:ext cx="5181600" cy="1143000"/>
            <a:chOff x="457200" y="1447800"/>
            <a:chExt cx="7620000" cy="1295400"/>
          </a:xfrm>
        </p:grpSpPr>
        <p:sp>
          <p:nvSpPr>
            <p:cNvPr id="33" name="Line 17"/>
            <p:cNvSpPr>
              <a:spLocks noChangeShapeType="1"/>
            </p:cNvSpPr>
            <p:nvPr/>
          </p:nvSpPr>
          <p:spPr bwMode="auto">
            <a:xfrm flipV="1">
              <a:off x="457200" y="1447800"/>
              <a:ext cx="457200" cy="381000"/>
            </a:xfrm>
            <a:prstGeom prst="line">
              <a:avLst/>
            </a:prstGeom>
            <a:noFill/>
            <a:ln w="9525">
              <a:solidFill>
                <a:srgbClr val="3366FF"/>
              </a:solidFill>
              <a:round/>
              <a:headEnd/>
              <a:tailEnd type="triangle" w="lg" len="lg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Line 17"/>
            <p:cNvSpPr>
              <a:spLocks noChangeShapeType="1"/>
            </p:cNvSpPr>
            <p:nvPr/>
          </p:nvSpPr>
          <p:spPr bwMode="auto">
            <a:xfrm>
              <a:off x="914400" y="1447800"/>
              <a:ext cx="1524000" cy="1295400"/>
            </a:xfrm>
            <a:prstGeom prst="line">
              <a:avLst/>
            </a:prstGeom>
            <a:noFill/>
            <a:ln w="9525">
              <a:solidFill>
                <a:srgbClr val="3366FF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Line 17"/>
            <p:cNvSpPr>
              <a:spLocks noChangeShapeType="1"/>
            </p:cNvSpPr>
            <p:nvPr/>
          </p:nvSpPr>
          <p:spPr bwMode="auto">
            <a:xfrm flipV="1">
              <a:off x="2438400" y="1447800"/>
              <a:ext cx="1524000" cy="1295400"/>
            </a:xfrm>
            <a:prstGeom prst="line">
              <a:avLst/>
            </a:prstGeom>
            <a:noFill/>
            <a:ln w="9525">
              <a:solidFill>
                <a:srgbClr val="3366FF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Line 17"/>
            <p:cNvSpPr>
              <a:spLocks noChangeShapeType="1"/>
            </p:cNvSpPr>
            <p:nvPr/>
          </p:nvSpPr>
          <p:spPr bwMode="auto">
            <a:xfrm>
              <a:off x="3962400" y="1447800"/>
              <a:ext cx="1524000" cy="1295400"/>
            </a:xfrm>
            <a:prstGeom prst="line">
              <a:avLst/>
            </a:prstGeom>
            <a:noFill/>
            <a:ln w="9525">
              <a:solidFill>
                <a:srgbClr val="3366FF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Line 17"/>
            <p:cNvSpPr>
              <a:spLocks noChangeShapeType="1"/>
            </p:cNvSpPr>
            <p:nvPr/>
          </p:nvSpPr>
          <p:spPr bwMode="auto">
            <a:xfrm flipV="1">
              <a:off x="5486400" y="1447800"/>
              <a:ext cx="1524000" cy="1295400"/>
            </a:xfrm>
            <a:prstGeom prst="line">
              <a:avLst/>
            </a:prstGeom>
            <a:noFill/>
            <a:ln w="9525">
              <a:solidFill>
                <a:srgbClr val="3366FF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" name="Line 17"/>
            <p:cNvSpPr>
              <a:spLocks noChangeShapeType="1"/>
            </p:cNvSpPr>
            <p:nvPr/>
          </p:nvSpPr>
          <p:spPr bwMode="auto">
            <a:xfrm>
              <a:off x="7010400" y="1447800"/>
              <a:ext cx="1066800" cy="914400"/>
            </a:xfrm>
            <a:prstGeom prst="line">
              <a:avLst/>
            </a:prstGeom>
            <a:noFill/>
            <a:ln w="9525">
              <a:solidFill>
                <a:srgbClr val="3366FF"/>
              </a:solidFill>
              <a:round/>
              <a:headEnd/>
              <a:tailEnd type="triangle" w="lg" len="lg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4" name="Grouper 35"/>
          <p:cNvGrpSpPr/>
          <p:nvPr/>
        </p:nvGrpSpPr>
        <p:grpSpPr>
          <a:xfrm>
            <a:off x="457200" y="1447800"/>
            <a:ext cx="3212592" cy="1587625"/>
            <a:chOff x="457200" y="1447800"/>
            <a:chExt cx="4724400" cy="1799308"/>
          </a:xfrm>
        </p:grpSpPr>
        <p:sp>
          <p:nvSpPr>
            <p:cNvPr id="40" name="Line 17"/>
            <p:cNvSpPr>
              <a:spLocks noChangeShapeType="1"/>
            </p:cNvSpPr>
            <p:nvPr/>
          </p:nvSpPr>
          <p:spPr bwMode="auto">
            <a:xfrm flipH="1">
              <a:off x="4572000" y="2209800"/>
              <a:ext cx="609600" cy="533400"/>
            </a:xfrm>
            <a:prstGeom prst="line">
              <a:avLst/>
            </a:prstGeom>
            <a:noFill/>
            <a:ln w="9525">
              <a:solidFill>
                <a:srgbClr val="3366FF"/>
              </a:solidFill>
              <a:round/>
              <a:headEnd/>
              <a:tailEnd type="triangle" w="lg" len="lg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" name="Line 17"/>
            <p:cNvSpPr>
              <a:spLocks noChangeShapeType="1"/>
            </p:cNvSpPr>
            <p:nvPr/>
          </p:nvSpPr>
          <p:spPr bwMode="auto">
            <a:xfrm>
              <a:off x="3048000" y="1447800"/>
              <a:ext cx="1524000" cy="1295400"/>
            </a:xfrm>
            <a:prstGeom prst="line">
              <a:avLst/>
            </a:prstGeom>
            <a:noFill/>
            <a:ln w="9525">
              <a:solidFill>
                <a:srgbClr val="3366FF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" name="Line 17"/>
            <p:cNvSpPr>
              <a:spLocks noChangeShapeType="1"/>
            </p:cNvSpPr>
            <p:nvPr/>
          </p:nvSpPr>
          <p:spPr bwMode="auto">
            <a:xfrm flipH="1">
              <a:off x="1524000" y="1447800"/>
              <a:ext cx="1524000" cy="1295400"/>
            </a:xfrm>
            <a:prstGeom prst="line">
              <a:avLst/>
            </a:prstGeom>
            <a:noFill/>
            <a:ln w="9525">
              <a:solidFill>
                <a:srgbClr val="3366FF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" name="Line 17"/>
            <p:cNvSpPr>
              <a:spLocks noChangeShapeType="1"/>
            </p:cNvSpPr>
            <p:nvPr/>
          </p:nvSpPr>
          <p:spPr bwMode="auto">
            <a:xfrm>
              <a:off x="457200" y="1828800"/>
              <a:ext cx="1066800" cy="914400"/>
            </a:xfrm>
            <a:prstGeom prst="line">
              <a:avLst/>
            </a:prstGeom>
            <a:noFill/>
            <a:ln w="9525">
              <a:solidFill>
                <a:srgbClr val="3366FF"/>
              </a:solidFill>
              <a:round/>
              <a:headEnd type="triangle" w="lg" len="lg"/>
              <a:tailEnd type="none" w="lg" len="lg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" name="Text Box 18"/>
            <p:cNvSpPr txBox="1">
              <a:spLocks noChangeArrowheads="1"/>
            </p:cNvSpPr>
            <p:nvPr/>
          </p:nvSpPr>
          <p:spPr bwMode="auto">
            <a:xfrm>
              <a:off x="3962400" y="2514600"/>
              <a:ext cx="351378" cy="732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200" b="1" dirty="0" smtClean="0">
                  <a:solidFill>
                    <a:schemeClr val="bg1">
                      <a:lumMod val="75000"/>
                    </a:schemeClr>
                  </a:solidFill>
                  <a:latin typeface="Symbol" charset="2"/>
                </a:rPr>
                <a:t>q2</a:t>
              </a:r>
              <a:endParaRPr lang="en-US" sz="1200" b="1" dirty="0">
                <a:solidFill>
                  <a:schemeClr val="bg1">
                    <a:lumMod val="75000"/>
                  </a:schemeClr>
                </a:solidFill>
                <a:latin typeface="Symbol" charset="2"/>
              </a:endParaRPr>
            </a:p>
          </p:txBody>
        </p:sp>
        <p:sp>
          <p:nvSpPr>
            <p:cNvPr id="45" name="Freeform 19"/>
            <p:cNvSpPr>
              <a:spLocks/>
            </p:cNvSpPr>
            <p:nvPr/>
          </p:nvSpPr>
          <p:spPr bwMode="auto">
            <a:xfrm>
              <a:off x="4260326" y="2514600"/>
              <a:ext cx="88900" cy="228600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8" y="48"/>
                </a:cxn>
                <a:cxn ang="0">
                  <a:pos x="8" y="144"/>
                </a:cxn>
              </a:cxnLst>
              <a:rect l="0" t="0" r="r" b="b"/>
              <a:pathLst>
                <a:path w="56" h="144">
                  <a:moveTo>
                    <a:pt x="56" y="0"/>
                  </a:moveTo>
                  <a:cubicBezTo>
                    <a:pt x="36" y="12"/>
                    <a:pt x="16" y="24"/>
                    <a:pt x="8" y="48"/>
                  </a:cubicBezTo>
                  <a:cubicBezTo>
                    <a:pt x="0" y="72"/>
                    <a:pt x="4" y="108"/>
                    <a:pt x="8" y="144"/>
                  </a:cubicBezTo>
                </a:path>
              </a:pathLst>
            </a:custGeom>
            <a:noFill/>
            <a:ln w="952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46" name="Rectangle 45"/>
          <p:cNvSpPr/>
          <p:nvPr/>
        </p:nvSpPr>
        <p:spPr bwMode="auto">
          <a:xfrm>
            <a:off x="6172200" y="1447800"/>
            <a:ext cx="256032" cy="1143000"/>
          </a:xfrm>
          <a:prstGeom prst="rect">
            <a:avLst/>
          </a:prstGeom>
          <a:solidFill>
            <a:srgbClr val="7F542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47" name="ZoneTexte 46"/>
          <p:cNvSpPr txBox="1"/>
          <p:nvPr/>
        </p:nvSpPr>
        <p:spPr>
          <a:xfrm>
            <a:off x="5486400" y="956846"/>
            <a:ext cx="1447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 smtClean="0"/>
              <a:t>SiPM</a:t>
            </a:r>
            <a:endParaRPr lang="fr-FR" sz="1600" dirty="0"/>
          </a:p>
        </p:txBody>
      </p:sp>
      <p:sp>
        <p:nvSpPr>
          <p:cNvPr id="53" name="ZoneTexte 52"/>
          <p:cNvSpPr txBox="1"/>
          <p:nvPr/>
        </p:nvSpPr>
        <p:spPr>
          <a:xfrm>
            <a:off x="2514600" y="956846"/>
            <a:ext cx="1447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Crystal</a:t>
            </a:r>
            <a:endParaRPr lang="fr-FR" sz="1600" dirty="0"/>
          </a:p>
        </p:txBody>
      </p:sp>
      <p:sp>
        <p:nvSpPr>
          <p:cNvPr id="55" name="Triangle isocèle 54"/>
          <p:cNvSpPr/>
          <p:nvPr/>
        </p:nvSpPr>
        <p:spPr bwMode="auto">
          <a:xfrm rot="19676613">
            <a:off x="7349506" y="1582444"/>
            <a:ext cx="838200" cy="685800"/>
          </a:xfrm>
          <a:prstGeom prst="triangle">
            <a:avLst/>
          </a:prstGeom>
          <a:solidFill>
            <a:srgbClr val="03FF1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56" name="ZoneTexte 55"/>
          <p:cNvSpPr txBox="1"/>
          <p:nvPr/>
        </p:nvSpPr>
        <p:spPr>
          <a:xfrm>
            <a:off x="7010400" y="956846"/>
            <a:ext cx="1447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 smtClean="0"/>
              <a:t>electronics</a:t>
            </a:r>
            <a:endParaRPr lang="fr-FR" sz="1600" dirty="0"/>
          </a:p>
        </p:txBody>
      </p:sp>
      <p:cxnSp>
        <p:nvCxnSpPr>
          <p:cNvPr id="58" name="Connecteur droit 57"/>
          <p:cNvCxnSpPr/>
          <p:nvPr/>
        </p:nvCxnSpPr>
        <p:spPr bwMode="auto">
          <a:xfrm>
            <a:off x="6400800" y="1903412"/>
            <a:ext cx="1219200" cy="158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Connecteur droit 58"/>
          <p:cNvCxnSpPr/>
          <p:nvPr/>
        </p:nvCxnSpPr>
        <p:spPr bwMode="auto">
          <a:xfrm>
            <a:off x="7162800" y="2208212"/>
            <a:ext cx="457200" cy="158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Connecteur droit 60"/>
          <p:cNvCxnSpPr/>
          <p:nvPr/>
        </p:nvCxnSpPr>
        <p:spPr bwMode="auto">
          <a:xfrm>
            <a:off x="6934200" y="2589212"/>
            <a:ext cx="457200" cy="158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Connecteur droit 61"/>
          <p:cNvCxnSpPr/>
          <p:nvPr/>
        </p:nvCxnSpPr>
        <p:spPr bwMode="auto">
          <a:xfrm>
            <a:off x="7010400" y="2628156"/>
            <a:ext cx="304800" cy="158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Connecteur droit 64"/>
          <p:cNvCxnSpPr/>
          <p:nvPr/>
        </p:nvCxnSpPr>
        <p:spPr bwMode="auto">
          <a:xfrm flipV="1">
            <a:off x="7086600" y="2667000"/>
            <a:ext cx="152400" cy="1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Connecteur droit 67"/>
          <p:cNvCxnSpPr/>
          <p:nvPr/>
        </p:nvCxnSpPr>
        <p:spPr bwMode="auto">
          <a:xfrm rot="5400000">
            <a:off x="6972300" y="2400300"/>
            <a:ext cx="3810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5" name="Grouper 72"/>
          <p:cNvGrpSpPr/>
          <p:nvPr/>
        </p:nvGrpSpPr>
        <p:grpSpPr>
          <a:xfrm>
            <a:off x="0" y="1752599"/>
            <a:ext cx="3816096" cy="1162111"/>
            <a:chOff x="0" y="1752599"/>
            <a:chExt cx="3816096" cy="1162111"/>
          </a:xfrm>
        </p:grpSpPr>
        <p:grpSp>
          <p:nvGrpSpPr>
            <p:cNvPr id="6" name="Grouper 47"/>
            <p:cNvGrpSpPr/>
            <p:nvPr/>
          </p:nvGrpSpPr>
          <p:grpSpPr>
            <a:xfrm>
              <a:off x="0" y="1752599"/>
              <a:ext cx="1199950" cy="954107"/>
              <a:chOff x="1219200" y="2895600"/>
              <a:chExt cx="1764632" cy="1081321"/>
            </a:xfrm>
          </p:grpSpPr>
          <p:grpSp>
            <p:nvGrpSpPr>
              <p:cNvPr id="7" name="Grouper 13"/>
              <p:cNvGrpSpPr/>
              <p:nvPr/>
            </p:nvGrpSpPr>
            <p:grpSpPr>
              <a:xfrm>
                <a:off x="1600200" y="3200400"/>
                <a:ext cx="1383632" cy="194733"/>
                <a:chOff x="1283368" y="4910667"/>
                <a:chExt cx="2181728" cy="456754"/>
              </a:xfrm>
            </p:grpSpPr>
            <p:sp>
              <p:nvSpPr>
                <p:cNvPr id="51" name="Forme libre 50"/>
                <p:cNvSpPr/>
                <p:nvPr/>
              </p:nvSpPr>
              <p:spPr bwMode="auto">
                <a:xfrm>
                  <a:off x="1283368" y="4910667"/>
                  <a:ext cx="1844843" cy="456754"/>
                </a:xfrm>
                <a:custGeom>
                  <a:avLst/>
                  <a:gdLst>
                    <a:gd name="connsiteX0" fmla="*/ 0 w 1844843"/>
                    <a:gd name="connsiteY0" fmla="*/ 209438 h 456754"/>
                    <a:gd name="connsiteX1" fmla="*/ 147053 w 1844843"/>
                    <a:gd name="connsiteY1" fmla="*/ 35649 h 456754"/>
                    <a:gd name="connsiteX2" fmla="*/ 307474 w 1844843"/>
                    <a:gd name="connsiteY2" fmla="*/ 423333 h 456754"/>
                    <a:gd name="connsiteX3" fmla="*/ 494632 w 1844843"/>
                    <a:gd name="connsiteY3" fmla="*/ 35649 h 456754"/>
                    <a:gd name="connsiteX4" fmla="*/ 668421 w 1844843"/>
                    <a:gd name="connsiteY4" fmla="*/ 423333 h 456754"/>
                    <a:gd name="connsiteX5" fmla="*/ 855579 w 1844843"/>
                    <a:gd name="connsiteY5" fmla="*/ 35649 h 456754"/>
                    <a:gd name="connsiteX6" fmla="*/ 989264 w 1844843"/>
                    <a:gd name="connsiteY6" fmla="*/ 436701 h 456754"/>
                    <a:gd name="connsiteX7" fmla="*/ 1163053 w 1844843"/>
                    <a:gd name="connsiteY7" fmla="*/ 35649 h 456754"/>
                    <a:gd name="connsiteX8" fmla="*/ 1296737 w 1844843"/>
                    <a:gd name="connsiteY8" fmla="*/ 423333 h 456754"/>
                    <a:gd name="connsiteX9" fmla="*/ 1470527 w 1844843"/>
                    <a:gd name="connsiteY9" fmla="*/ 35649 h 456754"/>
                    <a:gd name="connsiteX10" fmla="*/ 1590843 w 1844843"/>
                    <a:gd name="connsiteY10" fmla="*/ 423333 h 456754"/>
                    <a:gd name="connsiteX11" fmla="*/ 1711158 w 1844843"/>
                    <a:gd name="connsiteY11" fmla="*/ 236175 h 456754"/>
                    <a:gd name="connsiteX12" fmla="*/ 1844843 w 1844843"/>
                    <a:gd name="connsiteY12" fmla="*/ 209438 h 456754"/>
                    <a:gd name="connsiteX13" fmla="*/ 1844843 w 1844843"/>
                    <a:gd name="connsiteY13" fmla="*/ 209438 h 456754"/>
                    <a:gd name="connsiteX14" fmla="*/ 1844843 w 1844843"/>
                    <a:gd name="connsiteY14" fmla="*/ 209438 h 456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844843" h="456754">
                      <a:moveTo>
                        <a:pt x="0" y="209438"/>
                      </a:moveTo>
                      <a:cubicBezTo>
                        <a:pt x="47903" y="104719"/>
                        <a:pt x="95807" y="0"/>
                        <a:pt x="147053" y="35649"/>
                      </a:cubicBezTo>
                      <a:cubicBezTo>
                        <a:pt x="198299" y="71298"/>
                        <a:pt x="249544" y="423333"/>
                        <a:pt x="307474" y="423333"/>
                      </a:cubicBezTo>
                      <a:cubicBezTo>
                        <a:pt x="365404" y="423333"/>
                        <a:pt x="434474" y="35649"/>
                        <a:pt x="494632" y="35649"/>
                      </a:cubicBezTo>
                      <a:cubicBezTo>
                        <a:pt x="554790" y="35649"/>
                        <a:pt x="608263" y="423333"/>
                        <a:pt x="668421" y="423333"/>
                      </a:cubicBezTo>
                      <a:cubicBezTo>
                        <a:pt x="728579" y="423333"/>
                        <a:pt x="802105" y="33421"/>
                        <a:pt x="855579" y="35649"/>
                      </a:cubicBezTo>
                      <a:cubicBezTo>
                        <a:pt x="909053" y="37877"/>
                        <a:pt x="938018" y="436701"/>
                        <a:pt x="989264" y="436701"/>
                      </a:cubicBezTo>
                      <a:cubicBezTo>
                        <a:pt x="1040510" y="436701"/>
                        <a:pt x="1111808" y="37877"/>
                        <a:pt x="1163053" y="35649"/>
                      </a:cubicBezTo>
                      <a:cubicBezTo>
                        <a:pt x="1214298" y="33421"/>
                        <a:pt x="1245491" y="423333"/>
                        <a:pt x="1296737" y="423333"/>
                      </a:cubicBezTo>
                      <a:cubicBezTo>
                        <a:pt x="1347983" y="423333"/>
                        <a:pt x="1421509" y="35649"/>
                        <a:pt x="1470527" y="35649"/>
                      </a:cubicBezTo>
                      <a:cubicBezTo>
                        <a:pt x="1519545" y="35649"/>
                        <a:pt x="1550738" y="389912"/>
                        <a:pt x="1590843" y="423333"/>
                      </a:cubicBezTo>
                      <a:cubicBezTo>
                        <a:pt x="1630948" y="456754"/>
                        <a:pt x="1668825" y="271824"/>
                        <a:pt x="1711158" y="236175"/>
                      </a:cubicBezTo>
                      <a:cubicBezTo>
                        <a:pt x="1753491" y="200526"/>
                        <a:pt x="1844843" y="209438"/>
                        <a:pt x="1844843" y="209438"/>
                      </a:cubicBezTo>
                      <a:lnTo>
                        <a:pt x="1844843" y="209438"/>
                      </a:lnTo>
                      <a:lnTo>
                        <a:pt x="1844843" y="209438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2">
                      <a:lumMod val="7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2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-65" charset="0"/>
                  </a:endParaRPr>
                </a:p>
              </p:txBody>
            </p:sp>
            <p:cxnSp>
              <p:nvCxnSpPr>
                <p:cNvPr id="52" name="Connecteur droit avec flèche 51"/>
                <p:cNvCxnSpPr/>
                <p:nvPr/>
              </p:nvCxnSpPr>
              <p:spPr bwMode="auto">
                <a:xfrm>
                  <a:off x="3084096" y="5119437"/>
                  <a:ext cx="381000" cy="1588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2">
                      <a:lumMod val="75000"/>
                    </a:schemeClr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</p:grpSp>
          <p:sp>
            <p:nvSpPr>
              <p:cNvPr id="50" name="ZoneTexte 49"/>
              <p:cNvSpPr txBox="1"/>
              <p:nvPr/>
            </p:nvSpPr>
            <p:spPr>
              <a:xfrm>
                <a:off x="1219200" y="2895600"/>
                <a:ext cx="332293" cy="10813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>
                    <a:solidFill>
                      <a:srgbClr val="FFCB59"/>
                    </a:solidFill>
                    <a:latin typeface="Symbol" charset="2"/>
                    <a:cs typeface="Symbol" charset="2"/>
                  </a:rPr>
                  <a:t>g</a:t>
                </a:r>
                <a:endParaRPr lang="fr-FR" dirty="0">
                  <a:solidFill>
                    <a:srgbClr val="FFCB59"/>
                  </a:solidFill>
                  <a:latin typeface="Symbol" charset="2"/>
                  <a:cs typeface="Symbol" charset="2"/>
                </a:endParaRPr>
              </a:p>
            </p:txBody>
          </p:sp>
        </p:grpSp>
        <p:grpSp>
          <p:nvGrpSpPr>
            <p:cNvPr id="8" name="Grouper 71"/>
            <p:cNvGrpSpPr/>
            <p:nvPr/>
          </p:nvGrpSpPr>
          <p:grpSpPr>
            <a:xfrm>
              <a:off x="457200" y="1981200"/>
              <a:ext cx="3358896" cy="933510"/>
              <a:chOff x="457200" y="1981200"/>
              <a:chExt cx="3358896" cy="933510"/>
            </a:xfrm>
          </p:grpSpPr>
          <p:sp>
            <p:nvSpPr>
              <p:cNvPr id="31" name="AutoShape 17"/>
              <p:cNvSpPr>
                <a:spLocks noChangeArrowheads="1"/>
              </p:cNvSpPr>
              <p:nvPr/>
            </p:nvSpPr>
            <p:spPr bwMode="auto">
              <a:xfrm>
                <a:off x="3505200" y="1981200"/>
                <a:ext cx="310896" cy="336176"/>
              </a:xfrm>
              <a:prstGeom prst="irregularSeal1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cxnSp>
            <p:nvCxnSpPr>
              <p:cNvPr id="70" name="Connecteur droit avec flèche 69"/>
              <p:cNvCxnSpPr/>
              <p:nvPr/>
            </p:nvCxnSpPr>
            <p:spPr bwMode="auto">
              <a:xfrm>
                <a:off x="457200" y="2894012"/>
                <a:ext cx="3124200" cy="1588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arrow"/>
                <a:tailEnd type="arrow"/>
              </a:ln>
              <a:effectLst/>
            </p:spPr>
          </p:cxnSp>
          <p:sp>
            <p:nvSpPr>
              <p:cNvPr id="71" name="ZoneTexte 70"/>
              <p:cNvSpPr txBox="1"/>
              <p:nvPr/>
            </p:nvSpPr>
            <p:spPr>
              <a:xfrm>
                <a:off x="1720757" y="2514600"/>
                <a:ext cx="41284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000" dirty="0" err="1" smtClean="0">
                    <a:latin typeface="Symbol" charset="2"/>
                    <a:cs typeface="Symbol" charset="2"/>
                  </a:rPr>
                  <a:t>D</a:t>
                </a:r>
                <a:r>
                  <a:rPr lang="fr-FR" sz="2000" dirty="0" err="1" smtClean="0"/>
                  <a:t>t</a:t>
                </a:r>
                <a:endParaRPr lang="fr-FR" sz="2000" dirty="0"/>
              </a:p>
            </p:txBody>
          </p:sp>
        </p:grpSp>
      </p:grpSp>
      <p:sp>
        <p:nvSpPr>
          <p:cNvPr id="75" name="ZoneTexte 74"/>
          <p:cNvSpPr txBox="1"/>
          <p:nvPr/>
        </p:nvSpPr>
        <p:spPr>
          <a:xfrm>
            <a:off x="535358" y="3124200"/>
            <a:ext cx="9427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err="1" smtClean="0"/>
              <a:t>t</a:t>
            </a:r>
            <a:r>
              <a:rPr lang="fr-FR" sz="2000" baseline="-25000" dirty="0" err="1" smtClean="0"/>
              <a:t>kth</a:t>
            </a:r>
            <a:r>
              <a:rPr lang="fr-FR" sz="2000" baseline="-25000" dirty="0" smtClean="0"/>
              <a:t> </a:t>
            </a:r>
            <a:r>
              <a:rPr lang="fr-FR" sz="2000" baseline="-25000" dirty="0" err="1" smtClean="0"/>
              <a:t>pe</a:t>
            </a:r>
            <a:r>
              <a:rPr lang="fr-FR" sz="2000" dirty="0" smtClean="0"/>
              <a:t> = </a:t>
            </a:r>
            <a:endParaRPr lang="fr-FR" sz="2000" dirty="0"/>
          </a:p>
        </p:txBody>
      </p:sp>
      <p:grpSp>
        <p:nvGrpSpPr>
          <p:cNvPr id="9" name="Grouper 89"/>
          <p:cNvGrpSpPr/>
          <p:nvPr/>
        </p:nvGrpSpPr>
        <p:grpSpPr>
          <a:xfrm>
            <a:off x="1175580" y="3124200"/>
            <a:ext cx="1591940" cy="945178"/>
            <a:chOff x="1175580" y="3276600"/>
            <a:chExt cx="1591940" cy="945178"/>
          </a:xfrm>
        </p:grpSpPr>
        <p:sp>
          <p:nvSpPr>
            <p:cNvPr id="76" name="ZoneTexte 75"/>
            <p:cNvSpPr txBox="1"/>
            <p:nvPr/>
          </p:nvSpPr>
          <p:spPr>
            <a:xfrm>
              <a:off x="1649498" y="3276600"/>
              <a:ext cx="48410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dirty="0" smtClean="0"/>
                <a:t> </a:t>
              </a:r>
              <a:r>
                <a:rPr lang="fr-FR" sz="2000" dirty="0" err="1" smtClean="0">
                  <a:latin typeface="Symbol" charset="2"/>
                  <a:cs typeface="Symbol" charset="2"/>
                </a:rPr>
                <a:t>D</a:t>
              </a:r>
              <a:r>
                <a:rPr lang="fr-FR" sz="2000" dirty="0" err="1" smtClean="0"/>
                <a:t>t</a:t>
              </a:r>
              <a:endParaRPr lang="fr-FR" sz="2000" dirty="0" smtClean="0"/>
            </a:p>
            <a:p>
              <a:r>
                <a:rPr lang="fr-FR" sz="2000" dirty="0" smtClean="0"/>
                <a:t> </a:t>
              </a:r>
              <a:endParaRPr lang="fr-FR" sz="2000" dirty="0"/>
            </a:p>
          </p:txBody>
        </p:sp>
        <p:sp>
          <p:nvSpPr>
            <p:cNvPr id="81" name="ZoneTexte 80"/>
            <p:cNvSpPr txBox="1"/>
            <p:nvPr/>
          </p:nvSpPr>
          <p:spPr>
            <a:xfrm>
              <a:off x="1175580" y="3914001"/>
              <a:ext cx="15919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>
                  <a:latin typeface="+mj-lt"/>
                  <a:cs typeface="Symbol" charset="2"/>
                </a:rPr>
                <a:t>Conversion </a:t>
              </a:r>
              <a:r>
                <a:rPr lang="fr-FR" sz="1400" dirty="0" err="1" smtClean="0">
                  <a:latin typeface="+mj-lt"/>
                  <a:cs typeface="Symbol" charset="2"/>
                </a:rPr>
                <a:t>depth</a:t>
              </a:r>
              <a:endParaRPr lang="fr-FR" sz="1400" dirty="0">
                <a:latin typeface="+mj-lt"/>
              </a:endParaRPr>
            </a:p>
          </p:txBody>
        </p:sp>
      </p:grpSp>
      <p:grpSp>
        <p:nvGrpSpPr>
          <p:cNvPr id="10" name="Grouper 90"/>
          <p:cNvGrpSpPr/>
          <p:nvPr/>
        </p:nvGrpSpPr>
        <p:grpSpPr>
          <a:xfrm>
            <a:off x="3079595" y="3124200"/>
            <a:ext cx="1114751" cy="1132820"/>
            <a:chOff x="3079595" y="3276600"/>
            <a:chExt cx="1114751" cy="1132820"/>
          </a:xfrm>
        </p:grpSpPr>
        <p:sp>
          <p:nvSpPr>
            <p:cNvPr id="77" name="ZoneTexte 76"/>
            <p:cNvSpPr txBox="1"/>
            <p:nvPr/>
          </p:nvSpPr>
          <p:spPr>
            <a:xfrm>
              <a:off x="3079595" y="3276600"/>
              <a:ext cx="10352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dirty="0" smtClean="0"/>
                <a:t>+ </a:t>
              </a:r>
              <a:r>
                <a:rPr lang="fr-FR" sz="2000" dirty="0" err="1" smtClean="0"/>
                <a:t>t</a:t>
              </a:r>
              <a:r>
                <a:rPr lang="fr-FR" sz="2000" baseline="-25000" dirty="0" err="1" smtClean="0"/>
                <a:t>k</a:t>
              </a:r>
              <a:r>
                <a:rPr lang="fr-FR" sz="2000" baseline="-25000" dirty="0" smtClean="0"/>
                <a:t>’ ph</a:t>
              </a:r>
              <a:r>
                <a:rPr lang="fr-FR" sz="2000" dirty="0" smtClean="0"/>
                <a:t> </a:t>
              </a:r>
              <a:endParaRPr lang="fr-FR" sz="2000" dirty="0"/>
            </a:p>
          </p:txBody>
        </p:sp>
        <p:sp>
          <p:nvSpPr>
            <p:cNvPr id="86" name="ZoneTexte 85"/>
            <p:cNvSpPr txBox="1"/>
            <p:nvPr/>
          </p:nvSpPr>
          <p:spPr>
            <a:xfrm>
              <a:off x="3101566" y="3886200"/>
              <a:ext cx="109278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>
                  <a:latin typeface="+mj-lt"/>
                  <a:cs typeface="Symbol" charset="2"/>
                </a:rPr>
                <a:t>Scintillation </a:t>
              </a:r>
            </a:p>
            <a:p>
              <a:r>
                <a:rPr lang="fr-FR" sz="1400" dirty="0" err="1" smtClean="0">
                  <a:latin typeface="+mj-lt"/>
                  <a:cs typeface="Symbol" charset="2"/>
                </a:rPr>
                <a:t>process</a:t>
              </a:r>
              <a:endParaRPr lang="fr-FR" sz="1400" dirty="0">
                <a:latin typeface="+mj-lt"/>
              </a:endParaRPr>
            </a:p>
          </p:txBody>
        </p:sp>
      </p:grpSp>
      <p:grpSp>
        <p:nvGrpSpPr>
          <p:cNvPr id="11" name="Grouper 91"/>
          <p:cNvGrpSpPr/>
          <p:nvPr/>
        </p:nvGrpSpPr>
        <p:grpSpPr>
          <a:xfrm>
            <a:off x="4300837" y="3124200"/>
            <a:ext cx="1175869" cy="1132820"/>
            <a:chOff x="4300837" y="3276600"/>
            <a:chExt cx="1175869" cy="1132820"/>
          </a:xfrm>
        </p:grpSpPr>
        <p:sp>
          <p:nvSpPr>
            <p:cNvPr id="78" name="ZoneTexte 77"/>
            <p:cNvSpPr txBox="1"/>
            <p:nvPr/>
          </p:nvSpPr>
          <p:spPr>
            <a:xfrm>
              <a:off x="4300837" y="3276600"/>
              <a:ext cx="94258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dirty="0" smtClean="0"/>
                <a:t>+ </a:t>
              </a:r>
              <a:r>
                <a:rPr lang="fr-FR" sz="2000" dirty="0" err="1" smtClean="0"/>
                <a:t>t</a:t>
              </a:r>
              <a:r>
                <a:rPr lang="fr-FR" sz="2000" baseline="-25000" dirty="0" err="1" smtClean="0"/>
                <a:t>transit</a:t>
              </a:r>
              <a:r>
                <a:rPr lang="fr-FR" sz="2000" dirty="0" smtClean="0"/>
                <a:t> </a:t>
              </a:r>
              <a:endParaRPr lang="fr-FR" sz="2000" dirty="0"/>
            </a:p>
          </p:txBody>
        </p:sp>
        <p:sp>
          <p:nvSpPr>
            <p:cNvPr id="87" name="ZoneTexte 86"/>
            <p:cNvSpPr txBox="1"/>
            <p:nvPr/>
          </p:nvSpPr>
          <p:spPr>
            <a:xfrm>
              <a:off x="4360958" y="3886200"/>
              <a:ext cx="111574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>
                  <a:latin typeface="+mj-lt"/>
                  <a:cs typeface="Symbol" charset="2"/>
                </a:rPr>
                <a:t>Transit time</a:t>
              </a:r>
            </a:p>
            <a:p>
              <a:r>
                <a:rPr lang="fr-FR" sz="1400" dirty="0" err="1" smtClean="0">
                  <a:latin typeface="+mj-lt"/>
                  <a:cs typeface="Symbol" charset="2"/>
                </a:rPr>
                <a:t>jitter</a:t>
              </a:r>
              <a:endParaRPr lang="fr-FR" sz="1400" dirty="0">
                <a:latin typeface="+mj-lt"/>
              </a:endParaRPr>
            </a:p>
          </p:txBody>
        </p:sp>
      </p:grpSp>
      <p:grpSp>
        <p:nvGrpSpPr>
          <p:cNvPr id="12" name="Grouper 92"/>
          <p:cNvGrpSpPr/>
          <p:nvPr/>
        </p:nvGrpSpPr>
        <p:grpSpPr>
          <a:xfrm>
            <a:off x="5867400" y="3124200"/>
            <a:ext cx="1282748" cy="1132820"/>
            <a:chOff x="5649062" y="3276600"/>
            <a:chExt cx="1282748" cy="1132820"/>
          </a:xfrm>
        </p:grpSpPr>
        <p:sp>
          <p:nvSpPr>
            <p:cNvPr id="79" name="ZoneTexte 78"/>
            <p:cNvSpPr txBox="1"/>
            <p:nvPr/>
          </p:nvSpPr>
          <p:spPr>
            <a:xfrm>
              <a:off x="5702585" y="3276600"/>
              <a:ext cx="9329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dirty="0" smtClean="0"/>
                <a:t>+ </a:t>
              </a:r>
              <a:r>
                <a:rPr lang="fr-FR" sz="2000" dirty="0" err="1" smtClean="0"/>
                <a:t>t</a:t>
              </a:r>
              <a:r>
                <a:rPr lang="fr-FR" sz="2000" baseline="-25000" dirty="0" err="1" smtClean="0"/>
                <a:t>SPTR</a:t>
              </a:r>
              <a:r>
                <a:rPr lang="fr-FR" sz="2000" dirty="0" smtClean="0"/>
                <a:t> </a:t>
              </a:r>
              <a:endParaRPr lang="fr-FR" sz="2000" dirty="0"/>
            </a:p>
          </p:txBody>
        </p:sp>
        <p:sp>
          <p:nvSpPr>
            <p:cNvPr id="88" name="ZoneTexte 87"/>
            <p:cNvSpPr txBox="1"/>
            <p:nvPr/>
          </p:nvSpPr>
          <p:spPr>
            <a:xfrm>
              <a:off x="5649062" y="3886200"/>
              <a:ext cx="128274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>
                  <a:latin typeface="+mj-lt"/>
                  <a:cs typeface="Symbol" charset="2"/>
                </a:rPr>
                <a:t>Single photon</a:t>
              </a:r>
            </a:p>
            <a:p>
              <a:r>
                <a:rPr lang="fr-FR" sz="1400" dirty="0" smtClean="0">
                  <a:latin typeface="+mj-lt"/>
                  <a:cs typeface="Symbol" charset="2"/>
                </a:rPr>
                <a:t> time </a:t>
              </a:r>
              <a:r>
                <a:rPr lang="fr-FR" sz="1400" dirty="0" err="1" smtClean="0">
                  <a:latin typeface="+mj-lt"/>
                  <a:cs typeface="Symbol" charset="2"/>
                </a:rPr>
                <a:t>spread</a:t>
              </a:r>
              <a:endParaRPr lang="fr-FR" sz="1400" dirty="0">
                <a:latin typeface="+mj-lt"/>
              </a:endParaRPr>
            </a:p>
          </p:txBody>
        </p:sp>
      </p:grpSp>
      <p:grpSp>
        <p:nvGrpSpPr>
          <p:cNvPr id="13" name="Grouper 93"/>
          <p:cNvGrpSpPr/>
          <p:nvPr/>
        </p:nvGrpSpPr>
        <p:grpSpPr>
          <a:xfrm>
            <a:off x="7682595" y="3124200"/>
            <a:ext cx="1441946" cy="1132820"/>
            <a:chOff x="7309571" y="3276600"/>
            <a:chExt cx="1441946" cy="1132820"/>
          </a:xfrm>
        </p:grpSpPr>
        <p:sp>
          <p:nvSpPr>
            <p:cNvPr id="80" name="ZoneTexte 79"/>
            <p:cNvSpPr txBox="1"/>
            <p:nvPr/>
          </p:nvSpPr>
          <p:spPr>
            <a:xfrm>
              <a:off x="7462887" y="3276600"/>
              <a:ext cx="8283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dirty="0" smtClean="0"/>
                <a:t>+ </a:t>
              </a:r>
              <a:r>
                <a:rPr lang="fr-FR" sz="2000" dirty="0" err="1" smtClean="0"/>
                <a:t>t</a:t>
              </a:r>
              <a:r>
                <a:rPr lang="fr-FR" sz="2000" baseline="-25000" dirty="0" err="1" smtClean="0"/>
                <a:t>TDC</a:t>
              </a:r>
              <a:r>
                <a:rPr lang="fr-FR" sz="2000" dirty="0" smtClean="0"/>
                <a:t> </a:t>
              </a:r>
              <a:endParaRPr lang="fr-FR" sz="2000" dirty="0"/>
            </a:p>
          </p:txBody>
        </p:sp>
        <p:sp>
          <p:nvSpPr>
            <p:cNvPr id="89" name="ZoneTexte 88"/>
            <p:cNvSpPr txBox="1"/>
            <p:nvPr/>
          </p:nvSpPr>
          <p:spPr>
            <a:xfrm>
              <a:off x="7309571" y="3886200"/>
              <a:ext cx="144194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>
                  <a:latin typeface="+mj-lt"/>
                  <a:cs typeface="Symbol" charset="2"/>
                </a:rPr>
                <a:t>TDC </a:t>
              </a:r>
            </a:p>
            <a:p>
              <a:r>
                <a:rPr lang="fr-FR" sz="1400" dirty="0" smtClean="0">
                  <a:latin typeface="+mj-lt"/>
                  <a:cs typeface="Symbol" charset="2"/>
                </a:rPr>
                <a:t>conversion time</a:t>
              </a:r>
              <a:endParaRPr lang="fr-FR" sz="1400" dirty="0">
                <a:latin typeface="+mj-lt"/>
              </a:endParaRPr>
            </a:p>
          </p:txBody>
        </p:sp>
      </p:grpSp>
      <p:sp>
        <p:nvSpPr>
          <p:cNvPr id="95" name="Explosion 2 94"/>
          <p:cNvSpPr/>
          <p:nvPr/>
        </p:nvSpPr>
        <p:spPr bwMode="auto">
          <a:xfrm>
            <a:off x="6248400" y="1524000"/>
            <a:ext cx="152400" cy="228600"/>
          </a:xfrm>
          <a:prstGeom prst="irregularSeal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96" name="Explosion 2 95"/>
          <p:cNvSpPr/>
          <p:nvPr/>
        </p:nvSpPr>
        <p:spPr bwMode="auto">
          <a:xfrm>
            <a:off x="6248400" y="1828800"/>
            <a:ext cx="152400" cy="228600"/>
          </a:xfrm>
          <a:prstGeom prst="irregularSeal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97" name="Explosion 2 96"/>
          <p:cNvSpPr/>
          <p:nvPr/>
        </p:nvSpPr>
        <p:spPr bwMode="auto">
          <a:xfrm>
            <a:off x="6248400" y="2286000"/>
            <a:ext cx="152400" cy="228600"/>
          </a:xfrm>
          <a:prstGeom prst="irregularSeal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grpSp>
        <p:nvGrpSpPr>
          <p:cNvPr id="14" name="Grouper 110"/>
          <p:cNvGrpSpPr/>
          <p:nvPr/>
        </p:nvGrpSpPr>
        <p:grpSpPr>
          <a:xfrm>
            <a:off x="8382000" y="1981200"/>
            <a:ext cx="1143000" cy="990600"/>
            <a:chOff x="1980406" y="4572000"/>
            <a:chExt cx="1753394" cy="1295400"/>
          </a:xfrm>
        </p:grpSpPr>
        <p:sp>
          <p:nvSpPr>
            <p:cNvPr id="106" name="Arc 105"/>
            <p:cNvSpPr/>
            <p:nvPr/>
          </p:nvSpPr>
          <p:spPr bwMode="auto">
            <a:xfrm rot="16200000">
              <a:off x="2362200" y="4495800"/>
              <a:ext cx="1295400" cy="1447800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endParaRPr>
            </a:p>
          </p:txBody>
        </p:sp>
        <p:cxnSp>
          <p:nvCxnSpPr>
            <p:cNvPr id="108" name="Connecteur droit 107"/>
            <p:cNvCxnSpPr/>
            <p:nvPr/>
          </p:nvCxnSpPr>
          <p:spPr bwMode="auto">
            <a:xfrm rot="5400000">
              <a:off x="1980406" y="4876800"/>
              <a:ext cx="609600" cy="158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0" name="Connecteur droit 109"/>
            <p:cNvCxnSpPr/>
            <p:nvPr/>
          </p:nvCxnSpPr>
          <p:spPr bwMode="auto">
            <a:xfrm>
              <a:off x="1980406" y="4572000"/>
              <a:ext cx="304800" cy="158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5" name="Grouper 123"/>
          <p:cNvGrpSpPr/>
          <p:nvPr/>
        </p:nvGrpSpPr>
        <p:grpSpPr>
          <a:xfrm>
            <a:off x="3301101" y="2286794"/>
            <a:ext cx="2337699" cy="3116203"/>
            <a:chOff x="3301101" y="2286794"/>
            <a:chExt cx="2337699" cy="3116203"/>
          </a:xfrm>
        </p:grpSpPr>
        <p:sp>
          <p:nvSpPr>
            <p:cNvPr id="112" name="ZoneTexte 111"/>
            <p:cNvSpPr txBox="1"/>
            <p:nvPr/>
          </p:nvSpPr>
          <p:spPr>
            <a:xfrm>
              <a:off x="3301101" y="4572000"/>
              <a:ext cx="2337699" cy="83099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r-FR" sz="2000" dirty="0" err="1" smtClean="0">
                  <a:solidFill>
                    <a:schemeClr val="bg1">
                      <a:lumMod val="75000"/>
                    </a:schemeClr>
                  </a:solidFill>
                </a:rPr>
                <a:t>Random</a:t>
              </a:r>
              <a:r>
                <a:rPr lang="fr-FR" sz="2000" dirty="0" smtClean="0">
                  <a:solidFill>
                    <a:schemeClr val="bg1">
                      <a:lumMod val="75000"/>
                    </a:schemeClr>
                  </a:solidFill>
                </a:rPr>
                <a:t> </a:t>
              </a:r>
              <a:r>
                <a:rPr lang="fr-FR" sz="2000" dirty="0" err="1" smtClean="0">
                  <a:solidFill>
                    <a:schemeClr val="bg1">
                      <a:lumMod val="75000"/>
                    </a:schemeClr>
                  </a:solidFill>
                </a:rPr>
                <a:t>deletion</a:t>
              </a:r>
              <a:r>
                <a:rPr lang="fr-FR" sz="2000" dirty="0" smtClean="0">
                  <a:solidFill>
                    <a:schemeClr val="bg1">
                      <a:lumMod val="75000"/>
                    </a:schemeClr>
                  </a:solidFill>
                </a:rPr>
                <a:t> 1</a:t>
              </a:r>
            </a:p>
            <a:p>
              <a:r>
                <a:rPr lang="fr-FR" sz="1400" dirty="0" smtClean="0">
                  <a:solidFill>
                    <a:schemeClr val="bg1">
                      <a:lumMod val="75000"/>
                    </a:schemeClr>
                  </a:solidFill>
                </a:rPr>
                <a:t>Absorption</a:t>
              </a:r>
            </a:p>
            <a:p>
              <a:r>
                <a:rPr lang="fr-FR" sz="1400" dirty="0" err="1" smtClean="0">
                  <a:solidFill>
                    <a:schemeClr val="bg1">
                      <a:lumMod val="75000"/>
                    </a:schemeClr>
                  </a:solidFill>
                </a:rPr>
                <a:t>Self-absorption</a:t>
              </a:r>
              <a:endParaRPr lang="fr-FR" sz="14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cxnSp>
          <p:nvCxnSpPr>
            <p:cNvPr id="115" name="Connecteur droit avec flèche 114"/>
            <p:cNvCxnSpPr/>
            <p:nvPr/>
          </p:nvCxnSpPr>
          <p:spPr bwMode="auto">
            <a:xfrm rot="5400000" flipH="1" flipV="1">
              <a:off x="4419600" y="3429000"/>
              <a:ext cx="2286000" cy="158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16" name="Grouper 122"/>
          <p:cNvGrpSpPr/>
          <p:nvPr/>
        </p:nvGrpSpPr>
        <p:grpSpPr>
          <a:xfrm>
            <a:off x="3301101" y="2284412"/>
            <a:ext cx="2871099" cy="3817541"/>
            <a:chOff x="3301101" y="2284412"/>
            <a:chExt cx="2871099" cy="3817541"/>
          </a:xfrm>
        </p:grpSpPr>
        <p:sp>
          <p:nvSpPr>
            <p:cNvPr id="113" name="ZoneTexte 112"/>
            <p:cNvSpPr txBox="1"/>
            <p:nvPr/>
          </p:nvSpPr>
          <p:spPr>
            <a:xfrm>
              <a:off x="3301101" y="5486400"/>
              <a:ext cx="2337699" cy="61555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r-FR" sz="2000" dirty="0" err="1" smtClean="0">
                  <a:solidFill>
                    <a:schemeClr val="bg1">
                      <a:lumMod val="75000"/>
                    </a:schemeClr>
                  </a:solidFill>
                </a:rPr>
                <a:t>Random</a:t>
              </a:r>
              <a:r>
                <a:rPr lang="fr-FR" sz="2000" dirty="0" smtClean="0">
                  <a:solidFill>
                    <a:schemeClr val="bg1">
                      <a:lumMod val="75000"/>
                    </a:schemeClr>
                  </a:solidFill>
                </a:rPr>
                <a:t> </a:t>
              </a:r>
              <a:r>
                <a:rPr lang="fr-FR" sz="2000" dirty="0" err="1" smtClean="0">
                  <a:solidFill>
                    <a:schemeClr val="bg1">
                      <a:lumMod val="75000"/>
                    </a:schemeClr>
                  </a:solidFill>
                </a:rPr>
                <a:t>deletion</a:t>
              </a:r>
              <a:r>
                <a:rPr lang="fr-FR" sz="2000" dirty="0" smtClean="0">
                  <a:solidFill>
                    <a:schemeClr val="bg1">
                      <a:lumMod val="75000"/>
                    </a:schemeClr>
                  </a:solidFill>
                </a:rPr>
                <a:t> 2</a:t>
              </a:r>
            </a:p>
            <a:p>
              <a:r>
                <a:rPr lang="fr-FR" sz="1400" dirty="0" err="1" smtClean="0">
                  <a:solidFill>
                    <a:schemeClr val="bg1">
                      <a:lumMod val="75000"/>
                    </a:schemeClr>
                  </a:solidFill>
                </a:rPr>
                <a:t>SiPM</a:t>
              </a:r>
              <a:r>
                <a:rPr lang="fr-FR" sz="1400" dirty="0" smtClean="0">
                  <a:solidFill>
                    <a:schemeClr val="bg1">
                      <a:lumMod val="75000"/>
                    </a:schemeClr>
                  </a:solidFill>
                </a:rPr>
                <a:t> PDE</a:t>
              </a:r>
              <a:endParaRPr lang="fr-FR" sz="14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cxnSp>
          <p:nvCxnSpPr>
            <p:cNvPr id="116" name="Connecteur droit avec flèche 115"/>
            <p:cNvCxnSpPr/>
            <p:nvPr/>
          </p:nvCxnSpPr>
          <p:spPr bwMode="auto">
            <a:xfrm rot="5400000" flipH="1" flipV="1">
              <a:off x="4191794" y="4038600"/>
              <a:ext cx="3505200" cy="158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119" name="Connecteur droit 118"/>
            <p:cNvCxnSpPr>
              <a:endCxn id="113" idx="3"/>
            </p:cNvCxnSpPr>
            <p:nvPr/>
          </p:nvCxnSpPr>
          <p:spPr bwMode="auto">
            <a:xfrm rot="10800000" flipV="1">
              <a:off x="5638800" y="5791199"/>
              <a:ext cx="304800" cy="2977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2" name="Connecteur droit avec flèche 121"/>
            <p:cNvCxnSpPr/>
            <p:nvPr/>
          </p:nvCxnSpPr>
          <p:spPr bwMode="auto">
            <a:xfrm>
              <a:off x="5943600" y="2284412"/>
              <a:ext cx="228600" cy="158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17" name="Grouper 140"/>
          <p:cNvGrpSpPr/>
          <p:nvPr/>
        </p:nvGrpSpPr>
        <p:grpSpPr>
          <a:xfrm>
            <a:off x="6705600" y="2286794"/>
            <a:ext cx="2366127" cy="3822362"/>
            <a:chOff x="6705600" y="2286794"/>
            <a:chExt cx="2366127" cy="3822362"/>
          </a:xfrm>
        </p:grpSpPr>
        <p:cxnSp>
          <p:nvCxnSpPr>
            <p:cNvPr id="137" name="Connecteur droit avec flèche 136"/>
            <p:cNvCxnSpPr/>
            <p:nvPr/>
          </p:nvCxnSpPr>
          <p:spPr bwMode="auto">
            <a:xfrm rot="5400000" flipH="1" flipV="1">
              <a:off x="6171406" y="3886200"/>
              <a:ext cx="3200400" cy="158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28" name="ZoneTexte 127"/>
            <p:cNvSpPr txBox="1"/>
            <p:nvPr/>
          </p:nvSpPr>
          <p:spPr>
            <a:xfrm>
              <a:off x="6705600" y="5493603"/>
              <a:ext cx="2366127" cy="61555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r-FR" sz="2000" dirty="0" err="1" smtClean="0">
                  <a:solidFill>
                    <a:schemeClr val="accent2"/>
                  </a:solidFill>
                </a:rPr>
                <a:t>Unwanted</a:t>
              </a:r>
              <a:r>
                <a:rPr lang="fr-FR" sz="2000" dirty="0" smtClean="0">
                  <a:solidFill>
                    <a:schemeClr val="accent2"/>
                  </a:solidFill>
                </a:rPr>
                <a:t> pulses 2</a:t>
              </a:r>
            </a:p>
            <a:p>
              <a:r>
                <a:rPr lang="fr-FR" sz="1400" dirty="0" smtClean="0">
                  <a:solidFill>
                    <a:schemeClr val="accent2"/>
                  </a:solidFill>
                </a:rPr>
                <a:t>DCR</a:t>
              </a:r>
              <a:endParaRPr lang="fr-FR" sz="1400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18" name="Grouper 139"/>
          <p:cNvGrpSpPr/>
          <p:nvPr/>
        </p:nvGrpSpPr>
        <p:grpSpPr>
          <a:xfrm>
            <a:off x="6324600" y="2590800"/>
            <a:ext cx="2757415" cy="2811403"/>
            <a:chOff x="6324600" y="2590800"/>
            <a:chExt cx="2757415" cy="2811403"/>
          </a:xfrm>
        </p:grpSpPr>
        <p:sp>
          <p:nvSpPr>
            <p:cNvPr id="126" name="ZoneTexte 125"/>
            <p:cNvSpPr txBox="1"/>
            <p:nvPr/>
          </p:nvSpPr>
          <p:spPr>
            <a:xfrm>
              <a:off x="6715888" y="4571206"/>
              <a:ext cx="2366127" cy="830997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r-FR" sz="2000" dirty="0" err="1" smtClean="0">
                  <a:solidFill>
                    <a:schemeClr val="accent2"/>
                  </a:solidFill>
                </a:rPr>
                <a:t>Unwanted</a:t>
              </a:r>
              <a:r>
                <a:rPr lang="fr-FR" sz="2000" dirty="0" smtClean="0">
                  <a:solidFill>
                    <a:schemeClr val="accent2"/>
                  </a:solidFill>
                </a:rPr>
                <a:t> pulses 1</a:t>
              </a:r>
            </a:p>
            <a:p>
              <a:r>
                <a:rPr lang="fr-FR" sz="1400" dirty="0" smtClean="0">
                  <a:solidFill>
                    <a:schemeClr val="accent2"/>
                  </a:solidFill>
                </a:rPr>
                <a:t>DCR, cross talk</a:t>
              </a:r>
            </a:p>
            <a:p>
              <a:r>
                <a:rPr lang="fr-FR" sz="1400" dirty="0" err="1" smtClean="0">
                  <a:solidFill>
                    <a:schemeClr val="accent2"/>
                  </a:solidFill>
                </a:rPr>
                <a:t>Afterpulses</a:t>
              </a:r>
              <a:endParaRPr lang="fr-FR" sz="1400" dirty="0">
                <a:solidFill>
                  <a:schemeClr val="accent2"/>
                </a:solidFill>
              </a:endParaRPr>
            </a:p>
          </p:txBody>
        </p:sp>
        <p:cxnSp>
          <p:nvCxnSpPr>
            <p:cNvPr id="127" name="Connecteur droit avec flèche 126"/>
            <p:cNvCxnSpPr/>
            <p:nvPr/>
          </p:nvCxnSpPr>
          <p:spPr bwMode="auto">
            <a:xfrm rot="5400000" flipH="1" flipV="1">
              <a:off x="6134894" y="2780506"/>
              <a:ext cx="381000" cy="158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32" name="Connecteur droit 131"/>
            <p:cNvCxnSpPr/>
            <p:nvPr/>
          </p:nvCxnSpPr>
          <p:spPr bwMode="auto">
            <a:xfrm>
              <a:off x="6324600" y="2971800"/>
              <a:ext cx="838200" cy="158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4" name="Connecteur droit 133"/>
            <p:cNvCxnSpPr/>
            <p:nvPr/>
          </p:nvCxnSpPr>
          <p:spPr bwMode="auto">
            <a:xfrm rot="5400000">
              <a:off x="6362700" y="3771900"/>
              <a:ext cx="1600200" cy="158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39" name="Explosion 2 138"/>
          <p:cNvSpPr/>
          <p:nvPr/>
        </p:nvSpPr>
        <p:spPr bwMode="auto">
          <a:xfrm>
            <a:off x="3505200" y="1981200"/>
            <a:ext cx="304800" cy="304800"/>
          </a:xfrm>
          <a:prstGeom prst="irregularSeal2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grpSp>
        <p:nvGrpSpPr>
          <p:cNvPr id="19" name="Grouper 89"/>
          <p:cNvGrpSpPr/>
          <p:nvPr/>
        </p:nvGrpSpPr>
        <p:grpSpPr>
          <a:xfrm>
            <a:off x="228600" y="2514600"/>
            <a:ext cx="2760066" cy="2708016"/>
            <a:chOff x="228600" y="2882623"/>
            <a:chExt cx="2760066" cy="2708016"/>
          </a:xfrm>
        </p:grpSpPr>
        <p:sp>
          <p:nvSpPr>
            <p:cNvPr id="85" name="ZoneTexte 84"/>
            <p:cNvSpPr txBox="1"/>
            <p:nvPr/>
          </p:nvSpPr>
          <p:spPr>
            <a:xfrm>
              <a:off x="228600" y="4267200"/>
              <a:ext cx="2760066" cy="1323439"/>
            </a:xfrm>
            <a:prstGeom prst="rect">
              <a:avLst/>
            </a:prstGeom>
            <a:solidFill>
              <a:schemeClr val="bg2">
                <a:lumMod val="85000"/>
                <a:lumOff val="1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chemeClr val="accent2"/>
                  </a:solidFill>
                </a:rPr>
                <a:t>Light </a:t>
              </a:r>
              <a:r>
                <a:rPr lang="fr-FR" dirty="0" err="1" smtClean="0">
                  <a:solidFill>
                    <a:schemeClr val="accent2"/>
                  </a:solidFill>
                </a:rPr>
                <a:t>generation</a:t>
              </a:r>
              <a:endParaRPr lang="fr-FR" dirty="0" smtClean="0">
                <a:solidFill>
                  <a:schemeClr val="accent2"/>
                </a:solidFill>
              </a:endParaRPr>
            </a:p>
            <a:p>
              <a:r>
                <a:rPr lang="fr-FR" dirty="0" smtClean="0">
                  <a:solidFill>
                    <a:schemeClr val="accent2"/>
                  </a:solidFill>
                </a:rPr>
                <a:t>Light transport</a:t>
              </a:r>
              <a:endParaRPr lang="fr-FR" dirty="0" smtClean="0">
                <a:solidFill>
                  <a:schemeClr val="accent2"/>
                </a:solidFill>
              </a:endParaRPr>
            </a:p>
            <a:p>
              <a:endParaRPr lang="fr-FR" sz="2400" i="1" dirty="0">
                <a:solidFill>
                  <a:schemeClr val="accent2"/>
                </a:solidFill>
              </a:endParaRPr>
            </a:p>
          </p:txBody>
        </p:sp>
        <p:sp>
          <p:nvSpPr>
            <p:cNvPr id="82" name="Flèche vers la droite 81"/>
            <p:cNvSpPr/>
            <p:nvPr/>
          </p:nvSpPr>
          <p:spPr bwMode="auto">
            <a:xfrm rot="18720090">
              <a:off x="1319800" y="3407415"/>
              <a:ext cx="1640582" cy="590997"/>
            </a:xfrm>
            <a:prstGeom prst="rightArrow">
              <a:avLst/>
            </a:prstGeom>
            <a:solidFill>
              <a:schemeClr val="accent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endParaRPr>
            </a:p>
          </p:txBody>
        </p:sp>
      </p:grpSp>
      <p:grpSp>
        <p:nvGrpSpPr>
          <p:cNvPr id="20" name="Grouper 90"/>
          <p:cNvGrpSpPr/>
          <p:nvPr/>
        </p:nvGrpSpPr>
        <p:grpSpPr>
          <a:xfrm>
            <a:off x="6055923" y="2667000"/>
            <a:ext cx="2859477" cy="1907797"/>
            <a:chOff x="178897" y="2882623"/>
            <a:chExt cx="2859477" cy="1907797"/>
          </a:xfrm>
        </p:grpSpPr>
        <p:sp>
          <p:nvSpPr>
            <p:cNvPr id="92" name="ZoneTexte 91"/>
            <p:cNvSpPr txBox="1"/>
            <p:nvPr/>
          </p:nvSpPr>
          <p:spPr>
            <a:xfrm>
              <a:off x="178897" y="4267200"/>
              <a:ext cx="2859477" cy="523220"/>
            </a:xfrm>
            <a:prstGeom prst="rect">
              <a:avLst/>
            </a:prstGeom>
            <a:solidFill>
              <a:schemeClr val="bg2">
                <a:lumMod val="85000"/>
                <a:lumOff val="1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fr-FR" dirty="0" err="1" smtClean="0">
                  <a:solidFill>
                    <a:schemeClr val="accent2"/>
                  </a:solidFill>
                </a:rPr>
                <a:t>Photoconversion</a:t>
              </a:r>
              <a:endParaRPr lang="fr-FR" dirty="0" smtClean="0">
                <a:solidFill>
                  <a:schemeClr val="accent2"/>
                </a:solidFill>
              </a:endParaRPr>
            </a:p>
          </p:txBody>
        </p:sp>
        <p:sp>
          <p:nvSpPr>
            <p:cNvPr id="93" name="Flèche vers la droite 92"/>
            <p:cNvSpPr/>
            <p:nvPr/>
          </p:nvSpPr>
          <p:spPr bwMode="auto">
            <a:xfrm rot="13629724">
              <a:off x="428197" y="3407415"/>
              <a:ext cx="1640582" cy="590997"/>
            </a:xfrm>
            <a:prstGeom prst="rightArrow">
              <a:avLst/>
            </a:prstGeom>
            <a:solidFill>
              <a:schemeClr val="accent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5" presetClass="emph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50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000"/>
                            </p:stCondLst>
                            <p:childTnLst>
                              <p:par>
                                <p:cTn id="7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"/>
                            </p:stCondLst>
                            <p:childTnLst>
                              <p:par>
                                <p:cTn id="84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95" grpId="0" animBg="1"/>
      <p:bldP spid="96" grpId="0" animBg="1"/>
      <p:bldP spid="97" grpId="0" animBg="1"/>
      <p:bldP spid="139" grpId="0" animBg="1"/>
      <p:bldP spid="139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3999" y="76200"/>
            <a:ext cx="6400801" cy="838200"/>
          </a:xfrm>
        </p:spPr>
        <p:txBody>
          <a:bodyPr/>
          <a:lstStyle/>
          <a:p>
            <a:pPr algn="ctr">
              <a:lnSpc>
                <a:spcPts val="3500"/>
              </a:lnSpc>
            </a:pPr>
            <a:r>
              <a:rPr lang="fr-FR" dirty="0" err="1" smtClean="0"/>
              <a:t>Factors</a:t>
            </a:r>
            <a:r>
              <a:rPr lang="fr-FR" dirty="0" smtClean="0"/>
              <a:t> </a:t>
            </a:r>
            <a:r>
              <a:rPr lang="fr-FR" dirty="0" err="1" smtClean="0"/>
              <a:t>influencing</a:t>
            </a:r>
            <a:r>
              <a:rPr lang="fr-FR" dirty="0" smtClean="0"/>
              <a:t> </a:t>
            </a:r>
            <a:r>
              <a:rPr lang="fr-FR" dirty="0" err="1" smtClean="0"/>
              <a:t>scintillator</a:t>
            </a:r>
            <a:r>
              <a:rPr lang="fr-FR" dirty="0" smtClean="0"/>
              <a:t> time </a:t>
            </a:r>
            <a:r>
              <a:rPr lang="fr-FR" dirty="0" err="1" smtClean="0"/>
              <a:t>resolution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-79375" y="1371600"/>
            <a:ext cx="8461375" cy="2895600"/>
          </a:xfrm>
        </p:spPr>
        <p:txBody>
          <a:bodyPr/>
          <a:lstStyle/>
          <a:p>
            <a:pPr algn="ctr">
              <a:buNone/>
            </a:pPr>
            <a:r>
              <a:rPr lang="fr-FR" sz="2800" dirty="0" err="1" smtClean="0">
                <a:solidFill>
                  <a:schemeClr val="tx1"/>
                </a:solidFill>
              </a:rPr>
              <a:t>Besides</a:t>
            </a:r>
            <a:r>
              <a:rPr lang="fr-FR" sz="2800" dirty="0" smtClean="0">
                <a:solidFill>
                  <a:schemeClr val="tx1"/>
                </a:solidFill>
              </a:rPr>
              <a:t> all </a:t>
            </a:r>
            <a:r>
              <a:rPr lang="fr-FR" sz="2800" dirty="0" err="1" smtClean="0">
                <a:solidFill>
                  <a:schemeClr val="tx1"/>
                </a:solidFill>
              </a:rPr>
              <a:t>factors</a:t>
            </a:r>
            <a:r>
              <a:rPr lang="fr-FR" sz="2800" dirty="0" smtClean="0">
                <a:solidFill>
                  <a:schemeClr val="tx1"/>
                </a:solidFill>
              </a:rPr>
              <a:t> </a:t>
            </a:r>
            <a:r>
              <a:rPr lang="fr-FR" sz="2800" dirty="0" err="1" smtClean="0">
                <a:solidFill>
                  <a:schemeClr val="tx1"/>
                </a:solidFill>
              </a:rPr>
              <a:t>related</a:t>
            </a:r>
            <a:r>
              <a:rPr lang="fr-FR" sz="2800" dirty="0" smtClean="0">
                <a:solidFill>
                  <a:schemeClr val="tx1"/>
                </a:solidFill>
              </a:rPr>
              <a:t> to </a:t>
            </a:r>
            <a:r>
              <a:rPr lang="fr-FR" sz="2800" dirty="0" err="1" smtClean="0">
                <a:solidFill>
                  <a:schemeClr val="tx1"/>
                </a:solidFill>
              </a:rPr>
              <a:t>photodetection</a:t>
            </a:r>
            <a:r>
              <a:rPr lang="fr-FR" sz="2800" dirty="0" smtClean="0">
                <a:solidFill>
                  <a:schemeClr val="tx1"/>
                </a:solidFill>
              </a:rPr>
              <a:t> and </a:t>
            </a:r>
            <a:r>
              <a:rPr lang="fr-FR" sz="2800" dirty="0" err="1" smtClean="0">
                <a:solidFill>
                  <a:schemeClr val="tx1"/>
                </a:solidFill>
              </a:rPr>
              <a:t>readout</a:t>
            </a:r>
            <a:r>
              <a:rPr lang="fr-FR" sz="2800" dirty="0" smtClean="0">
                <a:solidFill>
                  <a:schemeClr val="tx1"/>
                </a:solidFill>
              </a:rPr>
              <a:t> </a:t>
            </a:r>
            <a:r>
              <a:rPr lang="fr-FR" sz="2800" dirty="0" err="1" smtClean="0">
                <a:solidFill>
                  <a:schemeClr val="tx1"/>
                </a:solidFill>
              </a:rPr>
              <a:t>electronics</a:t>
            </a:r>
            <a:r>
              <a:rPr lang="fr-FR" sz="2800" dirty="0" smtClean="0">
                <a:solidFill>
                  <a:schemeClr val="tx1"/>
                </a:solidFill>
              </a:rPr>
              <a:t> the </a:t>
            </a:r>
            <a:r>
              <a:rPr lang="fr-FR" sz="2800" dirty="0" err="1" smtClean="0">
                <a:solidFill>
                  <a:schemeClr val="tx1"/>
                </a:solidFill>
              </a:rPr>
              <a:t>scintillator</a:t>
            </a:r>
            <a:r>
              <a:rPr lang="fr-FR" sz="2800" dirty="0" smtClean="0">
                <a:solidFill>
                  <a:schemeClr val="tx1"/>
                </a:solidFill>
              </a:rPr>
              <a:t> </a:t>
            </a:r>
            <a:r>
              <a:rPr lang="fr-FR" sz="2800" dirty="0" err="1" smtClean="0">
                <a:solidFill>
                  <a:schemeClr val="tx1"/>
                </a:solidFill>
              </a:rPr>
              <a:t>contributes</a:t>
            </a:r>
            <a:r>
              <a:rPr lang="fr-FR" sz="2800" dirty="0" smtClean="0">
                <a:solidFill>
                  <a:schemeClr val="tx1"/>
                </a:solidFill>
              </a:rPr>
              <a:t> to the time </a:t>
            </a:r>
            <a:r>
              <a:rPr lang="fr-FR" sz="2800" dirty="0" err="1" smtClean="0">
                <a:solidFill>
                  <a:schemeClr val="tx1"/>
                </a:solidFill>
              </a:rPr>
              <a:t>resolution</a:t>
            </a:r>
            <a:r>
              <a:rPr lang="fr-FR" sz="2800" dirty="0" smtClean="0">
                <a:solidFill>
                  <a:schemeClr val="tx1"/>
                </a:solidFill>
              </a:rPr>
              <a:t> </a:t>
            </a:r>
            <a:r>
              <a:rPr lang="fr-FR" sz="2800" dirty="0" err="1" smtClean="0">
                <a:solidFill>
                  <a:schemeClr val="tx1"/>
                </a:solidFill>
              </a:rPr>
              <a:t>through</a:t>
            </a:r>
            <a:r>
              <a:rPr lang="fr-FR" sz="2800" dirty="0" smtClean="0">
                <a:solidFill>
                  <a:schemeClr val="tx1"/>
                </a:solidFill>
              </a:rPr>
              <a:t>:</a:t>
            </a:r>
            <a:endParaRPr lang="fr-FR" dirty="0" smtClean="0">
              <a:solidFill>
                <a:schemeClr val="tx1"/>
              </a:solidFill>
            </a:endParaRPr>
          </a:p>
          <a:p>
            <a:pPr marL="971550" lvl="1" indent="-514350">
              <a:buClrTx/>
              <a:buFont typeface="+mj-lt"/>
              <a:buAutoNum type="arabicPeriod"/>
            </a:pPr>
            <a:r>
              <a:rPr lang="fr-FR" sz="2400" dirty="0" smtClean="0">
                <a:solidFill>
                  <a:schemeClr val="tx2"/>
                </a:solidFill>
              </a:rPr>
              <a:t>The light production </a:t>
            </a:r>
            <a:r>
              <a:rPr lang="fr-FR" sz="2400" dirty="0" err="1" smtClean="0">
                <a:solidFill>
                  <a:schemeClr val="tx2"/>
                </a:solidFill>
              </a:rPr>
              <a:t>mechanism</a:t>
            </a:r>
            <a:endParaRPr lang="fr-FR" sz="2400" dirty="0" smtClean="0">
              <a:solidFill>
                <a:schemeClr val="tx2"/>
              </a:solidFill>
            </a:endParaRPr>
          </a:p>
          <a:p>
            <a:pPr marL="1371600" lvl="2" indent="-514350"/>
            <a:r>
              <a:rPr lang="fr-FR" sz="2000" dirty="0" smtClean="0">
                <a:solidFill>
                  <a:schemeClr val="tx1"/>
                </a:solidFill>
              </a:rPr>
              <a:t>Light </a:t>
            </a:r>
            <a:r>
              <a:rPr lang="fr-FR" sz="2000" dirty="0" err="1" smtClean="0">
                <a:solidFill>
                  <a:schemeClr val="tx1"/>
                </a:solidFill>
              </a:rPr>
              <a:t>yield</a:t>
            </a:r>
            <a:r>
              <a:rPr lang="fr-FR" sz="2000" dirty="0" smtClean="0">
                <a:solidFill>
                  <a:schemeClr val="tx1"/>
                </a:solidFill>
              </a:rPr>
              <a:t>, </a:t>
            </a:r>
          </a:p>
          <a:p>
            <a:pPr marL="1371600" lvl="2" indent="-514350"/>
            <a:r>
              <a:rPr lang="fr-FR" sz="2000" dirty="0" smtClean="0">
                <a:solidFill>
                  <a:schemeClr val="tx1"/>
                </a:solidFill>
              </a:rPr>
              <a:t>Rise time, </a:t>
            </a:r>
          </a:p>
          <a:p>
            <a:pPr marL="1371600" lvl="2" indent="-514350"/>
            <a:r>
              <a:rPr lang="fr-FR" sz="2000" dirty="0" err="1" smtClean="0">
                <a:solidFill>
                  <a:schemeClr val="tx1"/>
                </a:solidFill>
              </a:rPr>
              <a:t>Decay</a:t>
            </a:r>
            <a:r>
              <a:rPr lang="fr-FR" sz="2000" dirty="0" smtClean="0">
                <a:solidFill>
                  <a:schemeClr val="tx1"/>
                </a:solidFill>
              </a:rPr>
              <a:t> time 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4652508" y="1066800"/>
            <a:ext cx="4491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i="1" dirty="0" smtClean="0">
                <a:latin typeface="+mn-lt"/>
                <a:ea typeface="Lucida Grande"/>
                <a:cs typeface="Lucida Grande"/>
              </a:rPr>
              <a:t>P. Lecoq et al, IEEE </a:t>
            </a:r>
            <a:r>
              <a:rPr lang="fr-FR" sz="1400" i="1" dirty="0" err="1" smtClean="0">
                <a:latin typeface="+mn-lt"/>
                <a:ea typeface="Lucida Grande"/>
                <a:cs typeface="Lucida Grande"/>
              </a:rPr>
              <a:t>Trans</a:t>
            </a:r>
            <a:r>
              <a:rPr lang="fr-FR" sz="1400" i="1" dirty="0" smtClean="0">
                <a:latin typeface="+mn-lt"/>
                <a:ea typeface="Lucida Grande"/>
                <a:cs typeface="Lucida Grande"/>
              </a:rPr>
              <a:t>. </a:t>
            </a:r>
            <a:r>
              <a:rPr lang="fr-FR" sz="1400" i="1" dirty="0" err="1" smtClean="0">
                <a:latin typeface="+mn-lt"/>
                <a:ea typeface="Lucida Grande"/>
                <a:cs typeface="Lucida Grande"/>
              </a:rPr>
              <a:t>Nucl</a:t>
            </a:r>
            <a:r>
              <a:rPr lang="fr-FR" sz="1400" i="1" dirty="0" smtClean="0">
                <a:latin typeface="+mn-lt"/>
                <a:ea typeface="Lucida Grande"/>
                <a:cs typeface="Lucida Grande"/>
              </a:rPr>
              <a:t>. </a:t>
            </a:r>
            <a:r>
              <a:rPr lang="fr-FR" sz="1400" i="1" dirty="0" err="1" smtClean="0">
                <a:latin typeface="+mn-lt"/>
                <a:ea typeface="Lucida Grande"/>
                <a:cs typeface="Lucida Grande"/>
              </a:rPr>
              <a:t>Sci</a:t>
            </a:r>
            <a:r>
              <a:rPr lang="fr-FR" sz="1400" i="1" dirty="0" smtClean="0">
                <a:latin typeface="+mn-lt"/>
                <a:ea typeface="Lucida Grande"/>
                <a:cs typeface="Lucida Grande"/>
              </a:rPr>
              <a:t>. 57 (2010) 2411-2416</a:t>
            </a:r>
            <a:endParaRPr lang="fr-FR" sz="1400" i="1" dirty="0">
              <a:latin typeface="+mn-lt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3706" y="2590800"/>
            <a:ext cx="3024094" cy="1752600"/>
          </a:xfrm>
          <a:prstGeom prst="rect">
            <a:avLst/>
          </a:prstGeom>
        </p:spPr>
      </p:pic>
      <p:grpSp>
        <p:nvGrpSpPr>
          <p:cNvPr id="5" name="Grouper 33"/>
          <p:cNvGrpSpPr/>
          <p:nvPr/>
        </p:nvGrpSpPr>
        <p:grpSpPr>
          <a:xfrm>
            <a:off x="6829612" y="4482873"/>
            <a:ext cx="2238188" cy="1917927"/>
            <a:chOff x="6829612" y="4482873"/>
            <a:chExt cx="2238188" cy="1917927"/>
          </a:xfrm>
        </p:grpSpPr>
        <p:pic>
          <p:nvPicPr>
            <p:cNvPr id="10" name="Image 9" descr="excitation01.jpg"/>
            <p:cNvPicPr>
              <a:picLocks noChangeAspect="1"/>
            </p:cNvPicPr>
            <p:nvPr/>
          </p:nvPicPr>
          <p:blipFill>
            <a:blip r:embed="rId3"/>
            <a:srcRect l="24361" t="8064" r="26411" b="25807"/>
            <a:stretch>
              <a:fillRect/>
            </a:stretch>
          </p:blipFill>
          <p:spPr>
            <a:xfrm>
              <a:off x="7317103" y="4770166"/>
              <a:ext cx="1293497" cy="1325834"/>
            </a:xfrm>
            <a:prstGeom prst="rect">
              <a:avLst/>
            </a:prstGeom>
          </p:spPr>
        </p:pic>
        <p:grpSp>
          <p:nvGrpSpPr>
            <p:cNvPr id="6" name="Grouper 46"/>
            <p:cNvGrpSpPr/>
            <p:nvPr/>
          </p:nvGrpSpPr>
          <p:grpSpPr>
            <a:xfrm>
              <a:off x="6829612" y="4482873"/>
              <a:ext cx="2238188" cy="1917927"/>
              <a:chOff x="304800" y="1066800"/>
              <a:chExt cx="4927600" cy="4210050"/>
            </a:xfrm>
          </p:grpSpPr>
          <p:grpSp>
            <p:nvGrpSpPr>
              <p:cNvPr id="8" name="Grouper 45"/>
              <p:cNvGrpSpPr/>
              <p:nvPr/>
            </p:nvGrpSpPr>
            <p:grpSpPr>
              <a:xfrm>
                <a:off x="304800" y="1981200"/>
                <a:ext cx="1752600" cy="838200"/>
                <a:chOff x="304800" y="1981200"/>
                <a:chExt cx="1752600" cy="838200"/>
              </a:xfrm>
            </p:grpSpPr>
            <p:pic>
              <p:nvPicPr>
                <p:cNvPr id="31" name="Image 30" descr="4_40kx.tif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04800" y="1981200"/>
                  <a:ext cx="1117600" cy="838200"/>
                </a:xfrm>
                <a:prstGeom prst="rect">
                  <a:avLst/>
                </a:prstGeom>
              </p:spPr>
            </p:pic>
            <p:cxnSp>
              <p:nvCxnSpPr>
                <p:cNvPr id="32" name="Connecteur droit avec flèche 31"/>
                <p:cNvCxnSpPr/>
                <p:nvPr/>
              </p:nvCxnSpPr>
              <p:spPr bwMode="auto">
                <a:xfrm>
                  <a:off x="1371600" y="2590800"/>
                  <a:ext cx="685800" cy="152400"/>
                </a:xfrm>
                <a:prstGeom prst="straightConnector1">
                  <a:avLst/>
                </a:prstGeom>
                <a:solidFill>
                  <a:schemeClr val="accent1"/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 w="med" len="med"/>
                </a:ln>
                <a:effectLst/>
              </p:spPr>
            </p:cxnSp>
          </p:grpSp>
          <p:grpSp>
            <p:nvGrpSpPr>
              <p:cNvPr id="9" name="Grouper 44"/>
              <p:cNvGrpSpPr/>
              <p:nvPr/>
            </p:nvGrpSpPr>
            <p:grpSpPr>
              <a:xfrm>
                <a:off x="1295400" y="1066800"/>
                <a:ext cx="1219200" cy="1524000"/>
                <a:chOff x="1295400" y="1066800"/>
                <a:chExt cx="1219200" cy="1524000"/>
              </a:xfrm>
            </p:grpSpPr>
            <p:pic>
              <p:nvPicPr>
                <p:cNvPr id="29" name="Image 28" descr="3_40kx.tif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295400" y="1066800"/>
                  <a:ext cx="1117600" cy="838200"/>
                </a:xfrm>
                <a:prstGeom prst="rect">
                  <a:avLst/>
                </a:prstGeom>
              </p:spPr>
            </p:pic>
            <p:cxnSp>
              <p:nvCxnSpPr>
                <p:cNvPr id="30" name="Connecteur droit avec flèche 29"/>
                <p:cNvCxnSpPr/>
                <p:nvPr/>
              </p:nvCxnSpPr>
              <p:spPr bwMode="auto">
                <a:xfrm rot="16200000" flipH="1">
                  <a:off x="1866900" y="1943100"/>
                  <a:ext cx="685800" cy="609600"/>
                </a:xfrm>
                <a:prstGeom prst="straightConnector1">
                  <a:avLst/>
                </a:prstGeom>
                <a:solidFill>
                  <a:schemeClr val="accent1"/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 w="med" len="med"/>
                </a:ln>
                <a:effectLst/>
              </p:spPr>
            </p:cxnSp>
          </p:grpSp>
          <p:grpSp>
            <p:nvGrpSpPr>
              <p:cNvPr id="11" name="Grouper 43"/>
              <p:cNvGrpSpPr/>
              <p:nvPr/>
            </p:nvGrpSpPr>
            <p:grpSpPr>
              <a:xfrm>
                <a:off x="2819400" y="1066800"/>
                <a:ext cx="1117600" cy="1524000"/>
                <a:chOff x="2819400" y="1066800"/>
                <a:chExt cx="1117600" cy="1524000"/>
              </a:xfrm>
            </p:grpSpPr>
            <p:pic>
              <p:nvPicPr>
                <p:cNvPr id="27" name="Image 26" descr="2c_40kx.tif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819400" y="1066800"/>
                  <a:ext cx="1117600" cy="838200"/>
                </a:xfrm>
                <a:prstGeom prst="rect">
                  <a:avLst/>
                </a:prstGeom>
              </p:spPr>
            </p:pic>
            <p:cxnSp>
              <p:nvCxnSpPr>
                <p:cNvPr id="28" name="Connecteur droit avec flèche 27"/>
                <p:cNvCxnSpPr/>
                <p:nvPr/>
              </p:nvCxnSpPr>
              <p:spPr bwMode="auto">
                <a:xfrm rot="5400000">
                  <a:off x="2781300" y="2095500"/>
                  <a:ext cx="685800" cy="304800"/>
                </a:xfrm>
                <a:prstGeom prst="straightConnector1">
                  <a:avLst/>
                </a:prstGeom>
                <a:solidFill>
                  <a:schemeClr val="accent1"/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 w="med" len="med"/>
                </a:ln>
                <a:effectLst/>
              </p:spPr>
            </p:cxnSp>
          </p:grpSp>
          <p:grpSp>
            <p:nvGrpSpPr>
              <p:cNvPr id="12" name="Grouper 42"/>
              <p:cNvGrpSpPr/>
              <p:nvPr/>
            </p:nvGrpSpPr>
            <p:grpSpPr>
              <a:xfrm>
                <a:off x="3505200" y="1828800"/>
                <a:ext cx="1727200" cy="914400"/>
                <a:chOff x="3505200" y="1828800"/>
                <a:chExt cx="1727200" cy="914400"/>
              </a:xfrm>
            </p:grpSpPr>
            <p:pic>
              <p:nvPicPr>
                <p:cNvPr id="25" name="Image 24" descr="1b_n_40kx.tif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4114800" y="1828800"/>
                  <a:ext cx="1117600" cy="838200"/>
                </a:xfrm>
                <a:prstGeom prst="rect">
                  <a:avLst/>
                </a:prstGeom>
              </p:spPr>
            </p:pic>
            <p:cxnSp>
              <p:nvCxnSpPr>
                <p:cNvPr id="26" name="Connecteur droit avec flèche 25"/>
                <p:cNvCxnSpPr/>
                <p:nvPr/>
              </p:nvCxnSpPr>
              <p:spPr bwMode="auto">
                <a:xfrm rot="10800000" flipV="1">
                  <a:off x="3505200" y="2209800"/>
                  <a:ext cx="609600" cy="533400"/>
                </a:xfrm>
                <a:prstGeom prst="straightConnector1">
                  <a:avLst/>
                </a:prstGeom>
                <a:solidFill>
                  <a:schemeClr val="accent1"/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 w="med" len="med"/>
                </a:ln>
                <a:effectLst/>
              </p:spPr>
            </p:cxnSp>
          </p:grpSp>
          <p:grpSp>
            <p:nvGrpSpPr>
              <p:cNvPr id="13" name="Grouper 41"/>
              <p:cNvGrpSpPr/>
              <p:nvPr/>
            </p:nvGrpSpPr>
            <p:grpSpPr>
              <a:xfrm>
                <a:off x="3505200" y="3276600"/>
                <a:ext cx="1574800" cy="838200"/>
                <a:chOff x="3505200" y="3276600"/>
                <a:chExt cx="1574800" cy="838200"/>
              </a:xfrm>
            </p:grpSpPr>
            <p:pic>
              <p:nvPicPr>
                <p:cNvPr id="23" name="Image 22" descr="5_40kx.tif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962400" y="3276600"/>
                  <a:ext cx="1117600" cy="838200"/>
                </a:xfrm>
                <a:prstGeom prst="rect">
                  <a:avLst/>
                </a:prstGeom>
              </p:spPr>
            </p:pic>
            <p:cxnSp>
              <p:nvCxnSpPr>
                <p:cNvPr id="24" name="Connecteur droit avec flèche 23"/>
                <p:cNvCxnSpPr/>
                <p:nvPr/>
              </p:nvCxnSpPr>
              <p:spPr bwMode="auto">
                <a:xfrm rot="10800000">
                  <a:off x="3505200" y="3581400"/>
                  <a:ext cx="457200" cy="76200"/>
                </a:xfrm>
                <a:prstGeom prst="straightConnector1">
                  <a:avLst/>
                </a:prstGeom>
                <a:solidFill>
                  <a:schemeClr val="accent1"/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 w="med" len="med"/>
                </a:ln>
                <a:effectLst/>
              </p:spPr>
            </p:cxnSp>
          </p:grpSp>
          <p:grpSp>
            <p:nvGrpSpPr>
              <p:cNvPr id="14" name="Grouper 40"/>
              <p:cNvGrpSpPr/>
              <p:nvPr/>
            </p:nvGrpSpPr>
            <p:grpSpPr>
              <a:xfrm>
                <a:off x="2971800" y="3810000"/>
                <a:ext cx="1143000" cy="1466850"/>
                <a:chOff x="2971800" y="3810000"/>
                <a:chExt cx="1143000" cy="1466850"/>
              </a:xfrm>
            </p:grpSpPr>
            <p:pic>
              <p:nvPicPr>
                <p:cNvPr id="21" name="Image 20" descr="6_40kx.tif"/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2971800" y="4419600"/>
                  <a:ext cx="1143000" cy="857250"/>
                </a:xfrm>
                <a:prstGeom prst="rect">
                  <a:avLst/>
                </a:prstGeom>
              </p:spPr>
            </p:pic>
            <p:cxnSp>
              <p:nvCxnSpPr>
                <p:cNvPr id="22" name="Connecteur droit avec flèche 21"/>
                <p:cNvCxnSpPr/>
                <p:nvPr/>
              </p:nvCxnSpPr>
              <p:spPr bwMode="auto">
                <a:xfrm rot="16200000" flipV="1">
                  <a:off x="2933701" y="3848099"/>
                  <a:ext cx="609600" cy="533402"/>
                </a:xfrm>
                <a:prstGeom prst="straightConnector1">
                  <a:avLst/>
                </a:prstGeom>
                <a:solidFill>
                  <a:schemeClr val="accent1"/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 w="med" len="med"/>
                </a:ln>
                <a:effectLst/>
              </p:spPr>
            </p:cxnSp>
          </p:grpSp>
          <p:grpSp>
            <p:nvGrpSpPr>
              <p:cNvPr id="15" name="Grouper 39"/>
              <p:cNvGrpSpPr/>
              <p:nvPr/>
            </p:nvGrpSpPr>
            <p:grpSpPr>
              <a:xfrm>
                <a:off x="1371600" y="3505201"/>
                <a:ext cx="1143001" cy="1695449"/>
                <a:chOff x="1371600" y="3505201"/>
                <a:chExt cx="1143001" cy="1695449"/>
              </a:xfrm>
            </p:grpSpPr>
            <p:pic>
              <p:nvPicPr>
                <p:cNvPr id="19" name="Image 18" descr="7_40kx.tif"/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1371600" y="4343400"/>
                  <a:ext cx="1143000" cy="857250"/>
                </a:xfrm>
                <a:prstGeom prst="rect">
                  <a:avLst/>
                </a:prstGeom>
              </p:spPr>
            </p:pic>
            <p:cxnSp>
              <p:nvCxnSpPr>
                <p:cNvPr id="20" name="Connecteur droit avec flèche 19"/>
                <p:cNvCxnSpPr/>
                <p:nvPr/>
              </p:nvCxnSpPr>
              <p:spPr bwMode="auto">
                <a:xfrm rot="5400000" flipH="1" flipV="1">
                  <a:off x="1866901" y="3695702"/>
                  <a:ext cx="838202" cy="457199"/>
                </a:xfrm>
                <a:prstGeom prst="straightConnector1">
                  <a:avLst/>
                </a:prstGeom>
                <a:solidFill>
                  <a:schemeClr val="accent1"/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 w="med" len="med"/>
                </a:ln>
                <a:effectLst/>
              </p:spPr>
            </p:cxnSp>
          </p:grpSp>
        </p:grpSp>
      </p:grpSp>
      <p:sp>
        <p:nvSpPr>
          <p:cNvPr id="33" name="Espace réservé du contenu 2"/>
          <p:cNvSpPr txBox="1">
            <a:spLocks/>
          </p:cNvSpPr>
          <p:nvPr/>
        </p:nvSpPr>
        <p:spPr bwMode="auto">
          <a:xfrm>
            <a:off x="-76200" y="4267200"/>
            <a:ext cx="846137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8" rIns="182562" bIns="46038" numCol="1" anchor="t" anchorCtr="0" compatLnSpc="1">
            <a:prstTxWarp prst="textNoShape">
              <a:avLst/>
            </a:prstTxWarp>
          </a:bodyPr>
          <a:lstStyle/>
          <a:p>
            <a:pPr marL="971550" marR="0" lvl="1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 startAt="2"/>
              <a:tabLst/>
              <a:defRPr/>
            </a:pPr>
            <a:r>
              <a:rPr kumimoji="0" lang="fr-FR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ＭＳ Ｐゴシック" pitchFamily="-65" charset="-128"/>
              </a:rPr>
              <a:t>The light transport in the </a:t>
            </a:r>
            <a:r>
              <a:rPr kumimoji="0" lang="fr-FR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ＭＳ Ｐゴシック" pitchFamily="-65" charset="-128"/>
              </a:rPr>
              <a:t>crystal</a:t>
            </a:r>
            <a:endParaRPr kumimoji="0" lang="fr-FR" sz="2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ＭＳ Ｐゴシック" pitchFamily="-65" charset="-128"/>
            </a:endParaRPr>
          </a:p>
          <a:p>
            <a:pPr marL="1371600" marR="0" lvl="2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CCFF"/>
              </a:buClr>
              <a:buSzPct val="65000"/>
              <a:buFont typeface="Wingdings" pitchFamily="-65" charset="2"/>
              <a:buChar char="l"/>
              <a:tabLst/>
              <a:defRPr/>
            </a:pPr>
            <a:r>
              <a:rPr kumimoji="0" 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</a:rPr>
              <a:t>Time </a:t>
            </a:r>
            <a:r>
              <a:rPr kumimoji="0" lang="fr-FR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</a:rPr>
              <a:t>spread</a:t>
            </a:r>
            <a:r>
              <a:rPr kumimoji="0" 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</a:rPr>
              <a:t> </a:t>
            </a:r>
            <a:r>
              <a:rPr kumimoji="0" lang="fr-FR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</a:rPr>
              <a:t>related</a:t>
            </a:r>
            <a:r>
              <a:rPr kumimoji="0" 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</a:rPr>
              <a:t> to </a:t>
            </a:r>
            <a:r>
              <a:rPr kumimoji="0" lang="fr-FR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</a:rPr>
              <a:t>different</a:t>
            </a:r>
            <a:r>
              <a:rPr kumimoji="0" 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</a:rPr>
              <a:t> light propagation modes</a:t>
            </a:r>
          </a:p>
          <a:p>
            <a:pPr marL="971550" marR="0" lvl="1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 startAt="2"/>
              <a:tabLst/>
              <a:defRPr/>
            </a:pPr>
            <a:r>
              <a:rPr kumimoji="0" lang="fr-FR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ＭＳ Ｐゴシック" pitchFamily="-65" charset="-128"/>
              </a:rPr>
              <a:t>The light extraction </a:t>
            </a:r>
            <a:r>
              <a:rPr kumimoji="0" lang="fr-FR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ＭＳ Ｐゴシック" pitchFamily="-65" charset="-128"/>
              </a:rPr>
              <a:t>efficiency</a:t>
            </a:r>
            <a:r>
              <a:rPr kumimoji="0" lang="fr-FR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ＭＳ Ｐゴシック" pitchFamily="-65" charset="-128"/>
              </a:rPr>
              <a:t> (LY</a:t>
            </a:r>
            <a:r>
              <a:rPr kumimoji="0" lang="fr-FR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Wingdings"/>
                <a:ea typeface="Wingdings"/>
                <a:cs typeface="Wingdings"/>
              </a:rPr>
              <a:t></a:t>
            </a:r>
            <a:r>
              <a:rPr kumimoji="0" lang="fr-FR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Wingdings"/>
              </a:rPr>
              <a:t>LO)</a:t>
            </a:r>
            <a:endParaRPr kumimoji="0" lang="fr-FR" sz="2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ＭＳ Ｐゴシック" pitchFamily="-65" charset="-128"/>
            </a:endParaRPr>
          </a:p>
          <a:p>
            <a:pPr marL="1371600" marR="0" lvl="2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CCFF"/>
              </a:buClr>
              <a:buSzPct val="65000"/>
              <a:buFont typeface="Wingdings" pitchFamily="-65" charset="2"/>
              <a:buChar char="l"/>
              <a:tabLst/>
              <a:defRPr/>
            </a:pPr>
            <a:r>
              <a:rPr kumimoji="0" 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</a:rPr>
              <a:t>Impact on </a:t>
            </a:r>
            <a:r>
              <a:rPr kumimoji="0" lang="fr-FR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</a:rPr>
              <a:t>photostatistics</a:t>
            </a:r>
            <a:endParaRPr kumimoji="0" lang="fr-FR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65" charset="-128"/>
            </a:endParaRPr>
          </a:p>
          <a:p>
            <a:pPr marL="1371600" marR="0" lvl="2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CCFF"/>
              </a:buClr>
              <a:buSzPct val="65000"/>
              <a:buFont typeface="Wingdings" pitchFamily="-65" charset="2"/>
              <a:buChar char="l"/>
              <a:tabLst/>
              <a:defRPr/>
            </a:pPr>
            <a:r>
              <a:rPr kumimoji="0" lang="fr-FR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</a:rPr>
              <a:t>Weights</a:t>
            </a:r>
            <a:r>
              <a:rPr kumimoji="0" 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</a:rPr>
              <a:t> the distribution of light propagation modes</a:t>
            </a:r>
          </a:p>
          <a:p>
            <a:pPr marL="1371600" marR="0" lvl="2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CCFF"/>
              </a:buClr>
              <a:buSzPct val="65000"/>
              <a:buFont typeface="Wingdings" pitchFamily="-65" charset="2"/>
              <a:buChar char="l"/>
              <a:tabLst/>
              <a:defRPr/>
            </a:pPr>
            <a:endParaRPr kumimoji="0" lang="fr-FR" sz="20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ＭＳ Ｐゴシック" pitchFamily="-65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pIN0JcMxRL0.53.jsrmcRHQ"/>
</p:tagLst>
</file>

<file path=ppt/tags/tag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HINKCELLSHAPEDONOTDELETE" val="pbjhDkBQKNEqLQ6Hw3Zq7uA"/>
</p:tagLst>
</file>

<file path=ppt/theme/theme1.xml><?xml version="1.0" encoding="utf-8"?>
<a:theme xmlns:a="http://schemas.openxmlformats.org/drawingml/2006/main" name="CERN-Crystal Clear">
  <a:themeElements>
    <a:clrScheme name="Cerimed-CERN-bleu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CCFF"/>
      </a:accent1>
      <a:accent2>
        <a:srgbClr val="FFFF00"/>
      </a:accent2>
      <a:accent3>
        <a:srgbClr val="AAAAFF"/>
      </a:accent3>
      <a:accent4>
        <a:srgbClr val="DADADA"/>
      </a:accent4>
      <a:accent5>
        <a:srgbClr val="AAE2FF"/>
      </a:accent5>
      <a:accent6>
        <a:srgbClr val="E7E700"/>
      </a:accent6>
      <a:hlink>
        <a:srgbClr val="FF0033"/>
      </a:hlink>
      <a:folHlink>
        <a:srgbClr val="3366FF"/>
      </a:folHlink>
    </a:clrScheme>
    <a:fontScheme name="Cerimed-CERN-bleu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65" charset="0"/>
          </a:defRPr>
        </a:defPPr>
      </a:lstStyle>
    </a:lnDef>
  </a:objectDefaults>
  <a:extraClrSchemeLst>
    <a:extraClrScheme>
      <a:clrScheme name="Cerimed-CERN-bleu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CCFF"/>
        </a:accent1>
        <a:accent2>
          <a:srgbClr val="FFFF00"/>
        </a:accent2>
        <a:accent3>
          <a:srgbClr val="AAAAFF"/>
        </a:accent3>
        <a:accent4>
          <a:srgbClr val="DADADA"/>
        </a:accent4>
        <a:accent5>
          <a:srgbClr val="AAE2FF"/>
        </a:accent5>
        <a:accent6>
          <a:srgbClr val="E7E700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imed-CERN-bleu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00CCCC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00B9B9"/>
        </a:accent6>
        <a:hlink>
          <a:srgbClr val="CC99FF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imed-CERN-bleu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5F5F5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imed-CERN-bleu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FFFF00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E7E700"/>
        </a:accent6>
        <a:hlink>
          <a:srgbClr val="6600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imed-CERN-bleu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FFFF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E7E700"/>
        </a:accent6>
        <a:hlink>
          <a:srgbClr val="CC0000"/>
        </a:hlink>
        <a:folHlink>
          <a:srgbClr val="CC66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CERN-Crystal Clear.potx</Template>
  <TotalTime>149234</TotalTime>
  <Words>1227</Words>
  <Application>Microsoft Macintosh PowerPoint</Application>
  <PresentationFormat>Présentation à l'écran (4:3)</PresentationFormat>
  <Paragraphs>222</Paragraphs>
  <Slides>18</Slides>
  <Notes>10</Notes>
  <HiddenSlides>0</HiddenSlides>
  <MMClips>2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19" baseType="lpstr">
      <vt:lpstr>CERN-Crystal Clear</vt:lpstr>
      <vt:lpstr>Dose reduction in PET scans</vt:lpstr>
      <vt:lpstr>Diapositive 2</vt:lpstr>
      <vt:lpstr>Diapositive 3</vt:lpstr>
      <vt:lpstr>Diapositive 4</vt:lpstr>
      <vt:lpstr>Diapositive 5</vt:lpstr>
      <vt:lpstr>Diapositive 6</vt:lpstr>
      <vt:lpstr>Best timing results at CERN</vt:lpstr>
      <vt:lpstr>The detection chain</vt:lpstr>
      <vt:lpstr>Factors influencing scintillator time resolution</vt:lpstr>
      <vt:lpstr>SPTR dependence on  SiPM area</vt:lpstr>
      <vt:lpstr>Avalanche development in a 50mm diameter SPAD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approaches to improve timing resolution in scintillators</dc:title>
  <dc:creator>paul Lecoq</dc:creator>
  <cp:lastModifiedBy>Lecoq</cp:lastModifiedBy>
  <cp:revision>509</cp:revision>
  <cp:lastPrinted>2007-11-13T18:07:50Z</cp:lastPrinted>
  <dcterms:created xsi:type="dcterms:W3CDTF">2016-10-10T23:06:50Z</dcterms:created>
  <dcterms:modified xsi:type="dcterms:W3CDTF">2016-10-17T10:06:35Z</dcterms:modified>
</cp:coreProperties>
</file>