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4"/>
  </p:notesMasterIdLst>
  <p:sldIdLst>
    <p:sldId id="256" r:id="rId2"/>
    <p:sldId id="279" r:id="rId3"/>
    <p:sldId id="340" r:id="rId4"/>
    <p:sldId id="329" r:id="rId5"/>
    <p:sldId id="265" r:id="rId6"/>
    <p:sldId id="320" r:id="rId7"/>
    <p:sldId id="257" r:id="rId8"/>
    <p:sldId id="322" r:id="rId9"/>
    <p:sldId id="281" r:id="rId10"/>
    <p:sldId id="331" r:id="rId11"/>
    <p:sldId id="307" r:id="rId12"/>
    <p:sldId id="325" r:id="rId13"/>
    <p:sldId id="312" r:id="rId14"/>
    <p:sldId id="294" r:id="rId15"/>
    <p:sldId id="334" r:id="rId16"/>
    <p:sldId id="335" r:id="rId17"/>
    <p:sldId id="336" r:id="rId18"/>
    <p:sldId id="337" r:id="rId19"/>
    <p:sldId id="338" r:id="rId20"/>
    <p:sldId id="314" r:id="rId21"/>
    <p:sldId id="317" r:id="rId22"/>
    <p:sldId id="344" r:id="rId23"/>
    <p:sldId id="343" r:id="rId24"/>
    <p:sldId id="318" r:id="rId25"/>
    <p:sldId id="316" r:id="rId26"/>
    <p:sldId id="345" r:id="rId27"/>
    <p:sldId id="341" r:id="rId28"/>
    <p:sldId id="288" r:id="rId29"/>
    <p:sldId id="289" r:id="rId30"/>
    <p:sldId id="273" r:id="rId31"/>
    <p:sldId id="266" r:id="rId32"/>
    <p:sldId id="268" r:id="rId33"/>
    <p:sldId id="269" r:id="rId34"/>
    <p:sldId id="271" r:id="rId35"/>
    <p:sldId id="330" r:id="rId36"/>
    <p:sldId id="274" r:id="rId37"/>
    <p:sldId id="275" r:id="rId38"/>
    <p:sldId id="276" r:id="rId39"/>
    <p:sldId id="277" r:id="rId40"/>
    <p:sldId id="278" r:id="rId41"/>
    <p:sldId id="283" r:id="rId42"/>
    <p:sldId id="326"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6F3A12"/>
    <a:srgbClr val="F5F00D"/>
    <a:srgbClr val="DED90F"/>
    <a:srgbClr val="CFC411"/>
    <a:srgbClr val="BAAA12"/>
    <a:srgbClr val="978013"/>
    <a:srgbClr val="905212"/>
    <a:srgbClr val="FF8000"/>
    <a:srgbClr val="808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350" autoAdjust="0"/>
    <p:restoredTop sz="97354" autoAdjust="0"/>
  </p:normalViewPr>
  <p:slideViewPr>
    <p:cSldViewPr snapToGrid="0" snapToObjects="1">
      <p:cViewPr>
        <p:scale>
          <a:sx n="63" d="100"/>
          <a:sy n="63" d="100"/>
        </p:scale>
        <p:origin x="-1624" y="-9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printerSettings" Target="printerSettings/printerSettings1.bin"/></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7.emf"/><Relationship Id="rId2" Type="http://schemas.openxmlformats.org/officeDocument/2006/relationships/image" Target="../media/image64.emf"/><Relationship Id="rId3" Type="http://schemas.openxmlformats.org/officeDocument/2006/relationships/image" Target="../media/image6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CEAD6F-BD01-4D46-8D50-1E22C014A5E3}" type="datetimeFigureOut">
              <a:rPr lang="en-US" smtClean="0"/>
              <a:t>17/10/16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8A11A0-C44F-894D-BA56-6E894050016E}" type="slidenum">
              <a:rPr lang="en-GB" smtClean="0"/>
              <a:t>‹#›</a:t>
            </a:fld>
            <a:endParaRPr lang="en-GB"/>
          </a:p>
        </p:txBody>
      </p:sp>
    </p:spTree>
    <p:extLst>
      <p:ext uri="{BB962C8B-B14F-4D97-AF65-F5344CB8AC3E}">
        <p14:creationId xmlns:p14="http://schemas.microsoft.com/office/powerpoint/2010/main" val="140014727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GB" dirty="0" smtClean="0"/>
              <a:t>Photoelectric effect,</a:t>
            </a:r>
            <a:r>
              <a:rPr lang="en-GB" baseline="0" dirty="0" smtClean="0"/>
              <a:t> signal is seen by one pixel</a:t>
            </a:r>
          </a:p>
          <a:p>
            <a:pPr marL="228600" indent="-228600">
              <a:buAutoNum type="arabicParenR"/>
            </a:pPr>
            <a:r>
              <a:rPr lang="en-GB" baseline="0" dirty="0" smtClean="0"/>
              <a:t>Photoelectric effect, charge sharing due to diffusion</a:t>
            </a:r>
          </a:p>
          <a:p>
            <a:pPr marL="228600" indent="-228600">
              <a:buAutoNum type="arabicParenR"/>
            </a:pPr>
            <a:r>
              <a:rPr lang="en-GB" baseline="0" smtClean="0"/>
              <a:t>Compton scattering</a:t>
            </a:r>
            <a:endParaRPr lang="en-GB" dirty="0"/>
          </a:p>
        </p:txBody>
      </p:sp>
      <p:sp>
        <p:nvSpPr>
          <p:cNvPr id="4" name="Slide Number Placeholder 3"/>
          <p:cNvSpPr>
            <a:spLocks noGrp="1"/>
          </p:cNvSpPr>
          <p:nvPr>
            <p:ph type="sldNum" sz="quarter" idx="10"/>
          </p:nvPr>
        </p:nvSpPr>
        <p:spPr/>
        <p:txBody>
          <a:bodyPr/>
          <a:lstStyle/>
          <a:p>
            <a:fld id="{0E8A11A0-C44F-894D-BA56-6E894050016E}" type="slidenum">
              <a:rPr lang="en-GB" smtClean="0"/>
              <a:t>6</a:t>
            </a:fld>
            <a:endParaRPr lang="en-GB"/>
          </a:p>
        </p:txBody>
      </p:sp>
    </p:spTree>
    <p:extLst>
      <p:ext uri="{BB962C8B-B14F-4D97-AF65-F5344CB8AC3E}">
        <p14:creationId xmlns:p14="http://schemas.microsoft.com/office/powerpoint/2010/main" val="39568165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E8A11A0-C44F-894D-BA56-6E894050016E}" type="slidenum">
              <a:rPr lang="en-GB" smtClean="0"/>
              <a:t>18</a:t>
            </a:fld>
            <a:endParaRPr lang="en-GB"/>
          </a:p>
        </p:txBody>
      </p:sp>
    </p:spTree>
    <p:extLst>
      <p:ext uri="{BB962C8B-B14F-4D97-AF65-F5344CB8AC3E}">
        <p14:creationId xmlns:p14="http://schemas.microsoft.com/office/powerpoint/2010/main" val="1626702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E8A11A0-C44F-894D-BA56-6E894050016E}" type="slidenum">
              <a:rPr lang="en-GB" smtClean="0"/>
              <a:t>19</a:t>
            </a:fld>
            <a:endParaRPr lang="en-GB"/>
          </a:p>
        </p:txBody>
      </p:sp>
    </p:spTree>
    <p:extLst>
      <p:ext uri="{BB962C8B-B14F-4D97-AF65-F5344CB8AC3E}">
        <p14:creationId xmlns:p14="http://schemas.microsoft.com/office/powerpoint/2010/main" val="16267029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E8A11A0-C44F-894D-BA56-6E894050016E}" type="slidenum">
              <a:rPr lang="en-GB" smtClean="0"/>
              <a:t>21</a:t>
            </a:fld>
            <a:endParaRPr lang="en-GB"/>
          </a:p>
        </p:txBody>
      </p:sp>
    </p:spTree>
    <p:extLst>
      <p:ext uri="{BB962C8B-B14F-4D97-AF65-F5344CB8AC3E}">
        <p14:creationId xmlns:p14="http://schemas.microsoft.com/office/powerpoint/2010/main" val="1626702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What causes</a:t>
            </a:r>
            <a:r>
              <a:rPr lang="en-GB" baseline="0" dirty="0" smtClean="0"/>
              <a:t> the two slopes</a:t>
            </a:r>
            <a:endParaRPr lang="en-GB" dirty="0"/>
          </a:p>
        </p:txBody>
      </p:sp>
      <p:sp>
        <p:nvSpPr>
          <p:cNvPr id="4" name="Slide Number Placeholder 3"/>
          <p:cNvSpPr>
            <a:spLocks noGrp="1"/>
          </p:cNvSpPr>
          <p:nvPr>
            <p:ph type="sldNum" sz="quarter" idx="10"/>
          </p:nvPr>
        </p:nvSpPr>
        <p:spPr/>
        <p:txBody>
          <a:bodyPr/>
          <a:lstStyle/>
          <a:p>
            <a:fld id="{0E8A11A0-C44F-894D-BA56-6E894050016E}" type="slidenum">
              <a:rPr lang="en-GB" smtClean="0"/>
              <a:t>28</a:t>
            </a:fld>
            <a:endParaRPr lang="en-GB"/>
          </a:p>
        </p:txBody>
      </p:sp>
    </p:spTree>
    <p:extLst>
      <p:ext uri="{BB962C8B-B14F-4D97-AF65-F5344CB8AC3E}">
        <p14:creationId xmlns:p14="http://schemas.microsoft.com/office/powerpoint/2010/main" val="11080260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Charge sharing due to diffusion</a:t>
            </a:r>
            <a:endParaRPr lang="en-GB" dirty="0"/>
          </a:p>
        </p:txBody>
      </p:sp>
      <p:sp>
        <p:nvSpPr>
          <p:cNvPr id="4" name="Slide Number Placeholder 3"/>
          <p:cNvSpPr>
            <a:spLocks noGrp="1"/>
          </p:cNvSpPr>
          <p:nvPr>
            <p:ph type="sldNum" sz="quarter" idx="10"/>
          </p:nvPr>
        </p:nvSpPr>
        <p:spPr/>
        <p:txBody>
          <a:bodyPr/>
          <a:lstStyle/>
          <a:p>
            <a:fld id="{0E8A11A0-C44F-894D-BA56-6E894050016E}" type="slidenum">
              <a:rPr lang="en-GB" smtClean="0"/>
              <a:t>31</a:t>
            </a:fld>
            <a:endParaRPr lang="en-GB"/>
          </a:p>
        </p:txBody>
      </p:sp>
    </p:spTree>
    <p:extLst>
      <p:ext uri="{BB962C8B-B14F-4D97-AF65-F5344CB8AC3E}">
        <p14:creationId xmlns:p14="http://schemas.microsoft.com/office/powerpoint/2010/main" val="22825940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Energy of Fe55 gamma=5.8 </a:t>
            </a:r>
            <a:r>
              <a:rPr lang="en-GB" dirty="0" err="1" smtClean="0"/>
              <a:t>keV</a:t>
            </a:r>
            <a:endParaRPr lang="en-GB" dirty="0"/>
          </a:p>
        </p:txBody>
      </p:sp>
      <p:sp>
        <p:nvSpPr>
          <p:cNvPr id="4" name="Slide Number Placeholder 3"/>
          <p:cNvSpPr>
            <a:spLocks noGrp="1"/>
          </p:cNvSpPr>
          <p:nvPr>
            <p:ph type="sldNum" sz="quarter" idx="10"/>
          </p:nvPr>
        </p:nvSpPr>
        <p:spPr/>
        <p:txBody>
          <a:bodyPr/>
          <a:lstStyle/>
          <a:p>
            <a:fld id="{0E8A11A0-C44F-894D-BA56-6E894050016E}" type="slidenum">
              <a:rPr lang="en-GB" smtClean="0"/>
              <a:t>37</a:t>
            </a:fld>
            <a:endParaRPr lang="en-GB"/>
          </a:p>
        </p:txBody>
      </p:sp>
    </p:spTree>
    <p:extLst>
      <p:ext uri="{BB962C8B-B14F-4D97-AF65-F5344CB8AC3E}">
        <p14:creationId xmlns:p14="http://schemas.microsoft.com/office/powerpoint/2010/main" val="23675247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Can also get directional information from time</a:t>
            </a:r>
            <a:r>
              <a:rPr lang="en-GB" baseline="0" dirty="0" smtClean="0"/>
              <a:t> of arrival</a:t>
            </a:r>
            <a:endParaRPr lang="en-GB" dirty="0"/>
          </a:p>
        </p:txBody>
      </p:sp>
      <p:sp>
        <p:nvSpPr>
          <p:cNvPr id="4" name="Slide Number Placeholder 3"/>
          <p:cNvSpPr>
            <a:spLocks noGrp="1"/>
          </p:cNvSpPr>
          <p:nvPr>
            <p:ph type="sldNum" sz="quarter" idx="10"/>
          </p:nvPr>
        </p:nvSpPr>
        <p:spPr/>
        <p:txBody>
          <a:bodyPr/>
          <a:lstStyle/>
          <a:p>
            <a:fld id="{0E8A11A0-C44F-894D-BA56-6E894050016E}" type="slidenum">
              <a:rPr lang="en-GB" smtClean="0"/>
              <a:t>39</a:t>
            </a:fld>
            <a:endParaRPr lang="en-GB"/>
          </a:p>
        </p:txBody>
      </p:sp>
    </p:spTree>
    <p:extLst>
      <p:ext uri="{BB962C8B-B14F-4D97-AF65-F5344CB8AC3E}">
        <p14:creationId xmlns:p14="http://schemas.microsoft.com/office/powerpoint/2010/main" val="40433423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Exposure</a:t>
            </a:r>
            <a:r>
              <a:rPr lang="en-GB" baseline="0" dirty="0" smtClean="0"/>
              <a:t> times are dynamic, aiming for 4% occupancy. This example SAA frame had an exposure time of 0.9s</a:t>
            </a:r>
            <a:endParaRPr lang="en-GB" dirty="0"/>
          </a:p>
        </p:txBody>
      </p:sp>
      <p:sp>
        <p:nvSpPr>
          <p:cNvPr id="4" name="Slide Number Placeholder 3"/>
          <p:cNvSpPr>
            <a:spLocks noGrp="1"/>
          </p:cNvSpPr>
          <p:nvPr>
            <p:ph type="sldNum" sz="quarter" idx="10"/>
          </p:nvPr>
        </p:nvSpPr>
        <p:spPr/>
        <p:txBody>
          <a:bodyPr/>
          <a:lstStyle/>
          <a:p>
            <a:fld id="{0E8A11A0-C44F-894D-BA56-6E894050016E}" type="slidenum">
              <a:rPr lang="en-GB" smtClean="0"/>
              <a:t>42</a:t>
            </a:fld>
            <a:endParaRPr lang="en-GB"/>
          </a:p>
        </p:txBody>
      </p:sp>
    </p:spTree>
    <p:extLst>
      <p:ext uri="{BB962C8B-B14F-4D97-AF65-F5344CB8AC3E}">
        <p14:creationId xmlns:p14="http://schemas.microsoft.com/office/powerpoint/2010/main" val="1000497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3048</a:t>
            </a:r>
            <a:r>
              <a:rPr lang="en-GB" baseline="0" dirty="0" smtClean="0"/>
              <a:t> (15x256)</a:t>
            </a:r>
            <a:r>
              <a:rPr lang="en-GB" dirty="0" smtClean="0"/>
              <a:t> is the theoretical number of bins that can be programmed</a:t>
            </a:r>
            <a:r>
              <a:rPr lang="en-GB" baseline="0" dirty="0" smtClean="0"/>
              <a:t> on the chip, but in practice you would want to assign the same bin programming to multiple pixels to increase the active area per bin to gather more statistics. I typically program 60 unique bins across the chip, with the energy range dependent on the measurement I want to take.</a:t>
            </a:r>
            <a:endParaRPr lang="en-GB" dirty="0"/>
          </a:p>
        </p:txBody>
      </p:sp>
      <p:sp>
        <p:nvSpPr>
          <p:cNvPr id="4" name="Slide Number Placeholder 3"/>
          <p:cNvSpPr>
            <a:spLocks noGrp="1"/>
          </p:cNvSpPr>
          <p:nvPr>
            <p:ph type="sldNum" sz="quarter" idx="10"/>
          </p:nvPr>
        </p:nvSpPr>
        <p:spPr/>
        <p:txBody>
          <a:bodyPr/>
          <a:lstStyle/>
          <a:p>
            <a:fld id="{0E8A11A0-C44F-894D-BA56-6E894050016E}" type="slidenum">
              <a:rPr lang="en-GB" smtClean="0"/>
              <a:t>7</a:t>
            </a:fld>
            <a:endParaRPr lang="en-GB"/>
          </a:p>
        </p:txBody>
      </p:sp>
    </p:spTree>
    <p:extLst>
      <p:ext uri="{BB962C8B-B14F-4D97-AF65-F5344CB8AC3E}">
        <p14:creationId xmlns:p14="http://schemas.microsoft.com/office/powerpoint/2010/main" val="2050618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Assembly29,</a:t>
            </a:r>
            <a:r>
              <a:rPr lang="en-GB" baseline="0" dirty="0" smtClean="0"/>
              <a:t> 120 files, 60 seconds each</a:t>
            </a:r>
          </a:p>
          <a:p>
            <a:r>
              <a:rPr lang="en-GB" baseline="0" dirty="0" err="1" smtClean="0"/>
              <a:t>Tradeoff</a:t>
            </a:r>
            <a:r>
              <a:rPr lang="en-GB" baseline="0" dirty="0" smtClean="0"/>
              <a:t> between the two pixel sizes: large pixels have less charge sharing, small pixels see lower fluxes</a:t>
            </a:r>
          </a:p>
        </p:txBody>
      </p:sp>
      <p:sp>
        <p:nvSpPr>
          <p:cNvPr id="4" name="Slide Number Placeholder 3"/>
          <p:cNvSpPr>
            <a:spLocks noGrp="1"/>
          </p:cNvSpPr>
          <p:nvPr>
            <p:ph type="sldNum" sz="quarter" idx="10"/>
          </p:nvPr>
        </p:nvSpPr>
        <p:spPr/>
        <p:txBody>
          <a:bodyPr/>
          <a:lstStyle/>
          <a:p>
            <a:fld id="{0E8A11A0-C44F-894D-BA56-6E894050016E}" type="slidenum">
              <a:rPr lang="en-GB" smtClean="0"/>
              <a:t>10</a:t>
            </a:fld>
            <a:endParaRPr lang="en-GB"/>
          </a:p>
        </p:txBody>
      </p:sp>
    </p:spTree>
    <p:extLst>
      <p:ext uri="{BB962C8B-B14F-4D97-AF65-F5344CB8AC3E}">
        <p14:creationId xmlns:p14="http://schemas.microsoft.com/office/powerpoint/2010/main" val="33441040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15.38  15.38</a:t>
            </a:r>
          </a:p>
          <a:p>
            <a:r>
              <a:rPr lang="en-GB" dirty="0" smtClean="0"/>
              <a:t>1.21  -0.27</a:t>
            </a:r>
          </a:p>
          <a:p>
            <a:r>
              <a:rPr lang="en-GB" dirty="0" smtClean="0"/>
              <a:t>11.72  13.3</a:t>
            </a:r>
          </a:p>
          <a:p>
            <a:r>
              <a:rPr lang="en-GB" dirty="0" smtClean="0"/>
              <a:t>1.27  4.05</a:t>
            </a:r>
          </a:p>
          <a:p>
            <a:endParaRPr lang="en-GB" dirty="0" smtClean="0"/>
          </a:p>
          <a:p>
            <a:r>
              <a:rPr lang="en-GB" dirty="0" smtClean="0"/>
              <a:t>13.32  4.05</a:t>
            </a:r>
          </a:p>
          <a:p>
            <a:endParaRPr lang="en-GB" dirty="0"/>
          </a:p>
        </p:txBody>
      </p:sp>
      <p:sp>
        <p:nvSpPr>
          <p:cNvPr id="4" name="Slide Number Placeholder 3"/>
          <p:cNvSpPr>
            <a:spLocks noGrp="1"/>
          </p:cNvSpPr>
          <p:nvPr>
            <p:ph type="sldNum" sz="quarter" idx="10"/>
          </p:nvPr>
        </p:nvSpPr>
        <p:spPr/>
        <p:txBody>
          <a:bodyPr/>
          <a:lstStyle/>
          <a:p>
            <a:fld id="{0E8A11A0-C44F-894D-BA56-6E894050016E}" type="slidenum">
              <a:rPr lang="en-GB" smtClean="0"/>
              <a:t>11</a:t>
            </a:fld>
            <a:endParaRPr lang="en-GB"/>
          </a:p>
        </p:txBody>
      </p:sp>
    </p:spTree>
    <p:extLst>
      <p:ext uri="{BB962C8B-B14F-4D97-AF65-F5344CB8AC3E}">
        <p14:creationId xmlns:p14="http://schemas.microsoft.com/office/powerpoint/2010/main" val="4262248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E8A11A0-C44F-894D-BA56-6E894050016E}" type="slidenum">
              <a:rPr lang="en-GB" smtClean="0"/>
              <a:t>12</a:t>
            </a:fld>
            <a:endParaRPr lang="en-GB"/>
          </a:p>
        </p:txBody>
      </p:sp>
    </p:spTree>
    <p:extLst>
      <p:ext uri="{BB962C8B-B14F-4D97-AF65-F5344CB8AC3E}">
        <p14:creationId xmlns:p14="http://schemas.microsoft.com/office/powerpoint/2010/main" val="1960095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E8A11A0-C44F-894D-BA56-6E894050016E}" type="slidenum">
              <a:rPr lang="en-GB" smtClean="0"/>
              <a:t>14</a:t>
            </a:fld>
            <a:endParaRPr lang="en-GB"/>
          </a:p>
        </p:txBody>
      </p:sp>
    </p:spTree>
    <p:extLst>
      <p:ext uri="{BB962C8B-B14F-4D97-AF65-F5344CB8AC3E}">
        <p14:creationId xmlns:p14="http://schemas.microsoft.com/office/powerpoint/2010/main" val="16267029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E8A11A0-C44F-894D-BA56-6E894050016E}" type="slidenum">
              <a:rPr lang="en-GB" smtClean="0"/>
              <a:t>15</a:t>
            </a:fld>
            <a:endParaRPr lang="en-GB"/>
          </a:p>
        </p:txBody>
      </p:sp>
    </p:spTree>
    <p:extLst>
      <p:ext uri="{BB962C8B-B14F-4D97-AF65-F5344CB8AC3E}">
        <p14:creationId xmlns:p14="http://schemas.microsoft.com/office/powerpoint/2010/main" val="16267029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Mean</a:t>
            </a:r>
            <a:r>
              <a:rPr lang="en-GB" baseline="0" dirty="0" smtClean="0"/>
              <a:t> and Max energy is already useful information for radiation protection officers designing appropriate shielding. This information would be unavailable in passive dosimeters or even active dosimeters if what they measure is integrated energy deposition rather than </a:t>
            </a:r>
            <a:r>
              <a:rPr lang="en-GB" baseline="0" dirty="0" err="1" smtClean="0"/>
              <a:t>fluence</a:t>
            </a:r>
            <a:r>
              <a:rPr lang="en-GB" baseline="0" dirty="0" smtClean="0"/>
              <a:t> per energy</a:t>
            </a:r>
            <a:endParaRPr lang="en-GB" dirty="0"/>
          </a:p>
        </p:txBody>
      </p:sp>
      <p:sp>
        <p:nvSpPr>
          <p:cNvPr id="4" name="Slide Number Placeholder 3"/>
          <p:cNvSpPr>
            <a:spLocks noGrp="1"/>
          </p:cNvSpPr>
          <p:nvPr>
            <p:ph type="sldNum" sz="quarter" idx="10"/>
          </p:nvPr>
        </p:nvSpPr>
        <p:spPr/>
        <p:txBody>
          <a:bodyPr/>
          <a:lstStyle/>
          <a:p>
            <a:fld id="{0E8A11A0-C44F-894D-BA56-6E894050016E}" type="slidenum">
              <a:rPr lang="en-GB" smtClean="0"/>
              <a:t>16</a:t>
            </a:fld>
            <a:endParaRPr lang="en-GB"/>
          </a:p>
        </p:txBody>
      </p:sp>
    </p:spTree>
    <p:extLst>
      <p:ext uri="{BB962C8B-B14F-4D97-AF65-F5344CB8AC3E}">
        <p14:creationId xmlns:p14="http://schemas.microsoft.com/office/powerpoint/2010/main" val="16267029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E8A11A0-C44F-894D-BA56-6E894050016E}" type="slidenum">
              <a:rPr lang="en-GB" smtClean="0"/>
              <a:t>17</a:t>
            </a:fld>
            <a:endParaRPr lang="en-GB"/>
          </a:p>
        </p:txBody>
      </p:sp>
    </p:spTree>
    <p:extLst>
      <p:ext uri="{BB962C8B-B14F-4D97-AF65-F5344CB8AC3E}">
        <p14:creationId xmlns:p14="http://schemas.microsoft.com/office/powerpoint/2010/main" val="16267029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3" name="Date Placeholder 1"/>
          <p:cNvSpPr>
            <a:spLocks noGrp="1"/>
          </p:cNvSpPr>
          <p:nvPr>
            <p:ph type="dt" sz="half" idx="13"/>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14" name="Footer Placeholder 2"/>
          <p:cNvSpPr>
            <a:spLocks noGrp="1"/>
          </p:cNvSpPr>
          <p:nvPr>
            <p:ph type="ftr" sz="quarter" idx="14"/>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8"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9"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Date Placeholder 1"/>
          <p:cNvSpPr>
            <a:spLocks noGrp="1"/>
          </p:cNvSpPr>
          <p:nvPr>
            <p:ph type="dt" sz="half" idx="10"/>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12"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Date Placeholder 1"/>
          <p:cNvSpPr>
            <a:spLocks noGrp="1"/>
          </p:cNvSpPr>
          <p:nvPr>
            <p:ph type="dt" sz="half" idx="10"/>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12"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print">
            <a:extLst>
              <a:ext uri="{28A0092B-C50C-407E-A947-70E740481C1C}">
                <a14:useLocalDpi xmlns:a14="http://schemas.microsoft.com/office/drawing/2010/main"/>
              </a:ext>
            </a:extLst>
          </a:blip>
          <a:srcRect b="17835"/>
          <a:stretch/>
        </p:blipFill>
        <p:spPr>
          <a:xfrm>
            <a:off x="3959440" y="2765964"/>
            <a:ext cx="1221946" cy="1261931"/>
          </a:xfrm>
          <a:prstGeom prst="rect">
            <a:avLst/>
          </a:prstGeom>
        </p:spPr>
      </p:pic>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10"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12"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1370225507"/>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0"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11"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289713252"/>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4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dirty="0" smtClean="0"/>
              <a:t>Click to edit Master text styles</a:t>
            </a:r>
          </a:p>
          <a:p>
            <a:pPr lvl="1" eaLnBrk="1" latinLnBrk="0" hangingPunct="1"/>
            <a:r>
              <a:rPr lang="fr-CH" dirty="0" smtClean="0"/>
              <a:t>Second level</a:t>
            </a:r>
          </a:p>
          <a:p>
            <a:pPr lvl="2" eaLnBrk="1" latinLnBrk="0" hangingPunct="1"/>
            <a:r>
              <a:rPr lang="fr-CH" dirty="0" smtClean="0"/>
              <a:t>Third level</a:t>
            </a:r>
          </a:p>
          <a:p>
            <a:pPr lvl="3" eaLnBrk="1" latinLnBrk="0" hangingPunct="1"/>
            <a:r>
              <a:rPr lang="fr-CH" dirty="0" smtClean="0"/>
              <a:t>Fourth level</a:t>
            </a:r>
          </a:p>
          <a:p>
            <a:pPr lvl="4" eaLnBrk="1" latinLnBrk="0" hangingPunct="1"/>
            <a:r>
              <a:rPr lang="fr-CH" dirty="0" smtClean="0"/>
              <a:t>Fifth level</a:t>
            </a:r>
            <a:endParaRPr kumimoji="0"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4" name="Rectangle 3"/>
          <p:cNvSpPr/>
          <p:nvPr userDrawn="1"/>
        </p:nvSpPr>
        <p:spPr>
          <a:xfrm>
            <a:off x="29307" y="6105769"/>
            <a:ext cx="1778000" cy="72292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16979757"/>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Date Placeholder 1"/>
          <p:cNvSpPr>
            <a:spLocks noGrp="1"/>
          </p:cNvSpPr>
          <p:nvPr>
            <p:ph type="dt" sz="half" idx="10"/>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12"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emf"/><Relationship Id="rId17"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3"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grpSp>
        <p:nvGrpSpPr>
          <p:cNvPr id="5" name="Group 4"/>
          <p:cNvGrpSpPr/>
          <p:nvPr userDrawn="1"/>
        </p:nvGrpSpPr>
        <p:grpSpPr>
          <a:xfrm>
            <a:off x="30" y="6150798"/>
            <a:ext cx="1660739" cy="707202"/>
            <a:chOff x="30" y="6150798"/>
            <a:chExt cx="1660739" cy="707202"/>
          </a:xfrm>
        </p:grpSpPr>
        <p:pic>
          <p:nvPicPr>
            <p:cNvPr id="10" name="Image 9" descr="bande-02.eps"/>
            <p:cNvPicPr>
              <a:picLocks noChangeAspect="1"/>
            </p:cNvPicPr>
            <p:nvPr/>
          </p:nvPicPr>
          <p:blipFill rotWithShape="1">
            <a:blip r:embed="rId16" cstate="print">
              <a:extLst>
                <a:ext uri="{28A0092B-C50C-407E-A947-70E740481C1C}">
                  <a14:useLocalDpi xmlns:a14="http://schemas.microsoft.com/office/drawing/2010/main"/>
                </a:ext>
              </a:extLst>
            </a:blip>
            <a:srcRect r="82453"/>
            <a:stretch/>
          </p:blipFill>
          <p:spPr>
            <a:xfrm>
              <a:off x="30" y="6150798"/>
              <a:ext cx="1660739" cy="707202"/>
            </a:xfrm>
            <a:prstGeom prst="rect">
              <a:avLst/>
            </a:prstGeom>
          </p:spPr>
        </p:pic>
        <p:pic>
          <p:nvPicPr>
            <p:cNvPr id="11" name="Picture 10"/>
            <p:cNvPicPr>
              <a:picLocks noChangeAspect="1"/>
            </p:cNvPicPr>
            <p:nvPr userDrawn="1"/>
          </p:nvPicPr>
          <p:blipFill rotWithShape="1">
            <a:blip r:embed="rId17" cstate="print">
              <a:extLst>
                <a:ext uri="{28A0092B-C50C-407E-A947-70E740481C1C}">
                  <a14:useLocalDpi xmlns:a14="http://schemas.microsoft.com/office/drawing/2010/main"/>
                </a:ext>
              </a:extLst>
            </a:blip>
            <a:srcRect/>
            <a:stretch/>
          </p:blipFill>
          <p:spPr>
            <a:xfrm>
              <a:off x="1011323" y="6269128"/>
              <a:ext cx="552713" cy="509661"/>
            </a:xfrm>
            <a:prstGeom prst="rect">
              <a:avLst/>
            </a:prstGeom>
          </p:spPr>
        </p:pic>
      </p:gr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82" r:id="rId8"/>
    <p:sldLayoutId id="2147483664" r:id="rId9"/>
    <p:sldLayoutId id="2147483665" r:id="rId10"/>
    <p:sldLayoutId id="2147483667" r:id="rId11"/>
    <p:sldLayoutId id="2147483668" r:id="rId12"/>
    <p:sldLayoutId id="2147483669" r:id="rId13"/>
    <p:sldLayoutId id="2147483674" r:id="rId14"/>
  </p:sldLayoutIdLst>
  <p:timing>
    <p:tnLst>
      <p:par>
        <p:cTn xmlns:p14="http://schemas.microsoft.com/office/powerpoint/2010/mai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28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4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8.jpeg"/><Relationship Id="rId3" Type="http://schemas.openxmlformats.org/officeDocument/2006/relationships/image" Target="../media/image3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4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41.png"/></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4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4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4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 Id="rId3"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7.png"/><Relationship Id="rId3" Type="http://schemas.openxmlformats.org/officeDocument/2006/relationships/image" Target="../media/image48.emf"/></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image" Target="../media/image49.png"/><Relationship Id="rId5" Type="http://schemas.openxmlformats.org/officeDocument/2006/relationships/image" Target="../media/image50.png"/><Relationship Id="rId6" Type="http://schemas.openxmlformats.org/officeDocument/2006/relationships/image" Target="../media/image51.png"/><Relationship Id="rId7" Type="http://schemas.openxmlformats.org/officeDocument/2006/relationships/image" Target="../media/image52.png"/><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3.png"/><Relationship Id="rId3" Type="http://schemas.openxmlformats.org/officeDocument/2006/relationships/image" Target="../media/image5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5.png"/><Relationship Id="rId3" Type="http://schemas.openxmlformats.org/officeDocument/2006/relationships/image" Target="../media/image5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7.png"/><Relationship Id="rId3" Type="http://schemas.openxmlformats.org/officeDocument/2006/relationships/image" Target="../media/image5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9.png"/><Relationship Id="rId3" Type="http://schemas.openxmlformats.org/officeDocument/2006/relationships/image" Target="../media/image6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6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2.png"/></Relationships>
</file>

<file path=ppt/slides/_rels/slide3.xml.rels><?xml version="1.0" encoding="UTF-8" standalone="yes"?>
<Relationships xmlns="http://schemas.openxmlformats.org/package/2006/relationships"><Relationship Id="rId3" Type="http://schemas.openxmlformats.org/officeDocument/2006/relationships/image" Target="../media/image9.gif"/><Relationship Id="rId4" Type="http://schemas.openxmlformats.org/officeDocument/2006/relationships/image" Target="../media/image10.gif"/><Relationship Id="rId1" Type="http://schemas.openxmlformats.org/officeDocument/2006/relationships/slideLayout" Target="../slideLayouts/slideLayout7.xml"/><Relationship Id="rId2" Type="http://schemas.openxmlformats.org/officeDocument/2006/relationships/image" Target="../media/image8.gi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3.png"/><Relationship Id="rId3" Type="http://schemas.microsoft.com/office/2007/relationships/hdphoto" Target="../media/hdphoto1.wdp"/></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image" Target="../media/image65.png"/><Relationship Id="rId5" Type="http://schemas.openxmlformats.org/officeDocument/2006/relationships/oleObject" Target="../embeddings/oleObject1.bin"/><Relationship Id="rId6" Type="http://schemas.openxmlformats.org/officeDocument/2006/relationships/image" Target="../media/image64.emf"/><Relationship Id="rId7" Type="http://schemas.openxmlformats.org/officeDocument/2006/relationships/image" Target="../media/image66.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oleObject" Target="../embeddings/oleObject2.bin"/><Relationship Id="rId5" Type="http://schemas.openxmlformats.org/officeDocument/2006/relationships/image" Target="../media/image67.emf"/><Relationship Id="rId6" Type="http://schemas.openxmlformats.org/officeDocument/2006/relationships/oleObject" Target="../embeddings/oleObject3.bin"/><Relationship Id="rId7" Type="http://schemas.openxmlformats.org/officeDocument/2006/relationships/image" Target="../media/image64.emf"/><Relationship Id="rId8" Type="http://schemas.openxmlformats.org/officeDocument/2006/relationships/oleObject" Target="../embeddings/oleObject4.bin"/><Relationship Id="rId9" Type="http://schemas.openxmlformats.org/officeDocument/2006/relationships/image" Target="../media/image68.emf"/><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oleObject" Target="../embeddings/oleObject5.bin"/><Relationship Id="rId5" Type="http://schemas.openxmlformats.org/officeDocument/2006/relationships/image" Target="../media/image64.emf"/><Relationship Id="rId6" Type="http://schemas.openxmlformats.org/officeDocument/2006/relationships/image" Target="../media/image66.png"/><Relationship Id="rId1" Type="http://schemas.openxmlformats.org/officeDocument/2006/relationships/vmlDrawing" Target="../drawings/vmlDrawing3.vml"/><Relationship Id="rId2"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9.wmf"/><Relationship Id="rId3" Type="http://schemas.openxmlformats.org/officeDocument/2006/relationships/image" Target="../media/image7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2.png"/></Relationships>
</file>

<file path=ppt/slides/_rels/slide37.xml.rels><?xml version="1.0" encoding="UTF-8" standalone="yes"?>
<Relationships xmlns="http://schemas.openxmlformats.org/package/2006/relationships"><Relationship Id="rId3" Type="http://schemas.openxmlformats.org/officeDocument/2006/relationships/image" Target="../media/image73.png"/><Relationship Id="rId4" Type="http://schemas.microsoft.com/office/2007/relationships/hdphoto" Target="../media/hdphoto2.wdp"/><Relationship Id="rId5" Type="http://schemas.openxmlformats.org/officeDocument/2006/relationships/image" Target="../media/image74.png"/><Relationship Id="rId6" Type="http://schemas.openxmlformats.org/officeDocument/2006/relationships/image" Target="../media/image75.png"/><Relationship Id="rId7" Type="http://schemas.openxmlformats.org/officeDocument/2006/relationships/image" Target="../media/image76.png"/><Relationship Id="rId8" Type="http://schemas.openxmlformats.org/officeDocument/2006/relationships/image" Target="../media/image77.png"/><Relationship Id="rId9" Type="http://schemas.microsoft.com/office/2007/relationships/hdphoto" Target="../media/hdphoto3.wdp"/><Relationship Id="rId10" Type="http://schemas.openxmlformats.org/officeDocument/2006/relationships/image" Target="../media/image78.png"/><Relationship Id="rId11" Type="http://schemas.microsoft.com/office/2007/relationships/hdphoto" Target="../media/hdphoto4.wdp"/><Relationship Id="rId1" Type="http://schemas.openxmlformats.org/officeDocument/2006/relationships/slideLayout" Target="../slideLayouts/slideLayout8.xml"/><Relationship Id="rId2" Type="http://schemas.openxmlformats.org/officeDocument/2006/relationships/notesSlide" Target="../notesSlides/notesSlide15.xml"/></Relationships>
</file>

<file path=ppt/slides/_rels/slide38.xml.rels><?xml version="1.0" encoding="UTF-8" standalone="yes"?>
<Relationships xmlns="http://schemas.openxmlformats.org/package/2006/relationships"><Relationship Id="rId3" Type="http://schemas.openxmlformats.org/officeDocument/2006/relationships/image" Target="../media/image80.png"/><Relationship Id="rId4" Type="http://schemas.openxmlformats.org/officeDocument/2006/relationships/image" Target="../media/image81.png"/><Relationship Id="rId5" Type="http://schemas.openxmlformats.org/officeDocument/2006/relationships/image" Target="../media/image82.png"/><Relationship Id="rId6" Type="http://schemas.openxmlformats.org/officeDocument/2006/relationships/image" Target="../media/image83.png"/><Relationship Id="rId7" Type="http://schemas.openxmlformats.org/officeDocument/2006/relationships/image" Target="../media/image84.png"/><Relationship Id="rId1" Type="http://schemas.openxmlformats.org/officeDocument/2006/relationships/slideLayout" Target="../slideLayouts/slideLayout8.xml"/><Relationship Id="rId2" Type="http://schemas.openxmlformats.org/officeDocument/2006/relationships/image" Target="../media/image79.png"/></Relationships>
</file>

<file path=ppt/slides/_rels/slide39.xml.rels><?xml version="1.0" encoding="UTF-8" standalone="yes"?>
<Relationships xmlns="http://schemas.openxmlformats.org/package/2006/relationships"><Relationship Id="rId3" Type="http://schemas.openxmlformats.org/officeDocument/2006/relationships/image" Target="../media/image85.png"/><Relationship Id="rId4" Type="http://schemas.openxmlformats.org/officeDocument/2006/relationships/image" Target="../media/image86.png"/><Relationship Id="rId5" Type="http://schemas.openxmlformats.org/officeDocument/2006/relationships/image" Target="../media/image87.png"/><Relationship Id="rId6" Type="http://schemas.openxmlformats.org/officeDocument/2006/relationships/image" Target="../media/image88.png"/><Relationship Id="rId7" Type="http://schemas.openxmlformats.org/officeDocument/2006/relationships/image" Target="../media/image89.png"/><Relationship Id="rId8" Type="http://schemas.openxmlformats.org/officeDocument/2006/relationships/image" Target="../media/image90.png"/><Relationship Id="rId1" Type="http://schemas.openxmlformats.org/officeDocument/2006/relationships/slideLayout" Target="../slideLayouts/slideLayout8.xml"/><Relationship Id="rId2" Type="http://schemas.openxmlformats.org/officeDocument/2006/relationships/notesSlide" Target="../notesSlides/notesSlide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40.xml.rels><?xml version="1.0" encoding="UTF-8" standalone="yes"?>
<Relationships xmlns="http://schemas.openxmlformats.org/package/2006/relationships"><Relationship Id="rId3" Type="http://schemas.openxmlformats.org/officeDocument/2006/relationships/image" Target="../media/image92.png"/><Relationship Id="rId4" Type="http://schemas.openxmlformats.org/officeDocument/2006/relationships/image" Target="../media/image93.png"/><Relationship Id="rId5" Type="http://schemas.openxmlformats.org/officeDocument/2006/relationships/image" Target="../media/image94.png"/><Relationship Id="rId1" Type="http://schemas.openxmlformats.org/officeDocument/2006/relationships/slideLayout" Target="../slideLayouts/slideLayout7.xml"/><Relationship Id="rId2" Type="http://schemas.openxmlformats.org/officeDocument/2006/relationships/image" Target="../media/image9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5.png"/><Relationship Id="rId3" Type="http://schemas.openxmlformats.org/officeDocument/2006/relationships/image" Target="../media/image96.png"/></Relationships>
</file>

<file path=ppt/slides/_rels/slide42.xml.rels><?xml version="1.0" encoding="UTF-8" standalone="yes"?>
<Relationships xmlns="http://schemas.openxmlformats.org/package/2006/relationships"><Relationship Id="rId3" Type="http://schemas.openxmlformats.org/officeDocument/2006/relationships/image" Target="../media/image97.png"/><Relationship Id="rId4" Type="http://schemas.openxmlformats.org/officeDocument/2006/relationships/image" Target="../media/image98.png"/><Relationship Id="rId5" Type="http://schemas.openxmlformats.org/officeDocument/2006/relationships/image" Target="../media/image99.png"/><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5.xml.rels><?xml version="1.0" encoding="UTF-8" standalone="yes"?>
<Relationships xmlns="http://schemas.openxmlformats.org/package/2006/relationships"><Relationship Id="rId3" Type="http://schemas.openxmlformats.org/officeDocument/2006/relationships/image" Target="../media/image8.gif"/><Relationship Id="rId4" Type="http://schemas.openxmlformats.org/officeDocument/2006/relationships/image" Target="../media/image13.gif"/><Relationship Id="rId5" Type="http://schemas.openxmlformats.org/officeDocument/2006/relationships/image" Target="../media/image9.gif"/><Relationship Id="rId6" Type="http://schemas.openxmlformats.org/officeDocument/2006/relationships/image" Target="../media/image10.gif"/><Relationship Id="rId7" Type="http://schemas.openxmlformats.org/officeDocument/2006/relationships/image" Target="../media/image14.png"/><Relationship Id="rId8" Type="http://schemas.openxmlformats.org/officeDocument/2006/relationships/image" Target="../media/image15.gif"/><Relationship Id="rId9" Type="http://schemas.openxmlformats.org/officeDocument/2006/relationships/image" Target="../media/image16.gif"/><Relationship Id="rId1" Type="http://schemas.openxmlformats.org/officeDocument/2006/relationships/slideLayout" Target="../slideLayouts/slideLayout8.xml"/><Relationship Id="rId2"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14.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2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1.png"/><Relationship Id="rId3" Type="http://schemas.openxmlformats.org/officeDocument/2006/relationships/image" Target="../media/image22.png"/></Relationships>
</file>

<file path=ppt/slides/_rels/slide9.xml.rels><?xml version="1.0" encoding="UTF-8" standalone="yes"?>
<Relationships xmlns="http://schemas.openxmlformats.org/package/2006/relationships"><Relationship Id="rId11" Type="http://schemas.openxmlformats.org/officeDocument/2006/relationships/image" Target="../media/image32.png"/><Relationship Id="rId12" Type="http://schemas.openxmlformats.org/officeDocument/2006/relationships/image" Target="../media/image33.png"/><Relationship Id="rId13" Type="http://schemas.openxmlformats.org/officeDocument/2006/relationships/image" Target="../media/image12.png"/><Relationship Id="rId1" Type="http://schemas.openxmlformats.org/officeDocument/2006/relationships/slideLayout" Target="../slideLayouts/slideLayout7.xml"/><Relationship Id="rId2" Type="http://schemas.openxmlformats.org/officeDocument/2006/relationships/image" Target="../media/image23.png"/><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7" Type="http://schemas.openxmlformats.org/officeDocument/2006/relationships/image" Target="../media/image28.png"/><Relationship Id="rId8" Type="http://schemas.openxmlformats.org/officeDocument/2006/relationships/image" Target="../media/image29.png"/><Relationship Id="rId9" Type="http://schemas.openxmlformats.org/officeDocument/2006/relationships/image" Target="../media/image30.png"/><Relationship Id="rId10"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GB" sz="3200" dirty="0" smtClean="0"/>
              <a:t>Photon Spectrometry with Dosepix</a:t>
            </a:r>
            <a:endParaRPr lang="en-GB" sz="3200" dirty="0"/>
          </a:p>
        </p:txBody>
      </p:sp>
      <p:sp>
        <p:nvSpPr>
          <p:cNvPr id="4" name="Text Placeholder 3"/>
          <p:cNvSpPr>
            <a:spLocks noGrp="1"/>
          </p:cNvSpPr>
          <p:nvPr>
            <p:ph type="body" idx="10"/>
          </p:nvPr>
        </p:nvSpPr>
        <p:spPr>
          <a:xfrm>
            <a:off x="457200" y="3391124"/>
            <a:ext cx="8085946" cy="1659568"/>
          </a:xfrm>
        </p:spPr>
        <p:txBody>
          <a:bodyPr>
            <a:normAutofit/>
          </a:bodyPr>
          <a:lstStyle/>
          <a:p>
            <a:r>
              <a:rPr lang="en-GB" dirty="0" smtClean="0">
                <a:solidFill>
                  <a:schemeClr val="bg1">
                    <a:lumMod val="50000"/>
                  </a:schemeClr>
                </a:solidFill>
              </a:rPr>
              <a:t>Winnie Wong, University of Houston and Medipix2 Collaboration</a:t>
            </a:r>
          </a:p>
          <a:p>
            <a:r>
              <a:rPr lang="en-GB" dirty="0" smtClean="0">
                <a:solidFill>
                  <a:schemeClr val="bg1">
                    <a:lumMod val="50000"/>
                  </a:schemeClr>
                </a:solidFill>
              </a:rPr>
              <a:t>On behalf of the Medipix Design Team at CERN</a:t>
            </a:r>
          </a:p>
          <a:p>
            <a:r>
              <a:rPr lang="en-GB" dirty="0" err="1" smtClean="0">
                <a:solidFill>
                  <a:schemeClr val="bg1">
                    <a:lumMod val="50000"/>
                  </a:schemeClr>
                </a:solidFill>
              </a:rPr>
              <a:t>Eurados</a:t>
            </a:r>
            <a:r>
              <a:rPr lang="en-GB" dirty="0" smtClean="0">
                <a:solidFill>
                  <a:schemeClr val="bg1">
                    <a:lumMod val="50000"/>
                  </a:schemeClr>
                </a:solidFill>
              </a:rPr>
              <a:t> Workshop</a:t>
            </a:r>
          </a:p>
          <a:p>
            <a:r>
              <a:rPr lang="en-GB" dirty="0" smtClean="0">
                <a:solidFill>
                  <a:schemeClr val="bg1">
                    <a:lumMod val="50000"/>
                  </a:schemeClr>
                </a:solidFill>
              </a:rPr>
              <a:t>17 October 2016</a:t>
            </a:r>
          </a:p>
        </p:txBody>
      </p:sp>
    </p:spTree>
    <p:extLst>
      <p:ext uri="{BB962C8B-B14F-4D97-AF65-F5344CB8AC3E}">
        <p14:creationId xmlns:p14="http://schemas.microsoft.com/office/powerpoint/2010/main" val="2724487565"/>
      </p:ext>
    </p:extLst>
  </p:cSld>
  <p:clrMapOvr>
    <a:masterClrMapping/>
  </p:clrMapOvr>
  <mc:AlternateContent xmlns:mc="http://schemas.openxmlformats.org/markup-compatibility/2006" xmlns:p14="http://schemas.microsoft.com/office/powerpoint/2010/main">
    <mc:Choice Requires="p14">
      <p:transition spd="slow" p14:dur="2000" advTm="31432"/>
    </mc:Choice>
    <mc:Fallback xmlns="">
      <p:transition xmlns:p14="http://schemas.microsoft.com/office/powerpoint/2010/main" spd="slow" advTm="31432"/>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094627" y="3825897"/>
            <a:ext cx="6399316" cy="2650725"/>
            <a:chOff x="1094627" y="3825897"/>
            <a:chExt cx="6399316" cy="2650725"/>
          </a:xfrm>
        </p:grpSpPr>
        <p:pic>
          <p:nvPicPr>
            <p:cNvPr id="7" name="Picture 6" descr="BinnedFluence-Total-SSD18-SmallPixels.png"/>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1829807" y="3825897"/>
              <a:ext cx="5664136" cy="2650725"/>
            </a:xfrm>
            <a:prstGeom prst="rect">
              <a:avLst/>
            </a:prstGeom>
          </p:spPr>
        </p:pic>
        <p:sp>
          <p:nvSpPr>
            <p:cNvPr id="22" name="TextBox 21"/>
            <p:cNvSpPr txBox="1"/>
            <p:nvPr/>
          </p:nvSpPr>
          <p:spPr>
            <a:xfrm>
              <a:off x="1094627" y="4801812"/>
              <a:ext cx="961505" cy="523220"/>
            </a:xfrm>
            <a:prstGeom prst="rect">
              <a:avLst/>
            </a:prstGeom>
            <a:noFill/>
          </p:spPr>
          <p:txBody>
            <a:bodyPr wrap="square" rIns="36000" rtlCol="0">
              <a:spAutoFit/>
            </a:bodyPr>
            <a:lstStyle/>
            <a:p>
              <a:r>
                <a:rPr lang="en-GB" sz="1400" dirty="0" smtClean="0"/>
                <a:t>55 μm</a:t>
              </a:r>
            </a:p>
            <a:p>
              <a:r>
                <a:rPr lang="en-GB" sz="1400" dirty="0" smtClean="0"/>
                <a:t>Pixels</a:t>
              </a:r>
              <a:endParaRPr lang="en-GB" sz="1400" dirty="0"/>
            </a:p>
          </p:txBody>
        </p:sp>
      </p:grpSp>
      <p:pic>
        <p:nvPicPr>
          <p:cNvPr id="12" name="Picture 11"/>
          <p:cNvPicPr>
            <a:picLocks noChangeAspect="1"/>
          </p:cNvPicPr>
          <p:nvPr/>
        </p:nvPicPr>
        <p:blipFill rotWithShape="1">
          <a:blip r:embed="rId4" cstate="print">
            <a:extLst>
              <a:ext uri="{28A0092B-C50C-407E-A947-70E740481C1C}">
                <a14:useLocalDpi xmlns:a14="http://schemas.microsoft.com/office/drawing/2010/main"/>
              </a:ext>
            </a:extLst>
          </a:blip>
          <a:srcRect r="22520" b="45526"/>
          <a:stretch/>
        </p:blipFill>
        <p:spPr>
          <a:xfrm>
            <a:off x="1813551" y="1081476"/>
            <a:ext cx="5680392" cy="2995301"/>
          </a:xfrm>
          <a:prstGeom prst="rect">
            <a:avLst/>
          </a:prstGeom>
        </p:spPr>
      </p:pic>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sp>
        <p:nvSpPr>
          <p:cNvPr id="13" name="Text Box 3"/>
          <p:cNvSpPr txBox="1"/>
          <p:nvPr/>
        </p:nvSpPr>
        <p:spPr>
          <a:xfrm>
            <a:off x="5289585" y="1605194"/>
            <a:ext cx="1525797" cy="923330"/>
          </a:xfrm>
          <a:prstGeom prst="rect">
            <a:avLst/>
          </a:prstGeom>
          <a:noFill/>
        </p:spPr>
        <p:txBody>
          <a:bodyPr wrap="square" lIns="180000" rIns="0" rtlCol="0">
            <a:spAutoFit/>
          </a:bodyPr>
          <a:lstStyle/>
          <a:p>
            <a:pPr>
              <a:spcAft>
                <a:spcPts val="0"/>
              </a:spcAft>
            </a:pPr>
            <a:r>
              <a:rPr lang="en-GB" kern="1200" dirty="0">
                <a:solidFill>
                  <a:srgbClr val="000000"/>
                </a:solidFill>
                <a:effectLst/>
                <a:latin typeface="Calibri"/>
                <a:ea typeface="ＭＳ 明朝"/>
                <a:cs typeface="Calibri"/>
              </a:rPr>
              <a:t>Am</a:t>
            </a:r>
            <a:r>
              <a:rPr lang="en-GB" kern="1200" baseline="30000" dirty="0">
                <a:solidFill>
                  <a:srgbClr val="000000"/>
                </a:solidFill>
                <a:effectLst/>
                <a:latin typeface="Calibri"/>
                <a:ea typeface="ＭＳ 明朝"/>
                <a:cs typeface="Calibri"/>
              </a:rPr>
              <a:t>241 </a:t>
            </a:r>
            <a:r>
              <a:rPr lang="el-GR" kern="1200" dirty="0">
                <a:solidFill>
                  <a:srgbClr val="000000"/>
                </a:solidFill>
                <a:effectLst/>
                <a:latin typeface="Calibri"/>
                <a:ea typeface="ＭＳ 明朝"/>
                <a:cs typeface="Calibri"/>
              </a:rPr>
              <a:t>γ</a:t>
            </a:r>
            <a:r>
              <a:rPr lang="en-GB" kern="1200" dirty="0">
                <a:solidFill>
                  <a:srgbClr val="000000"/>
                </a:solidFill>
                <a:effectLst/>
                <a:latin typeface="Calibri"/>
                <a:ea typeface="ＭＳ 明朝"/>
                <a:cs typeface="Calibri"/>
              </a:rPr>
              <a:t> </a:t>
            </a:r>
            <a:endParaRPr lang="en-GB" kern="1200" dirty="0" smtClean="0">
              <a:solidFill>
                <a:srgbClr val="000000"/>
              </a:solidFill>
              <a:effectLst/>
              <a:latin typeface="Calibri"/>
              <a:ea typeface="ＭＳ 明朝"/>
              <a:cs typeface="Calibri"/>
            </a:endParaRPr>
          </a:p>
          <a:p>
            <a:pPr>
              <a:spcAft>
                <a:spcPts val="0"/>
              </a:spcAft>
            </a:pPr>
            <a:r>
              <a:rPr lang="en-GB" kern="1200" dirty="0" smtClean="0">
                <a:solidFill>
                  <a:srgbClr val="000000"/>
                </a:solidFill>
                <a:effectLst/>
                <a:latin typeface="Calibri"/>
                <a:ea typeface="ＭＳ 明朝"/>
                <a:cs typeface="Calibri"/>
              </a:rPr>
              <a:t>(26.4 </a:t>
            </a:r>
            <a:r>
              <a:rPr lang="en-GB" kern="1200" dirty="0" err="1" smtClean="0">
                <a:solidFill>
                  <a:srgbClr val="000000"/>
                </a:solidFill>
                <a:effectLst/>
                <a:latin typeface="Calibri"/>
                <a:ea typeface="ＭＳ 明朝"/>
                <a:cs typeface="Calibri"/>
              </a:rPr>
              <a:t>keV</a:t>
            </a:r>
            <a:r>
              <a:rPr lang="en-GB" kern="1200" dirty="0" smtClean="0">
                <a:solidFill>
                  <a:srgbClr val="000000"/>
                </a:solidFill>
                <a:effectLst/>
                <a:latin typeface="Calibri"/>
                <a:ea typeface="ＭＳ 明朝"/>
                <a:cs typeface="Calibri"/>
              </a:rPr>
              <a:t>, 59.5 </a:t>
            </a:r>
            <a:r>
              <a:rPr lang="en-GB" kern="1200" dirty="0" err="1">
                <a:solidFill>
                  <a:srgbClr val="000000"/>
                </a:solidFill>
                <a:effectLst/>
                <a:latin typeface="Calibri"/>
                <a:ea typeface="ＭＳ 明朝"/>
                <a:cs typeface="Calibri"/>
              </a:rPr>
              <a:t>keV</a:t>
            </a:r>
            <a:r>
              <a:rPr lang="en-GB" kern="1200" dirty="0">
                <a:solidFill>
                  <a:srgbClr val="000000"/>
                </a:solidFill>
                <a:effectLst/>
                <a:latin typeface="Calibri"/>
                <a:ea typeface="ＭＳ 明朝"/>
                <a:cs typeface="Calibri"/>
              </a:rPr>
              <a:t>)</a:t>
            </a:r>
            <a:endParaRPr lang="en-US" sz="1400" dirty="0">
              <a:effectLst/>
              <a:latin typeface="Calibri"/>
              <a:ea typeface="ＭＳ 明朝"/>
              <a:cs typeface="Calibri"/>
            </a:endParaRPr>
          </a:p>
        </p:txBody>
      </p:sp>
      <p:cxnSp>
        <p:nvCxnSpPr>
          <p:cNvPr id="14" name="Straight Arrow Connector 13"/>
          <p:cNvCxnSpPr/>
          <p:nvPr/>
        </p:nvCxnSpPr>
        <p:spPr>
          <a:xfrm>
            <a:off x="6365788" y="2385622"/>
            <a:ext cx="304254" cy="101890"/>
          </a:xfrm>
          <a:prstGeom prst="straightConnector1">
            <a:avLst/>
          </a:prstGeom>
          <a:ln w="28575" cmpd="sng">
            <a:solidFill>
              <a:srgbClr val="800000"/>
            </a:solidFill>
            <a:tailEnd type="arrow"/>
          </a:ln>
        </p:spPr>
        <p:style>
          <a:lnRef idx="1">
            <a:schemeClr val="accent6"/>
          </a:lnRef>
          <a:fillRef idx="0">
            <a:schemeClr val="accent6"/>
          </a:fillRef>
          <a:effectRef idx="0">
            <a:schemeClr val="accent6"/>
          </a:effectRef>
          <a:fontRef idx="minor">
            <a:schemeClr val="tx1"/>
          </a:fontRef>
        </p:style>
      </p:cxnSp>
      <p:sp>
        <p:nvSpPr>
          <p:cNvPr id="15" name="Text Box 6"/>
          <p:cNvSpPr txBox="1"/>
          <p:nvPr/>
        </p:nvSpPr>
        <p:spPr>
          <a:xfrm>
            <a:off x="3675520" y="1568506"/>
            <a:ext cx="2144154" cy="923330"/>
          </a:xfrm>
          <a:prstGeom prst="rect">
            <a:avLst/>
          </a:prstGeom>
          <a:noFill/>
        </p:spPr>
        <p:txBody>
          <a:bodyPr wrap="square" rtlCol="0">
            <a:spAutoFit/>
          </a:bodyPr>
          <a:lstStyle/>
          <a:p>
            <a:pPr>
              <a:spcAft>
                <a:spcPts val="0"/>
              </a:spcAft>
            </a:pPr>
            <a:r>
              <a:rPr lang="en-GB" kern="1200" dirty="0">
                <a:solidFill>
                  <a:srgbClr val="000000"/>
                </a:solidFill>
                <a:effectLst/>
                <a:latin typeface="Calibri"/>
                <a:ea typeface="ＭＳ 明朝"/>
                <a:cs typeface="Calibri"/>
              </a:rPr>
              <a:t>Cu </a:t>
            </a:r>
            <a:endParaRPr lang="en-GB" kern="1200" dirty="0" smtClean="0">
              <a:solidFill>
                <a:srgbClr val="000000"/>
              </a:solidFill>
              <a:effectLst/>
              <a:latin typeface="Calibri"/>
              <a:ea typeface="ＭＳ 明朝"/>
              <a:cs typeface="Calibri"/>
            </a:endParaRPr>
          </a:p>
          <a:p>
            <a:pPr>
              <a:spcAft>
                <a:spcPts val="0"/>
              </a:spcAft>
            </a:pPr>
            <a:r>
              <a:rPr lang="en-GB" kern="1200" dirty="0" smtClean="0">
                <a:solidFill>
                  <a:srgbClr val="000000"/>
                </a:solidFill>
                <a:effectLst/>
                <a:latin typeface="Calibri"/>
                <a:ea typeface="ＭＳ 明朝"/>
                <a:cs typeface="Calibri"/>
              </a:rPr>
              <a:t>fluorescence </a:t>
            </a:r>
          </a:p>
          <a:p>
            <a:pPr>
              <a:spcAft>
                <a:spcPts val="0"/>
              </a:spcAft>
            </a:pPr>
            <a:r>
              <a:rPr lang="en-GB" kern="1200" dirty="0" smtClean="0">
                <a:solidFill>
                  <a:srgbClr val="000000"/>
                </a:solidFill>
                <a:effectLst/>
                <a:latin typeface="Calibri"/>
                <a:ea typeface="ＭＳ 明朝"/>
                <a:cs typeface="Calibri"/>
              </a:rPr>
              <a:t>(</a:t>
            </a:r>
            <a:r>
              <a:rPr lang="en-GB" kern="1200" dirty="0">
                <a:solidFill>
                  <a:srgbClr val="000000"/>
                </a:solidFill>
                <a:effectLst/>
                <a:latin typeface="Calibri"/>
                <a:ea typeface="ＭＳ 明朝"/>
                <a:cs typeface="Calibri"/>
              </a:rPr>
              <a:t>8 </a:t>
            </a:r>
            <a:r>
              <a:rPr lang="en-GB" kern="1200" dirty="0" err="1">
                <a:solidFill>
                  <a:srgbClr val="000000"/>
                </a:solidFill>
                <a:effectLst/>
                <a:latin typeface="Calibri"/>
                <a:ea typeface="ＭＳ 明朝"/>
                <a:cs typeface="Calibri"/>
              </a:rPr>
              <a:t>keV</a:t>
            </a:r>
            <a:r>
              <a:rPr lang="en-GB" kern="1200" dirty="0">
                <a:solidFill>
                  <a:srgbClr val="000000"/>
                </a:solidFill>
                <a:effectLst/>
                <a:latin typeface="Calibri"/>
                <a:ea typeface="ＭＳ 明朝"/>
                <a:cs typeface="Calibri"/>
              </a:rPr>
              <a:t>)</a:t>
            </a:r>
            <a:endParaRPr lang="en-US" sz="1400" dirty="0">
              <a:effectLst/>
              <a:latin typeface="Calibri"/>
              <a:ea typeface="ＭＳ 明朝"/>
              <a:cs typeface="Calibri"/>
            </a:endParaRPr>
          </a:p>
        </p:txBody>
      </p:sp>
      <p:cxnSp>
        <p:nvCxnSpPr>
          <p:cNvPr id="16" name="Straight Arrow Connector 15"/>
          <p:cNvCxnSpPr>
            <a:stCxn id="15" idx="1"/>
          </p:cNvCxnSpPr>
          <p:nvPr/>
        </p:nvCxnSpPr>
        <p:spPr>
          <a:xfrm flipH="1">
            <a:off x="3389850" y="2030171"/>
            <a:ext cx="285670" cy="91365"/>
          </a:xfrm>
          <a:prstGeom prst="straightConnector1">
            <a:avLst/>
          </a:prstGeom>
          <a:ln w="28575" cmpd="sng">
            <a:solidFill>
              <a:srgbClr val="800000"/>
            </a:solidFill>
            <a:tailEnd type="arrow"/>
          </a:ln>
        </p:spPr>
        <p:style>
          <a:lnRef idx="1">
            <a:schemeClr val="accent6"/>
          </a:lnRef>
          <a:fillRef idx="0">
            <a:schemeClr val="accent6"/>
          </a:fillRef>
          <a:effectRef idx="0">
            <a:schemeClr val="accent6"/>
          </a:effectRef>
          <a:fontRef idx="minor">
            <a:schemeClr val="tx1"/>
          </a:fontRef>
        </p:style>
      </p:cxnSp>
      <p:sp>
        <p:nvSpPr>
          <p:cNvPr id="9" name="Date Placeholder 2"/>
          <p:cNvSpPr txBox="1">
            <a:spLocks/>
          </p:cNvSpPr>
          <p:nvPr/>
        </p:nvSpPr>
        <p:spPr>
          <a:xfrm>
            <a:off x="457199" y="1126582"/>
            <a:ext cx="8479071"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smtClean="0">
                <a:solidFill>
                  <a:schemeClr val="tx1"/>
                </a:solidFill>
              </a:rPr>
              <a:t>Spectrum of gamma emissions from an Am</a:t>
            </a:r>
            <a:r>
              <a:rPr lang="en-US" sz="1600" baseline="30000" dirty="0" smtClean="0">
                <a:solidFill>
                  <a:schemeClr val="tx1"/>
                </a:solidFill>
              </a:rPr>
              <a:t>241</a:t>
            </a:r>
            <a:r>
              <a:rPr lang="en-US" sz="1600" dirty="0" smtClean="0">
                <a:solidFill>
                  <a:schemeClr val="tx1"/>
                </a:solidFill>
              </a:rPr>
              <a:t> source, filtered to block alphas</a:t>
            </a:r>
          </a:p>
        </p:txBody>
      </p:sp>
      <p:sp>
        <p:nvSpPr>
          <p:cNvPr id="2" name="Title 1"/>
          <p:cNvSpPr>
            <a:spLocks noGrp="1"/>
          </p:cNvSpPr>
          <p:nvPr>
            <p:ph type="title"/>
          </p:nvPr>
        </p:nvSpPr>
        <p:spPr/>
        <p:txBody>
          <a:bodyPr>
            <a:normAutofit/>
          </a:bodyPr>
          <a:lstStyle/>
          <a:p>
            <a:r>
              <a:rPr lang="en-GB" dirty="0" smtClean="0"/>
              <a:t>Spectral Response</a:t>
            </a:r>
            <a:endParaRPr lang="en-GB" dirty="0"/>
          </a:p>
        </p:txBody>
      </p:sp>
      <p:cxnSp>
        <p:nvCxnSpPr>
          <p:cNvPr id="19" name="Straight Arrow Connector 18"/>
          <p:cNvCxnSpPr/>
          <p:nvPr/>
        </p:nvCxnSpPr>
        <p:spPr>
          <a:xfrm flipH="1">
            <a:off x="4546543" y="2053400"/>
            <a:ext cx="899160" cy="1113941"/>
          </a:xfrm>
          <a:prstGeom prst="straightConnector1">
            <a:avLst/>
          </a:prstGeom>
          <a:ln w="28575" cmpd="sng">
            <a:solidFill>
              <a:srgbClr val="800000"/>
            </a:solidFill>
            <a:tailEnd type="arrow"/>
          </a:ln>
        </p:spPr>
        <p:style>
          <a:lnRef idx="1">
            <a:schemeClr val="accent6"/>
          </a:lnRef>
          <a:fillRef idx="0">
            <a:schemeClr val="accent6"/>
          </a:fillRef>
          <a:effectRef idx="0">
            <a:schemeClr val="accent6"/>
          </a:effectRef>
          <a:fontRef idx="minor">
            <a:schemeClr val="tx1"/>
          </a:fontRef>
        </p:style>
      </p:cxnSp>
      <p:sp>
        <p:nvSpPr>
          <p:cNvPr id="21" name="TextBox 20"/>
          <p:cNvSpPr txBox="1"/>
          <p:nvPr/>
        </p:nvSpPr>
        <p:spPr>
          <a:xfrm>
            <a:off x="1093493" y="2385622"/>
            <a:ext cx="961505" cy="523220"/>
          </a:xfrm>
          <a:prstGeom prst="rect">
            <a:avLst/>
          </a:prstGeom>
          <a:noFill/>
        </p:spPr>
        <p:txBody>
          <a:bodyPr wrap="square" rIns="36000" rtlCol="0">
            <a:spAutoFit/>
          </a:bodyPr>
          <a:lstStyle/>
          <a:p>
            <a:r>
              <a:rPr lang="en-GB" sz="1400" dirty="0" smtClean="0"/>
              <a:t>220 μm</a:t>
            </a:r>
          </a:p>
          <a:p>
            <a:r>
              <a:rPr lang="en-GB" sz="1400" dirty="0" smtClean="0"/>
              <a:t>Pixels</a:t>
            </a:r>
            <a:endParaRPr lang="en-GB" sz="1400" dirty="0"/>
          </a:p>
        </p:txBody>
      </p:sp>
      <p:sp>
        <p:nvSpPr>
          <p:cNvPr id="23" name="Date Placeholder 2"/>
          <p:cNvSpPr txBox="1">
            <a:spLocks/>
          </p:cNvSpPr>
          <p:nvPr/>
        </p:nvSpPr>
        <p:spPr>
          <a:xfrm>
            <a:off x="7493943" y="1938973"/>
            <a:ext cx="1650057" cy="1432207"/>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smtClean="0">
                <a:solidFill>
                  <a:schemeClr val="tx1"/>
                </a:solidFill>
              </a:rPr>
              <a:t>60 bins programmed from 5 – 64 </a:t>
            </a:r>
            <a:r>
              <a:rPr lang="en-US" sz="1600" dirty="0" err="1" smtClean="0">
                <a:solidFill>
                  <a:schemeClr val="tx1"/>
                </a:solidFill>
              </a:rPr>
              <a:t>keV</a:t>
            </a:r>
            <a:endParaRPr lang="en-US" sz="1600" dirty="0" smtClean="0">
              <a:solidFill>
                <a:schemeClr val="tx1"/>
              </a:solidFill>
            </a:endParaRPr>
          </a:p>
          <a:p>
            <a:r>
              <a:rPr lang="en-US" sz="1600" dirty="0" smtClean="0">
                <a:solidFill>
                  <a:schemeClr val="tx1"/>
                </a:solidFill>
              </a:rPr>
              <a:t>(1 </a:t>
            </a:r>
            <a:r>
              <a:rPr lang="en-US" sz="1600" dirty="0" err="1" smtClean="0">
                <a:solidFill>
                  <a:schemeClr val="tx1"/>
                </a:solidFill>
              </a:rPr>
              <a:t>keV</a:t>
            </a:r>
            <a:r>
              <a:rPr lang="en-US" sz="1600" dirty="0" smtClean="0">
                <a:solidFill>
                  <a:schemeClr val="tx1"/>
                </a:solidFill>
              </a:rPr>
              <a:t> per bin)</a:t>
            </a:r>
          </a:p>
        </p:txBody>
      </p:sp>
      <p:sp>
        <p:nvSpPr>
          <p:cNvPr id="18"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20"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12930376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p:cNvPicPr>
          <p:nvPr>
            <p:ph idx="1"/>
          </p:nvPr>
        </p:nvPicPr>
        <p:blipFill rotWithShape="1">
          <a:blip r:embed="rId3" cstate="print">
            <a:extLst>
              <a:ext uri="{28A0092B-C50C-407E-A947-70E740481C1C}">
                <a14:useLocalDpi xmlns:a14="http://schemas.microsoft.com/office/drawing/2010/main"/>
              </a:ext>
            </a:extLst>
          </a:blip>
          <a:srcRect/>
          <a:stretch/>
        </p:blipFill>
        <p:spPr>
          <a:xfrm>
            <a:off x="0" y="986227"/>
            <a:ext cx="5336332" cy="5211637"/>
          </a:xfrm>
        </p:spPr>
      </p:pic>
      <p:grpSp>
        <p:nvGrpSpPr>
          <p:cNvPr id="3" name="Group 2"/>
          <p:cNvGrpSpPr/>
          <p:nvPr/>
        </p:nvGrpSpPr>
        <p:grpSpPr>
          <a:xfrm>
            <a:off x="4673653" y="986227"/>
            <a:ext cx="4470347" cy="5596863"/>
            <a:chOff x="4673653" y="986227"/>
            <a:chExt cx="4470347" cy="5596863"/>
          </a:xfrm>
        </p:grpSpPr>
        <p:pic>
          <p:nvPicPr>
            <p:cNvPr id="11" name="Content Placeholder 6"/>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4673653" y="986227"/>
              <a:ext cx="4470347" cy="5596863"/>
            </a:xfrm>
            <a:prstGeom prst="rect">
              <a:avLst/>
            </a:prstGeom>
          </p:spPr>
        </p:pic>
        <p:sp>
          <p:nvSpPr>
            <p:cNvPr id="13" name="TextBox 12"/>
            <p:cNvSpPr txBox="1"/>
            <p:nvPr/>
          </p:nvSpPr>
          <p:spPr>
            <a:xfrm>
              <a:off x="5259201" y="1112966"/>
              <a:ext cx="2523501" cy="523220"/>
            </a:xfrm>
            <a:prstGeom prst="rect">
              <a:avLst/>
            </a:prstGeom>
            <a:noFill/>
          </p:spPr>
          <p:txBody>
            <a:bodyPr wrap="square" rtlCol="0">
              <a:spAutoFit/>
            </a:bodyPr>
            <a:lstStyle/>
            <a:p>
              <a:r>
                <a:rPr lang="en-GB" sz="1400" dirty="0" smtClean="0"/>
                <a:t>Reset current = 7.4 </a:t>
              </a:r>
              <a:r>
                <a:rPr lang="en-GB" sz="1400" dirty="0" err="1" smtClean="0"/>
                <a:t>nA</a:t>
              </a:r>
              <a:endParaRPr lang="en-GB" sz="1400" dirty="0" smtClean="0"/>
            </a:p>
            <a:p>
              <a:endParaRPr lang="en-GB" sz="1400" dirty="0"/>
            </a:p>
          </p:txBody>
        </p:sp>
      </p:grpSp>
      <p:sp>
        <p:nvSpPr>
          <p:cNvPr id="2" name="Title 1"/>
          <p:cNvSpPr>
            <a:spLocks noGrp="1"/>
          </p:cNvSpPr>
          <p:nvPr>
            <p:ph type="title"/>
          </p:nvPr>
        </p:nvSpPr>
        <p:spPr/>
        <p:txBody>
          <a:bodyPr/>
          <a:lstStyle/>
          <a:p>
            <a:r>
              <a:rPr lang="en-GB" dirty="0" smtClean="0"/>
              <a:t>Pileup</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sp>
        <p:nvSpPr>
          <p:cNvPr id="12" name="TextBox 11"/>
          <p:cNvSpPr txBox="1"/>
          <p:nvPr/>
        </p:nvSpPr>
        <p:spPr>
          <a:xfrm>
            <a:off x="539755" y="1112966"/>
            <a:ext cx="1995476" cy="523220"/>
          </a:xfrm>
          <a:prstGeom prst="rect">
            <a:avLst/>
          </a:prstGeom>
          <a:noFill/>
        </p:spPr>
        <p:txBody>
          <a:bodyPr wrap="square" rtlCol="0">
            <a:spAutoFit/>
          </a:bodyPr>
          <a:lstStyle/>
          <a:p>
            <a:r>
              <a:rPr lang="en-GB" sz="1400" dirty="0" smtClean="0"/>
              <a:t>Reset current = 2.5 </a:t>
            </a:r>
            <a:r>
              <a:rPr lang="en-GB" sz="1400" dirty="0" err="1" smtClean="0"/>
              <a:t>nA</a:t>
            </a:r>
            <a:endParaRPr lang="en-GB" sz="1400" dirty="0" smtClean="0"/>
          </a:p>
          <a:p>
            <a:endParaRPr lang="en-GB" sz="1400" dirty="0"/>
          </a:p>
        </p:txBody>
      </p:sp>
      <p:sp>
        <p:nvSpPr>
          <p:cNvPr id="14" name="Rounded Rectangle 13"/>
          <p:cNvSpPr/>
          <p:nvPr/>
        </p:nvSpPr>
        <p:spPr>
          <a:xfrm>
            <a:off x="2535231" y="1155950"/>
            <a:ext cx="1585818" cy="5041914"/>
          </a:xfrm>
          <a:prstGeom prst="roundRect">
            <a:avLst/>
          </a:prstGeom>
          <a:noFill/>
          <a:ln w="28575" cmpd="sng">
            <a:solidFill>
              <a:srgbClr val="80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p:cNvSpPr txBox="1"/>
          <p:nvPr/>
        </p:nvSpPr>
        <p:spPr>
          <a:xfrm>
            <a:off x="2142055" y="3279269"/>
            <a:ext cx="1525975" cy="369332"/>
          </a:xfrm>
          <a:prstGeom prst="rect">
            <a:avLst/>
          </a:prstGeom>
          <a:noFill/>
        </p:spPr>
        <p:txBody>
          <a:bodyPr wrap="square" rtlCol="0">
            <a:spAutoFit/>
          </a:bodyPr>
          <a:lstStyle/>
          <a:p>
            <a:pPr algn="r"/>
            <a:r>
              <a:rPr lang="en-GB" dirty="0" smtClean="0">
                <a:solidFill>
                  <a:srgbClr val="800000"/>
                </a:solidFill>
              </a:rPr>
              <a:t>Pileup</a:t>
            </a:r>
            <a:endParaRPr lang="en-GB" dirty="0">
              <a:solidFill>
                <a:srgbClr val="800000"/>
              </a:solidFill>
            </a:endParaRPr>
          </a:p>
        </p:txBody>
      </p:sp>
      <p:sp>
        <p:nvSpPr>
          <p:cNvPr id="16"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17"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208258740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500"/>
                                        <p:tgtEl>
                                          <p:spTgt spid="14"/>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ounded Rectangle 17"/>
          <p:cNvSpPr/>
          <p:nvPr/>
        </p:nvSpPr>
        <p:spPr>
          <a:xfrm>
            <a:off x="2818216" y="4995124"/>
            <a:ext cx="887158" cy="505605"/>
          </a:xfrm>
          <a:prstGeom prst="roundRect">
            <a:avLst/>
          </a:prstGeom>
          <a:solidFill>
            <a:schemeClr val="accent6">
              <a:lumMod val="50000"/>
              <a:alpha val="30000"/>
            </a:schemeClr>
          </a:solidFill>
          <a:ln w="28575" cmpd="sng">
            <a:no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ounded Rectangle 16"/>
          <p:cNvSpPr/>
          <p:nvPr/>
        </p:nvSpPr>
        <p:spPr>
          <a:xfrm>
            <a:off x="952954" y="2480991"/>
            <a:ext cx="981094" cy="1092597"/>
          </a:xfrm>
          <a:prstGeom prst="roundRect">
            <a:avLst/>
          </a:prstGeom>
          <a:solidFill>
            <a:schemeClr val="accent6">
              <a:lumMod val="50000"/>
              <a:alpha val="30000"/>
            </a:schemeClr>
          </a:solidFill>
          <a:ln w="28575" cmpd="sng">
            <a:no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ounded Rectangle 10"/>
          <p:cNvSpPr/>
          <p:nvPr/>
        </p:nvSpPr>
        <p:spPr>
          <a:xfrm>
            <a:off x="4028191" y="2480991"/>
            <a:ext cx="981094" cy="505605"/>
          </a:xfrm>
          <a:prstGeom prst="roundRect">
            <a:avLst/>
          </a:prstGeom>
          <a:solidFill>
            <a:schemeClr val="accent6">
              <a:lumMod val="50000"/>
              <a:alpha val="30000"/>
            </a:schemeClr>
          </a:solidFill>
          <a:ln w="28575" cmpd="sng">
            <a:no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ounded Rectangle 12"/>
          <p:cNvSpPr/>
          <p:nvPr/>
        </p:nvSpPr>
        <p:spPr>
          <a:xfrm>
            <a:off x="7231712" y="2492295"/>
            <a:ext cx="1540413" cy="505605"/>
          </a:xfrm>
          <a:prstGeom prst="roundRect">
            <a:avLst/>
          </a:prstGeom>
          <a:solidFill>
            <a:schemeClr val="accent6">
              <a:lumMod val="50000"/>
              <a:alpha val="30000"/>
            </a:schemeClr>
          </a:solidFill>
          <a:ln w="28575" cmpd="sng">
            <a:no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ounded Rectangle 13"/>
          <p:cNvSpPr/>
          <p:nvPr/>
        </p:nvSpPr>
        <p:spPr>
          <a:xfrm>
            <a:off x="7231245" y="3067983"/>
            <a:ext cx="1540413" cy="505605"/>
          </a:xfrm>
          <a:prstGeom prst="roundRect">
            <a:avLst/>
          </a:prstGeom>
          <a:solidFill>
            <a:schemeClr val="accent6">
              <a:lumMod val="50000"/>
              <a:alpha val="30000"/>
            </a:schemeClr>
          </a:solidFill>
          <a:ln w="28575" cmpd="sng">
            <a:no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ounded Rectangle 14"/>
          <p:cNvSpPr/>
          <p:nvPr/>
        </p:nvSpPr>
        <p:spPr>
          <a:xfrm>
            <a:off x="4039483" y="3056679"/>
            <a:ext cx="981094" cy="505605"/>
          </a:xfrm>
          <a:prstGeom prst="roundRect">
            <a:avLst/>
          </a:prstGeom>
          <a:solidFill>
            <a:schemeClr val="accent6">
              <a:lumMod val="50000"/>
              <a:alpha val="30000"/>
            </a:schemeClr>
          </a:solidFill>
          <a:ln w="28575" cmpd="sng">
            <a:no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Date Placeholder 2"/>
          <p:cNvSpPr txBox="1">
            <a:spLocks/>
          </p:cNvSpPr>
          <p:nvPr/>
        </p:nvSpPr>
        <p:spPr>
          <a:xfrm>
            <a:off x="4825671" y="4417244"/>
            <a:ext cx="4128767"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smtClean="0"/>
              <a:t>E. </a:t>
            </a:r>
            <a:r>
              <a:rPr lang="en-US" dirty="0" err="1" smtClean="0"/>
              <a:t>Frojdh</a:t>
            </a:r>
            <a:r>
              <a:rPr lang="en-US" dirty="0" smtClean="0"/>
              <a:t> et al., NIMA 2015</a:t>
            </a:r>
          </a:p>
        </p:txBody>
      </p:sp>
      <p:sp>
        <p:nvSpPr>
          <p:cNvPr id="16" name="Rounded Rectangle 15"/>
          <p:cNvSpPr/>
          <p:nvPr/>
        </p:nvSpPr>
        <p:spPr>
          <a:xfrm>
            <a:off x="6878480" y="3835322"/>
            <a:ext cx="1623191" cy="505605"/>
          </a:xfrm>
          <a:prstGeom prst="roundRect">
            <a:avLst/>
          </a:prstGeom>
          <a:solidFill>
            <a:schemeClr val="accent6">
              <a:lumMod val="50000"/>
              <a:alpha val="30000"/>
            </a:schemeClr>
          </a:solidFill>
          <a:ln w="28575" cmpd="sng">
            <a:no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dirty="0" smtClean="0"/>
              <a:t>Characterised Response</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3221851197"/>
              </p:ext>
            </p:extLst>
          </p:nvPr>
        </p:nvGraphicFramePr>
        <p:xfrm>
          <a:off x="132692" y="1284141"/>
          <a:ext cx="8821746" cy="2316480"/>
        </p:xfrm>
        <a:graphic>
          <a:graphicData uri="http://schemas.openxmlformats.org/drawingml/2006/table">
            <a:tbl>
              <a:tblPr firstRow="1" bandRow="1">
                <a:tableStyleId>{2D5ABB26-0587-4C30-8999-92F81FD0307C}</a:tableStyleId>
              </a:tblPr>
              <a:tblGrid>
                <a:gridCol w="826702"/>
                <a:gridCol w="971497"/>
                <a:gridCol w="1040261"/>
                <a:gridCol w="1040261"/>
                <a:gridCol w="1040261"/>
                <a:gridCol w="1951382"/>
                <a:gridCol w="1951382"/>
              </a:tblGrid>
              <a:tr h="370840">
                <a:tc>
                  <a:txBody>
                    <a:bodyPr/>
                    <a:lstStyle/>
                    <a:p>
                      <a:pPr algn="ctr"/>
                      <a:endParaRPr lang="en-GB" sz="1600" dirty="0"/>
                    </a:p>
                  </a:txBody>
                  <a:tcPr marL="36000" marR="36000" anchor="ctr"/>
                </a:tc>
                <a:tc>
                  <a:txBody>
                    <a:bodyPr/>
                    <a:lstStyle/>
                    <a:p>
                      <a:pPr algn="ctr"/>
                      <a:endParaRPr lang="en-GB" sz="1600" dirty="0"/>
                    </a:p>
                  </a:txBody>
                  <a:tcPr marL="36000" marR="36000" anchor="ctr">
                    <a:lnR w="12700" cap="flat" cmpd="sng" algn="ctr">
                      <a:solidFill>
                        <a:scrgbClr r="0" g="0" b="0"/>
                      </a:solidFill>
                      <a:prstDash val="solid"/>
                      <a:round/>
                      <a:headEnd type="none" w="med" len="med"/>
                      <a:tailEnd type="none" w="med" len="med"/>
                    </a:lnR>
                  </a:tcPr>
                </a:tc>
                <a:tc gridSpan="3">
                  <a:txBody>
                    <a:bodyPr/>
                    <a:lstStyle/>
                    <a:p>
                      <a:pPr algn="ctr"/>
                      <a:r>
                        <a:rPr lang="en-GB" sz="1600" dirty="0" smtClean="0"/>
                        <a:t>Energy Resolution, FWHM</a:t>
                      </a:r>
                    </a:p>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(220 μm pixels)</a:t>
                      </a:r>
                    </a:p>
                  </a:txBody>
                  <a:tcPr marL="36000" marR="3600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hMerge="1">
                  <a:txBody>
                    <a:bodyPr/>
                    <a:lstStyle/>
                    <a:p>
                      <a:endParaRPr lang="en-GB" dirty="0"/>
                    </a:p>
                  </a:txBody>
                  <a:tcPr/>
                </a:tc>
                <a:tc hMerge="1">
                  <a:txBody>
                    <a:bodyPr/>
                    <a:lstStyle/>
                    <a:p>
                      <a:endParaRPr lang="en-GB"/>
                    </a:p>
                  </a:txBody>
                  <a:tcPr/>
                </a:tc>
                <a:tc gridSpan="2">
                  <a:txBody>
                    <a:bodyPr/>
                    <a:lstStyle/>
                    <a:p>
                      <a:pPr algn="ctr"/>
                      <a:r>
                        <a:rPr lang="en-GB" sz="1600" dirty="0" smtClean="0"/>
                        <a:t>Maximum Linear Count Rate</a:t>
                      </a:r>
                    </a:p>
                    <a:p>
                      <a:pPr algn="ctr"/>
                      <a:r>
                        <a:rPr lang="en-GB" sz="1600" dirty="0" smtClean="0"/>
                        <a:t>(220 μm pixels)</a:t>
                      </a:r>
                      <a:endParaRPr lang="en-GB" sz="1600" dirty="0"/>
                    </a:p>
                  </a:txBody>
                  <a:tcPr marL="36000" marR="36000" anchor="ctr">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c hMerge="1">
                  <a:txBody>
                    <a:bodyPr/>
                    <a:lstStyle/>
                    <a:p>
                      <a:endParaRPr lang="en-GB" sz="1400" dirty="0"/>
                    </a:p>
                  </a:txBody>
                  <a:tcPr/>
                </a:tc>
              </a:tr>
              <a:tr h="370840">
                <a:tc>
                  <a:txBody>
                    <a:bodyPr/>
                    <a:lstStyle/>
                    <a:p>
                      <a:pPr algn="ctr"/>
                      <a:r>
                        <a:rPr lang="en-GB" sz="1600" dirty="0" smtClean="0"/>
                        <a:t>Reset</a:t>
                      </a:r>
                      <a:r>
                        <a:rPr lang="en-GB" sz="1600" baseline="0" dirty="0" smtClean="0"/>
                        <a:t> Current</a:t>
                      </a:r>
                      <a:endParaRPr lang="en-GB" sz="1600" dirty="0"/>
                    </a:p>
                  </a:txBody>
                  <a:tcPr marL="36000" marR="36000" anchor="ct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1400" dirty="0" smtClean="0"/>
                        <a:t>Minimum Threshold</a:t>
                      </a:r>
                      <a:endParaRPr lang="en-GB" sz="1400" dirty="0"/>
                    </a:p>
                  </a:txBody>
                  <a:tcPr marL="36000" marR="3600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algn="ctr"/>
                      <a:r>
                        <a:rPr lang="en-GB" sz="1600" dirty="0" smtClean="0"/>
                        <a:t>@</a:t>
                      </a:r>
                      <a:r>
                        <a:rPr lang="en-GB" sz="1600" baseline="0" dirty="0" smtClean="0"/>
                        <a:t> 8.5 </a:t>
                      </a:r>
                      <a:r>
                        <a:rPr lang="en-GB" sz="1600" baseline="0" dirty="0" err="1" smtClean="0"/>
                        <a:t>keV</a:t>
                      </a:r>
                      <a:endParaRPr lang="en-GB" sz="1600" dirty="0"/>
                    </a:p>
                  </a:txBody>
                  <a:tcPr marL="36000" marR="3600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GB" sz="1600" dirty="0" smtClean="0"/>
                        <a:t>@ 20 </a:t>
                      </a:r>
                      <a:r>
                        <a:rPr lang="en-GB" sz="1600" dirty="0" err="1" smtClean="0"/>
                        <a:t>keV</a:t>
                      </a:r>
                      <a:endParaRPr lang="en-GB" sz="1600" dirty="0"/>
                    </a:p>
                  </a:txBody>
                  <a:tcPr marL="3600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GB" sz="1600" dirty="0" smtClean="0"/>
                        <a:t>@ 40 </a:t>
                      </a:r>
                      <a:r>
                        <a:rPr lang="en-GB" sz="1600" dirty="0" err="1" smtClean="0"/>
                        <a:t>keV</a:t>
                      </a:r>
                      <a:endParaRPr lang="en-GB" sz="1600" dirty="0"/>
                    </a:p>
                  </a:txBody>
                  <a:tcPr marL="36000" marR="36000" anchor="ctr">
                    <a:lnL w="12700" cap="flat" cmpd="sng" algn="ctr">
                      <a:no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GB" sz="1600" dirty="0" smtClean="0"/>
                        <a:t>@ 30 </a:t>
                      </a:r>
                      <a:r>
                        <a:rPr lang="en-GB" sz="1600" dirty="0" err="1" smtClean="0"/>
                        <a:t>keV</a:t>
                      </a:r>
                      <a:endParaRPr lang="en-GB" sz="1600" dirty="0"/>
                    </a:p>
                  </a:txBody>
                  <a:tcPr marL="36000" marR="3600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GB" sz="1600" dirty="0" smtClean="0"/>
                        <a:t>@ 40 </a:t>
                      </a:r>
                      <a:r>
                        <a:rPr lang="en-GB" sz="1600" dirty="0" err="1" smtClean="0"/>
                        <a:t>keV</a:t>
                      </a:r>
                      <a:endParaRPr lang="en-GB" sz="1600" dirty="0"/>
                    </a:p>
                  </a:txBody>
                  <a:tcPr marL="36000" marR="36000" anchor="ctr">
                    <a:lnL w="12700" cap="flat" cmpd="sng" algn="ctr">
                      <a:no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algn="ctr"/>
                      <a:r>
                        <a:rPr lang="en-GB" sz="1600" dirty="0" smtClean="0"/>
                        <a:t>2.6 </a:t>
                      </a:r>
                      <a:r>
                        <a:rPr lang="en-GB" sz="1600" dirty="0" err="1" smtClean="0"/>
                        <a:t>nA</a:t>
                      </a:r>
                      <a:endParaRPr lang="en-GB" sz="1600" dirty="0"/>
                    </a:p>
                  </a:txBody>
                  <a:tcPr marL="36000" marR="36000"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GB" sz="1600" dirty="0" smtClean="0"/>
                        <a:t>3.54 </a:t>
                      </a:r>
                      <a:r>
                        <a:rPr lang="en-GB" sz="1600" dirty="0" err="1" smtClean="0"/>
                        <a:t>keV</a:t>
                      </a:r>
                      <a:endParaRPr lang="en-GB" sz="1600" dirty="0"/>
                    </a:p>
                  </a:txBody>
                  <a:tcPr marL="36000" marR="3600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GB" sz="1600" dirty="0" smtClean="0"/>
                        <a:t>1.43 </a:t>
                      </a:r>
                      <a:r>
                        <a:rPr lang="en-GB" sz="1600" dirty="0" err="1" smtClean="0"/>
                        <a:t>keV</a:t>
                      </a:r>
                      <a:r>
                        <a:rPr lang="en-GB" sz="1600" dirty="0" smtClean="0"/>
                        <a:t> (16.8%)</a:t>
                      </a:r>
                      <a:endParaRPr lang="en-GB" sz="1600" dirty="0"/>
                    </a:p>
                  </a:txBody>
                  <a:tcPr marL="36000" marR="3600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GB" sz="1600" dirty="0" smtClean="0"/>
                        <a:t>2.81 </a:t>
                      </a:r>
                      <a:r>
                        <a:rPr lang="en-GB" sz="1600" dirty="0" err="1" smtClean="0"/>
                        <a:t>keV</a:t>
                      </a:r>
                      <a:r>
                        <a:rPr lang="en-GB" sz="1600" dirty="0" smtClean="0"/>
                        <a:t> (14%)</a:t>
                      </a:r>
                      <a:endParaRPr lang="en-GB" sz="1600" dirty="0"/>
                    </a:p>
                  </a:txBody>
                  <a:tcPr marL="3600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GB" sz="1600" dirty="0" smtClean="0"/>
                        <a:t>3.18 </a:t>
                      </a:r>
                      <a:r>
                        <a:rPr lang="en-GB" sz="1600" dirty="0" err="1" smtClean="0"/>
                        <a:t>keV</a:t>
                      </a:r>
                      <a:r>
                        <a:rPr lang="en-GB" sz="1600" baseline="0" dirty="0" smtClean="0"/>
                        <a:t> (8%)</a:t>
                      </a:r>
                      <a:endParaRPr lang="en-GB" sz="1600" dirty="0"/>
                    </a:p>
                  </a:txBody>
                  <a:tcPr marL="36000" marR="36000" anchor="ctr">
                    <a:lnL w="12700" cap="flat" cmpd="sng" algn="ctr">
                      <a:no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GB" sz="1600" dirty="0" smtClean="0"/>
                        <a:t>1.69</a:t>
                      </a:r>
                      <a:r>
                        <a:rPr lang="en-GB" sz="1600" baseline="0" dirty="0" smtClean="0"/>
                        <a:t> </a:t>
                      </a:r>
                    </a:p>
                    <a:p>
                      <a:pPr algn="ctr"/>
                      <a:r>
                        <a:rPr lang="en-GB" sz="1600" baseline="0" dirty="0" err="1" smtClean="0"/>
                        <a:t>Mcounts</a:t>
                      </a:r>
                      <a:r>
                        <a:rPr lang="en-GB" sz="1600" baseline="0" dirty="0" smtClean="0"/>
                        <a:t>/s/mm</a:t>
                      </a:r>
                      <a:r>
                        <a:rPr lang="en-GB" sz="1600" baseline="30000" dirty="0" smtClean="0"/>
                        <a:t>2</a:t>
                      </a:r>
                      <a:endParaRPr lang="en-GB" sz="1600" baseline="30000" dirty="0"/>
                    </a:p>
                  </a:txBody>
                  <a:tcPr marL="36000" marR="3600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GB" sz="1600" dirty="0" smtClean="0"/>
                        <a:t>1.67*</a:t>
                      </a:r>
                      <a:endParaRPr lang="en-GB" sz="1600" baseline="30000" dirty="0" smtClean="0"/>
                    </a:p>
                    <a:p>
                      <a:pPr algn="ctr"/>
                      <a:r>
                        <a:rPr lang="en-GB" sz="1600" dirty="0" err="1" smtClean="0"/>
                        <a:t>Mcounts</a:t>
                      </a:r>
                      <a:r>
                        <a:rPr lang="en-GB" sz="1600" dirty="0" smtClean="0"/>
                        <a:t>/s/mm</a:t>
                      </a:r>
                      <a:r>
                        <a:rPr lang="en-GB" sz="1600" baseline="30000" dirty="0" smtClean="0"/>
                        <a:t>2</a:t>
                      </a:r>
                      <a:endParaRPr lang="en-GB" sz="1600" baseline="30000" dirty="0"/>
                    </a:p>
                  </a:txBody>
                  <a:tcPr marL="36000" marR="36000" anchor="ctr">
                    <a:lnL w="12700" cap="flat" cmpd="sng" algn="ctr">
                      <a:no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algn="ctr"/>
                      <a:r>
                        <a:rPr lang="en-GB" sz="1600" dirty="0" smtClean="0"/>
                        <a:t>7.4 </a:t>
                      </a:r>
                      <a:r>
                        <a:rPr lang="en-GB" sz="1600" dirty="0" err="1" smtClean="0"/>
                        <a:t>nA</a:t>
                      </a:r>
                      <a:endParaRPr lang="en-GB" sz="1600" dirty="0"/>
                    </a:p>
                  </a:txBody>
                  <a:tcPr marL="36000" marR="36000"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ctr"/>
                      <a:r>
                        <a:rPr lang="en-GB" sz="1600" dirty="0" smtClean="0"/>
                        <a:t>4.27 </a:t>
                      </a:r>
                      <a:r>
                        <a:rPr lang="en-GB" sz="1600" dirty="0" err="1" smtClean="0"/>
                        <a:t>keV</a:t>
                      </a:r>
                      <a:endParaRPr lang="en-GB" sz="1600" dirty="0"/>
                    </a:p>
                  </a:txBody>
                  <a:tcPr marL="36000" marR="3600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algn="ctr"/>
                      <a:r>
                        <a:rPr lang="en-GB" sz="1600" dirty="0" smtClean="0"/>
                        <a:t>2.17 </a:t>
                      </a:r>
                      <a:r>
                        <a:rPr lang="en-GB" sz="1600" dirty="0" err="1" smtClean="0"/>
                        <a:t>keV</a:t>
                      </a:r>
                      <a:r>
                        <a:rPr lang="en-GB" sz="1600" dirty="0" smtClean="0"/>
                        <a:t> (25.5%)</a:t>
                      </a:r>
                      <a:endParaRPr lang="en-GB" sz="1600" dirty="0"/>
                    </a:p>
                  </a:txBody>
                  <a:tcPr marL="36000" marR="3600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GB" sz="1600" dirty="0" smtClean="0"/>
                        <a:t>2.91 </a:t>
                      </a:r>
                      <a:r>
                        <a:rPr lang="en-GB" sz="1600" dirty="0" err="1" smtClean="0"/>
                        <a:t>keV</a:t>
                      </a:r>
                      <a:r>
                        <a:rPr lang="en-GB" sz="1600" dirty="0" smtClean="0"/>
                        <a:t> (14.5%)</a:t>
                      </a:r>
                      <a:endParaRPr lang="en-GB" sz="1600" dirty="0"/>
                    </a:p>
                  </a:txBody>
                  <a:tcPr marL="36000" marR="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GB" sz="1600" dirty="0" smtClean="0"/>
                        <a:t>3.</a:t>
                      </a:r>
                      <a:r>
                        <a:rPr lang="en-GB" sz="1600" baseline="0" dirty="0" smtClean="0"/>
                        <a:t>79 </a:t>
                      </a:r>
                      <a:r>
                        <a:rPr lang="en-GB" sz="1600" baseline="0" dirty="0" err="1" smtClean="0"/>
                        <a:t>keV</a:t>
                      </a:r>
                      <a:r>
                        <a:rPr lang="en-GB" sz="1600" baseline="0" dirty="0" smtClean="0"/>
                        <a:t> (9.5%)</a:t>
                      </a:r>
                      <a:endParaRPr lang="en-GB" sz="1600" dirty="0"/>
                    </a:p>
                  </a:txBody>
                  <a:tcPr marL="36000" marR="36000" anchor="ctr">
                    <a:lnL w="12700" cap="flat" cmpd="sng" algn="ctr">
                      <a:no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GB" sz="1600" dirty="0" smtClean="0"/>
                        <a:t>4.11 </a:t>
                      </a:r>
                    </a:p>
                    <a:p>
                      <a:pPr algn="ctr"/>
                      <a:r>
                        <a:rPr lang="en-GB" sz="1600" dirty="0" err="1" smtClean="0"/>
                        <a:t>Mcounts</a:t>
                      </a:r>
                      <a:r>
                        <a:rPr lang="en-GB" sz="1600" dirty="0" smtClean="0"/>
                        <a:t>/s/mm</a:t>
                      </a:r>
                      <a:r>
                        <a:rPr lang="en-GB" sz="1600" baseline="30000" dirty="0" smtClean="0"/>
                        <a:t>2</a:t>
                      </a:r>
                      <a:endParaRPr lang="en-GB" sz="1600" baseline="30000" dirty="0"/>
                    </a:p>
                  </a:txBody>
                  <a:tcPr marL="36000" marR="3600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t>3.57 </a:t>
                      </a:r>
                    </a:p>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err="1" smtClean="0"/>
                        <a:t>Mcounts</a:t>
                      </a:r>
                      <a:r>
                        <a:rPr lang="en-GB" sz="1600" dirty="0" smtClean="0"/>
                        <a:t>/s/mm</a:t>
                      </a:r>
                      <a:r>
                        <a:rPr lang="en-GB" sz="1600" baseline="30000" dirty="0" smtClean="0"/>
                        <a:t>2</a:t>
                      </a:r>
                    </a:p>
                  </a:txBody>
                  <a:tcPr marL="36000" marR="36000" anchor="ctr">
                    <a:lnL w="12700" cap="flat" cmpd="sng" algn="ctr">
                      <a:noFill/>
                      <a:prstDash val="solid"/>
                      <a:round/>
                      <a:headEnd type="none" w="med" len="med"/>
                      <a:tailEnd type="none" w="med" len="med"/>
                    </a:lnL>
                    <a:lnT w="12700" cap="flat" cmpd="sng" algn="ctr">
                      <a:solidFill>
                        <a:scrgbClr r="0" g="0" b="0"/>
                      </a:solidFill>
                      <a:prstDash val="solid"/>
                      <a:round/>
                      <a:headEnd type="none" w="med" len="med"/>
                      <a:tailEnd type="none" w="med" len="med"/>
                    </a:lnT>
                  </a:tcPr>
                </a:tc>
              </a:tr>
            </a:tbl>
          </a:graphicData>
        </a:graphic>
      </p:graphicFrame>
      <p:sp>
        <p:nvSpPr>
          <p:cNvPr id="8" name="Date Placeholder 2"/>
          <p:cNvSpPr txBox="1">
            <a:spLocks/>
          </p:cNvSpPr>
          <p:nvPr/>
        </p:nvSpPr>
        <p:spPr>
          <a:xfrm>
            <a:off x="188108" y="3835322"/>
            <a:ext cx="8766330" cy="72364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smtClean="0">
                <a:solidFill>
                  <a:schemeClr val="tx1"/>
                </a:solidFill>
              </a:rPr>
              <a:t>*Note: Pileup starts well below the maximum linear count rate (at approx</a:t>
            </a:r>
            <a:r>
              <a:rPr lang="en-US" sz="1600" dirty="0">
                <a:solidFill>
                  <a:schemeClr val="tx1"/>
                </a:solidFill>
              </a:rPr>
              <a:t>. 10</a:t>
            </a:r>
            <a:r>
              <a:rPr lang="en-US" sz="1600" baseline="30000" dirty="0">
                <a:solidFill>
                  <a:schemeClr val="tx1"/>
                </a:solidFill>
              </a:rPr>
              <a:t>5</a:t>
            </a:r>
            <a:r>
              <a:rPr lang="en-US" sz="1600" dirty="0">
                <a:solidFill>
                  <a:schemeClr val="tx1"/>
                </a:solidFill>
              </a:rPr>
              <a:t> counts/s/</a:t>
            </a:r>
            <a:r>
              <a:rPr lang="en-US" sz="1600" dirty="0" smtClean="0">
                <a:solidFill>
                  <a:schemeClr val="tx1"/>
                </a:solidFill>
              </a:rPr>
              <a:t>mm</a:t>
            </a:r>
            <a:r>
              <a:rPr lang="en-US" sz="1600" baseline="30000" dirty="0" smtClean="0">
                <a:solidFill>
                  <a:schemeClr val="tx1"/>
                </a:solidFill>
              </a:rPr>
              <a:t>2</a:t>
            </a:r>
            <a:r>
              <a:rPr lang="en-US" sz="1600" dirty="0" smtClean="0">
                <a:solidFill>
                  <a:schemeClr val="tx1"/>
                </a:solidFill>
              </a:rPr>
              <a:t>) and will distort spectrum measurements.</a:t>
            </a:r>
          </a:p>
        </p:txBody>
      </p:sp>
      <p:sp>
        <p:nvSpPr>
          <p:cNvPr id="9" name="Date Placeholder 2"/>
          <p:cNvSpPr txBox="1">
            <a:spLocks/>
          </p:cNvSpPr>
          <p:nvPr/>
        </p:nvSpPr>
        <p:spPr>
          <a:xfrm>
            <a:off x="183728" y="4995124"/>
            <a:ext cx="8770710" cy="72364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smtClean="0">
                <a:solidFill>
                  <a:schemeClr val="tx1"/>
                </a:solidFill>
              </a:rPr>
              <a:t>Power Consumption = 15 </a:t>
            </a:r>
            <a:r>
              <a:rPr lang="en-US" sz="2000" dirty="0" err="1" smtClean="0">
                <a:solidFill>
                  <a:schemeClr val="tx1"/>
                </a:solidFill>
              </a:rPr>
              <a:t>mW</a:t>
            </a:r>
            <a:r>
              <a:rPr lang="en-US" sz="2000" dirty="0" smtClean="0">
                <a:solidFill>
                  <a:schemeClr val="tx1"/>
                </a:solidFill>
              </a:rPr>
              <a:t> </a:t>
            </a:r>
            <a:r>
              <a:rPr lang="en-US" sz="2000" dirty="0">
                <a:solidFill>
                  <a:schemeClr val="tx1"/>
                </a:solidFill>
              </a:rPr>
              <a:t>to </a:t>
            </a:r>
            <a:r>
              <a:rPr lang="en-US" sz="2000" dirty="0" smtClean="0">
                <a:solidFill>
                  <a:schemeClr val="tx1"/>
                </a:solidFill>
              </a:rPr>
              <a:t>process </a:t>
            </a:r>
            <a:r>
              <a:rPr lang="en-US" sz="2000" dirty="0">
                <a:solidFill>
                  <a:schemeClr val="tx1"/>
                </a:solidFill>
              </a:rPr>
              <a:t>10</a:t>
            </a:r>
            <a:r>
              <a:rPr lang="en-US" sz="2000" baseline="30000" dirty="0">
                <a:solidFill>
                  <a:schemeClr val="tx1"/>
                </a:solidFill>
              </a:rPr>
              <a:t>5</a:t>
            </a:r>
            <a:r>
              <a:rPr lang="en-US" sz="2000" dirty="0">
                <a:solidFill>
                  <a:schemeClr val="tx1"/>
                </a:solidFill>
              </a:rPr>
              <a:t> counts/s/</a:t>
            </a:r>
            <a:r>
              <a:rPr lang="en-US" sz="2000" dirty="0" smtClean="0">
                <a:solidFill>
                  <a:schemeClr val="tx1"/>
                </a:solidFill>
              </a:rPr>
              <a:t>mm</a:t>
            </a:r>
            <a:r>
              <a:rPr lang="en-US" sz="2000" baseline="30000" dirty="0" smtClean="0">
                <a:solidFill>
                  <a:schemeClr val="tx1"/>
                </a:solidFill>
              </a:rPr>
              <a:t>2</a:t>
            </a:r>
            <a:r>
              <a:rPr lang="en-US" sz="2000" dirty="0" smtClean="0">
                <a:solidFill>
                  <a:schemeClr val="tx1"/>
                </a:solidFill>
              </a:rPr>
              <a:t> </a:t>
            </a:r>
          </a:p>
          <a:p>
            <a:r>
              <a:rPr lang="en-US" sz="2000" dirty="0" smtClean="0">
                <a:solidFill>
                  <a:schemeClr val="tx1"/>
                </a:solidFill>
              </a:rPr>
              <a:t>                                                 under nominal chip settings</a:t>
            </a:r>
          </a:p>
        </p:txBody>
      </p:sp>
      <p:sp>
        <p:nvSpPr>
          <p:cNvPr id="19"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20"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25447569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1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xit" presetSubtype="0" fill="hold" grpId="1" nodeType="withEffect">
                                  <p:stCondLst>
                                    <p:cond delay="0"/>
                                  </p:stCondLst>
                                  <p:childTnLst>
                                    <p:set>
                                      <p:cBhvr>
                                        <p:cTn id="22" dur="1" fill="hold">
                                          <p:stCondLst>
                                            <p:cond delay="0"/>
                                          </p:stCondLst>
                                        </p:cTn>
                                        <p:tgtEl>
                                          <p:spTgt spid="13"/>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16"/>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xit" presetSubtype="0" fill="hold" grpId="1" nodeType="withEffect">
                                  <p:stCondLst>
                                    <p:cond delay="0"/>
                                  </p:stCondLst>
                                  <p:childTnLst>
                                    <p:set>
                                      <p:cBhvr>
                                        <p:cTn id="30" dur="1" fill="hold">
                                          <p:stCondLst>
                                            <p:cond delay="0"/>
                                          </p:stCondLst>
                                        </p:cTn>
                                        <p:tgtEl>
                                          <p:spTgt spid="14"/>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5"/>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par>
                                <p:cTn id="41" presetID="1" presetClass="exit" presetSubtype="0" fill="hold" grpId="1" nodeType="withEffect">
                                  <p:stCondLst>
                                    <p:cond delay="0"/>
                                  </p:stCondLst>
                                  <p:childTnLst>
                                    <p:set>
                                      <p:cBhvr>
                                        <p:cTn id="42" dur="1" fill="hold">
                                          <p:stCondLst>
                                            <p:cond delay="0"/>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7" grpId="0" animBg="1"/>
      <p:bldP spid="17" grpId="1" animBg="1"/>
      <p:bldP spid="11" grpId="0" animBg="1"/>
      <p:bldP spid="11" grpId="1" animBg="1"/>
      <p:bldP spid="13" grpId="0" animBg="1"/>
      <p:bldP spid="13" grpId="1" animBg="1"/>
      <p:bldP spid="14" grpId="0" animBg="1"/>
      <p:bldP spid="14" grpId="1" animBg="1"/>
      <p:bldP spid="15" grpId="0" animBg="1"/>
      <p:bldP spid="15" grpId="1" animBg="1"/>
      <p:bldP spid="16" grpId="0" animBg="1"/>
      <p:bldP spid="16"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RQR Measurement Setup</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grpSp>
        <p:nvGrpSpPr>
          <p:cNvPr id="20" name="Group 19"/>
          <p:cNvGrpSpPr/>
          <p:nvPr/>
        </p:nvGrpSpPr>
        <p:grpSpPr>
          <a:xfrm>
            <a:off x="0" y="3929380"/>
            <a:ext cx="7468924" cy="2414599"/>
            <a:chOff x="-951357" y="3578428"/>
            <a:chExt cx="8958267" cy="3279571"/>
          </a:xfrm>
        </p:grpSpPr>
        <p:pic>
          <p:nvPicPr>
            <p:cNvPr id="10" name="Content Placeholder 6"/>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1152851" y="3578428"/>
              <a:ext cx="6854059" cy="3279571"/>
            </a:xfrm>
            <a:prstGeom prst="rect">
              <a:avLst/>
            </a:prstGeom>
          </p:spPr>
        </p:pic>
        <p:sp>
          <p:nvSpPr>
            <p:cNvPr id="11" name="TextBox 10"/>
            <p:cNvSpPr txBox="1"/>
            <p:nvPr/>
          </p:nvSpPr>
          <p:spPr>
            <a:xfrm>
              <a:off x="-951357" y="3583994"/>
              <a:ext cx="2044569" cy="2006545"/>
            </a:xfrm>
            <a:prstGeom prst="rect">
              <a:avLst/>
            </a:prstGeom>
            <a:solidFill>
              <a:srgbClr val="FFFFFF">
                <a:alpha val="50000"/>
              </a:srgbClr>
            </a:solidFill>
          </p:spPr>
          <p:txBody>
            <a:bodyPr wrap="square" rtlCol="0">
              <a:spAutoFit/>
            </a:bodyPr>
            <a:lstStyle/>
            <a:p>
              <a:r>
                <a:rPr lang="en-GB" dirty="0" smtClean="0">
                  <a:solidFill>
                    <a:srgbClr val="800000"/>
                  </a:solidFill>
                </a:rPr>
                <a:t>Dosepix location, perpendicular to and centred on the beam</a:t>
              </a:r>
              <a:endParaRPr lang="en-GB" dirty="0">
                <a:solidFill>
                  <a:srgbClr val="800000"/>
                </a:solidFill>
              </a:endParaRPr>
            </a:p>
          </p:txBody>
        </p:sp>
        <p:cxnSp>
          <p:nvCxnSpPr>
            <p:cNvPr id="12" name="Straight Arrow Connector 11"/>
            <p:cNvCxnSpPr/>
            <p:nvPr/>
          </p:nvCxnSpPr>
          <p:spPr>
            <a:xfrm flipV="1">
              <a:off x="797404" y="3909206"/>
              <a:ext cx="985912" cy="337950"/>
            </a:xfrm>
            <a:prstGeom prst="straightConnector1">
              <a:avLst/>
            </a:prstGeom>
            <a:ln w="38100" cmpd="sng">
              <a:solidFill>
                <a:srgbClr val="800000"/>
              </a:solidFill>
              <a:tailEnd type="arrow"/>
            </a:ln>
          </p:spPr>
          <p:style>
            <a:lnRef idx="1">
              <a:schemeClr val="dk1"/>
            </a:lnRef>
            <a:fillRef idx="0">
              <a:schemeClr val="dk1"/>
            </a:fillRef>
            <a:effectRef idx="0">
              <a:schemeClr val="dk1"/>
            </a:effectRef>
            <a:fontRef idx="minor">
              <a:schemeClr val="tx1"/>
            </a:fontRef>
          </p:style>
        </p:cxnSp>
        <p:cxnSp>
          <p:nvCxnSpPr>
            <p:cNvPr id="13" name="Straight Arrow Connector 12"/>
            <p:cNvCxnSpPr/>
            <p:nvPr/>
          </p:nvCxnSpPr>
          <p:spPr>
            <a:xfrm flipH="1" flipV="1">
              <a:off x="1459078" y="4467663"/>
              <a:ext cx="3422526" cy="2224824"/>
            </a:xfrm>
            <a:prstGeom prst="straightConnector1">
              <a:avLst/>
            </a:prstGeom>
            <a:ln w="38100" cmpd="sng">
              <a:solidFill>
                <a:srgbClr val="800000"/>
              </a:solidFill>
              <a:headEnd type="triangle"/>
              <a:tailEnd type="triangle"/>
            </a:ln>
          </p:spPr>
          <p:style>
            <a:lnRef idx="1">
              <a:schemeClr val="dk1"/>
            </a:lnRef>
            <a:fillRef idx="0">
              <a:schemeClr val="dk1"/>
            </a:fillRef>
            <a:effectRef idx="0">
              <a:schemeClr val="dk1"/>
            </a:effectRef>
            <a:fontRef idx="minor">
              <a:schemeClr val="tx1"/>
            </a:fontRef>
          </p:style>
        </p:cxnSp>
        <p:sp>
          <p:nvSpPr>
            <p:cNvPr id="14" name="TextBox 13"/>
            <p:cNvSpPr txBox="1"/>
            <p:nvPr/>
          </p:nvSpPr>
          <p:spPr>
            <a:xfrm>
              <a:off x="1611882" y="5088902"/>
              <a:ext cx="703421" cy="501636"/>
            </a:xfrm>
            <a:prstGeom prst="rect">
              <a:avLst/>
            </a:prstGeom>
            <a:solidFill>
              <a:schemeClr val="bg1">
                <a:alpha val="50000"/>
              </a:schemeClr>
            </a:solidFill>
          </p:spPr>
          <p:txBody>
            <a:bodyPr wrap="square" rtlCol="0">
              <a:spAutoFit/>
            </a:bodyPr>
            <a:lstStyle/>
            <a:p>
              <a:r>
                <a:rPr lang="en-GB" dirty="0" smtClean="0">
                  <a:solidFill>
                    <a:srgbClr val="800000"/>
                  </a:solidFill>
                </a:rPr>
                <a:t>5 m</a:t>
              </a:r>
              <a:endParaRPr lang="en-GB" dirty="0">
                <a:solidFill>
                  <a:srgbClr val="800000"/>
                </a:solidFill>
              </a:endParaRPr>
            </a:p>
          </p:txBody>
        </p:sp>
      </p:grpSp>
      <p:grpSp>
        <p:nvGrpSpPr>
          <p:cNvPr id="19" name="Group 18"/>
          <p:cNvGrpSpPr/>
          <p:nvPr/>
        </p:nvGrpSpPr>
        <p:grpSpPr>
          <a:xfrm>
            <a:off x="1746870" y="1293334"/>
            <a:ext cx="7397130" cy="2465746"/>
            <a:chOff x="1145345" y="90070"/>
            <a:chExt cx="8872157" cy="3349040"/>
          </a:xfrm>
        </p:grpSpPr>
        <p:pic>
          <p:nvPicPr>
            <p:cNvPr id="9" name="Content Placeholder 6"/>
            <p:cNvPicPr>
              <a:picLocks noChangeAspect="1"/>
            </p:cNvPicPr>
            <p:nvPr/>
          </p:nvPicPr>
          <p:blipFill rotWithShape="1">
            <a:blip r:embed="rId3">
              <a:extLst>
                <a:ext uri="{28A0092B-C50C-407E-A947-70E740481C1C}">
                  <a14:useLocalDpi xmlns:a14="http://schemas.microsoft.com/office/drawing/2010/main"/>
                </a:ext>
              </a:extLst>
            </a:blip>
            <a:srcRect/>
            <a:stretch/>
          </p:blipFill>
          <p:spPr>
            <a:xfrm rot="10800000">
              <a:off x="1145345" y="90070"/>
              <a:ext cx="6861565" cy="3349040"/>
            </a:xfrm>
            <a:prstGeom prst="rect">
              <a:avLst/>
            </a:prstGeom>
          </p:spPr>
        </p:pic>
        <p:sp>
          <p:nvSpPr>
            <p:cNvPr id="15" name="TextBox 14"/>
            <p:cNvSpPr txBox="1"/>
            <p:nvPr/>
          </p:nvSpPr>
          <p:spPr>
            <a:xfrm>
              <a:off x="7998747" y="274637"/>
              <a:ext cx="2018755" cy="2382772"/>
            </a:xfrm>
            <a:prstGeom prst="rect">
              <a:avLst/>
            </a:prstGeom>
            <a:solidFill>
              <a:schemeClr val="bg1">
                <a:alpha val="50000"/>
              </a:schemeClr>
            </a:solidFill>
          </p:spPr>
          <p:txBody>
            <a:bodyPr wrap="square" rtlCol="0">
              <a:spAutoFit/>
            </a:bodyPr>
            <a:lstStyle/>
            <a:p>
              <a:r>
                <a:rPr lang="en-GB" spc="-30" dirty="0">
                  <a:solidFill>
                    <a:srgbClr val="800000"/>
                  </a:solidFill>
                  <a:cs typeface="Arial" pitchFamily="34" charset="0"/>
                </a:rPr>
                <a:t>Toshiba </a:t>
              </a:r>
              <a:r>
                <a:rPr lang="en-US" spc="-30" dirty="0">
                  <a:solidFill>
                    <a:srgbClr val="800000"/>
                  </a:solidFill>
                  <a:cs typeface="Arial" pitchFamily="34" charset="0"/>
                </a:rPr>
                <a:t>KXO-80G </a:t>
              </a:r>
              <a:endParaRPr lang="en-US" spc="-30" dirty="0" smtClean="0">
                <a:solidFill>
                  <a:srgbClr val="800000"/>
                </a:solidFill>
                <a:cs typeface="Arial" pitchFamily="34" charset="0"/>
              </a:endParaRPr>
            </a:p>
            <a:p>
              <a:r>
                <a:rPr lang="en-US" spc="-30" dirty="0" smtClean="0">
                  <a:solidFill>
                    <a:srgbClr val="800000"/>
                  </a:solidFill>
                  <a:cs typeface="Arial" pitchFamily="34" charset="0"/>
                </a:rPr>
                <a:t>X</a:t>
              </a:r>
              <a:r>
                <a:rPr lang="en-US" spc="-30" dirty="0">
                  <a:solidFill>
                    <a:srgbClr val="800000"/>
                  </a:solidFill>
                  <a:cs typeface="Arial" pitchFamily="34" charset="0"/>
                </a:rPr>
                <a:t>-ray generator with a tungsten anode</a:t>
              </a:r>
              <a:endParaRPr lang="en-GB" dirty="0">
                <a:solidFill>
                  <a:srgbClr val="800000"/>
                </a:solidFill>
              </a:endParaRPr>
            </a:p>
          </p:txBody>
        </p:sp>
      </p:grpSp>
      <p:sp>
        <p:nvSpPr>
          <p:cNvPr id="22" name="Date Placeholder 2"/>
          <p:cNvSpPr txBox="1">
            <a:spLocks/>
          </p:cNvSpPr>
          <p:nvPr/>
        </p:nvSpPr>
        <p:spPr>
          <a:xfrm>
            <a:off x="1704652" y="6343979"/>
            <a:ext cx="6861342"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solidFill>
                  <a:schemeClr val="tx1"/>
                </a:solidFill>
              </a:rPr>
              <a:t>RX Toshiba KX0-80G at Institute for Radiation Physics, University Hospital of Vaud</a:t>
            </a:r>
          </a:p>
        </p:txBody>
      </p:sp>
    </p:spTree>
    <p:extLst>
      <p:ext uri="{BB962C8B-B14F-4D97-AF65-F5344CB8AC3E}">
        <p14:creationId xmlns:p14="http://schemas.microsoft.com/office/powerpoint/2010/main" val="328201262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smtClean="0"/>
              <a:t>Background Measurement</a:t>
            </a:r>
            <a:endParaRPr lang="en-GB" sz="36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44" name="Content Placeholder 43"/>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1702182" y="1728458"/>
            <a:ext cx="5673493" cy="4255120"/>
          </a:xfrm>
        </p:spPr>
      </p:pic>
      <p:sp>
        <p:nvSpPr>
          <p:cNvPr id="45" name="Date Placeholder 2"/>
          <p:cNvSpPr txBox="1">
            <a:spLocks/>
          </p:cNvSpPr>
          <p:nvPr/>
        </p:nvSpPr>
        <p:spPr>
          <a:xfrm>
            <a:off x="457200" y="1189302"/>
            <a:ext cx="7997268"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smtClean="0">
                <a:solidFill>
                  <a:schemeClr val="tx1"/>
                </a:solidFill>
              </a:rPr>
              <a:t>No beam, no hits (“noise free”)</a:t>
            </a:r>
          </a:p>
        </p:txBody>
      </p:sp>
      <p:sp>
        <p:nvSpPr>
          <p:cNvPr id="8" name="Date Placeholder 2"/>
          <p:cNvSpPr txBox="1">
            <a:spLocks/>
          </p:cNvSpPr>
          <p:nvPr/>
        </p:nvSpPr>
        <p:spPr>
          <a:xfrm>
            <a:off x="7156825" y="1938973"/>
            <a:ext cx="1987176" cy="1432207"/>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smtClean="0">
                <a:solidFill>
                  <a:schemeClr val="tx1"/>
                </a:solidFill>
              </a:rPr>
              <a:t>60 bins programmed from </a:t>
            </a:r>
          </a:p>
          <a:p>
            <a:r>
              <a:rPr lang="en-US" sz="1600" dirty="0" smtClean="0">
                <a:solidFill>
                  <a:schemeClr val="tx1"/>
                </a:solidFill>
              </a:rPr>
              <a:t>5 – 150 </a:t>
            </a:r>
            <a:r>
              <a:rPr lang="en-US" sz="1600" dirty="0" err="1" smtClean="0">
                <a:solidFill>
                  <a:schemeClr val="tx1"/>
                </a:solidFill>
              </a:rPr>
              <a:t>keV</a:t>
            </a:r>
            <a:endParaRPr lang="en-US" sz="1600" dirty="0" smtClean="0">
              <a:solidFill>
                <a:schemeClr val="tx1"/>
              </a:solidFill>
            </a:endParaRPr>
          </a:p>
        </p:txBody>
      </p:sp>
      <p:sp>
        <p:nvSpPr>
          <p:cNvPr id="9"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10"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239557965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smtClean="0"/>
              <a:t>Primary Beam Spectrum</a:t>
            </a:r>
            <a:br>
              <a:rPr lang="en-GB" sz="3600" dirty="0" smtClean="0"/>
            </a:br>
            <a:r>
              <a:rPr lang="en-GB" sz="3600" dirty="0" smtClean="0"/>
              <a:t>RQR-5*, 10 mA @ 2s</a:t>
            </a:r>
            <a:endParaRPr lang="en-GB" sz="36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44" name="Content Placeholder 43"/>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1702182" y="1728458"/>
            <a:ext cx="5673493" cy="4255119"/>
          </a:xfrm>
        </p:spPr>
      </p:pic>
      <p:sp>
        <p:nvSpPr>
          <p:cNvPr id="45" name="Date Placeholder 2"/>
          <p:cNvSpPr txBox="1">
            <a:spLocks/>
          </p:cNvSpPr>
          <p:nvPr/>
        </p:nvSpPr>
        <p:spPr>
          <a:xfrm>
            <a:off x="457200" y="1400946"/>
            <a:ext cx="7997268"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smtClean="0">
                <a:solidFill>
                  <a:schemeClr val="tx1"/>
                </a:solidFill>
              </a:rPr>
              <a:t>1 “frame” of data in the 220 </a:t>
            </a:r>
            <a:r>
              <a:rPr lang="en-GB" sz="1600" dirty="0" smtClean="0">
                <a:solidFill>
                  <a:schemeClr val="tx1"/>
                </a:solidFill>
              </a:rPr>
              <a:t>μm pixels</a:t>
            </a:r>
            <a:endParaRPr lang="en-US" sz="1600" dirty="0" smtClean="0">
              <a:solidFill>
                <a:schemeClr val="tx1"/>
              </a:solidFill>
            </a:endParaRPr>
          </a:p>
        </p:txBody>
      </p:sp>
      <p:cxnSp>
        <p:nvCxnSpPr>
          <p:cNvPr id="7" name="Straight Arrow Connector 6"/>
          <p:cNvCxnSpPr/>
          <p:nvPr/>
        </p:nvCxnSpPr>
        <p:spPr>
          <a:xfrm flipH="1">
            <a:off x="4503652" y="2904288"/>
            <a:ext cx="987746" cy="623187"/>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5550191" y="2653899"/>
            <a:ext cx="1364030" cy="369332"/>
          </a:xfrm>
          <a:prstGeom prst="rect">
            <a:avLst/>
          </a:prstGeom>
          <a:noFill/>
        </p:spPr>
        <p:txBody>
          <a:bodyPr wrap="square" rtlCol="0">
            <a:spAutoFit/>
          </a:bodyPr>
          <a:lstStyle/>
          <a:p>
            <a:r>
              <a:rPr lang="en-GB" dirty="0" err="1" smtClean="0">
                <a:solidFill>
                  <a:srgbClr val="800000"/>
                </a:solidFill>
              </a:rPr>
              <a:t>kVp</a:t>
            </a:r>
            <a:endParaRPr lang="en-GB" dirty="0">
              <a:solidFill>
                <a:srgbClr val="800000"/>
              </a:solidFill>
            </a:endParaRPr>
          </a:p>
        </p:txBody>
      </p:sp>
      <p:sp>
        <p:nvSpPr>
          <p:cNvPr id="9" name="Rectangle 8"/>
          <p:cNvSpPr/>
          <p:nvPr/>
        </p:nvSpPr>
        <p:spPr>
          <a:xfrm>
            <a:off x="5824822" y="5927383"/>
            <a:ext cx="3101705" cy="276999"/>
          </a:xfrm>
          <a:prstGeom prst="rect">
            <a:avLst/>
          </a:prstGeom>
        </p:spPr>
        <p:txBody>
          <a:bodyPr wrap="none">
            <a:spAutoFit/>
          </a:bodyPr>
          <a:lstStyle/>
          <a:p>
            <a:r>
              <a:rPr lang="is-IS" baseline="30000" dirty="0" smtClean="0"/>
              <a:t>*Reference Radiation Qualities, IEC </a:t>
            </a:r>
            <a:r>
              <a:rPr lang="is-IS" baseline="30000" dirty="0"/>
              <a:t>61267</a:t>
            </a:r>
            <a:endParaRPr lang="en-GB" dirty="0"/>
          </a:p>
        </p:txBody>
      </p:sp>
      <p:sp>
        <p:nvSpPr>
          <p:cNvPr id="12" name="Date Placeholder 2"/>
          <p:cNvSpPr txBox="1">
            <a:spLocks/>
          </p:cNvSpPr>
          <p:nvPr/>
        </p:nvSpPr>
        <p:spPr>
          <a:xfrm>
            <a:off x="7156825" y="1938973"/>
            <a:ext cx="1987176" cy="1432207"/>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smtClean="0">
                <a:solidFill>
                  <a:schemeClr val="tx1"/>
                </a:solidFill>
              </a:rPr>
              <a:t>60 bins programmed from </a:t>
            </a:r>
          </a:p>
          <a:p>
            <a:r>
              <a:rPr lang="en-US" sz="1600" dirty="0" smtClean="0">
                <a:solidFill>
                  <a:schemeClr val="tx1"/>
                </a:solidFill>
              </a:rPr>
              <a:t>5 – 150 </a:t>
            </a:r>
            <a:r>
              <a:rPr lang="en-US" sz="1600" dirty="0" err="1" smtClean="0">
                <a:solidFill>
                  <a:schemeClr val="tx1"/>
                </a:solidFill>
              </a:rPr>
              <a:t>keV</a:t>
            </a:r>
            <a:endParaRPr lang="en-US" sz="1600" dirty="0" smtClean="0">
              <a:solidFill>
                <a:schemeClr val="tx1"/>
              </a:solidFill>
            </a:endParaRPr>
          </a:p>
        </p:txBody>
      </p:sp>
      <p:sp>
        <p:nvSpPr>
          <p:cNvPr id="13"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14"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37004046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smtClean="0"/>
              <a:t>Primary Beam Spectra</a:t>
            </a:r>
            <a:br>
              <a:rPr lang="en-GB" sz="3600" dirty="0" smtClean="0"/>
            </a:br>
            <a:r>
              <a:rPr lang="en-GB" sz="3600" dirty="0" smtClean="0"/>
              <a:t>10 mA @ 2s</a:t>
            </a:r>
            <a:endParaRPr lang="en-GB" sz="36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44" name="Content Placeholder 43"/>
          <p:cNvPicPr>
            <a:picLocks noGrp="1" noChangeAspect="1"/>
          </p:cNvPicPr>
          <p:nvPr>
            <p:ph idx="1"/>
          </p:nvPr>
        </p:nvPicPr>
        <p:blipFill rotWithShape="1">
          <a:blip r:embed="rId3">
            <a:extLst>
              <a:ext uri="{28A0092B-C50C-407E-A947-70E740481C1C}">
                <a14:useLocalDpi xmlns:a14="http://schemas.microsoft.com/office/drawing/2010/main"/>
              </a:ext>
            </a:extLst>
          </a:blip>
          <a:srcRect/>
          <a:stretch/>
        </p:blipFill>
        <p:spPr>
          <a:xfrm>
            <a:off x="-1" y="2085430"/>
            <a:ext cx="9156021" cy="2417980"/>
          </a:xfrm>
        </p:spPr>
      </p:pic>
      <p:sp>
        <p:nvSpPr>
          <p:cNvPr id="45" name="Date Placeholder 2"/>
          <p:cNvSpPr txBox="1">
            <a:spLocks/>
          </p:cNvSpPr>
          <p:nvPr/>
        </p:nvSpPr>
        <p:spPr>
          <a:xfrm>
            <a:off x="457200" y="1400946"/>
            <a:ext cx="7997268"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smtClean="0">
                <a:solidFill>
                  <a:schemeClr val="tx1"/>
                </a:solidFill>
              </a:rPr>
              <a:t>1 “frame” of data in the 220 </a:t>
            </a:r>
            <a:r>
              <a:rPr lang="en-GB" sz="1600" dirty="0" smtClean="0">
                <a:solidFill>
                  <a:schemeClr val="tx1"/>
                </a:solidFill>
              </a:rPr>
              <a:t>μm pixels</a:t>
            </a:r>
            <a:endParaRPr lang="en-US" sz="1600" dirty="0" smtClean="0">
              <a:solidFill>
                <a:schemeClr val="tx1"/>
              </a:solidFill>
            </a:endParaRPr>
          </a:p>
        </p:txBody>
      </p:sp>
      <p:pic>
        <p:nvPicPr>
          <p:cNvPr id="10" name="Content Placeholder 28" descr="ComboPlot-RawOnly-linear-mA10.png"/>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50580" y="4533148"/>
            <a:ext cx="9071846" cy="213638"/>
          </a:xfrm>
          <a:prstGeom prst="rect">
            <a:avLst/>
          </a:prstGeom>
        </p:spPr>
      </p:pic>
      <p:grpSp>
        <p:nvGrpSpPr>
          <p:cNvPr id="11" name="Group 10"/>
          <p:cNvGrpSpPr/>
          <p:nvPr/>
        </p:nvGrpSpPr>
        <p:grpSpPr>
          <a:xfrm>
            <a:off x="987745" y="2085430"/>
            <a:ext cx="7990164" cy="646331"/>
            <a:chOff x="1105335" y="2085430"/>
            <a:chExt cx="7990164" cy="646331"/>
          </a:xfrm>
        </p:grpSpPr>
        <p:sp>
          <p:nvSpPr>
            <p:cNvPr id="12" name="TextBox 11"/>
            <p:cNvSpPr txBox="1"/>
            <p:nvPr/>
          </p:nvSpPr>
          <p:spPr>
            <a:xfrm>
              <a:off x="1105335" y="2085430"/>
              <a:ext cx="2034286" cy="646331"/>
            </a:xfrm>
            <a:prstGeom prst="rect">
              <a:avLst/>
            </a:prstGeom>
            <a:solidFill>
              <a:schemeClr val="bg1"/>
            </a:solidFill>
          </p:spPr>
          <p:txBody>
            <a:bodyPr wrap="square" rtlCol="0">
              <a:spAutoFit/>
            </a:bodyPr>
            <a:lstStyle/>
            <a:p>
              <a:endParaRPr lang="en-GB" dirty="0" smtClean="0"/>
            </a:p>
            <a:p>
              <a:endParaRPr lang="en-GB" dirty="0"/>
            </a:p>
          </p:txBody>
        </p:sp>
        <p:sp>
          <p:nvSpPr>
            <p:cNvPr id="13" name="TextBox 12"/>
            <p:cNvSpPr txBox="1"/>
            <p:nvPr/>
          </p:nvSpPr>
          <p:spPr>
            <a:xfrm>
              <a:off x="3985799" y="2085430"/>
              <a:ext cx="2034286" cy="646331"/>
            </a:xfrm>
            <a:prstGeom prst="rect">
              <a:avLst/>
            </a:prstGeom>
            <a:solidFill>
              <a:schemeClr val="bg1"/>
            </a:solidFill>
          </p:spPr>
          <p:txBody>
            <a:bodyPr wrap="square" rtlCol="0">
              <a:spAutoFit/>
            </a:bodyPr>
            <a:lstStyle/>
            <a:p>
              <a:endParaRPr lang="en-GB" dirty="0" smtClean="0"/>
            </a:p>
            <a:p>
              <a:endParaRPr lang="en-GB" dirty="0"/>
            </a:p>
          </p:txBody>
        </p:sp>
        <p:sp>
          <p:nvSpPr>
            <p:cNvPr id="14" name="TextBox 13"/>
            <p:cNvSpPr txBox="1"/>
            <p:nvPr/>
          </p:nvSpPr>
          <p:spPr>
            <a:xfrm>
              <a:off x="7061213" y="2085430"/>
              <a:ext cx="2034286" cy="646331"/>
            </a:xfrm>
            <a:prstGeom prst="rect">
              <a:avLst/>
            </a:prstGeom>
            <a:solidFill>
              <a:schemeClr val="bg1"/>
            </a:solidFill>
          </p:spPr>
          <p:txBody>
            <a:bodyPr wrap="square" rtlCol="0">
              <a:spAutoFit/>
            </a:bodyPr>
            <a:lstStyle/>
            <a:p>
              <a:endParaRPr lang="en-GB" dirty="0" smtClean="0"/>
            </a:p>
            <a:p>
              <a:endParaRPr lang="en-GB" dirty="0"/>
            </a:p>
          </p:txBody>
        </p:sp>
      </p:grpSp>
      <p:sp>
        <p:nvSpPr>
          <p:cNvPr id="15" name="TextBox 14"/>
          <p:cNvSpPr txBox="1"/>
          <p:nvPr/>
        </p:nvSpPr>
        <p:spPr>
          <a:xfrm>
            <a:off x="1378480" y="1886815"/>
            <a:ext cx="1175285" cy="369332"/>
          </a:xfrm>
          <a:prstGeom prst="rect">
            <a:avLst/>
          </a:prstGeom>
          <a:noFill/>
        </p:spPr>
        <p:txBody>
          <a:bodyPr wrap="square" rtlCol="0">
            <a:spAutoFit/>
          </a:bodyPr>
          <a:lstStyle/>
          <a:p>
            <a:r>
              <a:rPr lang="en-GB" dirty="0" smtClean="0"/>
              <a:t>RQR-5</a:t>
            </a:r>
            <a:endParaRPr lang="en-GB" dirty="0"/>
          </a:p>
        </p:txBody>
      </p:sp>
      <p:sp>
        <p:nvSpPr>
          <p:cNvPr id="16" name="TextBox 15"/>
          <p:cNvSpPr txBox="1"/>
          <p:nvPr/>
        </p:nvSpPr>
        <p:spPr>
          <a:xfrm>
            <a:off x="4307750" y="1886815"/>
            <a:ext cx="1175285" cy="369332"/>
          </a:xfrm>
          <a:prstGeom prst="rect">
            <a:avLst/>
          </a:prstGeom>
          <a:noFill/>
        </p:spPr>
        <p:txBody>
          <a:bodyPr wrap="square" rtlCol="0">
            <a:spAutoFit/>
          </a:bodyPr>
          <a:lstStyle/>
          <a:p>
            <a:r>
              <a:rPr lang="en-GB" dirty="0" smtClean="0"/>
              <a:t>RQR-7</a:t>
            </a:r>
            <a:endParaRPr lang="en-GB" dirty="0"/>
          </a:p>
        </p:txBody>
      </p:sp>
      <p:sp>
        <p:nvSpPr>
          <p:cNvPr id="17" name="TextBox 16"/>
          <p:cNvSpPr txBox="1"/>
          <p:nvPr/>
        </p:nvSpPr>
        <p:spPr>
          <a:xfrm>
            <a:off x="7307573" y="1886815"/>
            <a:ext cx="1175285" cy="369332"/>
          </a:xfrm>
          <a:prstGeom prst="rect">
            <a:avLst/>
          </a:prstGeom>
          <a:noFill/>
        </p:spPr>
        <p:txBody>
          <a:bodyPr wrap="square" rtlCol="0">
            <a:spAutoFit/>
          </a:bodyPr>
          <a:lstStyle/>
          <a:p>
            <a:r>
              <a:rPr lang="en-GB" dirty="0" smtClean="0"/>
              <a:t>RQR-9</a:t>
            </a:r>
            <a:endParaRPr lang="en-GB" dirty="0"/>
          </a:p>
        </p:txBody>
      </p:sp>
      <p:cxnSp>
        <p:nvCxnSpPr>
          <p:cNvPr id="18" name="Straight Arrow Connector 17"/>
          <p:cNvCxnSpPr/>
          <p:nvPr/>
        </p:nvCxnSpPr>
        <p:spPr>
          <a:xfrm flipH="1">
            <a:off x="7431614" y="3586263"/>
            <a:ext cx="141106" cy="500033"/>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7171863" y="2951110"/>
            <a:ext cx="1364030" cy="523220"/>
          </a:xfrm>
          <a:prstGeom prst="rect">
            <a:avLst/>
          </a:prstGeom>
          <a:noFill/>
        </p:spPr>
        <p:txBody>
          <a:bodyPr wrap="square" rtlCol="0">
            <a:spAutoFit/>
          </a:bodyPr>
          <a:lstStyle/>
          <a:p>
            <a:r>
              <a:rPr lang="en-GB" sz="1400" dirty="0" smtClean="0">
                <a:solidFill>
                  <a:srgbClr val="800000"/>
                </a:solidFill>
              </a:rPr>
              <a:t>Characteristic X-rays?</a:t>
            </a:r>
            <a:endParaRPr lang="en-GB" sz="1400" dirty="0">
              <a:solidFill>
                <a:srgbClr val="800000"/>
              </a:solidFill>
            </a:endParaRPr>
          </a:p>
        </p:txBody>
      </p:sp>
      <p:sp>
        <p:nvSpPr>
          <p:cNvPr id="24" name="TextBox 23"/>
          <p:cNvSpPr txBox="1"/>
          <p:nvPr/>
        </p:nvSpPr>
        <p:spPr>
          <a:xfrm>
            <a:off x="1504079" y="2306214"/>
            <a:ext cx="1753128" cy="276999"/>
          </a:xfrm>
          <a:prstGeom prst="rect">
            <a:avLst/>
          </a:prstGeom>
          <a:noFill/>
        </p:spPr>
        <p:txBody>
          <a:bodyPr wrap="square" rtlCol="0">
            <a:spAutoFit/>
          </a:bodyPr>
          <a:lstStyle/>
          <a:p>
            <a:r>
              <a:rPr lang="en-GB" sz="1200" dirty="0" err="1" smtClean="0">
                <a:solidFill>
                  <a:schemeClr val="accent6">
                    <a:lumMod val="50000"/>
                  </a:schemeClr>
                </a:solidFill>
              </a:rPr>
              <a:t>E</a:t>
            </a:r>
            <a:r>
              <a:rPr lang="en-GB" sz="1200" baseline="-25000" dirty="0" err="1" smtClean="0">
                <a:solidFill>
                  <a:schemeClr val="accent6">
                    <a:lumMod val="50000"/>
                  </a:schemeClr>
                </a:solidFill>
              </a:rPr>
              <a:t>mean</a:t>
            </a:r>
            <a:r>
              <a:rPr lang="en-GB" sz="1200" dirty="0" smtClean="0">
                <a:solidFill>
                  <a:schemeClr val="accent6">
                    <a:lumMod val="50000"/>
                  </a:schemeClr>
                </a:solidFill>
              </a:rPr>
              <a:t>=25.0 </a:t>
            </a:r>
            <a:r>
              <a:rPr lang="en-GB" sz="1200" dirty="0" err="1" smtClean="0">
                <a:solidFill>
                  <a:schemeClr val="accent6">
                    <a:lumMod val="50000"/>
                  </a:schemeClr>
                </a:solidFill>
              </a:rPr>
              <a:t>keV</a:t>
            </a:r>
            <a:endParaRPr lang="en-GB" sz="1200" dirty="0">
              <a:solidFill>
                <a:schemeClr val="accent6">
                  <a:lumMod val="50000"/>
                </a:schemeClr>
              </a:solidFill>
            </a:endParaRPr>
          </a:p>
        </p:txBody>
      </p:sp>
      <p:sp>
        <p:nvSpPr>
          <p:cNvPr id="25" name="TextBox 24"/>
          <p:cNvSpPr txBox="1"/>
          <p:nvPr/>
        </p:nvSpPr>
        <p:spPr>
          <a:xfrm>
            <a:off x="4473310" y="2306214"/>
            <a:ext cx="1753128" cy="276999"/>
          </a:xfrm>
          <a:prstGeom prst="rect">
            <a:avLst/>
          </a:prstGeom>
          <a:noFill/>
        </p:spPr>
        <p:txBody>
          <a:bodyPr wrap="square" rtlCol="0">
            <a:spAutoFit/>
          </a:bodyPr>
          <a:lstStyle/>
          <a:p>
            <a:r>
              <a:rPr lang="en-GB" sz="1200" dirty="0" err="1" smtClean="0">
                <a:solidFill>
                  <a:schemeClr val="accent6">
                    <a:lumMod val="50000"/>
                  </a:schemeClr>
                </a:solidFill>
              </a:rPr>
              <a:t>E</a:t>
            </a:r>
            <a:r>
              <a:rPr lang="en-GB" sz="1200" baseline="-25000" dirty="0" err="1" smtClean="0">
                <a:solidFill>
                  <a:schemeClr val="accent6">
                    <a:lumMod val="50000"/>
                  </a:schemeClr>
                </a:solidFill>
              </a:rPr>
              <a:t>mean</a:t>
            </a:r>
            <a:r>
              <a:rPr lang="en-GB" sz="1200" dirty="0" smtClean="0">
                <a:solidFill>
                  <a:schemeClr val="accent6">
                    <a:lumMod val="50000"/>
                  </a:schemeClr>
                </a:solidFill>
              </a:rPr>
              <a:t>=26.2 </a:t>
            </a:r>
            <a:r>
              <a:rPr lang="en-GB" sz="1200" dirty="0" err="1" smtClean="0">
                <a:solidFill>
                  <a:schemeClr val="accent6">
                    <a:lumMod val="50000"/>
                  </a:schemeClr>
                </a:solidFill>
              </a:rPr>
              <a:t>keV</a:t>
            </a:r>
            <a:endParaRPr lang="en-GB" sz="1200" dirty="0">
              <a:solidFill>
                <a:schemeClr val="accent6">
                  <a:lumMod val="50000"/>
                </a:schemeClr>
              </a:solidFill>
            </a:endParaRPr>
          </a:p>
        </p:txBody>
      </p:sp>
      <p:sp>
        <p:nvSpPr>
          <p:cNvPr id="26" name="TextBox 25"/>
          <p:cNvSpPr txBox="1"/>
          <p:nvPr/>
        </p:nvSpPr>
        <p:spPr>
          <a:xfrm>
            <a:off x="7495358" y="2306214"/>
            <a:ext cx="1394356" cy="276999"/>
          </a:xfrm>
          <a:prstGeom prst="rect">
            <a:avLst/>
          </a:prstGeom>
          <a:noFill/>
        </p:spPr>
        <p:txBody>
          <a:bodyPr wrap="square" rtlCol="0">
            <a:spAutoFit/>
          </a:bodyPr>
          <a:lstStyle/>
          <a:p>
            <a:r>
              <a:rPr lang="en-GB" sz="1200" dirty="0" err="1" smtClean="0">
                <a:solidFill>
                  <a:schemeClr val="accent6">
                    <a:lumMod val="50000"/>
                  </a:schemeClr>
                </a:solidFill>
              </a:rPr>
              <a:t>E</a:t>
            </a:r>
            <a:r>
              <a:rPr lang="en-GB" sz="1200" baseline="-25000" dirty="0" err="1" smtClean="0">
                <a:solidFill>
                  <a:schemeClr val="accent6">
                    <a:lumMod val="50000"/>
                  </a:schemeClr>
                </a:solidFill>
              </a:rPr>
              <a:t>mean</a:t>
            </a:r>
            <a:r>
              <a:rPr lang="en-GB" sz="1200" dirty="0" smtClean="0">
                <a:solidFill>
                  <a:schemeClr val="accent6">
                    <a:lumMod val="50000"/>
                  </a:schemeClr>
                </a:solidFill>
              </a:rPr>
              <a:t>=27.4 </a:t>
            </a:r>
            <a:r>
              <a:rPr lang="en-GB" sz="1200" dirty="0" err="1" smtClean="0">
                <a:solidFill>
                  <a:schemeClr val="accent6">
                    <a:lumMod val="50000"/>
                  </a:schemeClr>
                </a:solidFill>
              </a:rPr>
              <a:t>keV</a:t>
            </a:r>
            <a:endParaRPr lang="en-GB" sz="1200" dirty="0">
              <a:solidFill>
                <a:schemeClr val="accent6">
                  <a:lumMod val="50000"/>
                </a:schemeClr>
              </a:solidFill>
            </a:endParaRPr>
          </a:p>
        </p:txBody>
      </p:sp>
      <p:sp>
        <p:nvSpPr>
          <p:cNvPr id="21" name="Oval 20"/>
          <p:cNvSpPr/>
          <p:nvPr/>
        </p:nvSpPr>
        <p:spPr>
          <a:xfrm>
            <a:off x="884001" y="3859450"/>
            <a:ext cx="914400" cy="538136"/>
          </a:xfrm>
          <a:prstGeom prst="ellipse">
            <a:avLst/>
          </a:prstGeom>
          <a:noFill/>
          <a:ln w="28575" cmpd="sng">
            <a:solidFill>
              <a:srgbClr val="80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23"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14535226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dissolve">
                                      <p:cBhvr>
                                        <p:cTn id="7" dur="500"/>
                                        <p:tgtEl>
                                          <p:spTgt spid="2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dissolve">
                                      <p:cBhvr>
                                        <p:cTn id="10" dur="500"/>
                                        <p:tgtEl>
                                          <p:spTgt spid="2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dissolve">
                                      <p:cBhvr>
                                        <p:cTn id="13" dur="500"/>
                                        <p:tgtEl>
                                          <p:spTgt spid="26"/>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dissolve">
                                      <p:cBhvr>
                                        <p:cTn id="18" dur="500"/>
                                        <p:tgtEl>
                                          <p:spTgt spid="19"/>
                                        </p:tgtEl>
                                      </p:cBhvr>
                                    </p:animEffect>
                                  </p:childTnLst>
                                </p:cTn>
                              </p:par>
                              <p:par>
                                <p:cTn id="19" presetID="9"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dissolve">
                                      <p:cBhvr>
                                        <p:cTn id="21" dur="50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18" presetClass="entr" presetSubtype="12" fill="hold" grpId="0" nodeType="click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strips(downLeft)">
                                      <p:cBhvr>
                                        <p:cTn id="2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4" grpId="0"/>
      <p:bldP spid="25" grpId="0"/>
      <p:bldP spid="26" grpId="0"/>
      <p:bldP spid="2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Content Placeholder 43"/>
          <p:cNvPicPr>
            <a:picLocks noGrp="1" noChangeAspect="1"/>
          </p:cNvPicPr>
          <p:nvPr>
            <p:ph idx="1"/>
          </p:nvPr>
        </p:nvPicPr>
        <p:blipFill rotWithShape="1">
          <a:blip r:embed="rId3" cstate="print">
            <a:extLst>
              <a:ext uri="{28A0092B-C50C-407E-A947-70E740481C1C}">
                <a14:useLocalDpi xmlns:a14="http://schemas.microsoft.com/office/drawing/2010/main"/>
              </a:ext>
            </a:extLst>
          </a:blip>
          <a:srcRect l="2013" t="35" r="9082" b="3814"/>
          <a:stretch/>
        </p:blipFill>
        <p:spPr>
          <a:xfrm>
            <a:off x="0" y="1260000"/>
            <a:ext cx="9144000" cy="4946400"/>
          </a:xfrm>
        </p:spPr>
      </p:pic>
      <p:sp>
        <p:nvSpPr>
          <p:cNvPr id="2" name="Title 1"/>
          <p:cNvSpPr>
            <a:spLocks noGrp="1"/>
          </p:cNvSpPr>
          <p:nvPr>
            <p:ph type="title"/>
          </p:nvPr>
        </p:nvSpPr>
        <p:spPr/>
        <p:txBody>
          <a:bodyPr>
            <a:noAutofit/>
          </a:bodyPr>
          <a:lstStyle/>
          <a:p>
            <a:r>
              <a:rPr lang="en-GB" sz="3600" dirty="0" smtClean="0"/>
              <a:t>Primary Beam Spectra</a:t>
            </a:r>
            <a:br>
              <a:rPr lang="en-GB" sz="3600" dirty="0" smtClean="0"/>
            </a:br>
            <a:r>
              <a:rPr lang="en-GB" sz="3600" dirty="0" smtClean="0"/>
              <a:t>10 mA @ 2s</a:t>
            </a:r>
            <a:endParaRPr lang="en-GB" sz="36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17</a:t>
            </a:fld>
            <a:endParaRPr lang="en-US" dirty="0"/>
          </a:p>
        </p:txBody>
      </p:sp>
      <p:sp>
        <p:nvSpPr>
          <p:cNvPr id="15" name="TextBox 14"/>
          <p:cNvSpPr txBox="1"/>
          <p:nvPr/>
        </p:nvSpPr>
        <p:spPr>
          <a:xfrm>
            <a:off x="1460793" y="1345947"/>
            <a:ext cx="1175285" cy="369332"/>
          </a:xfrm>
          <a:prstGeom prst="rect">
            <a:avLst/>
          </a:prstGeom>
          <a:noFill/>
        </p:spPr>
        <p:txBody>
          <a:bodyPr wrap="square" rtlCol="0">
            <a:spAutoFit/>
          </a:bodyPr>
          <a:lstStyle/>
          <a:p>
            <a:r>
              <a:rPr lang="en-GB" dirty="0" smtClean="0"/>
              <a:t>RQR-5</a:t>
            </a:r>
            <a:endParaRPr lang="en-GB" dirty="0"/>
          </a:p>
        </p:txBody>
      </p:sp>
      <p:sp>
        <p:nvSpPr>
          <p:cNvPr id="16" name="TextBox 15"/>
          <p:cNvSpPr txBox="1"/>
          <p:nvPr/>
        </p:nvSpPr>
        <p:spPr>
          <a:xfrm>
            <a:off x="4390063" y="1345947"/>
            <a:ext cx="1175285" cy="369332"/>
          </a:xfrm>
          <a:prstGeom prst="rect">
            <a:avLst/>
          </a:prstGeom>
          <a:noFill/>
        </p:spPr>
        <p:txBody>
          <a:bodyPr wrap="square" rtlCol="0">
            <a:spAutoFit/>
          </a:bodyPr>
          <a:lstStyle/>
          <a:p>
            <a:r>
              <a:rPr lang="en-GB" dirty="0" smtClean="0"/>
              <a:t>RQR-7</a:t>
            </a:r>
            <a:endParaRPr lang="en-GB" dirty="0"/>
          </a:p>
        </p:txBody>
      </p:sp>
      <p:sp>
        <p:nvSpPr>
          <p:cNvPr id="17" name="TextBox 16"/>
          <p:cNvSpPr txBox="1"/>
          <p:nvPr/>
        </p:nvSpPr>
        <p:spPr>
          <a:xfrm>
            <a:off x="7389886" y="1345947"/>
            <a:ext cx="1175285" cy="369332"/>
          </a:xfrm>
          <a:prstGeom prst="rect">
            <a:avLst/>
          </a:prstGeom>
          <a:noFill/>
        </p:spPr>
        <p:txBody>
          <a:bodyPr wrap="square" rtlCol="0">
            <a:spAutoFit/>
          </a:bodyPr>
          <a:lstStyle/>
          <a:p>
            <a:r>
              <a:rPr lang="en-GB" dirty="0" smtClean="0"/>
              <a:t>RQR-9</a:t>
            </a:r>
            <a:endParaRPr lang="en-GB" dirty="0"/>
          </a:p>
        </p:txBody>
      </p:sp>
      <p:grpSp>
        <p:nvGrpSpPr>
          <p:cNvPr id="7" name="Group 6"/>
          <p:cNvGrpSpPr/>
          <p:nvPr/>
        </p:nvGrpSpPr>
        <p:grpSpPr>
          <a:xfrm>
            <a:off x="1378480" y="1678123"/>
            <a:ext cx="7663637" cy="2553146"/>
            <a:chOff x="1378480" y="1678123"/>
            <a:chExt cx="7663637" cy="2553146"/>
          </a:xfrm>
        </p:grpSpPr>
        <p:sp>
          <p:nvSpPr>
            <p:cNvPr id="3" name="TextBox 2"/>
            <p:cNvSpPr txBox="1"/>
            <p:nvPr/>
          </p:nvSpPr>
          <p:spPr>
            <a:xfrm>
              <a:off x="1378480" y="1678123"/>
              <a:ext cx="2019837" cy="307777"/>
            </a:xfrm>
            <a:prstGeom prst="rect">
              <a:avLst/>
            </a:prstGeom>
            <a:solidFill>
              <a:srgbClr val="FFFFFF"/>
            </a:solidFill>
          </p:spPr>
          <p:txBody>
            <a:bodyPr wrap="square" rtlCol="0">
              <a:spAutoFit/>
            </a:bodyPr>
            <a:lstStyle/>
            <a:p>
              <a:endParaRPr lang="en-GB" sz="1400" dirty="0"/>
            </a:p>
          </p:txBody>
        </p:sp>
        <p:sp>
          <p:nvSpPr>
            <p:cNvPr id="20" name="TextBox 19"/>
            <p:cNvSpPr txBox="1"/>
            <p:nvPr/>
          </p:nvSpPr>
          <p:spPr>
            <a:xfrm>
              <a:off x="4187088" y="1678123"/>
              <a:ext cx="2019837" cy="307777"/>
            </a:xfrm>
            <a:prstGeom prst="rect">
              <a:avLst/>
            </a:prstGeom>
            <a:solidFill>
              <a:srgbClr val="FFFFFF"/>
            </a:solidFill>
          </p:spPr>
          <p:txBody>
            <a:bodyPr wrap="square" rtlCol="0">
              <a:spAutoFit/>
            </a:bodyPr>
            <a:lstStyle/>
            <a:p>
              <a:endParaRPr lang="en-GB" sz="1400" dirty="0"/>
            </a:p>
          </p:txBody>
        </p:sp>
        <p:sp>
          <p:nvSpPr>
            <p:cNvPr id="21" name="TextBox 20"/>
            <p:cNvSpPr txBox="1"/>
            <p:nvPr/>
          </p:nvSpPr>
          <p:spPr>
            <a:xfrm>
              <a:off x="7022280" y="1678123"/>
              <a:ext cx="2019837" cy="307777"/>
            </a:xfrm>
            <a:prstGeom prst="rect">
              <a:avLst/>
            </a:prstGeom>
            <a:solidFill>
              <a:srgbClr val="FFFFFF"/>
            </a:solidFill>
          </p:spPr>
          <p:txBody>
            <a:bodyPr wrap="square" rtlCol="0">
              <a:spAutoFit/>
            </a:bodyPr>
            <a:lstStyle/>
            <a:p>
              <a:endParaRPr lang="en-GB" sz="1400" dirty="0"/>
            </a:p>
          </p:txBody>
        </p:sp>
        <p:sp>
          <p:nvSpPr>
            <p:cNvPr id="22" name="TextBox 21"/>
            <p:cNvSpPr txBox="1"/>
            <p:nvPr/>
          </p:nvSpPr>
          <p:spPr>
            <a:xfrm>
              <a:off x="1378480" y="3923492"/>
              <a:ext cx="2019837" cy="307777"/>
            </a:xfrm>
            <a:prstGeom prst="rect">
              <a:avLst/>
            </a:prstGeom>
            <a:solidFill>
              <a:srgbClr val="FFFFFF"/>
            </a:solidFill>
          </p:spPr>
          <p:txBody>
            <a:bodyPr wrap="square" rtlCol="0">
              <a:spAutoFit/>
            </a:bodyPr>
            <a:lstStyle/>
            <a:p>
              <a:endParaRPr lang="en-GB" sz="1400" dirty="0"/>
            </a:p>
          </p:txBody>
        </p:sp>
        <p:sp>
          <p:nvSpPr>
            <p:cNvPr id="23" name="TextBox 22"/>
            <p:cNvSpPr txBox="1"/>
            <p:nvPr/>
          </p:nvSpPr>
          <p:spPr>
            <a:xfrm>
              <a:off x="4093016" y="3923492"/>
              <a:ext cx="2019837" cy="307777"/>
            </a:xfrm>
            <a:prstGeom prst="rect">
              <a:avLst/>
            </a:prstGeom>
            <a:solidFill>
              <a:srgbClr val="FFFFFF"/>
            </a:solidFill>
          </p:spPr>
          <p:txBody>
            <a:bodyPr wrap="square" rtlCol="0">
              <a:spAutoFit/>
            </a:bodyPr>
            <a:lstStyle/>
            <a:p>
              <a:endParaRPr lang="en-GB" sz="1400" dirty="0"/>
            </a:p>
          </p:txBody>
        </p:sp>
        <p:sp>
          <p:nvSpPr>
            <p:cNvPr id="24" name="TextBox 23"/>
            <p:cNvSpPr txBox="1"/>
            <p:nvPr/>
          </p:nvSpPr>
          <p:spPr>
            <a:xfrm>
              <a:off x="7022280" y="3923492"/>
              <a:ext cx="2019837" cy="307777"/>
            </a:xfrm>
            <a:prstGeom prst="rect">
              <a:avLst/>
            </a:prstGeom>
            <a:solidFill>
              <a:srgbClr val="FFFFFF"/>
            </a:solidFill>
          </p:spPr>
          <p:txBody>
            <a:bodyPr wrap="square" rtlCol="0">
              <a:spAutoFit/>
            </a:bodyPr>
            <a:lstStyle/>
            <a:p>
              <a:endParaRPr lang="en-GB" sz="1400" dirty="0"/>
            </a:p>
          </p:txBody>
        </p:sp>
      </p:grpSp>
      <p:sp>
        <p:nvSpPr>
          <p:cNvPr id="8" name="Explosion 1 7"/>
          <p:cNvSpPr/>
          <p:nvPr/>
        </p:nvSpPr>
        <p:spPr>
          <a:xfrm>
            <a:off x="480718" y="1173935"/>
            <a:ext cx="856721" cy="751929"/>
          </a:xfrm>
          <a:prstGeom prst="irregularSeal1">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t>Log</a:t>
            </a:r>
            <a:endParaRPr lang="en-GB" sz="1400" dirty="0"/>
          </a:p>
        </p:txBody>
      </p:sp>
      <p:sp>
        <p:nvSpPr>
          <p:cNvPr id="26" name="Date Placeholder 2"/>
          <p:cNvSpPr txBox="1">
            <a:spLocks/>
          </p:cNvSpPr>
          <p:nvPr/>
        </p:nvSpPr>
        <p:spPr>
          <a:xfrm>
            <a:off x="-35277" y="2388640"/>
            <a:ext cx="1009587"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solidFill>
                  <a:schemeClr val="tx1"/>
                </a:solidFill>
              </a:rPr>
              <a:t>220 </a:t>
            </a:r>
            <a:r>
              <a:rPr lang="en-GB" dirty="0" smtClean="0">
                <a:solidFill>
                  <a:schemeClr val="tx1"/>
                </a:solidFill>
              </a:rPr>
              <a:t>μm pixels</a:t>
            </a:r>
            <a:endParaRPr lang="en-US" dirty="0" smtClean="0">
              <a:solidFill>
                <a:schemeClr val="tx1"/>
              </a:solidFill>
            </a:endParaRPr>
          </a:p>
        </p:txBody>
      </p:sp>
      <p:sp>
        <p:nvSpPr>
          <p:cNvPr id="27" name="Date Placeholder 2"/>
          <p:cNvSpPr txBox="1">
            <a:spLocks/>
          </p:cNvSpPr>
          <p:nvPr/>
        </p:nvSpPr>
        <p:spPr>
          <a:xfrm>
            <a:off x="-35277" y="4622250"/>
            <a:ext cx="1009587"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solidFill>
                  <a:schemeClr val="tx1"/>
                </a:solidFill>
              </a:rPr>
              <a:t>55 </a:t>
            </a:r>
            <a:r>
              <a:rPr lang="en-GB" dirty="0" smtClean="0">
                <a:solidFill>
                  <a:schemeClr val="tx1"/>
                </a:solidFill>
              </a:rPr>
              <a:t>μm pixels</a:t>
            </a:r>
            <a:endParaRPr lang="en-US" dirty="0" smtClean="0">
              <a:solidFill>
                <a:schemeClr val="tx1"/>
              </a:solidFill>
            </a:endParaRPr>
          </a:p>
        </p:txBody>
      </p:sp>
      <p:grpSp>
        <p:nvGrpSpPr>
          <p:cNvPr id="9" name="Group 8"/>
          <p:cNvGrpSpPr/>
          <p:nvPr/>
        </p:nvGrpSpPr>
        <p:grpSpPr>
          <a:xfrm>
            <a:off x="1504079" y="1706304"/>
            <a:ext cx="7385635" cy="276999"/>
            <a:chOff x="1504079" y="1706304"/>
            <a:chExt cx="7385635" cy="276999"/>
          </a:xfrm>
        </p:grpSpPr>
        <p:sp>
          <p:nvSpPr>
            <p:cNvPr id="38" name="TextBox 37"/>
            <p:cNvSpPr txBox="1"/>
            <p:nvPr/>
          </p:nvSpPr>
          <p:spPr>
            <a:xfrm>
              <a:off x="1504079" y="1706304"/>
              <a:ext cx="1753128" cy="276999"/>
            </a:xfrm>
            <a:prstGeom prst="rect">
              <a:avLst/>
            </a:prstGeom>
            <a:solidFill>
              <a:schemeClr val="bg1"/>
            </a:solidFill>
          </p:spPr>
          <p:txBody>
            <a:bodyPr wrap="square" rtlCol="0">
              <a:spAutoFit/>
            </a:bodyPr>
            <a:lstStyle/>
            <a:p>
              <a:r>
                <a:rPr lang="en-GB" sz="1200" dirty="0" err="1" smtClean="0">
                  <a:solidFill>
                    <a:schemeClr val="accent6">
                      <a:lumMod val="50000"/>
                    </a:schemeClr>
                  </a:solidFill>
                </a:rPr>
                <a:t>E</a:t>
              </a:r>
              <a:r>
                <a:rPr lang="en-GB" sz="1200" baseline="-25000" dirty="0" err="1" smtClean="0">
                  <a:solidFill>
                    <a:schemeClr val="accent6">
                      <a:lumMod val="50000"/>
                    </a:schemeClr>
                  </a:solidFill>
                </a:rPr>
                <a:t>mean</a:t>
              </a:r>
              <a:r>
                <a:rPr lang="en-GB" sz="1200" dirty="0" smtClean="0">
                  <a:solidFill>
                    <a:schemeClr val="accent6">
                      <a:lumMod val="50000"/>
                    </a:schemeClr>
                  </a:solidFill>
                </a:rPr>
                <a:t>=25.0 </a:t>
              </a:r>
              <a:r>
                <a:rPr lang="en-GB" sz="1200" dirty="0" err="1" smtClean="0">
                  <a:solidFill>
                    <a:schemeClr val="accent6">
                      <a:lumMod val="50000"/>
                    </a:schemeClr>
                  </a:solidFill>
                </a:rPr>
                <a:t>keV</a:t>
              </a:r>
              <a:endParaRPr lang="en-GB" sz="1200" dirty="0">
                <a:solidFill>
                  <a:schemeClr val="accent6">
                    <a:lumMod val="50000"/>
                  </a:schemeClr>
                </a:solidFill>
              </a:endParaRPr>
            </a:p>
          </p:txBody>
        </p:sp>
        <p:sp>
          <p:nvSpPr>
            <p:cNvPr id="39" name="TextBox 38"/>
            <p:cNvSpPr txBox="1"/>
            <p:nvPr/>
          </p:nvSpPr>
          <p:spPr>
            <a:xfrm>
              <a:off x="4473310" y="1706304"/>
              <a:ext cx="1753128" cy="276999"/>
            </a:xfrm>
            <a:prstGeom prst="rect">
              <a:avLst/>
            </a:prstGeom>
            <a:solidFill>
              <a:schemeClr val="bg1"/>
            </a:solidFill>
          </p:spPr>
          <p:txBody>
            <a:bodyPr wrap="square" rtlCol="0">
              <a:spAutoFit/>
            </a:bodyPr>
            <a:lstStyle/>
            <a:p>
              <a:r>
                <a:rPr lang="en-GB" sz="1200" dirty="0" err="1" smtClean="0">
                  <a:solidFill>
                    <a:schemeClr val="accent6">
                      <a:lumMod val="50000"/>
                    </a:schemeClr>
                  </a:solidFill>
                </a:rPr>
                <a:t>E</a:t>
              </a:r>
              <a:r>
                <a:rPr lang="en-GB" sz="1200" baseline="-25000" dirty="0" err="1" smtClean="0">
                  <a:solidFill>
                    <a:schemeClr val="accent6">
                      <a:lumMod val="50000"/>
                    </a:schemeClr>
                  </a:solidFill>
                </a:rPr>
                <a:t>mean</a:t>
              </a:r>
              <a:r>
                <a:rPr lang="en-GB" sz="1200" dirty="0" smtClean="0">
                  <a:solidFill>
                    <a:schemeClr val="accent6">
                      <a:lumMod val="50000"/>
                    </a:schemeClr>
                  </a:solidFill>
                </a:rPr>
                <a:t>=26.2 </a:t>
              </a:r>
              <a:r>
                <a:rPr lang="en-GB" sz="1200" dirty="0" err="1" smtClean="0">
                  <a:solidFill>
                    <a:schemeClr val="accent6">
                      <a:lumMod val="50000"/>
                    </a:schemeClr>
                  </a:solidFill>
                </a:rPr>
                <a:t>keV</a:t>
              </a:r>
              <a:endParaRPr lang="en-GB" sz="1200" dirty="0">
                <a:solidFill>
                  <a:schemeClr val="accent6">
                    <a:lumMod val="50000"/>
                  </a:schemeClr>
                </a:solidFill>
              </a:endParaRPr>
            </a:p>
          </p:txBody>
        </p:sp>
        <p:sp>
          <p:nvSpPr>
            <p:cNvPr id="40" name="TextBox 39"/>
            <p:cNvSpPr txBox="1"/>
            <p:nvPr/>
          </p:nvSpPr>
          <p:spPr>
            <a:xfrm>
              <a:off x="7495358" y="1706304"/>
              <a:ext cx="1394356" cy="276999"/>
            </a:xfrm>
            <a:prstGeom prst="rect">
              <a:avLst/>
            </a:prstGeom>
            <a:solidFill>
              <a:schemeClr val="bg1"/>
            </a:solidFill>
          </p:spPr>
          <p:txBody>
            <a:bodyPr wrap="square" rtlCol="0">
              <a:spAutoFit/>
            </a:bodyPr>
            <a:lstStyle/>
            <a:p>
              <a:r>
                <a:rPr lang="en-GB" sz="1200" dirty="0" err="1" smtClean="0">
                  <a:solidFill>
                    <a:schemeClr val="accent6">
                      <a:lumMod val="50000"/>
                    </a:schemeClr>
                  </a:solidFill>
                </a:rPr>
                <a:t>E</a:t>
              </a:r>
              <a:r>
                <a:rPr lang="en-GB" sz="1200" baseline="-25000" dirty="0" err="1" smtClean="0">
                  <a:solidFill>
                    <a:schemeClr val="accent6">
                      <a:lumMod val="50000"/>
                    </a:schemeClr>
                  </a:solidFill>
                </a:rPr>
                <a:t>mean</a:t>
              </a:r>
              <a:r>
                <a:rPr lang="en-GB" sz="1200" dirty="0" smtClean="0">
                  <a:solidFill>
                    <a:schemeClr val="accent6">
                      <a:lumMod val="50000"/>
                    </a:schemeClr>
                  </a:solidFill>
                </a:rPr>
                <a:t>=27.4 </a:t>
              </a:r>
              <a:r>
                <a:rPr lang="en-GB" sz="1200" dirty="0" err="1" smtClean="0">
                  <a:solidFill>
                    <a:schemeClr val="accent6">
                      <a:lumMod val="50000"/>
                    </a:schemeClr>
                  </a:solidFill>
                </a:rPr>
                <a:t>keV</a:t>
              </a:r>
              <a:endParaRPr lang="en-GB" sz="1200" dirty="0">
                <a:solidFill>
                  <a:schemeClr val="accent6">
                    <a:lumMod val="50000"/>
                  </a:schemeClr>
                </a:solidFill>
              </a:endParaRPr>
            </a:p>
          </p:txBody>
        </p:sp>
      </p:grpSp>
      <p:grpSp>
        <p:nvGrpSpPr>
          <p:cNvPr id="42" name="Group 41"/>
          <p:cNvGrpSpPr/>
          <p:nvPr/>
        </p:nvGrpSpPr>
        <p:grpSpPr>
          <a:xfrm>
            <a:off x="1489938" y="3926731"/>
            <a:ext cx="7385635" cy="276999"/>
            <a:chOff x="1504079" y="1706304"/>
            <a:chExt cx="7385635" cy="276999"/>
          </a:xfrm>
        </p:grpSpPr>
        <p:sp>
          <p:nvSpPr>
            <p:cNvPr id="43" name="TextBox 42"/>
            <p:cNvSpPr txBox="1"/>
            <p:nvPr/>
          </p:nvSpPr>
          <p:spPr>
            <a:xfrm>
              <a:off x="1504079" y="1706304"/>
              <a:ext cx="1753128" cy="276999"/>
            </a:xfrm>
            <a:prstGeom prst="rect">
              <a:avLst/>
            </a:prstGeom>
            <a:solidFill>
              <a:schemeClr val="bg1"/>
            </a:solidFill>
          </p:spPr>
          <p:txBody>
            <a:bodyPr wrap="square" rtlCol="0">
              <a:spAutoFit/>
            </a:bodyPr>
            <a:lstStyle/>
            <a:p>
              <a:r>
                <a:rPr lang="en-GB" sz="1200" dirty="0" err="1" smtClean="0">
                  <a:solidFill>
                    <a:schemeClr val="accent6">
                      <a:lumMod val="50000"/>
                    </a:schemeClr>
                  </a:solidFill>
                </a:rPr>
                <a:t>E</a:t>
              </a:r>
              <a:r>
                <a:rPr lang="en-GB" sz="1200" baseline="-25000" dirty="0" err="1" smtClean="0">
                  <a:solidFill>
                    <a:schemeClr val="accent6">
                      <a:lumMod val="50000"/>
                    </a:schemeClr>
                  </a:solidFill>
                </a:rPr>
                <a:t>mean</a:t>
              </a:r>
              <a:r>
                <a:rPr lang="en-GB" sz="1200" dirty="0" smtClean="0">
                  <a:solidFill>
                    <a:schemeClr val="accent6">
                      <a:lumMod val="50000"/>
                    </a:schemeClr>
                  </a:solidFill>
                </a:rPr>
                <a:t>=20.9 </a:t>
              </a:r>
              <a:r>
                <a:rPr lang="en-GB" sz="1200" dirty="0" err="1" smtClean="0">
                  <a:solidFill>
                    <a:schemeClr val="accent6">
                      <a:lumMod val="50000"/>
                    </a:schemeClr>
                  </a:solidFill>
                </a:rPr>
                <a:t>keV</a:t>
              </a:r>
              <a:endParaRPr lang="en-GB" sz="1200" dirty="0">
                <a:solidFill>
                  <a:schemeClr val="accent6">
                    <a:lumMod val="50000"/>
                  </a:schemeClr>
                </a:solidFill>
              </a:endParaRPr>
            </a:p>
          </p:txBody>
        </p:sp>
        <p:sp>
          <p:nvSpPr>
            <p:cNvPr id="46" name="TextBox 45"/>
            <p:cNvSpPr txBox="1"/>
            <p:nvPr/>
          </p:nvSpPr>
          <p:spPr>
            <a:xfrm>
              <a:off x="4473310" y="1706304"/>
              <a:ext cx="1753128" cy="276999"/>
            </a:xfrm>
            <a:prstGeom prst="rect">
              <a:avLst/>
            </a:prstGeom>
            <a:solidFill>
              <a:schemeClr val="bg1"/>
            </a:solidFill>
          </p:spPr>
          <p:txBody>
            <a:bodyPr wrap="square" rtlCol="0">
              <a:spAutoFit/>
            </a:bodyPr>
            <a:lstStyle/>
            <a:p>
              <a:r>
                <a:rPr lang="en-GB" sz="1200" dirty="0" err="1" smtClean="0">
                  <a:solidFill>
                    <a:schemeClr val="accent6">
                      <a:lumMod val="50000"/>
                    </a:schemeClr>
                  </a:solidFill>
                </a:rPr>
                <a:t>E</a:t>
              </a:r>
              <a:r>
                <a:rPr lang="en-GB" sz="1200" baseline="-25000" dirty="0" err="1" smtClean="0">
                  <a:solidFill>
                    <a:schemeClr val="accent6">
                      <a:lumMod val="50000"/>
                    </a:schemeClr>
                  </a:solidFill>
                </a:rPr>
                <a:t>mean</a:t>
              </a:r>
              <a:r>
                <a:rPr lang="en-GB" sz="1200" dirty="0" smtClean="0">
                  <a:solidFill>
                    <a:schemeClr val="accent6">
                      <a:lumMod val="50000"/>
                    </a:schemeClr>
                  </a:solidFill>
                </a:rPr>
                <a:t>=21.8 </a:t>
              </a:r>
              <a:r>
                <a:rPr lang="en-GB" sz="1200" dirty="0" err="1" smtClean="0">
                  <a:solidFill>
                    <a:schemeClr val="accent6">
                      <a:lumMod val="50000"/>
                    </a:schemeClr>
                  </a:solidFill>
                </a:rPr>
                <a:t>keV</a:t>
              </a:r>
              <a:endParaRPr lang="en-GB" sz="1200" dirty="0">
                <a:solidFill>
                  <a:schemeClr val="accent6">
                    <a:lumMod val="50000"/>
                  </a:schemeClr>
                </a:solidFill>
              </a:endParaRPr>
            </a:p>
          </p:txBody>
        </p:sp>
        <p:sp>
          <p:nvSpPr>
            <p:cNvPr id="47" name="TextBox 46"/>
            <p:cNvSpPr txBox="1"/>
            <p:nvPr/>
          </p:nvSpPr>
          <p:spPr>
            <a:xfrm>
              <a:off x="7495358" y="1706304"/>
              <a:ext cx="1394356" cy="276999"/>
            </a:xfrm>
            <a:prstGeom prst="rect">
              <a:avLst/>
            </a:prstGeom>
            <a:solidFill>
              <a:schemeClr val="bg1"/>
            </a:solidFill>
          </p:spPr>
          <p:txBody>
            <a:bodyPr wrap="square" rtlCol="0">
              <a:spAutoFit/>
            </a:bodyPr>
            <a:lstStyle/>
            <a:p>
              <a:r>
                <a:rPr lang="en-GB" sz="1200" dirty="0" err="1" smtClean="0">
                  <a:solidFill>
                    <a:schemeClr val="accent6">
                      <a:lumMod val="50000"/>
                    </a:schemeClr>
                  </a:solidFill>
                </a:rPr>
                <a:t>E</a:t>
              </a:r>
              <a:r>
                <a:rPr lang="en-GB" sz="1200" baseline="-25000" dirty="0" err="1" smtClean="0">
                  <a:solidFill>
                    <a:schemeClr val="accent6">
                      <a:lumMod val="50000"/>
                    </a:schemeClr>
                  </a:solidFill>
                </a:rPr>
                <a:t>mean</a:t>
              </a:r>
              <a:r>
                <a:rPr lang="en-GB" sz="1200" dirty="0" smtClean="0">
                  <a:solidFill>
                    <a:schemeClr val="accent6">
                      <a:lumMod val="50000"/>
                    </a:schemeClr>
                  </a:solidFill>
                </a:rPr>
                <a:t>=22.6 </a:t>
              </a:r>
              <a:r>
                <a:rPr lang="en-GB" sz="1200" dirty="0" err="1" smtClean="0">
                  <a:solidFill>
                    <a:schemeClr val="accent6">
                      <a:lumMod val="50000"/>
                    </a:schemeClr>
                  </a:solidFill>
                </a:rPr>
                <a:t>keV</a:t>
              </a:r>
              <a:endParaRPr lang="en-GB" sz="1200" dirty="0">
                <a:solidFill>
                  <a:schemeClr val="accent6">
                    <a:lumMod val="50000"/>
                  </a:schemeClr>
                </a:solidFill>
              </a:endParaRPr>
            </a:p>
          </p:txBody>
        </p:sp>
      </p:grpSp>
      <p:grpSp>
        <p:nvGrpSpPr>
          <p:cNvPr id="25" name="Group 24"/>
          <p:cNvGrpSpPr/>
          <p:nvPr/>
        </p:nvGrpSpPr>
        <p:grpSpPr>
          <a:xfrm>
            <a:off x="1584010" y="1947880"/>
            <a:ext cx="7399776" cy="2405093"/>
            <a:chOff x="1460793" y="2018428"/>
            <a:chExt cx="7399776" cy="2405093"/>
          </a:xfrm>
        </p:grpSpPr>
        <p:grpSp>
          <p:nvGrpSpPr>
            <p:cNvPr id="48" name="Group 47"/>
            <p:cNvGrpSpPr/>
            <p:nvPr/>
          </p:nvGrpSpPr>
          <p:grpSpPr>
            <a:xfrm>
              <a:off x="1474934" y="2018428"/>
              <a:ext cx="7385635" cy="184666"/>
              <a:chOff x="1504079" y="1706304"/>
              <a:chExt cx="7385635" cy="184666"/>
            </a:xfrm>
          </p:grpSpPr>
          <p:sp>
            <p:nvSpPr>
              <p:cNvPr id="49" name="TextBox 48"/>
              <p:cNvSpPr txBox="1"/>
              <p:nvPr/>
            </p:nvSpPr>
            <p:spPr>
              <a:xfrm>
                <a:off x="1504079" y="1706304"/>
                <a:ext cx="1753128" cy="184666"/>
              </a:xfrm>
              <a:prstGeom prst="rect">
                <a:avLst/>
              </a:prstGeom>
              <a:solidFill>
                <a:schemeClr val="bg1"/>
              </a:solidFill>
            </p:spPr>
            <p:txBody>
              <a:bodyPr wrap="square" lIns="0" tIns="0" rIns="0" bIns="0" rtlCol="0">
                <a:spAutoFit/>
              </a:bodyPr>
              <a:lstStyle/>
              <a:p>
                <a:r>
                  <a:rPr lang="en-GB" sz="1200" dirty="0" err="1" smtClean="0">
                    <a:solidFill>
                      <a:schemeClr val="accent6">
                        <a:lumMod val="50000"/>
                      </a:schemeClr>
                    </a:solidFill>
                  </a:rPr>
                  <a:t>E</a:t>
                </a:r>
                <a:r>
                  <a:rPr lang="en-GB" sz="1200" baseline="-25000" dirty="0" err="1" smtClean="0">
                    <a:solidFill>
                      <a:schemeClr val="accent6">
                        <a:lumMod val="50000"/>
                      </a:schemeClr>
                    </a:solidFill>
                  </a:rPr>
                  <a:t>max</a:t>
                </a:r>
                <a:r>
                  <a:rPr lang="en-GB" sz="1200" baseline="-25000" dirty="0" smtClean="0">
                    <a:solidFill>
                      <a:schemeClr val="accent6">
                        <a:lumMod val="50000"/>
                      </a:schemeClr>
                    </a:solidFill>
                  </a:rPr>
                  <a:t>  </a:t>
                </a:r>
                <a:r>
                  <a:rPr lang="en-GB" sz="1200" dirty="0" smtClean="0">
                    <a:solidFill>
                      <a:schemeClr val="accent6">
                        <a:lumMod val="50000"/>
                      </a:schemeClr>
                    </a:solidFill>
                  </a:rPr>
                  <a:t>=127 </a:t>
                </a:r>
                <a:r>
                  <a:rPr lang="en-GB" sz="1200" dirty="0" err="1" smtClean="0">
                    <a:solidFill>
                      <a:schemeClr val="accent6">
                        <a:lumMod val="50000"/>
                      </a:schemeClr>
                    </a:solidFill>
                  </a:rPr>
                  <a:t>keV</a:t>
                </a:r>
                <a:endParaRPr lang="en-GB" sz="1200" dirty="0">
                  <a:solidFill>
                    <a:schemeClr val="accent6">
                      <a:lumMod val="50000"/>
                    </a:schemeClr>
                  </a:solidFill>
                </a:endParaRPr>
              </a:p>
            </p:txBody>
          </p:sp>
          <p:sp>
            <p:nvSpPr>
              <p:cNvPr id="50" name="TextBox 49"/>
              <p:cNvSpPr txBox="1"/>
              <p:nvPr/>
            </p:nvSpPr>
            <p:spPr>
              <a:xfrm>
                <a:off x="4473310" y="1706304"/>
                <a:ext cx="1753128" cy="184666"/>
              </a:xfrm>
              <a:prstGeom prst="rect">
                <a:avLst/>
              </a:prstGeom>
              <a:solidFill>
                <a:schemeClr val="bg1"/>
              </a:solidFill>
            </p:spPr>
            <p:txBody>
              <a:bodyPr wrap="square" lIns="0" tIns="0" rIns="0" bIns="0" rtlCol="0">
                <a:spAutoFit/>
              </a:bodyPr>
              <a:lstStyle/>
              <a:p>
                <a:r>
                  <a:rPr lang="en-GB" sz="1200" dirty="0" err="1" smtClean="0">
                    <a:solidFill>
                      <a:schemeClr val="accent6">
                        <a:lumMod val="50000"/>
                      </a:schemeClr>
                    </a:solidFill>
                  </a:rPr>
                  <a:t>E</a:t>
                </a:r>
                <a:r>
                  <a:rPr lang="en-GB" sz="1200" baseline="-25000" dirty="0" err="1" smtClean="0">
                    <a:solidFill>
                      <a:schemeClr val="accent6">
                        <a:lumMod val="50000"/>
                      </a:schemeClr>
                    </a:solidFill>
                  </a:rPr>
                  <a:t>max</a:t>
                </a:r>
                <a:r>
                  <a:rPr lang="en-GB" sz="1200" baseline="-25000" dirty="0" smtClean="0">
                    <a:solidFill>
                      <a:schemeClr val="accent6">
                        <a:lumMod val="50000"/>
                      </a:schemeClr>
                    </a:solidFill>
                  </a:rPr>
                  <a:t>  </a:t>
                </a:r>
                <a:r>
                  <a:rPr lang="en-GB" sz="1200" dirty="0" smtClean="0">
                    <a:solidFill>
                      <a:schemeClr val="accent6">
                        <a:lumMod val="50000"/>
                      </a:schemeClr>
                    </a:solidFill>
                  </a:rPr>
                  <a:t>=150 </a:t>
                </a:r>
                <a:r>
                  <a:rPr lang="en-GB" sz="1200" dirty="0" err="1" smtClean="0">
                    <a:solidFill>
                      <a:schemeClr val="accent6">
                        <a:lumMod val="50000"/>
                      </a:schemeClr>
                    </a:solidFill>
                  </a:rPr>
                  <a:t>keV</a:t>
                </a:r>
                <a:endParaRPr lang="en-GB" sz="1200" dirty="0">
                  <a:solidFill>
                    <a:schemeClr val="accent6">
                      <a:lumMod val="50000"/>
                    </a:schemeClr>
                  </a:solidFill>
                </a:endParaRPr>
              </a:p>
            </p:txBody>
          </p:sp>
          <p:sp>
            <p:nvSpPr>
              <p:cNvPr id="51" name="TextBox 50"/>
              <p:cNvSpPr txBox="1"/>
              <p:nvPr/>
            </p:nvSpPr>
            <p:spPr>
              <a:xfrm>
                <a:off x="7495358" y="1706304"/>
                <a:ext cx="1394356" cy="184666"/>
              </a:xfrm>
              <a:prstGeom prst="rect">
                <a:avLst/>
              </a:prstGeom>
              <a:solidFill>
                <a:schemeClr val="bg1"/>
              </a:solidFill>
            </p:spPr>
            <p:txBody>
              <a:bodyPr wrap="square" lIns="0" tIns="0" rIns="0" bIns="0" rtlCol="0">
                <a:spAutoFit/>
              </a:bodyPr>
              <a:lstStyle/>
              <a:p>
                <a:r>
                  <a:rPr lang="en-GB" sz="1200" dirty="0" err="1" smtClean="0">
                    <a:solidFill>
                      <a:schemeClr val="accent6">
                        <a:lumMod val="50000"/>
                      </a:schemeClr>
                    </a:solidFill>
                  </a:rPr>
                  <a:t>E</a:t>
                </a:r>
                <a:r>
                  <a:rPr lang="en-GB" sz="1200" baseline="-25000" dirty="0" err="1" smtClean="0">
                    <a:solidFill>
                      <a:schemeClr val="accent6">
                        <a:lumMod val="50000"/>
                      </a:schemeClr>
                    </a:solidFill>
                  </a:rPr>
                  <a:t>max</a:t>
                </a:r>
                <a:r>
                  <a:rPr lang="en-GB" sz="1200" baseline="-25000" dirty="0" smtClean="0">
                    <a:solidFill>
                      <a:schemeClr val="accent6">
                        <a:lumMod val="50000"/>
                      </a:schemeClr>
                    </a:solidFill>
                  </a:rPr>
                  <a:t>  </a:t>
                </a:r>
                <a:r>
                  <a:rPr lang="en-GB" sz="1200" dirty="0" smtClean="0">
                    <a:solidFill>
                      <a:schemeClr val="accent6">
                        <a:lumMod val="50000"/>
                      </a:schemeClr>
                    </a:solidFill>
                  </a:rPr>
                  <a:t>=150 </a:t>
                </a:r>
                <a:r>
                  <a:rPr lang="en-GB" sz="1200" dirty="0" err="1" smtClean="0">
                    <a:solidFill>
                      <a:schemeClr val="accent6">
                        <a:lumMod val="50000"/>
                      </a:schemeClr>
                    </a:solidFill>
                  </a:rPr>
                  <a:t>keV</a:t>
                </a:r>
                <a:endParaRPr lang="en-GB" sz="1200" dirty="0">
                  <a:solidFill>
                    <a:schemeClr val="accent6">
                      <a:lumMod val="50000"/>
                    </a:schemeClr>
                  </a:solidFill>
                </a:endParaRPr>
              </a:p>
            </p:txBody>
          </p:sp>
        </p:grpSp>
        <p:grpSp>
          <p:nvGrpSpPr>
            <p:cNvPr id="52" name="Group 51"/>
            <p:cNvGrpSpPr/>
            <p:nvPr/>
          </p:nvGrpSpPr>
          <p:grpSpPr>
            <a:xfrm>
              <a:off x="1460793" y="4238855"/>
              <a:ext cx="7385635" cy="184666"/>
              <a:chOff x="1504079" y="1706304"/>
              <a:chExt cx="7385635" cy="184666"/>
            </a:xfrm>
          </p:grpSpPr>
          <p:sp>
            <p:nvSpPr>
              <p:cNvPr id="53" name="TextBox 52"/>
              <p:cNvSpPr txBox="1"/>
              <p:nvPr/>
            </p:nvSpPr>
            <p:spPr>
              <a:xfrm>
                <a:off x="1504079" y="1706304"/>
                <a:ext cx="1753128" cy="184666"/>
              </a:xfrm>
              <a:prstGeom prst="rect">
                <a:avLst/>
              </a:prstGeom>
              <a:solidFill>
                <a:schemeClr val="bg1"/>
              </a:solidFill>
            </p:spPr>
            <p:txBody>
              <a:bodyPr wrap="square" lIns="0" tIns="0" rIns="0" bIns="0" rtlCol="0">
                <a:spAutoFit/>
              </a:bodyPr>
              <a:lstStyle/>
              <a:p>
                <a:r>
                  <a:rPr lang="en-GB" sz="1200" dirty="0" err="1" smtClean="0">
                    <a:solidFill>
                      <a:schemeClr val="accent6">
                        <a:lumMod val="50000"/>
                      </a:schemeClr>
                    </a:solidFill>
                  </a:rPr>
                  <a:t>E</a:t>
                </a:r>
                <a:r>
                  <a:rPr lang="en-GB" sz="1200" baseline="-25000" dirty="0" err="1" smtClean="0">
                    <a:solidFill>
                      <a:schemeClr val="accent6">
                        <a:lumMod val="50000"/>
                      </a:schemeClr>
                    </a:solidFill>
                  </a:rPr>
                  <a:t>max</a:t>
                </a:r>
                <a:r>
                  <a:rPr lang="en-GB" sz="1200" baseline="-25000" dirty="0" smtClean="0">
                    <a:solidFill>
                      <a:schemeClr val="accent6">
                        <a:lumMod val="50000"/>
                      </a:schemeClr>
                    </a:solidFill>
                  </a:rPr>
                  <a:t>  </a:t>
                </a:r>
                <a:r>
                  <a:rPr lang="en-GB" sz="1200" dirty="0" smtClean="0">
                    <a:solidFill>
                      <a:schemeClr val="accent6">
                        <a:lumMod val="50000"/>
                      </a:schemeClr>
                    </a:solidFill>
                  </a:rPr>
                  <a:t>=68 </a:t>
                </a:r>
                <a:r>
                  <a:rPr lang="en-GB" sz="1200" dirty="0" err="1" smtClean="0">
                    <a:solidFill>
                      <a:schemeClr val="accent6">
                        <a:lumMod val="50000"/>
                      </a:schemeClr>
                    </a:solidFill>
                  </a:rPr>
                  <a:t>keV</a:t>
                </a:r>
                <a:endParaRPr lang="en-GB" sz="1200" dirty="0">
                  <a:solidFill>
                    <a:schemeClr val="accent6">
                      <a:lumMod val="50000"/>
                    </a:schemeClr>
                  </a:solidFill>
                </a:endParaRPr>
              </a:p>
            </p:txBody>
          </p:sp>
          <p:sp>
            <p:nvSpPr>
              <p:cNvPr id="54" name="TextBox 53"/>
              <p:cNvSpPr txBox="1"/>
              <p:nvPr/>
            </p:nvSpPr>
            <p:spPr>
              <a:xfrm>
                <a:off x="4473310" y="1706304"/>
                <a:ext cx="1753128" cy="184666"/>
              </a:xfrm>
              <a:prstGeom prst="rect">
                <a:avLst/>
              </a:prstGeom>
              <a:solidFill>
                <a:schemeClr val="bg1"/>
              </a:solidFill>
            </p:spPr>
            <p:txBody>
              <a:bodyPr wrap="square" lIns="0" tIns="0" rIns="0" bIns="0" rtlCol="0">
                <a:spAutoFit/>
              </a:bodyPr>
              <a:lstStyle/>
              <a:p>
                <a:r>
                  <a:rPr lang="en-GB" sz="1200" dirty="0" err="1" smtClean="0">
                    <a:solidFill>
                      <a:schemeClr val="accent6">
                        <a:lumMod val="50000"/>
                      </a:schemeClr>
                    </a:solidFill>
                  </a:rPr>
                  <a:t>E</a:t>
                </a:r>
                <a:r>
                  <a:rPr lang="en-GB" sz="1200" baseline="-25000" dirty="0" err="1" smtClean="0">
                    <a:solidFill>
                      <a:schemeClr val="accent6">
                        <a:lumMod val="50000"/>
                      </a:schemeClr>
                    </a:solidFill>
                  </a:rPr>
                  <a:t>max</a:t>
                </a:r>
                <a:r>
                  <a:rPr lang="en-GB" sz="1200" baseline="-25000" dirty="0" smtClean="0">
                    <a:solidFill>
                      <a:schemeClr val="accent6">
                        <a:lumMod val="50000"/>
                      </a:schemeClr>
                    </a:solidFill>
                  </a:rPr>
                  <a:t>  </a:t>
                </a:r>
                <a:r>
                  <a:rPr lang="en-GB" sz="1200" dirty="0" smtClean="0">
                    <a:solidFill>
                      <a:schemeClr val="accent6">
                        <a:lumMod val="50000"/>
                      </a:schemeClr>
                    </a:solidFill>
                  </a:rPr>
                  <a:t>=101 </a:t>
                </a:r>
                <a:r>
                  <a:rPr lang="en-GB" sz="1200" dirty="0" err="1" smtClean="0">
                    <a:solidFill>
                      <a:schemeClr val="accent6">
                        <a:lumMod val="50000"/>
                      </a:schemeClr>
                    </a:solidFill>
                  </a:rPr>
                  <a:t>keV</a:t>
                </a:r>
                <a:endParaRPr lang="en-GB" sz="1200" dirty="0">
                  <a:solidFill>
                    <a:schemeClr val="accent6">
                      <a:lumMod val="50000"/>
                    </a:schemeClr>
                  </a:solidFill>
                </a:endParaRPr>
              </a:p>
            </p:txBody>
          </p:sp>
          <p:sp>
            <p:nvSpPr>
              <p:cNvPr id="55" name="TextBox 54"/>
              <p:cNvSpPr txBox="1"/>
              <p:nvPr/>
            </p:nvSpPr>
            <p:spPr>
              <a:xfrm>
                <a:off x="7495358" y="1706304"/>
                <a:ext cx="1394356" cy="184666"/>
              </a:xfrm>
              <a:prstGeom prst="rect">
                <a:avLst/>
              </a:prstGeom>
              <a:solidFill>
                <a:schemeClr val="bg1"/>
              </a:solidFill>
            </p:spPr>
            <p:txBody>
              <a:bodyPr wrap="square" lIns="0" tIns="0" rIns="0" bIns="0" rtlCol="0">
                <a:spAutoFit/>
              </a:bodyPr>
              <a:lstStyle/>
              <a:p>
                <a:r>
                  <a:rPr lang="en-GB" sz="1200" dirty="0" err="1" smtClean="0">
                    <a:solidFill>
                      <a:schemeClr val="accent6">
                        <a:lumMod val="50000"/>
                      </a:schemeClr>
                    </a:solidFill>
                  </a:rPr>
                  <a:t>E</a:t>
                </a:r>
                <a:r>
                  <a:rPr lang="en-GB" sz="1200" baseline="-25000" dirty="0" err="1" smtClean="0">
                    <a:solidFill>
                      <a:schemeClr val="accent6">
                        <a:lumMod val="50000"/>
                      </a:schemeClr>
                    </a:solidFill>
                  </a:rPr>
                  <a:t>max</a:t>
                </a:r>
                <a:r>
                  <a:rPr lang="en-GB" sz="1200" baseline="-25000" dirty="0" smtClean="0">
                    <a:solidFill>
                      <a:schemeClr val="accent6">
                        <a:lumMod val="50000"/>
                      </a:schemeClr>
                    </a:solidFill>
                  </a:rPr>
                  <a:t>  </a:t>
                </a:r>
                <a:r>
                  <a:rPr lang="en-GB" sz="1200" dirty="0" smtClean="0">
                    <a:solidFill>
                      <a:schemeClr val="accent6">
                        <a:lumMod val="50000"/>
                      </a:schemeClr>
                    </a:solidFill>
                  </a:rPr>
                  <a:t>=127 </a:t>
                </a:r>
                <a:r>
                  <a:rPr lang="en-GB" sz="1200" dirty="0" err="1" smtClean="0">
                    <a:solidFill>
                      <a:schemeClr val="accent6">
                        <a:lumMod val="50000"/>
                      </a:schemeClr>
                    </a:solidFill>
                  </a:rPr>
                  <a:t>keV</a:t>
                </a:r>
                <a:endParaRPr lang="en-GB" sz="1200" dirty="0">
                  <a:solidFill>
                    <a:schemeClr val="accent6">
                      <a:lumMod val="50000"/>
                    </a:schemeClr>
                  </a:solidFill>
                </a:endParaRPr>
              </a:p>
            </p:txBody>
          </p:sp>
        </p:grpSp>
      </p:grpSp>
      <p:grpSp>
        <p:nvGrpSpPr>
          <p:cNvPr id="56" name="Group 55"/>
          <p:cNvGrpSpPr/>
          <p:nvPr/>
        </p:nvGrpSpPr>
        <p:grpSpPr>
          <a:xfrm>
            <a:off x="1936309" y="2246299"/>
            <a:ext cx="7181235" cy="2405093"/>
            <a:chOff x="1460793" y="2018428"/>
            <a:chExt cx="7181235" cy="2405093"/>
          </a:xfrm>
        </p:grpSpPr>
        <p:grpSp>
          <p:nvGrpSpPr>
            <p:cNvPr id="57" name="Group 56"/>
            <p:cNvGrpSpPr/>
            <p:nvPr/>
          </p:nvGrpSpPr>
          <p:grpSpPr>
            <a:xfrm>
              <a:off x="1474934" y="2018428"/>
              <a:ext cx="7167094" cy="184666"/>
              <a:chOff x="1504079" y="1706304"/>
              <a:chExt cx="7167094" cy="184666"/>
            </a:xfrm>
          </p:grpSpPr>
          <p:sp>
            <p:nvSpPr>
              <p:cNvPr id="62" name="TextBox 61"/>
              <p:cNvSpPr txBox="1"/>
              <p:nvPr/>
            </p:nvSpPr>
            <p:spPr>
              <a:xfrm>
                <a:off x="1504079" y="1706304"/>
                <a:ext cx="1753128" cy="184666"/>
              </a:xfrm>
              <a:prstGeom prst="rect">
                <a:avLst/>
              </a:prstGeom>
              <a:solidFill>
                <a:schemeClr val="bg1"/>
              </a:solidFill>
            </p:spPr>
            <p:txBody>
              <a:bodyPr wrap="square" lIns="0" tIns="0" rIns="0" bIns="0" rtlCol="0">
                <a:spAutoFit/>
              </a:bodyPr>
              <a:lstStyle/>
              <a:p>
                <a:r>
                  <a:rPr lang="en-GB" sz="1200" dirty="0" smtClean="0">
                    <a:solidFill>
                      <a:schemeClr val="accent6">
                        <a:lumMod val="50000"/>
                      </a:schemeClr>
                    </a:solidFill>
                  </a:rPr>
                  <a:t>21.2 </a:t>
                </a:r>
                <a:r>
                  <a:rPr lang="en-GB" sz="1200" dirty="0" err="1" smtClean="0">
                    <a:solidFill>
                      <a:schemeClr val="accent6">
                        <a:lumMod val="50000"/>
                      </a:schemeClr>
                    </a:solidFill>
                  </a:rPr>
                  <a:t>kHits</a:t>
                </a:r>
                <a:r>
                  <a:rPr lang="en-GB" sz="1200" dirty="0" smtClean="0">
                    <a:solidFill>
                      <a:schemeClr val="accent6">
                        <a:lumMod val="50000"/>
                      </a:schemeClr>
                    </a:solidFill>
                  </a:rPr>
                  <a:t>/s/mm</a:t>
                </a:r>
                <a:r>
                  <a:rPr lang="en-GB" sz="1200" baseline="30000" dirty="0" smtClean="0">
                    <a:solidFill>
                      <a:schemeClr val="accent6">
                        <a:lumMod val="50000"/>
                      </a:schemeClr>
                    </a:solidFill>
                  </a:rPr>
                  <a:t>2</a:t>
                </a:r>
                <a:endParaRPr lang="en-GB" sz="1200" baseline="30000" dirty="0">
                  <a:solidFill>
                    <a:schemeClr val="accent6">
                      <a:lumMod val="50000"/>
                    </a:schemeClr>
                  </a:solidFill>
                </a:endParaRPr>
              </a:p>
            </p:txBody>
          </p:sp>
          <p:sp>
            <p:nvSpPr>
              <p:cNvPr id="63" name="TextBox 62"/>
              <p:cNvSpPr txBox="1"/>
              <p:nvPr/>
            </p:nvSpPr>
            <p:spPr>
              <a:xfrm>
                <a:off x="4473310" y="1706304"/>
                <a:ext cx="1200926" cy="184666"/>
              </a:xfrm>
              <a:prstGeom prst="rect">
                <a:avLst/>
              </a:prstGeom>
              <a:solidFill>
                <a:schemeClr val="bg1"/>
              </a:solidFill>
            </p:spPr>
            <p:txBody>
              <a:bodyPr wrap="square" lIns="0" tIns="0" rIns="0" bIns="0" rtlCol="0">
                <a:spAutoFit/>
              </a:bodyPr>
              <a:lstStyle/>
              <a:p>
                <a:r>
                  <a:rPr lang="en-GB" sz="1200" dirty="0" smtClean="0">
                    <a:solidFill>
                      <a:schemeClr val="accent6">
                        <a:lumMod val="50000"/>
                      </a:schemeClr>
                    </a:solidFill>
                  </a:rPr>
                  <a:t>31.0 </a:t>
                </a:r>
                <a:r>
                  <a:rPr lang="en-GB" sz="1200" dirty="0" err="1" smtClean="0">
                    <a:solidFill>
                      <a:schemeClr val="accent6">
                        <a:lumMod val="50000"/>
                      </a:schemeClr>
                    </a:solidFill>
                  </a:rPr>
                  <a:t>kHits</a:t>
                </a:r>
                <a:r>
                  <a:rPr lang="en-GB" sz="1200" dirty="0" smtClean="0">
                    <a:solidFill>
                      <a:schemeClr val="accent6">
                        <a:lumMod val="50000"/>
                      </a:schemeClr>
                    </a:solidFill>
                  </a:rPr>
                  <a:t>/s/mm</a:t>
                </a:r>
                <a:r>
                  <a:rPr lang="en-GB" sz="1200" baseline="30000" dirty="0">
                    <a:solidFill>
                      <a:schemeClr val="accent6">
                        <a:lumMod val="50000"/>
                      </a:schemeClr>
                    </a:solidFill>
                  </a:rPr>
                  <a:t>2</a:t>
                </a:r>
                <a:endParaRPr lang="en-GB" sz="1200" dirty="0">
                  <a:solidFill>
                    <a:schemeClr val="accent6">
                      <a:lumMod val="50000"/>
                    </a:schemeClr>
                  </a:solidFill>
                </a:endParaRPr>
              </a:p>
            </p:txBody>
          </p:sp>
          <p:sp>
            <p:nvSpPr>
              <p:cNvPr id="64" name="TextBox 63"/>
              <p:cNvSpPr txBox="1"/>
              <p:nvPr/>
            </p:nvSpPr>
            <p:spPr>
              <a:xfrm>
                <a:off x="7468902" y="1706304"/>
                <a:ext cx="1202271" cy="184666"/>
              </a:xfrm>
              <a:prstGeom prst="rect">
                <a:avLst/>
              </a:prstGeom>
              <a:solidFill>
                <a:schemeClr val="bg1"/>
              </a:solidFill>
            </p:spPr>
            <p:txBody>
              <a:bodyPr wrap="square" lIns="0" tIns="0" rIns="0" bIns="0" rtlCol="0">
                <a:spAutoFit/>
              </a:bodyPr>
              <a:lstStyle/>
              <a:p>
                <a:r>
                  <a:rPr lang="en-GB" sz="1200" dirty="0" smtClean="0">
                    <a:solidFill>
                      <a:schemeClr val="accent6">
                        <a:lumMod val="50000"/>
                      </a:schemeClr>
                    </a:solidFill>
                  </a:rPr>
                  <a:t>67.5 </a:t>
                </a:r>
                <a:r>
                  <a:rPr lang="en-GB" sz="1200" dirty="0" err="1" smtClean="0">
                    <a:solidFill>
                      <a:schemeClr val="accent6">
                        <a:lumMod val="50000"/>
                      </a:schemeClr>
                    </a:solidFill>
                  </a:rPr>
                  <a:t>kHits</a:t>
                </a:r>
                <a:r>
                  <a:rPr lang="en-GB" sz="1200" dirty="0" smtClean="0">
                    <a:solidFill>
                      <a:schemeClr val="accent6">
                        <a:lumMod val="50000"/>
                      </a:schemeClr>
                    </a:solidFill>
                  </a:rPr>
                  <a:t>/s/mm</a:t>
                </a:r>
                <a:r>
                  <a:rPr lang="en-GB" sz="1200" baseline="30000" dirty="0">
                    <a:solidFill>
                      <a:schemeClr val="accent6">
                        <a:lumMod val="50000"/>
                      </a:schemeClr>
                    </a:solidFill>
                  </a:rPr>
                  <a:t>2</a:t>
                </a:r>
                <a:endParaRPr lang="en-GB" sz="1200" dirty="0">
                  <a:solidFill>
                    <a:schemeClr val="accent6">
                      <a:lumMod val="50000"/>
                    </a:schemeClr>
                  </a:solidFill>
                </a:endParaRPr>
              </a:p>
            </p:txBody>
          </p:sp>
        </p:grpSp>
        <p:grpSp>
          <p:nvGrpSpPr>
            <p:cNvPr id="58" name="Group 57"/>
            <p:cNvGrpSpPr/>
            <p:nvPr/>
          </p:nvGrpSpPr>
          <p:grpSpPr>
            <a:xfrm>
              <a:off x="1460793" y="4238855"/>
              <a:ext cx="7181235" cy="184666"/>
              <a:chOff x="1504079" y="1706304"/>
              <a:chExt cx="7181235" cy="184666"/>
            </a:xfrm>
          </p:grpSpPr>
          <p:sp>
            <p:nvSpPr>
              <p:cNvPr id="59" name="TextBox 58"/>
              <p:cNvSpPr txBox="1"/>
              <p:nvPr/>
            </p:nvSpPr>
            <p:spPr>
              <a:xfrm>
                <a:off x="1504079" y="1706304"/>
                <a:ext cx="1753128" cy="184666"/>
              </a:xfrm>
              <a:prstGeom prst="rect">
                <a:avLst/>
              </a:prstGeom>
              <a:solidFill>
                <a:schemeClr val="bg1"/>
              </a:solidFill>
            </p:spPr>
            <p:txBody>
              <a:bodyPr wrap="square" lIns="0" tIns="0" rIns="0" bIns="0" rtlCol="0">
                <a:spAutoFit/>
              </a:bodyPr>
              <a:lstStyle/>
              <a:p>
                <a:r>
                  <a:rPr lang="en-GB" sz="1200" dirty="0" smtClean="0">
                    <a:solidFill>
                      <a:schemeClr val="accent6">
                        <a:lumMod val="50000"/>
                      </a:schemeClr>
                    </a:solidFill>
                  </a:rPr>
                  <a:t>20.7 </a:t>
                </a:r>
                <a:r>
                  <a:rPr lang="en-GB" sz="1200" dirty="0" err="1" smtClean="0">
                    <a:solidFill>
                      <a:schemeClr val="accent6">
                        <a:lumMod val="50000"/>
                      </a:schemeClr>
                    </a:solidFill>
                  </a:rPr>
                  <a:t>kHits</a:t>
                </a:r>
                <a:r>
                  <a:rPr lang="en-GB" sz="1200" dirty="0" smtClean="0">
                    <a:solidFill>
                      <a:schemeClr val="accent6">
                        <a:lumMod val="50000"/>
                      </a:schemeClr>
                    </a:solidFill>
                  </a:rPr>
                  <a:t>/s/mm</a:t>
                </a:r>
                <a:r>
                  <a:rPr lang="en-GB" sz="1200" baseline="30000" dirty="0">
                    <a:solidFill>
                      <a:schemeClr val="accent6">
                        <a:lumMod val="50000"/>
                      </a:schemeClr>
                    </a:solidFill>
                  </a:rPr>
                  <a:t>2</a:t>
                </a:r>
                <a:endParaRPr lang="en-GB" sz="1200" dirty="0">
                  <a:solidFill>
                    <a:schemeClr val="accent6">
                      <a:lumMod val="50000"/>
                    </a:schemeClr>
                  </a:solidFill>
                </a:endParaRPr>
              </a:p>
            </p:txBody>
          </p:sp>
          <p:sp>
            <p:nvSpPr>
              <p:cNvPr id="60" name="TextBox 59"/>
              <p:cNvSpPr txBox="1"/>
              <p:nvPr/>
            </p:nvSpPr>
            <p:spPr>
              <a:xfrm>
                <a:off x="4473310" y="1706304"/>
                <a:ext cx="1215067" cy="184666"/>
              </a:xfrm>
              <a:prstGeom prst="rect">
                <a:avLst/>
              </a:prstGeom>
              <a:solidFill>
                <a:schemeClr val="bg1"/>
              </a:solidFill>
            </p:spPr>
            <p:txBody>
              <a:bodyPr wrap="square" lIns="0" tIns="0" rIns="0" bIns="0" rtlCol="0">
                <a:spAutoFit/>
              </a:bodyPr>
              <a:lstStyle/>
              <a:p>
                <a:r>
                  <a:rPr lang="en-GB" sz="1200" dirty="0" smtClean="0">
                    <a:solidFill>
                      <a:schemeClr val="accent6">
                        <a:lumMod val="50000"/>
                      </a:schemeClr>
                    </a:solidFill>
                  </a:rPr>
                  <a:t>30.7 </a:t>
                </a:r>
                <a:r>
                  <a:rPr lang="en-GB" sz="1200" dirty="0" err="1" smtClean="0">
                    <a:solidFill>
                      <a:schemeClr val="accent6">
                        <a:lumMod val="50000"/>
                      </a:schemeClr>
                    </a:solidFill>
                  </a:rPr>
                  <a:t>kHits</a:t>
                </a:r>
                <a:r>
                  <a:rPr lang="en-GB" sz="1200" dirty="0" smtClean="0">
                    <a:solidFill>
                      <a:schemeClr val="accent6">
                        <a:lumMod val="50000"/>
                      </a:schemeClr>
                    </a:solidFill>
                  </a:rPr>
                  <a:t>/s/mm</a:t>
                </a:r>
                <a:r>
                  <a:rPr lang="en-GB" sz="1200" baseline="30000" dirty="0">
                    <a:solidFill>
                      <a:schemeClr val="accent6">
                        <a:lumMod val="50000"/>
                      </a:schemeClr>
                    </a:solidFill>
                  </a:rPr>
                  <a:t>2</a:t>
                </a:r>
                <a:endParaRPr lang="en-GB" sz="1200" dirty="0">
                  <a:solidFill>
                    <a:schemeClr val="accent6">
                      <a:lumMod val="50000"/>
                    </a:schemeClr>
                  </a:solidFill>
                </a:endParaRPr>
              </a:p>
            </p:txBody>
          </p:sp>
          <p:sp>
            <p:nvSpPr>
              <p:cNvPr id="61" name="TextBox 60"/>
              <p:cNvSpPr txBox="1"/>
              <p:nvPr/>
            </p:nvSpPr>
            <p:spPr>
              <a:xfrm>
                <a:off x="7468902" y="1706304"/>
                <a:ext cx="1216412" cy="184666"/>
              </a:xfrm>
              <a:prstGeom prst="rect">
                <a:avLst/>
              </a:prstGeom>
              <a:solidFill>
                <a:schemeClr val="bg1"/>
              </a:solidFill>
            </p:spPr>
            <p:txBody>
              <a:bodyPr wrap="square" lIns="0" tIns="0" rIns="0" bIns="0" rtlCol="0">
                <a:spAutoFit/>
              </a:bodyPr>
              <a:lstStyle/>
              <a:p>
                <a:r>
                  <a:rPr lang="en-GB" sz="1200" dirty="0" smtClean="0">
                    <a:solidFill>
                      <a:schemeClr val="accent6">
                        <a:lumMod val="50000"/>
                      </a:schemeClr>
                    </a:solidFill>
                  </a:rPr>
                  <a:t>67.4 </a:t>
                </a:r>
                <a:r>
                  <a:rPr lang="en-GB" sz="1200" dirty="0" err="1" smtClean="0">
                    <a:solidFill>
                      <a:schemeClr val="accent6">
                        <a:lumMod val="50000"/>
                      </a:schemeClr>
                    </a:solidFill>
                  </a:rPr>
                  <a:t>kHits</a:t>
                </a:r>
                <a:r>
                  <a:rPr lang="en-GB" sz="1200" dirty="0" smtClean="0">
                    <a:solidFill>
                      <a:schemeClr val="accent6">
                        <a:lumMod val="50000"/>
                      </a:schemeClr>
                    </a:solidFill>
                  </a:rPr>
                  <a:t>/s/mm</a:t>
                </a:r>
                <a:r>
                  <a:rPr lang="en-GB" sz="1200" baseline="30000" dirty="0">
                    <a:solidFill>
                      <a:schemeClr val="accent6">
                        <a:lumMod val="50000"/>
                      </a:schemeClr>
                    </a:solidFill>
                  </a:rPr>
                  <a:t>2</a:t>
                </a:r>
                <a:endParaRPr lang="en-GB" sz="1200" dirty="0">
                  <a:solidFill>
                    <a:schemeClr val="accent6">
                      <a:lumMod val="50000"/>
                    </a:schemeClr>
                  </a:solidFill>
                </a:endParaRPr>
              </a:p>
            </p:txBody>
          </p:sp>
        </p:grpSp>
      </p:grpSp>
      <p:grpSp>
        <p:nvGrpSpPr>
          <p:cNvPr id="65" name="Group 64"/>
          <p:cNvGrpSpPr/>
          <p:nvPr/>
        </p:nvGrpSpPr>
        <p:grpSpPr>
          <a:xfrm>
            <a:off x="1935842" y="2433973"/>
            <a:ext cx="7181235" cy="2589759"/>
            <a:chOff x="1460793" y="2018428"/>
            <a:chExt cx="7181235" cy="2589759"/>
          </a:xfrm>
        </p:grpSpPr>
        <p:grpSp>
          <p:nvGrpSpPr>
            <p:cNvPr id="66" name="Group 65"/>
            <p:cNvGrpSpPr/>
            <p:nvPr/>
          </p:nvGrpSpPr>
          <p:grpSpPr>
            <a:xfrm>
              <a:off x="1474934" y="2018428"/>
              <a:ext cx="7167094" cy="369332"/>
              <a:chOff x="1504079" y="1706304"/>
              <a:chExt cx="7167094" cy="369332"/>
            </a:xfrm>
          </p:grpSpPr>
          <p:sp>
            <p:nvSpPr>
              <p:cNvPr id="71" name="TextBox 70"/>
              <p:cNvSpPr txBox="1"/>
              <p:nvPr/>
            </p:nvSpPr>
            <p:spPr>
              <a:xfrm>
                <a:off x="1504079" y="1706304"/>
                <a:ext cx="1753128" cy="369332"/>
              </a:xfrm>
              <a:prstGeom prst="rect">
                <a:avLst/>
              </a:prstGeom>
              <a:solidFill>
                <a:schemeClr val="bg1"/>
              </a:solidFill>
            </p:spPr>
            <p:txBody>
              <a:bodyPr wrap="square" lIns="0" tIns="0" rIns="0" bIns="0" rtlCol="0">
                <a:spAutoFit/>
              </a:bodyPr>
              <a:lstStyle/>
              <a:p>
                <a:r>
                  <a:rPr lang="en-GB" sz="1200" dirty="0" smtClean="0">
                    <a:solidFill>
                      <a:schemeClr val="accent6">
                        <a:lumMod val="50000"/>
                      </a:schemeClr>
                    </a:solidFill>
                  </a:rPr>
                  <a:t>Pileup of 28 counts (0.066%)</a:t>
                </a:r>
                <a:endParaRPr lang="en-GB" sz="1200" baseline="30000" dirty="0">
                  <a:solidFill>
                    <a:schemeClr val="accent6">
                      <a:lumMod val="50000"/>
                    </a:schemeClr>
                  </a:solidFill>
                </a:endParaRPr>
              </a:p>
            </p:txBody>
          </p:sp>
          <p:sp>
            <p:nvSpPr>
              <p:cNvPr id="72" name="TextBox 71"/>
              <p:cNvSpPr txBox="1"/>
              <p:nvPr/>
            </p:nvSpPr>
            <p:spPr>
              <a:xfrm>
                <a:off x="4473310" y="1706304"/>
                <a:ext cx="1375396" cy="369332"/>
              </a:xfrm>
              <a:prstGeom prst="rect">
                <a:avLst/>
              </a:prstGeom>
              <a:solidFill>
                <a:schemeClr val="bg1"/>
              </a:solidFill>
            </p:spPr>
            <p:txBody>
              <a:bodyPr wrap="square" lIns="0" tIns="0" rIns="0" bIns="0" rtlCol="0">
                <a:spAutoFit/>
              </a:bodyPr>
              <a:lstStyle/>
              <a:p>
                <a:r>
                  <a:rPr lang="en-GB" sz="1200" dirty="0" smtClean="0">
                    <a:solidFill>
                      <a:schemeClr val="accent6">
                        <a:lumMod val="50000"/>
                      </a:schemeClr>
                    </a:solidFill>
                  </a:rPr>
                  <a:t>Pileup of 27 counts (0.040%)</a:t>
                </a:r>
                <a:endParaRPr lang="en-GB" sz="1200" dirty="0">
                  <a:solidFill>
                    <a:schemeClr val="accent6">
                      <a:lumMod val="50000"/>
                    </a:schemeClr>
                  </a:solidFill>
                </a:endParaRPr>
              </a:p>
            </p:txBody>
          </p:sp>
          <p:sp>
            <p:nvSpPr>
              <p:cNvPr id="73" name="TextBox 72"/>
              <p:cNvSpPr txBox="1"/>
              <p:nvPr/>
            </p:nvSpPr>
            <p:spPr>
              <a:xfrm>
                <a:off x="7468902" y="1706304"/>
                <a:ext cx="1202271" cy="369332"/>
              </a:xfrm>
              <a:prstGeom prst="rect">
                <a:avLst/>
              </a:prstGeom>
              <a:solidFill>
                <a:schemeClr val="bg1"/>
              </a:solidFill>
            </p:spPr>
            <p:txBody>
              <a:bodyPr wrap="square" lIns="0" tIns="0" rIns="0" bIns="0" rtlCol="0">
                <a:spAutoFit/>
              </a:bodyPr>
              <a:lstStyle/>
              <a:p>
                <a:r>
                  <a:rPr lang="en-GB" sz="1200" dirty="0" smtClean="0">
                    <a:solidFill>
                      <a:schemeClr val="accent6">
                        <a:lumMod val="50000"/>
                      </a:schemeClr>
                    </a:solidFill>
                  </a:rPr>
                  <a:t>Pileup of 21 counts (0.016%)</a:t>
                </a:r>
                <a:endParaRPr lang="en-GB" sz="1200" dirty="0">
                  <a:solidFill>
                    <a:schemeClr val="accent6">
                      <a:lumMod val="50000"/>
                    </a:schemeClr>
                  </a:solidFill>
                </a:endParaRPr>
              </a:p>
            </p:txBody>
          </p:sp>
        </p:grpSp>
        <p:grpSp>
          <p:nvGrpSpPr>
            <p:cNvPr id="67" name="Group 66"/>
            <p:cNvGrpSpPr/>
            <p:nvPr/>
          </p:nvGrpSpPr>
          <p:grpSpPr>
            <a:xfrm>
              <a:off x="1460793" y="4238855"/>
              <a:ext cx="7181235" cy="369332"/>
              <a:chOff x="1504079" y="1706304"/>
              <a:chExt cx="7181235" cy="369332"/>
            </a:xfrm>
          </p:grpSpPr>
          <p:sp>
            <p:nvSpPr>
              <p:cNvPr id="68" name="TextBox 67"/>
              <p:cNvSpPr txBox="1"/>
              <p:nvPr/>
            </p:nvSpPr>
            <p:spPr>
              <a:xfrm>
                <a:off x="1504079" y="1706304"/>
                <a:ext cx="1462475" cy="369332"/>
              </a:xfrm>
              <a:prstGeom prst="rect">
                <a:avLst/>
              </a:prstGeom>
              <a:solidFill>
                <a:schemeClr val="bg1"/>
              </a:solidFill>
            </p:spPr>
            <p:txBody>
              <a:bodyPr wrap="square" lIns="0" tIns="0" rIns="0" bIns="0" rtlCol="0">
                <a:spAutoFit/>
              </a:bodyPr>
              <a:lstStyle/>
              <a:p>
                <a:r>
                  <a:rPr lang="en-GB" sz="1200" dirty="0" smtClean="0">
                    <a:solidFill>
                      <a:schemeClr val="accent6">
                        <a:lumMod val="50000"/>
                      </a:schemeClr>
                    </a:solidFill>
                  </a:rPr>
                  <a:t>Pileup of 0 counts </a:t>
                </a:r>
              </a:p>
              <a:p>
                <a:r>
                  <a:rPr lang="en-GB" sz="1200" dirty="0" smtClean="0">
                    <a:solidFill>
                      <a:schemeClr val="accent6">
                        <a:lumMod val="50000"/>
                      </a:schemeClr>
                    </a:solidFill>
                  </a:rPr>
                  <a:t>(0%)</a:t>
                </a:r>
                <a:endParaRPr lang="en-GB" sz="1200" dirty="0">
                  <a:solidFill>
                    <a:schemeClr val="accent6">
                      <a:lumMod val="50000"/>
                    </a:schemeClr>
                  </a:solidFill>
                </a:endParaRPr>
              </a:p>
            </p:txBody>
          </p:sp>
          <p:sp>
            <p:nvSpPr>
              <p:cNvPr id="69" name="TextBox 68"/>
              <p:cNvSpPr txBox="1"/>
              <p:nvPr/>
            </p:nvSpPr>
            <p:spPr>
              <a:xfrm>
                <a:off x="4473310" y="1706304"/>
                <a:ext cx="1403678" cy="369332"/>
              </a:xfrm>
              <a:prstGeom prst="rect">
                <a:avLst/>
              </a:prstGeom>
              <a:solidFill>
                <a:schemeClr val="bg1"/>
              </a:solidFill>
            </p:spPr>
            <p:txBody>
              <a:bodyPr wrap="square" lIns="0" tIns="0" rIns="0" bIns="0" rtlCol="0">
                <a:spAutoFit/>
              </a:bodyPr>
              <a:lstStyle/>
              <a:p>
                <a:r>
                  <a:rPr lang="en-GB" sz="1200" dirty="0" smtClean="0">
                    <a:solidFill>
                      <a:schemeClr val="accent6">
                        <a:lumMod val="50000"/>
                      </a:schemeClr>
                    </a:solidFill>
                  </a:rPr>
                  <a:t>Pileup of 3 counts (0.006%)</a:t>
                </a:r>
                <a:endParaRPr lang="en-GB" sz="1200" dirty="0">
                  <a:solidFill>
                    <a:schemeClr val="accent6">
                      <a:lumMod val="50000"/>
                    </a:schemeClr>
                  </a:solidFill>
                </a:endParaRPr>
              </a:p>
            </p:txBody>
          </p:sp>
          <p:sp>
            <p:nvSpPr>
              <p:cNvPr id="70" name="TextBox 69"/>
              <p:cNvSpPr txBox="1"/>
              <p:nvPr/>
            </p:nvSpPr>
            <p:spPr>
              <a:xfrm>
                <a:off x="7468902" y="1706304"/>
                <a:ext cx="1216412" cy="369332"/>
              </a:xfrm>
              <a:prstGeom prst="rect">
                <a:avLst/>
              </a:prstGeom>
              <a:solidFill>
                <a:schemeClr val="bg1"/>
              </a:solidFill>
            </p:spPr>
            <p:txBody>
              <a:bodyPr wrap="square" lIns="0" tIns="0" rIns="0" bIns="0" rtlCol="0">
                <a:spAutoFit/>
              </a:bodyPr>
              <a:lstStyle/>
              <a:p>
                <a:r>
                  <a:rPr lang="en-GB" sz="1200" dirty="0" smtClean="0">
                    <a:solidFill>
                      <a:schemeClr val="accent6">
                        <a:lumMod val="50000"/>
                      </a:schemeClr>
                    </a:solidFill>
                  </a:rPr>
                  <a:t>Pileup of 4 counts</a:t>
                </a:r>
              </a:p>
              <a:p>
                <a:r>
                  <a:rPr lang="en-GB" sz="1200" dirty="0" smtClean="0">
                    <a:solidFill>
                      <a:schemeClr val="accent6">
                        <a:lumMod val="50000"/>
                      </a:schemeClr>
                    </a:solidFill>
                  </a:rPr>
                  <a:t>(0.003%)</a:t>
                </a:r>
                <a:endParaRPr lang="en-GB" sz="1200" dirty="0">
                  <a:solidFill>
                    <a:schemeClr val="accent6">
                      <a:lumMod val="50000"/>
                    </a:schemeClr>
                  </a:solidFill>
                </a:endParaRPr>
              </a:p>
            </p:txBody>
          </p:sp>
        </p:grpSp>
      </p:grpSp>
      <p:sp>
        <p:nvSpPr>
          <p:cNvPr id="74"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75"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13313953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dissolv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dissolve">
                                      <p:cBhvr>
                                        <p:cTn id="12" dur="500"/>
                                        <p:tgtEl>
                                          <p:spTgt spid="5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dissolve">
                                      <p:cBhvr>
                                        <p:cTn id="1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Content Placeholder 43"/>
          <p:cNvPicPr>
            <a:picLocks noGrp="1" noChangeAspect="1"/>
          </p:cNvPicPr>
          <p:nvPr>
            <p:ph idx="1"/>
          </p:nvPr>
        </p:nvPicPr>
        <p:blipFill rotWithShape="1">
          <a:blip r:embed="rId3" cstate="print">
            <a:extLst>
              <a:ext uri="{28A0092B-C50C-407E-A947-70E740481C1C}">
                <a14:useLocalDpi xmlns:a14="http://schemas.microsoft.com/office/drawing/2010/main"/>
              </a:ext>
            </a:extLst>
          </a:blip>
          <a:srcRect l="2013" t="35" r="9082" b="3814"/>
          <a:stretch/>
        </p:blipFill>
        <p:spPr>
          <a:xfrm>
            <a:off x="0" y="1260000"/>
            <a:ext cx="9144000" cy="4946400"/>
          </a:xfrm>
        </p:spPr>
      </p:pic>
      <p:sp>
        <p:nvSpPr>
          <p:cNvPr id="2" name="Title 1"/>
          <p:cNvSpPr>
            <a:spLocks noGrp="1"/>
          </p:cNvSpPr>
          <p:nvPr>
            <p:ph type="title"/>
          </p:nvPr>
        </p:nvSpPr>
        <p:spPr/>
        <p:txBody>
          <a:bodyPr>
            <a:noAutofit/>
          </a:bodyPr>
          <a:lstStyle/>
          <a:p>
            <a:r>
              <a:rPr lang="en-GB" sz="3600" dirty="0" smtClean="0"/>
              <a:t>Primary Beam Spectra</a:t>
            </a:r>
            <a:br>
              <a:rPr lang="en-GB" sz="3600" dirty="0" smtClean="0"/>
            </a:br>
            <a:r>
              <a:rPr lang="en-GB" sz="3600" dirty="0" smtClean="0"/>
              <a:t>for Increasing </a:t>
            </a:r>
            <a:r>
              <a:rPr lang="en-GB" sz="3600" dirty="0" err="1" smtClean="0"/>
              <a:t>mAs</a:t>
            </a:r>
            <a:endParaRPr lang="en-GB" sz="36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18</a:t>
            </a:fld>
            <a:endParaRPr lang="en-US" dirty="0"/>
          </a:p>
        </p:txBody>
      </p:sp>
      <p:sp>
        <p:nvSpPr>
          <p:cNvPr id="15" name="TextBox 14"/>
          <p:cNvSpPr txBox="1"/>
          <p:nvPr/>
        </p:nvSpPr>
        <p:spPr>
          <a:xfrm>
            <a:off x="1460793" y="1345947"/>
            <a:ext cx="1175285" cy="369332"/>
          </a:xfrm>
          <a:prstGeom prst="rect">
            <a:avLst/>
          </a:prstGeom>
          <a:noFill/>
        </p:spPr>
        <p:txBody>
          <a:bodyPr wrap="square" rtlCol="0">
            <a:spAutoFit/>
          </a:bodyPr>
          <a:lstStyle/>
          <a:p>
            <a:r>
              <a:rPr lang="en-GB" dirty="0" smtClean="0"/>
              <a:t>RQR-5</a:t>
            </a:r>
            <a:endParaRPr lang="en-GB" dirty="0"/>
          </a:p>
        </p:txBody>
      </p:sp>
      <p:sp>
        <p:nvSpPr>
          <p:cNvPr id="16" name="TextBox 15"/>
          <p:cNvSpPr txBox="1"/>
          <p:nvPr/>
        </p:nvSpPr>
        <p:spPr>
          <a:xfrm>
            <a:off x="4390063" y="1345947"/>
            <a:ext cx="1175285" cy="369332"/>
          </a:xfrm>
          <a:prstGeom prst="rect">
            <a:avLst/>
          </a:prstGeom>
          <a:noFill/>
        </p:spPr>
        <p:txBody>
          <a:bodyPr wrap="square" rtlCol="0">
            <a:spAutoFit/>
          </a:bodyPr>
          <a:lstStyle/>
          <a:p>
            <a:r>
              <a:rPr lang="en-GB" dirty="0" smtClean="0"/>
              <a:t>RQR-7</a:t>
            </a:r>
            <a:endParaRPr lang="en-GB" dirty="0"/>
          </a:p>
        </p:txBody>
      </p:sp>
      <p:sp>
        <p:nvSpPr>
          <p:cNvPr id="17" name="TextBox 16"/>
          <p:cNvSpPr txBox="1"/>
          <p:nvPr/>
        </p:nvSpPr>
        <p:spPr>
          <a:xfrm>
            <a:off x="7389886" y="1345947"/>
            <a:ext cx="1175285" cy="369332"/>
          </a:xfrm>
          <a:prstGeom prst="rect">
            <a:avLst/>
          </a:prstGeom>
          <a:noFill/>
        </p:spPr>
        <p:txBody>
          <a:bodyPr wrap="square" rtlCol="0">
            <a:spAutoFit/>
          </a:bodyPr>
          <a:lstStyle/>
          <a:p>
            <a:r>
              <a:rPr lang="en-GB" dirty="0" smtClean="0"/>
              <a:t>RQR-9</a:t>
            </a:r>
            <a:endParaRPr lang="en-GB" dirty="0"/>
          </a:p>
        </p:txBody>
      </p:sp>
      <p:sp>
        <p:nvSpPr>
          <p:cNvPr id="8" name="Explosion 1 7"/>
          <p:cNvSpPr/>
          <p:nvPr/>
        </p:nvSpPr>
        <p:spPr>
          <a:xfrm>
            <a:off x="480718" y="1173935"/>
            <a:ext cx="856721" cy="751929"/>
          </a:xfrm>
          <a:prstGeom prst="irregularSeal1">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t>Log</a:t>
            </a:r>
            <a:endParaRPr lang="en-GB" sz="1400" dirty="0"/>
          </a:p>
        </p:txBody>
      </p:sp>
      <p:sp>
        <p:nvSpPr>
          <p:cNvPr id="26" name="Date Placeholder 2"/>
          <p:cNvSpPr txBox="1">
            <a:spLocks/>
          </p:cNvSpPr>
          <p:nvPr/>
        </p:nvSpPr>
        <p:spPr>
          <a:xfrm>
            <a:off x="-35277" y="2388640"/>
            <a:ext cx="1009587"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solidFill>
                  <a:schemeClr val="tx1"/>
                </a:solidFill>
              </a:rPr>
              <a:t>220 </a:t>
            </a:r>
            <a:r>
              <a:rPr lang="en-GB" dirty="0" smtClean="0">
                <a:solidFill>
                  <a:schemeClr val="tx1"/>
                </a:solidFill>
              </a:rPr>
              <a:t>μm pixels</a:t>
            </a:r>
            <a:endParaRPr lang="en-US" dirty="0" smtClean="0">
              <a:solidFill>
                <a:schemeClr val="tx1"/>
              </a:solidFill>
            </a:endParaRPr>
          </a:p>
        </p:txBody>
      </p:sp>
      <p:sp>
        <p:nvSpPr>
          <p:cNvPr id="27" name="Date Placeholder 2"/>
          <p:cNvSpPr txBox="1">
            <a:spLocks/>
          </p:cNvSpPr>
          <p:nvPr/>
        </p:nvSpPr>
        <p:spPr>
          <a:xfrm>
            <a:off x="-35277" y="4622250"/>
            <a:ext cx="1009587"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solidFill>
                  <a:schemeClr val="tx1"/>
                </a:solidFill>
              </a:rPr>
              <a:t>55 </a:t>
            </a:r>
            <a:r>
              <a:rPr lang="en-GB" dirty="0" smtClean="0">
                <a:solidFill>
                  <a:schemeClr val="tx1"/>
                </a:solidFill>
              </a:rPr>
              <a:t>μm pixels</a:t>
            </a:r>
            <a:endParaRPr lang="en-US" dirty="0" smtClean="0">
              <a:solidFill>
                <a:schemeClr val="tx1"/>
              </a:solidFill>
            </a:endParaRPr>
          </a:p>
        </p:txBody>
      </p:sp>
      <p:sp>
        <p:nvSpPr>
          <p:cNvPr id="13"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14"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286949256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Content Placeholder 43"/>
          <p:cNvPicPr>
            <a:picLocks noGrp="1" noChangeAspect="1"/>
          </p:cNvPicPr>
          <p:nvPr>
            <p:ph idx="1"/>
          </p:nvPr>
        </p:nvPicPr>
        <p:blipFill rotWithShape="1">
          <a:blip r:embed="rId3" cstate="print">
            <a:extLst>
              <a:ext uri="{28A0092B-C50C-407E-A947-70E740481C1C}">
                <a14:useLocalDpi xmlns:a14="http://schemas.microsoft.com/office/drawing/2010/main"/>
              </a:ext>
            </a:extLst>
          </a:blip>
          <a:srcRect l="2187" t="35" r="9259" b="3814"/>
          <a:stretch/>
        </p:blipFill>
        <p:spPr>
          <a:xfrm>
            <a:off x="47036" y="1260000"/>
            <a:ext cx="9108000" cy="4946400"/>
          </a:xfrm>
        </p:spPr>
      </p:pic>
      <p:sp>
        <p:nvSpPr>
          <p:cNvPr id="2" name="Title 1"/>
          <p:cNvSpPr>
            <a:spLocks noGrp="1"/>
          </p:cNvSpPr>
          <p:nvPr>
            <p:ph type="title"/>
          </p:nvPr>
        </p:nvSpPr>
        <p:spPr/>
        <p:txBody>
          <a:bodyPr>
            <a:noAutofit/>
          </a:bodyPr>
          <a:lstStyle/>
          <a:p>
            <a:r>
              <a:rPr lang="en-GB" sz="3600" dirty="0" smtClean="0"/>
              <a:t>Primary Beam </a:t>
            </a:r>
            <a:r>
              <a:rPr lang="en-GB" sz="3600" dirty="0" err="1" smtClean="0"/>
              <a:t>Fluence</a:t>
            </a:r>
            <a:r>
              <a:rPr lang="en-GB" sz="3600" dirty="0" smtClean="0"/>
              <a:t/>
            </a:r>
            <a:br>
              <a:rPr lang="en-GB" sz="3600" dirty="0" smtClean="0"/>
            </a:br>
            <a:r>
              <a:rPr lang="en-GB" sz="3600" dirty="0" smtClean="0"/>
              <a:t>for Increasing </a:t>
            </a:r>
            <a:r>
              <a:rPr lang="en-GB" sz="3600" dirty="0" err="1" smtClean="0"/>
              <a:t>mAs</a:t>
            </a:r>
            <a:endParaRPr lang="en-GB" sz="36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19</a:t>
            </a:fld>
            <a:endParaRPr lang="en-US" dirty="0"/>
          </a:p>
        </p:txBody>
      </p:sp>
      <p:sp>
        <p:nvSpPr>
          <p:cNvPr id="15" name="TextBox 14"/>
          <p:cNvSpPr txBox="1"/>
          <p:nvPr/>
        </p:nvSpPr>
        <p:spPr>
          <a:xfrm>
            <a:off x="1460793" y="1345947"/>
            <a:ext cx="1175285" cy="369332"/>
          </a:xfrm>
          <a:prstGeom prst="rect">
            <a:avLst/>
          </a:prstGeom>
          <a:noFill/>
        </p:spPr>
        <p:txBody>
          <a:bodyPr wrap="square" rtlCol="0">
            <a:spAutoFit/>
          </a:bodyPr>
          <a:lstStyle/>
          <a:p>
            <a:r>
              <a:rPr lang="en-GB" dirty="0" smtClean="0"/>
              <a:t>RQR-5</a:t>
            </a:r>
            <a:endParaRPr lang="en-GB" dirty="0"/>
          </a:p>
        </p:txBody>
      </p:sp>
      <p:sp>
        <p:nvSpPr>
          <p:cNvPr id="16" name="TextBox 15"/>
          <p:cNvSpPr txBox="1"/>
          <p:nvPr/>
        </p:nvSpPr>
        <p:spPr>
          <a:xfrm>
            <a:off x="4390063" y="1345947"/>
            <a:ext cx="1175285" cy="369332"/>
          </a:xfrm>
          <a:prstGeom prst="rect">
            <a:avLst/>
          </a:prstGeom>
          <a:noFill/>
        </p:spPr>
        <p:txBody>
          <a:bodyPr wrap="square" rtlCol="0">
            <a:spAutoFit/>
          </a:bodyPr>
          <a:lstStyle/>
          <a:p>
            <a:r>
              <a:rPr lang="en-GB" dirty="0" smtClean="0"/>
              <a:t>RQR-7</a:t>
            </a:r>
            <a:endParaRPr lang="en-GB" dirty="0"/>
          </a:p>
        </p:txBody>
      </p:sp>
      <p:sp>
        <p:nvSpPr>
          <p:cNvPr id="17" name="TextBox 16"/>
          <p:cNvSpPr txBox="1"/>
          <p:nvPr/>
        </p:nvSpPr>
        <p:spPr>
          <a:xfrm>
            <a:off x="7389886" y="1345947"/>
            <a:ext cx="1175285" cy="369332"/>
          </a:xfrm>
          <a:prstGeom prst="rect">
            <a:avLst/>
          </a:prstGeom>
          <a:noFill/>
        </p:spPr>
        <p:txBody>
          <a:bodyPr wrap="square" rtlCol="0">
            <a:spAutoFit/>
          </a:bodyPr>
          <a:lstStyle/>
          <a:p>
            <a:r>
              <a:rPr lang="en-GB" dirty="0" smtClean="0"/>
              <a:t>RQR-9</a:t>
            </a:r>
            <a:endParaRPr lang="en-GB" dirty="0"/>
          </a:p>
        </p:txBody>
      </p:sp>
      <p:sp>
        <p:nvSpPr>
          <p:cNvPr id="26" name="Date Placeholder 2"/>
          <p:cNvSpPr txBox="1">
            <a:spLocks/>
          </p:cNvSpPr>
          <p:nvPr/>
        </p:nvSpPr>
        <p:spPr>
          <a:xfrm>
            <a:off x="-35277" y="2388640"/>
            <a:ext cx="1009587"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solidFill>
                  <a:schemeClr val="tx1"/>
                </a:solidFill>
              </a:rPr>
              <a:t>220 </a:t>
            </a:r>
            <a:r>
              <a:rPr lang="en-GB" dirty="0" smtClean="0">
                <a:solidFill>
                  <a:schemeClr val="tx1"/>
                </a:solidFill>
              </a:rPr>
              <a:t>μm pixels</a:t>
            </a:r>
            <a:endParaRPr lang="en-US" dirty="0" smtClean="0">
              <a:solidFill>
                <a:schemeClr val="tx1"/>
              </a:solidFill>
            </a:endParaRPr>
          </a:p>
        </p:txBody>
      </p:sp>
      <p:sp>
        <p:nvSpPr>
          <p:cNvPr id="27" name="Date Placeholder 2"/>
          <p:cNvSpPr txBox="1">
            <a:spLocks/>
          </p:cNvSpPr>
          <p:nvPr/>
        </p:nvSpPr>
        <p:spPr>
          <a:xfrm>
            <a:off x="-35277" y="4622250"/>
            <a:ext cx="1009587"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solidFill>
                  <a:schemeClr val="tx1"/>
                </a:solidFill>
              </a:rPr>
              <a:t>55 </a:t>
            </a:r>
            <a:r>
              <a:rPr lang="en-GB" dirty="0" smtClean="0">
                <a:solidFill>
                  <a:schemeClr val="tx1"/>
                </a:solidFill>
              </a:rPr>
              <a:t>μm pixels</a:t>
            </a:r>
            <a:endParaRPr lang="en-US" dirty="0" smtClean="0">
              <a:solidFill>
                <a:schemeClr val="tx1"/>
              </a:solidFill>
            </a:endParaRPr>
          </a:p>
        </p:txBody>
      </p:sp>
      <p:sp>
        <p:nvSpPr>
          <p:cNvPr id="12"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13"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165909844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a:ext>
            </a:extLst>
          </a:blip>
          <a:stretch>
            <a:fillRect/>
          </a:stretch>
        </p:blipFill>
        <p:spPr>
          <a:xfrm>
            <a:off x="4882041" y="2919377"/>
            <a:ext cx="4032000" cy="2700000"/>
          </a:xfrm>
          <a:prstGeom prst="rect">
            <a:avLst/>
          </a:prstGeom>
        </p:spPr>
      </p:pic>
      <p:pic>
        <p:nvPicPr>
          <p:cNvPr id="6" name="Picture 5"/>
          <p:cNvPicPr>
            <a:picLocks/>
          </p:cNvPicPr>
          <p:nvPr/>
        </p:nvPicPr>
        <p:blipFill>
          <a:blip r:embed="rId3" cstate="print">
            <a:extLst>
              <a:ext uri="{28A0092B-C50C-407E-A947-70E740481C1C}">
                <a14:useLocalDpi xmlns:a14="http://schemas.microsoft.com/office/drawing/2010/main"/>
              </a:ext>
            </a:extLst>
          </a:blip>
          <a:stretch>
            <a:fillRect/>
          </a:stretch>
        </p:blipFill>
        <p:spPr>
          <a:xfrm>
            <a:off x="4881600" y="2919377"/>
            <a:ext cx="4032000" cy="2700000"/>
          </a:xfrm>
          <a:prstGeom prst="rect">
            <a:avLst/>
          </a:prstGeom>
        </p:spPr>
      </p:pic>
      <p:sp>
        <p:nvSpPr>
          <p:cNvPr id="7" name="Title 6"/>
          <p:cNvSpPr>
            <a:spLocks noGrp="1"/>
          </p:cNvSpPr>
          <p:nvPr>
            <p:ph type="title"/>
          </p:nvPr>
        </p:nvSpPr>
        <p:spPr/>
        <p:txBody>
          <a:bodyPr/>
          <a:lstStyle/>
          <a:p>
            <a:r>
              <a:rPr lang="en-GB" dirty="0" smtClean="0"/>
              <a:t>Outline</a:t>
            </a:r>
            <a:endParaRPr lang="en-GB" dirty="0"/>
          </a:p>
        </p:txBody>
      </p:sp>
      <p:sp>
        <p:nvSpPr>
          <p:cNvPr id="8" name="Content Placeholder 7"/>
          <p:cNvSpPr>
            <a:spLocks noGrp="1"/>
          </p:cNvSpPr>
          <p:nvPr>
            <p:ph idx="1"/>
          </p:nvPr>
        </p:nvSpPr>
        <p:spPr/>
        <p:txBody>
          <a:bodyPr>
            <a:normAutofit/>
          </a:bodyPr>
          <a:lstStyle/>
          <a:p>
            <a:pPr marL="36576" indent="0">
              <a:buNone/>
            </a:pPr>
            <a:r>
              <a:rPr lang="en-GB" dirty="0" smtClean="0"/>
              <a:t>Hybrid pixel detectors</a:t>
            </a:r>
          </a:p>
          <a:p>
            <a:pPr>
              <a:buFont typeface="Wingdings" charset="2"/>
              <a:buChar char="§"/>
            </a:pPr>
            <a:r>
              <a:rPr lang="en-GB" dirty="0" smtClean="0">
                <a:solidFill>
                  <a:schemeClr val="accent5"/>
                </a:solidFill>
              </a:rPr>
              <a:t>Single quantum processing</a:t>
            </a:r>
          </a:p>
          <a:p>
            <a:pPr>
              <a:buFont typeface="Wingdings" charset="2"/>
              <a:buChar char="§"/>
            </a:pPr>
            <a:r>
              <a:rPr lang="en-GB" dirty="0" smtClean="0">
                <a:solidFill>
                  <a:schemeClr val="accent5"/>
                </a:solidFill>
              </a:rPr>
              <a:t>Medipix</a:t>
            </a:r>
          </a:p>
          <a:p>
            <a:pPr marL="36576" indent="0">
              <a:buNone/>
            </a:pPr>
            <a:r>
              <a:rPr lang="en-GB" dirty="0" smtClean="0"/>
              <a:t>Dosepix</a:t>
            </a:r>
          </a:p>
          <a:p>
            <a:pPr marL="0" lvl="2" indent="-457200">
              <a:spcBef>
                <a:spcPts val="672"/>
              </a:spcBef>
              <a:buFont typeface="Wingdings" charset="2"/>
              <a:buChar char="§"/>
            </a:pPr>
            <a:r>
              <a:rPr lang="en-GB" sz="2800" dirty="0" smtClean="0">
                <a:solidFill>
                  <a:srgbClr val="5F5F5F"/>
                </a:solidFill>
              </a:rPr>
              <a:t>Count rate</a:t>
            </a:r>
          </a:p>
          <a:p>
            <a:pPr marL="0" lvl="2" indent="-457200">
              <a:spcBef>
                <a:spcPts val="672"/>
              </a:spcBef>
              <a:buFont typeface="Wingdings" charset="2"/>
              <a:buChar char="§"/>
            </a:pPr>
            <a:r>
              <a:rPr lang="en-GB" sz="2800" dirty="0" smtClean="0">
                <a:solidFill>
                  <a:srgbClr val="5F5F5F"/>
                </a:solidFill>
              </a:rPr>
              <a:t>X-ray spectroscopy</a:t>
            </a:r>
          </a:p>
          <a:p>
            <a:pPr marL="827532" lvl="6" indent="-457200">
              <a:spcBef>
                <a:spcPts val="672"/>
              </a:spcBef>
              <a:buFont typeface="Wingdings" charset="2"/>
              <a:buChar char="§"/>
            </a:pPr>
            <a:r>
              <a:rPr lang="en-GB" sz="2600" dirty="0" smtClean="0">
                <a:solidFill>
                  <a:srgbClr val="5F5F5F"/>
                </a:solidFill>
              </a:rPr>
              <a:t>Primary beam</a:t>
            </a:r>
          </a:p>
          <a:p>
            <a:pPr marL="827532" lvl="6" indent="-457200">
              <a:spcBef>
                <a:spcPts val="672"/>
              </a:spcBef>
              <a:buFont typeface="Wingdings" charset="2"/>
              <a:buChar char="§"/>
            </a:pPr>
            <a:r>
              <a:rPr lang="en-GB" sz="2600" dirty="0" smtClean="0">
                <a:solidFill>
                  <a:srgbClr val="5F5F5F"/>
                </a:solidFill>
              </a:rPr>
              <a:t>Scatter radiation</a:t>
            </a:r>
          </a:p>
          <a:p>
            <a:pPr marL="36576" indent="0">
              <a:buNone/>
            </a:pPr>
            <a:endParaRPr lang="en-GB" dirty="0">
              <a:solidFill>
                <a:schemeClr val="accent5"/>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
        <p:nvSpPr>
          <p:cNvPr id="12"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13"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27959162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6"/>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552666" y="1294117"/>
            <a:ext cx="4397823" cy="4797749"/>
          </a:xfrm>
          <a:prstGeom prst="rect">
            <a:avLst/>
          </a:prstGeom>
        </p:spPr>
      </p:pic>
      <p:sp>
        <p:nvSpPr>
          <p:cNvPr id="2" name="Title 1"/>
          <p:cNvSpPr>
            <a:spLocks noGrp="1"/>
          </p:cNvSpPr>
          <p:nvPr>
            <p:ph type="title"/>
          </p:nvPr>
        </p:nvSpPr>
        <p:spPr/>
        <p:txBody>
          <a:bodyPr>
            <a:normAutofit fontScale="90000"/>
          </a:bodyPr>
          <a:lstStyle/>
          <a:p>
            <a:r>
              <a:rPr lang="en-GB" dirty="0" smtClean="0"/>
              <a:t>Scatter Radiation Measurements</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20</a:t>
            </a:fld>
            <a:endParaRPr lang="en-US" dirty="0"/>
          </a:p>
        </p:txBody>
      </p:sp>
      <p:pic>
        <p:nvPicPr>
          <p:cNvPr id="7" name="Picture 2"/>
          <p:cNvPicPr>
            <a:picLocks noGrp="1" noChangeAspect="1" noChangeArrowheads="1"/>
          </p:cNvPicPr>
          <p:nvPr>
            <p:ph idx="1"/>
          </p:nvPr>
        </p:nvPicPr>
        <p:blipFill rotWithShape="1">
          <a:blip r:embed="rId3" cstate="print">
            <a:extLst>
              <a:ext uri="{28A0092B-C50C-407E-A947-70E740481C1C}">
                <a14:useLocalDpi xmlns:a14="http://schemas.microsoft.com/office/drawing/2010/main"/>
              </a:ext>
            </a:extLst>
          </a:blip>
          <a:srcRect l="170" r="-369"/>
          <a:stretch/>
        </p:blipFill>
        <p:spPr bwMode="auto">
          <a:xfrm>
            <a:off x="3937551" y="1599123"/>
            <a:ext cx="5001764" cy="1434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1825322" y="1040239"/>
            <a:ext cx="1175285" cy="369332"/>
          </a:xfrm>
          <a:prstGeom prst="rect">
            <a:avLst/>
          </a:prstGeom>
          <a:noFill/>
        </p:spPr>
        <p:txBody>
          <a:bodyPr wrap="square" rtlCol="0">
            <a:spAutoFit/>
          </a:bodyPr>
          <a:lstStyle/>
          <a:p>
            <a:r>
              <a:rPr lang="en-GB" dirty="0" smtClean="0"/>
              <a:t>RQR-5</a:t>
            </a:r>
            <a:endParaRPr lang="en-GB" dirty="0"/>
          </a:p>
        </p:txBody>
      </p:sp>
      <p:sp>
        <p:nvSpPr>
          <p:cNvPr id="10" name="TextBox 9"/>
          <p:cNvSpPr txBox="1"/>
          <p:nvPr/>
        </p:nvSpPr>
        <p:spPr>
          <a:xfrm>
            <a:off x="-19645" y="2119062"/>
            <a:ext cx="961505" cy="523220"/>
          </a:xfrm>
          <a:prstGeom prst="rect">
            <a:avLst/>
          </a:prstGeom>
          <a:noFill/>
        </p:spPr>
        <p:txBody>
          <a:bodyPr wrap="square" rIns="36000" rtlCol="0">
            <a:spAutoFit/>
          </a:bodyPr>
          <a:lstStyle/>
          <a:p>
            <a:r>
              <a:rPr lang="en-GB" sz="1400" dirty="0" smtClean="0"/>
              <a:t>220 μm</a:t>
            </a:r>
          </a:p>
          <a:p>
            <a:r>
              <a:rPr lang="en-GB" sz="1400" dirty="0" smtClean="0"/>
              <a:t>Pixels</a:t>
            </a:r>
            <a:endParaRPr lang="en-GB" sz="1400" dirty="0"/>
          </a:p>
        </p:txBody>
      </p:sp>
      <p:sp>
        <p:nvSpPr>
          <p:cNvPr id="11" name="TextBox 10"/>
          <p:cNvSpPr txBox="1"/>
          <p:nvPr/>
        </p:nvSpPr>
        <p:spPr>
          <a:xfrm>
            <a:off x="-18511" y="4127572"/>
            <a:ext cx="961505" cy="523220"/>
          </a:xfrm>
          <a:prstGeom prst="rect">
            <a:avLst/>
          </a:prstGeom>
          <a:noFill/>
        </p:spPr>
        <p:txBody>
          <a:bodyPr wrap="square" rIns="36000" rtlCol="0">
            <a:spAutoFit/>
          </a:bodyPr>
          <a:lstStyle/>
          <a:p>
            <a:r>
              <a:rPr lang="en-GB" sz="1400" dirty="0" smtClean="0"/>
              <a:t>55 μm</a:t>
            </a:r>
          </a:p>
          <a:p>
            <a:r>
              <a:rPr lang="en-GB" sz="1400" dirty="0" smtClean="0"/>
              <a:t>Pixels</a:t>
            </a:r>
            <a:endParaRPr lang="en-GB" sz="1400" dirty="0"/>
          </a:p>
        </p:txBody>
      </p:sp>
      <p:sp>
        <p:nvSpPr>
          <p:cNvPr id="12" name="Explosion 1 11"/>
          <p:cNvSpPr/>
          <p:nvPr/>
        </p:nvSpPr>
        <p:spPr>
          <a:xfrm>
            <a:off x="854243" y="904997"/>
            <a:ext cx="856721" cy="751929"/>
          </a:xfrm>
          <a:prstGeom prst="irregularSeal1">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t>Log</a:t>
            </a:r>
            <a:endParaRPr lang="en-GB" sz="1400" dirty="0"/>
          </a:p>
        </p:txBody>
      </p:sp>
      <p:sp>
        <p:nvSpPr>
          <p:cNvPr id="15"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16"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7820261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rotWithShape="1">
          <a:blip r:embed="rId3">
            <a:extLst>
              <a:ext uri="{28A0092B-C50C-407E-A947-70E740481C1C}">
                <a14:useLocalDpi xmlns:a14="http://schemas.microsoft.com/office/drawing/2010/main"/>
              </a:ext>
            </a:extLst>
          </a:blip>
          <a:srcRect/>
          <a:stretch/>
        </p:blipFill>
        <p:spPr>
          <a:xfrm>
            <a:off x="552666" y="1294117"/>
            <a:ext cx="4397823" cy="4797749"/>
          </a:xfrm>
        </p:spPr>
      </p:pic>
      <p:sp>
        <p:nvSpPr>
          <p:cNvPr id="6" name="Slide Number Placeholder 5"/>
          <p:cNvSpPr>
            <a:spLocks noGrp="1"/>
          </p:cNvSpPr>
          <p:nvPr>
            <p:ph type="sldNum" sz="quarter" idx="4"/>
          </p:nvPr>
        </p:nvSpPr>
        <p:spPr/>
        <p:txBody>
          <a:bodyPr/>
          <a:lstStyle/>
          <a:p>
            <a:fld id="{17918391-D411-FE40-AAD7-861AE5233E0E}" type="slidenum">
              <a:rPr lang="en-US" smtClean="0"/>
              <a:pPr/>
              <a:t>21</a:t>
            </a:fld>
            <a:endParaRPr lang="en-US" dirty="0"/>
          </a:p>
        </p:txBody>
      </p:sp>
      <p:sp>
        <p:nvSpPr>
          <p:cNvPr id="35" name="TextBox 34"/>
          <p:cNvSpPr txBox="1"/>
          <p:nvPr/>
        </p:nvSpPr>
        <p:spPr>
          <a:xfrm>
            <a:off x="1825322" y="1040239"/>
            <a:ext cx="1175285" cy="369332"/>
          </a:xfrm>
          <a:prstGeom prst="rect">
            <a:avLst/>
          </a:prstGeom>
          <a:noFill/>
        </p:spPr>
        <p:txBody>
          <a:bodyPr wrap="square" rtlCol="0">
            <a:spAutoFit/>
          </a:bodyPr>
          <a:lstStyle/>
          <a:p>
            <a:r>
              <a:rPr lang="en-GB" dirty="0" smtClean="0"/>
              <a:t>RQR-5</a:t>
            </a:r>
            <a:endParaRPr lang="en-GB" dirty="0"/>
          </a:p>
        </p:txBody>
      </p:sp>
      <p:sp>
        <p:nvSpPr>
          <p:cNvPr id="36" name="TextBox 35"/>
          <p:cNvSpPr txBox="1"/>
          <p:nvPr/>
        </p:nvSpPr>
        <p:spPr>
          <a:xfrm>
            <a:off x="-19645" y="2119062"/>
            <a:ext cx="961505" cy="523220"/>
          </a:xfrm>
          <a:prstGeom prst="rect">
            <a:avLst/>
          </a:prstGeom>
          <a:noFill/>
        </p:spPr>
        <p:txBody>
          <a:bodyPr wrap="square" rIns="36000" rtlCol="0">
            <a:spAutoFit/>
          </a:bodyPr>
          <a:lstStyle/>
          <a:p>
            <a:r>
              <a:rPr lang="en-GB" sz="1400" dirty="0" smtClean="0"/>
              <a:t>220 μm</a:t>
            </a:r>
          </a:p>
          <a:p>
            <a:r>
              <a:rPr lang="en-GB" sz="1400" dirty="0" smtClean="0"/>
              <a:t>Pixels</a:t>
            </a:r>
            <a:endParaRPr lang="en-GB" sz="1400" dirty="0"/>
          </a:p>
        </p:txBody>
      </p:sp>
      <p:sp>
        <p:nvSpPr>
          <p:cNvPr id="37" name="TextBox 36"/>
          <p:cNvSpPr txBox="1"/>
          <p:nvPr/>
        </p:nvSpPr>
        <p:spPr>
          <a:xfrm>
            <a:off x="-18511" y="4127572"/>
            <a:ext cx="961505" cy="523220"/>
          </a:xfrm>
          <a:prstGeom prst="rect">
            <a:avLst/>
          </a:prstGeom>
          <a:noFill/>
        </p:spPr>
        <p:txBody>
          <a:bodyPr wrap="square" rIns="36000" rtlCol="0">
            <a:spAutoFit/>
          </a:bodyPr>
          <a:lstStyle/>
          <a:p>
            <a:r>
              <a:rPr lang="en-GB" sz="1400" dirty="0" smtClean="0"/>
              <a:t>55 μm</a:t>
            </a:r>
          </a:p>
          <a:p>
            <a:r>
              <a:rPr lang="en-GB" sz="1400" dirty="0" smtClean="0"/>
              <a:t>Pixels</a:t>
            </a:r>
            <a:endParaRPr lang="en-GB" sz="1400" dirty="0"/>
          </a:p>
        </p:txBody>
      </p:sp>
      <p:sp>
        <p:nvSpPr>
          <p:cNvPr id="12" name="Content Placeholder 2"/>
          <p:cNvSpPr txBox="1">
            <a:spLocks/>
          </p:cNvSpPr>
          <p:nvPr/>
        </p:nvSpPr>
        <p:spPr>
          <a:xfrm>
            <a:off x="4019176" y="955977"/>
            <a:ext cx="5124825" cy="4667421"/>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28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4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GB" sz="1800" dirty="0" smtClean="0"/>
              <a:t>On-going work:</a:t>
            </a:r>
          </a:p>
          <a:p>
            <a:pPr>
              <a:buFont typeface="+mj-lt"/>
              <a:buAutoNum type="arabicParenR"/>
            </a:pPr>
            <a:r>
              <a:rPr lang="en-GB" sz="1800" dirty="0" smtClean="0"/>
              <a:t>Correct for Si absorption efficiency</a:t>
            </a:r>
          </a:p>
          <a:p>
            <a:pPr>
              <a:buFont typeface="+mj-lt"/>
              <a:buAutoNum type="arabicParenR"/>
            </a:pPr>
            <a:r>
              <a:rPr lang="en-GB" sz="1800" dirty="0" smtClean="0"/>
              <a:t>Develop spectrum reconstruction</a:t>
            </a:r>
          </a:p>
          <a:p>
            <a:pPr lvl="1">
              <a:buFont typeface="Wingdings" charset="2"/>
              <a:buChar char="§"/>
            </a:pPr>
            <a:r>
              <a:rPr lang="en-GB" sz="1800" dirty="0" smtClean="0">
                <a:solidFill>
                  <a:srgbClr val="4D4D4D"/>
                </a:solidFill>
              </a:rPr>
              <a:t>Study impact of charge sharing, Compton Scattering, etc.</a:t>
            </a:r>
          </a:p>
          <a:p>
            <a:pPr>
              <a:buFont typeface="+mj-lt"/>
              <a:buAutoNum type="arabicParenR"/>
            </a:pPr>
            <a:r>
              <a:rPr lang="en-GB" sz="1800" dirty="0"/>
              <a:t>Calculate air </a:t>
            </a:r>
            <a:r>
              <a:rPr lang="en-GB" sz="1800" dirty="0" err="1" smtClean="0"/>
              <a:t>kerma</a:t>
            </a:r>
            <a:endParaRPr lang="en-GB" sz="1800" dirty="0" smtClean="0"/>
          </a:p>
          <a:p>
            <a:pPr>
              <a:buFont typeface="+mj-lt"/>
              <a:buAutoNum type="arabicParenR"/>
            </a:pPr>
            <a:r>
              <a:rPr lang="en-GB" sz="1800" dirty="0" smtClean="0"/>
              <a:t>Characterise scatter radiation in CT scan</a:t>
            </a:r>
            <a:endParaRPr lang="en-GB" sz="1800" dirty="0"/>
          </a:p>
        </p:txBody>
      </p:sp>
      <p:sp>
        <p:nvSpPr>
          <p:cNvPr id="15" name="Title 1"/>
          <p:cNvSpPr>
            <a:spLocks noGrp="1"/>
          </p:cNvSpPr>
          <p:nvPr>
            <p:ph type="title"/>
          </p:nvPr>
        </p:nvSpPr>
        <p:spPr>
          <a:xfrm>
            <a:off x="457200" y="233492"/>
            <a:ext cx="8226854" cy="940443"/>
          </a:xfrm>
        </p:spPr>
        <p:txBody>
          <a:bodyPr>
            <a:normAutofit fontScale="90000"/>
          </a:bodyPr>
          <a:lstStyle/>
          <a:p>
            <a:r>
              <a:rPr lang="en-GB" dirty="0" smtClean="0"/>
              <a:t>Scatter Radiation Measurements</a:t>
            </a:r>
            <a:endParaRPr lang="en-GB" dirty="0"/>
          </a:p>
        </p:txBody>
      </p:sp>
      <p:grpSp>
        <p:nvGrpSpPr>
          <p:cNvPr id="13" name="Group 12"/>
          <p:cNvGrpSpPr/>
          <p:nvPr/>
        </p:nvGrpSpPr>
        <p:grpSpPr>
          <a:xfrm>
            <a:off x="4658303" y="3360645"/>
            <a:ext cx="3843373" cy="3130173"/>
            <a:chOff x="4658303" y="3181353"/>
            <a:chExt cx="3843373" cy="3130173"/>
          </a:xfrm>
        </p:grpSpPr>
        <p:grpSp>
          <p:nvGrpSpPr>
            <p:cNvPr id="9" name="Group 8"/>
            <p:cNvGrpSpPr/>
            <p:nvPr/>
          </p:nvGrpSpPr>
          <p:grpSpPr>
            <a:xfrm>
              <a:off x="4830107" y="3181353"/>
              <a:ext cx="3671569" cy="3130173"/>
              <a:chOff x="4830107" y="3034152"/>
              <a:chExt cx="3671569" cy="3130173"/>
            </a:xfrm>
          </p:grpSpPr>
          <p:pic>
            <p:nvPicPr>
              <p:cNvPr id="3" name="Picture 2" descr="Plot-kVp69-WithPhantom-mA10-BigPixels-Log.png"/>
              <p:cNvPicPr>
                <a:picLocks noChangeAspect="1"/>
              </p:cNvPicPr>
              <p:nvPr/>
            </p:nvPicPr>
            <p:blipFill rotWithShape="1">
              <a:blip r:embed="rId4" cstate="print">
                <a:extLst>
                  <a:ext uri="{28A0092B-C50C-407E-A947-70E740481C1C}">
                    <a14:useLocalDpi xmlns:a14="http://schemas.microsoft.com/office/drawing/2010/main"/>
                  </a:ext>
                </a:extLst>
              </a:blip>
              <a:srcRect t="11075"/>
              <a:stretch/>
            </p:blipFill>
            <p:spPr>
              <a:xfrm>
                <a:off x="4830107" y="3715610"/>
                <a:ext cx="3671569" cy="2448715"/>
              </a:xfrm>
              <a:prstGeom prst="rect">
                <a:avLst/>
              </a:prstGeom>
            </p:spPr>
          </p:pic>
          <p:sp>
            <p:nvSpPr>
              <p:cNvPr id="8" name="TextBox 7"/>
              <p:cNvSpPr txBox="1"/>
              <p:nvPr/>
            </p:nvSpPr>
            <p:spPr>
              <a:xfrm>
                <a:off x="4950489" y="3034152"/>
                <a:ext cx="3551187" cy="738664"/>
              </a:xfrm>
              <a:prstGeom prst="rect">
                <a:avLst/>
              </a:prstGeom>
              <a:noFill/>
            </p:spPr>
            <p:txBody>
              <a:bodyPr wrap="square" rtlCol="0">
                <a:spAutoFit/>
              </a:bodyPr>
              <a:lstStyle/>
              <a:p>
                <a:pPr algn="ctr"/>
                <a:r>
                  <a:rPr lang="en-GB" sz="1400" dirty="0" smtClean="0"/>
                  <a:t>Scatter Radiation</a:t>
                </a:r>
              </a:p>
              <a:p>
                <a:pPr algn="ctr"/>
                <a:r>
                  <a:rPr lang="en-GB" sz="1400" dirty="0" smtClean="0"/>
                  <a:t>in the 220 μm pixels</a:t>
                </a:r>
                <a:endParaRPr lang="en-GB" sz="1400" dirty="0"/>
              </a:p>
              <a:p>
                <a:pPr algn="ctr"/>
                <a:r>
                  <a:rPr lang="en-GB" sz="1400" dirty="0" smtClean="0"/>
                  <a:t>20 </a:t>
                </a:r>
                <a:r>
                  <a:rPr lang="en-GB" sz="1400" dirty="0" err="1" smtClean="0"/>
                  <a:t>mAs</a:t>
                </a:r>
                <a:endParaRPr lang="en-GB" sz="1400" dirty="0"/>
              </a:p>
            </p:txBody>
          </p:sp>
        </p:grpSp>
        <p:pic>
          <p:nvPicPr>
            <p:cNvPr id="31" name="Content Placeholder 6"/>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4658303" y="3960991"/>
              <a:ext cx="373490" cy="1766994"/>
            </a:xfrm>
            <a:prstGeom prst="rect">
              <a:avLst/>
            </a:prstGeom>
          </p:spPr>
        </p:pic>
      </p:grpSp>
      <p:cxnSp>
        <p:nvCxnSpPr>
          <p:cNvPr id="10" name="Straight Arrow Connector 9"/>
          <p:cNvCxnSpPr/>
          <p:nvPr/>
        </p:nvCxnSpPr>
        <p:spPr>
          <a:xfrm>
            <a:off x="1598706" y="3003176"/>
            <a:ext cx="4049059" cy="2754691"/>
          </a:xfrm>
          <a:prstGeom prst="straightConnector1">
            <a:avLst/>
          </a:prstGeom>
          <a:ln w="31750">
            <a:solidFill>
              <a:srgbClr val="800000"/>
            </a:solidFill>
            <a:tailEnd type="arrow"/>
          </a:ln>
          <a:effectLst/>
        </p:spPr>
        <p:style>
          <a:lnRef idx="2">
            <a:schemeClr val="accent1"/>
          </a:lnRef>
          <a:fillRef idx="0">
            <a:schemeClr val="accent1"/>
          </a:fillRef>
          <a:effectRef idx="1">
            <a:schemeClr val="accent1"/>
          </a:effectRef>
          <a:fontRef idx="minor">
            <a:schemeClr val="tx1"/>
          </a:fontRef>
        </p:style>
      </p:cxnSp>
      <p:grpSp>
        <p:nvGrpSpPr>
          <p:cNvPr id="11" name="Group 10"/>
          <p:cNvGrpSpPr/>
          <p:nvPr/>
        </p:nvGrpSpPr>
        <p:grpSpPr>
          <a:xfrm>
            <a:off x="4594826" y="3256869"/>
            <a:ext cx="3906850" cy="3230425"/>
            <a:chOff x="4876800" y="3199283"/>
            <a:chExt cx="3906850" cy="3230425"/>
          </a:xfrm>
        </p:grpSpPr>
        <p:grpSp>
          <p:nvGrpSpPr>
            <p:cNvPr id="24" name="Group 23"/>
            <p:cNvGrpSpPr/>
            <p:nvPr/>
          </p:nvGrpSpPr>
          <p:grpSpPr>
            <a:xfrm>
              <a:off x="4876800" y="3199283"/>
              <a:ext cx="3906850" cy="3230425"/>
              <a:chOff x="4936564" y="3333752"/>
              <a:chExt cx="3906850" cy="3230425"/>
            </a:xfrm>
          </p:grpSpPr>
          <p:sp>
            <p:nvSpPr>
              <p:cNvPr id="25" name="Rectangle 24"/>
              <p:cNvSpPr/>
              <p:nvPr/>
            </p:nvSpPr>
            <p:spPr>
              <a:xfrm>
                <a:off x="4936564" y="3333752"/>
                <a:ext cx="3415553" cy="313017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6" name="Picture 25"/>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185814" y="3820977"/>
                <a:ext cx="3657600" cy="2743200"/>
              </a:xfrm>
              <a:prstGeom prst="rect">
                <a:avLst/>
              </a:prstGeom>
            </p:spPr>
          </p:pic>
          <p:sp>
            <p:nvSpPr>
              <p:cNvPr id="27" name="TextBox 26"/>
              <p:cNvSpPr txBox="1"/>
              <p:nvPr/>
            </p:nvSpPr>
            <p:spPr>
              <a:xfrm>
                <a:off x="5102889" y="3333753"/>
                <a:ext cx="3551187" cy="738664"/>
              </a:xfrm>
              <a:prstGeom prst="rect">
                <a:avLst/>
              </a:prstGeom>
              <a:noFill/>
            </p:spPr>
            <p:txBody>
              <a:bodyPr wrap="square" rtlCol="0">
                <a:spAutoFit/>
              </a:bodyPr>
              <a:lstStyle/>
              <a:p>
                <a:pPr algn="ctr"/>
                <a:r>
                  <a:rPr lang="en-GB" sz="1400" dirty="0" smtClean="0"/>
                  <a:t>RQR-9 Primary Beam</a:t>
                </a:r>
              </a:p>
              <a:p>
                <a:pPr algn="ctr"/>
                <a:r>
                  <a:rPr lang="en-GB" sz="1400" dirty="0" smtClean="0"/>
                  <a:t>in the 220 μm pixels</a:t>
                </a:r>
                <a:endParaRPr lang="en-GB" sz="1400" dirty="0"/>
              </a:p>
              <a:p>
                <a:pPr algn="ctr"/>
                <a:r>
                  <a:rPr lang="en-GB" sz="1400" dirty="0" smtClean="0"/>
                  <a:t>20 </a:t>
                </a:r>
                <a:r>
                  <a:rPr lang="en-GB" sz="1400" dirty="0" err="1" smtClean="0"/>
                  <a:t>mAs</a:t>
                </a:r>
                <a:endParaRPr lang="en-GB" sz="1400" dirty="0"/>
              </a:p>
            </p:txBody>
          </p:sp>
          <p:pic>
            <p:nvPicPr>
              <p:cNvPr id="28" name="Picture 27" descr="Plot-kVp69-WithPhantom-mA10-BigPixels-Log.png"/>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6349996" y="4015211"/>
                <a:ext cx="2300941" cy="422317"/>
              </a:xfrm>
              <a:prstGeom prst="rect">
                <a:avLst/>
              </a:prstGeom>
            </p:spPr>
          </p:pic>
        </p:grpSp>
        <p:sp>
          <p:nvSpPr>
            <p:cNvPr id="22" name="Explosion 1 21"/>
            <p:cNvSpPr/>
            <p:nvPr/>
          </p:nvSpPr>
          <p:spPr>
            <a:xfrm>
              <a:off x="4876800" y="3504777"/>
              <a:ext cx="1204259" cy="751929"/>
            </a:xfrm>
            <a:prstGeom prst="irregularSeal1">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t>Linear</a:t>
              </a:r>
              <a:endParaRPr lang="en-GB" sz="1400" dirty="0"/>
            </a:p>
          </p:txBody>
        </p:sp>
      </p:grpSp>
      <p:cxnSp>
        <p:nvCxnSpPr>
          <p:cNvPr id="29" name="Straight Arrow Connector 28"/>
          <p:cNvCxnSpPr/>
          <p:nvPr/>
        </p:nvCxnSpPr>
        <p:spPr>
          <a:xfrm flipH="1" flipV="1">
            <a:off x="6414843" y="4892902"/>
            <a:ext cx="515144" cy="158235"/>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6958354" y="4789527"/>
            <a:ext cx="1364030" cy="523220"/>
          </a:xfrm>
          <a:prstGeom prst="rect">
            <a:avLst/>
          </a:prstGeom>
          <a:solidFill>
            <a:schemeClr val="bg1"/>
          </a:solidFill>
        </p:spPr>
        <p:txBody>
          <a:bodyPr wrap="square" rtlCol="0">
            <a:spAutoFit/>
          </a:bodyPr>
          <a:lstStyle/>
          <a:p>
            <a:r>
              <a:rPr lang="en-GB" sz="1400" dirty="0" smtClean="0">
                <a:solidFill>
                  <a:srgbClr val="800000"/>
                </a:solidFill>
              </a:rPr>
              <a:t>Characteristic X-rays?</a:t>
            </a:r>
            <a:endParaRPr lang="en-GB" sz="1400" dirty="0">
              <a:solidFill>
                <a:srgbClr val="800000"/>
              </a:solidFill>
            </a:endParaRPr>
          </a:p>
        </p:txBody>
      </p:sp>
      <p:sp>
        <p:nvSpPr>
          <p:cNvPr id="32" name="Explosion 1 31"/>
          <p:cNvSpPr/>
          <p:nvPr/>
        </p:nvSpPr>
        <p:spPr>
          <a:xfrm>
            <a:off x="854243" y="904997"/>
            <a:ext cx="856721" cy="751929"/>
          </a:xfrm>
          <a:prstGeom prst="irregularSeal1">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t>Log</a:t>
            </a:r>
            <a:endParaRPr lang="en-GB" sz="1400" dirty="0"/>
          </a:p>
        </p:txBody>
      </p:sp>
      <p:sp>
        <p:nvSpPr>
          <p:cNvPr id="33"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34"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
        <p:nvSpPr>
          <p:cNvPr id="38" name="TextBox 37"/>
          <p:cNvSpPr txBox="1"/>
          <p:nvPr/>
        </p:nvSpPr>
        <p:spPr>
          <a:xfrm>
            <a:off x="6872158" y="4296396"/>
            <a:ext cx="1814642" cy="461665"/>
          </a:xfrm>
          <a:prstGeom prst="rect">
            <a:avLst/>
          </a:prstGeom>
          <a:solidFill>
            <a:schemeClr val="bg1"/>
          </a:solidFill>
        </p:spPr>
        <p:txBody>
          <a:bodyPr wrap="square" rtlCol="0">
            <a:spAutoFit/>
          </a:bodyPr>
          <a:lstStyle/>
          <a:p>
            <a:r>
              <a:rPr lang="en-GB" sz="1200" dirty="0" err="1" smtClean="0">
                <a:solidFill>
                  <a:schemeClr val="accent6">
                    <a:lumMod val="50000"/>
                  </a:schemeClr>
                </a:solidFill>
              </a:rPr>
              <a:t>E</a:t>
            </a:r>
            <a:r>
              <a:rPr lang="en-GB" sz="1200" baseline="-25000" dirty="0" err="1" smtClean="0">
                <a:solidFill>
                  <a:schemeClr val="accent6">
                    <a:lumMod val="50000"/>
                  </a:schemeClr>
                </a:solidFill>
              </a:rPr>
              <a:t>mean</a:t>
            </a:r>
            <a:r>
              <a:rPr lang="en-GB" sz="1200" baseline="-25000" dirty="0" smtClean="0">
                <a:solidFill>
                  <a:schemeClr val="accent6">
                    <a:lumMod val="50000"/>
                  </a:schemeClr>
                </a:solidFill>
              </a:rPr>
              <a:t>, raw         </a:t>
            </a:r>
            <a:r>
              <a:rPr lang="en-GB" sz="1200" dirty="0" smtClean="0">
                <a:solidFill>
                  <a:schemeClr val="accent6">
                    <a:lumMod val="50000"/>
                  </a:schemeClr>
                </a:solidFill>
              </a:rPr>
              <a:t>= 27.4 </a:t>
            </a:r>
            <a:r>
              <a:rPr lang="en-GB" sz="1200" dirty="0" err="1" smtClean="0">
                <a:solidFill>
                  <a:schemeClr val="accent6">
                    <a:lumMod val="50000"/>
                  </a:schemeClr>
                </a:solidFill>
              </a:rPr>
              <a:t>keV</a:t>
            </a:r>
            <a:endParaRPr lang="en-GB" sz="1200" dirty="0" smtClean="0">
              <a:solidFill>
                <a:schemeClr val="accent6">
                  <a:lumMod val="50000"/>
                </a:schemeClr>
              </a:solidFill>
            </a:endParaRPr>
          </a:p>
          <a:p>
            <a:r>
              <a:rPr lang="en-GB" sz="1200" dirty="0" err="1">
                <a:solidFill>
                  <a:schemeClr val="accent6">
                    <a:lumMod val="50000"/>
                  </a:schemeClr>
                </a:solidFill>
              </a:rPr>
              <a:t>E</a:t>
            </a:r>
            <a:r>
              <a:rPr lang="en-GB" sz="1200" baseline="-25000" dirty="0" err="1">
                <a:solidFill>
                  <a:schemeClr val="accent6">
                    <a:lumMod val="50000"/>
                  </a:schemeClr>
                </a:solidFill>
              </a:rPr>
              <a:t>mean</a:t>
            </a:r>
            <a:r>
              <a:rPr lang="en-GB" sz="1200" baseline="-25000" dirty="0">
                <a:solidFill>
                  <a:schemeClr val="accent6">
                    <a:lumMod val="50000"/>
                  </a:schemeClr>
                </a:solidFill>
              </a:rPr>
              <a:t>, </a:t>
            </a:r>
            <a:r>
              <a:rPr lang="en-GB" sz="1200" baseline="-25000" dirty="0" smtClean="0">
                <a:solidFill>
                  <a:schemeClr val="accent6">
                    <a:lumMod val="50000"/>
                  </a:schemeClr>
                </a:solidFill>
              </a:rPr>
              <a:t>corrected</a:t>
            </a:r>
            <a:r>
              <a:rPr lang="en-GB" sz="1200" dirty="0" smtClean="0">
                <a:solidFill>
                  <a:schemeClr val="accent6">
                    <a:lumMod val="50000"/>
                  </a:schemeClr>
                </a:solidFill>
              </a:rPr>
              <a:t>= 45.1 </a:t>
            </a:r>
            <a:r>
              <a:rPr lang="en-GB" sz="1200" dirty="0" err="1" smtClean="0">
                <a:solidFill>
                  <a:schemeClr val="accent6">
                    <a:lumMod val="50000"/>
                  </a:schemeClr>
                </a:solidFill>
              </a:rPr>
              <a:t>keV</a:t>
            </a:r>
            <a:endParaRPr lang="en-GB" sz="1200" dirty="0">
              <a:solidFill>
                <a:schemeClr val="accent6">
                  <a:lumMod val="50000"/>
                </a:schemeClr>
              </a:solidFill>
            </a:endParaRPr>
          </a:p>
        </p:txBody>
      </p:sp>
    </p:spTree>
    <p:extLst>
      <p:ext uri="{BB962C8B-B14F-4D97-AF65-F5344CB8AC3E}">
        <p14:creationId xmlns:p14="http://schemas.microsoft.com/office/powerpoint/2010/main" val="9127980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dissolve">
                                      <p:cBhvr>
                                        <p:cTn id="7" dur="500"/>
                                        <p:tgtEl>
                                          <p:spTgt spid="12">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12">
                                            <p:txEl>
                                              <p:pRg st="1" end="1"/>
                                            </p:txEl>
                                          </p:spTgt>
                                        </p:tgtEl>
                                        <p:attrNameLst>
                                          <p:attrName>style.visibility</p:attrName>
                                        </p:attrNameLst>
                                      </p:cBhvr>
                                      <p:to>
                                        <p:strVal val="visible"/>
                                      </p:to>
                                    </p:set>
                                    <p:animEffect transition="in" filter="dissolve">
                                      <p:cBhvr>
                                        <p:cTn id="10" dur="500"/>
                                        <p:tgtEl>
                                          <p:spTgt spid="1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500"/>
                            </p:stCondLst>
                            <p:childTnLst>
                              <p:par>
                                <p:cTn id="17" presetID="9"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dissolv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xit" presetSubtype="0" fill="hold" nodeType="clickEffect">
                                  <p:stCondLst>
                                    <p:cond delay="0"/>
                                  </p:stCondLst>
                                  <p:childTnLst>
                                    <p:set>
                                      <p:cBhvr>
                                        <p:cTn id="23" dur="1" fill="hold">
                                          <p:stCondLst>
                                            <p:cond delay="0"/>
                                          </p:stCondLst>
                                        </p:cTn>
                                        <p:tgtEl>
                                          <p:spTgt spid="10"/>
                                        </p:tgtEl>
                                        <p:attrNameLst>
                                          <p:attrName>style.visibility</p:attrName>
                                        </p:attrNameLst>
                                      </p:cBhvr>
                                      <p:to>
                                        <p:strVal val="hidden"/>
                                      </p:to>
                                    </p:set>
                                  </p:childTnLst>
                                </p:cTn>
                              </p:par>
                              <p:par>
                                <p:cTn id="24" presetID="9"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dissolv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dissolve">
                                      <p:cBhvr>
                                        <p:cTn id="31" dur="500"/>
                                        <p:tgtEl>
                                          <p:spTgt spid="30"/>
                                        </p:tgtEl>
                                      </p:cBhvr>
                                    </p:animEffect>
                                  </p:childTnLst>
                                </p:cTn>
                              </p:par>
                              <p:par>
                                <p:cTn id="32" presetID="9" presetClass="entr" presetSubtype="0"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dissolve">
                                      <p:cBhvr>
                                        <p:cTn id="34" dur="500"/>
                                        <p:tgtEl>
                                          <p:spTgt spid="29"/>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nodeType="clickEffect">
                                  <p:stCondLst>
                                    <p:cond delay="0"/>
                                  </p:stCondLst>
                                  <p:childTnLst>
                                    <p:set>
                                      <p:cBhvr>
                                        <p:cTn id="42" dur="1" fill="hold">
                                          <p:stCondLst>
                                            <p:cond delay="0"/>
                                          </p:stCondLst>
                                        </p:cTn>
                                        <p:tgtEl>
                                          <p:spTgt spid="12">
                                            <p:txEl>
                                              <p:pRg st="2" end="2"/>
                                            </p:txEl>
                                          </p:spTgt>
                                        </p:tgtEl>
                                        <p:attrNameLst>
                                          <p:attrName>style.visibility</p:attrName>
                                        </p:attrNameLst>
                                      </p:cBhvr>
                                      <p:to>
                                        <p:strVal val="visible"/>
                                      </p:to>
                                    </p:set>
                                    <p:animEffect transition="in" filter="dissolve">
                                      <p:cBhvr>
                                        <p:cTn id="43" dur="500"/>
                                        <p:tgtEl>
                                          <p:spTgt spid="12">
                                            <p:txEl>
                                              <p:pRg st="2" end="2"/>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nodeType="clickEffect">
                                  <p:stCondLst>
                                    <p:cond delay="0"/>
                                  </p:stCondLst>
                                  <p:childTnLst>
                                    <p:set>
                                      <p:cBhvr>
                                        <p:cTn id="47" dur="1" fill="hold">
                                          <p:stCondLst>
                                            <p:cond delay="0"/>
                                          </p:stCondLst>
                                        </p:cTn>
                                        <p:tgtEl>
                                          <p:spTgt spid="12">
                                            <p:txEl>
                                              <p:pRg st="3" end="3"/>
                                            </p:txEl>
                                          </p:spTgt>
                                        </p:tgtEl>
                                        <p:attrNameLst>
                                          <p:attrName>style.visibility</p:attrName>
                                        </p:attrNameLst>
                                      </p:cBhvr>
                                      <p:to>
                                        <p:strVal val="visible"/>
                                      </p:to>
                                    </p:set>
                                    <p:animEffect transition="in" filter="dissolve">
                                      <p:cBhvr>
                                        <p:cTn id="48" dur="500"/>
                                        <p:tgtEl>
                                          <p:spTgt spid="12">
                                            <p:txEl>
                                              <p:pRg st="3" end="3"/>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nodeType="clickEffect">
                                  <p:stCondLst>
                                    <p:cond delay="0"/>
                                  </p:stCondLst>
                                  <p:childTnLst>
                                    <p:set>
                                      <p:cBhvr>
                                        <p:cTn id="52" dur="1" fill="hold">
                                          <p:stCondLst>
                                            <p:cond delay="0"/>
                                          </p:stCondLst>
                                        </p:cTn>
                                        <p:tgtEl>
                                          <p:spTgt spid="12">
                                            <p:txEl>
                                              <p:pRg st="4" end="4"/>
                                            </p:txEl>
                                          </p:spTgt>
                                        </p:tgtEl>
                                        <p:attrNameLst>
                                          <p:attrName>style.visibility</p:attrName>
                                        </p:attrNameLst>
                                      </p:cBhvr>
                                      <p:to>
                                        <p:strVal val="visible"/>
                                      </p:to>
                                    </p:set>
                                    <p:animEffect transition="in" filter="dissolve">
                                      <p:cBhvr>
                                        <p:cTn id="53" dur="500"/>
                                        <p:tgtEl>
                                          <p:spTgt spid="12">
                                            <p:txEl>
                                              <p:pRg st="4" end="4"/>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9" presetClass="entr" presetSubtype="0" fill="hold" nodeType="clickEffect">
                                  <p:stCondLst>
                                    <p:cond delay="0"/>
                                  </p:stCondLst>
                                  <p:childTnLst>
                                    <p:set>
                                      <p:cBhvr>
                                        <p:cTn id="57" dur="1" fill="hold">
                                          <p:stCondLst>
                                            <p:cond delay="0"/>
                                          </p:stCondLst>
                                        </p:cTn>
                                        <p:tgtEl>
                                          <p:spTgt spid="12">
                                            <p:txEl>
                                              <p:pRg st="5" end="5"/>
                                            </p:txEl>
                                          </p:spTgt>
                                        </p:tgtEl>
                                        <p:attrNameLst>
                                          <p:attrName>style.visibility</p:attrName>
                                        </p:attrNameLst>
                                      </p:cBhvr>
                                      <p:to>
                                        <p:strVal val="visible"/>
                                      </p:to>
                                    </p:set>
                                    <p:animEffect transition="in" filter="dissolve">
                                      <p:cBhvr>
                                        <p:cTn id="58" dur="500"/>
                                        <p:tgtEl>
                                          <p:spTgt spid="1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Scatter Radiation in CT Scan</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22</a:t>
            </a:fld>
            <a:endParaRPr lang="en-US" dirty="0"/>
          </a:p>
        </p:txBody>
      </p:sp>
      <p:pic>
        <p:nvPicPr>
          <p:cNvPr id="8" name="Content Placeholder 7"/>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l="-92" r="-212"/>
          <a:stretch/>
        </p:blipFill>
        <p:spPr>
          <a:xfrm>
            <a:off x="1173620" y="3903874"/>
            <a:ext cx="7011756" cy="2452476"/>
          </a:xfrm>
        </p:spPr>
      </p:pic>
      <p:sp>
        <p:nvSpPr>
          <p:cNvPr id="9" name="Date Placeholder 2"/>
          <p:cNvSpPr txBox="1">
            <a:spLocks/>
          </p:cNvSpPr>
          <p:nvPr/>
        </p:nvSpPr>
        <p:spPr>
          <a:xfrm>
            <a:off x="1324034" y="6356350"/>
            <a:ext cx="6861342"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400" dirty="0" smtClean="0">
                <a:solidFill>
                  <a:schemeClr val="tx1"/>
                </a:solidFill>
              </a:rPr>
              <a:t>Patient imaging facility, University Hospital of Vaud</a:t>
            </a:r>
          </a:p>
        </p:txBody>
      </p:sp>
      <p:pic>
        <p:nvPicPr>
          <p:cNvPr id="10" name="Content Placeholder 6"/>
          <p:cNvPicPr>
            <a:picLocks noChangeAspect="1"/>
          </p:cNvPicPr>
          <p:nvPr/>
        </p:nvPicPr>
        <p:blipFill rotWithShape="1">
          <a:blip r:embed="rId3" cstate="print">
            <a:extLst>
              <a:ext uri="{28A0092B-C50C-407E-A947-70E740481C1C}">
                <a14:useLocalDpi xmlns:a14="http://schemas.microsoft.com/office/drawing/2010/main"/>
              </a:ext>
            </a:extLst>
          </a:blip>
          <a:srcRect l="-1070"/>
          <a:stretch/>
        </p:blipFill>
        <p:spPr>
          <a:xfrm>
            <a:off x="1324034" y="1173935"/>
            <a:ext cx="6558570" cy="2499872"/>
          </a:xfrm>
          <a:prstGeom prst="rect">
            <a:avLst/>
          </a:prstGeom>
        </p:spPr>
      </p:pic>
    </p:spTree>
    <p:extLst>
      <p:ext uri="{BB962C8B-B14F-4D97-AF65-F5344CB8AC3E}">
        <p14:creationId xmlns:p14="http://schemas.microsoft.com/office/powerpoint/2010/main" val="82009850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2"/>
          <p:cNvSpPr txBox="1">
            <a:spLocks/>
          </p:cNvSpPr>
          <p:nvPr/>
        </p:nvSpPr>
        <p:spPr>
          <a:xfrm>
            <a:off x="-1" y="155761"/>
            <a:ext cx="9144001" cy="501646"/>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smtClean="0">
                <a:solidFill>
                  <a:schemeClr val="tx1"/>
                </a:solidFill>
              </a:rPr>
              <a:t>Scatter radiation spectra during scan of a QRM </a:t>
            </a:r>
            <a:r>
              <a:rPr lang="en-US" sz="1600" dirty="0">
                <a:solidFill>
                  <a:schemeClr val="tx1"/>
                </a:solidFill>
              </a:rPr>
              <a:t>anthropomorphic thorax </a:t>
            </a:r>
            <a:r>
              <a:rPr lang="en-US" sz="1600" dirty="0" smtClean="0">
                <a:solidFill>
                  <a:schemeClr val="tx1"/>
                </a:solidFill>
              </a:rPr>
              <a:t>phantom:120 </a:t>
            </a:r>
            <a:r>
              <a:rPr lang="en-US" sz="1600" dirty="0" err="1" smtClean="0">
                <a:solidFill>
                  <a:schemeClr val="tx1"/>
                </a:solidFill>
              </a:rPr>
              <a:t>kVp</a:t>
            </a:r>
            <a:r>
              <a:rPr lang="en-US" sz="1600" dirty="0" smtClean="0">
                <a:solidFill>
                  <a:schemeClr val="tx1"/>
                </a:solidFill>
              </a:rPr>
              <a:t>, 200 mA </a:t>
            </a:r>
            <a:endParaRPr lang="en-US" sz="1600" dirty="0">
              <a:solidFill>
                <a:schemeClr val="tx1"/>
              </a:solidFill>
            </a:endParaRPr>
          </a:p>
          <a:p>
            <a:endParaRPr lang="en-US" sz="1600" dirty="0" smtClean="0">
              <a:solidFill>
                <a:schemeClr val="tx1"/>
              </a:solidFill>
            </a:endParaRPr>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27421" y="6644459"/>
            <a:ext cx="7974106" cy="139119"/>
          </a:xfrm>
          <a:prstGeom prst="rect">
            <a:avLst/>
          </a:prstGeom>
        </p:spPr>
      </p:pic>
      <p:grpSp>
        <p:nvGrpSpPr>
          <p:cNvPr id="13" name="Group 12"/>
          <p:cNvGrpSpPr/>
          <p:nvPr/>
        </p:nvGrpSpPr>
        <p:grpSpPr>
          <a:xfrm>
            <a:off x="527421" y="478114"/>
            <a:ext cx="7974106" cy="6166345"/>
            <a:chOff x="527421" y="478114"/>
            <a:chExt cx="7974106" cy="6166345"/>
          </a:xfrm>
        </p:grpSpPr>
        <p:pic>
          <p:nvPicPr>
            <p:cNvPr id="7" name="Picture 6"/>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27421" y="478114"/>
              <a:ext cx="7974106" cy="6166345"/>
            </a:xfrm>
            <a:prstGeom prst="rect">
              <a:avLst/>
            </a:prstGeom>
          </p:spPr>
        </p:pic>
        <p:sp>
          <p:nvSpPr>
            <p:cNvPr id="12" name="Rectangle 11"/>
            <p:cNvSpPr/>
            <p:nvPr/>
          </p:nvSpPr>
          <p:spPr>
            <a:xfrm>
              <a:off x="5885700" y="3736842"/>
              <a:ext cx="2409636" cy="135959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4" name="Slide Number Placeholder 3"/>
          <p:cNvSpPr>
            <a:spLocks noGrp="1"/>
          </p:cNvSpPr>
          <p:nvPr>
            <p:ph type="sldNum" sz="quarter" idx="4"/>
          </p:nvPr>
        </p:nvSpPr>
        <p:spPr/>
        <p:txBody>
          <a:bodyPr/>
          <a:lstStyle/>
          <a:p>
            <a:fld id="{17918391-D411-FE40-AAD7-861AE5233E0E}" type="slidenum">
              <a:rPr lang="en-US" smtClean="0"/>
              <a:pPr/>
              <a:t>23</a:t>
            </a:fld>
            <a:endParaRPr lang="en-US" dirty="0"/>
          </a:p>
        </p:txBody>
      </p:sp>
    </p:spTree>
    <p:extLst>
      <p:ext uri="{BB962C8B-B14F-4D97-AF65-F5344CB8AC3E}">
        <p14:creationId xmlns:p14="http://schemas.microsoft.com/office/powerpoint/2010/main" val="412735157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idx="1"/>
          </p:nvPr>
        </p:nvSpPr>
        <p:spPr/>
        <p:txBody>
          <a:bodyPr>
            <a:normAutofit lnSpcReduction="10000"/>
          </a:bodyPr>
          <a:lstStyle/>
          <a:p>
            <a:r>
              <a:rPr lang="en-GB" dirty="0" smtClean="0"/>
              <a:t>Hybrid pixel detectors permit choice of appropriate sensor material</a:t>
            </a:r>
          </a:p>
          <a:p>
            <a:r>
              <a:rPr lang="en-GB" dirty="0" smtClean="0"/>
              <a:t>Absorbed energy can be measured by: </a:t>
            </a:r>
          </a:p>
          <a:p>
            <a:pPr lvl="1">
              <a:buFont typeface="Wingdings" charset="2"/>
              <a:buChar char="§"/>
            </a:pPr>
            <a:r>
              <a:rPr lang="en-GB" dirty="0" smtClean="0">
                <a:solidFill>
                  <a:schemeClr val="accent6"/>
                </a:solidFill>
              </a:rPr>
              <a:t>Pulse Height</a:t>
            </a:r>
          </a:p>
          <a:p>
            <a:pPr lvl="1">
              <a:buFont typeface="Wingdings" charset="2"/>
              <a:buChar char="§"/>
            </a:pPr>
            <a:r>
              <a:rPr lang="en-GB" dirty="0" smtClean="0">
                <a:solidFill>
                  <a:schemeClr val="accent6"/>
                </a:solidFill>
              </a:rPr>
              <a:t>Time over Threshold (ToT)</a:t>
            </a:r>
          </a:p>
          <a:p>
            <a:r>
              <a:rPr lang="en-GB" dirty="0" smtClean="0"/>
              <a:t>Our detectors measure </a:t>
            </a:r>
            <a:r>
              <a:rPr lang="en-GB" dirty="0" err="1" smtClean="0"/>
              <a:t>fluence</a:t>
            </a:r>
            <a:r>
              <a:rPr lang="en-GB" dirty="0" smtClean="0"/>
              <a:t> at a given energy</a:t>
            </a:r>
          </a:p>
          <a:p>
            <a:pPr lvl="1">
              <a:buFont typeface="Wingdings" charset="2"/>
              <a:buChar char="§"/>
            </a:pPr>
            <a:r>
              <a:rPr lang="en-GB" dirty="0" err="1" smtClean="0">
                <a:solidFill>
                  <a:srgbClr val="4D4D4D"/>
                </a:solidFill>
              </a:rPr>
              <a:t>Dosimetric</a:t>
            </a:r>
            <a:r>
              <a:rPr lang="en-GB" dirty="0" smtClean="0">
                <a:solidFill>
                  <a:srgbClr val="4D4D4D"/>
                </a:solidFill>
              </a:rPr>
              <a:t> endpoints can be calculated offline with energy dependent conversion factors</a:t>
            </a:r>
          </a:p>
          <a:p>
            <a:pPr lvl="1">
              <a:buFont typeface="Wingdings" charset="2"/>
              <a:buChar char="§"/>
            </a:pPr>
            <a:r>
              <a:rPr lang="en-GB" dirty="0" smtClean="0">
                <a:solidFill>
                  <a:srgbClr val="4D4D4D"/>
                </a:solidFill>
              </a:rPr>
              <a:t>Raw </a:t>
            </a:r>
            <a:r>
              <a:rPr lang="en-GB" dirty="0" err="1" smtClean="0">
                <a:solidFill>
                  <a:srgbClr val="4D4D4D"/>
                </a:solidFill>
              </a:rPr>
              <a:t>fluence</a:t>
            </a:r>
            <a:r>
              <a:rPr lang="en-GB" dirty="0" smtClean="0">
                <a:solidFill>
                  <a:srgbClr val="4D4D4D"/>
                </a:solidFill>
              </a:rPr>
              <a:t> data remains available for future calculations or definitions</a:t>
            </a:r>
          </a:p>
          <a:p>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24</a:t>
            </a:fld>
            <a:endParaRPr lang="en-US" dirty="0"/>
          </a:p>
        </p:txBody>
      </p:sp>
      <p:sp>
        <p:nvSpPr>
          <p:cNvPr id="7"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8"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1987852525"/>
      </p:ext>
    </p:extLst>
  </p:cSld>
  <p:clrMapOvr>
    <a:masterClrMapping/>
  </p:clrMapOvr>
  <mc:AlternateContent xmlns:mc="http://schemas.openxmlformats.org/markup-compatibility/2006">
    <mc:Choice xmlns:p14="http://schemas.microsoft.com/office/powerpoint/2010/main" Requires="p14">
      <p:transition spd="slow" p14:dur="1200">
        <p14:prism dir="r"/>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Extra slides</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25</a:t>
            </a:fld>
            <a:endParaRPr lang="en-US" dirty="0"/>
          </a:p>
        </p:txBody>
      </p:sp>
      <p:sp>
        <p:nvSpPr>
          <p:cNvPr id="8" name="Text Placeholder 7"/>
          <p:cNvSpPr>
            <a:spLocks noGrp="1"/>
          </p:cNvSpPr>
          <p:nvPr>
            <p:ph type="body" idx="10"/>
          </p:nvPr>
        </p:nvSpPr>
        <p:spPr/>
        <p:txBody>
          <a:bodyPr/>
          <a:lstStyle/>
          <a:p>
            <a:endParaRPr lang="en-GB"/>
          </a:p>
        </p:txBody>
      </p:sp>
    </p:spTree>
    <p:extLst>
      <p:ext uri="{BB962C8B-B14F-4D97-AF65-F5344CB8AC3E}">
        <p14:creationId xmlns:p14="http://schemas.microsoft.com/office/powerpoint/2010/main" val="237258466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26</a:t>
            </a:fld>
            <a:endParaRPr lang="en-US" dirty="0"/>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27421" y="478115"/>
            <a:ext cx="7974106" cy="288296"/>
          </a:xfrm>
          <a:prstGeom prst="rect">
            <a:avLst/>
          </a:prstGeom>
        </p:spPr>
      </p:pic>
      <p:sp>
        <p:nvSpPr>
          <p:cNvPr id="8" name="Date Placeholder 2"/>
          <p:cNvSpPr txBox="1">
            <a:spLocks/>
          </p:cNvSpPr>
          <p:nvPr/>
        </p:nvSpPr>
        <p:spPr>
          <a:xfrm>
            <a:off x="-1" y="155761"/>
            <a:ext cx="9144001" cy="501646"/>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smtClean="0">
                <a:solidFill>
                  <a:srgbClr val="0055A0"/>
                </a:solidFill>
              </a:rPr>
              <a:t>Scatter radiation spectra during scan of a QRM </a:t>
            </a:r>
            <a:r>
              <a:rPr lang="en-US" sz="1600" dirty="0">
                <a:solidFill>
                  <a:srgbClr val="0055A0"/>
                </a:solidFill>
              </a:rPr>
              <a:t>anthropomorphic thorax </a:t>
            </a:r>
            <a:r>
              <a:rPr lang="en-US" sz="1600" dirty="0" smtClean="0">
                <a:solidFill>
                  <a:srgbClr val="0055A0"/>
                </a:solidFill>
              </a:rPr>
              <a:t>phantom:120 </a:t>
            </a:r>
            <a:r>
              <a:rPr lang="en-US" sz="1600" dirty="0" err="1" smtClean="0">
                <a:solidFill>
                  <a:srgbClr val="0055A0"/>
                </a:solidFill>
              </a:rPr>
              <a:t>kVp</a:t>
            </a:r>
            <a:r>
              <a:rPr lang="en-US" sz="1600" dirty="0" smtClean="0">
                <a:solidFill>
                  <a:srgbClr val="0055A0"/>
                </a:solidFill>
              </a:rPr>
              <a:t>, 200 mA </a:t>
            </a:r>
            <a:endParaRPr lang="en-US" sz="1600" dirty="0">
              <a:solidFill>
                <a:srgbClr val="0055A0"/>
              </a:solidFill>
            </a:endParaRPr>
          </a:p>
          <a:p>
            <a:endParaRPr lang="en-US" sz="1600" dirty="0" smtClean="0">
              <a:solidFill>
                <a:srgbClr val="0055A0"/>
              </a:solidFill>
            </a:endParaRPr>
          </a:p>
        </p:txBody>
      </p:sp>
      <p:pic>
        <p:nvPicPr>
          <p:cNvPr id="11" name="Picture 10"/>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27421" y="766411"/>
            <a:ext cx="7974106" cy="4506246"/>
          </a:xfrm>
          <a:prstGeom prst="rect">
            <a:avLst/>
          </a:prstGeom>
        </p:spPr>
      </p:pic>
      <p:sp>
        <p:nvSpPr>
          <p:cNvPr id="6" name="Date Placeholder 1"/>
          <p:cNvSpPr txBox="1">
            <a:spLocks/>
          </p:cNvSpPr>
          <p:nvPr/>
        </p:nvSpPr>
        <p:spPr>
          <a:xfrm>
            <a:off x="2196353" y="6362378"/>
            <a:ext cx="3989293" cy="35909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Eurados WG9 Meeting, CERN, 17.10.2016</a:t>
            </a:r>
            <a:endParaRPr lang="en-US" dirty="0"/>
          </a:p>
        </p:txBody>
      </p:sp>
      <p:sp>
        <p:nvSpPr>
          <p:cNvPr id="9" name="Footer Placeholder 2"/>
          <p:cNvSpPr txBox="1">
            <a:spLocks/>
          </p:cNvSpPr>
          <p:nvPr/>
        </p:nvSpPr>
        <p:spPr>
          <a:xfrm>
            <a:off x="6185647" y="6362378"/>
            <a:ext cx="1892708" cy="359098"/>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winnie.wong ‘at’ cern.ch</a:t>
            </a:r>
            <a:endParaRPr lang="en-US" dirty="0"/>
          </a:p>
        </p:txBody>
      </p:sp>
    </p:spTree>
    <p:extLst>
      <p:ext uri="{BB962C8B-B14F-4D97-AF65-F5344CB8AC3E}">
        <p14:creationId xmlns:p14="http://schemas.microsoft.com/office/powerpoint/2010/main" val="137170736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7" name="Content Placeholder 6"/>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l="-509" r="-539"/>
          <a:stretch/>
        </p:blipFill>
        <p:spPr>
          <a:xfrm>
            <a:off x="0" y="1325606"/>
            <a:ext cx="9144000" cy="2394747"/>
          </a:xfrm>
        </p:spPr>
      </p:pic>
      <p:sp>
        <p:nvSpPr>
          <p:cNvPr id="4" name="Slide Number Placeholder 3"/>
          <p:cNvSpPr>
            <a:spLocks noGrp="1"/>
          </p:cNvSpPr>
          <p:nvPr>
            <p:ph type="sldNum" sz="quarter" idx="4"/>
          </p:nvPr>
        </p:nvSpPr>
        <p:spPr/>
        <p:txBody>
          <a:bodyPr/>
          <a:lstStyle/>
          <a:p>
            <a:fld id="{17918391-D411-FE40-AAD7-861AE5233E0E}" type="slidenum">
              <a:rPr lang="en-US" smtClean="0"/>
              <a:pPr/>
              <a:t>27</a:t>
            </a:fld>
            <a:endParaRPr lang="en-US" dirty="0"/>
          </a:p>
        </p:txBody>
      </p:sp>
      <p:sp>
        <p:nvSpPr>
          <p:cNvPr id="5" name="Date Placeholder 4"/>
          <p:cNvSpPr>
            <a:spLocks noGrp="1"/>
          </p:cNvSpPr>
          <p:nvPr>
            <p:ph type="dt" sz="half" idx="2"/>
          </p:nvPr>
        </p:nvSpPr>
        <p:spPr/>
        <p:txBody>
          <a:bodyPr/>
          <a:lstStyle/>
          <a:p>
            <a:r>
              <a:rPr lang="en-US" smtClean="0"/>
              <a:t>Eurados WG9 Meeting, CERN, 17.10.2016</a:t>
            </a:r>
            <a:endParaRPr lang="en-US" dirty="0"/>
          </a:p>
        </p:txBody>
      </p:sp>
      <p:sp>
        <p:nvSpPr>
          <p:cNvPr id="6" name="Footer Placeholder 5"/>
          <p:cNvSpPr>
            <a:spLocks noGrp="1"/>
          </p:cNvSpPr>
          <p:nvPr>
            <p:ph type="ftr" sz="quarter" idx="3"/>
          </p:nvPr>
        </p:nvSpPr>
        <p:spPr/>
        <p:txBody>
          <a:bodyPr/>
          <a:lstStyle/>
          <a:p>
            <a:r>
              <a:rPr lang="en-US" smtClean="0"/>
              <a:t>winnie.wong ‘at’ cern.ch</a:t>
            </a:r>
            <a:endParaRPr lang="en-US" dirty="0"/>
          </a:p>
        </p:txBody>
      </p:sp>
      <p:pic>
        <p:nvPicPr>
          <p:cNvPr id="8" name="Picture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04471" y="3842002"/>
            <a:ext cx="5782235" cy="2331547"/>
          </a:xfrm>
          <a:prstGeom prst="rect">
            <a:avLst/>
          </a:prstGeom>
        </p:spPr>
      </p:pic>
    </p:spTree>
    <p:extLst>
      <p:ext uri="{BB962C8B-B14F-4D97-AF65-F5344CB8AC3E}">
        <p14:creationId xmlns:p14="http://schemas.microsoft.com/office/powerpoint/2010/main" val="375612575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Energy Calibration</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28</a:t>
            </a:fld>
            <a:endParaRPr lang="en-US" dirty="0"/>
          </a:p>
        </p:txBody>
      </p:sp>
      <p:sp>
        <p:nvSpPr>
          <p:cNvPr id="9" name="Date Placeholder 2"/>
          <p:cNvSpPr txBox="1">
            <a:spLocks/>
          </p:cNvSpPr>
          <p:nvPr/>
        </p:nvSpPr>
        <p:spPr>
          <a:xfrm>
            <a:off x="457200" y="1189302"/>
            <a:ext cx="7997268"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err="1" smtClean="0">
                <a:solidFill>
                  <a:schemeClr val="tx1"/>
                </a:solidFill>
              </a:rPr>
              <a:t>Characterisation</a:t>
            </a:r>
            <a:r>
              <a:rPr lang="en-US" sz="1600" dirty="0" smtClean="0">
                <a:solidFill>
                  <a:schemeClr val="tx1"/>
                </a:solidFill>
              </a:rPr>
              <a:t> with monochromatic synchrotron radiation at ANKA Synchrotron</a:t>
            </a:r>
          </a:p>
        </p:txBody>
      </p:sp>
      <p:pic>
        <p:nvPicPr>
          <p:cNvPr id="10" name="Content Placeholder 9"/>
          <p:cNvPicPr>
            <a:picLocks noGrp="1" noChangeAspect="1"/>
          </p:cNvPicPr>
          <p:nvPr>
            <p:ph idx="1"/>
          </p:nvPr>
        </p:nvPicPr>
        <p:blipFill rotWithShape="1">
          <a:blip r:embed="rId3" cstate="print">
            <a:extLst>
              <a:ext uri="{28A0092B-C50C-407E-A947-70E740481C1C}">
                <a14:useLocalDpi xmlns:a14="http://schemas.microsoft.com/office/drawing/2010/main"/>
              </a:ext>
            </a:extLst>
          </a:blip>
          <a:srcRect l="3429" t="1762" b="1636"/>
          <a:stretch/>
        </p:blipFill>
        <p:spPr>
          <a:xfrm>
            <a:off x="18960" y="1685833"/>
            <a:ext cx="6132333" cy="4337939"/>
          </a:xfrm>
        </p:spPr>
      </p:pic>
      <p:sp>
        <p:nvSpPr>
          <p:cNvPr id="8" name="Date Placeholder 2"/>
          <p:cNvSpPr txBox="1">
            <a:spLocks/>
          </p:cNvSpPr>
          <p:nvPr/>
        </p:nvSpPr>
        <p:spPr>
          <a:xfrm>
            <a:off x="4847629" y="5991225"/>
            <a:ext cx="4128767"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smtClean="0"/>
              <a:t>E. </a:t>
            </a:r>
            <a:r>
              <a:rPr lang="en-US" dirty="0" err="1" smtClean="0"/>
              <a:t>Frojdh</a:t>
            </a:r>
            <a:r>
              <a:rPr lang="en-US" dirty="0" smtClean="0"/>
              <a:t> et al., NIMA 2015</a:t>
            </a:r>
          </a:p>
        </p:txBody>
      </p:sp>
      <p:sp>
        <p:nvSpPr>
          <p:cNvPr id="11" name="TextBox 10"/>
          <p:cNvSpPr txBox="1"/>
          <p:nvPr/>
        </p:nvSpPr>
        <p:spPr>
          <a:xfrm>
            <a:off x="5942772" y="1960595"/>
            <a:ext cx="3201230" cy="1600438"/>
          </a:xfrm>
          <a:prstGeom prst="rect">
            <a:avLst/>
          </a:prstGeom>
          <a:noFill/>
        </p:spPr>
        <p:txBody>
          <a:bodyPr wrap="square" rtlCol="0">
            <a:spAutoFit/>
          </a:bodyPr>
          <a:lstStyle/>
          <a:p>
            <a:r>
              <a:rPr lang="en-GB" sz="1400" dirty="0" smtClean="0"/>
              <a:t>ToT relationship with photon energy for two programmable reset currents</a:t>
            </a:r>
          </a:p>
          <a:p>
            <a:endParaRPr lang="en-GB" sz="1400" dirty="0"/>
          </a:p>
          <a:p>
            <a:r>
              <a:rPr lang="en-GB" sz="1400" dirty="0" err="1" smtClean="0"/>
              <a:t>I</a:t>
            </a:r>
            <a:r>
              <a:rPr lang="en-GB" sz="1400" baseline="-25000" dirty="0" err="1" smtClean="0"/>
              <a:t>krum</a:t>
            </a:r>
            <a:r>
              <a:rPr lang="en-GB" sz="1400" dirty="0" smtClean="0"/>
              <a:t>: preamplifier reset current</a:t>
            </a:r>
          </a:p>
          <a:p>
            <a:r>
              <a:rPr lang="en-GB" sz="1400" dirty="0" smtClean="0"/>
              <a:t>IKRUM 15 = 2.5 </a:t>
            </a:r>
            <a:r>
              <a:rPr lang="en-GB" sz="1400" dirty="0" err="1" smtClean="0"/>
              <a:t>nA</a:t>
            </a:r>
            <a:endParaRPr lang="en-GB" sz="1400" dirty="0" smtClean="0"/>
          </a:p>
          <a:p>
            <a:r>
              <a:rPr lang="en-GB" sz="1400" dirty="0" smtClean="0"/>
              <a:t>IKRUM 60 = 7.4 </a:t>
            </a:r>
            <a:r>
              <a:rPr lang="en-GB" sz="1400" dirty="0" err="1" smtClean="0"/>
              <a:t>nA</a:t>
            </a:r>
            <a:endParaRPr lang="en-GB" sz="1400" dirty="0" smtClean="0"/>
          </a:p>
          <a:p>
            <a:endParaRPr lang="en-GB" sz="1400" dirty="0"/>
          </a:p>
        </p:txBody>
      </p:sp>
      <p:sp>
        <p:nvSpPr>
          <p:cNvPr id="3" name="TextBox 2"/>
          <p:cNvSpPr txBox="1"/>
          <p:nvPr/>
        </p:nvSpPr>
        <p:spPr>
          <a:xfrm>
            <a:off x="18960" y="2575059"/>
            <a:ext cx="298530" cy="369332"/>
          </a:xfrm>
          <a:prstGeom prst="rect">
            <a:avLst/>
          </a:prstGeom>
          <a:solidFill>
            <a:schemeClr val="bg1"/>
          </a:solidFill>
        </p:spPr>
        <p:txBody>
          <a:bodyPr wrap="square" rtlCol="0">
            <a:spAutoFit/>
          </a:bodyPr>
          <a:lstStyle/>
          <a:p>
            <a:endParaRPr lang="en-GB" dirty="0"/>
          </a:p>
        </p:txBody>
      </p:sp>
      <p:sp>
        <p:nvSpPr>
          <p:cNvPr id="12"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13"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115148702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43551" y="1554427"/>
            <a:ext cx="6871626" cy="4654031"/>
          </a:xfrm>
          <a:prstGeom prst="rect">
            <a:avLst/>
          </a:prstGeom>
        </p:spPr>
      </p:pic>
      <p:sp>
        <p:nvSpPr>
          <p:cNvPr id="2" name="Title 1"/>
          <p:cNvSpPr>
            <a:spLocks noGrp="1"/>
          </p:cNvSpPr>
          <p:nvPr>
            <p:ph type="title"/>
          </p:nvPr>
        </p:nvSpPr>
        <p:spPr/>
        <p:txBody>
          <a:bodyPr>
            <a:normAutofit/>
          </a:bodyPr>
          <a:lstStyle/>
          <a:p>
            <a:r>
              <a:rPr lang="en-GB" dirty="0" smtClean="0"/>
              <a:t>Count Rate</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29</a:t>
            </a:fld>
            <a:endParaRPr lang="en-US" dirty="0"/>
          </a:p>
        </p:txBody>
      </p:sp>
      <p:sp>
        <p:nvSpPr>
          <p:cNvPr id="8" name="Date Placeholder 2"/>
          <p:cNvSpPr txBox="1">
            <a:spLocks/>
          </p:cNvSpPr>
          <p:nvPr/>
        </p:nvSpPr>
        <p:spPr>
          <a:xfrm>
            <a:off x="4847629" y="5991225"/>
            <a:ext cx="4128767"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smtClean="0"/>
              <a:t>E. </a:t>
            </a:r>
            <a:r>
              <a:rPr lang="en-US" dirty="0" err="1" smtClean="0"/>
              <a:t>Frojdh</a:t>
            </a:r>
            <a:r>
              <a:rPr lang="en-US" dirty="0" smtClean="0"/>
              <a:t> et al., NIMA 2015</a:t>
            </a:r>
          </a:p>
        </p:txBody>
      </p:sp>
      <p:sp>
        <p:nvSpPr>
          <p:cNvPr id="9" name="Date Placeholder 2"/>
          <p:cNvSpPr txBox="1">
            <a:spLocks/>
          </p:cNvSpPr>
          <p:nvPr/>
        </p:nvSpPr>
        <p:spPr>
          <a:xfrm>
            <a:off x="457200" y="1189302"/>
            <a:ext cx="7997268"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smtClean="0">
                <a:solidFill>
                  <a:schemeClr val="tx1"/>
                </a:solidFill>
              </a:rPr>
              <a:t>Measurements with 40 </a:t>
            </a:r>
            <a:r>
              <a:rPr lang="en-US" sz="1600" dirty="0" err="1" smtClean="0">
                <a:solidFill>
                  <a:schemeClr val="tx1"/>
                </a:solidFill>
              </a:rPr>
              <a:t>keV</a:t>
            </a:r>
            <a:r>
              <a:rPr lang="en-US" sz="1600" dirty="0" smtClean="0">
                <a:solidFill>
                  <a:schemeClr val="tx1"/>
                </a:solidFill>
              </a:rPr>
              <a:t> monochromatic synchrotron radiation at ANKA Synchrotron</a:t>
            </a:r>
          </a:p>
        </p:txBody>
      </p:sp>
      <p:sp>
        <p:nvSpPr>
          <p:cNvPr id="10" name="TextBox 9"/>
          <p:cNvSpPr txBox="1"/>
          <p:nvPr/>
        </p:nvSpPr>
        <p:spPr>
          <a:xfrm>
            <a:off x="7715177" y="1698985"/>
            <a:ext cx="1428823" cy="1169551"/>
          </a:xfrm>
          <a:prstGeom prst="rect">
            <a:avLst/>
          </a:prstGeom>
          <a:noFill/>
        </p:spPr>
        <p:txBody>
          <a:bodyPr wrap="square" rIns="36000" rtlCol="0">
            <a:spAutoFit/>
          </a:bodyPr>
          <a:lstStyle/>
          <a:p>
            <a:r>
              <a:rPr lang="en-GB" sz="1400" dirty="0" smtClean="0"/>
              <a:t>Measured </a:t>
            </a:r>
          </a:p>
          <a:p>
            <a:r>
              <a:rPr lang="en-GB" sz="1400" dirty="0" smtClean="0"/>
              <a:t>with 2.6 </a:t>
            </a:r>
            <a:r>
              <a:rPr lang="en-GB" sz="1400" dirty="0" err="1" smtClean="0"/>
              <a:t>nA</a:t>
            </a:r>
            <a:r>
              <a:rPr lang="en-GB" sz="1400" dirty="0" smtClean="0"/>
              <a:t> reset current (IKRUM=15), </a:t>
            </a:r>
          </a:p>
          <a:p>
            <a:r>
              <a:rPr lang="en-GB" sz="1400" dirty="0" smtClean="0"/>
              <a:t>in 220 </a:t>
            </a:r>
            <a:r>
              <a:rPr lang="en-GB" sz="1400" dirty="0"/>
              <a:t>μm </a:t>
            </a:r>
            <a:r>
              <a:rPr lang="en-GB" sz="1400" dirty="0" smtClean="0"/>
              <a:t>pixels</a:t>
            </a:r>
            <a:endParaRPr lang="en-GB" sz="1400" dirty="0"/>
          </a:p>
        </p:txBody>
      </p:sp>
      <p:sp>
        <p:nvSpPr>
          <p:cNvPr id="11"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12"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66565822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pic>
        <p:nvPicPr>
          <p:cNvPr id="7" name="Picture 6" descr="asic.gif"/>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98154" y="3430304"/>
            <a:ext cx="5137253" cy="1173480"/>
          </a:xfrm>
          <a:prstGeom prst="rect">
            <a:avLst/>
          </a:prstGeom>
          <a:effectLst/>
        </p:spPr>
      </p:pic>
      <p:pic>
        <p:nvPicPr>
          <p:cNvPr id="9" name="Picture 8" descr="bumpbonds.gif"/>
          <p:cNvPicPr>
            <a:picLocks/>
          </p:cNvPicPr>
          <p:nvPr/>
        </p:nvPicPr>
        <p:blipFill>
          <a:blip r:embed="rId3" cstate="print">
            <a:extLst>
              <a:ext uri="{28A0092B-C50C-407E-A947-70E740481C1C}">
                <a14:useLocalDpi xmlns:a14="http://schemas.microsoft.com/office/drawing/2010/main"/>
              </a:ext>
            </a:extLst>
          </a:blip>
          <a:stretch>
            <a:fillRect/>
          </a:stretch>
        </p:blipFill>
        <p:spPr>
          <a:xfrm>
            <a:off x="1306207" y="3382699"/>
            <a:ext cx="4012809" cy="793412"/>
          </a:xfrm>
          <a:prstGeom prst="rect">
            <a:avLst/>
          </a:prstGeom>
          <a:effectLst>
            <a:outerShdw blurRad="50800" dist="38100" dir="5400000" algn="t" rotWithShape="0">
              <a:prstClr val="black">
                <a:alpha val="40000"/>
              </a:prstClr>
            </a:outerShdw>
          </a:effectLst>
        </p:spPr>
      </p:pic>
      <p:pic>
        <p:nvPicPr>
          <p:cNvPr id="10" name="Picture 9" descr="sensor.gif"/>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192557" y="3003584"/>
            <a:ext cx="4304650" cy="1120140"/>
          </a:xfrm>
          <a:prstGeom prst="rect">
            <a:avLst/>
          </a:prstGeom>
          <a:effectLst/>
        </p:spPr>
      </p:pic>
      <p:grpSp>
        <p:nvGrpSpPr>
          <p:cNvPr id="24" name="Group 23"/>
          <p:cNvGrpSpPr/>
          <p:nvPr/>
        </p:nvGrpSpPr>
        <p:grpSpPr>
          <a:xfrm>
            <a:off x="934807" y="3553355"/>
            <a:ext cx="360040" cy="648072"/>
            <a:chOff x="35496" y="5733256"/>
            <a:chExt cx="360040" cy="648072"/>
          </a:xfrm>
        </p:grpSpPr>
        <p:cxnSp>
          <p:nvCxnSpPr>
            <p:cNvPr id="25" name="Straight Connector 24"/>
            <p:cNvCxnSpPr/>
            <p:nvPr/>
          </p:nvCxnSpPr>
          <p:spPr bwMode="auto">
            <a:xfrm flipV="1">
              <a:off x="395536" y="5733256"/>
              <a:ext cx="0" cy="212229"/>
            </a:xfrm>
            <a:prstGeom prst="line">
              <a:avLst/>
            </a:prstGeom>
            <a:solidFill>
              <a:schemeClr val="accent1"/>
            </a:solidFill>
            <a:ln w="19050" cap="flat" cmpd="sng" algn="ctr">
              <a:solidFill>
                <a:schemeClr val="accent6">
                  <a:lumMod val="50000"/>
                </a:schemeClr>
              </a:solidFill>
              <a:prstDash val="solid"/>
              <a:round/>
              <a:headEnd type="none" w="med" len="med"/>
              <a:tailEnd type="none" w="med" len="med"/>
            </a:ln>
            <a:effectLst/>
          </p:spPr>
        </p:cxnSp>
        <p:cxnSp>
          <p:nvCxnSpPr>
            <p:cNvPr id="26" name="Straight Connector 25"/>
            <p:cNvCxnSpPr/>
            <p:nvPr/>
          </p:nvCxnSpPr>
          <p:spPr bwMode="auto">
            <a:xfrm flipH="1">
              <a:off x="143508" y="5733256"/>
              <a:ext cx="252000" cy="0"/>
            </a:xfrm>
            <a:prstGeom prst="line">
              <a:avLst/>
            </a:prstGeom>
            <a:solidFill>
              <a:schemeClr val="accent1"/>
            </a:solidFill>
            <a:ln w="19050" cap="flat" cmpd="sng" algn="ctr">
              <a:solidFill>
                <a:schemeClr val="accent6">
                  <a:lumMod val="50000"/>
                </a:schemeClr>
              </a:solidFill>
              <a:prstDash val="solid"/>
              <a:round/>
              <a:headEnd type="none" w="med" len="med"/>
              <a:tailEnd type="none" w="med" len="med"/>
            </a:ln>
            <a:effectLst/>
          </p:spPr>
        </p:cxnSp>
        <p:cxnSp>
          <p:nvCxnSpPr>
            <p:cNvPr id="27" name="Straight Connector 26"/>
            <p:cNvCxnSpPr/>
            <p:nvPr/>
          </p:nvCxnSpPr>
          <p:spPr bwMode="auto">
            <a:xfrm>
              <a:off x="35496" y="6081000"/>
              <a:ext cx="216024" cy="0"/>
            </a:xfrm>
            <a:prstGeom prst="line">
              <a:avLst/>
            </a:prstGeom>
            <a:solidFill>
              <a:schemeClr val="accent1"/>
            </a:solidFill>
            <a:ln w="19050" cap="flat" cmpd="sng" algn="ctr">
              <a:solidFill>
                <a:schemeClr val="accent6">
                  <a:lumMod val="50000"/>
                </a:schemeClr>
              </a:solidFill>
              <a:prstDash val="solid"/>
              <a:round/>
              <a:headEnd type="none" w="med" len="med"/>
              <a:tailEnd type="none" w="med" len="med"/>
            </a:ln>
            <a:effectLst/>
          </p:spPr>
        </p:cxnSp>
        <p:cxnSp>
          <p:nvCxnSpPr>
            <p:cNvPr id="28" name="Straight Connector 27"/>
            <p:cNvCxnSpPr/>
            <p:nvPr/>
          </p:nvCxnSpPr>
          <p:spPr bwMode="auto">
            <a:xfrm>
              <a:off x="97200" y="6165304"/>
              <a:ext cx="90494" cy="0"/>
            </a:xfrm>
            <a:prstGeom prst="line">
              <a:avLst/>
            </a:prstGeom>
            <a:solidFill>
              <a:schemeClr val="accent1"/>
            </a:solidFill>
            <a:ln w="19050" cap="flat" cmpd="sng" algn="ctr">
              <a:solidFill>
                <a:schemeClr val="accent6">
                  <a:lumMod val="50000"/>
                </a:schemeClr>
              </a:solidFill>
              <a:prstDash val="solid"/>
              <a:round/>
              <a:headEnd type="none" w="med" len="med"/>
              <a:tailEnd type="none" w="med" len="med"/>
            </a:ln>
            <a:effectLst/>
          </p:spPr>
        </p:cxnSp>
        <p:cxnSp>
          <p:nvCxnSpPr>
            <p:cNvPr id="29" name="Straight Connector 28"/>
            <p:cNvCxnSpPr/>
            <p:nvPr/>
          </p:nvCxnSpPr>
          <p:spPr bwMode="auto">
            <a:xfrm>
              <a:off x="143508" y="5738755"/>
              <a:ext cx="0" cy="342245"/>
            </a:xfrm>
            <a:prstGeom prst="line">
              <a:avLst/>
            </a:prstGeom>
            <a:solidFill>
              <a:schemeClr val="accent1"/>
            </a:solidFill>
            <a:ln w="19050" cap="flat" cmpd="sng" algn="ctr">
              <a:solidFill>
                <a:schemeClr val="accent6">
                  <a:lumMod val="50000"/>
                </a:schemeClr>
              </a:solidFill>
              <a:prstDash val="solid"/>
              <a:round/>
              <a:headEnd type="none" w="med" len="med"/>
              <a:tailEnd type="none" w="med" len="med"/>
            </a:ln>
            <a:effectLst/>
          </p:spPr>
        </p:cxnSp>
        <p:cxnSp>
          <p:nvCxnSpPr>
            <p:cNvPr id="30" name="Straight Connector 29"/>
            <p:cNvCxnSpPr/>
            <p:nvPr/>
          </p:nvCxnSpPr>
          <p:spPr bwMode="auto">
            <a:xfrm>
              <a:off x="143508" y="6167898"/>
              <a:ext cx="0" cy="171122"/>
            </a:xfrm>
            <a:prstGeom prst="line">
              <a:avLst/>
            </a:prstGeom>
            <a:solidFill>
              <a:schemeClr val="accent1"/>
            </a:solidFill>
            <a:ln w="19050" cap="flat" cmpd="sng" algn="ctr">
              <a:solidFill>
                <a:schemeClr val="accent6">
                  <a:lumMod val="50000"/>
                </a:schemeClr>
              </a:solidFill>
              <a:prstDash val="solid"/>
              <a:round/>
              <a:headEnd type="none" w="med" len="med"/>
              <a:tailEnd type="none" w="med" len="med"/>
            </a:ln>
            <a:effectLst/>
          </p:spPr>
        </p:cxnSp>
        <p:cxnSp>
          <p:nvCxnSpPr>
            <p:cNvPr id="31" name="Straight Connector 30"/>
            <p:cNvCxnSpPr/>
            <p:nvPr/>
          </p:nvCxnSpPr>
          <p:spPr bwMode="auto">
            <a:xfrm flipV="1">
              <a:off x="323528" y="6339020"/>
              <a:ext cx="0" cy="42308"/>
            </a:xfrm>
            <a:prstGeom prst="line">
              <a:avLst/>
            </a:prstGeom>
            <a:solidFill>
              <a:schemeClr val="accent1"/>
            </a:solidFill>
            <a:ln w="19050" cap="flat" cmpd="sng" algn="ctr">
              <a:solidFill>
                <a:schemeClr val="accent6">
                  <a:lumMod val="50000"/>
                </a:schemeClr>
              </a:solidFill>
              <a:prstDash val="solid"/>
              <a:round/>
              <a:headEnd type="none" w="med" len="med"/>
              <a:tailEnd type="none" w="med" len="med"/>
            </a:ln>
            <a:effectLst/>
          </p:spPr>
        </p:cxnSp>
        <p:cxnSp>
          <p:nvCxnSpPr>
            <p:cNvPr id="32" name="Straight Connector 31"/>
            <p:cNvCxnSpPr/>
            <p:nvPr/>
          </p:nvCxnSpPr>
          <p:spPr bwMode="auto">
            <a:xfrm flipH="1">
              <a:off x="143508" y="6339020"/>
              <a:ext cx="180020" cy="0"/>
            </a:xfrm>
            <a:prstGeom prst="line">
              <a:avLst/>
            </a:prstGeom>
            <a:solidFill>
              <a:schemeClr val="accent1"/>
            </a:solidFill>
            <a:ln w="19050" cap="flat" cmpd="sng" algn="ctr">
              <a:solidFill>
                <a:schemeClr val="accent6">
                  <a:lumMod val="50000"/>
                </a:schemeClr>
              </a:solidFill>
              <a:prstDash val="solid"/>
              <a:round/>
              <a:headEnd type="none" w="med" len="med"/>
              <a:tailEnd type="none" w="med" len="med"/>
            </a:ln>
            <a:effectLst/>
          </p:spPr>
        </p:cxnSp>
      </p:grpSp>
      <p:sp>
        <p:nvSpPr>
          <p:cNvPr id="33" name="Title 32"/>
          <p:cNvSpPr>
            <a:spLocks noGrp="1"/>
          </p:cNvSpPr>
          <p:nvPr>
            <p:ph type="title"/>
          </p:nvPr>
        </p:nvSpPr>
        <p:spPr/>
        <p:txBody>
          <a:bodyPr/>
          <a:lstStyle/>
          <a:p>
            <a:r>
              <a:rPr lang="en-GB" dirty="0" smtClean="0"/>
              <a:t>Hybrid Pixel Detectors</a:t>
            </a:r>
            <a:endParaRPr lang="en-GB" dirty="0"/>
          </a:p>
        </p:txBody>
      </p:sp>
      <p:sp>
        <p:nvSpPr>
          <p:cNvPr id="34" name="TextBox 33"/>
          <p:cNvSpPr txBox="1"/>
          <p:nvPr/>
        </p:nvSpPr>
        <p:spPr>
          <a:xfrm>
            <a:off x="5102935" y="4206038"/>
            <a:ext cx="3831889" cy="584776"/>
          </a:xfrm>
          <a:prstGeom prst="rect">
            <a:avLst/>
          </a:prstGeom>
          <a:noFill/>
        </p:spPr>
        <p:txBody>
          <a:bodyPr wrap="square" lIns="0" rIns="0" rtlCol="0">
            <a:spAutoFit/>
          </a:bodyPr>
          <a:lstStyle/>
          <a:p>
            <a:r>
              <a:rPr lang="en-GB" sz="1600" dirty="0" smtClean="0"/>
              <a:t>Application-Specific Integrated Circuit (“ASIC”, aka chip) </a:t>
            </a:r>
            <a:endParaRPr lang="en-GB" sz="1600" dirty="0"/>
          </a:p>
        </p:txBody>
      </p:sp>
      <p:sp>
        <p:nvSpPr>
          <p:cNvPr id="35" name="TextBox 34"/>
          <p:cNvSpPr txBox="1"/>
          <p:nvPr/>
        </p:nvSpPr>
        <p:spPr>
          <a:xfrm>
            <a:off x="5654764" y="3141866"/>
            <a:ext cx="3489236" cy="338554"/>
          </a:xfrm>
          <a:prstGeom prst="rect">
            <a:avLst/>
          </a:prstGeom>
          <a:noFill/>
        </p:spPr>
        <p:txBody>
          <a:bodyPr wrap="square" lIns="0" rIns="0" rtlCol="0">
            <a:spAutoFit/>
          </a:bodyPr>
          <a:lstStyle/>
          <a:p>
            <a:r>
              <a:rPr lang="en-GB" sz="1600" dirty="0" smtClean="0"/>
              <a:t>Bump bonds (electrical connections)</a:t>
            </a:r>
            <a:endParaRPr lang="en-GB" sz="1600" dirty="0"/>
          </a:p>
        </p:txBody>
      </p:sp>
      <p:sp>
        <p:nvSpPr>
          <p:cNvPr id="36" name="TextBox 35"/>
          <p:cNvSpPr txBox="1"/>
          <p:nvPr/>
        </p:nvSpPr>
        <p:spPr>
          <a:xfrm>
            <a:off x="3438138" y="2657301"/>
            <a:ext cx="3489236" cy="338554"/>
          </a:xfrm>
          <a:prstGeom prst="rect">
            <a:avLst/>
          </a:prstGeom>
          <a:noFill/>
        </p:spPr>
        <p:txBody>
          <a:bodyPr wrap="square" lIns="0" rIns="0" rtlCol="0">
            <a:spAutoFit/>
          </a:bodyPr>
          <a:lstStyle/>
          <a:p>
            <a:r>
              <a:rPr lang="en-GB" sz="1600" dirty="0" smtClean="0"/>
              <a:t>Semiconductor sensor</a:t>
            </a:r>
            <a:endParaRPr lang="en-GB" sz="1600" dirty="0"/>
          </a:p>
        </p:txBody>
      </p:sp>
      <p:sp>
        <p:nvSpPr>
          <p:cNvPr id="22"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23"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40682094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par>
                          <p:cTn id="8" fill="hold">
                            <p:stCondLst>
                              <p:cond delay="2000"/>
                            </p:stCondLst>
                            <p:childTnLst>
                              <p:par>
                                <p:cTn id="9" presetID="1"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childTnLst>
                                </p:cTn>
                              </p:par>
                            </p:childTnLst>
                          </p:cTn>
                        </p:par>
                        <p:par>
                          <p:cTn id="16" fill="hold">
                            <p:stCondLst>
                              <p:cond delay="2000"/>
                            </p:stCondLst>
                            <p:childTnLst>
                              <p:par>
                                <p:cTn id="17" presetID="1"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Medipix3</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30</a:t>
            </a:fld>
            <a:endParaRPr lang="en-US" dirty="0"/>
          </a:p>
        </p:txBody>
      </p:sp>
      <p:sp>
        <p:nvSpPr>
          <p:cNvPr id="10" name="Content Placeholder 9"/>
          <p:cNvSpPr>
            <a:spLocks noGrp="1"/>
          </p:cNvSpPr>
          <p:nvPr>
            <p:ph idx="1"/>
          </p:nvPr>
        </p:nvSpPr>
        <p:spPr>
          <a:xfrm>
            <a:off x="457199" y="1325606"/>
            <a:ext cx="8686801" cy="4667421"/>
          </a:xfrm>
        </p:spPr>
        <p:txBody>
          <a:bodyPr rIns="36000">
            <a:normAutofit lnSpcReduction="10000"/>
          </a:bodyPr>
          <a:lstStyle/>
          <a:p>
            <a:pPr marL="36576" indent="0">
              <a:buNone/>
            </a:pPr>
            <a:r>
              <a:rPr lang="en-GB" sz="2400" dirty="0" smtClean="0"/>
              <a:t>Main application: X-ray imaging</a:t>
            </a:r>
          </a:p>
          <a:p>
            <a:pPr marL="36576" indent="0">
              <a:buNone/>
            </a:pPr>
            <a:r>
              <a:rPr lang="en-GB" sz="2400" dirty="0" smtClean="0"/>
              <a:t>Developed by: Medipix3 Collaboration</a:t>
            </a:r>
          </a:p>
          <a:p>
            <a:pPr marL="36576" indent="0">
              <a:buNone/>
            </a:pPr>
            <a:r>
              <a:rPr lang="en-GB" sz="2400" dirty="0" smtClean="0"/>
              <a:t>ASIC:</a:t>
            </a:r>
          </a:p>
          <a:p>
            <a:pPr lvl="1"/>
            <a:r>
              <a:rPr lang="en-GB" sz="2000" dirty="0" smtClean="0"/>
              <a:t>1.4 cm x 1.4 cm active area (can be tiled for more area)</a:t>
            </a:r>
          </a:p>
          <a:p>
            <a:pPr lvl="1"/>
            <a:r>
              <a:rPr lang="en-GB" sz="2000" dirty="0"/>
              <a:t>Configurable pixel size</a:t>
            </a:r>
          </a:p>
          <a:p>
            <a:pPr lvl="3"/>
            <a:r>
              <a:rPr lang="en-GB" sz="1600" dirty="0" smtClean="0"/>
              <a:t>55x55 </a:t>
            </a:r>
            <a:r>
              <a:rPr lang="en-GB" sz="1600" dirty="0"/>
              <a:t>μm</a:t>
            </a:r>
            <a:r>
              <a:rPr lang="en-GB" sz="1600" baseline="30000" dirty="0"/>
              <a:t>2</a:t>
            </a:r>
            <a:r>
              <a:rPr lang="en-GB" sz="1600" dirty="0"/>
              <a:t> </a:t>
            </a:r>
            <a:r>
              <a:rPr lang="en-GB" sz="1600" dirty="0" smtClean="0"/>
              <a:t>(65k </a:t>
            </a:r>
            <a:r>
              <a:rPr lang="en-GB" sz="1600" dirty="0"/>
              <a:t>pixels)</a:t>
            </a:r>
            <a:endParaRPr lang="en-GB" sz="1600" baseline="30000" dirty="0"/>
          </a:p>
          <a:p>
            <a:pPr lvl="3"/>
            <a:r>
              <a:rPr lang="en-GB" sz="1600" dirty="0" smtClean="0"/>
              <a:t>110x110 </a:t>
            </a:r>
            <a:r>
              <a:rPr lang="en-GB" sz="1600" dirty="0"/>
              <a:t>μm</a:t>
            </a:r>
            <a:r>
              <a:rPr lang="en-GB" sz="1600" baseline="30000" dirty="0"/>
              <a:t>2</a:t>
            </a:r>
            <a:r>
              <a:rPr lang="en-GB" sz="1600" dirty="0"/>
              <a:t> (16k pixels)</a:t>
            </a:r>
          </a:p>
          <a:p>
            <a:pPr lvl="1"/>
            <a:r>
              <a:rPr lang="en-GB" sz="2000" dirty="0" smtClean="0"/>
              <a:t>2-8 thresholds depending on mode</a:t>
            </a:r>
          </a:p>
          <a:p>
            <a:pPr marL="448056" lvl="1" indent="0">
              <a:buNone/>
            </a:pPr>
            <a:r>
              <a:rPr lang="en-GB" sz="2000" dirty="0"/>
              <a:t> </a:t>
            </a:r>
            <a:r>
              <a:rPr lang="en-GB" sz="2000" dirty="0" smtClean="0"/>
              <a:t>     (programmable)</a:t>
            </a:r>
          </a:p>
          <a:p>
            <a:pPr lvl="1"/>
            <a:r>
              <a:rPr lang="en-GB" sz="2000" dirty="0" smtClean="0"/>
              <a:t>6, 12, or 24-bit photon counting: intensity</a:t>
            </a:r>
          </a:p>
          <a:p>
            <a:pPr lvl="1"/>
            <a:r>
              <a:rPr lang="en-GB" sz="2000" dirty="0" smtClean="0"/>
              <a:t>Charge summing mode</a:t>
            </a:r>
          </a:p>
          <a:p>
            <a:pPr marL="36576" indent="0">
              <a:buNone/>
            </a:pPr>
            <a:r>
              <a:rPr lang="en-GB" sz="2400" dirty="0" smtClean="0"/>
              <a:t>Sensor:</a:t>
            </a:r>
          </a:p>
          <a:p>
            <a:pPr lvl="1"/>
            <a:r>
              <a:rPr lang="en-GB" sz="2000" dirty="0" smtClean="0"/>
              <a:t>300 μm Si, 2 mm </a:t>
            </a:r>
            <a:r>
              <a:rPr lang="en-GB" sz="2000" dirty="0" err="1" smtClean="0"/>
              <a:t>CdTe</a:t>
            </a:r>
            <a:r>
              <a:rPr lang="en-GB" sz="2000" dirty="0" smtClean="0"/>
              <a:t>, etc.</a:t>
            </a:r>
            <a:endParaRPr lang="en-GB" sz="2000" dirty="0"/>
          </a:p>
        </p:txBody>
      </p:sp>
      <p:grpSp>
        <p:nvGrpSpPr>
          <p:cNvPr id="24" name="Group 23"/>
          <p:cNvGrpSpPr/>
          <p:nvPr/>
        </p:nvGrpSpPr>
        <p:grpSpPr>
          <a:xfrm>
            <a:off x="5172165" y="2926438"/>
            <a:ext cx="3855914" cy="2262722"/>
            <a:chOff x="5172165" y="4269653"/>
            <a:chExt cx="3855914" cy="2262722"/>
          </a:xfrm>
        </p:grpSpPr>
        <p:grpSp>
          <p:nvGrpSpPr>
            <p:cNvPr id="23" name="Group 22"/>
            <p:cNvGrpSpPr/>
            <p:nvPr/>
          </p:nvGrpSpPr>
          <p:grpSpPr>
            <a:xfrm>
              <a:off x="5172165" y="4269653"/>
              <a:ext cx="3691362" cy="2262722"/>
              <a:chOff x="4494015" y="4269653"/>
              <a:chExt cx="3691362" cy="2262722"/>
            </a:xfrm>
          </p:grpSpPr>
          <p:pic>
            <p:nvPicPr>
              <p:cNvPr id="2" name="Picture 1"/>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contrast="30000"/>
                        </a14:imgEffect>
                      </a14:imgLayer>
                    </a14:imgProps>
                  </a:ext>
                  <a:ext uri="{28A0092B-C50C-407E-A947-70E740481C1C}">
                    <a14:useLocalDpi xmlns:a14="http://schemas.microsoft.com/office/drawing/2010/main"/>
                  </a:ext>
                </a:extLst>
              </a:blip>
              <a:srcRect/>
              <a:stretch/>
            </p:blipFill>
            <p:spPr>
              <a:xfrm>
                <a:off x="5697307" y="4269653"/>
                <a:ext cx="2488070" cy="1778471"/>
              </a:xfrm>
              <a:prstGeom prst="rect">
                <a:avLst/>
              </a:prstGeom>
            </p:spPr>
          </p:pic>
          <p:cxnSp>
            <p:nvCxnSpPr>
              <p:cNvPr id="18" name="Straight Arrow Connector 17"/>
              <p:cNvCxnSpPr/>
              <p:nvPr/>
            </p:nvCxnSpPr>
            <p:spPr>
              <a:xfrm>
                <a:off x="6623562" y="5547282"/>
                <a:ext cx="639124" cy="0"/>
              </a:xfrm>
              <a:prstGeom prst="straightConnector1">
                <a:avLst/>
              </a:prstGeom>
              <a:ln w="38100">
                <a:solidFill>
                  <a:schemeClr val="bg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6553235" y="5602104"/>
                <a:ext cx="842703" cy="307777"/>
              </a:xfrm>
              <a:prstGeom prst="rect">
                <a:avLst/>
              </a:prstGeom>
              <a:noFill/>
            </p:spPr>
            <p:txBody>
              <a:bodyPr wrap="square" rtlCol="0">
                <a:spAutoFit/>
              </a:bodyPr>
              <a:lstStyle/>
              <a:p>
                <a:r>
                  <a:rPr lang="en-GB" sz="1400" b="1" dirty="0" smtClean="0">
                    <a:solidFill>
                      <a:schemeClr val="bg1"/>
                    </a:solidFill>
                  </a:rPr>
                  <a:t>1.4 cm</a:t>
                </a:r>
                <a:endParaRPr lang="en-GB" sz="1400" b="1" dirty="0">
                  <a:solidFill>
                    <a:schemeClr val="bg1"/>
                  </a:solidFill>
                </a:endParaRPr>
              </a:p>
            </p:txBody>
          </p:sp>
          <p:cxnSp>
            <p:nvCxnSpPr>
              <p:cNvPr id="25" name="Straight Arrow Connector 24"/>
              <p:cNvCxnSpPr/>
              <p:nvPr/>
            </p:nvCxnSpPr>
            <p:spPr>
              <a:xfrm flipV="1">
                <a:off x="7462723" y="5032556"/>
                <a:ext cx="70488" cy="484020"/>
              </a:xfrm>
              <a:prstGeom prst="straightConnector1">
                <a:avLst/>
              </a:prstGeom>
              <a:ln w="38100">
                <a:solidFill>
                  <a:schemeClr val="bg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0" name="Date Placeholder 2"/>
              <p:cNvSpPr txBox="1">
                <a:spLocks/>
              </p:cNvSpPr>
              <p:nvPr/>
            </p:nvSpPr>
            <p:spPr>
              <a:xfrm>
                <a:off x="4494015" y="6087823"/>
                <a:ext cx="3691362" cy="444552"/>
              </a:xfrm>
              <a:prstGeom prst="rect">
                <a:avLst/>
              </a:prstGeom>
            </p:spPr>
            <p:txBody>
              <a:bodyPr vert="horz" lIns="91440" tIns="45720" rIns="91440" bIns="45720" rtlCol="0" anchor="t"/>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smtClean="0"/>
                  <a:t>2 x 2 tiles of Medipix3 detectors</a:t>
                </a:r>
              </a:p>
              <a:p>
                <a:pPr algn="r"/>
                <a:r>
                  <a:rPr lang="en-US" dirty="0" smtClean="0"/>
                  <a:t>Photo source: </a:t>
                </a:r>
                <a:r>
                  <a:rPr lang="en-US" dirty="0" err="1" smtClean="0"/>
                  <a:t>diamond.ac.uk</a:t>
                </a:r>
                <a:endParaRPr lang="en-US" dirty="0" smtClean="0"/>
              </a:p>
            </p:txBody>
          </p:sp>
        </p:grpSp>
        <p:sp>
          <p:nvSpPr>
            <p:cNvPr id="28" name="TextBox 27"/>
            <p:cNvSpPr txBox="1"/>
            <p:nvPr/>
          </p:nvSpPr>
          <p:spPr>
            <a:xfrm>
              <a:off x="8185376" y="5133689"/>
              <a:ext cx="842703" cy="307777"/>
            </a:xfrm>
            <a:prstGeom prst="rect">
              <a:avLst/>
            </a:prstGeom>
            <a:noFill/>
          </p:spPr>
          <p:txBody>
            <a:bodyPr wrap="square" rtlCol="0">
              <a:spAutoFit/>
            </a:bodyPr>
            <a:lstStyle/>
            <a:p>
              <a:r>
                <a:rPr lang="en-GB" sz="1400" b="1" dirty="0" smtClean="0">
                  <a:solidFill>
                    <a:schemeClr val="bg1"/>
                  </a:solidFill>
                </a:rPr>
                <a:t>1.4 cm</a:t>
              </a:r>
              <a:endParaRPr lang="en-GB" sz="1400" b="1" dirty="0">
                <a:solidFill>
                  <a:schemeClr val="bg1"/>
                </a:solidFill>
              </a:endParaRPr>
            </a:p>
          </p:txBody>
        </p:sp>
      </p:grpSp>
      <p:sp>
        <p:nvSpPr>
          <p:cNvPr id="15"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16"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249226316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pPr/>
              <a:t>31</a:t>
            </a:fld>
            <a:endParaRPr lang="en-US" dirty="0"/>
          </a:p>
        </p:txBody>
      </p:sp>
      <p:sp>
        <p:nvSpPr>
          <p:cNvPr id="9" name="Title 8"/>
          <p:cNvSpPr>
            <a:spLocks noGrp="1"/>
          </p:cNvSpPr>
          <p:nvPr>
            <p:ph type="title"/>
          </p:nvPr>
        </p:nvSpPr>
        <p:spPr>
          <a:xfrm>
            <a:off x="457200" y="233492"/>
            <a:ext cx="8226854" cy="940443"/>
          </a:xfrm>
        </p:spPr>
        <p:txBody>
          <a:bodyPr>
            <a:noAutofit/>
          </a:bodyPr>
          <a:lstStyle/>
          <a:p>
            <a:r>
              <a:rPr lang="en-GB" sz="3600" dirty="0" smtClean="0"/>
              <a:t>Photon Spectroscopy with the </a:t>
            </a:r>
            <a:br>
              <a:rPr lang="en-GB" sz="3600" dirty="0" smtClean="0"/>
            </a:br>
            <a:r>
              <a:rPr lang="en-GB" sz="3600" dirty="0" smtClean="0"/>
              <a:t>Photon Counting Medipix3</a:t>
            </a:r>
            <a:endParaRPr lang="en-GB" sz="3600" dirty="0"/>
          </a:p>
        </p:txBody>
      </p:sp>
      <p:pic>
        <p:nvPicPr>
          <p:cNvPr id="10"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67544" y="1701736"/>
            <a:ext cx="2717720" cy="333363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1" name="Object 4"/>
          <p:cNvGraphicFramePr>
            <a:graphicFrameLocks noGrp="1" noChangeAspect="1"/>
          </p:cNvGraphicFramePr>
          <p:nvPr>
            <p:ph sz="quarter" idx="4294967295"/>
            <p:extLst>
              <p:ext uri="{D42A27DB-BD31-4B8C-83A1-F6EECF244321}">
                <p14:modId xmlns:p14="http://schemas.microsoft.com/office/powerpoint/2010/main" val="3783562918"/>
              </p:ext>
            </p:extLst>
          </p:nvPr>
        </p:nvGraphicFramePr>
        <p:xfrm>
          <a:off x="4186238" y="4140200"/>
          <a:ext cx="4038600" cy="1651000"/>
        </p:xfrm>
        <a:graphic>
          <a:graphicData uri="http://schemas.openxmlformats.org/presentationml/2006/ole">
            <mc:AlternateContent xmlns:mc="http://schemas.openxmlformats.org/markup-compatibility/2006">
              <mc:Choice xmlns:v="urn:schemas-microsoft-com:vml" Requires="v">
                <p:oleObj spid="_x0000_s1190" name="Visio" r:id="rId5" imgW="4640185" imgH="1896907" progId="Visio.Drawing.11">
                  <p:embed/>
                </p:oleObj>
              </mc:Choice>
              <mc:Fallback>
                <p:oleObj name="Visio" r:id="rId5" imgW="4640185" imgH="1896907"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86238" y="4140200"/>
                        <a:ext cx="4038600" cy="165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Rectangle 11"/>
          <p:cNvSpPr>
            <a:spLocks noChangeArrowheads="1"/>
          </p:cNvSpPr>
          <p:nvPr/>
        </p:nvSpPr>
        <p:spPr bwMode="auto">
          <a:xfrm>
            <a:off x="2468563" y="3535363"/>
            <a:ext cx="46037" cy="46037"/>
          </a:xfrm>
          <a:prstGeom prst="rect">
            <a:avLst/>
          </a:prstGeom>
          <a:solidFill>
            <a:schemeClr val="accent1"/>
          </a:solidFill>
          <a:ln w="9525" algn="ctr">
            <a:solidFill>
              <a:schemeClr val="tx1"/>
            </a:solidFill>
            <a:round/>
            <a:headEnd/>
            <a:tailEnd/>
          </a:ln>
        </p:spPr>
        <p:txBody>
          <a:bodyPr/>
          <a:lstStyle/>
          <a:p>
            <a:endParaRPr lang="en-US"/>
          </a:p>
        </p:txBody>
      </p:sp>
      <p:cxnSp>
        <p:nvCxnSpPr>
          <p:cNvPr id="13" name="Straight Arrow Connector 12"/>
          <p:cNvCxnSpPr>
            <a:cxnSpLocks noChangeShapeType="1"/>
            <a:stCxn id="12" idx="0"/>
          </p:cNvCxnSpPr>
          <p:nvPr/>
        </p:nvCxnSpPr>
        <p:spPr bwMode="auto">
          <a:xfrm rot="16200000" flipH="1">
            <a:off x="3828257" y="2199481"/>
            <a:ext cx="614362" cy="3286125"/>
          </a:xfrm>
          <a:prstGeom prst="straightConnector1">
            <a:avLst/>
          </a:prstGeom>
          <a:noFill/>
          <a:ln w="9525" algn="ctr">
            <a:solidFill>
              <a:schemeClr val="tx1"/>
            </a:solidFill>
            <a:round/>
            <a:headEnd/>
            <a:tailEnd type="arrow" w="med" len="med"/>
          </a:ln>
        </p:spPr>
      </p:cxnSp>
      <p:cxnSp>
        <p:nvCxnSpPr>
          <p:cNvPr id="14" name="Straight Arrow Connector 13"/>
          <p:cNvCxnSpPr>
            <a:cxnSpLocks noChangeShapeType="1"/>
          </p:cNvCxnSpPr>
          <p:nvPr/>
        </p:nvCxnSpPr>
        <p:spPr bwMode="auto">
          <a:xfrm rot="16200000" flipH="1">
            <a:off x="2255838" y="3797300"/>
            <a:ext cx="2155825" cy="1730375"/>
          </a:xfrm>
          <a:prstGeom prst="straightConnector1">
            <a:avLst/>
          </a:prstGeom>
          <a:noFill/>
          <a:ln w="9525" algn="ctr">
            <a:solidFill>
              <a:schemeClr val="tx1"/>
            </a:solidFill>
            <a:round/>
            <a:headEnd/>
            <a:tailEnd type="arrow" w="med" len="med"/>
          </a:ln>
        </p:spPr>
      </p:cxnSp>
      <p:sp>
        <p:nvSpPr>
          <p:cNvPr id="16" name="TextBox 15"/>
          <p:cNvSpPr txBox="1"/>
          <p:nvPr/>
        </p:nvSpPr>
        <p:spPr>
          <a:xfrm>
            <a:off x="4966526" y="1960595"/>
            <a:ext cx="4177475" cy="400110"/>
          </a:xfrm>
          <a:prstGeom prst="rect">
            <a:avLst/>
          </a:prstGeom>
          <a:noFill/>
        </p:spPr>
        <p:txBody>
          <a:bodyPr wrap="square" rtlCol="0">
            <a:spAutoFit/>
          </a:bodyPr>
          <a:lstStyle/>
          <a:p>
            <a:r>
              <a:rPr lang="en-GB" sz="2000" dirty="0" smtClean="0"/>
              <a:t>Single Pixel Mode (SPM)</a:t>
            </a:r>
          </a:p>
        </p:txBody>
      </p:sp>
      <p:pic>
        <p:nvPicPr>
          <p:cNvPr id="17" name="Picture 16" descr="temp.gif"/>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bwMode="auto">
          <a:xfrm>
            <a:off x="5495925" y="5057775"/>
            <a:ext cx="1133475" cy="581025"/>
          </a:xfrm>
          <a:prstGeom prst="rect">
            <a:avLst/>
          </a:prstGeom>
          <a:noFill/>
          <a:ln w="9525">
            <a:noFill/>
            <a:miter lim="800000"/>
            <a:headEnd/>
            <a:tailEnd/>
          </a:ln>
        </p:spPr>
      </p:pic>
      <p:sp>
        <p:nvSpPr>
          <p:cNvPr id="15"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18"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24454285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53"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anim calcmode="lin" valueType="num">
                                      <p:cBhvr>
                                        <p:cTn id="9" dur="500" fill="hold"/>
                                        <p:tgtEl>
                                          <p:spTgt spid="13"/>
                                        </p:tgtEl>
                                        <p:attrNameLst>
                                          <p:attrName>ppt_w</p:attrName>
                                        </p:attrNameLst>
                                      </p:cBhvr>
                                      <p:tavLst>
                                        <p:tav tm="0">
                                          <p:val>
                                            <p:fltVal val="0"/>
                                          </p:val>
                                        </p:tav>
                                        <p:tav tm="100000">
                                          <p:val>
                                            <p:strVal val="#ppt_w"/>
                                          </p:val>
                                        </p:tav>
                                      </p:tavLst>
                                    </p:anim>
                                    <p:anim calcmode="lin" valueType="num">
                                      <p:cBhvr>
                                        <p:cTn id="10" dur="500" fill="hold"/>
                                        <p:tgtEl>
                                          <p:spTgt spid="13"/>
                                        </p:tgtEl>
                                        <p:attrNameLst>
                                          <p:attrName>ppt_h</p:attrName>
                                        </p:attrNameLst>
                                      </p:cBhvr>
                                      <p:tavLst>
                                        <p:tav tm="0">
                                          <p:val>
                                            <p:fltVal val="0"/>
                                          </p:val>
                                        </p:tav>
                                        <p:tav tm="100000">
                                          <p:val>
                                            <p:strVal val="#ppt_h"/>
                                          </p:val>
                                        </p:tav>
                                      </p:tavLst>
                                    </p:anim>
                                    <p:animEffect transition="in" filter="fade">
                                      <p:cBhvr>
                                        <p:cTn id="11" dur="500"/>
                                        <p:tgtEl>
                                          <p:spTgt spid="13"/>
                                        </p:tgtEl>
                                      </p:cBhvr>
                                    </p:animEffect>
                                  </p:childTnLst>
                                </p:cTn>
                              </p:par>
                              <p:par>
                                <p:cTn id="12" presetID="53" presetClass="entr" presetSubtype="0" fill="hold" nodeType="with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ppt_w</p:attrName>
                                        </p:attrNameLst>
                                      </p:cBhvr>
                                      <p:tavLst>
                                        <p:tav tm="0">
                                          <p:val>
                                            <p:fltVal val="0"/>
                                          </p:val>
                                        </p:tav>
                                        <p:tav tm="100000">
                                          <p:val>
                                            <p:strVal val="#ppt_w"/>
                                          </p:val>
                                        </p:tav>
                                      </p:tavLst>
                                    </p:anim>
                                    <p:anim calcmode="lin" valueType="num">
                                      <p:cBhvr>
                                        <p:cTn id="15" dur="500" fill="hold"/>
                                        <p:tgtEl>
                                          <p:spTgt spid="14"/>
                                        </p:tgtEl>
                                        <p:attrNameLst>
                                          <p:attrName>ppt_h</p:attrName>
                                        </p:attrNameLst>
                                      </p:cBhvr>
                                      <p:tavLst>
                                        <p:tav tm="0">
                                          <p:val>
                                            <p:fltVal val="0"/>
                                          </p:val>
                                        </p:tav>
                                        <p:tav tm="100000">
                                          <p:val>
                                            <p:strVal val="#ppt_h"/>
                                          </p:val>
                                        </p:tav>
                                      </p:tavLst>
                                    </p:anim>
                                    <p:animEffect transition="in" filter="fade">
                                      <p:cBhvr>
                                        <p:cTn id="16" dur="500"/>
                                        <p:tgtEl>
                                          <p:spTgt spid="14"/>
                                        </p:tgtEl>
                                      </p:cBhvr>
                                    </p:animEffect>
                                  </p:childTnLst>
                                </p:cTn>
                              </p:par>
                              <p:par>
                                <p:cTn id="17" presetID="53"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anim calcmode="lin" valueType="num">
                                      <p:cBhvr>
                                        <p:cTn id="27" dur="500" fill="hold"/>
                                        <p:tgtEl>
                                          <p:spTgt spid="17"/>
                                        </p:tgtEl>
                                        <p:attrNameLst>
                                          <p:attrName>ppt_x</p:attrName>
                                        </p:attrNameLst>
                                      </p:cBhvr>
                                      <p:tavLst>
                                        <p:tav tm="0">
                                          <p:val>
                                            <p:strVal val="#ppt_x"/>
                                          </p:val>
                                        </p:tav>
                                        <p:tav tm="100000">
                                          <p:val>
                                            <p:strVal val="#ppt_x"/>
                                          </p:val>
                                        </p:tav>
                                      </p:tavLst>
                                    </p:anim>
                                    <p:anim calcmode="lin" valueType="num">
                                      <p:cBhvr>
                                        <p:cTn id="28"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pPr/>
              <a:t>32</a:t>
            </a:fld>
            <a:endParaRPr lang="en-US" dirty="0"/>
          </a:p>
        </p:txBody>
      </p:sp>
      <p:sp>
        <p:nvSpPr>
          <p:cNvPr id="9" name="Title 8"/>
          <p:cNvSpPr>
            <a:spLocks noGrp="1"/>
          </p:cNvSpPr>
          <p:nvPr>
            <p:ph type="title"/>
          </p:nvPr>
        </p:nvSpPr>
        <p:spPr>
          <a:xfrm>
            <a:off x="457200" y="233492"/>
            <a:ext cx="8226854" cy="940443"/>
          </a:xfrm>
        </p:spPr>
        <p:txBody>
          <a:bodyPr>
            <a:noAutofit/>
          </a:bodyPr>
          <a:lstStyle/>
          <a:p>
            <a:r>
              <a:rPr lang="en-GB" sz="3600" dirty="0" smtClean="0"/>
              <a:t>Photon Spectroscopy with the </a:t>
            </a:r>
            <a:br>
              <a:rPr lang="en-GB" sz="3600" dirty="0" smtClean="0"/>
            </a:br>
            <a:r>
              <a:rPr lang="en-GB" sz="3600" dirty="0" smtClean="0"/>
              <a:t>Photon Counting Medipix3</a:t>
            </a:r>
            <a:endParaRPr lang="en-GB" sz="3600" dirty="0"/>
          </a:p>
        </p:txBody>
      </p:sp>
      <p:pic>
        <p:nvPicPr>
          <p:cNvPr id="1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4" y="1701736"/>
            <a:ext cx="2717720" cy="333363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7" name="Object 17"/>
          <p:cNvGraphicFramePr>
            <a:graphicFrameLocks noGrp="1" noChangeAspect="1"/>
          </p:cNvGraphicFramePr>
          <p:nvPr>
            <p:ph sz="quarter" idx="4294967295"/>
          </p:nvPr>
        </p:nvGraphicFramePr>
        <p:xfrm>
          <a:off x="5486400" y="5062538"/>
          <a:ext cx="609600" cy="546100"/>
        </p:xfrm>
        <a:graphic>
          <a:graphicData uri="http://schemas.openxmlformats.org/presentationml/2006/ole">
            <mc:AlternateContent xmlns:mc="http://schemas.openxmlformats.org/markup-compatibility/2006">
              <mc:Choice xmlns:v="urn:schemas-microsoft-com:vml" Requires="v">
                <p:oleObj spid="_x0000_s2485" name="Visio" r:id="rId4" imgW="630776" imgH="564408" progId="Visio.Drawing.11">
                  <p:embed/>
                </p:oleObj>
              </mc:Choice>
              <mc:Fallback>
                <p:oleObj name="Visio" r:id="rId4" imgW="630776" imgH="564408"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86400" y="5062538"/>
                        <a:ext cx="609600" cy="54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 name="Object 10"/>
          <p:cNvGraphicFramePr>
            <a:graphicFrameLocks noGrp="1" noChangeAspect="1"/>
          </p:cNvGraphicFramePr>
          <p:nvPr>
            <p:ph sz="quarter" idx="4294967295"/>
          </p:nvPr>
        </p:nvGraphicFramePr>
        <p:xfrm>
          <a:off x="4186238" y="4140200"/>
          <a:ext cx="4038600" cy="1651000"/>
        </p:xfrm>
        <a:graphic>
          <a:graphicData uri="http://schemas.openxmlformats.org/presentationml/2006/ole">
            <mc:AlternateContent xmlns:mc="http://schemas.openxmlformats.org/markup-compatibility/2006">
              <mc:Choice xmlns:v="urn:schemas-microsoft-com:vml" Requires="v">
                <p:oleObj spid="_x0000_s2486" name="Visio" r:id="rId6" imgW="4640185" imgH="1896907" progId="Visio.Drawing.11">
                  <p:embed/>
                </p:oleObj>
              </mc:Choice>
              <mc:Fallback>
                <p:oleObj name="Visio" r:id="rId6" imgW="4640185" imgH="1896907"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86238" y="4140200"/>
                        <a:ext cx="4038600" cy="165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19"/>
          <p:cNvGraphicFramePr>
            <a:graphicFrameLocks noChangeAspect="1"/>
          </p:cNvGraphicFramePr>
          <p:nvPr/>
        </p:nvGraphicFramePr>
        <p:xfrm>
          <a:off x="5486400" y="5029200"/>
          <a:ext cx="1149350" cy="639763"/>
        </p:xfrm>
        <a:graphic>
          <a:graphicData uri="http://schemas.openxmlformats.org/presentationml/2006/ole">
            <mc:AlternateContent xmlns:mc="http://schemas.openxmlformats.org/markup-compatibility/2006">
              <mc:Choice xmlns:v="urn:schemas-microsoft-com:vml" Requires="v">
                <p:oleObj spid="_x0000_s2487" name="Visio" r:id="rId8" imgW="1167224" imgH="658693" progId="Visio.Drawing.11">
                  <p:embed/>
                </p:oleObj>
              </mc:Choice>
              <mc:Fallback>
                <p:oleObj name="Visio" r:id="rId8" imgW="1167224" imgH="658693" progId="Visio.Drawing.11">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86400" y="5029200"/>
                        <a:ext cx="1149350"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 name="Rectangle 12"/>
          <p:cNvSpPr>
            <a:spLocks noChangeArrowheads="1"/>
          </p:cNvSpPr>
          <p:nvPr/>
        </p:nvSpPr>
        <p:spPr bwMode="auto">
          <a:xfrm>
            <a:off x="2468563" y="3535363"/>
            <a:ext cx="46037" cy="46037"/>
          </a:xfrm>
          <a:prstGeom prst="rect">
            <a:avLst/>
          </a:prstGeom>
          <a:solidFill>
            <a:schemeClr val="accent1"/>
          </a:solidFill>
          <a:ln w="9525" algn="ctr">
            <a:solidFill>
              <a:schemeClr val="tx1"/>
            </a:solidFill>
            <a:round/>
            <a:headEnd/>
            <a:tailEnd/>
          </a:ln>
        </p:spPr>
        <p:txBody>
          <a:bodyPr/>
          <a:lstStyle/>
          <a:p>
            <a:endParaRPr lang="en-US"/>
          </a:p>
        </p:txBody>
      </p:sp>
      <p:cxnSp>
        <p:nvCxnSpPr>
          <p:cNvPr id="22" name="Straight Arrow Connector 13"/>
          <p:cNvCxnSpPr>
            <a:cxnSpLocks noChangeShapeType="1"/>
            <a:stCxn id="21" idx="0"/>
          </p:cNvCxnSpPr>
          <p:nvPr/>
        </p:nvCxnSpPr>
        <p:spPr bwMode="auto">
          <a:xfrm rot="16200000" flipH="1">
            <a:off x="3828257" y="2199481"/>
            <a:ext cx="614362" cy="3286125"/>
          </a:xfrm>
          <a:prstGeom prst="straightConnector1">
            <a:avLst/>
          </a:prstGeom>
          <a:noFill/>
          <a:ln w="9525" algn="ctr">
            <a:solidFill>
              <a:srgbClr val="0055A0"/>
            </a:solidFill>
            <a:round/>
            <a:headEnd/>
            <a:tailEnd type="arrow" w="med" len="med"/>
          </a:ln>
        </p:spPr>
      </p:cxnSp>
      <p:cxnSp>
        <p:nvCxnSpPr>
          <p:cNvPr id="23" name="Straight Arrow Connector 14"/>
          <p:cNvCxnSpPr>
            <a:cxnSpLocks noChangeShapeType="1"/>
          </p:cNvCxnSpPr>
          <p:nvPr/>
        </p:nvCxnSpPr>
        <p:spPr bwMode="auto">
          <a:xfrm rot="16200000" flipH="1">
            <a:off x="2255838" y="3797300"/>
            <a:ext cx="2155825" cy="1730375"/>
          </a:xfrm>
          <a:prstGeom prst="straightConnector1">
            <a:avLst/>
          </a:prstGeom>
          <a:noFill/>
          <a:ln w="12700" cmpd="sng" algn="ctr">
            <a:solidFill>
              <a:schemeClr val="tx1"/>
            </a:solidFill>
            <a:round/>
            <a:headEnd/>
            <a:tailEnd type="arrow" w="med" len="med"/>
          </a:ln>
        </p:spPr>
      </p:cxnSp>
      <p:sp>
        <p:nvSpPr>
          <p:cNvPr id="24" name="TextBox 23"/>
          <p:cNvSpPr txBox="1"/>
          <p:nvPr/>
        </p:nvSpPr>
        <p:spPr>
          <a:xfrm>
            <a:off x="4966526" y="1960595"/>
            <a:ext cx="4177475" cy="400110"/>
          </a:xfrm>
          <a:prstGeom prst="rect">
            <a:avLst/>
          </a:prstGeom>
          <a:noFill/>
        </p:spPr>
        <p:txBody>
          <a:bodyPr wrap="square" rtlCol="0">
            <a:spAutoFit/>
          </a:bodyPr>
          <a:lstStyle/>
          <a:p>
            <a:r>
              <a:rPr lang="en-GB" sz="2000" dirty="0" smtClean="0"/>
              <a:t>Single Pixel Mode (SPM)</a:t>
            </a:r>
          </a:p>
        </p:txBody>
      </p:sp>
      <p:sp>
        <p:nvSpPr>
          <p:cNvPr id="14"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15"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20604304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6.11111E-6 -6.66667E-6 L 0.04166 -6.66667E-6 " pathEditMode="relative" ptsTypes="AA">
                                      <p:cBhvr>
                                        <p:cTn id="6" dur="500" fill="hold"/>
                                        <p:tgtEl>
                                          <p:spTgt spid="19"/>
                                        </p:tgtEl>
                                        <p:attrNameLst>
                                          <p:attrName>ppt_x</p:attrName>
                                          <p:attrName>ppt_y</p:attrName>
                                        </p:attrNameLst>
                                      </p:cBhvr>
                                    </p:animMotion>
                                  </p:childTnLst>
                                </p:cTn>
                              </p:par>
                            </p:childTnLst>
                          </p:cTn>
                        </p:par>
                        <p:par>
                          <p:cTn id="7" fill="hold">
                            <p:stCondLst>
                              <p:cond delay="500"/>
                            </p:stCondLst>
                            <p:childTnLst>
                              <p:par>
                                <p:cTn id="8" presetID="23" presetClass="exit" presetSubtype="32" fill="hold" nodeType="afterEffect">
                                  <p:stCondLst>
                                    <p:cond delay="0"/>
                                  </p:stCondLst>
                                  <p:childTnLst>
                                    <p:anim calcmode="lin" valueType="num">
                                      <p:cBhvr>
                                        <p:cTn id="9" dur="500"/>
                                        <p:tgtEl>
                                          <p:spTgt spid="19"/>
                                        </p:tgtEl>
                                        <p:attrNameLst>
                                          <p:attrName>ppt_w</p:attrName>
                                        </p:attrNameLst>
                                      </p:cBhvr>
                                      <p:tavLst>
                                        <p:tav tm="0">
                                          <p:val>
                                            <p:strVal val="ppt_w"/>
                                          </p:val>
                                        </p:tav>
                                        <p:tav tm="100000">
                                          <p:val>
                                            <p:fltVal val="0"/>
                                          </p:val>
                                        </p:tav>
                                      </p:tavLst>
                                    </p:anim>
                                    <p:anim calcmode="lin" valueType="num">
                                      <p:cBhvr>
                                        <p:cTn id="10" dur="500"/>
                                        <p:tgtEl>
                                          <p:spTgt spid="19"/>
                                        </p:tgtEl>
                                        <p:attrNameLst>
                                          <p:attrName>ppt_h</p:attrName>
                                        </p:attrNameLst>
                                      </p:cBhvr>
                                      <p:tavLst>
                                        <p:tav tm="0">
                                          <p:val>
                                            <p:strVal val="ppt_h"/>
                                          </p:val>
                                        </p:tav>
                                        <p:tav tm="100000">
                                          <p:val>
                                            <p:fltVal val="0"/>
                                          </p:val>
                                        </p:tav>
                                      </p:tavLst>
                                    </p:anim>
                                    <p:set>
                                      <p:cBhvr>
                                        <p:cTn id="11" dur="1" fill="hold">
                                          <p:stCondLst>
                                            <p:cond delay="499"/>
                                          </p:stCondLst>
                                        </p:cTn>
                                        <p:tgtEl>
                                          <p:spTgt spid="19"/>
                                        </p:tgtEl>
                                        <p:attrNameLst>
                                          <p:attrName>style.visibility</p:attrName>
                                        </p:attrNameLst>
                                      </p:cBhvr>
                                      <p:to>
                                        <p:strVal val="hidden"/>
                                      </p:to>
                                    </p:set>
                                  </p:childTnLst>
                                </p:cTn>
                              </p:par>
                              <p:par>
                                <p:cTn id="12" presetID="0" presetClass="path" presetSubtype="0" accel="50000" decel="50000" fill="hold" nodeType="withEffect">
                                  <p:stCondLst>
                                    <p:cond delay="0"/>
                                  </p:stCondLst>
                                  <p:childTnLst>
                                    <p:animMotion origin="layout" path="M -1.38889E-6 -5.55556E-6 L -0.075 -5.55556E-6 " pathEditMode="relative" ptsTypes="AA">
                                      <p:cBhvr>
                                        <p:cTn id="13" dur="500" fill="hold"/>
                                        <p:tgtEl>
                                          <p:spTgt spid="17"/>
                                        </p:tgtEl>
                                        <p:attrNameLst>
                                          <p:attrName>ppt_x</p:attrName>
                                          <p:attrName>ppt_y</p:attrName>
                                        </p:attrNameLst>
                                      </p:cBhvr>
                                    </p:animMotion>
                                  </p:childTnLst>
                                </p:cTn>
                              </p:par>
                            </p:childTnLst>
                          </p:cTn>
                        </p:par>
                        <p:par>
                          <p:cTn id="14" fill="hold">
                            <p:stCondLst>
                              <p:cond delay="1000"/>
                            </p:stCondLst>
                            <p:childTnLst>
                              <p:par>
                                <p:cTn id="15" presetID="23" presetClass="exit" presetSubtype="32" fill="hold" nodeType="afterEffect">
                                  <p:stCondLst>
                                    <p:cond delay="0"/>
                                  </p:stCondLst>
                                  <p:childTnLst>
                                    <p:anim calcmode="lin" valueType="num">
                                      <p:cBhvr>
                                        <p:cTn id="16" dur="500"/>
                                        <p:tgtEl>
                                          <p:spTgt spid="17"/>
                                        </p:tgtEl>
                                        <p:attrNameLst>
                                          <p:attrName>ppt_w</p:attrName>
                                        </p:attrNameLst>
                                      </p:cBhvr>
                                      <p:tavLst>
                                        <p:tav tm="0">
                                          <p:val>
                                            <p:strVal val="ppt_w"/>
                                          </p:val>
                                        </p:tav>
                                        <p:tav tm="100000">
                                          <p:val>
                                            <p:fltVal val="0"/>
                                          </p:val>
                                        </p:tav>
                                      </p:tavLst>
                                    </p:anim>
                                    <p:anim calcmode="lin" valueType="num">
                                      <p:cBhvr>
                                        <p:cTn id="17" dur="500"/>
                                        <p:tgtEl>
                                          <p:spTgt spid="17"/>
                                        </p:tgtEl>
                                        <p:attrNameLst>
                                          <p:attrName>ppt_h</p:attrName>
                                        </p:attrNameLst>
                                      </p:cBhvr>
                                      <p:tavLst>
                                        <p:tav tm="0">
                                          <p:val>
                                            <p:strVal val="ppt_h"/>
                                          </p:val>
                                        </p:tav>
                                        <p:tav tm="100000">
                                          <p:val>
                                            <p:fltVal val="0"/>
                                          </p:val>
                                        </p:tav>
                                      </p:tavLst>
                                    </p:anim>
                                    <p:set>
                                      <p:cBhvr>
                                        <p:cTn id="18" dur="1" fill="hold">
                                          <p:stCondLst>
                                            <p:cond delay="4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pPr/>
              <a:t>33</a:t>
            </a:fld>
            <a:endParaRPr lang="en-US" dirty="0"/>
          </a:p>
        </p:txBody>
      </p:sp>
      <p:sp>
        <p:nvSpPr>
          <p:cNvPr id="9" name="Title 8"/>
          <p:cNvSpPr>
            <a:spLocks noGrp="1"/>
          </p:cNvSpPr>
          <p:nvPr>
            <p:ph type="title"/>
          </p:nvPr>
        </p:nvSpPr>
        <p:spPr>
          <a:xfrm>
            <a:off x="457200" y="233492"/>
            <a:ext cx="8226854" cy="940443"/>
          </a:xfrm>
        </p:spPr>
        <p:txBody>
          <a:bodyPr>
            <a:noAutofit/>
          </a:bodyPr>
          <a:lstStyle/>
          <a:p>
            <a:r>
              <a:rPr lang="en-GB" sz="3600" dirty="0" smtClean="0"/>
              <a:t>Photon Spectroscopy with the </a:t>
            </a:r>
            <a:br>
              <a:rPr lang="en-GB" sz="3600" dirty="0" smtClean="0"/>
            </a:br>
            <a:r>
              <a:rPr lang="en-GB" sz="3600" dirty="0" smtClean="0"/>
              <a:t>Photon Counting Medipix3</a:t>
            </a:r>
            <a:endParaRPr lang="en-GB" sz="3600" dirty="0"/>
          </a:p>
        </p:txBody>
      </p:sp>
      <p:pic>
        <p:nvPicPr>
          <p:cNvPr id="1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4" y="1701736"/>
            <a:ext cx="2717720" cy="333363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5" name="Object 4"/>
          <p:cNvGraphicFramePr>
            <a:graphicFrameLocks noGrp="1" noChangeAspect="1"/>
          </p:cNvGraphicFramePr>
          <p:nvPr>
            <p:ph sz="quarter" idx="4294967295"/>
          </p:nvPr>
        </p:nvGraphicFramePr>
        <p:xfrm>
          <a:off x="4186238" y="4140200"/>
          <a:ext cx="4038600" cy="1651000"/>
        </p:xfrm>
        <a:graphic>
          <a:graphicData uri="http://schemas.openxmlformats.org/presentationml/2006/ole">
            <mc:AlternateContent xmlns:mc="http://schemas.openxmlformats.org/markup-compatibility/2006">
              <mc:Choice xmlns:v="urn:schemas-microsoft-com:vml" Requires="v">
                <p:oleObj spid="_x0000_s3233" name="Visio" r:id="rId4" imgW="4640185" imgH="1896907" progId="Visio.Drawing.11">
                  <p:embed/>
                </p:oleObj>
              </mc:Choice>
              <mc:Fallback>
                <p:oleObj name="Visio" r:id="rId4" imgW="4640185" imgH="189690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86238" y="4140200"/>
                        <a:ext cx="4038600" cy="165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Rectangle 13"/>
          <p:cNvSpPr>
            <a:spLocks noChangeArrowheads="1"/>
          </p:cNvSpPr>
          <p:nvPr/>
        </p:nvSpPr>
        <p:spPr bwMode="auto">
          <a:xfrm>
            <a:off x="2468563" y="3535363"/>
            <a:ext cx="46037" cy="46037"/>
          </a:xfrm>
          <a:prstGeom prst="rect">
            <a:avLst/>
          </a:prstGeom>
          <a:solidFill>
            <a:schemeClr val="accent1"/>
          </a:solidFill>
          <a:ln w="9525" algn="ctr">
            <a:solidFill>
              <a:schemeClr val="tx1"/>
            </a:solidFill>
            <a:round/>
            <a:headEnd/>
            <a:tailEnd/>
          </a:ln>
        </p:spPr>
        <p:txBody>
          <a:bodyPr/>
          <a:lstStyle/>
          <a:p>
            <a:endParaRPr lang="en-US"/>
          </a:p>
        </p:txBody>
      </p:sp>
      <p:cxnSp>
        <p:nvCxnSpPr>
          <p:cNvPr id="25" name="Straight Arrow Connector 14"/>
          <p:cNvCxnSpPr>
            <a:cxnSpLocks noChangeShapeType="1"/>
            <a:stCxn id="24" idx="0"/>
          </p:cNvCxnSpPr>
          <p:nvPr/>
        </p:nvCxnSpPr>
        <p:spPr bwMode="auto">
          <a:xfrm rot="16200000" flipH="1">
            <a:off x="3828257" y="2199481"/>
            <a:ext cx="614362" cy="3286125"/>
          </a:xfrm>
          <a:prstGeom prst="straightConnector1">
            <a:avLst/>
          </a:prstGeom>
          <a:noFill/>
          <a:ln w="9525" algn="ctr">
            <a:solidFill>
              <a:schemeClr val="tx1"/>
            </a:solidFill>
            <a:round/>
            <a:headEnd/>
            <a:tailEnd type="arrow" w="med" len="med"/>
          </a:ln>
        </p:spPr>
      </p:cxnSp>
      <p:cxnSp>
        <p:nvCxnSpPr>
          <p:cNvPr id="26" name="Straight Arrow Connector 15"/>
          <p:cNvCxnSpPr>
            <a:cxnSpLocks noChangeShapeType="1"/>
          </p:cNvCxnSpPr>
          <p:nvPr/>
        </p:nvCxnSpPr>
        <p:spPr bwMode="auto">
          <a:xfrm rot="16200000" flipH="1">
            <a:off x="2255838" y="3797300"/>
            <a:ext cx="2155825" cy="1730375"/>
          </a:xfrm>
          <a:prstGeom prst="straightConnector1">
            <a:avLst/>
          </a:prstGeom>
          <a:noFill/>
          <a:ln w="12700" algn="ctr">
            <a:solidFill>
              <a:schemeClr val="tx1"/>
            </a:solidFill>
            <a:round/>
            <a:headEnd/>
            <a:tailEnd type="arrow" w="med" len="med"/>
          </a:ln>
        </p:spPr>
      </p:cxnSp>
      <p:pic>
        <p:nvPicPr>
          <p:cNvPr id="27" name="Picture 26" descr="temp.gif"/>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bwMode="auto">
          <a:xfrm>
            <a:off x="5495925" y="5057775"/>
            <a:ext cx="1133475" cy="581025"/>
          </a:xfrm>
          <a:prstGeom prst="rect">
            <a:avLst/>
          </a:prstGeom>
          <a:noFill/>
          <a:ln w="9525">
            <a:noFill/>
            <a:miter lim="800000"/>
            <a:headEnd/>
            <a:tailEnd/>
          </a:ln>
        </p:spPr>
      </p:pic>
      <p:sp>
        <p:nvSpPr>
          <p:cNvPr id="29" name="TextBox 28"/>
          <p:cNvSpPr txBox="1"/>
          <p:nvPr/>
        </p:nvSpPr>
        <p:spPr>
          <a:xfrm>
            <a:off x="4966526" y="1960595"/>
            <a:ext cx="4177475" cy="400110"/>
          </a:xfrm>
          <a:prstGeom prst="rect">
            <a:avLst/>
          </a:prstGeom>
          <a:noFill/>
        </p:spPr>
        <p:txBody>
          <a:bodyPr wrap="square" rtlCol="0">
            <a:spAutoFit/>
          </a:bodyPr>
          <a:lstStyle/>
          <a:p>
            <a:r>
              <a:rPr lang="en-GB" sz="2000" dirty="0" smtClean="0"/>
              <a:t>Charge Summing Mode (CSM)</a:t>
            </a:r>
          </a:p>
        </p:txBody>
      </p:sp>
      <p:sp>
        <p:nvSpPr>
          <p:cNvPr id="13"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16"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29480889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anim calcmode="lin" valueType="num">
                                      <p:cBhvr>
                                        <p:cTn id="8" dur="500" fill="hold"/>
                                        <p:tgtEl>
                                          <p:spTgt spid="27"/>
                                        </p:tgtEl>
                                        <p:attrNameLst>
                                          <p:attrName>ppt_x</p:attrName>
                                        </p:attrNameLst>
                                      </p:cBhvr>
                                      <p:tavLst>
                                        <p:tav tm="0">
                                          <p:val>
                                            <p:strVal val="#ppt_x"/>
                                          </p:val>
                                        </p:tav>
                                        <p:tav tm="100000">
                                          <p:val>
                                            <p:strVal val="#ppt_x"/>
                                          </p:val>
                                        </p:tav>
                                      </p:tavLst>
                                    </p:anim>
                                    <p:anim calcmode="lin" valueType="num">
                                      <p:cBhvr>
                                        <p:cTn id="9" dur="5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63" presetClass="path" presetSubtype="0" accel="50000" decel="50000" fill="hold" nodeType="afterEffect">
                                  <p:stCondLst>
                                    <p:cond delay="0"/>
                                  </p:stCondLst>
                                  <p:childTnLst>
                                    <p:animMotion origin="layout" path="M -8.33333E-7 8.32755E-8 L 0.04531 -0.00208 " pathEditMode="relative" rAng="0" ptsTypes="AA">
                                      <p:cBhvr>
                                        <p:cTn id="12" dur="1000" fill="hold"/>
                                        <p:tgtEl>
                                          <p:spTgt spid="27"/>
                                        </p:tgtEl>
                                        <p:attrNameLst>
                                          <p:attrName>ppt_x</p:attrName>
                                          <p:attrName>ppt_y</p:attrName>
                                        </p:attrNameLst>
                                      </p:cBhvr>
                                      <p:rCtr x="2300" y="-100"/>
                                    </p:animMotion>
                                  </p:childTnLst>
                                </p:cTn>
                              </p:par>
                            </p:childTnLst>
                          </p:cTn>
                        </p:par>
                        <p:par>
                          <p:cTn id="13" fill="hold">
                            <p:stCondLst>
                              <p:cond delay="1500"/>
                            </p:stCondLst>
                            <p:childTnLst>
                              <p:par>
                                <p:cTn id="14" presetID="23" presetClass="exit" presetSubtype="32" fill="hold" nodeType="afterEffect">
                                  <p:stCondLst>
                                    <p:cond delay="0"/>
                                  </p:stCondLst>
                                  <p:childTnLst>
                                    <p:anim calcmode="lin" valueType="num">
                                      <p:cBhvr>
                                        <p:cTn id="15" dur="500"/>
                                        <p:tgtEl>
                                          <p:spTgt spid="27"/>
                                        </p:tgtEl>
                                        <p:attrNameLst>
                                          <p:attrName>ppt_w</p:attrName>
                                        </p:attrNameLst>
                                      </p:cBhvr>
                                      <p:tavLst>
                                        <p:tav tm="0">
                                          <p:val>
                                            <p:strVal val="ppt_w"/>
                                          </p:val>
                                        </p:tav>
                                        <p:tav tm="100000">
                                          <p:val>
                                            <p:fltVal val="0"/>
                                          </p:val>
                                        </p:tav>
                                      </p:tavLst>
                                    </p:anim>
                                    <p:anim calcmode="lin" valueType="num">
                                      <p:cBhvr>
                                        <p:cTn id="16" dur="500"/>
                                        <p:tgtEl>
                                          <p:spTgt spid="27"/>
                                        </p:tgtEl>
                                        <p:attrNameLst>
                                          <p:attrName>ppt_h</p:attrName>
                                        </p:attrNameLst>
                                      </p:cBhvr>
                                      <p:tavLst>
                                        <p:tav tm="0">
                                          <p:val>
                                            <p:strVal val="ppt_h"/>
                                          </p:val>
                                        </p:tav>
                                        <p:tav tm="100000">
                                          <p:val>
                                            <p:fltVal val="0"/>
                                          </p:val>
                                        </p:tav>
                                      </p:tavLst>
                                    </p:anim>
                                    <p:set>
                                      <p:cBhvr>
                                        <p:cTn id="17" dur="1" fill="hold">
                                          <p:stCondLst>
                                            <p:cond delay="499"/>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pPr/>
              <a:t>34</a:t>
            </a:fld>
            <a:endParaRPr lang="en-US" dirty="0"/>
          </a:p>
        </p:txBody>
      </p:sp>
      <p:sp>
        <p:nvSpPr>
          <p:cNvPr id="9" name="Title 8"/>
          <p:cNvSpPr>
            <a:spLocks noGrp="1"/>
          </p:cNvSpPr>
          <p:nvPr>
            <p:ph type="title"/>
          </p:nvPr>
        </p:nvSpPr>
        <p:spPr>
          <a:xfrm>
            <a:off x="457200" y="233492"/>
            <a:ext cx="8226854" cy="940443"/>
          </a:xfrm>
        </p:spPr>
        <p:txBody>
          <a:bodyPr>
            <a:noAutofit/>
          </a:bodyPr>
          <a:lstStyle/>
          <a:p>
            <a:r>
              <a:rPr lang="en-GB" sz="3600" dirty="0" smtClean="0"/>
              <a:t>Photon Spectroscopy with the </a:t>
            </a:r>
            <a:br>
              <a:rPr lang="en-GB" sz="3600" dirty="0" smtClean="0"/>
            </a:br>
            <a:r>
              <a:rPr lang="en-GB" sz="3600" dirty="0" smtClean="0"/>
              <a:t>Photon Counting Medipix3</a:t>
            </a:r>
            <a:endParaRPr lang="en-GB" sz="3600" dirty="0"/>
          </a:p>
        </p:txBody>
      </p:sp>
      <p:pic>
        <p:nvPicPr>
          <p:cNvPr id="13" name="Picture 1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l="7750" r="11211"/>
          <a:stretch/>
        </p:blipFill>
        <p:spPr bwMode="auto">
          <a:xfrm>
            <a:off x="785328" y="892283"/>
            <a:ext cx="8429222" cy="5852091"/>
          </a:xfrm>
          <a:prstGeom prst="rect">
            <a:avLst/>
          </a:prstGeom>
          <a:noFill/>
          <a:ln w="12700">
            <a:noFill/>
            <a:miter lim="800000"/>
            <a:headEnd type="none" w="sm" len="sm"/>
            <a:tailEnd type="none" w="sm" len="sm"/>
          </a:ln>
          <a:effectLst/>
        </p:spPr>
      </p:pic>
      <p:pic>
        <p:nvPicPr>
          <p:cNvPr id="1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75428" y="1651097"/>
            <a:ext cx="5448655" cy="4261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Date Placeholder 2"/>
          <p:cNvSpPr txBox="1">
            <a:spLocks/>
          </p:cNvSpPr>
          <p:nvPr/>
        </p:nvSpPr>
        <p:spPr>
          <a:xfrm>
            <a:off x="5452638" y="5663186"/>
            <a:ext cx="3691362" cy="444552"/>
          </a:xfrm>
          <a:prstGeom prst="rect">
            <a:avLst/>
          </a:prstGeom>
        </p:spPr>
        <p:txBody>
          <a:bodyPr vert="horz" lIns="91440" tIns="45720" rIns="91440" bIns="45720" rtlCol="0" anchor="t"/>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smtClean="0"/>
              <a:t>L. </a:t>
            </a:r>
            <a:r>
              <a:rPr lang="en-US" dirty="0" err="1" smtClean="0"/>
              <a:t>Tlustos</a:t>
            </a:r>
            <a:r>
              <a:rPr lang="en-US" dirty="0" smtClean="0"/>
              <a:t>, PhD Thesis, 2005</a:t>
            </a:r>
          </a:p>
        </p:txBody>
      </p:sp>
      <p:sp>
        <p:nvSpPr>
          <p:cNvPr id="18" name="TextBox 17"/>
          <p:cNvSpPr txBox="1"/>
          <p:nvPr/>
        </p:nvSpPr>
        <p:spPr>
          <a:xfrm>
            <a:off x="6741397" y="1960595"/>
            <a:ext cx="2402604" cy="954107"/>
          </a:xfrm>
          <a:prstGeom prst="rect">
            <a:avLst/>
          </a:prstGeom>
          <a:noFill/>
        </p:spPr>
        <p:txBody>
          <a:bodyPr wrap="square" rtlCol="0">
            <a:spAutoFit/>
          </a:bodyPr>
          <a:lstStyle/>
          <a:p>
            <a:r>
              <a:rPr lang="en-GB" sz="1400" dirty="0" smtClean="0"/>
              <a:t>Simulation of spectroscopy with monochromatic </a:t>
            </a:r>
          </a:p>
          <a:p>
            <a:r>
              <a:rPr lang="en-GB" sz="1400" dirty="0" smtClean="0"/>
              <a:t>10 </a:t>
            </a:r>
            <a:r>
              <a:rPr lang="en-GB" sz="1400" dirty="0" err="1" smtClean="0"/>
              <a:t>keV</a:t>
            </a:r>
            <a:r>
              <a:rPr lang="en-GB" sz="1400" dirty="0" smtClean="0"/>
              <a:t> beam</a:t>
            </a:r>
          </a:p>
          <a:p>
            <a:endParaRPr lang="en-GB" sz="1400" dirty="0"/>
          </a:p>
        </p:txBody>
      </p:sp>
      <p:cxnSp>
        <p:nvCxnSpPr>
          <p:cNvPr id="3" name="Straight Arrow Connector 2"/>
          <p:cNvCxnSpPr/>
          <p:nvPr/>
        </p:nvCxnSpPr>
        <p:spPr>
          <a:xfrm flipV="1">
            <a:off x="4980706" y="1651097"/>
            <a:ext cx="0" cy="4261012"/>
          </a:xfrm>
          <a:prstGeom prst="straightConnector1">
            <a:avLst/>
          </a:prstGeom>
          <a:ln>
            <a:solidFill>
              <a:schemeClr val="accent6">
                <a:lumMod val="50000"/>
              </a:schemeClr>
            </a:solidFill>
            <a:prstDash val="dash"/>
            <a:headEnd type="none"/>
            <a:tailEnd type="none"/>
          </a:ln>
        </p:spPr>
        <p:style>
          <a:lnRef idx="2">
            <a:schemeClr val="accent1"/>
          </a:lnRef>
          <a:fillRef idx="0">
            <a:schemeClr val="accent1"/>
          </a:fillRef>
          <a:effectRef idx="1">
            <a:schemeClr val="accent1"/>
          </a:effectRef>
          <a:fontRef idx="minor">
            <a:schemeClr val="tx1"/>
          </a:fontRef>
        </p:style>
      </p:cxnSp>
      <p:sp>
        <p:nvSpPr>
          <p:cNvPr id="14" name="Rounded Rectangle 13"/>
          <p:cNvSpPr/>
          <p:nvPr/>
        </p:nvSpPr>
        <p:spPr>
          <a:xfrm>
            <a:off x="785328" y="4487822"/>
            <a:ext cx="3919259" cy="1710041"/>
          </a:xfrm>
          <a:prstGeom prst="roundRect">
            <a:avLst/>
          </a:prstGeom>
          <a:noFill/>
          <a:ln w="28575" cmpd="sng">
            <a:solidFill>
              <a:schemeClr val="accent6">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15"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18815164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heel(1)">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pPr/>
              <a:t>35</a:t>
            </a:fld>
            <a:endParaRPr lang="en-US" dirty="0"/>
          </a:p>
        </p:txBody>
      </p:sp>
      <p:sp>
        <p:nvSpPr>
          <p:cNvPr id="7" name="Title 8"/>
          <p:cNvSpPr>
            <a:spLocks noGrp="1"/>
          </p:cNvSpPr>
          <p:nvPr>
            <p:ph type="title"/>
          </p:nvPr>
        </p:nvSpPr>
        <p:spPr>
          <a:xfrm>
            <a:off x="457200" y="233492"/>
            <a:ext cx="8686800" cy="940443"/>
          </a:xfrm>
        </p:spPr>
        <p:txBody>
          <a:bodyPr>
            <a:noAutofit/>
          </a:bodyPr>
          <a:lstStyle/>
          <a:p>
            <a:r>
              <a:rPr lang="en-GB" sz="3600" dirty="0" smtClean="0"/>
              <a:t>Photon Spectroscopy with Medipix3 &amp; Si</a:t>
            </a:r>
            <a:endParaRPr lang="en-GB" sz="3600" dirty="0"/>
          </a:p>
        </p:txBody>
      </p:sp>
      <p:sp>
        <p:nvSpPr>
          <p:cNvPr id="12" name="TextBox 11"/>
          <p:cNvSpPr txBox="1"/>
          <p:nvPr/>
        </p:nvSpPr>
        <p:spPr>
          <a:xfrm>
            <a:off x="7287349" y="1960595"/>
            <a:ext cx="1856652" cy="1354217"/>
          </a:xfrm>
          <a:prstGeom prst="rect">
            <a:avLst/>
          </a:prstGeom>
          <a:noFill/>
        </p:spPr>
        <p:txBody>
          <a:bodyPr wrap="square" rtlCol="0">
            <a:spAutoFit/>
          </a:bodyPr>
          <a:lstStyle/>
          <a:p>
            <a:r>
              <a:rPr lang="en-GB" sz="1000" dirty="0" smtClean="0"/>
              <a:t>SPM: Single Pixel Mode</a:t>
            </a:r>
          </a:p>
          <a:p>
            <a:r>
              <a:rPr lang="en-GB" sz="1000" dirty="0" smtClean="0"/>
              <a:t>CSM: Charge summing mode</a:t>
            </a:r>
          </a:p>
          <a:p>
            <a:endParaRPr lang="en-GB" sz="1000" dirty="0"/>
          </a:p>
          <a:p>
            <a:endParaRPr lang="en-GB" sz="1000" dirty="0" smtClean="0"/>
          </a:p>
          <a:p>
            <a:r>
              <a:rPr lang="en-GB" sz="1400" dirty="0" smtClean="0"/>
              <a:t>ASIC: Medipix3RX</a:t>
            </a:r>
          </a:p>
          <a:p>
            <a:r>
              <a:rPr lang="en-GB" sz="1400" dirty="0" smtClean="0"/>
              <a:t>Sensor: 300 μm Si</a:t>
            </a:r>
          </a:p>
          <a:p>
            <a:endParaRPr lang="en-GB" sz="1400" dirty="0"/>
          </a:p>
        </p:txBody>
      </p:sp>
      <p:pic>
        <p:nvPicPr>
          <p:cNvPr id="13" name="Picture 1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98800" y="1643070"/>
            <a:ext cx="6987600" cy="4069770"/>
          </a:xfrm>
          <a:prstGeom prst="rect">
            <a:avLst/>
          </a:prstGeom>
        </p:spPr>
      </p:pic>
      <p:sp>
        <p:nvSpPr>
          <p:cNvPr id="14" name="Date Placeholder 2"/>
          <p:cNvSpPr txBox="1">
            <a:spLocks/>
          </p:cNvSpPr>
          <p:nvPr/>
        </p:nvSpPr>
        <p:spPr>
          <a:xfrm>
            <a:off x="5452638" y="5663186"/>
            <a:ext cx="3691362" cy="444552"/>
          </a:xfrm>
          <a:prstGeom prst="rect">
            <a:avLst/>
          </a:prstGeom>
        </p:spPr>
        <p:txBody>
          <a:bodyPr vert="horz" lIns="91440" tIns="45720" rIns="91440" bIns="45720" rtlCol="0" anchor="t"/>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smtClean="0"/>
              <a:t>E. </a:t>
            </a:r>
            <a:r>
              <a:rPr lang="en-US" dirty="0" err="1" smtClean="0"/>
              <a:t>Frojdh</a:t>
            </a:r>
            <a:r>
              <a:rPr lang="en-US" dirty="0" smtClean="0"/>
              <a:t> et al. JINST 2014</a:t>
            </a:r>
          </a:p>
        </p:txBody>
      </p:sp>
      <p:sp>
        <p:nvSpPr>
          <p:cNvPr id="10" name="TextBox 9"/>
          <p:cNvSpPr txBox="1"/>
          <p:nvPr/>
        </p:nvSpPr>
        <p:spPr>
          <a:xfrm>
            <a:off x="814024" y="5738406"/>
            <a:ext cx="1992666" cy="369332"/>
          </a:xfrm>
          <a:prstGeom prst="rect">
            <a:avLst/>
          </a:prstGeom>
          <a:noFill/>
        </p:spPr>
        <p:txBody>
          <a:bodyPr wrap="square" rtlCol="0">
            <a:spAutoFit/>
          </a:bodyPr>
          <a:lstStyle/>
          <a:p>
            <a:r>
              <a:rPr lang="en-GB" dirty="0" smtClean="0"/>
              <a:t>Threshold scans</a:t>
            </a:r>
            <a:endParaRPr lang="en-GB" dirty="0"/>
          </a:p>
        </p:txBody>
      </p:sp>
      <p:cxnSp>
        <p:nvCxnSpPr>
          <p:cNvPr id="3" name="Straight Connector 2"/>
          <p:cNvCxnSpPr/>
          <p:nvPr/>
        </p:nvCxnSpPr>
        <p:spPr>
          <a:xfrm>
            <a:off x="1002962" y="1173935"/>
            <a:ext cx="0" cy="4523654"/>
          </a:xfrm>
          <a:prstGeom prst="line">
            <a:avLst/>
          </a:prstGeom>
          <a:ln w="57150" cmpd="sng">
            <a:solidFill>
              <a:srgbClr val="800000"/>
            </a:solidFill>
            <a:prstDash val="sysDash"/>
          </a:ln>
          <a:effectLst/>
        </p:spPr>
        <p:style>
          <a:lnRef idx="2">
            <a:schemeClr val="accent1"/>
          </a:lnRef>
          <a:fillRef idx="0">
            <a:schemeClr val="accent1"/>
          </a:fillRef>
          <a:effectRef idx="1">
            <a:schemeClr val="accent1"/>
          </a:effectRef>
          <a:fontRef idx="minor">
            <a:schemeClr val="tx1"/>
          </a:fontRef>
        </p:style>
      </p:cxnSp>
      <p:sp>
        <p:nvSpPr>
          <p:cNvPr id="15" name="Rounded Rectangle 14"/>
          <p:cNvSpPr/>
          <p:nvPr/>
        </p:nvSpPr>
        <p:spPr>
          <a:xfrm>
            <a:off x="785329" y="3914589"/>
            <a:ext cx="3129260" cy="1210236"/>
          </a:xfrm>
          <a:prstGeom prst="roundRect">
            <a:avLst/>
          </a:prstGeom>
          <a:noFill/>
          <a:ln w="28575" cmpd="sng">
            <a:solidFill>
              <a:schemeClr val="accent6">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ounded Rectangle 15"/>
          <p:cNvSpPr/>
          <p:nvPr/>
        </p:nvSpPr>
        <p:spPr>
          <a:xfrm>
            <a:off x="818201" y="5124825"/>
            <a:ext cx="3129260" cy="331692"/>
          </a:xfrm>
          <a:prstGeom prst="roundRect">
            <a:avLst/>
          </a:prstGeom>
          <a:noFill/>
          <a:ln w="28575" cmpd="sng">
            <a:solidFill>
              <a:schemeClr val="accent6">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18"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14080137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grpId="1" nodeType="clickEffect">
                                  <p:stCondLst>
                                    <p:cond delay="0"/>
                                  </p:stCondLst>
                                  <p:childTnLst>
                                    <p:set>
                                      <p:cBhvr>
                                        <p:cTn id="11" dur="1" fill="hold">
                                          <p:stCondLst>
                                            <p:cond delay="0"/>
                                          </p:stCondLst>
                                        </p:cTn>
                                        <p:tgtEl>
                                          <p:spTgt spid="15"/>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grpId="0" nodeType="click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heel(1)">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1" nodeType="clickEffect">
                                  <p:stCondLst>
                                    <p:cond delay="0"/>
                                  </p:stCondLst>
                                  <p:childTnLst>
                                    <p:set>
                                      <p:cBhvr>
                                        <p:cTn id="20" dur="1" fill="hold">
                                          <p:stCondLst>
                                            <p:cond delay="0"/>
                                          </p:stCondLst>
                                        </p:cTn>
                                        <p:tgtEl>
                                          <p:spTgt spid="16"/>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dissolve">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0" presetClass="path" presetSubtype="0" accel="50000" decel="50000" fill="hold" nodeType="clickEffect">
                                  <p:stCondLst>
                                    <p:cond delay="0"/>
                                  </p:stCondLst>
                                  <p:childTnLst>
                                    <p:animMotion origin="layout" path="M -4.42555E-6 2.452E-6 L 0.64353 0.00046 " pathEditMode="relative" rAng="0" ptsTypes="AA">
                                      <p:cBhvr>
                                        <p:cTn id="33" dur="3000" fill="hold"/>
                                        <p:tgtEl>
                                          <p:spTgt spid="3"/>
                                        </p:tgtEl>
                                        <p:attrNameLst>
                                          <p:attrName>ppt_x</p:attrName>
                                          <p:attrName>ppt_y</p:attrName>
                                        </p:attrNameLst>
                                      </p:cBhvr>
                                      <p:rCtr x="32176" y="23"/>
                                    </p:animMotion>
                                  </p:childTnLst>
                                </p:cTn>
                              </p:par>
                            </p:childTnLst>
                          </p:cTn>
                        </p:par>
                        <p:par>
                          <p:cTn id="34" fill="hold">
                            <p:stCondLst>
                              <p:cond delay="3000"/>
                            </p:stCondLst>
                            <p:childTnLst>
                              <p:par>
                                <p:cTn id="35" presetID="1" presetClass="exit" presetSubtype="0" fill="hold" nodeType="afterEffect">
                                  <p:stCondLst>
                                    <p:cond delay="0"/>
                                  </p:stCondLst>
                                  <p:childTnLst>
                                    <p:set>
                                      <p:cBhvr>
                                        <p:cTn id="3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animBg="1"/>
      <p:bldP spid="15" grpId="1" animBg="1"/>
      <p:bldP spid="16" grpId="0" animBg="1"/>
      <p:bldP spid="16"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Timepix</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36</a:t>
            </a:fld>
            <a:endParaRPr lang="en-US" dirty="0"/>
          </a:p>
        </p:txBody>
      </p:sp>
      <p:sp>
        <p:nvSpPr>
          <p:cNvPr id="20" name="Date Placeholder 2"/>
          <p:cNvSpPr txBox="1">
            <a:spLocks/>
          </p:cNvSpPr>
          <p:nvPr/>
        </p:nvSpPr>
        <p:spPr>
          <a:xfrm>
            <a:off x="6403183" y="5892688"/>
            <a:ext cx="2133600"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smtClean="0"/>
              <a:t>Photo source: J. </a:t>
            </a:r>
            <a:r>
              <a:rPr lang="en-US" dirty="0" err="1" smtClean="0"/>
              <a:t>Jacubek</a:t>
            </a:r>
            <a:endParaRPr lang="en-US" dirty="0" smtClean="0"/>
          </a:p>
        </p:txBody>
      </p:sp>
      <p:pic>
        <p:nvPicPr>
          <p:cNvPr id="2" name="Pictur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599230" y="3639265"/>
            <a:ext cx="3407925" cy="2353762"/>
          </a:xfrm>
          <a:prstGeom prst="rect">
            <a:avLst/>
          </a:prstGeom>
        </p:spPr>
      </p:pic>
      <p:sp>
        <p:nvSpPr>
          <p:cNvPr id="10" name="Content Placeholder 9"/>
          <p:cNvSpPr>
            <a:spLocks noGrp="1"/>
          </p:cNvSpPr>
          <p:nvPr>
            <p:ph idx="1"/>
          </p:nvPr>
        </p:nvSpPr>
        <p:spPr>
          <a:xfrm>
            <a:off x="457199" y="1325606"/>
            <a:ext cx="8605585" cy="4667421"/>
          </a:xfrm>
        </p:spPr>
        <p:txBody>
          <a:bodyPr>
            <a:normAutofit/>
          </a:bodyPr>
          <a:lstStyle/>
          <a:p>
            <a:pPr marL="36576" indent="0">
              <a:buNone/>
            </a:pPr>
            <a:r>
              <a:rPr lang="en-GB" sz="2400" dirty="0" smtClean="0"/>
              <a:t>Main application: particle tracking</a:t>
            </a:r>
          </a:p>
          <a:p>
            <a:pPr marL="36576" indent="0">
              <a:buNone/>
            </a:pPr>
            <a:r>
              <a:rPr lang="en-GB" sz="2400" dirty="0" smtClean="0"/>
              <a:t>Developed by: Medipix2 Collaboration</a:t>
            </a:r>
          </a:p>
          <a:p>
            <a:pPr marL="36576" indent="0">
              <a:buNone/>
            </a:pPr>
            <a:r>
              <a:rPr lang="en-GB" sz="2400" dirty="0" smtClean="0"/>
              <a:t>ASIC</a:t>
            </a:r>
            <a:r>
              <a:rPr lang="en-GB" sz="2400" dirty="0"/>
              <a:t>:</a:t>
            </a:r>
          </a:p>
          <a:p>
            <a:pPr lvl="1"/>
            <a:r>
              <a:rPr lang="en-GB" sz="2000" dirty="0"/>
              <a:t>65k </a:t>
            </a:r>
            <a:r>
              <a:rPr lang="en-GB" sz="2000" dirty="0" smtClean="0"/>
              <a:t>square pixels, 55 μm pitch</a:t>
            </a:r>
            <a:endParaRPr lang="en-GB" sz="2000" dirty="0"/>
          </a:p>
          <a:p>
            <a:pPr lvl="2"/>
            <a:r>
              <a:rPr lang="en-GB" sz="1800" dirty="0" smtClean="0"/>
              <a:t>1 threshold (</a:t>
            </a:r>
            <a:r>
              <a:rPr lang="en-GB" sz="1800" dirty="0"/>
              <a:t>programmable)</a:t>
            </a:r>
          </a:p>
          <a:p>
            <a:pPr lvl="2"/>
            <a:r>
              <a:rPr lang="en-GB" sz="1800" dirty="0" smtClean="0"/>
              <a:t>14-bit Time over Threshold (ToT): energy</a:t>
            </a:r>
          </a:p>
          <a:p>
            <a:pPr lvl="2"/>
            <a:r>
              <a:rPr lang="en-GB" sz="1800" dirty="0" smtClean="0"/>
              <a:t>14-bit Time of Arrival (</a:t>
            </a:r>
            <a:r>
              <a:rPr lang="en-GB" sz="1800" dirty="0" err="1" smtClean="0"/>
              <a:t>ToA</a:t>
            </a:r>
            <a:r>
              <a:rPr lang="en-GB" sz="1800" dirty="0" smtClean="0"/>
              <a:t>): time</a:t>
            </a:r>
            <a:endParaRPr lang="en-GB" sz="1800" dirty="0"/>
          </a:p>
          <a:p>
            <a:pPr marL="36576" indent="0">
              <a:buNone/>
            </a:pPr>
            <a:r>
              <a:rPr lang="en-GB" sz="2400" dirty="0" smtClean="0"/>
              <a:t>Sensor</a:t>
            </a:r>
            <a:r>
              <a:rPr lang="en-GB" sz="2400" dirty="0"/>
              <a:t>:</a:t>
            </a:r>
          </a:p>
          <a:p>
            <a:pPr lvl="1"/>
            <a:r>
              <a:rPr lang="en-GB" sz="2000" dirty="0"/>
              <a:t>300 μm Si, 2 mm </a:t>
            </a:r>
            <a:r>
              <a:rPr lang="en-GB" sz="2000" dirty="0" err="1"/>
              <a:t>CdTe</a:t>
            </a:r>
            <a:r>
              <a:rPr lang="en-GB" sz="2000" dirty="0"/>
              <a:t>, etc</a:t>
            </a:r>
            <a:r>
              <a:rPr lang="en-GB" sz="2000" dirty="0" smtClean="0"/>
              <a:t>.</a:t>
            </a:r>
          </a:p>
          <a:p>
            <a:pPr lvl="1"/>
            <a:r>
              <a:rPr lang="en-GB" sz="2000" dirty="0" smtClean="0"/>
              <a:t>Micro-channel plate, </a:t>
            </a:r>
          </a:p>
          <a:p>
            <a:pPr marL="448056" lvl="1" indent="0">
              <a:buNone/>
            </a:pPr>
            <a:r>
              <a:rPr lang="en-GB" sz="2000" dirty="0"/>
              <a:t>	</a:t>
            </a:r>
            <a:r>
              <a:rPr lang="en-GB" sz="2000" dirty="0" smtClean="0"/>
              <a:t>gain gas grid, etc.</a:t>
            </a:r>
            <a:endParaRPr lang="en-GB" sz="2000" dirty="0"/>
          </a:p>
          <a:p>
            <a:pPr lvl="2"/>
            <a:endParaRPr lang="en-GB" sz="1800" dirty="0"/>
          </a:p>
        </p:txBody>
      </p:sp>
      <p:sp>
        <p:nvSpPr>
          <p:cNvPr id="9" name="Date Placeholder 1"/>
          <p:cNvSpPr>
            <a:spLocks noGrp="1"/>
          </p:cNvSpPr>
          <p:nvPr>
            <p:ph type="dt" sz="half" idx="2"/>
          </p:nvPr>
        </p:nvSpPr>
        <p:spPr>
          <a:xfrm>
            <a:off x="2196353" y="6347437"/>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11" name="Footer Placeholder 2"/>
          <p:cNvSpPr>
            <a:spLocks noGrp="1"/>
          </p:cNvSpPr>
          <p:nvPr>
            <p:ph type="ftr" sz="quarter" idx="3"/>
          </p:nvPr>
        </p:nvSpPr>
        <p:spPr>
          <a:xfrm>
            <a:off x="6185647" y="6347437"/>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2094985757"/>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Mixed Field Dosimetry with Timepix</a:t>
            </a:r>
            <a:endParaRPr lang="en-GB" sz="40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37</a:t>
            </a:fld>
            <a:endParaRPr lang="en-US" dirty="0"/>
          </a:p>
        </p:txBody>
      </p:sp>
      <p:sp>
        <p:nvSpPr>
          <p:cNvPr id="4" name="Date Placeholder 3"/>
          <p:cNvSpPr>
            <a:spLocks noGrp="1"/>
          </p:cNvSpPr>
          <p:nvPr>
            <p:ph type="dt" sz="half" idx="4294967295"/>
          </p:nvPr>
        </p:nvSpPr>
        <p:spPr>
          <a:xfrm>
            <a:off x="2697770" y="6362700"/>
            <a:ext cx="4078249" cy="365125"/>
          </a:xfrm>
        </p:spPr>
        <p:txBody>
          <a:bodyPr/>
          <a:lstStyle/>
          <a:p>
            <a:pPr algn="ctr"/>
            <a:r>
              <a:rPr lang="en-US" sz="2000" b="1" dirty="0" smtClean="0">
                <a:solidFill>
                  <a:schemeClr val="tx2"/>
                </a:solidFill>
              </a:rPr>
              <a:t>Photon Counting</a:t>
            </a:r>
          </a:p>
        </p:txBody>
      </p:sp>
      <p:pic>
        <p:nvPicPr>
          <p:cNvPr id="40" name="Picture 3"/>
          <p:cNvPicPr>
            <a:picLocks noChangeAspect="1" noChangeArrowheads="1"/>
          </p:cNvPicPr>
          <p:nvPr/>
        </p:nvPicPr>
        <p:blipFill>
          <a:blip r:embed="rId3">
            <a:biLevel thresh="25000"/>
            <a:extLst>
              <a:ext uri="{BEBA8EAE-BF5A-486C-A8C5-ECC9F3942E4B}">
                <a14:imgProps xmlns:a14="http://schemas.microsoft.com/office/drawing/2010/main">
                  <a14:imgLayer r:embed="rId4">
                    <a14:imgEffect>
                      <a14:sharpenSoften amount="48000"/>
                    </a14:imgEffect>
                    <a14:imgEffect>
                      <a14:brightnessContrast bright="67000" contrast="100000"/>
                    </a14:imgEffect>
                  </a14:imgLayer>
                </a14:imgProps>
              </a:ext>
              <a:ext uri="{28A0092B-C50C-407E-A947-70E740481C1C}">
                <a14:useLocalDpi xmlns:a14="http://schemas.microsoft.com/office/drawing/2010/main"/>
              </a:ext>
            </a:extLst>
          </a:blip>
          <a:srcRect/>
          <a:stretch>
            <a:fillRect/>
          </a:stretch>
        </p:blipFill>
        <p:spPr bwMode="auto">
          <a:xfrm>
            <a:off x="3563888" y="4120868"/>
            <a:ext cx="2260460" cy="2260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 name="Picture 2"/>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a:off x="6308154" y="1052736"/>
            <a:ext cx="2800350" cy="2943225"/>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3" descr="V:\Medipix2\G01-W0016\RadiationMorphology\Sr90-THL395-Acq0p1-held3cmHigh.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139802" y="1052736"/>
            <a:ext cx="2800350" cy="2943225"/>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4" descr="V:\Medipix2\G01-W0016\RadiationMorphology\Fe55-THL395-Acq5.pn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6350" y="1052736"/>
            <a:ext cx="2800350" cy="2943225"/>
          </a:xfrm>
          <a:prstGeom prst="rect">
            <a:avLst/>
          </a:prstGeom>
          <a:noFill/>
          <a:extLst>
            <a:ext uri="{909E8E84-426E-40dd-AFC4-6F175D3DCCD1}">
              <a14:hiddenFill xmlns:a14="http://schemas.microsoft.com/office/drawing/2010/main">
                <a:solidFill>
                  <a:srgbClr val="FFFFFF"/>
                </a:solidFill>
              </a14:hiddenFill>
            </a:ext>
          </a:extLst>
        </p:spPr>
      </p:pic>
      <p:sp>
        <p:nvSpPr>
          <p:cNvPr id="44" name="Text Box 9"/>
          <p:cNvSpPr txBox="1">
            <a:spLocks noChangeArrowheads="1"/>
          </p:cNvSpPr>
          <p:nvPr/>
        </p:nvSpPr>
        <p:spPr bwMode="auto">
          <a:xfrm>
            <a:off x="6621470" y="1115452"/>
            <a:ext cx="2415026" cy="338554"/>
          </a:xfrm>
          <a:prstGeom prst="rect">
            <a:avLst/>
          </a:prstGeom>
          <a:noFill/>
          <a:ln w="9525">
            <a:noFill/>
            <a:miter lim="800000"/>
            <a:headEnd/>
            <a:tailEnd/>
          </a:ln>
        </p:spPr>
        <p:txBody>
          <a:bodyPr wrap="square">
            <a:spAutoFit/>
          </a:bodyPr>
          <a:lstStyle/>
          <a:p>
            <a:pPr algn="ctr"/>
            <a:r>
              <a:rPr lang="en-US" sz="1600" b="1" baseline="30000" dirty="0">
                <a:solidFill>
                  <a:schemeClr val="bg1"/>
                </a:solidFill>
                <a:ea typeface="ＭＳ Ｐゴシック" pitchFamily="48" charset="-128"/>
              </a:rPr>
              <a:t>241</a:t>
            </a:r>
            <a:r>
              <a:rPr lang="en-US" sz="1600" b="1" dirty="0">
                <a:solidFill>
                  <a:schemeClr val="bg1"/>
                </a:solidFill>
                <a:ea typeface="ＭＳ Ｐゴシック" pitchFamily="48" charset="-128"/>
              </a:rPr>
              <a:t>Am </a:t>
            </a:r>
            <a:r>
              <a:rPr lang="en-US" sz="1600" b="1" dirty="0" smtClean="0">
                <a:solidFill>
                  <a:schemeClr val="bg1"/>
                </a:solidFill>
                <a:ea typeface="ＭＳ Ｐゴシック" pitchFamily="48" charset="-128"/>
              </a:rPr>
              <a:t>(</a:t>
            </a:r>
            <a:r>
              <a:rPr lang="el-GR" sz="1600" b="1" dirty="0" smtClean="0">
                <a:solidFill>
                  <a:schemeClr val="bg1"/>
                </a:solidFill>
                <a:latin typeface="Arial"/>
                <a:ea typeface="ＭＳ Ｐゴシック" pitchFamily="48" charset="-128"/>
                <a:cs typeface="Arial"/>
                <a:sym typeface="Mathematica1"/>
              </a:rPr>
              <a:t>α</a:t>
            </a:r>
            <a:r>
              <a:rPr lang="en-US" sz="1600" b="1" dirty="0" smtClean="0">
                <a:solidFill>
                  <a:schemeClr val="bg1"/>
                </a:solidFill>
                <a:ea typeface="ＭＳ Ｐゴシック" pitchFamily="48" charset="-128"/>
                <a:sym typeface="Mathematica1"/>
              </a:rPr>
              <a:t>,</a:t>
            </a:r>
            <a:r>
              <a:rPr lang="el-GR" sz="1600" b="1" dirty="0" smtClean="0">
                <a:solidFill>
                  <a:schemeClr val="bg1"/>
                </a:solidFill>
                <a:latin typeface="Arial"/>
                <a:ea typeface="ＭＳ Ｐゴシック" pitchFamily="48" charset="-128"/>
                <a:cs typeface="Arial"/>
                <a:sym typeface="Mathematica1"/>
              </a:rPr>
              <a:t>γ</a:t>
            </a:r>
            <a:r>
              <a:rPr lang="en-US" sz="1600" b="1" dirty="0" smtClean="0">
                <a:solidFill>
                  <a:schemeClr val="bg1"/>
                </a:solidFill>
                <a:ea typeface="ＭＳ Ｐゴシック" pitchFamily="48" charset="-128"/>
              </a:rPr>
              <a:t>)</a:t>
            </a:r>
            <a:endParaRPr lang="en-US" sz="1600" b="1" dirty="0">
              <a:solidFill>
                <a:schemeClr val="bg1"/>
              </a:solidFill>
              <a:ea typeface="ＭＳ Ｐゴシック" pitchFamily="48" charset="-128"/>
            </a:endParaRPr>
          </a:p>
        </p:txBody>
      </p:sp>
      <p:sp>
        <p:nvSpPr>
          <p:cNvPr id="45" name="Text Box 10"/>
          <p:cNvSpPr txBox="1">
            <a:spLocks noChangeArrowheads="1"/>
          </p:cNvSpPr>
          <p:nvPr/>
        </p:nvSpPr>
        <p:spPr bwMode="auto">
          <a:xfrm>
            <a:off x="323528" y="1099428"/>
            <a:ext cx="2483172" cy="338554"/>
          </a:xfrm>
          <a:prstGeom prst="rect">
            <a:avLst/>
          </a:prstGeom>
          <a:noFill/>
          <a:ln w="9525">
            <a:noFill/>
            <a:miter lim="800000"/>
            <a:headEnd/>
            <a:tailEnd/>
          </a:ln>
        </p:spPr>
        <p:txBody>
          <a:bodyPr wrap="square">
            <a:spAutoFit/>
          </a:bodyPr>
          <a:lstStyle/>
          <a:p>
            <a:pPr algn="ctr"/>
            <a:r>
              <a:rPr lang="en-US" sz="1600" b="1" baseline="30000" dirty="0" smtClean="0">
                <a:solidFill>
                  <a:schemeClr val="bg1"/>
                </a:solidFill>
                <a:ea typeface="ＭＳ Ｐゴシック" pitchFamily="48" charset="-128"/>
              </a:rPr>
              <a:t>55</a:t>
            </a:r>
            <a:r>
              <a:rPr lang="en-US" sz="1600" b="1" dirty="0" smtClean="0">
                <a:solidFill>
                  <a:schemeClr val="bg1"/>
                </a:solidFill>
                <a:ea typeface="ＭＳ Ｐゴシック" pitchFamily="48" charset="-128"/>
              </a:rPr>
              <a:t>Fe (</a:t>
            </a:r>
            <a:r>
              <a:rPr lang="el-GR" sz="1600" b="1" dirty="0" smtClean="0">
                <a:solidFill>
                  <a:schemeClr val="bg1"/>
                </a:solidFill>
                <a:latin typeface="Arial"/>
                <a:ea typeface="ＭＳ Ｐゴシック" pitchFamily="48" charset="-128"/>
                <a:cs typeface="Arial"/>
                <a:sym typeface="Mathematica1"/>
              </a:rPr>
              <a:t>γ</a:t>
            </a:r>
            <a:r>
              <a:rPr lang="en-US" sz="1600" b="1" dirty="0" smtClean="0">
                <a:solidFill>
                  <a:schemeClr val="bg1"/>
                </a:solidFill>
                <a:ea typeface="ＭＳ Ｐゴシック" pitchFamily="48" charset="-128"/>
              </a:rPr>
              <a:t>)</a:t>
            </a:r>
            <a:endParaRPr lang="en-US" sz="1600" b="1" dirty="0">
              <a:solidFill>
                <a:schemeClr val="bg1"/>
              </a:solidFill>
              <a:ea typeface="ＭＳ Ｐゴシック" pitchFamily="48" charset="-128"/>
            </a:endParaRPr>
          </a:p>
        </p:txBody>
      </p:sp>
      <p:sp>
        <p:nvSpPr>
          <p:cNvPr id="46" name="Text Box 11"/>
          <p:cNvSpPr txBox="1">
            <a:spLocks noChangeArrowheads="1"/>
          </p:cNvSpPr>
          <p:nvPr/>
        </p:nvSpPr>
        <p:spPr bwMode="auto">
          <a:xfrm>
            <a:off x="3491880" y="1101165"/>
            <a:ext cx="2376264" cy="338554"/>
          </a:xfrm>
          <a:prstGeom prst="rect">
            <a:avLst/>
          </a:prstGeom>
          <a:noFill/>
          <a:ln w="9525">
            <a:noFill/>
            <a:miter lim="800000"/>
            <a:headEnd/>
            <a:tailEnd/>
          </a:ln>
        </p:spPr>
        <p:txBody>
          <a:bodyPr wrap="square">
            <a:spAutoFit/>
          </a:bodyPr>
          <a:lstStyle/>
          <a:p>
            <a:pPr algn="ctr"/>
            <a:r>
              <a:rPr lang="en-US" sz="1600" b="1" baseline="30000" dirty="0">
                <a:solidFill>
                  <a:schemeClr val="bg1"/>
                </a:solidFill>
                <a:ea typeface="ＭＳ Ｐゴシック" pitchFamily="48" charset="-128"/>
              </a:rPr>
              <a:t>90</a:t>
            </a:r>
            <a:r>
              <a:rPr lang="en-US" sz="1600" b="1" dirty="0">
                <a:solidFill>
                  <a:schemeClr val="bg1"/>
                </a:solidFill>
                <a:ea typeface="ＭＳ Ｐゴシック" pitchFamily="48" charset="-128"/>
              </a:rPr>
              <a:t>Sr </a:t>
            </a:r>
            <a:r>
              <a:rPr lang="en-US" sz="1600" b="1" dirty="0" smtClean="0">
                <a:solidFill>
                  <a:schemeClr val="bg1"/>
                </a:solidFill>
                <a:ea typeface="ＭＳ Ｐゴシック" pitchFamily="48" charset="-128"/>
              </a:rPr>
              <a:t>(</a:t>
            </a:r>
            <a:r>
              <a:rPr lang="el-GR" sz="1600" b="1" dirty="0" smtClean="0">
                <a:solidFill>
                  <a:schemeClr val="bg1"/>
                </a:solidFill>
                <a:latin typeface="Arial"/>
                <a:ea typeface="ＭＳ Ｐゴシック" pitchFamily="48" charset="-128"/>
                <a:cs typeface="Arial"/>
                <a:sym typeface="Mathematica1"/>
              </a:rPr>
              <a:t>β</a:t>
            </a:r>
            <a:r>
              <a:rPr lang="en-US" sz="1600" b="1" dirty="0" smtClean="0">
                <a:solidFill>
                  <a:schemeClr val="bg1"/>
                </a:solidFill>
                <a:ea typeface="ＭＳ Ｐゴシック" pitchFamily="48" charset="-128"/>
              </a:rPr>
              <a:t>)</a:t>
            </a:r>
            <a:endParaRPr lang="en-US" sz="1600" b="1" dirty="0">
              <a:solidFill>
                <a:schemeClr val="bg1"/>
              </a:solidFill>
              <a:ea typeface="ＭＳ Ｐゴシック" pitchFamily="48" charset="-128"/>
            </a:endParaRPr>
          </a:p>
        </p:txBody>
      </p:sp>
      <p:pic>
        <p:nvPicPr>
          <p:cNvPr id="47" name="Picture 7"/>
          <p:cNvPicPr>
            <a:picLocks noChangeAspect="1" noChangeArrowheads="1"/>
          </p:cNvPicPr>
          <p:nvPr/>
        </p:nvPicPr>
        <p:blipFill>
          <a:blip r:embed="rId8">
            <a:biLevel thresh="25000"/>
            <a:extLst>
              <a:ext uri="{BEBA8EAE-BF5A-486C-A8C5-ECC9F3942E4B}">
                <a14:imgProps xmlns:a14="http://schemas.microsoft.com/office/drawing/2010/main">
                  <a14:imgLayer r:embed="rId9">
                    <a14:imgEffect>
                      <a14:brightnessContrast bright="70000" contrast="100000"/>
                    </a14:imgEffect>
                  </a14:imgLayer>
                </a14:imgProps>
              </a:ext>
              <a:ext uri="{28A0092B-C50C-407E-A947-70E740481C1C}">
                <a14:useLocalDpi xmlns:a14="http://schemas.microsoft.com/office/drawing/2010/main"/>
              </a:ext>
            </a:extLst>
          </a:blip>
          <a:srcRect/>
          <a:stretch>
            <a:fillRect/>
          </a:stretch>
        </p:blipFill>
        <p:spPr bwMode="auto">
          <a:xfrm>
            <a:off x="448419" y="4129955"/>
            <a:ext cx="2251373" cy="2251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 name="Picture 4"/>
          <p:cNvPicPr>
            <a:picLocks noChangeAspect="1" noChangeArrowheads="1"/>
          </p:cNvPicPr>
          <p:nvPr/>
        </p:nvPicPr>
        <p:blipFill>
          <a:blip r:embed="rId10">
            <a:biLevel thresh="25000"/>
            <a:extLst>
              <a:ext uri="{BEBA8EAE-BF5A-486C-A8C5-ECC9F3942E4B}">
                <a14:imgProps xmlns:a14="http://schemas.microsoft.com/office/drawing/2010/main">
                  <a14:imgLayer r:embed="rId11">
                    <a14:imgEffect>
                      <a14:brightnessContrast bright="76000" contrast="100000"/>
                    </a14:imgEffect>
                  </a14:imgLayer>
                </a14:imgProps>
              </a:ext>
              <a:ext uri="{28A0092B-C50C-407E-A947-70E740481C1C}">
                <a14:useLocalDpi xmlns:a14="http://schemas.microsoft.com/office/drawing/2010/main"/>
              </a:ext>
            </a:extLst>
          </a:blip>
          <a:srcRect/>
          <a:stretch>
            <a:fillRect/>
          </a:stretch>
        </p:blipFill>
        <p:spPr bwMode="auto">
          <a:xfrm>
            <a:off x="6776020" y="4120852"/>
            <a:ext cx="2260476" cy="2260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9" name="Group 48"/>
          <p:cNvGrpSpPr/>
          <p:nvPr/>
        </p:nvGrpSpPr>
        <p:grpSpPr>
          <a:xfrm>
            <a:off x="6001085" y="4602614"/>
            <a:ext cx="936104" cy="338554"/>
            <a:chOff x="6001085" y="4602614"/>
            <a:chExt cx="936104" cy="338554"/>
          </a:xfrm>
        </p:grpSpPr>
        <p:sp>
          <p:nvSpPr>
            <p:cNvPr id="50" name="Text Box 9"/>
            <p:cNvSpPr txBox="1">
              <a:spLocks noChangeArrowheads="1"/>
            </p:cNvSpPr>
            <p:nvPr/>
          </p:nvSpPr>
          <p:spPr bwMode="auto">
            <a:xfrm>
              <a:off x="6001085" y="4602614"/>
              <a:ext cx="371115" cy="338554"/>
            </a:xfrm>
            <a:prstGeom prst="rect">
              <a:avLst/>
            </a:prstGeom>
            <a:noFill/>
            <a:ln w="9525">
              <a:noFill/>
              <a:miter lim="800000"/>
              <a:headEnd/>
              <a:tailEnd/>
            </a:ln>
          </p:spPr>
          <p:txBody>
            <a:bodyPr wrap="square">
              <a:spAutoFit/>
            </a:bodyPr>
            <a:lstStyle/>
            <a:p>
              <a:pPr algn="ctr"/>
              <a:r>
                <a:rPr lang="en-US" sz="1600" dirty="0">
                  <a:ea typeface="ＭＳ Ｐゴシック" pitchFamily="48" charset="-128"/>
                  <a:sym typeface="Mathematica1"/>
                </a:rPr>
                <a:t>α</a:t>
              </a:r>
              <a:endParaRPr lang="en-US" sz="1600" dirty="0">
                <a:ea typeface="ＭＳ Ｐゴシック" pitchFamily="48" charset="-128"/>
              </a:endParaRPr>
            </a:p>
          </p:txBody>
        </p:sp>
        <p:cxnSp>
          <p:nvCxnSpPr>
            <p:cNvPr id="51" name="Straight Arrow Connector 50"/>
            <p:cNvCxnSpPr>
              <a:stCxn id="50" idx="3"/>
            </p:cNvCxnSpPr>
            <p:nvPr/>
          </p:nvCxnSpPr>
          <p:spPr bwMode="auto">
            <a:xfrm>
              <a:off x="6372200" y="4771891"/>
              <a:ext cx="564989" cy="97269"/>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grpSp>
      <p:grpSp>
        <p:nvGrpSpPr>
          <p:cNvPr id="52" name="Group 51"/>
          <p:cNvGrpSpPr/>
          <p:nvPr/>
        </p:nvGrpSpPr>
        <p:grpSpPr>
          <a:xfrm>
            <a:off x="6001085" y="5106670"/>
            <a:ext cx="1368152" cy="338554"/>
            <a:chOff x="6001085" y="5106670"/>
            <a:chExt cx="1368152" cy="338554"/>
          </a:xfrm>
        </p:grpSpPr>
        <p:sp>
          <p:nvSpPr>
            <p:cNvPr id="53" name="Text Box 9"/>
            <p:cNvSpPr txBox="1">
              <a:spLocks noChangeArrowheads="1"/>
            </p:cNvSpPr>
            <p:nvPr/>
          </p:nvSpPr>
          <p:spPr bwMode="auto">
            <a:xfrm>
              <a:off x="6001085" y="5106670"/>
              <a:ext cx="371115" cy="338554"/>
            </a:xfrm>
            <a:prstGeom prst="rect">
              <a:avLst/>
            </a:prstGeom>
            <a:noFill/>
            <a:ln w="9525">
              <a:noFill/>
              <a:miter lim="800000"/>
              <a:headEnd/>
              <a:tailEnd/>
            </a:ln>
          </p:spPr>
          <p:txBody>
            <a:bodyPr wrap="square">
              <a:spAutoFit/>
            </a:bodyPr>
            <a:lstStyle/>
            <a:p>
              <a:pPr algn="ctr"/>
              <a:r>
                <a:rPr lang="el-GR" sz="1600" dirty="0" smtClean="0">
                  <a:ea typeface="ＭＳ Ｐゴシック" pitchFamily="48" charset="-128"/>
                </a:rPr>
                <a:t>γ</a:t>
              </a:r>
              <a:endParaRPr lang="en-US" sz="1600" dirty="0">
                <a:ea typeface="ＭＳ Ｐゴシック" pitchFamily="48" charset="-128"/>
              </a:endParaRPr>
            </a:p>
          </p:txBody>
        </p:sp>
        <p:cxnSp>
          <p:nvCxnSpPr>
            <p:cNvPr id="54" name="Straight Arrow Connector 53"/>
            <p:cNvCxnSpPr>
              <a:stCxn id="53" idx="3"/>
            </p:cNvCxnSpPr>
            <p:nvPr/>
          </p:nvCxnSpPr>
          <p:spPr bwMode="auto">
            <a:xfrm flipV="1">
              <a:off x="6372200" y="5178679"/>
              <a:ext cx="997037" cy="97268"/>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grpSp>
      <p:grpSp>
        <p:nvGrpSpPr>
          <p:cNvPr id="55" name="Group 54"/>
          <p:cNvGrpSpPr/>
          <p:nvPr/>
        </p:nvGrpSpPr>
        <p:grpSpPr>
          <a:xfrm>
            <a:off x="3595092" y="1988840"/>
            <a:ext cx="2273052" cy="2120204"/>
            <a:chOff x="3595092" y="1988840"/>
            <a:chExt cx="2273052" cy="2120204"/>
          </a:xfrm>
        </p:grpSpPr>
        <p:sp>
          <p:nvSpPr>
            <p:cNvPr id="56" name="Rectangle 55"/>
            <p:cNvSpPr/>
            <p:nvPr/>
          </p:nvSpPr>
          <p:spPr bwMode="auto">
            <a:xfrm>
              <a:off x="4285989" y="1988840"/>
              <a:ext cx="648072" cy="648072"/>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charset="0"/>
              </a:endParaRPr>
            </a:p>
          </p:txBody>
        </p:sp>
        <p:cxnSp>
          <p:nvCxnSpPr>
            <p:cNvPr id="57" name="Straight Arrow Connector 56"/>
            <p:cNvCxnSpPr/>
            <p:nvPr/>
          </p:nvCxnSpPr>
          <p:spPr bwMode="auto">
            <a:xfrm flipH="1">
              <a:off x="3595092" y="1988840"/>
              <a:ext cx="690897" cy="2120204"/>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cxnSp>
          <p:nvCxnSpPr>
            <p:cNvPr id="58" name="Straight Arrow Connector 57"/>
            <p:cNvCxnSpPr/>
            <p:nvPr/>
          </p:nvCxnSpPr>
          <p:spPr bwMode="auto">
            <a:xfrm>
              <a:off x="4934061" y="1988840"/>
              <a:ext cx="934083" cy="2097335"/>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grpSp>
      <p:grpSp>
        <p:nvGrpSpPr>
          <p:cNvPr id="59" name="Group 58"/>
          <p:cNvGrpSpPr/>
          <p:nvPr/>
        </p:nvGrpSpPr>
        <p:grpSpPr>
          <a:xfrm>
            <a:off x="6763444" y="1988840"/>
            <a:ext cx="2273052" cy="2120204"/>
            <a:chOff x="6763444" y="1988840"/>
            <a:chExt cx="2273052" cy="2120204"/>
          </a:xfrm>
        </p:grpSpPr>
        <p:sp>
          <p:nvSpPr>
            <p:cNvPr id="60" name="Rectangle 59"/>
            <p:cNvSpPr/>
            <p:nvPr/>
          </p:nvSpPr>
          <p:spPr bwMode="auto">
            <a:xfrm>
              <a:off x="7454341" y="1988840"/>
              <a:ext cx="648072" cy="648072"/>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charset="0"/>
              </a:endParaRPr>
            </a:p>
          </p:txBody>
        </p:sp>
        <p:cxnSp>
          <p:nvCxnSpPr>
            <p:cNvPr id="61" name="Straight Arrow Connector 60"/>
            <p:cNvCxnSpPr/>
            <p:nvPr/>
          </p:nvCxnSpPr>
          <p:spPr bwMode="auto">
            <a:xfrm flipH="1">
              <a:off x="6763444" y="1988840"/>
              <a:ext cx="690897" cy="2120204"/>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cxnSp>
          <p:nvCxnSpPr>
            <p:cNvPr id="62" name="Straight Arrow Connector 61"/>
            <p:cNvCxnSpPr/>
            <p:nvPr/>
          </p:nvCxnSpPr>
          <p:spPr bwMode="auto">
            <a:xfrm>
              <a:off x="8102413" y="1988840"/>
              <a:ext cx="934083" cy="2097335"/>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grpSp>
      <p:grpSp>
        <p:nvGrpSpPr>
          <p:cNvPr id="63" name="Group 62"/>
          <p:cNvGrpSpPr/>
          <p:nvPr/>
        </p:nvGrpSpPr>
        <p:grpSpPr>
          <a:xfrm>
            <a:off x="424719" y="1988840"/>
            <a:ext cx="2273052" cy="2120204"/>
            <a:chOff x="424719" y="1988840"/>
            <a:chExt cx="2273052" cy="2120204"/>
          </a:xfrm>
        </p:grpSpPr>
        <p:sp>
          <p:nvSpPr>
            <p:cNvPr id="64" name="Rectangle 63"/>
            <p:cNvSpPr/>
            <p:nvPr/>
          </p:nvSpPr>
          <p:spPr bwMode="auto">
            <a:xfrm>
              <a:off x="1115616" y="1988840"/>
              <a:ext cx="648072" cy="648072"/>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charset="0"/>
              </a:endParaRPr>
            </a:p>
          </p:txBody>
        </p:sp>
        <p:cxnSp>
          <p:nvCxnSpPr>
            <p:cNvPr id="65" name="Straight Arrow Connector 64"/>
            <p:cNvCxnSpPr/>
            <p:nvPr/>
          </p:nvCxnSpPr>
          <p:spPr bwMode="auto">
            <a:xfrm>
              <a:off x="1763688" y="1988840"/>
              <a:ext cx="934083" cy="2097335"/>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cxnSp>
          <p:nvCxnSpPr>
            <p:cNvPr id="66" name="Straight Arrow Connector 65"/>
            <p:cNvCxnSpPr/>
            <p:nvPr/>
          </p:nvCxnSpPr>
          <p:spPr bwMode="auto">
            <a:xfrm flipH="1">
              <a:off x="424719" y="1988840"/>
              <a:ext cx="690897" cy="2120204"/>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grpSp>
      <p:sp>
        <p:nvSpPr>
          <p:cNvPr id="32" name="Date Placeholder 3"/>
          <p:cNvSpPr txBox="1">
            <a:spLocks/>
          </p:cNvSpPr>
          <p:nvPr/>
        </p:nvSpPr>
        <p:spPr>
          <a:xfrm>
            <a:off x="710778" y="4167583"/>
            <a:ext cx="1852687" cy="365125"/>
          </a:xfrm>
          <a:prstGeom prst="rect">
            <a:avLst/>
          </a:prstGeom>
          <a:solidFill>
            <a:srgbClr val="000000"/>
          </a:solidFill>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smtClean="0">
                <a:solidFill>
                  <a:schemeClr val="bg1"/>
                </a:solidFill>
              </a:rPr>
              <a:t>5.8 </a:t>
            </a:r>
            <a:r>
              <a:rPr lang="en-US" sz="1600" b="1" dirty="0" err="1" smtClean="0">
                <a:solidFill>
                  <a:schemeClr val="bg1"/>
                </a:solidFill>
              </a:rPr>
              <a:t>keV</a:t>
            </a:r>
            <a:r>
              <a:rPr lang="en-US" sz="1600" b="1" dirty="0" smtClean="0">
                <a:solidFill>
                  <a:schemeClr val="bg1"/>
                </a:solidFill>
              </a:rPr>
              <a:t> gammas</a:t>
            </a:r>
          </a:p>
        </p:txBody>
      </p:sp>
      <p:sp>
        <p:nvSpPr>
          <p:cNvPr id="33" name="Date Placeholder 3"/>
          <p:cNvSpPr txBox="1">
            <a:spLocks/>
          </p:cNvSpPr>
          <p:nvPr/>
        </p:nvSpPr>
        <p:spPr>
          <a:xfrm>
            <a:off x="6937189" y="4133957"/>
            <a:ext cx="2000907" cy="637934"/>
          </a:xfrm>
          <a:prstGeom prst="rect">
            <a:avLst/>
          </a:prstGeom>
          <a:solidFill>
            <a:srgbClr val="000000"/>
          </a:solidFill>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smtClean="0">
                <a:solidFill>
                  <a:schemeClr val="bg1"/>
                </a:solidFill>
              </a:rPr>
              <a:t>5.5 MeV alphas,</a:t>
            </a:r>
          </a:p>
          <a:p>
            <a:pPr algn="ctr"/>
            <a:r>
              <a:rPr lang="en-US" sz="1600" b="1" dirty="0" smtClean="0">
                <a:solidFill>
                  <a:schemeClr val="bg1"/>
                </a:solidFill>
              </a:rPr>
              <a:t>59.5 </a:t>
            </a:r>
            <a:r>
              <a:rPr lang="en-US" sz="1600" b="1" dirty="0" err="1" smtClean="0">
                <a:solidFill>
                  <a:schemeClr val="bg1"/>
                </a:solidFill>
              </a:rPr>
              <a:t>keV</a:t>
            </a:r>
            <a:r>
              <a:rPr lang="en-US" sz="1600" b="1" dirty="0" smtClean="0">
                <a:solidFill>
                  <a:schemeClr val="bg1"/>
                </a:solidFill>
              </a:rPr>
              <a:t> gammas</a:t>
            </a:r>
          </a:p>
        </p:txBody>
      </p:sp>
      <p:sp>
        <p:nvSpPr>
          <p:cNvPr id="34" name="Date Placeholder 3"/>
          <p:cNvSpPr txBox="1">
            <a:spLocks/>
          </p:cNvSpPr>
          <p:nvPr/>
        </p:nvSpPr>
        <p:spPr>
          <a:xfrm>
            <a:off x="3823738" y="4123475"/>
            <a:ext cx="1852687" cy="365125"/>
          </a:xfrm>
          <a:prstGeom prst="rect">
            <a:avLst/>
          </a:prstGeom>
          <a:solidFill>
            <a:srgbClr val="000000"/>
          </a:solidFill>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solidFill>
                  <a:schemeClr val="bg1"/>
                </a:solidFill>
              </a:rPr>
              <a:t>0</a:t>
            </a:r>
            <a:r>
              <a:rPr lang="en-US" sz="1600" b="1" dirty="0" smtClean="0">
                <a:solidFill>
                  <a:schemeClr val="bg1"/>
                </a:solidFill>
              </a:rPr>
              <a:t>.5 MeV betas</a:t>
            </a:r>
          </a:p>
        </p:txBody>
      </p:sp>
    </p:spTree>
    <p:extLst>
      <p:ext uri="{BB962C8B-B14F-4D97-AF65-F5344CB8AC3E}">
        <p14:creationId xmlns:p14="http://schemas.microsoft.com/office/powerpoint/2010/main" val="1600151871"/>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Mixed Field Dosimetry with Timepix</a:t>
            </a:r>
            <a:endParaRPr lang="en-GB" sz="40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38</a:t>
            </a:fld>
            <a:endParaRPr lang="en-US" dirty="0"/>
          </a:p>
        </p:txBody>
      </p:sp>
      <p:sp>
        <p:nvSpPr>
          <p:cNvPr id="4" name="Date Placeholder 3"/>
          <p:cNvSpPr>
            <a:spLocks noGrp="1"/>
          </p:cNvSpPr>
          <p:nvPr>
            <p:ph type="dt" sz="half" idx="4294967295"/>
          </p:nvPr>
        </p:nvSpPr>
        <p:spPr>
          <a:xfrm>
            <a:off x="2697770" y="6362700"/>
            <a:ext cx="4078249" cy="365125"/>
          </a:xfrm>
        </p:spPr>
        <p:txBody>
          <a:bodyPr/>
          <a:lstStyle/>
          <a:p>
            <a:pPr algn="ctr"/>
            <a:r>
              <a:rPr lang="en-US" sz="2000" b="1" dirty="0" smtClean="0">
                <a:solidFill>
                  <a:schemeClr val="tx2"/>
                </a:solidFill>
              </a:rPr>
              <a:t>Time over Threshold (ToT)</a:t>
            </a:r>
          </a:p>
        </p:txBody>
      </p:sp>
      <p:pic>
        <p:nvPicPr>
          <p:cNvPr id="32"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6308154" y="1052736"/>
            <a:ext cx="2800350" cy="2943225"/>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3139802" y="1052736"/>
            <a:ext cx="2800350" cy="2943225"/>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4"/>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6350" y="1052736"/>
            <a:ext cx="2800350" cy="2943225"/>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39316" y="4120852"/>
            <a:ext cx="2260476" cy="2260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Picture 4"/>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605647" y="4118831"/>
            <a:ext cx="2262497" cy="226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 name="Picture 5"/>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6776020" y="4120852"/>
            <a:ext cx="2260476" cy="2260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Text Box 9"/>
          <p:cNvSpPr txBox="1">
            <a:spLocks noChangeArrowheads="1"/>
          </p:cNvSpPr>
          <p:nvPr/>
        </p:nvSpPr>
        <p:spPr bwMode="auto">
          <a:xfrm>
            <a:off x="6621470" y="1115452"/>
            <a:ext cx="2415026" cy="338554"/>
          </a:xfrm>
          <a:prstGeom prst="rect">
            <a:avLst/>
          </a:prstGeom>
          <a:noFill/>
          <a:ln w="9525">
            <a:noFill/>
            <a:miter lim="800000"/>
            <a:headEnd/>
            <a:tailEnd/>
          </a:ln>
        </p:spPr>
        <p:txBody>
          <a:bodyPr wrap="square">
            <a:spAutoFit/>
          </a:bodyPr>
          <a:lstStyle/>
          <a:p>
            <a:pPr algn="ctr"/>
            <a:r>
              <a:rPr lang="en-US" sz="1600" b="1" baseline="30000" dirty="0">
                <a:solidFill>
                  <a:schemeClr val="bg1"/>
                </a:solidFill>
                <a:ea typeface="ＭＳ Ｐゴシック" pitchFamily="48" charset="-128"/>
              </a:rPr>
              <a:t>241</a:t>
            </a:r>
            <a:r>
              <a:rPr lang="en-US" sz="1600" b="1" dirty="0">
                <a:solidFill>
                  <a:schemeClr val="bg1"/>
                </a:solidFill>
                <a:ea typeface="ＭＳ Ｐゴシック" pitchFamily="48" charset="-128"/>
              </a:rPr>
              <a:t>Am </a:t>
            </a:r>
            <a:r>
              <a:rPr lang="en-US" sz="1600" b="1" dirty="0" smtClean="0">
                <a:solidFill>
                  <a:schemeClr val="bg1"/>
                </a:solidFill>
                <a:ea typeface="ＭＳ Ｐゴシック" pitchFamily="48" charset="-128"/>
              </a:rPr>
              <a:t>(</a:t>
            </a:r>
            <a:r>
              <a:rPr lang="el-GR" sz="1600" b="1" dirty="0" smtClean="0">
                <a:solidFill>
                  <a:schemeClr val="bg1"/>
                </a:solidFill>
                <a:latin typeface="Arial"/>
                <a:ea typeface="ＭＳ Ｐゴシック" pitchFamily="48" charset="-128"/>
                <a:cs typeface="Arial"/>
                <a:sym typeface="Mathematica1"/>
              </a:rPr>
              <a:t>α</a:t>
            </a:r>
            <a:r>
              <a:rPr lang="en-US" sz="1600" b="1" dirty="0" smtClean="0">
                <a:solidFill>
                  <a:schemeClr val="bg1"/>
                </a:solidFill>
                <a:ea typeface="ＭＳ Ｐゴシック" pitchFamily="48" charset="-128"/>
                <a:sym typeface="Mathematica1"/>
              </a:rPr>
              <a:t>,</a:t>
            </a:r>
            <a:r>
              <a:rPr lang="el-GR" sz="1600" b="1" dirty="0" smtClean="0">
                <a:solidFill>
                  <a:schemeClr val="bg1"/>
                </a:solidFill>
                <a:latin typeface="Arial"/>
                <a:ea typeface="ＭＳ Ｐゴシック" pitchFamily="48" charset="-128"/>
                <a:cs typeface="Arial"/>
                <a:sym typeface="Mathematica1"/>
              </a:rPr>
              <a:t>γ</a:t>
            </a:r>
            <a:r>
              <a:rPr lang="en-US" sz="1600" b="1" dirty="0" smtClean="0">
                <a:solidFill>
                  <a:schemeClr val="bg1"/>
                </a:solidFill>
                <a:ea typeface="ＭＳ Ｐゴシック" pitchFamily="48" charset="-128"/>
              </a:rPr>
              <a:t>)</a:t>
            </a:r>
            <a:endParaRPr lang="en-US" sz="1600" b="1" dirty="0">
              <a:solidFill>
                <a:schemeClr val="bg1"/>
              </a:solidFill>
              <a:ea typeface="ＭＳ Ｐゴシック" pitchFamily="48" charset="-128"/>
            </a:endParaRPr>
          </a:p>
        </p:txBody>
      </p:sp>
      <p:sp>
        <p:nvSpPr>
          <p:cNvPr id="39" name="Text Box 10"/>
          <p:cNvSpPr txBox="1">
            <a:spLocks noChangeArrowheads="1"/>
          </p:cNvSpPr>
          <p:nvPr/>
        </p:nvSpPr>
        <p:spPr bwMode="auto">
          <a:xfrm>
            <a:off x="323528" y="1099428"/>
            <a:ext cx="2483172" cy="338554"/>
          </a:xfrm>
          <a:prstGeom prst="rect">
            <a:avLst/>
          </a:prstGeom>
          <a:noFill/>
          <a:ln w="9525">
            <a:noFill/>
            <a:miter lim="800000"/>
            <a:headEnd/>
            <a:tailEnd/>
          </a:ln>
        </p:spPr>
        <p:txBody>
          <a:bodyPr wrap="square">
            <a:spAutoFit/>
          </a:bodyPr>
          <a:lstStyle/>
          <a:p>
            <a:pPr algn="ctr"/>
            <a:r>
              <a:rPr lang="en-US" sz="1600" b="1" baseline="30000" dirty="0" smtClean="0">
                <a:solidFill>
                  <a:schemeClr val="bg1"/>
                </a:solidFill>
                <a:ea typeface="ＭＳ Ｐゴシック" pitchFamily="48" charset="-128"/>
              </a:rPr>
              <a:t>55</a:t>
            </a:r>
            <a:r>
              <a:rPr lang="en-US" sz="1600" b="1" dirty="0" smtClean="0">
                <a:solidFill>
                  <a:schemeClr val="bg1"/>
                </a:solidFill>
                <a:ea typeface="ＭＳ Ｐゴシック" pitchFamily="48" charset="-128"/>
              </a:rPr>
              <a:t>Fe (</a:t>
            </a:r>
            <a:r>
              <a:rPr lang="el-GR" sz="1600" b="1" dirty="0" smtClean="0">
                <a:solidFill>
                  <a:schemeClr val="bg1"/>
                </a:solidFill>
                <a:latin typeface="Arial"/>
                <a:ea typeface="ＭＳ Ｐゴシック" pitchFamily="48" charset="-128"/>
                <a:cs typeface="Arial"/>
                <a:sym typeface="Mathematica1"/>
              </a:rPr>
              <a:t>γ</a:t>
            </a:r>
            <a:r>
              <a:rPr lang="en-US" sz="1600" b="1" dirty="0" smtClean="0">
                <a:solidFill>
                  <a:schemeClr val="bg1"/>
                </a:solidFill>
                <a:ea typeface="ＭＳ Ｐゴシック" pitchFamily="48" charset="-128"/>
              </a:rPr>
              <a:t>)</a:t>
            </a:r>
            <a:endParaRPr lang="en-US" sz="1600" b="1" dirty="0">
              <a:solidFill>
                <a:schemeClr val="bg1"/>
              </a:solidFill>
              <a:ea typeface="ＭＳ Ｐゴシック" pitchFamily="48" charset="-128"/>
            </a:endParaRPr>
          </a:p>
        </p:txBody>
      </p:sp>
      <p:sp>
        <p:nvSpPr>
          <p:cNvPr id="67" name="Text Box 11"/>
          <p:cNvSpPr txBox="1">
            <a:spLocks noChangeArrowheads="1"/>
          </p:cNvSpPr>
          <p:nvPr/>
        </p:nvSpPr>
        <p:spPr bwMode="auto">
          <a:xfrm>
            <a:off x="3491880" y="1101165"/>
            <a:ext cx="2376264" cy="338554"/>
          </a:xfrm>
          <a:prstGeom prst="rect">
            <a:avLst/>
          </a:prstGeom>
          <a:noFill/>
          <a:ln w="9525">
            <a:noFill/>
            <a:miter lim="800000"/>
            <a:headEnd/>
            <a:tailEnd/>
          </a:ln>
        </p:spPr>
        <p:txBody>
          <a:bodyPr wrap="square">
            <a:spAutoFit/>
          </a:bodyPr>
          <a:lstStyle/>
          <a:p>
            <a:pPr algn="ctr"/>
            <a:r>
              <a:rPr lang="en-US" sz="1600" b="1" baseline="30000" dirty="0">
                <a:solidFill>
                  <a:schemeClr val="bg1"/>
                </a:solidFill>
                <a:ea typeface="ＭＳ Ｐゴシック" pitchFamily="48" charset="-128"/>
              </a:rPr>
              <a:t>90</a:t>
            </a:r>
            <a:r>
              <a:rPr lang="en-US" sz="1600" b="1" dirty="0">
                <a:solidFill>
                  <a:schemeClr val="bg1"/>
                </a:solidFill>
                <a:ea typeface="ＭＳ Ｐゴシック" pitchFamily="48" charset="-128"/>
              </a:rPr>
              <a:t>Sr </a:t>
            </a:r>
            <a:r>
              <a:rPr lang="en-US" sz="1600" b="1" dirty="0" smtClean="0">
                <a:solidFill>
                  <a:schemeClr val="bg1"/>
                </a:solidFill>
                <a:ea typeface="ＭＳ Ｐゴシック" pitchFamily="48" charset="-128"/>
              </a:rPr>
              <a:t>(</a:t>
            </a:r>
            <a:r>
              <a:rPr lang="el-GR" sz="1600" b="1" dirty="0" smtClean="0">
                <a:solidFill>
                  <a:schemeClr val="bg1"/>
                </a:solidFill>
                <a:latin typeface="Arial"/>
                <a:ea typeface="ＭＳ Ｐゴシック" pitchFamily="48" charset="-128"/>
                <a:cs typeface="Arial"/>
                <a:sym typeface="Mathematica1"/>
              </a:rPr>
              <a:t>β</a:t>
            </a:r>
            <a:r>
              <a:rPr lang="en-US" sz="1600" b="1" dirty="0" smtClean="0">
                <a:solidFill>
                  <a:schemeClr val="bg1"/>
                </a:solidFill>
                <a:ea typeface="ＭＳ Ｐゴシック" pitchFamily="48" charset="-128"/>
              </a:rPr>
              <a:t>)</a:t>
            </a:r>
            <a:endParaRPr lang="en-US" sz="1600" b="1" dirty="0">
              <a:solidFill>
                <a:schemeClr val="bg1"/>
              </a:solidFill>
              <a:ea typeface="ＭＳ Ｐゴシック" pitchFamily="48" charset="-128"/>
            </a:endParaRPr>
          </a:p>
        </p:txBody>
      </p:sp>
      <p:grpSp>
        <p:nvGrpSpPr>
          <p:cNvPr id="68" name="Group 67"/>
          <p:cNvGrpSpPr/>
          <p:nvPr/>
        </p:nvGrpSpPr>
        <p:grpSpPr>
          <a:xfrm>
            <a:off x="3595092" y="1988840"/>
            <a:ext cx="2273052" cy="2120204"/>
            <a:chOff x="3595092" y="1988840"/>
            <a:chExt cx="2273052" cy="2120204"/>
          </a:xfrm>
        </p:grpSpPr>
        <p:sp>
          <p:nvSpPr>
            <p:cNvPr id="69" name="Rectangle 68"/>
            <p:cNvSpPr/>
            <p:nvPr/>
          </p:nvSpPr>
          <p:spPr bwMode="auto">
            <a:xfrm>
              <a:off x="4285989" y="1988840"/>
              <a:ext cx="648072" cy="648072"/>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charset="0"/>
              </a:endParaRPr>
            </a:p>
          </p:txBody>
        </p:sp>
        <p:cxnSp>
          <p:nvCxnSpPr>
            <p:cNvPr id="70" name="Straight Arrow Connector 69"/>
            <p:cNvCxnSpPr/>
            <p:nvPr/>
          </p:nvCxnSpPr>
          <p:spPr bwMode="auto">
            <a:xfrm flipH="1">
              <a:off x="3595092" y="1988840"/>
              <a:ext cx="690897" cy="2120204"/>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cxnSp>
          <p:nvCxnSpPr>
            <p:cNvPr id="71" name="Straight Arrow Connector 70"/>
            <p:cNvCxnSpPr/>
            <p:nvPr/>
          </p:nvCxnSpPr>
          <p:spPr bwMode="auto">
            <a:xfrm>
              <a:off x="4934061" y="1988840"/>
              <a:ext cx="934083" cy="2097335"/>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grpSp>
      <p:grpSp>
        <p:nvGrpSpPr>
          <p:cNvPr id="72" name="Group 71"/>
          <p:cNvGrpSpPr/>
          <p:nvPr/>
        </p:nvGrpSpPr>
        <p:grpSpPr>
          <a:xfrm>
            <a:off x="6763444" y="1988840"/>
            <a:ext cx="2273052" cy="2120204"/>
            <a:chOff x="6763444" y="1988840"/>
            <a:chExt cx="2273052" cy="2120204"/>
          </a:xfrm>
        </p:grpSpPr>
        <p:sp>
          <p:nvSpPr>
            <p:cNvPr id="73" name="Rectangle 72"/>
            <p:cNvSpPr/>
            <p:nvPr/>
          </p:nvSpPr>
          <p:spPr bwMode="auto">
            <a:xfrm>
              <a:off x="7454341" y="1988840"/>
              <a:ext cx="648072" cy="648072"/>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charset="0"/>
              </a:endParaRPr>
            </a:p>
          </p:txBody>
        </p:sp>
        <p:cxnSp>
          <p:nvCxnSpPr>
            <p:cNvPr id="74" name="Straight Arrow Connector 73"/>
            <p:cNvCxnSpPr/>
            <p:nvPr/>
          </p:nvCxnSpPr>
          <p:spPr bwMode="auto">
            <a:xfrm flipH="1">
              <a:off x="6763444" y="1988840"/>
              <a:ext cx="690897" cy="2120204"/>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cxnSp>
          <p:nvCxnSpPr>
            <p:cNvPr id="75" name="Straight Arrow Connector 74"/>
            <p:cNvCxnSpPr/>
            <p:nvPr/>
          </p:nvCxnSpPr>
          <p:spPr bwMode="auto">
            <a:xfrm>
              <a:off x="8102413" y="1988840"/>
              <a:ext cx="934083" cy="2097335"/>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grpSp>
      <p:grpSp>
        <p:nvGrpSpPr>
          <p:cNvPr id="76" name="Group 75"/>
          <p:cNvGrpSpPr/>
          <p:nvPr/>
        </p:nvGrpSpPr>
        <p:grpSpPr>
          <a:xfrm>
            <a:off x="424719" y="1988840"/>
            <a:ext cx="2273052" cy="2120204"/>
            <a:chOff x="424719" y="1988840"/>
            <a:chExt cx="2273052" cy="2120204"/>
          </a:xfrm>
        </p:grpSpPr>
        <p:sp>
          <p:nvSpPr>
            <p:cNvPr id="77" name="Rectangle 76"/>
            <p:cNvSpPr/>
            <p:nvPr/>
          </p:nvSpPr>
          <p:spPr bwMode="auto">
            <a:xfrm>
              <a:off x="1115616" y="1988840"/>
              <a:ext cx="648072" cy="648072"/>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charset="0"/>
              </a:endParaRPr>
            </a:p>
          </p:txBody>
        </p:sp>
        <p:cxnSp>
          <p:nvCxnSpPr>
            <p:cNvPr id="78" name="Straight Arrow Connector 77"/>
            <p:cNvCxnSpPr/>
            <p:nvPr/>
          </p:nvCxnSpPr>
          <p:spPr bwMode="auto">
            <a:xfrm>
              <a:off x="1763688" y="1988840"/>
              <a:ext cx="934083" cy="2097335"/>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cxnSp>
          <p:nvCxnSpPr>
            <p:cNvPr id="79" name="Straight Arrow Connector 78"/>
            <p:cNvCxnSpPr/>
            <p:nvPr/>
          </p:nvCxnSpPr>
          <p:spPr bwMode="auto">
            <a:xfrm flipH="1">
              <a:off x="424719" y="1988840"/>
              <a:ext cx="690897" cy="2120204"/>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grpSp>
    </p:spTree>
    <p:extLst>
      <p:ext uri="{BB962C8B-B14F-4D97-AF65-F5344CB8AC3E}">
        <p14:creationId xmlns:p14="http://schemas.microsoft.com/office/powerpoint/2010/main" val="692050420"/>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Mixed Field Dosimetry with Timepix</a:t>
            </a:r>
            <a:endParaRPr lang="en-GB" sz="40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39</a:t>
            </a:fld>
            <a:endParaRPr lang="en-US" dirty="0"/>
          </a:p>
        </p:txBody>
      </p:sp>
      <p:sp>
        <p:nvSpPr>
          <p:cNvPr id="4" name="Date Placeholder 3"/>
          <p:cNvSpPr>
            <a:spLocks noGrp="1"/>
          </p:cNvSpPr>
          <p:nvPr>
            <p:ph type="dt" sz="half" idx="4294967295"/>
          </p:nvPr>
        </p:nvSpPr>
        <p:spPr>
          <a:xfrm>
            <a:off x="2697770" y="6362700"/>
            <a:ext cx="4078249" cy="365125"/>
          </a:xfrm>
        </p:spPr>
        <p:txBody>
          <a:bodyPr/>
          <a:lstStyle/>
          <a:p>
            <a:pPr algn="ctr"/>
            <a:r>
              <a:rPr lang="en-US" sz="2000" b="1" dirty="0" smtClean="0">
                <a:solidFill>
                  <a:schemeClr val="tx2"/>
                </a:solidFill>
              </a:rPr>
              <a:t>Time of Arrival (</a:t>
            </a:r>
            <a:r>
              <a:rPr lang="en-US" sz="2000" b="1" dirty="0" err="1" smtClean="0">
                <a:solidFill>
                  <a:schemeClr val="tx2"/>
                </a:solidFill>
              </a:rPr>
              <a:t>ToA</a:t>
            </a:r>
            <a:r>
              <a:rPr lang="en-US" sz="2000" b="1" dirty="0" smtClean="0">
                <a:solidFill>
                  <a:schemeClr val="tx2"/>
                </a:solidFill>
              </a:rPr>
              <a:t>)</a:t>
            </a:r>
          </a:p>
        </p:txBody>
      </p:sp>
      <p:pic>
        <p:nvPicPr>
          <p:cNvPr id="2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4" y="4131328"/>
            <a:ext cx="2250000" cy="225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605647" y="4118831"/>
            <a:ext cx="2262497" cy="226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2"/>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a:off x="6308154" y="1052736"/>
            <a:ext cx="2800350" cy="2943225"/>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3"/>
          <p:cNvPicPr>
            <a:picLocks noChangeAspect="1" noChangeArrowheads="1"/>
          </p:cNvPicPr>
          <p:nvPr/>
        </p:nvPicPr>
        <p:blipFill>
          <a:blip r:embed="rId6">
            <a:extLst>
              <a:ext uri="{28A0092B-C50C-407E-A947-70E740481C1C}">
                <a14:useLocalDpi xmlns:a14="http://schemas.microsoft.com/office/drawing/2010/main"/>
              </a:ext>
            </a:extLst>
          </a:blip>
          <a:stretch>
            <a:fillRect/>
          </a:stretch>
        </p:blipFill>
        <p:spPr bwMode="auto">
          <a:xfrm>
            <a:off x="3139802" y="1052736"/>
            <a:ext cx="2800350" cy="2943225"/>
          </a:xfrm>
          <a:prstGeom prst="rect">
            <a:avLst/>
          </a:prstGeom>
          <a:noFill/>
          <a:extLst>
            <a:ext uri="{909E8E84-426E-40dd-AFC4-6F175D3DCCD1}">
              <a14:hiddenFill xmlns:a14="http://schemas.microsoft.com/office/drawing/2010/main">
                <a:solidFill>
                  <a:srgbClr val="FFFFFF"/>
                </a:solidFill>
              </a14:hiddenFill>
            </a:ext>
          </a:extLst>
        </p:spPr>
      </p:pic>
      <p:grpSp>
        <p:nvGrpSpPr>
          <p:cNvPr id="30" name="Group 29"/>
          <p:cNvGrpSpPr/>
          <p:nvPr/>
        </p:nvGrpSpPr>
        <p:grpSpPr>
          <a:xfrm>
            <a:off x="3595092" y="1988840"/>
            <a:ext cx="2273052" cy="2120204"/>
            <a:chOff x="3595092" y="1988840"/>
            <a:chExt cx="2273052" cy="2120204"/>
          </a:xfrm>
        </p:grpSpPr>
        <p:sp>
          <p:nvSpPr>
            <p:cNvPr id="31" name="Rectangle 30"/>
            <p:cNvSpPr/>
            <p:nvPr/>
          </p:nvSpPr>
          <p:spPr bwMode="auto">
            <a:xfrm>
              <a:off x="4285989" y="1988840"/>
              <a:ext cx="648072" cy="648072"/>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40" name="Straight Arrow Connector 39"/>
            <p:cNvCxnSpPr/>
            <p:nvPr/>
          </p:nvCxnSpPr>
          <p:spPr bwMode="auto">
            <a:xfrm flipH="1">
              <a:off x="3595092" y="1988840"/>
              <a:ext cx="690897" cy="2120204"/>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cxnSp>
          <p:nvCxnSpPr>
            <p:cNvPr id="41" name="Straight Arrow Connector 40"/>
            <p:cNvCxnSpPr/>
            <p:nvPr/>
          </p:nvCxnSpPr>
          <p:spPr bwMode="auto">
            <a:xfrm>
              <a:off x="4934061" y="1988840"/>
              <a:ext cx="934083" cy="2097335"/>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grpSp>
      <p:grpSp>
        <p:nvGrpSpPr>
          <p:cNvPr id="42" name="Group 41"/>
          <p:cNvGrpSpPr/>
          <p:nvPr/>
        </p:nvGrpSpPr>
        <p:grpSpPr>
          <a:xfrm>
            <a:off x="6763446" y="1700808"/>
            <a:ext cx="2273050" cy="2408236"/>
            <a:chOff x="6763446" y="1700808"/>
            <a:chExt cx="2273050" cy="2408236"/>
          </a:xfrm>
        </p:grpSpPr>
        <p:sp>
          <p:nvSpPr>
            <p:cNvPr id="43" name="Rectangle 42"/>
            <p:cNvSpPr/>
            <p:nvPr/>
          </p:nvSpPr>
          <p:spPr bwMode="auto">
            <a:xfrm>
              <a:off x="7812360" y="1700808"/>
              <a:ext cx="648072" cy="648072"/>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cxnSp>
          <p:nvCxnSpPr>
            <p:cNvPr id="44" name="Straight Arrow Connector 43"/>
            <p:cNvCxnSpPr/>
            <p:nvPr/>
          </p:nvCxnSpPr>
          <p:spPr bwMode="auto">
            <a:xfrm flipH="1">
              <a:off x="6763446" y="1700808"/>
              <a:ext cx="1048914" cy="2408236"/>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cxnSp>
          <p:nvCxnSpPr>
            <p:cNvPr id="45" name="Straight Arrow Connector 44"/>
            <p:cNvCxnSpPr/>
            <p:nvPr/>
          </p:nvCxnSpPr>
          <p:spPr bwMode="auto">
            <a:xfrm>
              <a:off x="8460432" y="1700808"/>
              <a:ext cx="576064" cy="2385367"/>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grpSp>
      <p:pic>
        <p:nvPicPr>
          <p:cNvPr id="46" name="Picture 4"/>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6775696" y="4138505"/>
            <a:ext cx="2260800" cy="226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 name="Text Box 9"/>
          <p:cNvSpPr txBox="1">
            <a:spLocks noChangeArrowheads="1"/>
          </p:cNvSpPr>
          <p:nvPr/>
        </p:nvSpPr>
        <p:spPr bwMode="auto">
          <a:xfrm>
            <a:off x="6621470" y="1115452"/>
            <a:ext cx="2415026" cy="338554"/>
          </a:xfrm>
          <a:prstGeom prst="rect">
            <a:avLst/>
          </a:prstGeom>
          <a:noFill/>
          <a:ln w="9525">
            <a:noFill/>
            <a:miter lim="800000"/>
            <a:headEnd/>
            <a:tailEnd/>
          </a:ln>
        </p:spPr>
        <p:txBody>
          <a:bodyPr wrap="square">
            <a:spAutoFit/>
          </a:bodyPr>
          <a:lstStyle/>
          <a:p>
            <a:pPr algn="ctr"/>
            <a:r>
              <a:rPr lang="en-US" sz="1600" b="1" baseline="30000" dirty="0">
                <a:solidFill>
                  <a:schemeClr val="bg1"/>
                </a:solidFill>
                <a:ea typeface="ＭＳ Ｐゴシック" pitchFamily="48" charset="-128"/>
              </a:rPr>
              <a:t>241</a:t>
            </a:r>
            <a:r>
              <a:rPr lang="en-US" sz="1600" b="1" dirty="0">
                <a:solidFill>
                  <a:schemeClr val="bg1"/>
                </a:solidFill>
                <a:ea typeface="ＭＳ Ｐゴシック" pitchFamily="48" charset="-128"/>
              </a:rPr>
              <a:t>Am </a:t>
            </a:r>
            <a:r>
              <a:rPr lang="en-US" sz="1600" b="1" dirty="0" smtClean="0">
                <a:solidFill>
                  <a:schemeClr val="bg1"/>
                </a:solidFill>
                <a:ea typeface="ＭＳ Ｐゴシック" pitchFamily="48" charset="-128"/>
              </a:rPr>
              <a:t>(</a:t>
            </a:r>
            <a:r>
              <a:rPr lang="el-GR" sz="1600" b="1" dirty="0" smtClean="0">
                <a:solidFill>
                  <a:schemeClr val="bg1"/>
                </a:solidFill>
                <a:latin typeface="Arial"/>
                <a:ea typeface="ＭＳ Ｐゴシック" pitchFamily="48" charset="-128"/>
                <a:cs typeface="Arial"/>
                <a:sym typeface="Mathematica1"/>
              </a:rPr>
              <a:t>α</a:t>
            </a:r>
            <a:r>
              <a:rPr lang="en-US" sz="1600" b="1" dirty="0" smtClean="0">
                <a:solidFill>
                  <a:schemeClr val="bg1"/>
                </a:solidFill>
                <a:ea typeface="ＭＳ Ｐゴシック" pitchFamily="48" charset="-128"/>
                <a:sym typeface="Mathematica1"/>
              </a:rPr>
              <a:t>,</a:t>
            </a:r>
            <a:r>
              <a:rPr lang="el-GR" sz="1600" b="1" dirty="0" smtClean="0">
                <a:solidFill>
                  <a:schemeClr val="bg1"/>
                </a:solidFill>
                <a:latin typeface="Arial"/>
                <a:ea typeface="ＭＳ Ｐゴシック" pitchFamily="48" charset="-128"/>
                <a:cs typeface="Arial"/>
                <a:sym typeface="Mathematica1"/>
              </a:rPr>
              <a:t>γ</a:t>
            </a:r>
            <a:r>
              <a:rPr lang="en-US" sz="1600" b="1" dirty="0" smtClean="0">
                <a:solidFill>
                  <a:schemeClr val="bg1"/>
                </a:solidFill>
                <a:ea typeface="ＭＳ Ｐゴシック" pitchFamily="48" charset="-128"/>
              </a:rPr>
              <a:t>)</a:t>
            </a:r>
            <a:endParaRPr lang="en-US" sz="1600" b="1" dirty="0">
              <a:solidFill>
                <a:schemeClr val="bg1"/>
              </a:solidFill>
              <a:ea typeface="ＭＳ Ｐゴシック" pitchFamily="48" charset="-128"/>
            </a:endParaRPr>
          </a:p>
        </p:txBody>
      </p:sp>
      <p:sp>
        <p:nvSpPr>
          <p:cNvPr id="48" name="Text Box 11"/>
          <p:cNvSpPr txBox="1">
            <a:spLocks noChangeArrowheads="1"/>
          </p:cNvSpPr>
          <p:nvPr/>
        </p:nvSpPr>
        <p:spPr bwMode="auto">
          <a:xfrm>
            <a:off x="3491880" y="1101165"/>
            <a:ext cx="2376264" cy="338554"/>
          </a:xfrm>
          <a:prstGeom prst="rect">
            <a:avLst/>
          </a:prstGeom>
          <a:noFill/>
          <a:ln w="9525">
            <a:noFill/>
            <a:miter lim="800000"/>
            <a:headEnd/>
            <a:tailEnd/>
          </a:ln>
        </p:spPr>
        <p:txBody>
          <a:bodyPr wrap="square">
            <a:spAutoFit/>
          </a:bodyPr>
          <a:lstStyle/>
          <a:p>
            <a:pPr algn="ctr"/>
            <a:r>
              <a:rPr lang="en-US" sz="1600" b="1" baseline="30000" dirty="0">
                <a:solidFill>
                  <a:schemeClr val="bg1"/>
                </a:solidFill>
                <a:ea typeface="ＭＳ Ｐゴシック" pitchFamily="48" charset="-128"/>
              </a:rPr>
              <a:t>90</a:t>
            </a:r>
            <a:r>
              <a:rPr lang="en-US" sz="1600" b="1" dirty="0">
                <a:solidFill>
                  <a:schemeClr val="bg1"/>
                </a:solidFill>
                <a:ea typeface="ＭＳ Ｐゴシック" pitchFamily="48" charset="-128"/>
              </a:rPr>
              <a:t>Sr </a:t>
            </a:r>
            <a:r>
              <a:rPr lang="en-US" sz="1600" b="1" dirty="0" smtClean="0">
                <a:solidFill>
                  <a:schemeClr val="bg1"/>
                </a:solidFill>
                <a:ea typeface="ＭＳ Ｐゴシック" pitchFamily="48" charset="-128"/>
              </a:rPr>
              <a:t>(</a:t>
            </a:r>
            <a:r>
              <a:rPr lang="el-GR" sz="1600" b="1" dirty="0" smtClean="0">
                <a:solidFill>
                  <a:schemeClr val="bg1"/>
                </a:solidFill>
                <a:latin typeface="Arial"/>
                <a:ea typeface="ＭＳ Ｐゴシック" pitchFamily="48" charset="-128"/>
                <a:cs typeface="Arial"/>
                <a:sym typeface="Mathematica1"/>
              </a:rPr>
              <a:t>β</a:t>
            </a:r>
            <a:r>
              <a:rPr lang="en-US" sz="1600" b="1" dirty="0" smtClean="0">
                <a:solidFill>
                  <a:schemeClr val="bg1"/>
                </a:solidFill>
                <a:ea typeface="ＭＳ Ｐゴシック" pitchFamily="48" charset="-128"/>
              </a:rPr>
              <a:t>)</a:t>
            </a:r>
            <a:endParaRPr lang="en-US" sz="1600" b="1" dirty="0">
              <a:solidFill>
                <a:schemeClr val="bg1"/>
              </a:solidFill>
              <a:ea typeface="ＭＳ Ｐゴシック" pitchFamily="48" charset="-128"/>
            </a:endParaRPr>
          </a:p>
        </p:txBody>
      </p:sp>
      <p:pic>
        <p:nvPicPr>
          <p:cNvPr id="49" name="Picture 4"/>
          <p:cNvPicPr>
            <a:picLocks noChangeAspect="1" noChangeArrowheads="1"/>
          </p:cNvPicPr>
          <p:nvPr/>
        </p:nvPicPr>
        <p:blipFill>
          <a:blip r:embed="rId8">
            <a:extLst>
              <a:ext uri="{28A0092B-C50C-407E-A947-70E740481C1C}">
                <a14:useLocalDpi xmlns:a14="http://schemas.microsoft.com/office/drawing/2010/main"/>
              </a:ext>
            </a:extLst>
          </a:blip>
          <a:stretch>
            <a:fillRect/>
          </a:stretch>
        </p:blipFill>
        <p:spPr bwMode="auto">
          <a:xfrm>
            <a:off x="6350" y="1052736"/>
            <a:ext cx="2800350" cy="2943225"/>
          </a:xfrm>
          <a:prstGeom prst="rect">
            <a:avLst/>
          </a:prstGeom>
          <a:noFill/>
          <a:extLst>
            <a:ext uri="{909E8E84-426E-40dd-AFC4-6F175D3DCCD1}">
              <a14:hiddenFill xmlns:a14="http://schemas.microsoft.com/office/drawing/2010/main">
                <a:solidFill>
                  <a:srgbClr val="FFFFFF"/>
                </a:solidFill>
              </a14:hiddenFill>
            </a:ext>
          </a:extLst>
        </p:spPr>
      </p:pic>
      <p:sp>
        <p:nvSpPr>
          <p:cNvPr id="50" name="Text Box 10"/>
          <p:cNvSpPr txBox="1">
            <a:spLocks noChangeArrowheads="1"/>
          </p:cNvSpPr>
          <p:nvPr/>
        </p:nvSpPr>
        <p:spPr bwMode="auto">
          <a:xfrm>
            <a:off x="323528" y="1099428"/>
            <a:ext cx="2483172" cy="338554"/>
          </a:xfrm>
          <a:prstGeom prst="rect">
            <a:avLst/>
          </a:prstGeom>
          <a:noFill/>
          <a:ln w="9525">
            <a:noFill/>
            <a:miter lim="800000"/>
            <a:headEnd/>
            <a:tailEnd/>
          </a:ln>
        </p:spPr>
        <p:txBody>
          <a:bodyPr wrap="square">
            <a:spAutoFit/>
          </a:bodyPr>
          <a:lstStyle/>
          <a:p>
            <a:pPr algn="ctr"/>
            <a:r>
              <a:rPr lang="en-US" sz="1600" b="1" baseline="30000" dirty="0" smtClean="0">
                <a:solidFill>
                  <a:schemeClr val="bg1"/>
                </a:solidFill>
                <a:ea typeface="ＭＳ Ｐゴシック" pitchFamily="48" charset="-128"/>
              </a:rPr>
              <a:t>109</a:t>
            </a:r>
            <a:r>
              <a:rPr lang="en-US" sz="1600" b="1" dirty="0" smtClean="0">
                <a:solidFill>
                  <a:schemeClr val="bg1"/>
                </a:solidFill>
                <a:ea typeface="ＭＳ Ｐゴシック" pitchFamily="48" charset="-128"/>
              </a:rPr>
              <a:t>Cd (</a:t>
            </a:r>
            <a:r>
              <a:rPr lang="el-GR" sz="1600" b="1" dirty="0" smtClean="0">
                <a:solidFill>
                  <a:schemeClr val="bg1"/>
                </a:solidFill>
                <a:latin typeface="Arial"/>
                <a:ea typeface="ＭＳ Ｐゴシック" pitchFamily="48" charset="-128"/>
                <a:cs typeface="Arial"/>
                <a:sym typeface="Mathematica1"/>
              </a:rPr>
              <a:t>γ</a:t>
            </a:r>
            <a:r>
              <a:rPr lang="en-US" sz="1600" b="1" dirty="0" smtClean="0">
                <a:solidFill>
                  <a:schemeClr val="bg1"/>
                </a:solidFill>
                <a:ea typeface="ＭＳ Ｐゴシック" pitchFamily="48" charset="-128"/>
              </a:rPr>
              <a:t>)</a:t>
            </a:r>
            <a:endParaRPr lang="en-US" sz="1600" b="1" dirty="0">
              <a:solidFill>
                <a:schemeClr val="bg1"/>
              </a:solidFill>
              <a:ea typeface="ＭＳ Ｐゴシック" pitchFamily="48" charset="-128"/>
            </a:endParaRPr>
          </a:p>
        </p:txBody>
      </p:sp>
      <p:grpSp>
        <p:nvGrpSpPr>
          <p:cNvPr id="51" name="Group 50"/>
          <p:cNvGrpSpPr/>
          <p:nvPr/>
        </p:nvGrpSpPr>
        <p:grpSpPr>
          <a:xfrm>
            <a:off x="424719" y="1988840"/>
            <a:ext cx="2273052" cy="2120204"/>
            <a:chOff x="424719" y="1988840"/>
            <a:chExt cx="2273052" cy="2120204"/>
          </a:xfrm>
        </p:grpSpPr>
        <p:sp>
          <p:nvSpPr>
            <p:cNvPr id="52" name="Rectangle 51"/>
            <p:cNvSpPr/>
            <p:nvPr/>
          </p:nvSpPr>
          <p:spPr bwMode="auto">
            <a:xfrm>
              <a:off x="1115616" y="1988840"/>
              <a:ext cx="648072" cy="648072"/>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charset="0"/>
              </a:endParaRPr>
            </a:p>
          </p:txBody>
        </p:sp>
        <p:cxnSp>
          <p:nvCxnSpPr>
            <p:cNvPr id="53" name="Straight Arrow Connector 52"/>
            <p:cNvCxnSpPr/>
            <p:nvPr/>
          </p:nvCxnSpPr>
          <p:spPr bwMode="auto">
            <a:xfrm>
              <a:off x="1763688" y="1988840"/>
              <a:ext cx="934083" cy="2097335"/>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cxnSp>
          <p:nvCxnSpPr>
            <p:cNvPr id="54" name="Straight Arrow Connector 53"/>
            <p:cNvCxnSpPr/>
            <p:nvPr/>
          </p:nvCxnSpPr>
          <p:spPr bwMode="auto">
            <a:xfrm flipH="1">
              <a:off x="424719" y="1988840"/>
              <a:ext cx="690897" cy="2120204"/>
            </a:xfrm>
            <a:prstGeom prst="straightConnector1">
              <a:avLst/>
            </a:prstGeom>
            <a:solidFill>
              <a:schemeClr val="accent1"/>
            </a:solidFill>
            <a:ln w="19050" cap="flat" cmpd="sng" algn="ctr">
              <a:solidFill>
                <a:srgbClr val="FF0000"/>
              </a:solidFill>
              <a:prstDash val="solid"/>
              <a:round/>
              <a:headEnd type="none" w="med" len="med"/>
              <a:tailEnd type="arrow"/>
            </a:ln>
            <a:effectLst/>
          </p:spPr>
        </p:cxnSp>
      </p:grpSp>
    </p:spTree>
    <p:extLst>
      <p:ext uri="{BB962C8B-B14F-4D97-AF65-F5344CB8AC3E}">
        <p14:creationId xmlns:p14="http://schemas.microsoft.com/office/powerpoint/2010/main" val="207623410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GB" dirty="0" smtClean="0"/>
              <a:t>Hybrid Pixel Detectors</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4</a:t>
            </a:fld>
            <a:endParaRPr lang="en-US" dirty="0"/>
          </a:p>
        </p:txBody>
      </p:sp>
      <p:sp>
        <p:nvSpPr>
          <p:cNvPr id="14" name="Content Placeholder 9"/>
          <p:cNvSpPr txBox="1">
            <a:spLocks/>
          </p:cNvSpPr>
          <p:nvPr/>
        </p:nvSpPr>
        <p:spPr>
          <a:xfrm>
            <a:off x="457199" y="4296319"/>
            <a:ext cx="8495262" cy="1725819"/>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28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4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spcBef>
                <a:spcPts val="400"/>
              </a:spcBef>
              <a:buNone/>
            </a:pPr>
            <a:endParaRPr lang="en-GB" sz="1800" dirty="0" smtClean="0"/>
          </a:p>
          <a:p>
            <a:pPr>
              <a:spcBef>
                <a:spcPts val="400"/>
              </a:spcBef>
            </a:pPr>
            <a:r>
              <a:rPr lang="en-GB" sz="1800" dirty="0" smtClean="0"/>
              <a:t>Appropriate sensor material for application: e.g. Si, </a:t>
            </a:r>
            <a:r>
              <a:rPr lang="en-GB" sz="1800" dirty="0" err="1" smtClean="0"/>
              <a:t>GaAs</a:t>
            </a:r>
            <a:r>
              <a:rPr lang="en-GB" sz="1800" dirty="0" smtClean="0"/>
              <a:t>, </a:t>
            </a:r>
            <a:r>
              <a:rPr lang="en-GB" sz="1800" dirty="0" err="1" smtClean="0"/>
              <a:t>CdTe</a:t>
            </a:r>
            <a:endParaRPr lang="en-GB" sz="1800" dirty="0" smtClean="0"/>
          </a:p>
          <a:p>
            <a:pPr>
              <a:spcBef>
                <a:spcPts val="400"/>
              </a:spcBef>
            </a:pPr>
            <a:r>
              <a:rPr lang="en-GB" sz="1800" dirty="0" smtClean="0"/>
              <a:t>Optimised electronics for speed, power consumption, functionality, etc.</a:t>
            </a:r>
          </a:p>
          <a:p>
            <a:pPr>
              <a:spcBef>
                <a:spcPts val="400"/>
              </a:spcBef>
            </a:pPr>
            <a:r>
              <a:rPr lang="en-GB" sz="1800" dirty="0" smtClean="0"/>
              <a:t>100% fill factor and 100% use of pixel area for circuit implementation</a:t>
            </a:r>
          </a:p>
          <a:p>
            <a:pPr lvl="1">
              <a:spcBef>
                <a:spcPts val="400"/>
              </a:spcBef>
            </a:pPr>
            <a:r>
              <a:rPr lang="en-GB" sz="1800" dirty="0" smtClean="0"/>
              <a:t>Permits single quantum processing</a:t>
            </a:r>
          </a:p>
          <a:p>
            <a:pPr marL="36576" indent="0">
              <a:spcBef>
                <a:spcPts val="400"/>
              </a:spcBef>
              <a:buFont typeface="Arial"/>
              <a:buNone/>
            </a:pPr>
            <a:endParaRPr lang="en-GB" sz="1800" dirty="0" smtClean="0"/>
          </a:p>
          <a:p>
            <a:pPr marL="36576" indent="0">
              <a:spcBef>
                <a:spcPts val="400"/>
              </a:spcBef>
              <a:buFont typeface="Arial"/>
              <a:buNone/>
            </a:pPr>
            <a:endParaRPr lang="en-GB" sz="1800" dirty="0"/>
          </a:p>
        </p:txBody>
      </p:sp>
      <p:grpSp>
        <p:nvGrpSpPr>
          <p:cNvPr id="7" name="Group 6"/>
          <p:cNvGrpSpPr/>
          <p:nvPr/>
        </p:nvGrpSpPr>
        <p:grpSpPr>
          <a:xfrm>
            <a:off x="2407214" y="1243801"/>
            <a:ext cx="6057469" cy="3251579"/>
            <a:chOff x="2407214" y="1788328"/>
            <a:chExt cx="6057469" cy="3251579"/>
          </a:xfrm>
        </p:grpSpPr>
        <p:grpSp>
          <p:nvGrpSpPr>
            <p:cNvPr id="15" name="Group 14"/>
            <p:cNvGrpSpPr/>
            <p:nvPr/>
          </p:nvGrpSpPr>
          <p:grpSpPr>
            <a:xfrm>
              <a:off x="2407214" y="1812999"/>
              <a:ext cx="3691362" cy="3226908"/>
              <a:chOff x="5182756" y="2181797"/>
              <a:chExt cx="3691362" cy="3226908"/>
            </a:xfrm>
          </p:grpSpPr>
          <p:pic>
            <p:nvPicPr>
              <p:cNvPr id="11"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182756" y="2181797"/>
                <a:ext cx="3691362" cy="2783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Date Placeholder 2"/>
              <p:cNvSpPr txBox="1">
                <a:spLocks/>
              </p:cNvSpPr>
              <p:nvPr/>
            </p:nvSpPr>
            <p:spPr>
              <a:xfrm>
                <a:off x="5182756" y="4964153"/>
                <a:ext cx="3691362" cy="444552"/>
              </a:xfrm>
              <a:prstGeom prst="rect">
                <a:avLst/>
              </a:prstGeom>
            </p:spPr>
            <p:txBody>
              <a:bodyPr vert="horz" lIns="91440" tIns="45720" rIns="91440" bIns="45720" rtlCol="0" anchor="t"/>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smtClean="0"/>
                  <a:t>Cross-section of the Dosepix detector</a:t>
                </a:r>
              </a:p>
              <a:p>
                <a:pPr algn="r"/>
                <a:r>
                  <a:rPr lang="en-US" dirty="0" smtClean="0"/>
                  <a:t>Image courtesy of </a:t>
                </a:r>
                <a:r>
                  <a:rPr lang="en-US" dirty="0" err="1" smtClean="0"/>
                  <a:t>Fraunhofer</a:t>
                </a:r>
                <a:r>
                  <a:rPr lang="en-US" dirty="0" smtClean="0"/>
                  <a:t> IZM</a:t>
                </a:r>
              </a:p>
            </p:txBody>
          </p:sp>
        </p:grpSp>
        <p:sp>
          <p:nvSpPr>
            <p:cNvPr id="13" name="Date Placeholder 2"/>
            <p:cNvSpPr txBox="1">
              <a:spLocks/>
            </p:cNvSpPr>
            <p:nvPr/>
          </p:nvSpPr>
          <p:spPr>
            <a:xfrm>
              <a:off x="6506120" y="1788328"/>
              <a:ext cx="1679255" cy="329064"/>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smtClean="0">
                  <a:solidFill>
                    <a:schemeClr val="accent6">
                      <a:lumMod val="50000"/>
                    </a:schemeClr>
                  </a:solidFill>
                </a:rPr>
                <a:t>Silicon sensor</a:t>
              </a:r>
            </a:p>
          </p:txBody>
        </p:sp>
        <p:sp>
          <p:nvSpPr>
            <p:cNvPr id="2" name="Right Brace 1"/>
            <p:cNvSpPr/>
            <p:nvPr/>
          </p:nvSpPr>
          <p:spPr>
            <a:xfrm>
              <a:off x="6243268" y="1819816"/>
              <a:ext cx="273820" cy="246295"/>
            </a:xfrm>
            <a:prstGeom prst="rightBrace">
              <a:avLst>
                <a:gd name="adj1" fmla="val 65832"/>
                <a:gd name="adj2" fmla="val 50000"/>
              </a:avLst>
            </a:prstGeom>
            <a:effectLst/>
          </p:spPr>
          <p:style>
            <a:lnRef idx="3">
              <a:schemeClr val="dk1"/>
            </a:lnRef>
            <a:fillRef idx="0">
              <a:schemeClr val="dk1"/>
            </a:fillRef>
            <a:effectRef idx="2">
              <a:schemeClr val="dk1"/>
            </a:effectRef>
            <a:fontRef idx="minor">
              <a:schemeClr val="tx1"/>
            </a:fontRef>
          </p:style>
          <p:txBody>
            <a:bodyPr rtlCol="0" anchor="ctr"/>
            <a:lstStyle/>
            <a:p>
              <a:pPr algn="ctr"/>
              <a:endParaRPr lang="en-GB"/>
            </a:p>
          </p:txBody>
        </p:sp>
        <p:sp>
          <p:nvSpPr>
            <p:cNvPr id="17" name="Right Brace 16"/>
            <p:cNvSpPr/>
            <p:nvPr/>
          </p:nvSpPr>
          <p:spPr>
            <a:xfrm>
              <a:off x="6232301" y="2066112"/>
              <a:ext cx="273820" cy="1325450"/>
            </a:xfrm>
            <a:prstGeom prst="rightBrace">
              <a:avLst>
                <a:gd name="adj1" fmla="val 65832"/>
                <a:gd name="adj2" fmla="val 50000"/>
              </a:avLst>
            </a:prstGeom>
            <a:effectLst/>
          </p:spPr>
          <p:style>
            <a:lnRef idx="3">
              <a:schemeClr val="dk1"/>
            </a:lnRef>
            <a:fillRef idx="0">
              <a:schemeClr val="dk1"/>
            </a:fillRef>
            <a:effectRef idx="2">
              <a:schemeClr val="dk1"/>
            </a:effectRef>
            <a:fontRef idx="minor">
              <a:schemeClr val="tx1"/>
            </a:fontRef>
          </p:style>
          <p:txBody>
            <a:bodyPr rtlCol="0" anchor="ctr"/>
            <a:lstStyle/>
            <a:p>
              <a:pPr algn="ctr"/>
              <a:endParaRPr lang="en-GB"/>
            </a:p>
          </p:txBody>
        </p:sp>
        <p:sp>
          <p:nvSpPr>
            <p:cNvPr id="18" name="Right Brace 17"/>
            <p:cNvSpPr/>
            <p:nvPr/>
          </p:nvSpPr>
          <p:spPr>
            <a:xfrm>
              <a:off x="6247791" y="3391561"/>
              <a:ext cx="273820" cy="1203794"/>
            </a:xfrm>
            <a:prstGeom prst="rightBrace">
              <a:avLst>
                <a:gd name="adj1" fmla="val 65832"/>
                <a:gd name="adj2" fmla="val 50000"/>
              </a:avLst>
            </a:prstGeom>
            <a:effectLst/>
          </p:spPr>
          <p:style>
            <a:lnRef idx="3">
              <a:schemeClr val="dk1"/>
            </a:lnRef>
            <a:fillRef idx="0">
              <a:schemeClr val="dk1"/>
            </a:fillRef>
            <a:effectRef idx="2">
              <a:schemeClr val="dk1"/>
            </a:effectRef>
            <a:fontRef idx="minor">
              <a:schemeClr val="tx1"/>
            </a:fontRef>
          </p:style>
          <p:txBody>
            <a:bodyPr rtlCol="0" anchor="ctr"/>
            <a:lstStyle/>
            <a:p>
              <a:pPr algn="ctr"/>
              <a:endParaRPr lang="en-GB"/>
            </a:p>
          </p:txBody>
        </p:sp>
        <p:sp>
          <p:nvSpPr>
            <p:cNvPr id="19" name="Date Placeholder 2"/>
            <p:cNvSpPr txBox="1">
              <a:spLocks/>
            </p:cNvSpPr>
            <p:nvPr/>
          </p:nvSpPr>
          <p:spPr>
            <a:xfrm>
              <a:off x="6506120" y="2539016"/>
              <a:ext cx="1679255" cy="329064"/>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smtClean="0">
                  <a:solidFill>
                    <a:schemeClr val="accent6">
                      <a:lumMod val="50000"/>
                    </a:schemeClr>
                  </a:solidFill>
                </a:rPr>
                <a:t>Copper pillar (bump bond)</a:t>
              </a:r>
            </a:p>
          </p:txBody>
        </p:sp>
        <p:sp>
          <p:nvSpPr>
            <p:cNvPr id="21" name="Date Placeholder 2"/>
            <p:cNvSpPr txBox="1">
              <a:spLocks/>
            </p:cNvSpPr>
            <p:nvPr/>
          </p:nvSpPr>
          <p:spPr>
            <a:xfrm>
              <a:off x="6506120" y="3819560"/>
              <a:ext cx="1958563" cy="329064"/>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smtClean="0">
                  <a:solidFill>
                    <a:schemeClr val="accent6">
                      <a:lumMod val="50000"/>
                    </a:schemeClr>
                  </a:solidFill>
                </a:rPr>
                <a:t>Transistors and metal connections on the ASIC</a:t>
              </a:r>
            </a:p>
          </p:txBody>
        </p:sp>
      </p:grpSp>
      <p:sp>
        <p:nvSpPr>
          <p:cNvPr id="20"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22"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2332956930"/>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Heavy Ion Dosimetry with Timepix</a:t>
            </a:r>
            <a:endParaRPr lang="en-GB" sz="40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40</a:t>
            </a:fld>
            <a:endParaRPr lang="en-US" dirty="0"/>
          </a:p>
        </p:txBody>
      </p:sp>
      <p:grpSp>
        <p:nvGrpSpPr>
          <p:cNvPr id="32" name="Group 31"/>
          <p:cNvGrpSpPr>
            <a:grpSpLocks noChangeAspect="1"/>
          </p:cNvGrpSpPr>
          <p:nvPr/>
        </p:nvGrpSpPr>
        <p:grpSpPr>
          <a:xfrm>
            <a:off x="107504" y="1576718"/>
            <a:ext cx="2725837" cy="4660594"/>
            <a:chOff x="-130591" y="1452563"/>
            <a:chExt cx="3030954" cy="5182273"/>
          </a:xfrm>
          <a:effectLst/>
        </p:grpSpPr>
        <p:pic>
          <p:nvPicPr>
            <p:cNvPr id="33" name="Picture 7" descr="Ne-180.gif"/>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304800" y="1452563"/>
              <a:ext cx="2590800" cy="2509837"/>
            </a:xfrm>
            <a:prstGeom prst="rect">
              <a:avLst/>
            </a:prstGeom>
            <a:ln>
              <a:noFill/>
            </a:ln>
            <a:effectLst/>
          </p:spPr>
        </p:pic>
        <p:sp>
          <p:nvSpPr>
            <p:cNvPr id="34" name="TextBox 14"/>
            <p:cNvSpPr txBox="1">
              <a:spLocks noChangeArrowheads="1"/>
            </p:cNvSpPr>
            <p:nvPr/>
          </p:nvSpPr>
          <p:spPr bwMode="auto">
            <a:xfrm>
              <a:off x="762000" y="1600200"/>
              <a:ext cx="2043314" cy="444896"/>
            </a:xfrm>
            <a:prstGeom prst="rect">
              <a:avLst/>
            </a:prstGeom>
            <a:noFill/>
            <a:ln w="9525">
              <a:noFill/>
              <a:miter lim="800000"/>
              <a:headEnd/>
              <a:tailEnd/>
            </a:ln>
          </p:spPr>
          <p:txBody>
            <a:bodyPr wrap="none">
              <a:spAutoFit/>
            </a:bodyPr>
            <a:lstStyle/>
            <a:p>
              <a:r>
                <a:rPr lang="en-US" sz="2000" dirty="0">
                  <a:solidFill>
                    <a:schemeClr val="bg1"/>
                  </a:solidFill>
                </a:rPr>
                <a:t>180 </a:t>
              </a:r>
              <a:r>
                <a:rPr lang="en-US" sz="2000" dirty="0" err="1">
                  <a:solidFill>
                    <a:schemeClr val="bg1"/>
                  </a:solidFill>
                </a:rPr>
                <a:t>MeV</a:t>
              </a:r>
              <a:r>
                <a:rPr lang="en-US" sz="2000" dirty="0">
                  <a:solidFill>
                    <a:schemeClr val="bg1"/>
                  </a:solidFill>
                </a:rPr>
                <a:t>/A Ne</a:t>
              </a:r>
            </a:p>
          </p:txBody>
        </p:sp>
        <p:pic>
          <p:nvPicPr>
            <p:cNvPr id="35" name="Picture 9" descr="Si-600.gif"/>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304800" y="4120236"/>
              <a:ext cx="2595563" cy="2514600"/>
            </a:xfrm>
            <a:prstGeom prst="rect">
              <a:avLst/>
            </a:prstGeom>
            <a:ln>
              <a:noFill/>
            </a:ln>
            <a:effectLst/>
          </p:spPr>
        </p:pic>
        <p:sp>
          <p:nvSpPr>
            <p:cNvPr id="36" name="TextBox 14"/>
            <p:cNvSpPr txBox="1">
              <a:spLocks noChangeArrowheads="1"/>
            </p:cNvSpPr>
            <p:nvPr/>
          </p:nvSpPr>
          <p:spPr bwMode="auto">
            <a:xfrm>
              <a:off x="762000" y="4268305"/>
              <a:ext cx="1932803" cy="444896"/>
            </a:xfrm>
            <a:prstGeom prst="rect">
              <a:avLst/>
            </a:prstGeom>
            <a:noFill/>
            <a:ln w="9525">
              <a:noFill/>
              <a:miter lim="800000"/>
              <a:headEnd/>
              <a:tailEnd/>
            </a:ln>
          </p:spPr>
          <p:txBody>
            <a:bodyPr wrap="none">
              <a:spAutoFit/>
            </a:bodyPr>
            <a:lstStyle/>
            <a:p>
              <a:r>
                <a:rPr lang="en-US" sz="2000" dirty="0">
                  <a:solidFill>
                    <a:schemeClr val="bg1"/>
                  </a:solidFill>
                </a:rPr>
                <a:t>600 </a:t>
              </a:r>
              <a:r>
                <a:rPr lang="en-US" sz="2000" dirty="0" err="1">
                  <a:solidFill>
                    <a:schemeClr val="bg1"/>
                  </a:solidFill>
                </a:rPr>
                <a:t>MeV</a:t>
              </a:r>
              <a:r>
                <a:rPr lang="en-US" sz="2000" dirty="0">
                  <a:solidFill>
                    <a:schemeClr val="bg1"/>
                  </a:solidFill>
                </a:rPr>
                <a:t>/A Si</a:t>
              </a:r>
            </a:p>
          </p:txBody>
        </p:sp>
        <p:sp>
          <p:nvSpPr>
            <p:cNvPr id="37" name="TextBox 14"/>
            <p:cNvSpPr txBox="1">
              <a:spLocks noChangeArrowheads="1"/>
            </p:cNvSpPr>
            <p:nvPr/>
          </p:nvSpPr>
          <p:spPr bwMode="auto">
            <a:xfrm>
              <a:off x="-130591" y="5505346"/>
              <a:ext cx="339020" cy="410673"/>
            </a:xfrm>
            <a:prstGeom prst="rect">
              <a:avLst/>
            </a:prstGeom>
            <a:noFill/>
            <a:ln w="9525">
              <a:noFill/>
              <a:miter lim="800000"/>
              <a:headEnd/>
              <a:tailEnd/>
            </a:ln>
          </p:spPr>
          <p:txBody>
            <a:bodyPr wrap="none">
              <a:spAutoFit/>
            </a:bodyPr>
            <a:lstStyle/>
            <a:p>
              <a:r>
                <a:rPr lang="el-GR" sz="1800" dirty="0" smtClean="0">
                  <a:solidFill>
                    <a:srgbClr val="376092"/>
                  </a:solidFill>
                  <a:latin typeface="Calibri" pitchFamily="34" charset="0"/>
                  <a:cs typeface="Calibri" pitchFamily="34" charset="0"/>
                </a:rPr>
                <a:t>δ</a:t>
              </a:r>
              <a:endParaRPr lang="en-US" sz="1800" dirty="0">
                <a:solidFill>
                  <a:srgbClr val="376092"/>
                </a:solidFill>
                <a:latin typeface="Calibri" pitchFamily="34" charset="0"/>
                <a:cs typeface="Calibri" pitchFamily="34" charset="0"/>
              </a:endParaRPr>
            </a:p>
          </p:txBody>
        </p:sp>
        <p:cxnSp>
          <p:nvCxnSpPr>
            <p:cNvPr id="38" name="Straight Arrow Connector 37"/>
            <p:cNvCxnSpPr>
              <a:cxnSpLocks noChangeShapeType="1"/>
              <a:stCxn id="37" idx="3"/>
            </p:cNvCxnSpPr>
            <p:nvPr/>
          </p:nvCxnSpPr>
          <p:spPr bwMode="auto">
            <a:xfrm flipV="1">
              <a:off x="208429" y="5338132"/>
              <a:ext cx="623700" cy="372550"/>
            </a:xfrm>
            <a:prstGeom prst="straightConnector1">
              <a:avLst/>
            </a:prstGeom>
            <a:noFill/>
            <a:ln w="38100">
              <a:solidFill>
                <a:schemeClr val="accent1"/>
              </a:solidFill>
              <a:round/>
              <a:headEnd/>
              <a:tailEnd type="arrow" w="med" len="med"/>
            </a:ln>
            <a:effectLst>
              <a:outerShdw dist="20000" dir="5400000" rotWithShape="0">
                <a:srgbClr val="808080">
                  <a:alpha val="37999"/>
                </a:srgbClr>
              </a:outerShdw>
            </a:effectLst>
          </p:spPr>
        </p:cxnSp>
      </p:grpSp>
      <p:cxnSp>
        <p:nvCxnSpPr>
          <p:cNvPr id="39" name="Straight Arrow Connector 38"/>
          <p:cNvCxnSpPr>
            <a:cxnSpLocks noChangeShapeType="1"/>
            <a:stCxn id="37" idx="3"/>
          </p:cNvCxnSpPr>
          <p:nvPr/>
        </p:nvCxnSpPr>
        <p:spPr bwMode="auto">
          <a:xfrm flipV="1">
            <a:off x="412396" y="4725146"/>
            <a:ext cx="620745" cy="681043"/>
          </a:xfrm>
          <a:prstGeom prst="straightConnector1">
            <a:avLst/>
          </a:prstGeom>
          <a:noFill/>
          <a:ln w="38100">
            <a:solidFill>
              <a:schemeClr val="accent1"/>
            </a:solidFill>
            <a:round/>
            <a:headEnd/>
            <a:tailEnd type="arrow" w="med" len="med"/>
          </a:ln>
          <a:effectLst>
            <a:outerShdw dist="20000" dir="5400000" rotWithShape="0">
              <a:srgbClr val="808080">
                <a:alpha val="37999"/>
              </a:srgbClr>
            </a:outerShdw>
          </a:effectLst>
        </p:spPr>
      </p:cxnSp>
      <p:pic>
        <p:nvPicPr>
          <p:cNvPr id="56" name="Picture 5" descr="cut-60de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3347864" y="1524854"/>
            <a:ext cx="2448272" cy="2545613"/>
          </a:xfrm>
          <a:prstGeom prst="rect">
            <a:avLst/>
          </a:prstGeom>
          <a:noFill/>
          <a:ln w="9525">
            <a:noFill/>
            <a:miter lim="800000"/>
            <a:headEnd/>
            <a:tailEnd/>
          </a:ln>
        </p:spPr>
      </p:pic>
      <p:sp>
        <p:nvSpPr>
          <p:cNvPr id="57" name="TextBox 56"/>
          <p:cNvSpPr txBox="1"/>
          <p:nvPr/>
        </p:nvSpPr>
        <p:spPr>
          <a:xfrm>
            <a:off x="3461861" y="1124744"/>
            <a:ext cx="2334275" cy="400110"/>
          </a:xfrm>
          <a:prstGeom prst="rect">
            <a:avLst/>
          </a:prstGeom>
          <a:noFill/>
        </p:spPr>
        <p:txBody>
          <a:bodyPr wrap="square" rtlCol="0">
            <a:spAutoFit/>
          </a:bodyPr>
          <a:lstStyle/>
          <a:p>
            <a:pPr algn="ctr"/>
            <a:r>
              <a:rPr lang="en-GB" dirty="0" smtClean="0">
                <a:solidFill>
                  <a:srgbClr val="376092"/>
                </a:solidFill>
                <a:latin typeface="Calibri" pitchFamily="34" charset="0"/>
                <a:cs typeface="Calibri" pitchFamily="34" charset="0"/>
              </a:rPr>
              <a:t>60</a:t>
            </a:r>
            <a:r>
              <a:rPr lang="en-GB" baseline="30000" dirty="0" smtClean="0">
                <a:solidFill>
                  <a:srgbClr val="376092"/>
                </a:solidFill>
                <a:latin typeface="Calibri" pitchFamily="34" charset="0"/>
                <a:cs typeface="Calibri" pitchFamily="34" charset="0"/>
              </a:rPr>
              <a:t>o</a:t>
            </a:r>
            <a:endParaRPr lang="en-GB" baseline="30000" dirty="0">
              <a:solidFill>
                <a:srgbClr val="376092"/>
              </a:solidFill>
              <a:latin typeface="Calibri" pitchFamily="34" charset="0"/>
              <a:cs typeface="Calibri" pitchFamily="34" charset="0"/>
            </a:endParaRPr>
          </a:p>
        </p:txBody>
      </p:sp>
      <p:pic>
        <p:nvPicPr>
          <p:cNvPr id="58" name="Picture 1028" descr="B-11-90deg-1-026"/>
          <p:cNvPicPr>
            <a:picLocks noChangeArrowheads="1"/>
          </p:cNvPicPr>
          <p:nvPr/>
        </p:nvPicPr>
        <p:blipFill>
          <a:blip r:embed="rId5" cstate="print">
            <a:extLst>
              <a:ext uri="{28A0092B-C50C-407E-A947-70E740481C1C}">
                <a14:useLocalDpi xmlns:a14="http://schemas.microsoft.com/office/drawing/2010/main"/>
              </a:ext>
            </a:extLst>
          </a:blip>
          <a:srcRect/>
          <a:stretch>
            <a:fillRect/>
          </a:stretch>
        </p:blipFill>
        <p:spPr>
          <a:xfrm>
            <a:off x="6298685" y="1484784"/>
            <a:ext cx="2448000" cy="2545200"/>
          </a:xfrm>
          <a:prstGeom prst="rect">
            <a:avLst/>
          </a:prstGeom>
        </p:spPr>
      </p:pic>
      <p:sp>
        <p:nvSpPr>
          <p:cNvPr id="59" name="TextBox 58"/>
          <p:cNvSpPr txBox="1"/>
          <p:nvPr/>
        </p:nvSpPr>
        <p:spPr>
          <a:xfrm>
            <a:off x="6414189" y="1124744"/>
            <a:ext cx="2334275" cy="400110"/>
          </a:xfrm>
          <a:prstGeom prst="rect">
            <a:avLst/>
          </a:prstGeom>
          <a:noFill/>
        </p:spPr>
        <p:txBody>
          <a:bodyPr wrap="square" rtlCol="0">
            <a:spAutoFit/>
          </a:bodyPr>
          <a:lstStyle/>
          <a:p>
            <a:pPr algn="ctr"/>
            <a:r>
              <a:rPr lang="en-GB" dirty="0">
                <a:solidFill>
                  <a:srgbClr val="376092"/>
                </a:solidFill>
                <a:latin typeface="Calibri" pitchFamily="34" charset="0"/>
                <a:cs typeface="Calibri" pitchFamily="34" charset="0"/>
              </a:rPr>
              <a:t>9</a:t>
            </a:r>
            <a:r>
              <a:rPr lang="en-GB" dirty="0" smtClean="0">
                <a:solidFill>
                  <a:srgbClr val="376092"/>
                </a:solidFill>
                <a:latin typeface="Calibri" pitchFamily="34" charset="0"/>
                <a:cs typeface="Calibri" pitchFamily="34" charset="0"/>
              </a:rPr>
              <a:t>0</a:t>
            </a:r>
            <a:r>
              <a:rPr lang="en-GB" baseline="30000" dirty="0" smtClean="0">
                <a:solidFill>
                  <a:srgbClr val="376092"/>
                </a:solidFill>
                <a:latin typeface="Calibri" pitchFamily="34" charset="0"/>
                <a:cs typeface="Calibri" pitchFamily="34" charset="0"/>
              </a:rPr>
              <a:t>o</a:t>
            </a:r>
            <a:endParaRPr lang="en-GB" baseline="30000" dirty="0">
              <a:solidFill>
                <a:srgbClr val="376092"/>
              </a:solidFill>
              <a:latin typeface="Calibri" pitchFamily="34" charset="0"/>
              <a:cs typeface="Calibri" pitchFamily="34" charset="0"/>
            </a:endParaRPr>
          </a:p>
        </p:txBody>
      </p:sp>
      <p:sp>
        <p:nvSpPr>
          <p:cNvPr id="60" name="TextBox 14"/>
          <p:cNvSpPr txBox="1">
            <a:spLocks noChangeArrowheads="1"/>
          </p:cNvSpPr>
          <p:nvPr/>
        </p:nvSpPr>
        <p:spPr bwMode="auto">
          <a:xfrm>
            <a:off x="4759434" y="1700808"/>
            <a:ext cx="532646" cy="400110"/>
          </a:xfrm>
          <a:prstGeom prst="rect">
            <a:avLst/>
          </a:prstGeom>
          <a:noFill/>
          <a:ln w="9525">
            <a:noFill/>
            <a:miter lim="800000"/>
            <a:headEnd/>
            <a:tailEnd/>
          </a:ln>
        </p:spPr>
        <p:txBody>
          <a:bodyPr wrap="none">
            <a:spAutoFit/>
          </a:bodyPr>
          <a:lstStyle/>
          <a:p>
            <a:r>
              <a:rPr lang="en-US" sz="2000" baseline="30000" dirty="0" smtClean="0">
                <a:solidFill>
                  <a:schemeClr val="bg1"/>
                </a:solidFill>
              </a:rPr>
              <a:t>11</a:t>
            </a:r>
            <a:r>
              <a:rPr lang="en-US" sz="2000" dirty="0" smtClean="0">
                <a:solidFill>
                  <a:schemeClr val="bg1"/>
                </a:solidFill>
              </a:rPr>
              <a:t>B</a:t>
            </a:r>
            <a:endParaRPr lang="en-US" sz="2000" dirty="0">
              <a:solidFill>
                <a:schemeClr val="bg1"/>
              </a:solidFill>
            </a:endParaRPr>
          </a:p>
        </p:txBody>
      </p:sp>
      <p:sp>
        <p:nvSpPr>
          <p:cNvPr id="61" name="TextBox 14"/>
          <p:cNvSpPr txBox="1">
            <a:spLocks noChangeArrowheads="1"/>
          </p:cNvSpPr>
          <p:nvPr/>
        </p:nvSpPr>
        <p:spPr bwMode="auto">
          <a:xfrm>
            <a:off x="7812360" y="1700808"/>
            <a:ext cx="532646" cy="400110"/>
          </a:xfrm>
          <a:prstGeom prst="rect">
            <a:avLst/>
          </a:prstGeom>
          <a:noFill/>
          <a:ln w="9525">
            <a:noFill/>
            <a:miter lim="800000"/>
            <a:headEnd/>
            <a:tailEnd/>
          </a:ln>
        </p:spPr>
        <p:txBody>
          <a:bodyPr wrap="none">
            <a:spAutoFit/>
          </a:bodyPr>
          <a:lstStyle/>
          <a:p>
            <a:r>
              <a:rPr lang="en-US" sz="2000" baseline="30000" dirty="0" smtClean="0">
                <a:solidFill>
                  <a:schemeClr val="bg1"/>
                </a:solidFill>
              </a:rPr>
              <a:t>11</a:t>
            </a:r>
            <a:r>
              <a:rPr lang="en-US" sz="2000" dirty="0" smtClean="0">
                <a:solidFill>
                  <a:schemeClr val="bg1"/>
                </a:solidFill>
              </a:rPr>
              <a:t>B</a:t>
            </a:r>
            <a:endParaRPr lang="en-US" sz="2000" dirty="0">
              <a:solidFill>
                <a:schemeClr val="bg1"/>
              </a:solidFill>
            </a:endParaRPr>
          </a:p>
        </p:txBody>
      </p:sp>
      <p:sp>
        <p:nvSpPr>
          <p:cNvPr id="65" name="Date Placeholder 2"/>
          <p:cNvSpPr txBox="1">
            <a:spLocks/>
          </p:cNvSpPr>
          <p:nvPr/>
        </p:nvSpPr>
        <p:spPr>
          <a:xfrm>
            <a:off x="4617917" y="3977178"/>
            <a:ext cx="4128767"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smtClean="0"/>
              <a:t>L. </a:t>
            </a:r>
            <a:r>
              <a:rPr lang="en-US" dirty="0" err="1" smtClean="0"/>
              <a:t>Pinsky</a:t>
            </a:r>
            <a:r>
              <a:rPr lang="en-US" dirty="0" smtClean="0"/>
              <a:t> et al., </a:t>
            </a:r>
            <a:r>
              <a:rPr lang="en-US" dirty="0" err="1" smtClean="0"/>
              <a:t>Proc</a:t>
            </a:r>
            <a:r>
              <a:rPr lang="en-US" dirty="0" smtClean="0"/>
              <a:t> IEEE Aerospace </a:t>
            </a:r>
            <a:r>
              <a:rPr lang="en-US" dirty="0" err="1" smtClean="0"/>
              <a:t>Conf</a:t>
            </a:r>
            <a:r>
              <a:rPr lang="en-US" dirty="0" smtClean="0"/>
              <a:t>, 2007</a:t>
            </a:r>
          </a:p>
        </p:txBody>
      </p:sp>
      <p:sp>
        <p:nvSpPr>
          <p:cNvPr id="66" name="TextBox 65"/>
          <p:cNvSpPr txBox="1"/>
          <p:nvPr/>
        </p:nvSpPr>
        <p:spPr>
          <a:xfrm>
            <a:off x="499066" y="1124744"/>
            <a:ext cx="2334275" cy="400110"/>
          </a:xfrm>
          <a:prstGeom prst="rect">
            <a:avLst/>
          </a:prstGeom>
          <a:noFill/>
        </p:spPr>
        <p:txBody>
          <a:bodyPr wrap="square" rtlCol="0">
            <a:spAutoFit/>
          </a:bodyPr>
          <a:lstStyle/>
          <a:p>
            <a:pPr algn="ctr"/>
            <a:r>
              <a:rPr lang="en-GB" dirty="0" smtClean="0">
                <a:solidFill>
                  <a:srgbClr val="376092"/>
                </a:solidFill>
                <a:latin typeface="Calibri" pitchFamily="34" charset="0"/>
                <a:cs typeface="Calibri" pitchFamily="34" charset="0"/>
              </a:rPr>
              <a:t>0</a:t>
            </a:r>
            <a:r>
              <a:rPr lang="en-GB" baseline="30000" dirty="0" smtClean="0">
                <a:solidFill>
                  <a:srgbClr val="376092"/>
                </a:solidFill>
                <a:latin typeface="Calibri" pitchFamily="34" charset="0"/>
                <a:cs typeface="Calibri" pitchFamily="34" charset="0"/>
              </a:rPr>
              <a:t>o</a:t>
            </a:r>
            <a:endParaRPr lang="en-GB" baseline="30000" dirty="0">
              <a:solidFill>
                <a:srgbClr val="376092"/>
              </a:solidFill>
              <a:latin typeface="Calibri" pitchFamily="34" charset="0"/>
              <a:cs typeface="Calibri" pitchFamily="34" charset="0"/>
            </a:endParaRPr>
          </a:p>
        </p:txBody>
      </p:sp>
      <p:sp>
        <p:nvSpPr>
          <p:cNvPr id="22"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23"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1808198508"/>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
        <p:nvSpPr>
          <p:cNvPr id="7" name="Title 6"/>
          <p:cNvSpPr>
            <a:spLocks noGrp="1"/>
          </p:cNvSpPr>
          <p:nvPr>
            <p:ph type="title"/>
          </p:nvPr>
        </p:nvSpPr>
        <p:spPr/>
        <p:txBody>
          <a:bodyPr/>
          <a:lstStyle/>
          <a:p>
            <a:r>
              <a:rPr lang="en-GB" dirty="0" smtClean="0"/>
              <a:t>Space Dosimetry with Timepix</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41</a:t>
            </a:fld>
            <a:endParaRPr lang="en-US" dirty="0"/>
          </a:p>
        </p:txBody>
      </p:sp>
      <p:sp>
        <p:nvSpPr>
          <p:cNvPr id="12" name="Date Placeholder 2"/>
          <p:cNvSpPr txBox="1">
            <a:spLocks/>
          </p:cNvSpPr>
          <p:nvPr/>
        </p:nvSpPr>
        <p:spPr>
          <a:xfrm>
            <a:off x="4502120" y="5498147"/>
            <a:ext cx="4128767"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smtClean="0"/>
              <a:t>Photo source: NASA</a:t>
            </a:r>
          </a:p>
        </p:txBody>
      </p:sp>
      <p:pic>
        <p:nvPicPr>
          <p:cNvPr id="9" name="Picture 8" descr="NASApng.png"/>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457200" y="1173935"/>
            <a:ext cx="8173687" cy="4324212"/>
          </a:xfrm>
          <a:prstGeom prst="rect">
            <a:avLst/>
          </a:prstGeom>
        </p:spPr>
      </p:pic>
      <p:pic>
        <p:nvPicPr>
          <p:cNvPr id="13" name="Picture 1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59699" y="4779667"/>
            <a:ext cx="2811688" cy="1862428"/>
          </a:xfrm>
          <a:prstGeom prst="rect">
            <a:avLst/>
          </a:prstGeom>
        </p:spPr>
      </p:pic>
    </p:spTree>
    <p:extLst>
      <p:ext uri="{BB962C8B-B14F-4D97-AF65-F5344CB8AC3E}">
        <p14:creationId xmlns:p14="http://schemas.microsoft.com/office/powerpoint/2010/main" val="38055506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71058" y="6094740"/>
            <a:ext cx="2005766" cy="763260"/>
          </a:xfrm>
          <a:prstGeom prst="rect">
            <a:avLst/>
          </a:prstGeom>
          <a:solidFill>
            <a:schemeClr val="bg1"/>
          </a:solidFill>
        </p:spPr>
        <p:txBody>
          <a:bodyPr wrap="square" lIns="0" rIns="0" rtlCol="0">
            <a:spAutoFit/>
          </a:bodyPr>
          <a:lstStyle/>
          <a:p>
            <a:endParaRPr lang="en-GB" sz="1400" dirty="0"/>
          </a:p>
        </p:txBody>
      </p:sp>
      <p:sp>
        <p:nvSpPr>
          <p:cNvPr id="7" name="Title 6"/>
          <p:cNvSpPr>
            <a:spLocks noGrp="1"/>
          </p:cNvSpPr>
          <p:nvPr>
            <p:ph type="title"/>
          </p:nvPr>
        </p:nvSpPr>
        <p:spPr/>
        <p:txBody>
          <a:bodyPr/>
          <a:lstStyle/>
          <a:p>
            <a:r>
              <a:rPr lang="en-GB" dirty="0" smtClean="0"/>
              <a:t>Space Dosimetry with Timepix</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42</a:t>
            </a:fld>
            <a:endParaRPr lang="en-US" dirty="0"/>
          </a:p>
        </p:txBody>
      </p:sp>
      <p:sp>
        <p:nvSpPr>
          <p:cNvPr id="11" name="Date Placeholder 2"/>
          <p:cNvSpPr txBox="1">
            <a:spLocks/>
          </p:cNvSpPr>
          <p:nvPr/>
        </p:nvSpPr>
        <p:spPr>
          <a:xfrm>
            <a:off x="5267802" y="5795132"/>
            <a:ext cx="3398051"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err="1"/>
              <a:t>Pinsky</a:t>
            </a:r>
            <a:r>
              <a:rPr lang="en-US" dirty="0"/>
              <a:t> et al., Presentation at VCI 2016, </a:t>
            </a:r>
            <a:r>
              <a:rPr lang="en-US" dirty="0" smtClean="0"/>
              <a:t>Vienna</a:t>
            </a:r>
          </a:p>
          <a:p>
            <a:pPr algn="r"/>
            <a:r>
              <a:rPr lang="en-US" dirty="0" err="1" smtClean="0"/>
              <a:t>Stoffle</a:t>
            </a:r>
            <a:r>
              <a:rPr lang="en-US" dirty="0" smtClean="0"/>
              <a:t> et al., NIMA, 2015</a:t>
            </a:r>
          </a:p>
          <a:p>
            <a:pPr algn="r"/>
            <a:r>
              <a:rPr lang="en-US" dirty="0" err="1" smtClean="0"/>
              <a:t>Kroupa</a:t>
            </a:r>
            <a:r>
              <a:rPr lang="en-US" dirty="0" smtClean="0"/>
              <a:t> et al., Life Sciences, 2015</a:t>
            </a:r>
          </a:p>
        </p:txBody>
      </p:sp>
      <p:grpSp>
        <p:nvGrpSpPr>
          <p:cNvPr id="10" name="Group 9"/>
          <p:cNvGrpSpPr/>
          <p:nvPr/>
        </p:nvGrpSpPr>
        <p:grpSpPr>
          <a:xfrm>
            <a:off x="4798286" y="1103927"/>
            <a:ext cx="3867567" cy="4513384"/>
            <a:chOff x="4798286" y="1103927"/>
            <a:chExt cx="3867567" cy="4513384"/>
          </a:xfrm>
        </p:grpSpPr>
        <p:pic>
          <p:nvPicPr>
            <p:cNvPr id="8" name="Picture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98286" y="1103927"/>
              <a:ext cx="3867567" cy="4513384"/>
            </a:xfrm>
            <a:prstGeom prst="rect">
              <a:avLst/>
            </a:prstGeom>
          </p:spPr>
        </p:pic>
        <p:sp>
          <p:nvSpPr>
            <p:cNvPr id="13" name="TextBox 12"/>
            <p:cNvSpPr txBox="1"/>
            <p:nvPr/>
          </p:nvSpPr>
          <p:spPr>
            <a:xfrm>
              <a:off x="5423647" y="1168487"/>
              <a:ext cx="1019649" cy="523220"/>
            </a:xfrm>
            <a:prstGeom prst="rect">
              <a:avLst/>
            </a:prstGeom>
            <a:solidFill>
              <a:schemeClr val="bg1"/>
            </a:solidFill>
          </p:spPr>
          <p:txBody>
            <a:bodyPr wrap="square" lIns="0" rIns="0" rtlCol="0">
              <a:spAutoFit/>
            </a:bodyPr>
            <a:lstStyle/>
            <a:p>
              <a:r>
                <a:rPr lang="en-GB" sz="1400" dirty="0" smtClean="0"/>
                <a:t>(Timepix) REM on ISS</a:t>
              </a:r>
              <a:endParaRPr lang="en-GB" sz="1400" dirty="0"/>
            </a:p>
          </p:txBody>
        </p:sp>
        <p:sp>
          <p:nvSpPr>
            <p:cNvPr id="14" name="TextBox 13"/>
            <p:cNvSpPr txBox="1"/>
            <p:nvPr/>
          </p:nvSpPr>
          <p:spPr>
            <a:xfrm>
              <a:off x="5542180" y="2761067"/>
              <a:ext cx="856293" cy="646331"/>
            </a:xfrm>
            <a:prstGeom prst="rect">
              <a:avLst/>
            </a:prstGeom>
            <a:solidFill>
              <a:schemeClr val="bg1"/>
            </a:solidFill>
          </p:spPr>
          <p:txBody>
            <a:bodyPr wrap="square" lIns="0" tIns="0" rIns="0" bIns="0" rtlCol="0">
              <a:spAutoFit/>
            </a:bodyPr>
            <a:lstStyle/>
            <a:p>
              <a:r>
                <a:rPr lang="en-GB" sz="1400" dirty="0" smtClean="0"/>
                <a:t>Intra-vehicular</a:t>
              </a:r>
            </a:p>
            <a:p>
              <a:r>
                <a:rPr lang="en-GB" sz="1400" dirty="0" smtClean="0"/>
                <a:t>TPEC</a:t>
              </a:r>
              <a:endParaRPr lang="en-GB" sz="1400" dirty="0"/>
            </a:p>
          </p:txBody>
        </p:sp>
        <p:sp>
          <p:nvSpPr>
            <p:cNvPr id="15" name="TextBox 14"/>
            <p:cNvSpPr txBox="1"/>
            <p:nvPr/>
          </p:nvSpPr>
          <p:spPr>
            <a:xfrm>
              <a:off x="5547160" y="4364987"/>
              <a:ext cx="965332" cy="215444"/>
            </a:xfrm>
            <a:prstGeom prst="rect">
              <a:avLst/>
            </a:prstGeom>
            <a:solidFill>
              <a:schemeClr val="bg1"/>
            </a:solidFill>
          </p:spPr>
          <p:txBody>
            <a:bodyPr wrap="square" lIns="0" tIns="0" rIns="0" bIns="0" rtlCol="0">
              <a:spAutoFit/>
            </a:bodyPr>
            <a:lstStyle/>
            <a:p>
              <a:r>
                <a:rPr lang="en-GB" sz="1400" dirty="0" smtClean="0"/>
                <a:t>ISS TPEC</a:t>
              </a:r>
              <a:endParaRPr lang="en-GB" sz="1400" dirty="0"/>
            </a:p>
          </p:txBody>
        </p:sp>
      </p:grpSp>
      <p:pic>
        <p:nvPicPr>
          <p:cNvPr id="12" name="Picture 11"/>
          <p:cNvPicPr>
            <a:picLocks noChangeAspect="1"/>
          </p:cNvPicPr>
          <p:nvPr/>
        </p:nvPicPr>
        <p:blipFill rotWithShape="1">
          <a:blip r:embed="rId4" cstate="print">
            <a:extLst>
              <a:ext uri="{28A0092B-C50C-407E-A947-70E740481C1C}">
                <a14:useLocalDpi xmlns:a14="http://schemas.microsoft.com/office/drawing/2010/main"/>
              </a:ext>
            </a:extLst>
          </a:blip>
          <a:srcRect b="-2564"/>
          <a:stretch/>
        </p:blipFill>
        <p:spPr>
          <a:xfrm>
            <a:off x="1090707" y="3652480"/>
            <a:ext cx="3497954" cy="3075022"/>
          </a:xfrm>
          <a:prstGeom prst="rect">
            <a:avLst/>
          </a:prstGeom>
        </p:spPr>
      </p:pic>
      <p:pic>
        <p:nvPicPr>
          <p:cNvPr id="3" name="Picture 2"/>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1090707" y="3588763"/>
            <a:ext cx="3497954" cy="3146442"/>
          </a:xfrm>
          <a:prstGeom prst="rect">
            <a:avLst/>
          </a:prstGeom>
        </p:spPr>
      </p:pic>
      <p:sp>
        <p:nvSpPr>
          <p:cNvPr id="16" name="Content Placeholder 1"/>
          <p:cNvSpPr>
            <a:spLocks noGrp="1"/>
          </p:cNvSpPr>
          <p:nvPr>
            <p:ph idx="1"/>
          </p:nvPr>
        </p:nvSpPr>
        <p:spPr>
          <a:xfrm>
            <a:off x="324745" y="1310566"/>
            <a:ext cx="4456431" cy="2335887"/>
          </a:xfrm>
        </p:spPr>
        <p:txBody>
          <a:bodyPr>
            <a:normAutofit fontScale="77500" lnSpcReduction="20000"/>
          </a:bodyPr>
          <a:lstStyle/>
          <a:p>
            <a:pPr marL="36576" indent="0">
              <a:buNone/>
            </a:pPr>
            <a:r>
              <a:rPr lang="en-GB" dirty="0" smtClean="0"/>
              <a:t>For each track:</a:t>
            </a:r>
          </a:p>
          <a:p>
            <a:r>
              <a:rPr lang="en-GB" dirty="0" smtClean="0"/>
              <a:t>Estimate species by footprint</a:t>
            </a:r>
          </a:p>
          <a:p>
            <a:r>
              <a:rPr lang="en-GB" dirty="0" smtClean="0"/>
              <a:t>Calculate </a:t>
            </a:r>
            <a:r>
              <a:rPr lang="en-GB" dirty="0" err="1" smtClean="0"/>
              <a:t>dE</a:t>
            </a:r>
            <a:r>
              <a:rPr lang="en-GB" dirty="0" smtClean="0"/>
              <a:t>/dx, angle of incidence, path length, etc.</a:t>
            </a:r>
          </a:p>
          <a:p>
            <a:r>
              <a:rPr lang="en-GB" dirty="0" smtClean="0"/>
              <a:t>Calculate dose in silicon</a:t>
            </a:r>
          </a:p>
          <a:p>
            <a:r>
              <a:rPr lang="en-GB" dirty="0" smtClean="0"/>
              <a:t>Convert to dose in water</a:t>
            </a:r>
          </a:p>
          <a:p>
            <a:endParaRPr lang="en-GB" dirty="0"/>
          </a:p>
        </p:txBody>
      </p:sp>
      <p:sp>
        <p:nvSpPr>
          <p:cNvPr id="19"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14012024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Autofit/>
          </a:bodyPr>
          <a:lstStyle/>
          <a:p>
            <a:r>
              <a:rPr lang="en-GB" sz="3600" dirty="0" smtClean="0"/>
              <a:t>Single Quantum Processing with </a:t>
            </a:r>
            <a:br>
              <a:rPr lang="en-GB" sz="3600" dirty="0" smtClean="0"/>
            </a:br>
            <a:r>
              <a:rPr lang="en-GB" sz="3600" dirty="0" smtClean="0"/>
              <a:t>Hybrid Pixel Detectors</a:t>
            </a:r>
            <a:endParaRPr lang="en-GB" sz="3600" dirty="0"/>
          </a:p>
        </p:txBody>
      </p:sp>
      <p:sp>
        <p:nvSpPr>
          <p:cNvPr id="78" name="Freeform 77"/>
          <p:cNvSpPr/>
          <p:nvPr/>
        </p:nvSpPr>
        <p:spPr bwMode="auto">
          <a:xfrm>
            <a:off x="1593199" y="1548395"/>
            <a:ext cx="3144441" cy="1578075"/>
          </a:xfrm>
          <a:custGeom>
            <a:avLst/>
            <a:gdLst>
              <a:gd name="connsiteX0" fmla="*/ 0 w 5581650"/>
              <a:gd name="connsiteY0" fmla="*/ 2001837 h 2052637"/>
              <a:gd name="connsiteX1" fmla="*/ 219075 w 5581650"/>
              <a:gd name="connsiteY1" fmla="*/ 363537 h 2052637"/>
              <a:gd name="connsiteX2" fmla="*/ 628650 w 5581650"/>
              <a:gd name="connsiteY2" fmla="*/ 20637 h 2052637"/>
              <a:gd name="connsiteX3" fmla="*/ 1285875 w 5581650"/>
              <a:gd name="connsiteY3" fmla="*/ 239712 h 2052637"/>
              <a:gd name="connsiteX4" fmla="*/ 2676525 w 5581650"/>
              <a:gd name="connsiteY4" fmla="*/ 906462 h 2052637"/>
              <a:gd name="connsiteX5" fmla="*/ 4819650 w 5581650"/>
              <a:gd name="connsiteY5" fmla="*/ 1868487 h 2052637"/>
              <a:gd name="connsiteX6" fmla="*/ 5381625 w 5581650"/>
              <a:gd name="connsiteY6" fmla="*/ 2011362 h 2052637"/>
              <a:gd name="connsiteX7" fmla="*/ 5581650 w 5581650"/>
              <a:gd name="connsiteY7" fmla="*/ 1992312 h 2052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81650" h="2052637">
                <a:moveTo>
                  <a:pt x="0" y="2001837"/>
                </a:moveTo>
                <a:cubicBezTo>
                  <a:pt x="57150" y="1347787"/>
                  <a:pt x="114300" y="693737"/>
                  <a:pt x="219075" y="363537"/>
                </a:cubicBezTo>
                <a:cubicBezTo>
                  <a:pt x="323850" y="33337"/>
                  <a:pt x="450850" y="41275"/>
                  <a:pt x="628650" y="20637"/>
                </a:cubicBezTo>
                <a:cubicBezTo>
                  <a:pt x="806450" y="0"/>
                  <a:pt x="944563" y="92075"/>
                  <a:pt x="1285875" y="239712"/>
                </a:cubicBezTo>
                <a:cubicBezTo>
                  <a:pt x="1627187" y="387349"/>
                  <a:pt x="2087563" y="635000"/>
                  <a:pt x="2676525" y="906462"/>
                </a:cubicBezTo>
                <a:cubicBezTo>
                  <a:pt x="3265487" y="1177924"/>
                  <a:pt x="4368800" y="1684337"/>
                  <a:pt x="4819650" y="1868487"/>
                </a:cubicBezTo>
                <a:cubicBezTo>
                  <a:pt x="5270500" y="2052637"/>
                  <a:pt x="5254625" y="1990725"/>
                  <a:pt x="5381625" y="2011362"/>
                </a:cubicBezTo>
                <a:cubicBezTo>
                  <a:pt x="5508625" y="2031999"/>
                  <a:pt x="5545137" y="2012155"/>
                  <a:pt x="5581650" y="1992312"/>
                </a:cubicBezTo>
              </a:path>
            </a:pathLst>
          </a:custGeom>
          <a:ln>
            <a:headEnd type="none" w="med" len="med"/>
            <a:tailEnd type="non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dirty="0" smtClean="0">
              <a:ln>
                <a:noFill/>
              </a:ln>
              <a:solidFill>
                <a:schemeClr val="tx1"/>
              </a:solidFill>
              <a:effectLst/>
              <a:latin typeface="Arial" charset="0"/>
            </a:endParaRPr>
          </a:p>
        </p:txBody>
      </p:sp>
      <p:cxnSp>
        <p:nvCxnSpPr>
          <p:cNvPr id="79" name="Straight Connector 78"/>
          <p:cNvCxnSpPr/>
          <p:nvPr/>
        </p:nvCxnSpPr>
        <p:spPr bwMode="auto">
          <a:xfrm>
            <a:off x="1122565" y="2626927"/>
            <a:ext cx="3305419" cy="1588"/>
          </a:xfrm>
          <a:prstGeom prst="line">
            <a:avLst/>
          </a:prstGeom>
          <a:solidFill>
            <a:schemeClr val="accent1"/>
          </a:solidFill>
          <a:ln w="25400" cap="flat" cmpd="sng" algn="ctr">
            <a:solidFill>
              <a:srgbClr val="A6A6A6"/>
            </a:solidFill>
            <a:prstDash val="sysDash"/>
            <a:round/>
            <a:headEnd type="none" w="med" len="med"/>
            <a:tailEnd type="none" w="med" len="med"/>
          </a:ln>
          <a:effectLst/>
        </p:spPr>
      </p:cxnSp>
      <p:sp>
        <p:nvSpPr>
          <p:cNvPr id="83" name="TextBox 82"/>
          <p:cNvSpPr txBox="1"/>
          <p:nvPr/>
        </p:nvSpPr>
        <p:spPr>
          <a:xfrm>
            <a:off x="107504" y="2367478"/>
            <a:ext cx="990124" cy="461665"/>
          </a:xfrm>
          <a:prstGeom prst="rect">
            <a:avLst/>
          </a:prstGeom>
          <a:noFill/>
        </p:spPr>
        <p:txBody>
          <a:bodyPr wrap="square" rtlCol="0">
            <a:spAutoFit/>
          </a:bodyPr>
          <a:lstStyle/>
          <a:p>
            <a:pPr algn="r"/>
            <a:r>
              <a:rPr lang="fr-FR" sz="1200" b="1" dirty="0" smtClean="0">
                <a:solidFill>
                  <a:schemeClr val="tx2"/>
                </a:solidFill>
              </a:rPr>
              <a:t>Analogue</a:t>
            </a:r>
          </a:p>
          <a:p>
            <a:pPr algn="r"/>
            <a:r>
              <a:rPr lang="fr-FR" sz="1200" b="1" dirty="0" err="1" smtClean="0">
                <a:solidFill>
                  <a:schemeClr val="tx2"/>
                </a:solidFill>
              </a:rPr>
              <a:t>threshold</a:t>
            </a:r>
            <a:endParaRPr lang="fr-FR" sz="1200" b="1" dirty="0" smtClean="0">
              <a:solidFill>
                <a:schemeClr val="tx2"/>
              </a:solidFill>
            </a:endParaRPr>
          </a:p>
        </p:txBody>
      </p:sp>
      <p:grpSp>
        <p:nvGrpSpPr>
          <p:cNvPr id="84" name="Group 46"/>
          <p:cNvGrpSpPr/>
          <p:nvPr/>
        </p:nvGrpSpPr>
        <p:grpSpPr>
          <a:xfrm>
            <a:off x="685800" y="3431269"/>
            <a:ext cx="4107800" cy="561394"/>
            <a:chOff x="1371600" y="3352800"/>
            <a:chExt cx="4648201" cy="915988"/>
          </a:xfrm>
        </p:grpSpPr>
        <p:cxnSp>
          <p:nvCxnSpPr>
            <p:cNvPr id="85" name="Elbow Connector 84"/>
            <p:cNvCxnSpPr/>
            <p:nvPr/>
          </p:nvCxnSpPr>
          <p:spPr bwMode="auto">
            <a:xfrm flipV="1">
              <a:off x="1371600" y="3352800"/>
              <a:ext cx="2209800" cy="914400"/>
            </a:xfrm>
            <a:prstGeom prst="bentConnector3">
              <a:avLst>
                <a:gd name="adj1" fmla="val 47414"/>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6" name="Elbow Connector 85"/>
            <p:cNvCxnSpPr/>
            <p:nvPr/>
          </p:nvCxnSpPr>
          <p:spPr bwMode="auto">
            <a:xfrm rot="10800000">
              <a:off x="3581401" y="3352800"/>
              <a:ext cx="2438400" cy="915988"/>
            </a:xfrm>
            <a:prstGeom prst="bentConnector3">
              <a:avLst>
                <a:gd name="adj1" fmla="val 50000"/>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grpSp>
      <p:sp>
        <p:nvSpPr>
          <p:cNvPr id="87" name="TextBox 86"/>
          <p:cNvSpPr txBox="1"/>
          <p:nvPr/>
        </p:nvSpPr>
        <p:spPr>
          <a:xfrm>
            <a:off x="2819400" y="1482243"/>
            <a:ext cx="3239702" cy="307777"/>
          </a:xfrm>
          <a:prstGeom prst="rect">
            <a:avLst/>
          </a:prstGeom>
          <a:noFill/>
        </p:spPr>
        <p:txBody>
          <a:bodyPr wrap="square" rtlCol="0">
            <a:spAutoFit/>
          </a:bodyPr>
          <a:lstStyle/>
          <a:p>
            <a:r>
              <a:rPr lang="fr-FR" sz="1400" dirty="0" smtClean="0">
                <a:solidFill>
                  <a:schemeClr val="tx2"/>
                </a:solidFill>
              </a:rPr>
              <a:t>ToT = 29 x 100 ns = 2.9 </a:t>
            </a:r>
            <a:r>
              <a:rPr lang="fr-FR" sz="1400" dirty="0" err="1" smtClean="0">
                <a:solidFill>
                  <a:schemeClr val="tx2"/>
                </a:solidFill>
              </a:rPr>
              <a:t>μs</a:t>
            </a:r>
            <a:r>
              <a:rPr lang="fr-FR" sz="1400" dirty="0" smtClean="0">
                <a:solidFill>
                  <a:schemeClr val="tx2"/>
                </a:solidFill>
              </a:rPr>
              <a:t> = 20 </a:t>
            </a:r>
            <a:r>
              <a:rPr lang="fr-FR" sz="1400" dirty="0" err="1" smtClean="0">
                <a:solidFill>
                  <a:schemeClr val="tx2"/>
                </a:solidFill>
              </a:rPr>
              <a:t>keV</a:t>
            </a:r>
            <a:endParaRPr lang="fr-FR" sz="1400" dirty="0">
              <a:solidFill>
                <a:schemeClr val="tx2"/>
              </a:solidFill>
            </a:endParaRPr>
          </a:p>
        </p:txBody>
      </p:sp>
      <p:sp>
        <p:nvSpPr>
          <p:cNvPr id="88" name="TextBox 87"/>
          <p:cNvSpPr txBox="1"/>
          <p:nvPr/>
        </p:nvSpPr>
        <p:spPr>
          <a:xfrm>
            <a:off x="76200" y="4278075"/>
            <a:ext cx="1327448" cy="461665"/>
          </a:xfrm>
          <a:prstGeom prst="rect">
            <a:avLst/>
          </a:prstGeom>
          <a:noFill/>
        </p:spPr>
        <p:txBody>
          <a:bodyPr wrap="square" rtlCol="0">
            <a:spAutoFit/>
          </a:bodyPr>
          <a:lstStyle/>
          <a:p>
            <a:pPr algn="r"/>
            <a:r>
              <a:rPr lang="fr-FR" sz="1200" b="1" dirty="0" smtClean="0">
                <a:solidFill>
                  <a:schemeClr val="tx2"/>
                </a:solidFill>
              </a:rPr>
              <a:t>10 MHz </a:t>
            </a:r>
            <a:r>
              <a:rPr lang="fr-FR" sz="1200" b="1" dirty="0" err="1" smtClean="0">
                <a:solidFill>
                  <a:schemeClr val="tx2"/>
                </a:solidFill>
              </a:rPr>
              <a:t>Clock</a:t>
            </a:r>
            <a:endParaRPr lang="fr-FR" sz="1200" b="1" dirty="0" smtClean="0">
              <a:solidFill>
                <a:schemeClr val="tx2"/>
              </a:solidFill>
            </a:endParaRPr>
          </a:p>
          <a:p>
            <a:pPr algn="r"/>
            <a:endParaRPr lang="fr-FR" sz="1200" b="1" dirty="0">
              <a:solidFill>
                <a:schemeClr val="accent4">
                  <a:lumMod val="75000"/>
                </a:schemeClr>
              </a:solidFill>
            </a:endParaRPr>
          </a:p>
        </p:txBody>
      </p:sp>
      <p:grpSp>
        <p:nvGrpSpPr>
          <p:cNvPr id="89" name="Group 55"/>
          <p:cNvGrpSpPr/>
          <p:nvPr/>
        </p:nvGrpSpPr>
        <p:grpSpPr>
          <a:xfrm>
            <a:off x="1249362" y="1126219"/>
            <a:ext cx="4084638" cy="2193667"/>
            <a:chOff x="2743200" y="990600"/>
            <a:chExt cx="5562600" cy="2193667"/>
          </a:xfrm>
        </p:grpSpPr>
        <p:cxnSp>
          <p:nvCxnSpPr>
            <p:cNvPr id="90" name="Straight Arrow Connector 89"/>
            <p:cNvCxnSpPr/>
            <p:nvPr/>
          </p:nvCxnSpPr>
          <p:spPr bwMode="auto">
            <a:xfrm rot="5400000" flipH="1" flipV="1">
              <a:off x="2018506" y="2171700"/>
              <a:ext cx="1753394" cy="794"/>
            </a:xfrm>
            <a:prstGeom prst="straightConnector1">
              <a:avLst/>
            </a:prstGeom>
            <a:solidFill>
              <a:schemeClr val="accent1"/>
            </a:solidFill>
            <a:ln w="9525" cap="flat" cmpd="sng" algn="ctr">
              <a:solidFill>
                <a:schemeClr val="bg1">
                  <a:lumMod val="50000"/>
                </a:schemeClr>
              </a:solidFill>
              <a:prstDash val="solid"/>
              <a:round/>
              <a:headEnd type="none" w="med" len="med"/>
              <a:tailEnd type="arrow"/>
            </a:ln>
            <a:effectLst/>
          </p:spPr>
        </p:cxnSp>
        <p:cxnSp>
          <p:nvCxnSpPr>
            <p:cNvPr id="91" name="Straight Arrow Connector 90"/>
            <p:cNvCxnSpPr/>
            <p:nvPr/>
          </p:nvCxnSpPr>
          <p:spPr bwMode="auto">
            <a:xfrm>
              <a:off x="2895600" y="3048000"/>
              <a:ext cx="4876800" cy="1588"/>
            </a:xfrm>
            <a:prstGeom prst="straightConnector1">
              <a:avLst/>
            </a:prstGeom>
            <a:solidFill>
              <a:schemeClr val="accent1"/>
            </a:solidFill>
            <a:ln w="9525" cap="flat" cmpd="sng" algn="ctr">
              <a:solidFill>
                <a:schemeClr val="bg1">
                  <a:lumMod val="50000"/>
                </a:schemeClr>
              </a:solidFill>
              <a:prstDash val="solid"/>
              <a:round/>
              <a:headEnd type="none" w="med" len="med"/>
              <a:tailEnd type="arrow"/>
            </a:ln>
            <a:effectLst/>
          </p:spPr>
        </p:cxnSp>
        <p:sp>
          <p:nvSpPr>
            <p:cNvPr id="92" name="TextBox 91"/>
            <p:cNvSpPr txBox="1"/>
            <p:nvPr/>
          </p:nvSpPr>
          <p:spPr>
            <a:xfrm>
              <a:off x="2743200" y="990600"/>
              <a:ext cx="533400" cy="307777"/>
            </a:xfrm>
            <a:prstGeom prst="rect">
              <a:avLst/>
            </a:prstGeom>
            <a:noFill/>
          </p:spPr>
          <p:txBody>
            <a:bodyPr wrap="square" rtlCol="0">
              <a:spAutoFit/>
            </a:bodyPr>
            <a:lstStyle/>
            <a:p>
              <a:r>
                <a:rPr lang="fr-FR" sz="1400" dirty="0" smtClean="0">
                  <a:solidFill>
                    <a:schemeClr val="bg1">
                      <a:lumMod val="50000"/>
                    </a:schemeClr>
                  </a:solidFill>
                </a:rPr>
                <a:t>V</a:t>
              </a:r>
              <a:endParaRPr lang="fr-FR" sz="1400" dirty="0">
                <a:solidFill>
                  <a:schemeClr val="bg1">
                    <a:lumMod val="50000"/>
                  </a:schemeClr>
                </a:solidFill>
              </a:endParaRPr>
            </a:p>
          </p:txBody>
        </p:sp>
        <p:sp>
          <p:nvSpPr>
            <p:cNvPr id="93" name="TextBox 92"/>
            <p:cNvSpPr txBox="1"/>
            <p:nvPr/>
          </p:nvSpPr>
          <p:spPr>
            <a:xfrm>
              <a:off x="7772400" y="2876490"/>
              <a:ext cx="533400" cy="307777"/>
            </a:xfrm>
            <a:prstGeom prst="rect">
              <a:avLst/>
            </a:prstGeom>
            <a:noFill/>
          </p:spPr>
          <p:txBody>
            <a:bodyPr wrap="square" rtlCol="0">
              <a:spAutoFit/>
            </a:bodyPr>
            <a:lstStyle/>
            <a:p>
              <a:r>
                <a:rPr lang="fr-FR" sz="1400" dirty="0" smtClean="0">
                  <a:solidFill>
                    <a:schemeClr val="bg1">
                      <a:lumMod val="50000"/>
                    </a:schemeClr>
                  </a:solidFill>
                </a:rPr>
                <a:t>t</a:t>
              </a:r>
              <a:endParaRPr lang="fr-FR" sz="1400" dirty="0">
                <a:solidFill>
                  <a:schemeClr val="bg1">
                    <a:lumMod val="50000"/>
                  </a:schemeClr>
                </a:solidFill>
              </a:endParaRPr>
            </a:p>
          </p:txBody>
        </p:sp>
      </p:grpSp>
      <p:sp>
        <p:nvSpPr>
          <p:cNvPr id="94" name="Freeform 93"/>
          <p:cNvSpPr/>
          <p:nvPr/>
        </p:nvSpPr>
        <p:spPr bwMode="auto">
          <a:xfrm>
            <a:off x="1603519" y="1894570"/>
            <a:ext cx="2208747" cy="1235075"/>
          </a:xfrm>
          <a:custGeom>
            <a:avLst/>
            <a:gdLst>
              <a:gd name="connsiteX0" fmla="*/ 0 w 3305175"/>
              <a:gd name="connsiteY0" fmla="*/ 1184275 h 1235075"/>
              <a:gd name="connsiteX1" fmla="*/ 57150 w 3305175"/>
              <a:gd name="connsiteY1" fmla="*/ 546100 h 1235075"/>
              <a:gd name="connsiteX2" fmla="*/ 123825 w 3305175"/>
              <a:gd name="connsiteY2" fmla="*/ 117475 h 1235075"/>
              <a:gd name="connsiteX3" fmla="*/ 266700 w 3305175"/>
              <a:gd name="connsiteY3" fmla="*/ 12700 h 1235075"/>
              <a:gd name="connsiteX4" fmla="*/ 666750 w 3305175"/>
              <a:gd name="connsiteY4" fmla="*/ 193675 h 1235075"/>
              <a:gd name="connsiteX5" fmla="*/ 1857375 w 3305175"/>
              <a:gd name="connsiteY5" fmla="*/ 698500 h 1235075"/>
              <a:gd name="connsiteX6" fmla="*/ 2733675 w 3305175"/>
              <a:gd name="connsiteY6" fmla="*/ 1098550 h 1235075"/>
              <a:gd name="connsiteX7" fmla="*/ 3009900 w 3305175"/>
              <a:gd name="connsiteY7" fmla="*/ 1212850 h 1235075"/>
              <a:gd name="connsiteX8" fmla="*/ 3305175 w 3305175"/>
              <a:gd name="connsiteY8" fmla="*/ 1231900 h 1235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05175" h="1235075">
                <a:moveTo>
                  <a:pt x="0" y="1184275"/>
                </a:moveTo>
                <a:cubicBezTo>
                  <a:pt x="18256" y="954087"/>
                  <a:pt x="36513" y="723900"/>
                  <a:pt x="57150" y="546100"/>
                </a:cubicBezTo>
                <a:cubicBezTo>
                  <a:pt x="77788" y="368300"/>
                  <a:pt x="88900" y="206375"/>
                  <a:pt x="123825" y="117475"/>
                </a:cubicBezTo>
                <a:cubicBezTo>
                  <a:pt x="158750" y="28575"/>
                  <a:pt x="176213" y="0"/>
                  <a:pt x="266700" y="12700"/>
                </a:cubicBezTo>
                <a:cubicBezTo>
                  <a:pt x="357187" y="25400"/>
                  <a:pt x="666750" y="193675"/>
                  <a:pt x="666750" y="193675"/>
                </a:cubicBezTo>
                <a:lnTo>
                  <a:pt x="1857375" y="698500"/>
                </a:lnTo>
                <a:cubicBezTo>
                  <a:pt x="2201862" y="849312"/>
                  <a:pt x="2541588" y="1012825"/>
                  <a:pt x="2733675" y="1098550"/>
                </a:cubicBezTo>
                <a:cubicBezTo>
                  <a:pt x="2925763" y="1184275"/>
                  <a:pt x="2914650" y="1190625"/>
                  <a:pt x="3009900" y="1212850"/>
                </a:cubicBezTo>
                <a:cubicBezTo>
                  <a:pt x="3105150" y="1235075"/>
                  <a:pt x="3205162" y="1233487"/>
                  <a:pt x="3305175" y="1231900"/>
                </a:cubicBezTo>
              </a:path>
            </a:pathLst>
          </a:custGeom>
          <a:noFill/>
          <a:ln w="38100" cap="flat" cmpd="sng" algn="ctr">
            <a:solidFill>
              <a:srgbClr val="660066"/>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dirty="0" smtClean="0">
              <a:ln>
                <a:noFill/>
              </a:ln>
              <a:solidFill>
                <a:schemeClr val="tx1"/>
              </a:solidFill>
              <a:effectLst/>
              <a:latin typeface="Arial" charset="0"/>
            </a:endParaRPr>
          </a:p>
        </p:txBody>
      </p:sp>
      <p:grpSp>
        <p:nvGrpSpPr>
          <p:cNvPr id="95" name="Group 61"/>
          <p:cNvGrpSpPr/>
          <p:nvPr/>
        </p:nvGrpSpPr>
        <p:grpSpPr>
          <a:xfrm>
            <a:off x="685800" y="3427459"/>
            <a:ext cx="3209225" cy="561394"/>
            <a:chOff x="1905000" y="3324806"/>
            <a:chExt cx="3817496" cy="561394"/>
          </a:xfrm>
        </p:grpSpPr>
        <p:cxnSp>
          <p:nvCxnSpPr>
            <p:cNvPr id="96" name="Elbow Connector 95"/>
            <p:cNvCxnSpPr/>
            <p:nvPr/>
          </p:nvCxnSpPr>
          <p:spPr bwMode="auto">
            <a:xfrm flipV="1">
              <a:off x="1905000" y="3324806"/>
              <a:ext cx="2354704" cy="560421"/>
            </a:xfrm>
            <a:prstGeom prst="bentConnector3">
              <a:avLst>
                <a:gd name="adj1" fmla="val 47414"/>
              </a:avLst>
            </a:prstGeom>
            <a:solidFill>
              <a:schemeClr val="accent1"/>
            </a:solidFill>
            <a:ln w="31750" cap="flat" cmpd="sng" algn="ctr">
              <a:solidFill>
                <a:srgbClr val="660066"/>
              </a:solidFill>
              <a:prstDash val="sysDot"/>
              <a:round/>
              <a:headEnd type="none" w="med" len="med"/>
              <a:tailEnd type="none" w="med" len="med"/>
            </a:ln>
            <a:effectLst/>
          </p:spPr>
        </p:cxnSp>
        <p:cxnSp>
          <p:nvCxnSpPr>
            <p:cNvPr id="97" name="Elbow Connector 96"/>
            <p:cNvCxnSpPr/>
            <p:nvPr/>
          </p:nvCxnSpPr>
          <p:spPr bwMode="auto">
            <a:xfrm rot="10800000">
              <a:off x="3124201" y="3324806"/>
              <a:ext cx="2598295" cy="561394"/>
            </a:xfrm>
            <a:prstGeom prst="bentConnector3">
              <a:avLst>
                <a:gd name="adj1" fmla="val 50000"/>
              </a:avLst>
            </a:prstGeom>
            <a:solidFill>
              <a:schemeClr val="accent1"/>
            </a:solidFill>
            <a:ln w="38100" cap="flat" cmpd="sng" algn="ctr">
              <a:solidFill>
                <a:srgbClr val="660066"/>
              </a:solidFill>
              <a:prstDash val="sysDot"/>
              <a:round/>
              <a:headEnd type="none" w="med" len="med"/>
              <a:tailEnd type="none" w="med" len="med"/>
            </a:ln>
            <a:effectLst/>
          </p:spPr>
        </p:cxnSp>
      </p:grpSp>
      <p:sp>
        <p:nvSpPr>
          <p:cNvPr id="98" name="TextBox 97"/>
          <p:cNvSpPr txBox="1"/>
          <p:nvPr/>
        </p:nvSpPr>
        <p:spPr>
          <a:xfrm>
            <a:off x="2819400" y="1770275"/>
            <a:ext cx="3239702" cy="307777"/>
          </a:xfrm>
          <a:prstGeom prst="rect">
            <a:avLst/>
          </a:prstGeom>
          <a:noFill/>
        </p:spPr>
        <p:txBody>
          <a:bodyPr wrap="square" rtlCol="0">
            <a:spAutoFit/>
          </a:bodyPr>
          <a:lstStyle/>
          <a:p>
            <a:r>
              <a:rPr lang="fr-FR" sz="1400" dirty="0" smtClean="0">
                <a:solidFill>
                  <a:srgbClr val="660066"/>
                </a:solidFill>
              </a:rPr>
              <a:t>ToT = 16 x 100 ns = 1.6 </a:t>
            </a:r>
            <a:r>
              <a:rPr lang="fr-FR" sz="1400" dirty="0" err="1" smtClean="0">
                <a:solidFill>
                  <a:srgbClr val="660066"/>
                </a:solidFill>
              </a:rPr>
              <a:t>μs</a:t>
            </a:r>
            <a:r>
              <a:rPr lang="fr-FR" sz="1400" dirty="0" smtClean="0">
                <a:solidFill>
                  <a:srgbClr val="660066"/>
                </a:solidFill>
              </a:rPr>
              <a:t> = 13 </a:t>
            </a:r>
            <a:r>
              <a:rPr lang="fr-FR" sz="1400" dirty="0" err="1" smtClean="0">
                <a:solidFill>
                  <a:srgbClr val="660066"/>
                </a:solidFill>
              </a:rPr>
              <a:t>keV</a:t>
            </a:r>
            <a:endParaRPr lang="fr-FR" sz="1400" dirty="0">
              <a:solidFill>
                <a:srgbClr val="660066"/>
              </a:solidFill>
            </a:endParaRPr>
          </a:p>
        </p:txBody>
      </p:sp>
      <p:grpSp>
        <p:nvGrpSpPr>
          <p:cNvPr id="99" name="Group 98"/>
          <p:cNvGrpSpPr/>
          <p:nvPr/>
        </p:nvGrpSpPr>
        <p:grpSpPr>
          <a:xfrm>
            <a:off x="1517000" y="4250419"/>
            <a:ext cx="2965133" cy="361950"/>
            <a:chOff x="2514600" y="4114800"/>
            <a:chExt cx="8211137" cy="361950"/>
          </a:xfrm>
        </p:grpSpPr>
        <p:pic>
          <p:nvPicPr>
            <p:cNvPr id="100" name="Picture 20"/>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6458538" y="4114800"/>
              <a:ext cx="4267199" cy="361950"/>
            </a:xfrm>
            <a:prstGeom prst="rect">
              <a:avLst/>
            </a:prstGeom>
            <a:noFill/>
            <a:ln w="9525">
              <a:noFill/>
              <a:miter lim="800000"/>
              <a:headEnd/>
              <a:tailEnd/>
            </a:ln>
          </p:spPr>
        </p:pic>
        <p:pic>
          <p:nvPicPr>
            <p:cNvPr id="101" name="Picture 20"/>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514600" y="4114800"/>
              <a:ext cx="4267200" cy="361950"/>
            </a:xfrm>
            <a:prstGeom prst="rect">
              <a:avLst/>
            </a:prstGeom>
            <a:noFill/>
            <a:ln w="9525">
              <a:noFill/>
              <a:miter lim="800000"/>
              <a:headEnd/>
              <a:tailEnd/>
            </a:ln>
          </p:spPr>
        </p:pic>
      </p:grpSp>
      <p:pic>
        <p:nvPicPr>
          <p:cNvPr id="102" name="Picture 101" descr="asic.gif"/>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188013" y="5610205"/>
            <a:ext cx="5137253" cy="1173480"/>
          </a:xfrm>
          <a:prstGeom prst="rect">
            <a:avLst/>
          </a:prstGeom>
          <a:effectLst/>
        </p:spPr>
      </p:pic>
      <p:pic>
        <p:nvPicPr>
          <p:cNvPr id="103" name="Picture 102" descr="box.gif"/>
          <p:cNvPicPr>
            <a:picLocks noChangeAspect="1"/>
          </p:cNvPicPr>
          <p:nvPr/>
        </p:nvPicPr>
        <p:blipFill>
          <a:blip r:embed="rId4" cstate="print">
            <a:lum bright="83000"/>
            <a:extLst>
              <a:ext uri="{28A0092B-C50C-407E-A947-70E740481C1C}">
                <a14:useLocalDpi xmlns:a14="http://schemas.microsoft.com/office/drawing/2010/main"/>
              </a:ext>
            </a:extLst>
          </a:blip>
          <a:stretch>
            <a:fillRect/>
          </a:stretch>
        </p:blipFill>
        <p:spPr>
          <a:xfrm>
            <a:off x="3028107" y="6326485"/>
            <a:ext cx="334759" cy="386715"/>
          </a:xfrm>
          <a:prstGeom prst="rect">
            <a:avLst/>
          </a:prstGeom>
        </p:spPr>
      </p:pic>
      <p:pic>
        <p:nvPicPr>
          <p:cNvPr id="104" name="Picture 103" descr="bumpbonds.gif"/>
          <p:cNvPicPr>
            <a:picLocks/>
          </p:cNvPicPr>
          <p:nvPr/>
        </p:nvPicPr>
        <p:blipFill>
          <a:blip r:embed="rId5" cstate="print">
            <a:extLst>
              <a:ext uri="{28A0092B-C50C-407E-A947-70E740481C1C}">
                <a14:useLocalDpi xmlns:a14="http://schemas.microsoft.com/office/drawing/2010/main"/>
              </a:ext>
            </a:extLst>
          </a:blip>
          <a:stretch>
            <a:fillRect/>
          </a:stretch>
        </p:blipFill>
        <p:spPr>
          <a:xfrm>
            <a:off x="2296066" y="5562600"/>
            <a:ext cx="4012809" cy="793412"/>
          </a:xfrm>
          <a:prstGeom prst="rect">
            <a:avLst/>
          </a:prstGeom>
          <a:effectLst>
            <a:outerShdw blurRad="50800" dist="38100" dir="5400000" algn="t" rotWithShape="0">
              <a:prstClr val="black">
                <a:alpha val="40000"/>
              </a:prstClr>
            </a:outerShdw>
          </a:effectLst>
        </p:spPr>
      </p:pic>
      <p:pic>
        <p:nvPicPr>
          <p:cNvPr id="105" name="Picture 104" descr="sensor.gif"/>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182416" y="5183485"/>
            <a:ext cx="4304650" cy="1120140"/>
          </a:xfrm>
          <a:prstGeom prst="rect">
            <a:avLst/>
          </a:prstGeom>
          <a:effectLst/>
        </p:spPr>
      </p:pic>
      <p:pic>
        <p:nvPicPr>
          <p:cNvPr id="106" name="Picture 105" descr="Photon.pn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rot="1535821">
            <a:off x="2821232" y="4997477"/>
            <a:ext cx="544623" cy="791094"/>
          </a:xfrm>
          <a:prstGeom prst="rect">
            <a:avLst/>
          </a:prstGeom>
        </p:spPr>
      </p:pic>
      <p:pic>
        <p:nvPicPr>
          <p:cNvPr id="107" name="Picture 106" descr="Photon.pn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331520" y="4800600"/>
            <a:ext cx="788188" cy="1144885"/>
          </a:xfrm>
          <a:prstGeom prst="rect">
            <a:avLst/>
          </a:prstGeom>
        </p:spPr>
      </p:pic>
      <p:pic>
        <p:nvPicPr>
          <p:cNvPr id="108" name="Picture 107" descr="box_light_v2.gif"/>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3028107" y="5898685"/>
            <a:ext cx="334759" cy="386715"/>
          </a:xfrm>
          <a:prstGeom prst="rect">
            <a:avLst/>
          </a:prstGeom>
        </p:spPr>
      </p:pic>
      <p:grpSp>
        <p:nvGrpSpPr>
          <p:cNvPr id="109" name="Group 108"/>
          <p:cNvGrpSpPr/>
          <p:nvPr/>
        </p:nvGrpSpPr>
        <p:grpSpPr>
          <a:xfrm>
            <a:off x="3102414" y="6004800"/>
            <a:ext cx="147146" cy="282600"/>
            <a:chOff x="2438400" y="6042000"/>
            <a:chExt cx="228600" cy="282600"/>
          </a:xfrm>
        </p:grpSpPr>
        <p:sp>
          <p:nvSpPr>
            <p:cNvPr id="110" name="Oval 109"/>
            <p:cNvSpPr>
              <a:spLocks noChangeAspect="1"/>
            </p:cNvSpPr>
            <p:nvPr/>
          </p:nvSpPr>
          <p:spPr bwMode="auto">
            <a:xfrm>
              <a:off x="2536800" y="6118200"/>
              <a:ext cx="54000" cy="54000"/>
            </a:xfrm>
            <a:prstGeom prst="ellipse">
              <a:avLst/>
            </a:prstGeom>
            <a:gradFill flip="none" rotWithShape="1">
              <a:gsLst>
                <a:gs pos="0">
                  <a:schemeClr val="tx1"/>
                </a:gs>
                <a:gs pos="100000">
                  <a:srgbClr val="FFFFFF"/>
                </a:gs>
              </a:gsLst>
              <a:path path="circle">
                <a:fillToRect l="100000" t="100000"/>
              </a:path>
              <a:tileRect r="-100000" b="-100000"/>
            </a:gradFill>
            <a:ln w="9525" cap="flat" cmpd="sng" algn="ctr">
              <a:noFill/>
              <a:prstDash val="solid"/>
              <a:round/>
              <a:headEnd type="none" w="med" len="med"/>
              <a:tailEnd type="none" w="med" len="med"/>
            </a:ln>
            <a:effectLst/>
            <a:scene3d>
              <a:camera prst="orthographicFront"/>
              <a:lightRig rig="threePt" dir="t"/>
            </a:scene3d>
            <a:sp3d prstMaterial="clear">
              <a:bevelT w="152400" h="50800" prst="softRound"/>
              <a:bevelB w="152400" h="50800" prst="softRound"/>
            </a:sp3d>
          </p:spPr>
        </p:sp>
        <p:sp>
          <p:nvSpPr>
            <p:cNvPr id="111" name="Oval 110"/>
            <p:cNvSpPr>
              <a:spLocks noChangeAspect="1"/>
            </p:cNvSpPr>
            <p:nvPr/>
          </p:nvSpPr>
          <p:spPr bwMode="auto">
            <a:xfrm>
              <a:off x="2460600" y="6096000"/>
              <a:ext cx="54000" cy="54000"/>
            </a:xfrm>
            <a:prstGeom prst="ellipse">
              <a:avLst/>
            </a:prstGeom>
            <a:gradFill flip="none" rotWithShape="1">
              <a:gsLst>
                <a:gs pos="0">
                  <a:schemeClr val="tx1"/>
                </a:gs>
                <a:gs pos="100000">
                  <a:srgbClr val="FFFFFF"/>
                </a:gs>
              </a:gsLst>
              <a:path path="circle">
                <a:fillToRect l="100000" t="100000"/>
              </a:path>
              <a:tileRect r="-100000" b="-100000"/>
            </a:gradFill>
            <a:ln w="9525" cap="flat" cmpd="sng" algn="ctr">
              <a:noFill/>
              <a:prstDash val="solid"/>
              <a:round/>
              <a:headEnd type="none" w="med" len="med"/>
              <a:tailEnd type="none" w="med" len="med"/>
            </a:ln>
            <a:effectLst/>
            <a:scene3d>
              <a:camera prst="orthographicFront"/>
              <a:lightRig rig="threePt" dir="t"/>
            </a:scene3d>
            <a:sp3d prstMaterial="clear">
              <a:bevelT w="152400" h="50800" prst="softRound"/>
              <a:bevelB w="152400" h="50800" prst="softRound"/>
            </a:sp3d>
          </p:spPr>
        </p:sp>
        <p:sp>
          <p:nvSpPr>
            <p:cNvPr id="112" name="Oval 111"/>
            <p:cNvSpPr>
              <a:spLocks noChangeAspect="1"/>
            </p:cNvSpPr>
            <p:nvPr/>
          </p:nvSpPr>
          <p:spPr bwMode="auto">
            <a:xfrm>
              <a:off x="2590800" y="6042000"/>
              <a:ext cx="54000" cy="54000"/>
            </a:xfrm>
            <a:prstGeom prst="ellipse">
              <a:avLst/>
            </a:prstGeom>
            <a:gradFill flip="none" rotWithShape="1">
              <a:gsLst>
                <a:gs pos="0">
                  <a:schemeClr val="tx1"/>
                </a:gs>
                <a:gs pos="100000">
                  <a:srgbClr val="FFFFFF"/>
                </a:gs>
              </a:gsLst>
              <a:path path="circle">
                <a:fillToRect l="100000" t="100000"/>
              </a:path>
              <a:tileRect r="-100000" b="-100000"/>
            </a:gradFill>
            <a:ln w="9525" cap="flat" cmpd="sng" algn="ctr">
              <a:noFill/>
              <a:prstDash val="solid"/>
              <a:round/>
              <a:headEnd type="none" w="med" len="med"/>
              <a:tailEnd type="none" w="med" len="med"/>
            </a:ln>
            <a:effectLst/>
            <a:scene3d>
              <a:camera prst="orthographicFront"/>
              <a:lightRig rig="threePt" dir="t"/>
            </a:scene3d>
            <a:sp3d prstMaterial="clear">
              <a:bevelT w="152400" h="50800" prst="softRound"/>
              <a:bevelB w="152400" h="50800" prst="softRound"/>
            </a:sp3d>
          </p:spPr>
        </p:sp>
        <p:sp>
          <p:nvSpPr>
            <p:cNvPr id="113" name="Oval 112"/>
            <p:cNvSpPr>
              <a:spLocks noChangeAspect="1"/>
            </p:cNvSpPr>
            <p:nvPr/>
          </p:nvSpPr>
          <p:spPr bwMode="auto">
            <a:xfrm>
              <a:off x="2590800" y="6194400"/>
              <a:ext cx="54000" cy="54000"/>
            </a:xfrm>
            <a:prstGeom prst="ellipse">
              <a:avLst/>
            </a:prstGeom>
            <a:gradFill flip="none" rotWithShape="1">
              <a:gsLst>
                <a:gs pos="0">
                  <a:schemeClr val="tx1"/>
                </a:gs>
                <a:gs pos="100000">
                  <a:srgbClr val="FFFFFF"/>
                </a:gs>
              </a:gsLst>
              <a:path path="circle">
                <a:fillToRect l="100000" t="100000"/>
              </a:path>
              <a:tileRect r="-100000" b="-100000"/>
            </a:gradFill>
            <a:ln w="9525" cap="flat" cmpd="sng" algn="ctr">
              <a:noFill/>
              <a:prstDash val="solid"/>
              <a:round/>
              <a:headEnd type="none" w="med" len="med"/>
              <a:tailEnd type="none" w="med" len="med"/>
            </a:ln>
            <a:effectLst/>
            <a:scene3d>
              <a:camera prst="orthographicFront"/>
              <a:lightRig rig="threePt" dir="t"/>
            </a:scene3d>
            <a:sp3d prstMaterial="clear">
              <a:bevelT w="152400" h="50800" prst="softRound"/>
              <a:bevelB w="152400" h="50800" prst="softRound"/>
            </a:sp3d>
          </p:spPr>
        </p:sp>
        <p:sp>
          <p:nvSpPr>
            <p:cNvPr id="114" name="Oval 113"/>
            <p:cNvSpPr>
              <a:spLocks noChangeAspect="1"/>
            </p:cNvSpPr>
            <p:nvPr/>
          </p:nvSpPr>
          <p:spPr bwMode="auto">
            <a:xfrm>
              <a:off x="2514600" y="6172200"/>
              <a:ext cx="54000" cy="54000"/>
            </a:xfrm>
            <a:prstGeom prst="ellipse">
              <a:avLst/>
            </a:prstGeom>
            <a:gradFill flip="none" rotWithShape="1">
              <a:gsLst>
                <a:gs pos="0">
                  <a:schemeClr val="tx1"/>
                </a:gs>
                <a:gs pos="100000">
                  <a:srgbClr val="FFFFFF"/>
                </a:gs>
              </a:gsLst>
              <a:path path="circle">
                <a:fillToRect l="100000" t="100000"/>
              </a:path>
              <a:tileRect r="-100000" b="-100000"/>
            </a:gradFill>
            <a:ln w="9525" cap="flat" cmpd="sng" algn="ctr">
              <a:noFill/>
              <a:prstDash val="solid"/>
              <a:round/>
              <a:headEnd type="none" w="med" len="med"/>
              <a:tailEnd type="none" w="med" len="med"/>
            </a:ln>
            <a:effectLst/>
            <a:scene3d>
              <a:camera prst="orthographicFront"/>
              <a:lightRig rig="threePt" dir="t"/>
            </a:scene3d>
            <a:sp3d prstMaterial="clear">
              <a:bevelT w="152400" h="50800" prst="softRound"/>
              <a:bevelB w="152400" h="50800" prst="softRound"/>
            </a:sp3d>
          </p:spPr>
        </p:sp>
        <p:sp>
          <p:nvSpPr>
            <p:cNvPr id="115" name="Oval 114"/>
            <p:cNvSpPr>
              <a:spLocks noChangeAspect="1"/>
            </p:cNvSpPr>
            <p:nvPr/>
          </p:nvSpPr>
          <p:spPr bwMode="auto">
            <a:xfrm>
              <a:off x="2613000" y="6248400"/>
              <a:ext cx="54000" cy="54000"/>
            </a:xfrm>
            <a:prstGeom prst="ellipse">
              <a:avLst/>
            </a:prstGeom>
            <a:gradFill flip="none" rotWithShape="1">
              <a:gsLst>
                <a:gs pos="0">
                  <a:schemeClr val="tx1"/>
                </a:gs>
                <a:gs pos="100000">
                  <a:srgbClr val="FFFFFF"/>
                </a:gs>
              </a:gsLst>
              <a:path path="circle">
                <a:fillToRect l="100000" t="100000"/>
              </a:path>
              <a:tileRect r="-100000" b="-100000"/>
            </a:gradFill>
            <a:ln w="9525" cap="flat" cmpd="sng" algn="ctr">
              <a:noFill/>
              <a:prstDash val="solid"/>
              <a:round/>
              <a:headEnd type="none" w="med" len="med"/>
              <a:tailEnd type="none" w="med" len="med"/>
            </a:ln>
            <a:effectLst/>
            <a:scene3d>
              <a:camera prst="orthographicFront"/>
              <a:lightRig rig="threePt" dir="t"/>
            </a:scene3d>
            <a:sp3d prstMaterial="clear">
              <a:bevelT w="152400" h="50800" prst="softRound"/>
              <a:bevelB w="152400" h="50800" prst="softRound"/>
            </a:sp3d>
          </p:spPr>
        </p:sp>
        <p:sp>
          <p:nvSpPr>
            <p:cNvPr id="116" name="Oval 115"/>
            <p:cNvSpPr>
              <a:spLocks noChangeAspect="1"/>
            </p:cNvSpPr>
            <p:nvPr/>
          </p:nvSpPr>
          <p:spPr bwMode="auto">
            <a:xfrm>
              <a:off x="2438400" y="6248400"/>
              <a:ext cx="54000" cy="54000"/>
            </a:xfrm>
            <a:prstGeom prst="ellipse">
              <a:avLst/>
            </a:prstGeom>
            <a:gradFill flip="none" rotWithShape="1">
              <a:gsLst>
                <a:gs pos="0">
                  <a:schemeClr val="tx1"/>
                </a:gs>
                <a:gs pos="100000">
                  <a:srgbClr val="FFFFFF"/>
                </a:gs>
              </a:gsLst>
              <a:path path="circle">
                <a:fillToRect l="100000" t="100000"/>
              </a:path>
              <a:tileRect r="-100000" b="-100000"/>
            </a:gradFill>
            <a:ln w="9525" cap="flat" cmpd="sng" algn="ctr">
              <a:noFill/>
              <a:prstDash val="solid"/>
              <a:round/>
              <a:headEnd type="none" w="med" len="med"/>
              <a:tailEnd type="none" w="med" len="med"/>
            </a:ln>
            <a:effectLst/>
            <a:scene3d>
              <a:camera prst="orthographicFront"/>
              <a:lightRig rig="threePt" dir="t"/>
            </a:scene3d>
            <a:sp3d prstMaterial="clear">
              <a:bevelT w="152400" h="50800" prst="softRound"/>
              <a:bevelB w="152400" h="50800" prst="softRound"/>
            </a:sp3d>
          </p:spPr>
        </p:sp>
        <p:sp>
          <p:nvSpPr>
            <p:cNvPr id="117" name="Oval 116"/>
            <p:cNvSpPr>
              <a:spLocks noChangeAspect="1"/>
            </p:cNvSpPr>
            <p:nvPr/>
          </p:nvSpPr>
          <p:spPr bwMode="auto">
            <a:xfrm>
              <a:off x="2514600" y="6270600"/>
              <a:ext cx="54000" cy="54000"/>
            </a:xfrm>
            <a:prstGeom prst="ellipse">
              <a:avLst/>
            </a:prstGeom>
            <a:gradFill flip="none" rotWithShape="1">
              <a:gsLst>
                <a:gs pos="0">
                  <a:schemeClr val="tx1"/>
                </a:gs>
                <a:gs pos="100000">
                  <a:srgbClr val="FFFFFF"/>
                </a:gs>
              </a:gsLst>
              <a:path path="circle">
                <a:fillToRect l="100000" t="100000"/>
              </a:path>
              <a:tileRect r="-100000" b="-100000"/>
            </a:gradFill>
            <a:ln w="9525" cap="flat" cmpd="sng" algn="ctr">
              <a:noFill/>
              <a:prstDash val="solid"/>
              <a:round/>
              <a:headEnd type="none" w="med" len="med"/>
              <a:tailEnd type="none" w="med" len="med"/>
            </a:ln>
            <a:effectLst/>
            <a:scene3d>
              <a:camera prst="orthographicFront"/>
              <a:lightRig rig="threePt" dir="t"/>
            </a:scene3d>
            <a:sp3d prstMaterial="clear">
              <a:bevelT w="152400" h="50800" prst="softRound"/>
              <a:bevelB w="152400" h="50800" prst="softRound"/>
            </a:sp3d>
          </p:spPr>
        </p:sp>
      </p:grpSp>
      <p:pic>
        <p:nvPicPr>
          <p:cNvPr id="118" name="Picture 117" descr="box_dark_v2.gif"/>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3028107" y="5898685"/>
            <a:ext cx="334759" cy="386715"/>
          </a:xfrm>
          <a:prstGeom prst="rect">
            <a:avLst/>
          </a:prstGeom>
        </p:spPr>
      </p:pic>
      <p:grpSp>
        <p:nvGrpSpPr>
          <p:cNvPr id="119" name="Group 118"/>
          <p:cNvGrpSpPr/>
          <p:nvPr/>
        </p:nvGrpSpPr>
        <p:grpSpPr>
          <a:xfrm>
            <a:off x="1924666" y="5733256"/>
            <a:ext cx="360040" cy="648072"/>
            <a:chOff x="35496" y="5733256"/>
            <a:chExt cx="360040" cy="648072"/>
          </a:xfrm>
        </p:grpSpPr>
        <p:cxnSp>
          <p:nvCxnSpPr>
            <p:cNvPr id="120" name="Straight Connector 119"/>
            <p:cNvCxnSpPr/>
            <p:nvPr/>
          </p:nvCxnSpPr>
          <p:spPr bwMode="auto">
            <a:xfrm flipV="1">
              <a:off x="395536" y="5733256"/>
              <a:ext cx="0" cy="212229"/>
            </a:xfrm>
            <a:prstGeom prst="line">
              <a:avLst/>
            </a:prstGeom>
            <a:solidFill>
              <a:schemeClr val="accent1"/>
            </a:solidFill>
            <a:ln w="19050" cap="flat" cmpd="sng" algn="ctr">
              <a:solidFill>
                <a:schemeClr val="accent6">
                  <a:lumMod val="50000"/>
                </a:schemeClr>
              </a:solidFill>
              <a:prstDash val="solid"/>
              <a:round/>
              <a:headEnd type="none" w="med" len="med"/>
              <a:tailEnd type="none" w="med" len="med"/>
            </a:ln>
            <a:effectLst/>
          </p:spPr>
        </p:cxnSp>
        <p:cxnSp>
          <p:nvCxnSpPr>
            <p:cNvPr id="121" name="Straight Connector 120"/>
            <p:cNvCxnSpPr/>
            <p:nvPr/>
          </p:nvCxnSpPr>
          <p:spPr bwMode="auto">
            <a:xfrm flipH="1">
              <a:off x="143508" y="5733256"/>
              <a:ext cx="252000" cy="0"/>
            </a:xfrm>
            <a:prstGeom prst="line">
              <a:avLst/>
            </a:prstGeom>
            <a:solidFill>
              <a:schemeClr val="accent1"/>
            </a:solidFill>
            <a:ln w="19050" cap="flat" cmpd="sng" algn="ctr">
              <a:solidFill>
                <a:schemeClr val="accent6">
                  <a:lumMod val="50000"/>
                </a:schemeClr>
              </a:solidFill>
              <a:prstDash val="solid"/>
              <a:round/>
              <a:headEnd type="none" w="med" len="med"/>
              <a:tailEnd type="none" w="med" len="med"/>
            </a:ln>
            <a:effectLst/>
          </p:spPr>
        </p:cxnSp>
        <p:cxnSp>
          <p:nvCxnSpPr>
            <p:cNvPr id="122" name="Straight Connector 121"/>
            <p:cNvCxnSpPr/>
            <p:nvPr/>
          </p:nvCxnSpPr>
          <p:spPr bwMode="auto">
            <a:xfrm>
              <a:off x="35496" y="6081000"/>
              <a:ext cx="216024" cy="0"/>
            </a:xfrm>
            <a:prstGeom prst="line">
              <a:avLst/>
            </a:prstGeom>
            <a:solidFill>
              <a:schemeClr val="accent1"/>
            </a:solidFill>
            <a:ln w="19050" cap="flat" cmpd="sng" algn="ctr">
              <a:solidFill>
                <a:schemeClr val="accent6">
                  <a:lumMod val="50000"/>
                </a:schemeClr>
              </a:solidFill>
              <a:prstDash val="solid"/>
              <a:round/>
              <a:headEnd type="none" w="med" len="med"/>
              <a:tailEnd type="none" w="med" len="med"/>
            </a:ln>
            <a:effectLst/>
          </p:spPr>
        </p:cxnSp>
        <p:cxnSp>
          <p:nvCxnSpPr>
            <p:cNvPr id="123" name="Straight Connector 122"/>
            <p:cNvCxnSpPr/>
            <p:nvPr/>
          </p:nvCxnSpPr>
          <p:spPr bwMode="auto">
            <a:xfrm>
              <a:off x="97200" y="6165304"/>
              <a:ext cx="90494" cy="0"/>
            </a:xfrm>
            <a:prstGeom prst="line">
              <a:avLst/>
            </a:prstGeom>
            <a:solidFill>
              <a:schemeClr val="accent1"/>
            </a:solidFill>
            <a:ln w="19050" cap="flat" cmpd="sng" algn="ctr">
              <a:solidFill>
                <a:schemeClr val="accent6">
                  <a:lumMod val="50000"/>
                </a:schemeClr>
              </a:solidFill>
              <a:prstDash val="solid"/>
              <a:round/>
              <a:headEnd type="none" w="med" len="med"/>
              <a:tailEnd type="none" w="med" len="med"/>
            </a:ln>
            <a:effectLst/>
          </p:spPr>
        </p:cxnSp>
        <p:cxnSp>
          <p:nvCxnSpPr>
            <p:cNvPr id="124" name="Straight Connector 123"/>
            <p:cNvCxnSpPr/>
            <p:nvPr/>
          </p:nvCxnSpPr>
          <p:spPr bwMode="auto">
            <a:xfrm>
              <a:off x="143508" y="5738755"/>
              <a:ext cx="0" cy="342245"/>
            </a:xfrm>
            <a:prstGeom prst="line">
              <a:avLst/>
            </a:prstGeom>
            <a:solidFill>
              <a:schemeClr val="accent1"/>
            </a:solidFill>
            <a:ln w="19050" cap="flat" cmpd="sng" algn="ctr">
              <a:solidFill>
                <a:schemeClr val="accent6">
                  <a:lumMod val="50000"/>
                </a:schemeClr>
              </a:solidFill>
              <a:prstDash val="solid"/>
              <a:round/>
              <a:headEnd type="none" w="med" len="med"/>
              <a:tailEnd type="none" w="med" len="med"/>
            </a:ln>
            <a:effectLst/>
          </p:spPr>
        </p:cxnSp>
        <p:cxnSp>
          <p:nvCxnSpPr>
            <p:cNvPr id="125" name="Straight Connector 124"/>
            <p:cNvCxnSpPr/>
            <p:nvPr/>
          </p:nvCxnSpPr>
          <p:spPr bwMode="auto">
            <a:xfrm>
              <a:off x="143508" y="6167898"/>
              <a:ext cx="0" cy="171122"/>
            </a:xfrm>
            <a:prstGeom prst="line">
              <a:avLst/>
            </a:prstGeom>
            <a:solidFill>
              <a:schemeClr val="accent1"/>
            </a:solidFill>
            <a:ln w="19050" cap="flat" cmpd="sng" algn="ctr">
              <a:solidFill>
                <a:schemeClr val="accent6">
                  <a:lumMod val="50000"/>
                </a:schemeClr>
              </a:solidFill>
              <a:prstDash val="solid"/>
              <a:round/>
              <a:headEnd type="none" w="med" len="med"/>
              <a:tailEnd type="none" w="med" len="med"/>
            </a:ln>
            <a:effectLst/>
          </p:spPr>
        </p:cxnSp>
        <p:cxnSp>
          <p:nvCxnSpPr>
            <p:cNvPr id="126" name="Straight Connector 125"/>
            <p:cNvCxnSpPr/>
            <p:nvPr/>
          </p:nvCxnSpPr>
          <p:spPr bwMode="auto">
            <a:xfrm flipV="1">
              <a:off x="323528" y="6339020"/>
              <a:ext cx="0" cy="42308"/>
            </a:xfrm>
            <a:prstGeom prst="line">
              <a:avLst/>
            </a:prstGeom>
            <a:solidFill>
              <a:schemeClr val="accent1"/>
            </a:solidFill>
            <a:ln w="19050" cap="flat" cmpd="sng" algn="ctr">
              <a:solidFill>
                <a:schemeClr val="accent6">
                  <a:lumMod val="50000"/>
                </a:schemeClr>
              </a:solidFill>
              <a:prstDash val="solid"/>
              <a:round/>
              <a:headEnd type="none" w="med" len="med"/>
              <a:tailEnd type="none" w="med" len="med"/>
            </a:ln>
            <a:effectLst/>
          </p:spPr>
        </p:cxnSp>
        <p:cxnSp>
          <p:nvCxnSpPr>
            <p:cNvPr id="127" name="Straight Connector 126"/>
            <p:cNvCxnSpPr/>
            <p:nvPr/>
          </p:nvCxnSpPr>
          <p:spPr bwMode="auto">
            <a:xfrm flipH="1">
              <a:off x="143508" y="6339020"/>
              <a:ext cx="180020" cy="0"/>
            </a:xfrm>
            <a:prstGeom prst="line">
              <a:avLst/>
            </a:prstGeom>
            <a:solidFill>
              <a:schemeClr val="accent1"/>
            </a:solidFill>
            <a:ln w="19050" cap="flat" cmpd="sng" algn="ctr">
              <a:solidFill>
                <a:schemeClr val="accent6">
                  <a:lumMod val="50000"/>
                </a:schemeClr>
              </a:solidFill>
              <a:prstDash val="solid"/>
              <a:round/>
              <a:headEnd type="none" w="med" len="med"/>
              <a:tailEnd type="none" w="med" len="med"/>
            </a:ln>
            <a:effectLst/>
          </p:spPr>
        </p:cxnSp>
      </p:grpSp>
      <p:cxnSp>
        <p:nvCxnSpPr>
          <p:cNvPr id="129" name="Straight Arrow Connector 128"/>
          <p:cNvCxnSpPr/>
          <p:nvPr/>
        </p:nvCxnSpPr>
        <p:spPr bwMode="auto">
          <a:xfrm flipV="1">
            <a:off x="1619672" y="2607029"/>
            <a:ext cx="0" cy="1385635"/>
          </a:xfrm>
          <a:prstGeom prst="straightConnector1">
            <a:avLst/>
          </a:prstGeom>
          <a:solidFill>
            <a:schemeClr val="accent1"/>
          </a:solidFill>
          <a:ln w="57150" cap="flat" cmpd="sng" algn="ctr">
            <a:solidFill>
              <a:srgbClr val="A6A6A6"/>
            </a:solidFill>
            <a:prstDash val="sysDash"/>
            <a:round/>
            <a:headEnd type="none" w="med" len="med"/>
            <a:tailEnd type="triangle" w="med" len="med"/>
          </a:ln>
          <a:effectLst/>
        </p:spPr>
      </p:cxnSp>
      <p:cxnSp>
        <p:nvCxnSpPr>
          <p:cNvPr id="130" name="Straight Arrow Connector 129"/>
          <p:cNvCxnSpPr/>
          <p:nvPr/>
        </p:nvCxnSpPr>
        <p:spPr bwMode="auto">
          <a:xfrm flipV="1">
            <a:off x="3707904" y="2608819"/>
            <a:ext cx="0" cy="1385635"/>
          </a:xfrm>
          <a:prstGeom prst="straightConnector1">
            <a:avLst/>
          </a:prstGeom>
          <a:solidFill>
            <a:schemeClr val="accent1"/>
          </a:solidFill>
          <a:ln w="57150" cap="flat" cmpd="sng" algn="ctr">
            <a:solidFill>
              <a:srgbClr val="A6A6A6"/>
            </a:solidFill>
            <a:prstDash val="sysDash"/>
            <a:round/>
            <a:headEnd type="none" w="med" len="med"/>
            <a:tailEnd type="triangle" w="med" len="med"/>
          </a:ln>
          <a:effectLst/>
        </p:spPr>
      </p:cxnSp>
      <p:grpSp>
        <p:nvGrpSpPr>
          <p:cNvPr id="131" name="Group 130"/>
          <p:cNvGrpSpPr/>
          <p:nvPr/>
        </p:nvGrpSpPr>
        <p:grpSpPr>
          <a:xfrm>
            <a:off x="1331640" y="4716747"/>
            <a:ext cx="750536" cy="349007"/>
            <a:chOff x="1331640" y="4581128"/>
            <a:chExt cx="750536" cy="349007"/>
          </a:xfrm>
        </p:grpSpPr>
        <p:cxnSp>
          <p:nvCxnSpPr>
            <p:cNvPr id="132" name="Straight Arrow Connector 131"/>
            <p:cNvCxnSpPr/>
            <p:nvPr/>
          </p:nvCxnSpPr>
          <p:spPr bwMode="auto">
            <a:xfrm>
              <a:off x="1331640" y="4581128"/>
              <a:ext cx="225099" cy="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33" name="Straight Arrow Connector 132"/>
            <p:cNvCxnSpPr/>
            <p:nvPr/>
          </p:nvCxnSpPr>
          <p:spPr bwMode="auto">
            <a:xfrm flipH="1">
              <a:off x="1620000" y="4581128"/>
              <a:ext cx="225099" cy="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sp>
          <p:nvSpPr>
            <p:cNvPr id="134" name="TextBox 133"/>
            <p:cNvSpPr txBox="1"/>
            <p:nvPr/>
          </p:nvSpPr>
          <p:spPr>
            <a:xfrm>
              <a:off x="1331640" y="4653136"/>
              <a:ext cx="750536" cy="276999"/>
            </a:xfrm>
            <a:prstGeom prst="rect">
              <a:avLst/>
            </a:prstGeom>
            <a:noFill/>
          </p:spPr>
          <p:txBody>
            <a:bodyPr wrap="square" rtlCol="0">
              <a:spAutoFit/>
            </a:bodyPr>
            <a:lstStyle/>
            <a:p>
              <a:r>
                <a:rPr lang="en-GB" sz="1200" dirty="0" smtClean="0"/>
                <a:t>100 ns</a:t>
              </a:r>
              <a:endParaRPr lang="en-GB" sz="1200" dirty="0"/>
            </a:p>
          </p:txBody>
        </p:sp>
      </p:grpSp>
      <p:sp>
        <p:nvSpPr>
          <p:cNvPr id="146" name="TextBox 145"/>
          <p:cNvSpPr txBox="1"/>
          <p:nvPr/>
        </p:nvSpPr>
        <p:spPr>
          <a:xfrm>
            <a:off x="7443447" y="2142402"/>
            <a:ext cx="1888156" cy="584776"/>
          </a:xfrm>
          <a:prstGeom prst="rect">
            <a:avLst/>
          </a:prstGeom>
          <a:noFill/>
        </p:spPr>
        <p:txBody>
          <a:bodyPr wrap="square" rtlCol="0">
            <a:spAutoFit/>
          </a:bodyPr>
          <a:lstStyle/>
          <a:p>
            <a:r>
              <a:rPr lang="fr-FR" sz="1600" b="1" dirty="0" err="1" smtClean="0">
                <a:solidFill>
                  <a:schemeClr val="accent5"/>
                </a:solidFill>
              </a:rPr>
              <a:t>E.g</a:t>
            </a:r>
            <a:r>
              <a:rPr lang="fr-FR" sz="1600" b="1" dirty="0" smtClean="0">
                <a:solidFill>
                  <a:schemeClr val="accent5"/>
                </a:solidFill>
              </a:rPr>
              <a:t>. Medipix2,</a:t>
            </a:r>
          </a:p>
          <a:p>
            <a:pPr marL="324000"/>
            <a:r>
              <a:rPr lang="fr-FR" sz="1600" b="1" dirty="0" smtClean="0">
                <a:solidFill>
                  <a:schemeClr val="accent5"/>
                </a:solidFill>
              </a:rPr>
              <a:t>  Medipix3</a:t>
            </a:r>
            <a:endParaRPr lang="fr-FR" sz="1600" b="1" dirty="0">
              <a:solidFill>
                <a:schemeClr val="accent5"/>
              </a:solidFill>
            </a:endParaRPr>
          </a:p>
        </p:txBody>
      </p:sp>
      <p:sp>
        <p:nvSpPr>
          <p:cNvPr id="147" name="TextBox 146"/>
          <p:cNvSpPr txBox="1"/>
          <p:nvPr/>
        </p:nvSpPr>
        <p:spPr>
          <a:xfrm>
            <a:off x="5427223" y="2142402"/>
            <a:ext cx="2051720" cy="338554"/>
          </a:xfrm>
          <a:prstGeom prst="rect">
            <a:avLst/>
          </a:prstGeom>
          <a:noFill/>
        </p:spPr>
        <p:txBody>
          <a:bodyPr wrap="square" rtlCol="0">
            <a:spAutoFit/>
          </a:bodyPr>
          <a:lstStyle/>
          <a:p>
            <a:pPr algn="r"/>
            <a:r>
              <a:rPr lang="fr-FR" sz="1600" b="1" dirty="0" smtClean="0">
                <a:solidFill>
                  <a:schemeClr val="accent5"/>
                </a:solidFill>
              </a:rPr>
              <a:t>Photon </a:t>
            </a:r>
            <a:r>
              <a:rPr lang="fr-FR" sz="1600" b="1" dirty="0" err="1" smtClean="0">
                <a:solidFill>
                  <a:schemeClr val="accent5"/>
                </a:solidFill>
              </a:rPr>
              <a:t>counting</a:t>
            </a:r>
            <a:endParaRPr lang="fr-FR" sz="1600" b="1" dirty="0" smtClean="0">
              <a:solidFill>
                <a:schemeClr val="accent5"/>
              </a:solidFill>
            </a:endParaRPr>
          </a:p>
        </p:txBody>
      </p:sp>
      <p:sp>
        <p:nvSpPr>
          <p:cNvPr id="148" name="TextBox 147"/>
          <p:cNvSpPr txBox="1"/>
          <p:nvPr/>
        </p:nvSpPr>
        <p:spPr>
          <a:xfrm>
            <a:off x="7443447" y="2720207"/>
            <a:ext cx="1888156" cy="1077218"/>
          </a:xfrm>
          <a:prstGeom prst="rect">
            <a:avLst/>
          </a:prstGeom>
          <a:noFill/>
        </p:spPr>
        <p:txBody>
          <a:bodyPr wrap="square" rtlCol="0">
            <a:spAutoFit/>
          </a:bodyPr>
          <a:lstStyle/>
          <a:p>
            <a:r>
              <a:rPr lang="fr-FR" sz="1600" b="1" dirty="0" err="1" smtClean="0">
                <a:solidFill>
                  <a:schemeClr val="accent5"/>
                </a:solidFill>
              </a:rPr>
              <a:t>E.g</a:t>
            </a:r>
            <a:r>
              <a:rPr lang="fr-FR" sz="1600" b="1" dirty="0" smtClean="0">
                <a:solidFill>
                  <a:schemeClr val="accent5"/>
                </a:solidFill>
              </a:rPr>
              <a:t>. Timepix,</a:t>
            </a:r>
          </a:p>
          <a:p>
            <a:pPr marL="324000"/>
            <a:r>
              <a:rPr lang="fr-FR" sz="1600" b="1" dirty="0" smtClean="0">
                <a:solidFill>
                  <a:schemeClr val="accent5"/>
                </a:solidFill>
              </a:rPr>
              <a:t>  (Timepix2),</a:t>
            </a:r>
          </a:p>
          <a:p>
            <a:pPr marL="324000"/>
            <a:r>
              <a:rPr lang="fr-FR" sz="1600" b="1" dirty="0" smtClean="0">
                <a:solidFill>
                  <a:schemeClr val="accent5"/>
                </a:solidFill>
              </a:rPr>
              <a:t>  Timepix3,  </a:t>
            </a:r>
          </a:p>
          <a:p>
            <a:pPr marL="324000"/>
            <a:r>
              <a:rPr lang="fr-FR" sz="1600" b="1" dirty="0" smtClean="0">
                <a:solidFill>
                  <a:schemeClr val="accent5"/>
                </a:solidFill>
              </a:rPr>
              <a:t>  Dosepix </a:t>
            </a:r>
            <a:endParaRPr lang="fr-FR" sz="1600" b="1" dirty="0">
              <a:solidFill>
                <a:schemeClr val="accent5"/>
              </a:solidFill>
            </a:endParaRPr>
          </a:p>
        </p:txBody>
      </p:sp>
      <p:sp>
        <p:nvSpPr>
          <p:cNvPr id="149" name="TextBox 148"/>
          <p:cNvSpPr txBox="1"/>
          <p:nvPr/>
        </p:nvSpPr>
        <p:spPr>
          <a:xfrm>
            <a:off x="4669736" y="2718466"/>
            <a:ext cx="2809207" cy="338554"/>
          </a:xfrm>
          <a:prstGeom prst="rect">
            <a:avLst/>
          </a:prstGeom>
          <a:noFill/>
        </p:spPr>
        <p:txBody>
          <a:bodyPr wrap="square" rtlCol="0">
            <a:spAutoFit/>
          </a:bodyPr>
          <a:lstStyle/>
          <a:p>
            <a:pPr algn="r"/>
            <a:r>
              <a:rPr lang="fr-FR" sz="1600" b="1" dirty="0" smtClean="0">
                <a:solidFill>
                  <a:schemeClr val="accent5"/>
                </a:solidFill>
              </a:rPr>
              <a:t>Time over </a:t>
            </a:r>
            <a:r>
              <a:rPr lang="fr-FR" sz="1600" b="1" dirty="0" err="1" smtClean="0">
                <a:solidFill>
                  <a:schemeClr val="accent5"/>
                </a:solidFill>
              </a:rPr>
              <a:t>threshold</a:t>
            </a:r>
            <a:r>
              <a:rPr lang="fr-FR" sz="1600" b="1" dirty="0" smtClean="0">
                <a:solidFill>
                  <a:schemeClr val="accent5"/>
                </a:solidFill>
              </a:rPr>
              <a:t> (ToT)</a:t>
            </a:r>
          </a:p>
        </p:txBody>
      </p:sp>
      <p:grpSp>
        <p:nvGrpSpPr>
          <p:cNvPr id="150" name="Group 149"/>
          <p:cNvGrpSpPr/>
          <p:nvPr/>
        </p:nvGrpSpPr>
        <p:grpSpPr>
          <a:xfrm>
            <a:off x="1115616" y="1505621"/>
            <a:ext cx="3312368" cy="865684"/>
            <a:chOff x="1115616" y="1339180"/>
            <a:chExt cx="3312368" cy="865684"/>
          </a:xfrm>
        </p:grpSpPr>
        <p:cxnSp>
          <p:nvCxnSpPr>
            <p:cNvPr id="151" name="Straight Connector 150"/>
            <p:cNvCxnSpPr/>
            <p:nvPr/>
          </p:nvCxnSpPr>
          <p:spPr bwMode="auto">
            <a:xfrm>
              <a:off x="1122565" y="2203276"/>
              <a:ext cx="3305419" cy="1588"/>
            </a:xfrm>
            <a:prstGeom prst="line">
              <a:avLst/>
            </a:prstGeom>
            <a:solidFill>
              <a:schemeClr val="accent1"/>
            </a:solidFill>
            <a:ln w="25400" cap="flat" cmpd="sng" algn="ctr">
              <a:solidFill>
                <a:schemeClr val="bg1">
                  <a:lumMod val="65000"/>
                </a:schemeClr>
              </a:solidFill>
              <a:prstDash val="sysDash"/>
              <a:round/>
              <a:headEnd type="none" w="med" len="med"/>
              <a:tailEnd type="none" w="med" len="med"/>
            </a:ln>
            <a:effectLst/>
          </p:spPr>
        </p:cxnSp>
        <p:cxnSp>
          <p:nvCxnSpPr>
            <p:cNvPr id="152" name="Straight Connector 151"/>
            <p:cNvCxnSpPr/>
            <p:nvPr/>
          </p:nvCxnSpPr>
          <p:spPr bwMode="auto">
            <a:xfrm>
              <a:off x="1115616" y="1915244"/>
              <a:ext cx="3305419" cy="1588"/>
            </a:xfrm>
            <a:prstGeom prst="line">
              <a:avLst/>
            </a:prstGeom>
            <a:solidFill>
              <a:schemeClr val="accent1"/>
            </a:solidFill>
            <a:ln w="25400" cap="flat" cmpd="sng" algn="ctr">
              <a:solidFill>
                <a:schemeClr val="bg1">
                  <a:lumMod val="65000"/>
                </a:schemeClr>
              </a:solidFill>
              <a:prstDash val="sysDash"/>
              <a:round/>
              <a:headEnd type="none" w="med" len="med"/>
              <a:tailEnd type="none" w="med" len="med"/>
            </a:ln>
            <a:effectLst/>
          </p:spPr>
        </p:cxnSp>
        <p:cxnSp>
          <p:nvCxnSpPr>
            <p:cNvPr id="153" name="Straight Connector 152"/>
            <p:cNvCxnSpPr/>
            <p:nvPr/>
          </p:nvCxnSpPr>
          <p:spPr bwMode="auto">
            <a:xfrm>
              <a:off x="1115616" y="1627212"/>
              <a:ext cx="3305419" cy="1588"/>
            </a:xfrm>
            <a:prstGeom prst="line">
              <a:avLst/>
            </a:prstGeom>
            <a:solidFill>
              <a:schemeClr val="accent1"/>
            </a:solidFill>
            <a:ln w="25400" cap="flat" cmpd="sng" algn="ctr">
              <a:solidFill>
                <a:schemeClr val="bg1">
                  <a:lumMod val="65000"/>
                </a:schemeClr>
              </a:solidFill>
              <a:prstDash val="sysDash"/>
              <a:round/>
              <a:headEnd type="none" w="med" len="med"/>
              <a:tailEnd type="none" w="med" len="med"/>
            </a:ln>
            <a:effectLst/>
          </p:spPr>
        </p:cxnSp>
        <p:cxnSp>
          <p:nvCxnSpPr>
            <p:cNvPr id="154" name="Straight Connector 153"/>
            <p:cNvCxnSpPr/>
            <p:nvPr/>
          </p:nvCxnSpPr>
          <p:spPr bwMode="auto">
            <a:xfrm>
              <a:off x="1115616" y="1339180"/>
              <a:ext cx="3305419" cy="1588"/>
            </a:xfrm>
            <a:prstGeom prst="line">
              <a:avLst/>
            </a:prstGeom>
            <a:solidFill>
              <a:schemeClr val="accent1"/>
            </a:solidFill>
            <a:ln w="25400" cap="flat" cmpd="sng" algn="ctr">
              <a:solidFill>
                <a:schemeClr val="bg1">
                  <a:lumMod val="65000"/>
                </a:schemeClr>
              </a:solidFill>
              <a:prstDash val="sysDash"/>
              <a:round/>
              <a:headEnd type="none" w="med" len="med"/>
              <a:tailEnd type="none" w="med" len="med"/>
            </a:ln>
            <a:effectLst/>
          </p:spPr>
        </p:cxnSp>
      </p:grpSp>
      <p:cxnSp>
        <p:nvCxnSpPr>
          <p:cNvPr id="155" name="Straight Arrow Connector 154"/>
          <p:cNvCxnSpPr/>
          <p:nvPr/>
        </p:nvCxnSpPr>
        <p:spPr bwMode="auto">
          <a:xfrm>
            <a:off x="1619672" y="3708635"/>
            <a:ext cx="2088232" cy="0"/>
          </a:xfrm>
          <a:prstGeom prst="straightConnector1">
            <a:avLst/>
          </a:prstGeom>
          <a:solidFill>
            <a:schemeClr val="accent1"/>
          </a:solidFill>
          <a:ln w="28575" cap="flat" cmpd="sng" algn="ctr">
            <a:solidFill>
              <a:srgbClr val="A6A6A6"/>
            </a:solidFill>
            <a:prstDash val="solid"/>
            <a:round/>
            <a:headEnd type="triangle"/>
            <a:tailEnd type="triangle"/>
          </a:ln>
          <a:effectLst/>
        </p:spPr>
      </p:cxnSp>
    </p:spTree>
    <p:extLst>
      <p:ext uri="{BB962C8B-B14F-4D97-AF65-F5344CB8AC3E}">
        <p14:creationId xmlns:p14="http://schemas.microsoft.com/office/powerpoint/2010/main" val="28737225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7"/>
                                        </p:tgtEl>
                                        <p:attrNameLst>
                                          <p:attrName>style.visibility</p:attrName>
                                        </p:attrNameLst>
                                      </p:cBhvr>
                                      <p:to>
                                        <p:strVal val="visible"/>
                                      </p:to>
                                    </p:set>
                                    <p:animEffect transition="in" filter="wipe(up)">
                                      <p:cBhvr>
                                        <p:cTn id="7" dur="500"/>
                                        <p:tgtEl>
                                          <p:spTgt spid="10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8"/>
                                        </p:tgtEl>
                                        <p:attrNameLst>
                                          <p:attrName>style.visibility</p:attrName>
                                        </p:attrNameLst>
                                      </p:cBhvr>
                                      <p:to>
                                        <p:strVal val="visible"/>
                                      </p:to>
                                    </p:set>
                                    <p:animEffect transition="in" filter="fade">
                                      <p:cBhvr>
                                        <p:cTn id="11" dur="1000"/>
                                        <p:tgtEl>
                                          <p:spTgt spid="108"/>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118"/>
                                        </p:tgtEl>
                                        <p:attrNameLst>
                                          <p:attrName>style.visibility</p:attrName>
                                        </p:attrNameLst>
                                      </p:cBhvr>
                                      <p:to>
                                        <p:strVal val="visible"/>
                                      </p:to>
                                    </p:set>
                                    <p:animEffect transition="in" filter="fade">
                                      <p:cBhvr>
                                        <p:cTn id="15" dur="2000"/>
                                        <p:tgtEl>
                                          <p:spTgt spid="118"/>
                                        </p:tgtEl>
                                      </p:cBhvr>
                                    </p:animEffect>
                                  </p:childTnLst>
                                </p:cTn>
                              </p:par>
                              <p:par>
                                <p:cTn id="16" presetID="9" presetClass="exit" presetSubtype="0" fill="hold" nodeType="withEffect">
                                  <p:stCondLst>
                                    <p:cond delay="0"/>
                                  </p:stCondLst>
                                  <p:childTnLst>
                                    <p:animEffect transition="out" filter="dissolve">
                                      <p:cBhvr>
                                        <p:cTn id="17" dur="500"/>
                                        <p:tgtEl>
                                          <p:spTgt spid="107"/>
                                        </p:tgtEl>
                                      </p:cBhvr>
                                    </p:animEffect>
                                    <p:set>
                                      <p:cBhvr>
                                        <p:cTn id="18" dur="1" fill="hold">
                                          <p:stCondLst>
                                            <p:cond delay="499"/>
                                          </p:stCondLst>
                                        </p:cTn>
                                        <p:tgtEl>
                                          <p:spTgt spid="107"/>
                                        </p:tgtEl>
                                        <p:attrNameLst>
                                          <p:attrName>style.visibility</p:attrName>
                                        </p:attrNameLst>
                                      </p:cBhvr>
                                      <p:to>
                                        <p:strVal val="hidden"/>
                                      </p:to>
                                    </p:set>
                                  </p:childTnLst>
                                </p:cTn>
                              </p:par>
                            </p:childTnLst>
                          </p:cTn>
                        </p:par>
                        <p:par>
                          <p:cTn id="19" fill="hold">
                            <p:stCondLst>
                              <p:cond delay="3500"/>
                            </p:stCondLst>
                            <p:childTnLst>
                              <p:par>
                                <p:cTn id="20" presetID="22" presetClass="entr" presetSubtype="1" fill="hold" nodeType="afterEffect">
                                  <p:stCondLst>
                                    <p:cond delay="0"/>
                                  </p:stCondLst>
                                  <p:childTnLst>
                                    <p:set>
                                      <p:cBhvr>
                                        <p:cTn id="21" dur="1" fill="hold">
                                          <p:stCondLst>
                                            <p:cond delay="0"/>
                                          </p:stCondLst>
                                        </p:cTn>
                                        <p:tgtEl>
                                          <p:spTgt spid="109"/>
                                        </p:tgtEl>
                                        <p:attrNameLst>
                                          <p:attrName>style.visibility</p:attrName>
                                        </p:attrNameLst>
                                      </p:cBhvr>
                                      <p:to>
                                        <p:strVal val="visible"/>
                                      </p:to>
                                    </p:set>
                                    <p:animEffect transition="in" filter="wipe(up)">
                                      <p:cBhvr>
                                        <p:cTn id="22" dur="500"/>
                                        <p:tgtEl>
                                          <p:spTgt spid="109"/>
                                        </p:tgtEl>
                                      </p:cBhvr>
                                    </p:animEffect>
                                  </p:childTnLst>
                                </p:cTn>
                              </p:par>
                            </p:childTnLst>
                          </p:cTn>
                        </p:par>
                        <p:par>
                          <p:cTn id="23" fill="hold">
                            <p:stCondLst>
                              <p:cond delay="4000"/>
                            </p:stCondLst>
                            <p:childTnLst>
                              <p:par>
                                <p:cTn id="24" presetID="17" presetClass="exit" presetSubtype="4" fill="hold" nodeType="afterEffect">
                                  <p:stCondLst>
                                    <p:cond delay="1000"/>
                                  </p:stCondLst>
                                  <p:childTnLst>
                                    <p:anim calcmode="lin" valueType="num">
                                      <p:cBhvr>
                                        <p:cTn id="25" dur="1000"/>
                                        <p:tgtEl>
                                          <p:spTgt spid="109"/>
                                        </p:tgtEl>
                                        <p:attrNameLst>
                                          <p:attrName>ppt_x</p:attrName>
                                        </p:attrNameLst>
                                      </p:cBhvr>
                                      <p:tavLst>
                                        <p:tav tm="0">
                                          <p:val>
                                            <p:strVal val="ppt_x"/>
                                          </p:val>
                                        </p:tav>
                                        <p:tav tm="100000">
                                          <p:val>
                                            <p:strVal val="ppt_x"/>
                                          </p:val>
                                        </p:tav>
                                      </p:tavLst>
                                    </p:anim>
                                    <p:anim calcmode="lin" valueType="num">
                                      <p:cBhvr>
                                        <p:cTn id="26" dur="1000"/>
                                        <p:tgtEl>
                                          <p:spTgt spid="109"/>
                                        </p:tgtEl>
                                        <p:attrNameLst>
                                          <p:attrName>ppt_y</p:attrName>
                                        </p:attrNameLst>
                                      </p:cBhvr>
                                      <p:tavLst>
                                        <p:tav tm="0">
                                          <p:val>
                                            <p:strVal val="ppt_y"/>
                                          </p:val>
                                        </p:tav>
                                        <p:tav tm="100000">
                                          <p:val>
                                            <p:strVal val="ppt_y+ppt_h/2"/>
                                          </p:val>
                                        </p:tav>
                                      </p:tavLst>
                                    </p:anim>
                                    <p:anim calcmode="lin" valueType="num">
                                      <p:cBhvr>
                                        <p:cTn id="27" dur="1000"/>
                                        <p:tgtEl>
                                          <p:spTgt spid="109"/>
                                        </p:tgtEl>
                                        <p:attrNameLst>
                                          <p:attrName>ppt_w</p:attrName>
                                        </p:attrNameLst>
                                      </p:cBhvr>
                                      <p:tavLst>
                                        <p:tav tm="0">
                                          <p:val>
                                            <p:strVal val="ppt_w"/>
                                          </p:val>
                                        </p:tav>
                                        <p:tav tm="100000">
                                          <p:val>
                                            <p:strVal val="ppt_w"/>
                                          </p:val>
                                        </p:tav>
                                      </p:tavLst>
                                    </p:anim>
                                    <p:anim calcmode="lin" valueType="num">
                                      <p:cBhvr>
                                        <p:cTn id="28" dur="1000"/>
                                        <p:tgtEl>
                                          <p:spTgt spid="109"/>
                                        </p:tgtEl>
                                        <p:attrNameLst>
                                          <p:attrName>ppt_h</p:attrName>
                                        </p:attrNameLst>
                                      </p:cBhvr>
                                      <p:tavLst>
                                        <p:tav tm="0">
                                          <p:val>
                                            <p:strVal val="ppt_h"/>
                                          </p:val>
                                        </p:tav>
                                        <p:tav tm="100000">
                                          <p:val>
                                            <p:fltVal val="0"/>
                                          </p:val>
                                        </p:tav>
                                      </p:tavLst>
                                    </p:anim>
                                    <p:set>
                                      <p:cBhvr>
                                        <p:cTn id="29" dur="1" fill="hold">
                                          <p:stCondLst>
                                            <p:cond delay="999"/>
                                          </p:stCondLst>
                                        </p:cTn>
                                        <p:tgtEl>
                                          <p:spTgt spid="109"/>
                                        </p:tgtEl>
                                        <p:attrNameLst>
                                          <p:attrName>style.visibility</p:attrName>
                                        </p:attrNameLst>
                                      </p:cBhvr>
                                      <p:to>
                                        <p:strVal val="hidden"/>
                                      </p:to>
                                    </p:set>
                                  </p:childTnLst>
                                </p:cTn>
                              </p:par>
                              <p:par>
                                <p:cTn id="30" presetID="10" presetClass="entr" presetSubtype="0" fill="hold" nodeType="withEffect">
                                  <p:stCondLst>
                                    <p:cond delay="0"/>
                                  </p:stCondLst>
                                  <p:childTnLst>
                                    <p:set>
                                      <p:cBhvr>
                                        <p:cTn id="31" dur="1" fill="hold">
                                          <p:stCondLst>
                                            <p:cond delay="0"/>
                                          </p:stCondLst>
                                        </p:cTn>
                                        <p:tgtEl>
                                          <p:spTgt spid="103"/>
                                        </p:tgtEl>
                                        <p:attrNameLst>
                                          <p:attrName>style.visibility</p:attrName>
                                        </p:attrNameLst>
                                      </p:cBhvr>
                                      <p:to>
                                        <p:strVal val="visible"/>
                                      </p:to>
                                    </p:set>
                                    <p:animEffect transition="in" filter="fade">
                                      <p:cBhvr>
                                        <p:cTn id="32" dur="2000"/>
                                        <p:tgtEl>
                                          <p:spTgt spid="103"/>
                                        </p:tgtEl>
                                      </p:cBhvr>
                                    </p:animEffect>
                                  </p:childTnLst>
                                </p:cTn>
                              </p:par>
                            </p:childTnLst>
                          </p:cTn>
                        </p:par>
                        <p:par>
                          <p:cTn id="33" fill="hold">
                            <p:stCondLst>
                              <p:cond delay="6000"/>
                            </p:stCondLst>
                            <p:childTnLst>
                              <p:par>
                                <p:cTn id="34" presetID="10" presetClass="exit" presetSubtype="0" fill="hold" nodeType="afterEffect">
                                  <p:stCondLst>
                                    <p:cond delay="0"/>
                                  </p:stCondLst>
                                  <p:childTnLst>
                                    <p:animEffect transition="out" filter="fade">
                                      <p:cBhvr>
                                        <p:cTn id="35" dur="500"/>
                                        <p:tgtEl>
                                          <p:spTgt spid="118"/>
                                        </p:tgtEl>
                                      </p:cBhvr>
                                    </p:animEffect>
                                    <p:set>
                                      <p:cBhvr>
                                        <p:cTn id="36" dur="1" fill="hold">
                                          <p:stCondLst>
                                            <p:cond delay="499"/>
                                          </p:stCondLst>
                                        </p:cTn>
                                        <p:tgtEl>
                                          <p:spTgt spid="118"/>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108"/>
                                        </p:tgtEl>
                                        <p:attrNameLst>
                                          <p:attrName>style.visibility</p:attrName>
                                        </p:attrNameLst>
                                      </p:cBhvr>
                                      <p:to>
                                        <p:strVal val="hidden"/>
                                      </p:to>
                                    </p:set>
                                  </p:childTnLst>
                                </p:cTn>
                              </p:par>
                            </p:childTnLst>
                          </p:cTn>
                        </p:par>
                        <p:par>
                          <p:cTn id="39" fill="hold">
                            <p:stCondLst>
                              <p:cond delay="6500"/>
                            </p:stCondLst>
                            <p:childTnLst>
                              <p:par>
                                <p:cTn id="40" presetID="18" presetClass="entr" presetSubtype="3" fill="hold" nodeType="afterEffect">
                                  <p:stCondLst>
                                    <p:cond delay="0"/>
                                  </p:stCondLst>
                                  <p:childTnLst>
                                    <p:set>
                                      <p:cBhvr>
                                        <p:cTn id="41" dur="1" fill="hold">
                                          <p:stCondLst>
                                            <p:cond delay="0"/>
                                          </p:stCondLst>
                                        </p:cTn>
                                        <p:tgtEl>
                                          <p:spTgt spid="78"/>
                                        </p:tgtEl>
                                        <p:attrNameLst>
                                          <p:attrName>style.visibility</p:attrName>
                                        </p:attrNameLst>
                                      </p:cBhvr>
                                      <p:to>
                                        <p:strVal val="visible"/>
                                      </p:to>
                                    </p:set>
                                    <p:animEffect transition="in" filter="strips(upRight)">
                                      <p:cBhvr>
                                        <p:cTn id="42" dur="1000"/>
                                        <p:tgtEl>
                                          <p:spTgt spid="78"/>
                                        </p:tgtEl>
                                      </p:cBhvr>
                                    </p:animEffect>
                                  </p:childTnLst>
                                </p:cTn>
                              </p:par>
                              <p:par>
                                <p:cTn id="43" presetID="1" presetClass="entr" presetSubtype="0" fill="hold" nodeType="withEffect">
                                  <p:stCondLst>
                                    <p:cond delay="0"/>
                                  </p:stCondLst>
                                  <p:childTnLst>
                                    <p:set>
                                      <p:cBhvr>
                                        <p:cTn id="44" dur="1" fill="hold">
                                          <p:stCondLst>
                                            <p:cond delay="0"/>
                                          </p:stCondLst>
                                        </p:cTn>
                                        <p:tgtEl>
                                          <p:spTgt spid="8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83"/>
                                        </p:tgtEl>
                                        <p:attrNameLst>
                                          <p:attrName>style.visibility</p:attrName>
                                        </p:attrNameLst>
                                      </p:cBhvr>
                                      <p:to>
                                        <p:strVal val="visible"/>
                                      </p:to>
                                    </p:set>
                                  </p:childTnLst>
                                </p:cTn>
                              </p:par>
                              <p:par>
                                <p:cTn id="49" presetID="18" presetClass="entr" presetSubtype="3" fill="hold" nodeType="withEffect">
                                  <p:stCondLst>
                                    <p:cond delay="0"/>
                                  </p:stCondLst>
                                  <p:childTnLst>
                                    <p:set>
                                      <p:cBhvr>
                                        <p:cTn id="50" dur="1" fill="hold">
                                          <p:stCondLst>
                                            <p:cond delay="0"/>
                                          </p:stCondLst>
                                        </p:cTn>
                                        <p:tgtEl>
                                          <p:spTgt spid="79"/>
                                        </p:tgtEl>
                                        <p:attrNameLst>
                                          <p:attrName>style.visibility</p:attrName>
                                        </p:attrNameLst>
                                      </p:cBhvr>
                                      <p:to>
                                        <p:strVal val="visible"/>
                                      </p:to>
                                    </p:set>
                                    <p:animEffect transition="in" filter="strips(upRight)">
                                      <p:cBhvr>
                                        <p:cTn id="51" dur="500"/>
                                        <p:tgtEl>
                                          <p:spTgt spid="79"/>
                                        </p:tgtEl>
                                      </p:cBhvr>
                                    </p:animEffect>
                                  </p:childTnLst>
                                </p:cTn>
                              </p:par>
                              <p:par>
                                <p:cTn id="52" presetID="47" presetClass="entr" presetSubtype="0" fill="hold" nodeType="withEffect">
                                  <p:stCondLst>
                                    <p:cond delay="1000"/>
                                  </p:stCondLst>
                                  <p:childTnLst>
                                    <p:set>
                                      <p:cBhvr>
                                        <p:cTn id="53" dur="1" fill="hold">
                                          <p:stCondLst>
                                            <p:cond delay="0"/>
                                          </p:stCondLst>
                                        </p:cTn>
                                        <p:tgtEl>
                                          <p:spTgt spid="84"/>
                                        </p:tgtEl>
                                        <p:attrNameLst>
                                          <p:attrName>style.visibility</p:attrName>
                                        </p:attrNameLst>
                                      </p:cBhvr>
                                      <p:to>
                                        <p:strVal val="visible"/>
                                      </p:to>
                                    </p:set>
                                    <p:animEffect transition="in" filter="fade">
                                      <p:cBhvr>
                                        <p:cTn id="54" dur="1000"/>
                                        <p:tgtEl>
                                          <p:spTgt spid="84"/>
                                        </p:tgtEl>
                                      </p:cBhvr>
                                    </p:animEffect>
                                    <p:anim calcmode="lin" valueType="num">
                                      <p:cBhvr>
                                        <p:cTn id="55" dur="1000" fill="hold"/>
                                        <p:tgtEl>
                                          <p:spTgt spid="84"/>
                                        </p:tgtEl>
                                        <p:attrNameLst>
                                          <p:attrName>ppt_x</p:attrName>
                                        </p:attrNameLst>
                                      </p:cBhvr>
                                      <p:tavLst>
                                        <p:tav tm="0">
                                          <p:val>
                                            <p:strVal val="#ppt_x"/>
                                          </p:val>
                                        </p:tav>
                                        <p:tav tm="100000">
                                          <p:val>
                                            <p:strVal val="#ppt_x"/>
                                          </p:val>
                                        </p:tav>
                                      </p:tavLst>
                                    </p:anim>
                                    <p:anim calcmode="lin" valueType="num">
                                      <p:cBhvr>
                                        <p:cTn id="56" dur="1000" fill="hold"/>
                                        <p:tgtEl>
                                          <p:spTgt spid="84"/>
                                        </p:tgtEl>
                                        <p:attrNameLst>
                                          <p:attrName>ppt_y</p:attrName>
                                        </p:attrNameLst>
                                      </p:cBhvr>
                                      <p:tavLst>
                                        <p:tav tm="0">
                                          <p:val>
                                            <p:strVal val="#ppt_y-.1"/>
                                          </p:val>
                                        </p:tav>
                                        <p:tav tm="100000">
                                          <p:val>
                                            <p:strVal val="#ppt_y"/>
                                          </p:val>
                                        </p:tav>
                                      </p:tavLst>
                                    </p:anim>
                                  </p:childTnLst>
                                </p:cTn>
                              </p:par>
                            </p:childTnLst>
                          </p:cTn>
                        </p:par>
                        <p:par>
                          <p:cTn id="57" fill="hold">
                            <p:stCondLst>
                              <p:cond delay="2000"/>
                            </p:stCondLst>
                            <p:childTnLst>
                              <p:par>
                                <p:cTn id="58" presetID="22" presetClass="entr" presetSubtype="4" fill="hold" nodeType="afterEffect">
                                  <p:stCondLst>
                                    <p:cond delay="0"/>
                                  </p:stCondLst>
                                  <p:childTnLst>
                                    <p:set>
                                      <p:cBhvr>
                                        <p:cTn id="59" dur="1" fill="hold">
                                          <p:stCondLst>
                                            <p:cond delay="0"/>
                                          </p:stCondLst>
                                        </p:cTn>
                                        <p:tgtEl>
                                          <p:spTgt spid="129"/>
                                        </p:tgtEl>
                                        <p:attrNameLst>
                                          <p:attrName>style.visibility</p:attrName>
                                        </p:attrNameLst>
                                      </p:cBhvr>
                                      <p:to>
                                        <p:strVal val="visible"/>
                                      </p:to>
                                    </p:set>
                                    <p:animEffect transition="in" filter="wipe(down)">
                                      <p:cBhvr>
                                        <p:cTn id="60" dur="500"/>
                                        <p:tgtEl>
                                          <p:spTgt spid="129"/>
                                        </p:tgtEl>
                                      </p:cBhvr>
                                    </p:animEffect>
                                  </p:childTnLst>
                                </p:cTn>
                              </p:par>
                            </p:childTnLst>
                          </p:cTn>
                        </p:par>
                        <p:par>
                          <p:cTn id="61" fill="hold">
                            <p:stCondLst>
                              <p:cond delay="2500"/>
                            </p:stCondLst>
                            <p:childTnLst>
                              <p:par>
                                <p:cTn id="62" presetID="1" presetClass="exit" presetSubtype="0" fill="hold" nodeType="afterEffect">
                                  <p:stCondLst>
                                    <p:cond delay="500"/>
                                  </p:stCondLst>
                                  <p:childTnLst>
                                    <p:set>
                                      <p:cBhvr>
                                        <p:cTn id="63" dur="1" fill="hold">
                                          <p:stCondLst>
                                            <p:cond delay="0"/>
                                          </p:stCondLst>
                                        </p:cTn>
                                        <p:tgtEl>
                                          <p:spTgt spid="129"/>
                                        </p:tgtEl>
                                        <p:attrNameLst>
                                          <p:attrName>style.visibility</p:attrName>
                                        </p:attrNameLst>
                                      </p:cBhvr>
                                      <p:to>
                                        <p:strVal val="hidden"/>
                                      </p:to>
                                    </p:set>
                                  </p:childTnLst>
                                </p:cTn>
                              </p:par>
                              <p:par>
                                <p:cTn id="64" presetID="22" presetClass="entr" presetSubtype="4" fill="hold" nodeType="withEffect">
                                  <p:stCondLst>
                                    <p:cond delay="0"/>
                                  </p:stCondLst>
                                  <p:childTnLst>
                                    <p:set>
                                      <p:cBhvr>
                                        <p:cTn id="65" dur="1" fill="hold">
                                          <p:stCondLst>
                                            <p:cond delay="0"/>
                                          </p:stCondLst>
                                        </p:cTn>
                                        <p:tgtEl>
                                          <p:spTgt spid="130"/>
                                        </p:tgtEl>
                                        <p:attrNameLst>
                                          <p:attrName>style.visibility</p:attrName>
                                        </p:attrNameLst>
                                      </p:cBhvr>
                                      <p:to>
                                        <p:strVal val="visible"/>
                                      </p:to>
                                    </p:set>
                                    <p:animEffect transition="in" filter="wipe(down)">
                                      <p:cBhvr>
                                        <p:cTn id="66" dur="500"/>
                                        <p:tgtEl>
                                          <p:spTgt spid="130"/>
                                        </p:tgtEl>
                                      </p:cBhvr>
                                    </p:animEffect>
                                  </p:childTnLst>
                                </p:cTn>
                              </p:par>
                            </p:childTnLst>
                          </p:cTn>
                        </p:par>
                        <p:par>
                          <p:cTn id="67" fill="hold">
                            <p:stCondLst>
                              <p:cond delay="3000"/>
                            </p:stCondLst>
                            <p:childTnLst>
                              <p:par>
                                <p:cTn id="68" presetID="1" presetClass="exit" presetSubtype="0" fill="hold" nodeType="afterEffect">
                                  <p:stCondLst>
                                    <p:cond delay="500"/>
                                  </p:stCondLst>
                                  <p:childTnLst>
                                    <p:set>
                                      <p:cBhvr>
                                        <p:cTn id="69" dur="1" fill="hold">
                                          <p:stCondLst>
                                            <p:cond delay="0"/>
                                          </p:stCondLst>
                                        </p:cTn>
                                        <p:tgtEl>
                                          <p:spTgt spid="130"/>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9" presetClass="entr" presetSubtype="0" fill="hold" grpId="0" nodeType="clickEffect">
                                  <p:stCondLst>
                                    <p:cond delay="0"/>
                                  </p:stCondLst>
                                  <p:childTnLst>
                                    <p:set>
                                      <p:cBhvr>
                                        <p:cTn id="73" dur="1" fill="hold">
                                          <p:stCondLst>
                                            <p:cond delay="0"/>
                                          </p:stCondLst>
                                        </p:cTn>
                                        <p:tgtEl>
                                          <p:spTgt spid="147"/>
                                        </p:tgtEl>
                                        <p:attrNameLst>
                                          <p:attrName>style.visibility</p:attrName>
                                        </p:attrNameLst>
                                      </p:cBhvr>
                                      <p:to>
                                        <p:strVal val="visible"/>
                                      </p:to>
                                    </p:set>
                                    <p:animEffect transition="in" filter="dissolve">
                                      <p:cBhvr>
                                        <p:cTn id="74" dur="500"/>
                                        <p:tgtEl>
                                          <p:spTgt spid="147"/>
                                        </p:tgtEl>
                                      </p:cBhvr>
                                    </p:animEffect>
                                  </p:childTnLst>
                                </p:cTn>
                              </p:par>
                            </p:childTnLst>
                          </p:cTn>
                        </p:par>
                        <p:par>
                          <p:cTn id="75" fill="hold">
                            <p:stCondLst>
                              <p:cond delay="500"/>
                            </p:stCondLst>
                            <p:childTnLst>
                              <p:par>
                                <p:cTn id="76" presetID="9" presetClass="entr" presetSubtype="0" fill="hold" grpId="0" nodeType="afterEffect">
                                  <p:stCondLst>
                                    <p:cond delay="0"/>
                                  </p:stCondLst>
                                  <p:childTnLst>
                                    <p:set>
                                      <p:cBhvr>
                                        <p:cTn id="77" dur="1" fill="hold">
                                          <p:stCondLst>
                                            <p:cond delay="0"/>
                                          </p:stCondLst>
                                        </p:cTn>
                                        <p:tgtEl>
                                          <p:spTgt spid="146"/>
                                        </p:tgtEl>
                                        <p:attrNameLst>
                                          <p:attrName>style.visibility</p:attrName>
                                        </p:attrNameLst>
                                      </p:cBhvr>
                                      <p:to>
                                        <p:strVal val="visible"/>
                                      </p:to>
                                    </p:set>
                                    <p:animEffect transition="in" filter="dissolve">
                                      <p:cBhvr>
                                        <p:cTn id="78" dur="500"/>
                                        <p:tgtEl>
                                          <p:spTgt spid="146"/>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8" fill="hold" grpId="1" nodeType="clickEffect">
                                  <p:stCondLst>
                                    <p:cond delay="0"/>
                                  </p:stCondLst>
                                  <p:childTnLst>
                                    <p:set>
                                      <p:cBhvr>
                                        <p:cTn id="82" dur="1" fill="hold">
                                          <p:stCondLst>
                                            <p:cond delay="0"/>
                                          </p:stCondLst>
                                        </p:cTn>
                                        <p:tgtEl>
                                          <p:spTgt spid="94"/>
                                        </p:tgtEl>
                                        <p:attrNameLst>
                                          <p:attrName>style.visibility</p:attrName>
                                        </p:attrNameLst>
                                      </p:cBhvr>
                                      <p:to>
                                        <p:strVal val="visible"/>
                                      </p:to>
                                    </p:set>
                                    <p:animEffect transition="in" filter="wipe(left)">
                                      <p:cBhvr>
                                        <p:cTn id="83" dur="500"/>
                                        <p:tgtEl>
                                          <p:spTgt spid="94"/>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8" fill="hold" nodeType="clickEffect">
                                  <p:stCondLst>
                                    <p:cond delay="0"/>
                                  </p:stCondLst>
                                  <p:childTnLst>
                                    <p:set>
                                      <p:cBhvr>
                                        <p:cTn id="87" dur="1" fill="hold">
                                          <p:stCondLst>
                                            <p:cond delay="0"/>
                                          </p:stCondLst>
                                        </p:cTn>
                                        <p:tgtEl>
                                          <p:spTgt spid="150"/>
                                        </p:tgtEl>
                                        <p:attrNameLst>
                                          <p:attrName>style.visibility</p:attrName>
                                        </p:attrNameLst>
                                      </p:cBhvr>
                                      <p:to>
                                        <p:strVal val="visible"/>
                                      </p:to>
                                    </p:set>
                                    <p:animEffect transition="in" filter="wipe(left)">
                                      <p:cBhvr>
                                        <p:cTn id="88" dur="500"/>
                                        <p:tgtEl>
                                          <p:spTgt spid="150"/>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xit" presetSubtype="0" fill="hold" grpId="2" nodeType="clickEffect">
                                  <p:stCondLst>
                                    <p:cond delay="0"/>
                                  </p:stCondLst>
                                  <p:childTnLst>
                                    <p:animEffect transition="out" filter="fade">
                                      <p:cBhvr>
                                        <p:cTn id="92" dur="500"/>
                                        <p:tgtEl>
                                          <p:spTgt spid="94"/>
                                        </p:tgtEl>
                                      </p:cBhvr>
                                    </p:animEffect>
                                    <p:set>
                                      <p:cBhvr>
                                        <p:cTn id="93" dur="1" fill="hold">
                                          <p:stCondLst>
                                            <p:cond delay="499"/>
                                          </p:stCondLst>
                                        </p:cTn>
                                        <p:tgtEl>
                                          <p:spTgt spid="94"/>
                                        </p:tgtEl>
                                        <p:attrNameLst>
                                          <p:attrName>style.visibility</p:attrName>
                                        </p:attrNameLst>
                                      </p:cBhvr>
                                      <p:to>
                                        <p:strVal val="hidden"/>
                                      </p:to>
                                    </p:set>
                                  </p:childTnLst>
                                </p:cTn>
                              </p:par>
                              <p:par>
                                <p:cTn id="94" presetID="10" presetClass="exit" presetSubtype="0" fill="hold" nodeType="withEffect">
                                  <p:stCondLst>
                                    <p:cond delay="0"/>
                                  </p:stCondLst>
                                  <p:childTnLst>
                                    <p:animEffect transition="out" filter="fade">
                                      <p:cBhvr>
                                        <p:cTn id="95" dur="500"/>
                                        <p:tgtEl>
                                          <p:spTgt spid="150"/>
                                        </p:tgtEl>
                                      </p:cBhvr>
                                    </p:animEffect>
                                    <p:set>
                                      <p:cBhvr>
                                        <p:cTn id="96" dur="1" fill="hold">
                                          <p:stCondLst>
                                            <p:cond delay="499"/>
                                          </p:stCondLst>
                                        </p:cTn>
                                        <p:tgtEl>
                                          <p:spTgt spid="150"/>
                                        </p:tgtEl>
                                        <p:attrNameLst>
                                          <p:attrName>style.visibility</p:attrName>
                                        </p:attrNameLst>
                                      </p:cBhvr>
                                      <p:to>
                                        <p:strVal val="hidden"/>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88"/>
                                        </p:tgtEl>
                                        <p:attrNameLst>
                                          <p:attrName>style.visibility</p:attrName>
                                        </p:attrNameLst>
                                      </p:cBhvr>
                                      <p:to>
                                        <p:strVal val="visible"/>
                                      </p:to>
                                    </p:set>
                                  </p:childTnLst>
                                </p:cTn>
                              </p:par>
                              <p:par>
                                <p:cTn id="101" presetID="22" presetClass="entr" presetSubtype="8" fill="hold" nodeType="withEffect">
                                  <p:stCondLst>
                                    <p:cond delay="0"/>
                                  </p:stCondLst>
                                  <p:childTnLst>
                                    <p:set>
                                      <p:cBhvr>
                                        <p:cTn id="102" dur="1" fill="hold">
                                          <p:stCondLst>
                                            <p:cond delay="0"/>
                                          </p:stCondLst>
                                        </p:cTn>
                                        <p:tgtEl>
                                          <p:spTgt spid="99"/>
                                        </p:tgtEl>
                                        <p:attrNameLst>
                                          <p:attrName>style.visibility</p:attrName>
                                        </p:attrNameLst>
                                      </p:cBhvr>
                                      <p:to>
                                        <p:strVal val="visible"/>
                                      </p:to>
                                    </p:set>
                                    <p:animEffect transition="in" filter="wipe(left)">
                                      <p:cBhvr>
                                        <p:cTn id="103" dur="500"/>
                                        <p:tgtEl>
                                          <p:spTgt spid="99"/>
                                        </p:tgtEl>
                                      </p:cBhvr>
                                    </p:animEffect>
                                  </p:childTnLst>
                                </p:cTn>
                              </p:par>
                              <p:par>
                                <p:cTn id="104" presetID="1" presetClass="entr" presetSubtype="0" fill="hold" nodeType="withEffect">
                                  <p:stCondLst>
                                    <p:cond delay="0"/>
                                  </p:stCondLst>
                                  <p:childTnLst>
                                    <p:set>
                                      <p:cBhvr>
                                        <p:cTn id="105" dur="1" fill="hold">
                                          <p:stCondLst>
                                            <p:cond delay="0"/>
                                          </p:stCondLst>
                                        </p:cTn>
                                        <p:tgtEl>
                                          <p:spTgt spid="131"/>
                                        </p:tgtEl>
                                        <p:attrNameLst>
                                          <p:attrName>style.visibility</p:attrName>
                                        </p:attrNameLst>
                                      </p:cBhvr>
                                      <p:to>
                                        <p:strVal val="visible"/>
                                      </p:to>
                                    </p:set>
                                  </p:childTnLst>
                                </p:cTn>
                              </p:par>
                            </p:childTnLst>
                          </p:cTn>
                        </p:par>
                        <p:par>
                          <p:cTn id="106" fill="hold">
                            <p:stCondLst>
                              <p:cond delay="500"/>
                            </p:stCondLst>
                            <p:childTnLst>
                              <p:par>
                                <p:cTn id="107" presetID="16" presetClass="entr" presetSubtype="37" fill="hold" nodeType="afterEffect">
                                  <p:stCondLst>
                                    <p:cond delay="0"/>
                                  </p:stCondLst>
                                  <p:childTnLst>
                                    <p:set>
                                      <p:cBhvr>
                                        <p:cTn id="108" dur="1" fill="hold">
                                          <p:stCondLst>
                                            <p:cond delay="0"/>
                                          </p:stCondLst>
                                        </p:cTn>
                                        <p:tgtEl>
                                          <p:spTgt spid="155"/>
                                        </p:tgtEl>
                                        <p:attrNameLst>
                                          <p:attrName>style.visibility</p:attrName>
                                        </p:attrNameLst>
                                      </p:cBhvr>
                                      <p:to>
                                        <p:strVal val="visible"/>
                                      </p:to>
                                    </p:set>
                                    <p:animEffect transition="in" filter="barn(outVertical)">
                                      <p:cBhvr>
                                        <p:cTn id="109" dur="500"/>
                                        <p:tgtEl>
                                          <p:spTgt spid="155"/>
                                        </p:tgtEl>
                                      </p:cBhvr>
                                    </p:animEffect>
                                  </p:childTnLst>
                                </p:cTn>
                              </p:par>
                            </p:childTnLst>
                          </p:cTn>
                        </p:par>
                      </p:childTnLst>
                    </p:cTn>
                  </p:par>
                  <p:par>
                    <p:cTn id="110" fill="hold">
                      <p:stCondLst>
                        <p:cond delay="indefinite"/>
                      </p:stCondLst>
                      <p:childTnLst>
                        <p:par>
                          <p:cTn id="111" fill="hold">
                            <p:stCondLst>
                              <p:cond delay="0"/>
                            </p:stCondLst>
                            <p:childTnLst>
                              <p:par>
                                <p:cTn id="112" presetID="22" presetClass="entr" presetSubtype="8" fill="hold" grpId="0" nodeType="clickEffect">
                                  <p:stCondLst>
                                    <p:cond delay="0"/>
                                  </p:stCondLst>
                                  <p:childTnLst>
                                    <p:set>
                                      <p:cBhvr>
                                        <p:cTn id="113" dur="1" fill="hold">
                                          <p:stCondLst>
                                            <p:cond delay="0"/>
                                          </p:stCondLst>
                                        </p:cTn>
                                        <p:tgtEl>
                                          <p:spTgt spid="87"/>
                                        </p:tgtEl>
                                        <p:attrNameLst>
                                          <p:attrName>style.visibility</p:attrName>
                                        </p:attrNameLst>
                                      </p:cBhvr>
                                      <p:to>
                                        <p:strVal val="visible"/>
                                      </p:to>
                                    </p:set>
                                    <p:animEffect transition="in" filter="wipe(left)">
                                      <p:cBhvr>
                                        <p:cTn id="114" dur="500"/>
                                        <p:tgtEl>
                                          <p:spTgt spid="87"/>
                                        </p:tgtEl>
                                      </p:cBhvr>
                                    </p:animEffect>
                                  </p:childTnLst>
                                </p:cTn>
                              </p:par>
                            </p:childTnLst>
                          </p:cTn>
                        </p:par>
                        <p:par>
                          <p:cTn id="115" fill="hold">
                            <p:stCondLst>
                              <p:cond delay="500"/>
                            </p:stCondLst>
                            <p:childTnLst>
                              <p:par>
                                <p:cTn id="116" presetID="10" presetClass="exit" presetSubtype="0" fill="hold" nodeType="afterEffect">
                                  <p:stCondLst>
                                    <p:cond delay="0"/>
                                  </p:stCondLst>
                                  <p:childTnLst>
                                    <p:animEffect transition="out" filter="fade">
                                      <p:cBhvr>
                                        <p:cTn id="117" dur="2000"/>
                                        <p:tgtEl>
                                          <p:spTgt spid="103"/>
                                        </p:tgtEl>
                                      </p:cBhvr>
                                    </p:animEffect>
                                    <p:set>
                                      <p:cBhvr>
                                        <p:cTn id="118" dur="1" fill="hold">
                                          <p:stCondLst>
                                            <p:cond delay="1999"/>
                                          </p:stCondLst>
                                        </p:cTn>
                                        <p:tgtEl>
                                          <p:spTgt spid="103"/>
                                        </p:tgtEl>
                                        <p:attrNameLst>
                                          <p:attrName>style.visibility</p:attrName>
                                        </p:attrNameLst>
                                      </p:cBhvr>
                                      <p:to>
                                        <p:strVal val="hidden"/>
                                      </p:to>
                                    </p:set>
                                  </p:childTnLst>
                                </p:cTn>
                              </p:par>
                            </p:childTnLst>
                          </p:cTn>
                        </p:par>
                      </p:childTnLst>
                    </p:cTn>
                  </p:par>
                  <p:par>
                    <p:cTn id="119" fill="hold">
                      <p:stCondLst>
                        <p:cond delay="indefinite"/>
                      </p:stCondLst>
                      <p:childTnLst>
                        <p:par>
                          <p:cTn id="120" fill="hold">
                            <p:stCondLst>
                              <p:cond delay="0"/>
                            </p:stCondLst>
                            <p:childTnLst>
                              <p:par>
                                <p:cTn id="121" presetID="9" presetClass="entr" presetSubtype="0" fill="hold" grpId="0" nodeType="clickEffect">
                                  <p:stCondLst>
                                    <p:cond delay="0"/>
                                  </p:stCondLst>
                                  <p:childTnLst>
                                    <p:set>
                                      <p:cBhvr>
                                        <p:cTn id="122" dur="1" fill="hold">
                                          <p:stCondLst>
                                            <p:cond delay="0"/>
                                          </p:stCondLst>
                                        </p:cTn>
                                        <p:tgtEl>
                                          <p:spTgt spid="149"/>
                                        </p:tgtEl>
                                        <p:attrNameLst>
                                          <p:attrName>style.visibility</p:attrName>
                                        </p:attrNameLst>
                                      </p:cBhvr>
                                      <p:to>
                                        <p:strVal val="visible"/>
                                      </p:to>
                                    </p:set>
                                    <p:animEffect transition="in" filter="dissolve">
                                      <p:cBhvr>
                                        <p:cTn id="123" dur="500"/>
                                        <p:tgtEl>
                                          <p:spTgt spid="149"/>
                                        </p:tgtEl>
                                      </p:cBhvr>
                                    </p:animEffect>
                                  </p:childTnLst>
                                </p:cTn>
                              </p:par>
                            </p:childTnLst>
                          </p:cTn>
                        </p:par>
                        <p:par>
                          <p:cTn id="124" fill="hold">
                            <p:stCondLst>
                              <p:cond delay="500"/>
                            </p:stCondLst>
                            <p:childTnLst>
                              <p:par>
                                <p:cTn id="125" presetID="9" presetClass="entr" presetSubtype="0" fill="hold" grpId="0" nodeType="afterEffect">
                                  <p:stCondLst>
                                    <p:cond delay="0"/>
                                  </p:stCondLst>
                                  <p:childTnLst>
                                    <p:set>
                                      <p:cBhvr>
                                        <p:cTn id="126" dur="1" fill="hold">
                                          <p:stCondLst>
                                            <p:cond delay="0"/>
                                          </p:stCondLst>
                                        </p:cTn>
                                        <p:tgtEl>
                                          <p:spTgt spid="148"/>
                                        </p:tgtEl>
                                        <p:attrNameLst>
                                          <p:attrName>style.visibility</p:attrName>
                                        </p:attrNameLst>
                                      </p:cBhvr>
                                      <p:to>
                                        <p:strVal val="visible"/>
                                      </p:to>
                                    </p:set>
                                    <p:animEffect transition="in" filter="dissolve">
                                      <p:cBhvr>
                                        <p:cTn id="127" dur="500"/>
                                        <p:tgtEl>
                                          <p:spTgt spid="148"/>
                                        </p:tgtEl>
                                      </p:cBhvr>
                                    </p:animEffect>
                                  </p:childTnLst>
                                </p:cTn>
                              </p:par>
                            </p:childTnLst>
                          </p:cTn>
                        </p:par>
                      </p:childTnLst>
                    </p:cTn>
                  </p:par>
                  <p:par>
                    <p:cTn id="128" fill="hold">
                      <p:stCondLst>
                        <p:cond delay="indefinite"/>
                      </p:stCondLst>
                      <p:childTnLst>
                        <p:par>
                          <p:cTn id="129" fill="hold">
                            <p:stCondLst>
                              <p:cond delay="0"/>
                            </p:stCondLst>
                            <p:childTnLst>
                              <p:par>
                                <p:cTn id="130" presetID="22" presetClass="entr" presetSubtype="1" fill="hold" nodeType="clickEffect">
                                  <p:stCondLst>
                                    <p:cond delay="0"/>
                                  </p:stCondLst>
                                  <p:childTnLst>
                                    <p:set>
                                      <p:cBhvr>
                                        <p:cTn id="131" dur="1" fill="hold">
                                          <p:stCondLst>
                                            <p:cond delay="0"/>
                                          </p:stCondLst>
                                        </p:cTn>
                                        <p:tgtEl>
                                          <p:spTgt spid="106"/>
                                        </p:tgtEl>
                                        <p:attrNameLst>
                                          <p:attrName>style.visibility</p:attrName>
                                        </p:attrNameLst>
                                      </p:cBhvr>
                                      <p:to>
                                        <p:strVal val="visible"/>
                                      </p:to>
                                    </p:set>
                                    <p:animEffect transition="in" filter="wipe(up)">
                                      <p:cBhvr>
                                        <p:cTn id="132" dur="500"/>
                                        <p:tgtEl>
                                          <p:spTgt spid="106"/>
                                        </p:tgtEl>
                                      </p:cBhvr>
                                    </p:animEffect>
                                  </p:childTnLst>
                                </p:cTn>
                              </p:par>
                            </p:childTnLst>
                          </p:cTn>
                        </p:par>
                        <p:par>
                          <p:cTn id="133" fill="hold">
                            <p:stCondLst>
                              <p:cond delay="500"/>
                            </p:stCondLst>
                            <p:childTnLst>
                              <p:par>
                                <p:cTn id="134" presetID="10" presetClass="entr" presetSubtype="0" fill="hold" nodeType="afterEffect">
                                  <p:stCondLst>
                                    <p:cond delay="0"/>
                                  </p:stCondLst>
                                  <p:childTnLst>
                                    <p:set>
                                      <p:cBhvr>
                                        <p:cTn id="135" dur="1" fill="hold">
                                          <p:stCondLst>
                                            <p:cond delay="0"/>
                                          </p:stCondLst>
                                        </p:cTn>
                                        <p:tgtEl>
                                          <p:spTgt spid="108"/>
                                        </p:tgtEl>
                                        <p:attrNameLst>
                                          <p:attrName>style.visibility</p:attrName>
                                        </p:attrNameLst>
                                      </p:cBhvr>
                                      <p:to>
                                        <p:strVal val="visible"/>
                                      </p:to>
                                    </p:set>
                                    <p:animEffect transition="in" filter="fade">
                                      <p:cBhvr>
                                        <p:cTn id="136" dur="500"/>
                                        <p:tgtEl>
                                          <p:spTgt spid="108"/>
                                        </p:tgtEl>
                                      </p:cBhvr>
                                    </p:animEffect>
                                  </p:childTnLst>
                                </p:cTn>
                              </p:par>
                            </p:childTnLst>
                          </p:cTn>
                        </p:par>
                        <p:par>
                          <p:cTn id="137" fill="hold">
                            <p:stCondLst>
                              <p:cond delay="1000"/>
                            </p:stCondLst>
                            <p:childTnLst>
                              <p:par>
                                <p:cTn id="138" presetID="10" presetClass="entr" presetSubtype="0" fill="hold" nodeType="afterEffect">
                                  <p:stCondLst>
                                    <p:cond delay="0"/>
                                  </p:stCondLst>
                                  <p:childTnLst>
                                    <p:set>
                                      <p:cBhvr>
                                        <p:cTn id="139" dur="1" fill="hold">
                                          <p:stCondLst>
                                            <p:cond delay="0"/>
                                          </p:stCondLst>
                                        </p:cTn>
                                        <p:tgtEl>
                                          <p:spTgt spid="118"/>
                                        </p:tgtEl>
                                        <p:attrNameLst>
                                          <p:attrName>style.visibility</p:attrName>
                                        </p:attrNameLst>
                                      </p:cBhvr>
                                      <p:to>
                                        <p:strVal val="visible"/>
                                      </p:to>
                                    </p:set>
                                    <p:animEffect transition="in" filter="fade">
                                      <p:cBhvr>
                                        <p:cTn id="140" dur="500"/>
                                        <p:tgtEl>
                                          <p:spTgt spid="118"/>
                                        </p:tgtEl>
                                      </p:cBhvr>
                                    </p:animEffect>
                                  </p:childTnLst>
                                </p:cTn>
                              </p:par>
                              <p:par>
                                <p:cTn id="141" presetID="1" presetClass="exit" presetSubtype="0" fill="hold" nodeType="withEffect">
                                  <p:stCondLst>
                                    <p:cond delay="0"/>
                                  </p:stCondLst>
                                  <p:childTnLst>
                                    <p:set>
                                      <p:cBhvr>
                                        <p:cTn id="142" dur="1" fill="hold">
                                          <p:stCondLst>
                                            <p:cond delay="0"/>
                                          </p:stCondLst>
                                        </p:cTn>
                                        <p:tgtEl>
                                          <p:spTgt spid="155"/>
                                        </p:tgtEl>
                                        <p:attrNameLst>
                                          <p:attrName>style.visibility</p:attrName>
                                        </p:attrNameLst>
                                      </p:cBhvr>
                                      <p:to>
                                        <p:strVal val="hidden"/>
                                      </p:to>
                                    </p:set>
                                  </p:childTnLst>
                                </p:cTn>
                              </p:par>
                              <p:par>
                                <p:cTn id="143" presetID="9" presetClass="exit" presetSubtype="0" fill="hold" nodeType="withEffect">
                                  <p:stCondLst>
                                    <p:cond delay="0"/>
                                  </p:stCondLst>
                                  <p:childTnLst>
                                    <p:animEffect transition="out" filter="dissolve">
                                      <p:cBhvr>
                                        <p:cTn id="144" dur="500"/>
                                        <p:tgtEl>
                                          <p:spTgt spid="106"/>
                                        </p:tgtEl>
                                      </p:cBhvr>
                                    </p:animEffect>
                                    <p:set>
                                      <p:cBhvr>
                                        <p:cTn id="145" dur="1" fill="hold">
                                          <p:stCondLst>
                                            <p:cond delay="499"/>
                                          </p:stCondLst>
                                        </p:cTn>
                                        <p:tgtEl>
                                          <p:spTgt spid="106"/>
                                        </p:tgtEl>
                                        <p:attrNameLst>
                                          <p:attrName>style.visibility</p:attrName>
                                        </p:attrNameLst>
                                      </p:cBhvr>
                                      <p:to>
                                        <p:strVal val="hidden"/>
                                      </p:to>
                                    </p:set>
                                  </p:childTnLst>
                                </p:cTn>
                              </p:par>
                            </p:childTnLst>
                          </p:cTn>
                        </p:par>
                        <p:par>
                          <p:cTn id="146" fill="hold">
                            <p:stCondLst>
                              <p:cond delay="1500"/>
                            </p:stCondLst>
                            <p:childTnLst>
                              <p:par>
                                <p:cTn id="147" presetID="22" presetClass="entr" presetSubtype="1" fill="hold" nodeType="afterEffect">
                                  <p:stCondLst>
                                    <p:cond delay="0"/>
                                  </p:stCondLst>
                                  <p:childTnLst>
                                    <p:set>
                                      <p:cBhvr>
                                        <p:cTn id="148" dur="1" fill="hold">
                                          <p:stCondLst>
                                            <p:cond delay="0"/>
                                          </p:stCondLst>
                                        </p:cTn>
                                        <p:tgtEl>
                                          <p:spTgt spid="109"/>
                                        </p:tgtEl>
                                        <p:attrNameLst>
                                          <p:attrName>style.visibility</p:attrName>
                                        </p:attrNameLst>
                                      </p:cBhvr>
                                      <p:to>
                                        <p:strVal val="visible"/>
                                      </p:to>
                                    </p:set>
                                    <p:animEffect transition="in" filter="wipe(up)">
                                      <p:cBhvr>
                                        <p:cTn id="149" dur="500"/>
                                        <p:tgtEl>
                                          <p:spTgt spid="109"/>
                                        </p:tgtEl>
                                      </p:cBhvr>
                                    </p:animEffect>
                                  </p:childTnLst>
                                </p:cTn>
                              </p:par>
                            </p:childTnLst>
                          </p:cTn>
                        </p:par>
                        <p:par>
                          <p:cTn id="150" fill="hold">
                            <p:stCondLst>
                              <p:cond delay="2000"/>
                            </p:stCondLst>
                            <p:childTnLst>
                              <p:par>
                                <p:cTn id="151" presetID="17" presetClass="exit" presetSubtype="4" fill="hold" nodeType="afterEffect">
                                  <p:stCondLst>
                                    <p:cond delay="0"/>
                                  </p:stCondLst>
                                  <p:childTnLst>
                                    <p:anim calcmode="lin" valueType="num">
                                      <p:cBhvr>
                                        <p:cTn id="152" dur="500"/>
                                        <p:tgtEl>
                                          <p:spTgt spid="109"/>
                                        </p:tgtEl>
                                        <p:attrNameLst>
                                          <p:attrName>ppt_x</p:attrName>
                                        </p:attrNameLst>
                                      </p:cBhvr>
                                      <p:tavLst>
                                        <p:tav tm="0">
                                          <p:val>
                                            <p:strVal val="ppt_x"/>
                                          </p:val>
                                        </p:tav>
                                        <p:tav tm="100000">
                                          <p:val>
                                            <p:strVal val="ppt_x"/>
                                          </p:val>
                                        </p:tav>
                                      </p:tavLst>
                                    </p:anim>
                                    <p:anim calcmode="lin" valueType="num">
                                      <p:cBhvr>
                                        <p:cTn id="153" dur="500"/>
                                        <p:tgtEl>
                                          <p:spTgt spid="109"/>
                                        </p:tgtEl>
                                        <p:attrNameLst>
                                          <p:attrName>ppt_y</p:attrName>
                                        </p:attrNameLst>
                                      </p:cBhvr>
                                      <p:tavLst>
                                        <p:tav tm="0">
                                          <p:val>
                                            <p:strVal val="ppt_y"/>
                                          </p:val>
                                        </p:tav>
                                        <p:tav tm="100000">
                                          <p:val>
                                            <p:strVal val="ppt_y+ppt_h/2"/>
                                          </p:val>
                                        </p:tav>
                                      </p:tavLst>
                                    </p:anim>
                                    <p:anim calcmode="lin" valueType="num">
                                      <p:cBhvr>
                                        <p:cTn id="154" dur="500"/>
                                        <p:tgtEl>
                                          <p:spTgt spid="109"/>
                                        </p:tgtEl>
                                        <p:attrNameLst>
                                          <p:attrName>ppt_w</p:attrName>
                                        </p:attrNameLst>
                                      </p:cBhvr>
                                      <p:tavLst>
                                        <p:tav tm="0">
                                          <p:val>
                                            <p:strVal val="ppt_w"/>
                                          </p:val>
                                        </p:tav>
                                        <p:tav tm="100000">
                                          <p:val>
                                            <p:strVal val="ppt_w"/>
                                          </p:val>
                                        </p:tav>
                                      </p:tavLst>
                                    </p:anim>
                                    <p:anim calcmode="lin" valueType="num">
                                      <p:cBhvr>
                                        <p:cTn id="155" dur="500"/>
                                        <p:tgtEl>
                                          <p:spTgt spid="109"/>
                                        </p:tgtEl>
                                        <p:attrNameLst>
                                          <p:attrName>ppt_h</p:attrName>
                                        </p:attrNameLst>
                                      </p:cBhvr>
                                      <p:tavLst>
                                        <p:tav tm="0">
                                          <p:val>
                                            <p:strVal val="ppt_h"/>
                                          </p:val>
                                        </p:tav>
                                        <p:tav tm="100000">
                                          <p:val>
                                            <p:fltVal val="0"/>
                                          </p:val>
                                        </p:tav>
                                      </p:tavLst>
                                    </p:anim>
                                    <p:set>
                                      <p:cBhvr>
                                        <p:cTn id="156" dur="1" fill="hold">
                                          <p:stCondLst>
                                            <p:cond delay="499"/>
                                          </p:stCondLst>
                                        </p:cTn>
                                        <p:tgtEl>
                                          <p:spTgt spid="109"/>
                                        </p:tgtEl>
                                        <p:attrNameLst>
                                          <p:attrName>style.visibility</p:attrName>
                                        </p:attrNameLst>
                                      </p:cBhvr>
                                      <p:to>
                                        <p:strVal val="hidden"/>
                                      </p:to>
                                    </p:set>
                                  </p:childTnLst>
                                </p:cTn>
                              </p:par>
                              <p:par>
                                <p:cTn id="157" presetID="10" presetClass="entr" presetSubtype="0" fill="hold" nodeType="withEffect">
                                  <p:stCondLst>
                                    <p:cond delay="0"/>
                                  </p:stCondLst>
                                  <p:childTnLst>
                                    <p:set>
                                      <p:cBhvr>
                                        <p:cTn id="158" dur="1" fill="hold">
                                          <p:stCondLst>
                                            <p:cond delay="0"/>
                                          </p:stCondLst>
                                        </p:cTn>
                                        <p:tgtEl>
                                          <p:spTgt spid="103"/>
                                        </p:tgtEl>
                                        <p:attrNameLst>
                                          <p:attrName>style.visibility</p:attrName>
                                        </p:attrNameLst>
                                      </p:cBhvr>
                                      <p:to>
                                        <p:strVal val="visible"/>
                                      </p:to>
                                    </p:set>
                                    <p:animEffect transition="in" filter="fade">
                                      <p:cBhvr>
                                        <p:cTn id="159" dur="500"/>
                                        <p:tgtEl>
                                          <p:spTgt spid="103"/>
                                        </p:tgtEl>
                                      </p:cBhvr>
                                    </p:animEffect>
                                  </p:childTnLst>
                                </p:cTn>
                              </p:par>
                            </p:childTnLst>
                          </p:cTn>
                        </p:par>
                        <p:par>
                          <p:cTn id="160" fill="hold">
                            <p:stCondLst>
                              <p:cond delay="2500"/>
                            </p:stCondLst>
                            <p:childTnLst>
                              <p:par>
                                <p:cTn id="161" presetID="18" presetClass="entr" presetSubtype="3" fill="hold" grpId="0" nodeType="afterEffect">
                                  <p:stCondLst>
                                    <p:cond delay="0"/>
                                  </p:stCondLst>
                                  <p:childTnLst>
                                    <p:set>
                                      <p:cBhvr>
                                        <p:cTn id="162" dur="1" fill="hold">
                                          <p:stCondLst>
                                            <p:cond delay="0"/>
                                          </p:stCondLst>
                                        </p:cTn>
                                        <p:tgtEl>
                                          <p:spTgt spid="94"/>
                                        </p:tgtEl>
                                        <p:attrNameLst>
                                          <p:attrName>style.visibility</p:attrName>
                                        </p:attrNameLst>
                                      </p:cBhvr>
                                      <p:to>
                                        <p:strVal val="visible"/>
                                      </p:to>
                                    </p:set>
                                    <p:animEffect transition="in" filter="strips(upRight)">
                                      <p:cBhvr>
                                        <p:cTn id="163" dur="500"/>
                                        <p:tgtEl>
                                          <p:spTgt spid="94"/>
                                        </p:tgtEl>
                                      </p:cBhvr>
                                    </p:animEffect>
                                  </p:childTnLst>
                                </p:cTn>
                              </p:par>
                              <p:par>
                                <p:cTn id="164" presetID="1" presetClass="exit" presetSubtype="0" fill="hold" nodeType="withEffect">
                                  <p:stCondLst>
                                    <p:cond delay="0"/>
                                  </p:stCondLst>
                                  <p:childTnLst>
                                    <p:set>
                                      <p:cBhvr>
                                        <p:cTn id="165" dur="1" fill="hold">
                                          <p:stCondLst>
                                            <p:cond delay="0"/>
                                          </p:stCondLst>
                                        </p:cTn>
                                        <p:tgtEl>
                                          <p:spTgt spid="108"/>
                                        </p:tgtEl>
                                        <p:attrNameLst>
                                          <p:attrName>style.visibility</p:attrName>
                                        </p:attrNameLst>
                                      </p:cBhvr>
                                      <p:to>
                                        <p:strVal val="hidden"/>
                                      </p:to>
                                    </p:set>
                                  </p:childTnLst>
                                </p:cTn>
                              </p:par>
                              <p:par>
                                <p:cTn id="166" presetID="10" presetClass="exit" presetSubtype="0" fill="hold" nodeType="withEffect">
                                  <p:stCondLst>
                                    <p:cond delay="0"/>
                                  </p:stCondLst>
                                  <p:childTnLst>
                                    <p:animEffect transition="out" filter="fade">
                                      <p:cBhvr>
                                        <p:cTn id="167" dur="500"/>
                                        <p:tgtEl>
                                          <p:spTgt spid="118"/>
                                        </p:tgtEl>
                                      </p:cBhvr>
                                    </p:animEffect>
                                    <p:set>
                                      <p:cBhvr>
                                        <p:cTn id="168" dur="1" fill="hold">
                                          <p:stCondLst>
                                            <p:cond delay="499"/>
                                          </p:stCondLst>
                                        </p:cTn>
                                        <p:tgtEl>
                                          <p:spTgt spid="118"/>
                                        </p:tgtEl>
                                        <p:attrNameLst>
                                          <p:attrName>style.visibility</p:attrName>
                                        </p:attrNameLst>
                                      </p:cBhvr>
                                      <p:to>
                                        <p:strVal val="hidden"/>
                                      </p:to>
                                    </p:set>
                                  </p:childTnLst>
                                </p:cTn>
                              </p:par>
                            </p:childTnLst>
                          </p:cTn>
                        </p:par>
                        <p:par>
                          <p:cTn id="169" fill="hold">
                            <p:stCondLst>
                              <p:cond delay="3000"/>
                            </p:stCondLst>
                            <p:childTnLst>
                              <p:par>
                                <p:cTn id="170" presetID="47" presetClass="entr" presetSubtype="0" fill="hold" nodeType="afterEffect">
                                  <p:stCondLst>
                                    <p:cond delay="0"/>
                                  </p:stCondLst>
                                  <p:childTnLst>
                                    <p:set>
                                      <p:cBhvr>
                                        <p:cTn id="171" dur="1" fill="hold">
                                          <p:stCondLst>
                                            <p:cond delay="0"/>
                                          </p:stCondLst>
                                        </p:cTn>
                                        <p:tgtEl>
                                          <p:spTgt spid="95"/>
                                        </p:tgtEl>
                                        <p:attrNameLst>
                                          <p:attrName>style.visibility</p:attrName>
                                        </p:attrNameLst>
                                      </p:cBhvr>
                                      <p:to>
                                        <p:strVal val="visible"/>
                                      </p:to>
                                    </p:set>
                                    <p:animEffect transition="in" filter="fade">
                                      <p:cBhvr>
                                        <p:cTn id="172" dur="500"/>
                                        <p:tgtEl>
                                          <p:spTgt spid="95"/>
                                        </p:tgtEl>
                                      </p:cBhvr>
                                    </p:animEffect>
                                    <p:anim calcmode="lin" valueType="num">
                                      <p:cBhvr>
                                        <p:cTn id="173" dur="500" fill="hold"/>
                                        <p:tgtEl>
                                          <p:spTgt spid="95"/>
                                        </p:tgtEl>
                                        <p:attrNameLst>
                                          <p:attrName>ppt_x</p:attrName>
                                        </p:attrNameLst>
                                      </p:cBhvr>
                                      <p:tavLst>
                                        <p:tav tm="0">
                                          <p:val>
                                            <p:strVal val="#ppt_x"/>
                                          </p:val>
                                        </p:tav>
                                        <p:tav tm="100000">
                                          <p:val>
                                            <p:strVal val="#ppt_x"/>
                                          </p:val>
                                        </p:tav>
                                      </p:tavLst>
                                    </p:anim>
                                    <p:anim calcmode="lin" valueType="num">
                                      <p:cBhvr>
                                        <p:cTn id="174" dur="500" fill="hold"/>
                                        <p:tgtEl>
                                          <p:spTgt spid="95"/>
                                        </p:tgtEl>
                                        <p:attrNameLst>
                                          <p:attrName>ppt_y</p:attrName>
                                        </p:attrNameLst>
                                      </p:cBhvr>
                                      <p:tavLst>
                                        <p:tav tm="0">
                                          <p:val>
                                            <p:strVal val="#ppt_y-.1"/>
                                          </p:val>
                                        </p:tav>
                                        <p:tav tm="100000">
                                          <p:val>
                                            <p:strVal val="#ppt_y"/>
                                          </p:val>
                                        </p:tav>
                                      </p:tavLst>
                                    </p:anim>
                                  </p:childTnLst>
                                </p:cTn>
                              </p:par>
                              <p:par>
                                <p:cTn id="175" presetID="22" presetClass="entr" presetSubtype="8" fill="hold" grpId="0" nodeType="withEffect">
                                  <p:stCondLst>
                                    <p:cond delay="0"/>
                                  </p:stCondLst>
                                  <p:childTnLst>
                                    <p:set>
                                      <p:cBhvr>
                                        <p:cTn id="176" dur="1" fill="hold">
                                          <p:stCondLst>
                                            <p:cond delay="0"/>
                                          </p:stCondLst>
                                        </p:cTn>
                                        <p:tgtEl>
                                          <p:spTgt spid="98"/>
                                        </p:tgtEl>
                                        <p:attrNameLst>
                                          <p:attrName>style.visibility</p:attrName>
                                        </p:attrNameLst>
                                      </p:cBhvr>
                                      <p:to>
                                        <p:strVal val="visible"/>
                                      </p:to>
                                    </p:set>
                                    <p:animEffect transition="in" filter="wipe(left)">
                                      <p:cBhvr>
                                        <p:cTn id="177" dur="500"/>
                                        <p:tgtEl>
                                          <p:spTgt spid="98"/>
                                        </p:tgtEl>
                                      </p:cBhvr>
                                    </p:animEffect>
                                  </p:childTnLst>
                                </p:cTn>
                              </p:par>
                              <p:par>
                                <p:cTn id="178" presetID="10" presetClass="exit" presetSubtype="0" fill="hold" nodeType="withEffect">
                                  <p:stCondLst>
                                    <p:cond delay="0"/>
                                  </p:stCondLst>
                                  <p:childTnLst>
                                    <p:animEffect transition="out" filter="fade">
                                      <p:cBhvr>
                                        <p:cTn id="179" dur="500"/>
                                        <p:tgtEl>
                                          <p:spTgt spid="103"/>
                                        </p:tgtEl>
                                      </p:cBhvr>
                                    </p:animEffect>
                                    <p:set>
                                      <p:cBhvr>
                                        <p:cTn id="180" dur="1" fill="hold">
                                          <p:stCondLst>
                                            <p:cond delay="499"/>
                                          </p:stCondLst>
                                        </p:cTn>
                                        <p:tgtEl>
                                          <p:spTgt spid="10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7" grpId="0"/>
      <p:bldP spid="88" grpId="0"/>
      <p:bldP spid="94" grpId="0" animBg="1"/>
      <p:bldP spid="94" grpId="1" animBg="1"/>
      <p:bldP spid="94" grpId="2" animBg="1"/>
      <p:bldP spid="98" grpId="0"/>
      <p:bldP spid="146" grpId="0"/>
      <p:bldP spid="147" grpId="0"/>
      <p:bldP spid="148" grpId="0"/>
      <p:bldP spid="14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71656" y="1946872"/>
            <a:ext cx="8106023" cy="4084209"/>
            <a:chOff x="71656" y="1946872"/>
            <a:chExt cx="8106023" cy="4084209"/>
          </a:xfrm>
        </p:grpSpPr>
        <p:grpSp>
          <p:nvGrpSpPr>
            <p:cNvPr id="11" name="Group 10"/>
            <p:cNvGrpSpPr/>
            <p:nvPr/>
          </p:nvGrpSpPr>
          <p:grpSpPr>
            <a:xfrm>
              <a:off x="71656" y="1946872"/>
              <a:ext cx="8106023" cy="4084209"/>
              <a:chOff x="71656" y="1946872"/>
              <a:chExt cx="8106023" cy="4084209"/>
            </a:xfrm>
          </p:grpSpPr>
          <p:pic>
            <p:nvPicPr>
              <p:cNvPr id="80" name="Picture 7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1656" y="1946872"/>
                <a:ext cx="3812400" cy="4084209"/>
              </a:xfrm>
              <a:prstGeom prst="rect">
                <a:avLst/>
              </a:prstGeom>
            </p:spPr>
          </p:pic>
          <p:sp>
            <p:nvSpPr>
              <p:cNvPr id="3" name="TextBox 2"/>
              <p:cNvSpPr txBox="1"/>
              <p:nvPr/>
            </p:nvSpPr>
            <p:spPr>
              <a:xfrm>
                <a:off x="708218" y="2304445"/>
                <a:ext cx="470890" cy="276999"/>
              </a:xfrm>
              <a:prstGeom prst="rect">
                <a:avLst/>
              </a:prstGeom>
              <a:noFill/>
            </p:spPr>
            <p:txBody>
              <a:bodyPr wrap="square" rtlCol="0">
                <a:spAutoFit/>
              </a:bodyPr>
              <a:lstStyle/>
              <a:p>
                <a:r>
                  <a:rPr lang="en-GB" sz="1200" dirty="0" smtClean="0">
                    <a:solidFill>
                      <a:schemeClr val="accent6"/>
                    </a:solidFill>
                  </a:rPr>
                  <a:t>n-</a:t>
                </a:r>
                <a:endParaRPr lang="en-GB" sz="1200" dirty="0">
                  <a:solidFill>
                    <a:schemeClr val="accent6"/>
                  </a:solidFill>
                </a:endParaRPr>
              </a:p>
            </p:txBody>
          </p:sp>
          <p:pic>
            <p:nvPicPr>
              <p:cNvPr id="7" name="Picture 6"/>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2477621" y="1946872"/>
                <a:ext cx="1797944" cy="4084209"/>
              </a:xfrm>
              <a:prstGeom prst="rect">
                <a:avLst/>
              </a:prstGeom>
            </p:spPr>
          </p:pic>
          <p:pic>
            <p:nvPicPr>
              <p:cNvPr id="8" name="Picture 7"/>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4267868" y="1946872"/>
                <a:ext cx="1797944" cy="4084209"/>
              </a:xfrm>
              <a:prstGeom prst="rect">
                <a:avLst/>
              </a:prstGeom>
            </p:spPr>
          </p:pic>
          <p:pic>
            <p:nvPicPr>
              <p:cNvPr id="9" name="Picture 8"/>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6038403" y="1946872"/>
                <a:ext cx="2139276" cy="4084209"/>
              </a:xfrm>
              <a:prstGeom prst="rect">
                <a:avLst/>
              </a:prstGeom>
            </p:spPr>
          </p:pic>
        </p:grpSp>
        <p:sp>
          <p:nvSpPr>
            <p:cNvPr id="196" name="TextBox 195"/>
            <p:cNvSpPr txBox="1"/>
            <p:nvPr/>
          </p:nvSpPr>
          <p:spPr>
            <a:xfrm>
              <a:off x="2477620" y="5506855"/>
              <a:ext cx="643237" cy="276999"/>
            </a:xfrm>
            <a:prstGeom prst="rect">
              <a:avLst/>
            </a:prstGeom>
            <a:solidFill>
              <a:schemeClr val="bg1"/>
            </a:solidFill>
          </p:spPr>
          <p:txBody>
            <a:bodyPr wrap="square" rtlCol="0">
              <a:spAutoFit/>
            </a:bodyPr>
            <a:lstStyle/>
            <a:p>
              <a:endParaRPr lang="en-GB" sz="1200" dirty="0">
                <a:solidFill>
                  <a:schemeClr val="accent6"/>
                </a:solidFill>
              </a:endParaRPr>
            </a:p>
          </p:txBody>
        </p:sp>
        <p:sp>
          <p:nvSpPr>
            <p:cNvPr id="197" name="TextBox 196"/>
            <p:cNvSpPr txBox="1"/>
            <p:nvPr/>
          </p:nvSpPr>
          <p:spPr>
            <a:xfrm>
              <a:off x="4238159" y="5458383"/>
              <a:ext cx="643237" cy="276999"/>
            </a:xfrm>
            <a:prstGeom prst="rect">
              <a:avLst/>
            </a:prstGeom>
            <a:solidFill>
              <a:schemeClr val="bg1"/>
            </a:solidFill>
          </p:spPr>
          <p:txBody>
            <a:bodyPr wrap="square" rtlCol="0">
              <a:spAutoFit/>
            </a:bodyPr>
            <a:lstStyle/>
            <a:p>
              <a:endParaRPr lang="en-GB" sz="1200" dirty="0">
                <a:solidFill>
                  <a:schemeClr val="accent6"/>
                </a:solidFill>
              </a:endParaRPr>
            </a:p>
          </p:txBody>
        </p:sp>
        <p:sp>
          <p:nvSpPr>
            <p:cNvPr id="198" name="TextBox 197"/>
            <p:cNvSpPr txBox="1"/>
            <p:nvPr/>
          </p:nvSpPr>
          <p:spPr>
            <a:xfrm>
              <a:off x="6055231" y="5506855"/>
              <a:ext cx="643237" cy="276999"/>
            </a:xfrm>
            <a:prstGeom prst="rect">
              <a:avLst/>
            </a:prstGeom>
            <a:solidFill>
              <a:schemeClr val="bg1"/>
            </a:solidFill>
          </p:spPr>
          <p:txBody>
            <a:bodyPr wrap="square" rtlCol="0">
              <a:spAutoFit/>
            </a:bodyPr>
            <a:lstStyle/>
            <a:p>
              <a:endParaRPr lang="en-GB" sz="1200" dirty="0">
                <a:solidFill>
                  <a:schemeClr val="accent6"/>
                </a:solidFill>
              </a:endParaRPr>
            </a:p>
          </p:txBody>
        </p:sp>
      </p:grpSp>
      <p:sp>
        <p:nvSpPr>
          <p:cNvPr id="6" name="Title 5"/>
          <p:cNvSpPr>
            <a:spLocks noGrp="1"/>
          </p:cNvSpPr>
          <p:nvPr>
            <p:ph type="title"/>
          </p:nvPr>
        </p:nvSpPr>
        <p:spPr/>
        <p:txBody>
          <a:bodyPr/>
          <a:lstStyle/>
          <a:p>
            <a:r>
              <a:rPr lang="en-GB" dirty="0" smtClean="0"/>
              <a:t>Photon Interaction with Sensor</a:t>
            </a:r>
            <a:endParaRPr lang="en-GB" dirty="0"/>
          </a:p>
        </p:txBody>
      </p:sp>
      <p:sp>
        <p:nvSpPr>
          <p:cNvPr id="14" name="Slide Number Placeholder 5"/>
          <p:cNvSpPr>
            <a:spLocks noGrp="1"/>
          </p:cNvSpPr>
          <p:nvPr>
            <p:ph type="sldNum" sz="quarter" idx="4"/>
          </p:nvPr>
        </p:nvSpPr>
        <p:spPr>
          <a:xfrm>
            <a:off x="8185376" y="6356350"/>
            <a:ext cx="501424" cy="365125"/>
          </a:xfrm>
        </p:spPr>
        <p:txBody>
          <a:bodyPr/>
          <a:lstStyle/>
          <a:p>
            <a:fld id="{17918391-D411-FE40-AAD7-861AE5233E0E}" type="slidenum">
              <a:rPr lang="en-US" smtClean="0"/>
              <a:pPr/>
              <a:t>6</a:t>
            </a:fld>
            <a:endParaRPr lang="en-US" dirty="0"/>
          </a:p>
        </p:txBody>
      </p:sp>
      <p:sp>
        <p:nvSpPr>
          <p:cNvPr id="18" name="TextBox 17"/>
          <p:cNvSpPr txBox="1"/>
          <p:nvPr/>
        </p:nvSpPr>
        <p:spPr>
          <a:xfrm>
            <a:off x="8159207" y="2903270"/>
            <a:ext cx="958624" cy="415498"/>
          </a:xfrm>
          <a:prstGeom prst="rect">
            <a:avLst/>
          </a:prstGeom>
          <a:noFill/>
        </p:spPr>
        <p:txBody>
          <a:bodyPr wrap="square" lIns="0" rIns="0" rtlCol="0">
            <a:spAutoFit/>
          </a:bodyPr>
          <a:lstStyle/>
          <a:p>
            <a:r>
              <a:rPr lang="en-GB" sz="1050" dirty="0" smtClean="0">
                <a:solidFill>
                  <a:schemeClr val="accent6"/>
                </a:solidFill>
              </a:rPr>
              <a:t>Semiconductor Sensor</a:t>
            </a:r>
            <a:endParaRPr lang="en-GB" sz="1050" dirty="0">
              <a:solidFill>
                <a:schemeClr val="accent6"/>
              </a:solidFill>
            </a:endParaRPr>
          </a:p>
        </p:txBody>
      </p:sp>
      <p:sp>
        <p:nvSpPr>
          <p:cNvPr id="19" name="TextBox 18"/>
          <p:cNvSpPr txBox="1"/>
          <p:nvPr/>
        </p:nvSpPr>
        <p:spPr>
          <a:xfrm>
            <a:off x="8159207" y="3940822"/>
            <a:ext cx="958624" cy="577081"/>
          </a:xfrm>
          <a:prstGeom prst="rect">
            <a:avLst/>
          </a:prstGeom>
          <a:noFill/>
        </p:spPr>
        <p:txBody>
          <a:bodyPr wrap="square" lIns="0" rIns="0" rtlCol="0">
            <a:spAutoFit/>
          </a:bodyPr>
          <a:lstStyle/>
          <a:p>
            <a:r>
              <a:rPr lang="en-GB" sz="1050" dirty="0" smtClean="0">
                <a:solidFill>
                  <a:schemeClr val="accent6"/>
                </a:solidFill>
              </a:rPr>
              <a:t>Bump bond (electrical contact)</a:t>
            </a:r>
            <a:endParaRPr lang="en-GB" sz="1050" dirty="0">
              <a:solidFill>
                <a:schemeClr val="accent6"/>
              </a:solidFill>
            </a:endParaRPr>
          </a:p>
        </p:txBody>
      </p:sp>
      <p:sp>
        <p:nvSpPr>
          <p:cNvPr id="21" name="TextBox 20"/>
          <p:cNvSpPr txBox="1"/>
          <p:nvPr/>
        </p:nvSpPr>
        <p:spPr>
          <a:xfrm>
            <a:off x="8159207" y="5086132"/>
            <a:ext cx="958624" cy="253916"/>
          </a:xfrm>
          <a:prstGeom prst="rect">
            <a:avLst/>
          </a:prstGeom>
          <a:noFill/>
        </p:spPr>
        <p:txBody>
          <a:bodyPr wrap="square" lIns="0" rIns="0" rtlCol="0">
            <a:spAutoFit/>
          </a:bodyPr>
          <a:lstStyle/>
          <a:p>
            <a:r>
              <a:rPr lang="en-GB" sz="1050" dirty="0" smtClean="0">
                <a:solidFill>
                  <a:schemeClr val="accent6"/>
                </a:solidFill>
              </a:rPr>
              <a:t>Chip (aka ASIC)</a:t>
            </a:r>
            <a:endParaRPr lang="en-GB" sz="1050" dirty="0">
              <a:solidFill>
                <a:schemeClr val="accent6"/>
              </a:solidFill>
            </a:endParaRPr>
          </a:p>
        </p:txBody>
      </p:sp>
      <p:pic>
        <p:nvPicPr>
          <p:cNvPr id="22" name="Picture 21" descr="Photon.pn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672818" y="1667200"/>
            <a:ext cx="788188" cy="1144885"/>
          </a:xfrm>
          <a:prstGeom prst="rect">
            <a:avLst/>
          </a:prstGeom>
        </p:spPr>
      </p:pic>
      <p:grpSp>
        <p:nvGrpSpPr>
          <p:cNvPr id="15" name="Group 14"/>
          <p:cNvGrpSpPr/>
          <p:nvPr/>
        </p:nvGrpSpPr>
        <p:grpSpPr>
          <a:xfrm>
            <a:off x="3219835" y="2475042"/>
            <a:ext cx="449585" cy="567382"/>
            <a:chOff x="3356193" y="2254935"/>
            <a:chExt cx="449585" cy="567382"/>
          </a:xfrm>
        </p:grpSpPr>
        <p:sp>
          <p:nvSpPr>
            <p:cNvPr id="23" name="TextBox 22"/>
            <p:cNvSpPr txBox="1"/>
            <p:nvPr/>
          </p:nvSpPr>
          <p:spPr>
            <a:xfrm>
              <a:off x="3462659" y="2254935"/>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25" name="TextBox 24"/>
            <p:cNvSpPr txBox="1"/>
            <p:nvPr/>
          </p:nvSpPr>
          <p:spPr>
            <a:xfrm>
              <a:off x="3591968" y="2338062"/>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26" name="TextBox 25"/>
            <p:cNvSpPr txBox="1"/>
            <p:nvPr/>
          </p:nvSpPr>
          <p:spPr>
            <a:xfrm>
              <a:off x="3424340" y="2508851"/>
              <a:ext cx="167628"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27" name="TextBox 26"/>
            <p:cNvSpPr txBox="1"/>
            <p:nvPr/>
          </p:nvSpPr>
          <p:spPr>
            <a:xfrm>
              <a:off x="3615059" y="2407335"/>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28" name="TextBox 27"/>
            <p:cNvSpPr txBox="1"/>
            <p:nvPr/>
          </p:nvSpPr>
          <p:spPr>
            <a:xfrm>
              <a:off x="3588247" y="2490462"/>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29" name="TextBox 28"/>
            <p:cNvSpPr txBox="1"/>
            <p:nvPr/>
          </p:nvSpPr>
          <p:spPr>
            <a:xfrm>
              <a:off x="3379602" y="2316994"/>
              <a:ext cx="167628"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30" name="TextBox 29"/>
            <p:cNvSpPr txBox="1"/>
            <p:nvPr/>
          </p:nvSpPr>
          <p:spPr>
            <a:xfrm>
              <a:off x="3406032" y="2416001"/>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32" name="TextBox 31"/>
            <p:cNvSpPr txBox="1"/>
            <p:nvPr/>
          </p:nvSpPr>
          <p:spPr>
            <a:xfrm>
              <a:off x="3558432" y="2568401"/>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33" name="TextBox 32"/>
            <p:cNvSpPr txBox="1"/>
            <p:nvPr/>
          </p:nvSpPr>
          <p:spPr>
            <a:xfrm>
              <a:off x="3449134" y="2312860"/>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34" name="TextBox 33"/>
            <p:cNvSpPr txBox="1"/>
            <p:nvPr/>
          </p:nvSpPr>
          <p:spPr>
            <a:xfrm>
              <a:off x="3356193" y="2374436"/>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35" name="TextBox 34"/>
            <p:cNvSpPr txBox="1"/>
            <p:nvPr/>
          </p:nvSpPr>
          <p:spPr>
            <a:xfrm>
              <a:off x="3594575" y="2288391"/>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grpSp>
      <p:grpSp>
        <p:nvGrpSpPr>
          <p:cNvPr id="58" name="Group 57"/>
          <p:cNvGrpSpPr/>
          <p:nvPr/>
        </p:nvGrpSpPr>
        <p:grpSpPr>
          <a:xfrm>
            <a:off x="2996709" y="2815478"/>
            <a:ext cx="887347" cy="630108"/>
            <a:chOff x="3635724" y="969336"/>
            <a:chExt cx="1257682" cy="977536"/>
          </a:xfrm>
        </p:grpSpPr>
        <p:sp>
          <p:nvSpPr>
            <p:cNvPr id="36" name="Isosceles Triangle 35"/>
            <p:cNvSpPr/>
            <p:nvPr/>
          </p:nvSpPr>
          <p:spPr>
            <a:xfrm>
              <a:off x="3635724" y="969336"/>
              <a:ext cx="1257682" cy="960035"/>
            </a:xfrm>
            <a:prstGeom prst="triangle">
              <a:avLst/>
            </a:prstGeom>
            <a:gradFill flip="none" rotWithShape="1">
              <a:gsLst>
                <a:gs pos="0">
                  <a:schemeClr val="accent6">
                    <a:lumMod val="20000"/>
                    <a:lumOff val="80000"/>
                    <a:alpha val="50000"/>
                  </a:schemeClr>
                </a:gs>
                <a:gs pos="100000">
                  <a:schemeClr val="accent6"/>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 name="TextBox 37"/>
            <p:cNvSpPr txBox="1"/>
            <p:nvPr/>
          </p:nvSpPr>
          <p:spPr>
            <a:xfrm>
              <a:off x="4134123" y="108997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39" name="TextBox 38"/>
            <p:cNvSpPr txBox="1"/>
            <p:nvPr/>
          </p:nvSpPr>
          <p:spPr>
            <a:xfrm>
              <a:off x="4286523" y="124237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40" name="TextBox 39"/>
            <p:cNvSpPr txBox="1"/>
            <p:nvPr/>
          </p:nvSpPr>
          <p:spPr>
            <a:xfrm>
              <a:off x="4027805" y="1369337"/>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41" name="TextBox 40"/>
            <p:cNvSpPr txBox="1"/>
            <p:nvPr/>
          </p:nvSpPr>
          <p:spPr>
            <a:xfrm>
              <a:off x="4180205" y="1521737"/>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42" name="TextBox 41"/>
            <p:cNvSpPr txBox="1"/>
            <p:nvPr/>
          </p:nvSpPr>
          <p:spPr>
            <a:xfrm>
              <a:off x="4370924" y="1391693"/>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43" name="TextBox 42"/>
            <p:cNvSpPr txBox="1"/>
            <p:nvPr/>
          </p:nvSpPr>
          <p:spPr>
            <a:xfrm>
              <a:off x="4523324" y="1544093"/>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44" name="TextBox 43"/>
            <p:cNvSpPr txBox="1"/>
            <p:nvPr/>
          </p:nvSpPr>
          <p:spPr>
            <a:xfrm>
              <a:off x="4286523" y="124237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45" name="TextBox 44"/>
            <p:cNvSpPr txBox="1"/>
            <p:nvPr/>
          </p:nvSpPr>
          <p:spPr>
            <a:xfrm>
              <a:off x="4438923" y="1672815"/>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46" name="TextBox 45"/>
            <p:cNvSpPr txBox="1"/>
            <p:nvPr/>
          </p:nvSpPr>
          <p:spPr>
            <a:xfrm>
              <a:off x="3924749" y="149320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47" name="TextBox 46"/>
            <p:cNvSpPr txBox="1"/>
            <p:nvPr/>
          </p:nvSpPr>
          <p:spPr>
            <a:xfrm>
              <a:off x="4077149" y="164560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48" name="TextBox 47"/>
            <p:cNvSpPr txBox="1"/>
            <p:nvPr/>
          </p:nvSpPr>
          <p:spPr>
            <a:xfrm>
              <a:off x="4347706" y="1564835"/>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49" name="TextBox 48"/>
            <p:cNvSpPr txBox="1"/>
            <p:nvPr/>
          </p:nvSpPr>
          <p:spPr>
            <a:xfrm>
              <a:off x="4095804" y="1228586"/>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52" name="TextBox 51"/>
            <p:cNvSpPr txBox="1"/>
            <p:nvPr/>
          </p:nvSpPr>
          <p:spPr>
            <a:xfrm>
              <a:off x="3984355" y="1574452"/>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53" name="TextBox 52"/>
            <p:cNvSpPr txBox="1"/>
            <p:nvPr/>
          </p:nvSpPr>
          <p:spPr>
            <a:xfrm>
              <a:off x="3811944" y="1665222"/>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54" name="TextBox 53"/>
            <p:cNvSpPr txBox="1"/>
            <p:nvPr/>
          </p:nvSpPr>
          <p:spPr>
            <a:xfrm>
              <a:off x="4206560" y="1350958"/>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55" name="TextBox 54"/>
            <p:cNvSpPr txBox="1"/>
            <p:nvPr/>
          </p:nvSpPr>
          <p:spPr>
            <a:xfrm>
              <a:off x="4116283" y="1441728"/>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56" name="TextBox 55"/>
            <p:cNvSpPr txBox="1"/>
            <p:nvPr/>
          </p:nvSpPr>
          <p:spPr>
            <a:xfrm>
              <a:off x="3726228" y="1267821"/>
              <a:ext cx="671051"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57" name="TextBox 56"/>
            <p:cNvSpPr txBox="1"/>
            <p:nvPr/>
          </p:nvSpPr>
          <p:spPr>
            <a:xfrm>
              <a:off x="3971476" y="1692956"/>
              <a:ext cx="671051"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grpSp>
      <p:grpSp>
        <p:nvGrpSpPr>
          <p:cNvPr id="62" name="Group 61"/>
          <p:cNvGrpSpPr/>
          <p:nvPr/>
        </p:nvGrpSpPr>
        <p:grpSpPr>
          <a:xfrm rot="10800000">
            <a:off x="2998883" y="2200126"/>
            <a:ext cx="887347" cy="630108"/>
            <a:chOff x="3635724" y="969336"/>
            <a:chExt cx="1257682" cy="977536"/>
          </a:xfrm>
        </p:grpSpPr>
        <p:sp>
          <p:nvSpPr>
            <p:cNvPr id="63" name="Isosceles Triangle 62"/>
            <p:cNvSpPr/>
            <p:nvPr/>
          </p:nvSpPr>
          <p:spPr>
            <a:xfrm>
              <a:off x="3635724" y="969336"/>
              <a:ext cx="1257682" cy="960035"/>
            </a:xfrm>
            <a:prstGeom prst="triangle">
              <a:avLst/>
            </a:prstGeom>
            <a:gradFill flip="none" rotWithShape="1">
              <a:gsLst>
                <a:gs pos="0">
                  <a:schemeClr val="accent6">
                    <a:lumMod val="20000"/>
                    <a:lumOff val="80000"/>
                    <a:alpha val="50000"/>
                  </a:schemeClr>
                </a:gs>
                <a:gs pos="100000">
                  <a:schemeClr val="accent6"/>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4" name="TextBox 63"/>
            <p:cNvSpPr txBox="1"/>
            <p:nvPr/>
          </p:nvSpPr>
          <p:spPr>
            <a:xfrm>
              <a:off x="4134123" y="108997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65" name="TextBox 64"/>
            <p:cNvSpPr txBox="1"/>
            <p:nvPr/>
          </p:nvSpPr>
          <p:spPr>
            <a:xfrm>
              <a:off x="4286523" y="124237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66" name="TextBox 65"/>
            <p:cNvSpPr txBox="1"/>
            <p:nvPr/>
          </p:nvSpPr>
          <p:spPr>
            <a:xfrm>
              <a:off x="4027805" y="1369337"/>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67" name="TextBox 66"/>
            <p:cNvSpPr txBox="1"/>
            <p:nvPr/>
          </p:nvSpPr>
          <p:spPr>
            <a:xfrm>
              <a:off x="4180205" y="1521737"/>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68" name="TextBox 67"/>
            <p:cNvSpPr txBox="1"/>
            <p:nvPr/>
          </p:nvSpPr>
          <p:spPr>
            <a:xfrm>
              <a:off x="4370924" y="1391693"/>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69" name="TextBox 68"/>
            <p:cNvSpPr txBox="1"/>
            <p:nvPr/>
          </p:nvSpPr>
          <p:spPr>
            <a:xfrm>
              <a:off x="4523324" y="1544093"/>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70" name="TextBox 69"/>
            <p:cNvSpPr txBox="1"/>
            <p:nvPr/>
          </p:nvSpPr>
          <p:spPr>
            <a:xfrm>
              <a:off x="4286523" y="124237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71" name="TextBox 70"/>
            <p:cNvSpPr txBox="1"/>
            <p:nvPr/>
          </p:nvSpPr>
          <p:spPr>
            <a:xfrm>
              <a:off x="4438923" y="1672815"/>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72" name="TextBox 71"/>
            <p:cNvSpPr txBox="1"/>
            <p:nvPr/>
          </p:nvSpPr>
          <p:spPr>
            <a:xfrm>
              <a:off x="3924749" y="149320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73" name="TextBox 72"/>
            <p:cNvSpPr txBox="1"/>
            <p:nvPr/>
          </p:nvSpPr>
          <p:spPr>
            <a:xfrm>
              <a:off x="4077149" y="164560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74" name="TextBox 73"/>
            <p:cNvSpPr txBox="1"/>
            <p:nvPr/>
          </p:nvSpPr>
          <p:spPr>
            <a:xfrm>
              <a:off x="4347706" y="1564835"/>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75" name="TextBox 74"/>
            <p:cNvSpPr txBox="1"/>
            <p:nvPr/>
          </p:nvSpPr>
          <p:spPr>
            <a:xfrm>
              <a:off x="4095804" y="1228586"/>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76" name="TextBox 75"/>
            <p:cNvSpPr txBox="1"/>
            <p:nvPr/>
          </p:nvSpPr>
          <p:spPr>
            <a:xfrm>
              <a:off x="3984355" y="1574452"/>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77" name="TextBox 76"/>
            <p:cNvSpPr txBox="1"/>
            <p:nvPr/>
          </p:nvSpPr>
          <p:spPr>
            <a:xfrm>
              <a:off x="3811944" y="1665222"/>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78" name="TextBox 77"/>
            <p:cNvSpPr txBox="1"/>
            <p:nvPr/>
          </p:nvSpPr>
          <p:spPr>
            <a:xfrm>
              <a:off x="4206560" y="1350958"/>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79" name="TextBox 78"/>
            <p:cNvSpPr txBox="1"/>
            <p:nvPr/>
          </p:nvSpPr>
          <p:spPr>
            <a:xfrm>
              <a:off x="4116283" y="1441728"/>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81" name="TextBox 80"/>
            <p:cNvSpPr txBox="1"/>
            <p:nvPr/>
          </p:nvSpPr>
          <p:spPr>
            <a:xfrm>
              <a:off x="3726228" y="1267821"/>
              <a:ext cx="671051"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82" name="TextBox 81"/>
            <p:cNvSpPr txBox="1"/>
            <p:nvPr/>
          </p:nvSpPr>
          <p:spPr>
            <a:xfrm>
              <a:off x="3971476" y="1692956"/>
              <a:ext cx="671051"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grpSp>
      <p:pic>
        <p:nvPicPr>
          <p:cNvPr id="83" name="Picture 82" descr="Photon.pn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587203" y="1435510"/>
            <a:ext cx="788188" cy="1144885"/>
          </a:xfrm>
          <a:prstGeom prst="rect">
            <a:avLst/>
          </a:prstGeom>
        </p:spPr>
      </p:pic>
      <p:grpSp>
        <p:nvGrpSpPr>
          <p:cNvPr id="84" name="Group 83"/>
          <p:cNvGrpSpPr/>
          <p:nvPr/>
        </p:nvGrpSpPr>
        <p:grpSpPr>
          <a:xfrm>
            <a:off x="4134220" y="2243352"/>
            <a:ext cx="449585" cy="567382"/>
            <a:chOff x="3356193" y="2254935"/>
            <a:chExt cx="449585" cy="567382"/>
          </a:xfrm>
        </p:grpSpPr>
        <p:sp>
          <p:nvSpPr>
            <p:cNvPr id="85" name="TextBox 84"/>
            <p:cNvSpPr txBox="1"/>
            <p:nvPr/>
          </p:nvSpPr>
          <p:spPr>
            <a:xfrm>
              <a:off x="3462659" y="2254935"/>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86" name="TextBox 85"/>
            <p:cNvSpPr txBox="1"/>
            <p:nvPr/>
          </p:nvSpPr>
          <p:spPr>
            <a:xfrm>
              <a:off x="3591968" y="2338062"/>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87" name="TextBox 86"/>
            <p:cNvSpPr txBox="1"/>
            <p:nvPr/>
          </p:nvSpPr>
          <p:spPr>
            <a:xfrm>
              <a:off x="3424340" y="2508851"/>
              <a:ext cx="167628"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88" name="TextBox 87"/>
            <p:cNvSpPr txBox="1"/>
            <p:nvPr/>
          </p:nvSpPr>
          <p:spPr>
            <a:xfrm>
              <a:off x="3615059" y="2407335"/>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89" name="TextBox 88"/>
            <p:cNvSpPr txBox="1"/>
            <p:nvPr/>
          </p:nvSpPr>
          <p:spPr>
            <a:xfrm>
              <a:off x="3588247" y="2490462"/>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90" name="TextBox 89"/>
            <p:cNvSpPr txBox="1"/>
            <p:nvPr/>
          </p:nvSpPr>
          <p:spPr>
            <a:xfrm>
              <a:off x="3379602" y="2316994"/>
              <a:ext cx="167628"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91" name="TextBox 90"/>
            <p:cNvSpPr txBox="1"/>
            <p:nvPr/>
          </p:nvSpPr>
          <p:spPr>
            <a:xfrm>
              <a:off x="3406032" y="2416001"/>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92" name="TextBox 91"/>
            <p:cNvSpPr txBox="1"/>
            <p:nvPr/>
          </p:nvSpPr>
          <p:spPr>
            <a:xfrm>
              <a:off x="3558432" y="2568401"/>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93" name="TextBox 92"/>
            <p:cNvSpPr txBox="1"/>
            <p:nvPr/>
          </p:nvSpPr>
          <p:spPr>
            <a:xfrm>
              <a:off x="3449134" y="2312860"/>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94" name="TextBox 93"/>
            <p:cNvSpPr txBox="1"/>
            <p:nvPr/>
          </p:nvSpPr>
          <p:spPr>
            <a:xfrm>
              <a:off x="3356193" y="2374436"/>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95" name="TextBox 94"/>
            <p:cNvSpPr txBox="1"/>
            <p:nvPr/>
          </p:nvSpPr>
          <p:spPr>
            <a:xfrm>
              <a:off x="3594575" y="2288391"/>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grpSp>
      <p:grpSp>
        <p:nvGrpSpPr>
          <p:cNvPr id="96" name="Group 95"/>
          <p:cNvGrpSpPr/>
          <p:nvPr/>
        </p:nvGrpSpPr>
        <p:grpSpPr>
          <a:xfrm>
            <a:off x="3788018" y="2582153"/>
            <a:ext cx="1137100" cy="911843"/>
            <a:chOff x="3635724" y="969336"/>
            <a:chExt cx="1257682" cy="977536"/>
          </a:xfrm>
        </p:grpSpPr>
        <p:sp>
          <p:nvSpPr>
            <p:cNvPr id="97" name="Isosceles Triangle 96"/>
            <p:cNvSpPr/>
            <p:nvPr/>
          </p:nvSpPr>
          <p:spPr>
            <a:xfrm>
              <a:off x="3635724" y="969336"/>
              <a:ext cx="1257682" cy="960035"/>
            </a:xfrm>
            <a:prstGeom prst="triangle">
              <a:avLst/>
            </a:prstGeom>
            <a:gradFill flip="none" rotWithShape="1">
              <a:gsLst>
                <a:gs pos="0">
                  <a:schemeClr val="accent6">
                    <a:lumMod val="20000"/>
                    <a:lumOff val="80000"/>
                    <a:alpha val="50000"/>
                  </a:schemeClr>
                </a:gs>
                <a:gs pos="100000">
                  <a:schemeClr val="accent6"/>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8" name="TextBox 97"/>
            <p:cNvSpPr txBox="1"/>
            <p:nvPr/>
          </p:nvSpPr>
          <p:spPr>
            <a:xfrm>
              <a:off x="4134123" y="108997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99" name="TextBox 98"/>
            <p:cNvSpPr txBox="1"/>
            <p:nvPr/>
          </p:nvSpPr>
          <p:spPr>
            <a:xfrm>
              <a:off x="4286523" y="124237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00" name="TextBox 99"/>
            <p:cNvSpPr txBox="1"/>
            <p:nvPr/>
          </p:nvSpPr>
          <p:spPr>
            <a:xfrm>
              <a:off x="4027805" y="1369337"/>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01" name="TextBox 100"/>
            <p:cNvSpPr txBox="1"/>
            <p:nvPr/>
          </p:nvSpPr>
          <p:spPr>
            <a:xfrm>
              <a:off x="4180205" y="1521737"/>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02" name="TextBox 101"/>
            <p:cNvSpPr txBox="1"/>
            <p:nvPr/>
          </p:nvSpPr>
          <p:spPr>
            <a:xfrm>
              <a:off x="4370924" y="1391693"/>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03" name="TextBox 102"/>
            <p:cNvSpPr txBox="1"/>
            <p:nvPr/>
          </p:nvSpPr>
          <p:spPr>
            <a:xfrm>
              <a:off x="4523324" y="1544093"/>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04" name="TextBox 103"/>
            <p:cNvSpPr txBox="1"/>
            <p:nvPr/>
          </p:nvSpPr>
          <p:spPr>
            <a:xfrm>
              <a:off x="4286523" y="124237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05" name="TextBox 104"/>
            <p:cNvSpPr txBox="1"/>
            <p:nvPr/>
          </p:nvSpPr>
          <p:spPr>
            <a:xfrm>
              <a:off x="4438923" y="1672815"/>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06" name="TextBox 105"/>
            <p:cNvSpPr txBox="1"/>
            <p:nvPr/>
          </p:nvSpPr>
          <p:spPr>
            <a:xfrm>
              <a:off x="3924749" y="149320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07" name="TextBox 106"/>
            <p:cNvSpPr txBox="1"/>
            <p:nvPr/>
          </p:nvSpPr>
          <p:spPr>
            <a:xfrm>
              <a:off x="4077149" y="164560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08" name="TextBox 107"/>
            <p:cNvSpPr txBox="1"/>
            <p:nvPr/>
          </p:nvSpPr>
          <p:spPr>
            <a:xfrm>
              <a:off x="4347706" y="1564835"/>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09" name="TextBox 108"/>
            <p:cNvSpPr txBox="1"/>
            <p:nvPr/>
          </p:nvSpPr>
          <p:spPr>
            <a:xfrm>
              <a:off x="4095804" y="1228586"/>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10" name="TextBox 109"/>
            <p:cNvSpPr txBox="1"/>
            <p:nvPr/>
          </p:nvSpPr>
          <p:spPr>
            <a:xfrm>
              <a:off x="3984355" y="1574452"/>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11" name="TextBox 110"/>
            <p:cNvSpPr txBox="1"/>
            <p:nvPr/>
          </p:nvSpPr>
          <p:spPr>
            <a:xfrm>
              <a:off x="3811944" y="1665222"/>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12" name="TextBox 111"/>
            <p:cNvSpPr txBox="1"/>
            <p:nvPr/>
          </p:nvSpPr>
          <p:spPr>
            <a:xfrm>
              <a:off x="4206560" y="1350958"/>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13" name="TextBox 112"/>
            <p:cNvSpPr txBox="1"/>
            <p:nvPr/>
          </p:nvSpPr>
          <p:spPr>
            <a:xfrm>
              <a:off x="4116283" y="1441728"/>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14" name="TextBox 113"/>
            <p:cNvSpPr txBox="1"/>
            <p:nvPr/>
          </p:nvSpPr>
          <p:spPr>
            <a:xfrm>
              <a:off x="3726228" y="1267821"/>
              <a:ext cx="671051"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15" name="TextBox 114"/>
            <p:cNvSpPr txBox="1"/>
            <p:nvPr/>
          </p:nvSpPr>
          <p:spPr>
            <a:xfrm>
              <a:off x="3971476" y="1692956"/>
              <a:ext cx="671051"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grpSp>
      <p:grpSp>
        <p:nvGrpSpPr>
          <p:cNvPr id="116" name="Group 115"/>
          <p:cNvGrpSpPr/>
          <p:nvPr/>
        </p:nvGrpSpPr>
        <p:grpSpPr>
          <a:xfrm rot="10800000">
            <a:off x="4024778" y="2177034"/>
            <a:ext cx="659505" cy="421507"/>
            <a:chOff x="3635724" y="969336"/>
            <a:chExt cx="1257682" cy="977536"/>
          </a:xfrm>
        </p:grpSpPr>
        <p:sp>
          <p:nvSpPr>
            <p:cNvPr id="117" name="Isosceles Triangle 116"/>
            <p:cNvSpPr/>
            <p:nvPr/>
          </p:nvSpPr>
          <p:spPr>
            <a:xfrm>
              <a:off x="3635724" y="969336"/>
              <a:ext cx="1257682" cy="960035"/>
            </a:xfrm>
            <a:prstGeom prst="triangle">
              <a:avLst/>
            </a:prstGeom>
            <a:gradFill flip="none" rotWithShape="1">
              <a:gsLst>
                <a:gs pos="0">
                  <a:schemeClr val="accent6">
                    <a:lumMod val="20000"/>
                    <a:lumOff val="80000"/>
                    <a:alpha val="50000"/>
                  </a:schemeClr>
                </a:gs>
                <a:gs pos="100000">
                  <a:schemeClr val="accent6"/>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8" name="TextBox 117"/>
            <p:cNvSpPr txBox="1"/>
            <p:nvPr/>
          </p:nvSpPr>
          <p:spPr>
            <a:xfrm>
              <a:off x="4134123" y="108997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19" name="TextBox 118"/>
            <p:cNvSpPr txBox="1"/>
            <p:nvPr/>
          </p:nvSpPr>
          <p:spPr>
            <a:xfrm>
              <a:off x="4286523" y="124237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20" name="TextBox 119"/>
            <p:cNvSpPr txBox="1"/>
            <p:nvPr/>
          </p:nvSpPr>
          <p:spPr>
            <a:xfrm>
              <a:off x="4027805" y="1369337"/>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21" name="TextBox 120"/>
            <p:cNvSpPr txBox="1"/>
            <p:nvPr/>
          </p:nvSpPr>
          <p:spPr>
            <a:xfrm>
              <a:off x="4180205" y="1521737"/>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22" name="TextBox 121"/>
            <p:cNvSpPr txBox="1"/>
            <p:nvPr/>
          </p:nvSpPr>
          <p:spPr>
            <a:xfrm>
              <a:off x="4370924" y="1391693"/>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23" name="TextBox 122"/>
            <p:cNvSpPr txBox="1"/>
            <p:nvPr/>
          </p:nvSpPr>
          <p:spPr>
            <a:xfrm>
              <a:off x="4523324" y="1544093"/>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24" name="TextBox 123"/>
            <p:cNvSpPr txBox="1"/>
            <p:nvPr/>
          </p:nvSpPr>
          <p:spPr>
            <a:xfrm>
              <a:off x="4286523" y="124237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25" name="TextBox 124"/>
            <p:cNvSpPr txBox="1"/>
            <p:nvPr/>
          </p:nvSpPr>
          <p:spPr>
            <a:xfrm>
              <a:off x="4438923" y="1672815"/>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26" name="TextBox 125"/>
            <p:cNvSpPr txBox="1"/>
            <p:nvPr/>
          </p:nvSpPr>
          <p:spPr>
            <a:xfrm>
              <a:off x="3924749" y="149320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27" name="TextBox 126"/>
            <p:cNvSpPr txBox="1"/>
            <p:nvPr/>
          </p:nvSpPr>
          <p:spPr>
            <a:xfrm>
              <a:off x="4077149" y="164560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28" name="TextBox 127"/>
            <p:cNvSpPr txBox="1"/>
            <p:nvPr/>
          </p:nvSpPr>
          <p:spPr>
            <a:xfrm>
              <a:off x="4347706" y="1564835"/>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29" name="TextBox 128"/>
            <p:cNvSpPr txBox="1"/>
            <p:nvPr/>
          </p:nvSpPr>
          <p:spPr>
            <a:xfrm>
              <a:off x="4095804" y="1228586"/>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30" name="TextBox 129"/>
            <p:cNvSpPr txBox="1"/>
            <p:nvPr/>
          </p:nvSpPr>
          <p:spPr>
            <a:xfrm>
              <a:off x="3984355" y="1574452"/>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31" name="TextBox 130"/>
            <p:cNvSpPr txBox="1"/>
            <p:nvPr/>
          </p:nvSpPr>
          <p:spPr>
            <a:xfrm>
              <a:off x="3811944" y="1665222"/>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32" name="TextBox 131"/>
            <p:cNvSpPr txBox="1"/>
            <p:nvPr/>
          </p:nvSpPr>
          <p:spPr>
            <a:xfrm>
              <a:off x="4206560" y="1350958"/>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33" name="TextBox 132"/>
            <p:cNvSpPr txBox="1"/>
            <p:nvPr/>
          </p:nvSpPr>
          <p:spPr>
            <a:xfrm>
              <a:off x="4116283" y="1441728"/>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34" name="TextBox 133"/>
            <p:cNvSpPr txBox="1"/>
            <p:nvPr/>
          </p:nvSpPr>
          <p:spPr>
            <a:xfrm>
              <a:off x="3726228" y="1267821"/>
              <a:ext cx="671051"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35" name="TextBox 134"/>
            <p:cNvSpPr txBox="1"/>
            <p:nvPr/>
          </p:nvSpPr>
          <p:spPr>
            <a:xfrm>
              <a:off x="3971476" y="1692956"/>
              <a:ext cx="671051"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grpSp>
      <p:sp>
        <p:nvSpPr>
          <p:cNvPr id="136" name="TextBox 135"/>
          <p:cNvSpPr txBox="1"/>
          <p:nvPr/>
        </p:nvSpPr>
        <p:spPr>
          <a:xfrm>
            <a:off x="3869845" y="1268996"/>
            <a:ext cx="1658420" cy="307777"/>
          </a:xfrm>
          <a:prstGeom prst="rect">
            <a:avLst/>
          </a:prstGeom>
          <a:noFill/>
        </p:spPr>
        <p:txBody>
          <a:bodyPr wrap="square" lIns="0" rIns="0" rtlCol="0">
            <a:spAutoFit/>
          </a:bodyPr>
          <a:lstStyle/>
          <a:p>
            <a:r>
              <a:rPr lang="en-GB" sz="1400" dirty="0" smtClean="0"/>
              <a:t>Charge sharing</a:t>
            </a:r>
            <a:endParaRPr lang="en-GB" sz="1400" dirty="0"/>
          </a:p>
        </p:txBody>
      </p:sp>
      <p:pic>
        <p:nvPicPr>
          <p:cNvPr id="140" name="Picture 139" descr="Photon.pn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672636" y="1667018"/>
            <a:ext cx="788188" cy="1144885"/>
          </a:xfrm>
          <a:prstGeom prst="rect">
            <a:avLst/>
          </a:prstGeom>
        </p:spPr>
      </p:pic>
      <p:grpSp>
        <p:nvGrpSpPr>
          <p:cNvPr id="141" name="Group 140"/>
          <p:cNvGrpSpPr/>
          <p:nvPr/>
        </p:nvGrpSpPr>
        <p:grpSpPr>
          <a:xfrm>
            <a:off x="3219653" y="2474860"/>
            <a:ext cx="449585" cy="567382"/>
            <a:chOff x="3356193" y="2254935"/>
            <a:chExt cx="449585" cy="567382"/>
          </a:xfrm>
        </p:grpSpPr>
        <p:sp>
          <p:nvSpPr>
            <p:cNvPr id="142" name="TextBox 141"/>
            <p:cNvSpPr txBox="1"/>
            <p:nvPr/>
          </p:nvSpPr>
          <p:spPr>
            <a:xfrm>
              <a:off x="3462659" y="2254935"/>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143" name="TextBox 142"/>
            <p:cNvSpPr txBox="1"/>
            <p:nvPr/>
          </p:nvSpPr>
          <p:spPr>
            <a:xfrm>
              <a:off x="3591968" y="2338062"/>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144" name="TextBox 143"/>
            <p:cNvSpPr txBox="1"/>
            <p:nvPr/>
          </p:nvSpPr>
          <p:spPr>
            <a:xfrm>
              <a:off x="3424340" y="2508851"/>
              <a:ext cx="167628"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145" name="TextBox 144"/>
            <p:cNvSpPr txBox="1"/>
            <p:nvPr/>
          </p:nvSpPr>
          <p:spPr>
            <a:xfrm>
              <a:off x="3615059" y="2407335"/>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146" name="TextBox 145"/>
            <p:cNvSpPr txBox="1"/>
            <p:nvPr/>
          </p:nvSpPr>
          <p:spPr>
            <a:xfrm>
              <a:off x="3588247" y="2490462"/>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147" name="TextBox 146"/>
            <p:cNvSpPr txBox="1"/>
            <p:nvPr/>
          </p:nvSpPr>
          <p:spPr>
            <a:xfrm>
              <a:off x="3379602" y="2316994"/>
              <a:ext cx="167628"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148" name="TextBox 147"/>
            <p:cNvSpPr txBox="1"/>
            <p:nvPr/>
          </p:nvSpPr>
          <p:spPr>
            <a:xfrm>
              <a:off x="3406032" y="2416001"/>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149" name="TextBox 148"/>
            <p:cNvSpPr txBox="1"/>
            <p:nvPr/>
          </p:nvSpPr>
          <p:spPr>
            <a:xfrm>
              <a:off x="3558432" y="2568401"/>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150" name="TextBox 149"/>
            <p:cNvSpPr txBox="1"/>
            <p:nvPr/>
          </p:nvSpPr>
          <p:spPr>
            <a:xfrm>
              <a:off x="3449134" y="2312860"/>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151" name="TextBox 150"/>
            <p:cNvSpPr txBox="1"/>
            <p:nvPr/>
          </p:nvSpPr>
          <p:spPr>
            <a:xfrm>
              <a:off x="3356193" y="2374436"/>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sp>
          <p:nvSpPr>
            <p:cNvPr id="152" name="TextBox 151"/>
            <p:cNvSpPr txBox="1"/>
            <p:nvPr/>
          </p:nvSpPr>
          <p:spPr>
            <a:xfrm>
              <a:off x="3594575" y="2288391"/>
              <a:ext cx="190719" cy="253916"/>
            </a:xfrm>
            <a:prstGeom prst="rect">
              <a:avLst/>
            </a:prstGeom>
            <a:noFill/>
          </p:spPr>
          <p:txBody>
            <a:bodyPr wrap="square" lIns="0" rIns="0" rtlCol="0">
              <a:spAutoFit/>
            </a:bodyPr>
            <a:lstStyle/>
            <a:p>
              <a:pPr algn="ctr"/>
              <a:r>
                <a:rPr lang="en-GB" sz="1050" dirty="0" smtClean="0">
                  <a:solidFill>
                    <a:schemeClr val="accent6"/>
                  </a:solidFill>
                </a:rPr>
                <a:t>- +</a:t>
              </a:r>
              <a:endParaRPr lang="en-GB" sz="1050" dirty="0">
                <a:solidFill>
                  <a:schemeClr val="accent6"/>
                </a:solidFill>
              </a:endParaRPr>
            </a:p>
          </p:txBody>
        </p:sp>
      </p:grpSp>
      <p:grpSp>
        <p:nvGrpSpPr>
          <p:cNvPr id="153" name="Group 152"/>
          <p:cNvGrpSpPr/>
          <p:nvPr/>
        </p:nvGrpSpPr>
        <p:grpSpPr>
          <a:xfrm>
            <a:off x="2996527" y="2815296"/>
            <a:ext cx="887347" cy="630108"/>
            <a:chOff x="3635724" y="969336"/>
            <a:chExt cx="1257682" cy="977536"/>
          </a:xfrm>
        </p:grpSpPr>
        <p:sp>
          <p:nvSpPr>
            <p:cNvPr id="154" name="Isosceles Triangle 153"/>
            <p:cNvSpPr/>
            <p:nvPr/>
          </p:nvSpPr>
          <p:spPr>
            <a:xfrm>
              <a:off x="3635724" y="969336"/>
              <a:ext cx="1257682" cy="960035"/>
            </a:xfrm>
            <a:prstGeom prst="triangle">
              <a:avLst/>
            </a:prstGeom>
            <a:gradFill flip="none" rotWithShape="1">
              <a:gsLst>
                <a:gs pos="0">
                  <a:schemeClr val="accent6">
                    <a:lumMod val="20000"/>
                    <a:lumOff val="80000"/>
                    <a:alpha val="50000"/>
                  </a:schemeClr>
                </a:gs>
                <a:gs pos="100000">
                  <a:schemeClr val="accent6"/>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5" name="TextBox 154"/>
            <p:cNvSpPr txBox="1"/>
            <p:nvPr/>
          </p:nvSpPr>
          <p:spPr>
            <a:xfrm>
              <a:off x="4134123" y="108997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56" name="TextBox 155"/>
            <p:cNvSpPr txBox="1"/>
            <p:nvPr/>
          </p:nvSpPr>
          <p:spPr>
            <a:xfrm>
              <a:off x="4286523" y="124237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57" name="TextBox 156"/>
            <p:cNvSpPr txBox="1"/>
            <p:nvPr/>
          </p:nvSpPr>
          <p:spPr>
            <a:xfrm>
              <a:off x="4027805" y="1369337"/>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58" name="TextBox 157"/>
            <p:cNvSpPr txBox="1"/>
            <p:nvPr/>
          </p:nvSpPr>
          <p:spPr>
            <a:xfrm>
              <a:off x="4180205" y="1521737"/>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59" name="TextBox 158"/>
            <p:cNvSpPr txBox="1"/>
            <p:nvPr/>
          </p:nvSpPr>
          <p:spPr>
            <a:xfrm>
              <a:off x="4370924" y="1391693"/>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60" name="TextBox 159"/>
            <p:cNvSpPr txBox="1"/>
            <p:nvPr/>
          </p:nvSpPr>
          <p:spPr>
            <a:xfrm>
              <a:off x="4523324" y="1544093"/>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61" name="TextBox 160"/>
            <p:cNvSpPr txBox="1"/>
            <p:nvPr/>
          </p:nvSpPr>
          <p:spPr>
            <a:xfrm>
              <a:off x="4286523" y="124237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62" name="TextBox 161"/>
            <p:cNvSpPr txBox="1"/>
            <p:nvPr/>
          </p:nvSpPr>
          <p:spPr>
            <a:xfrm>
              <a:off x="4438923" y="1672815"/>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63" name="TextBox 162"/>
            <p:cNvSpPr txBox="1"/>
            <p:nvPr/>
          </p:nvSpPr>
          <p:spPr>
            <a:xfrm>
              <a:off x="3924749" y="149320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64" name="TextBox 163"/>
            <p:cNvSpPr txBox="1"/>
            <p:nvPr/>
          </p:nvSpPr>
          <p:spPr>
            <a:xfrm>
              <a:off x="4077149" y="164560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65" name="TextBox 164"/>
            <p:cNvSpPr txBox="1"/>
            <p:nvPr/>
          </p:nvSpPr>
          <p:spPr>
            <a:xfrm>
              <a:off x="4347706" y="1564835"/>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66" name="TextBox 165"/>
            <p:cNvSpPr txBox="1"/>
            <p:nvPr/>
          </p:nvSpPr>
          <p:spPr>
            <a:xfrm>
              <a:off x="4095804" y="1228586"/>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67" name="TextBox 166"/>
            <p:cNvSpPr txBox="1"/>
            <p:nvPr/>
          </p:nvSpPr>
          <p:spPr>
            <a:xfrm>
              <a:off x="3984355" y="1574452"/>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68" name="TextBox 167"/>
            <p:cNvSpPr txBox="1"/>
            <p:nvPr/>
          </p:nvSpPr>
          <p:spPr>
            <a:xfrm>
              <a:off x="3811944" y="1665222"/>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69" name="TextBox 168"/>
            <p:cNvSpPr txBox="1"/>
            <p:nvPr/>
          </p:nvSpPr>
          <p:spPr>
            <a:xfrm>
              <a:off x="4206560" y="1350958"/>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70" name="TextBox 169"/>
            <p:cNvSpPr txBox="1"/>
            <p:nvPr/>
          </p:nvSpPr>
          <p:spPr>
            <a:xfrm>
              <a:off x="4116283" y="1441728"/>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71" name="TextBox 170"/>
            <p:cNvSpPr txBox="1"/>
            <p:nvPr/>
          </p:nvSpPr>
          <p:spPr>
            <a:xfrm>
              <a:off x="3726228" y="1267821"/>
              <a:ext cx="671051"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72" name="TextBox 171"/>
            <p:cNvSpPr txBox="1"/>
            <p:nvPr/>
          </p:nvSpPr>
          <p:spPr>
            <a:xfrm>
              <a:off x="3971476" y="1692956"/>
              <a:ext cx="671051"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grpSp>
      <p:grpSp>
        <p:nvGrpSpPr>
          <p:cNvPr id="173" name="Group 172"/>
          <p:cNvGrpSpPr/>
          <p:nvPr/>
        </p:nvGrpSpPr>
        <p:grpSpPr>
          <a:xfrm rot="10800000">
            <a:off x="2998701" y="2199944"/>
            <a:ext cx="887347" cy="630108"/>
            <a:chOff x="3635724" y="969336"/>
            <a:chExt cx="1257682" cy="977536"/>
          </a:xfrm>
        </p:grpSpPr>
        <p:sp>
          <p:nvSpPr>
            <p:cNvPr id="174" name="Isosceles Triangle 173"/>
            <p:cNvSpPr/>
            <p:nvPr/>
          </p:nvSpPr>
          <p:spPr>
            <a:xfrm>
              <a:off x="3635724" y="969336"/>
              <a:ext cx="1257682" cy="960035"/>
            </a:xfrm>
            <a:prstGeom prst="triangle">
              <a:avLst/>
            </a:prstGeom>
            <a:gradFill flip="none" rotWithShape="1">
              <a:gsLst>
                <a:gs pos="0">
                  <a:schemeClr val="accent6">
                    <a:lumMod val="20000"/>
                    <a:lumOff val="80000"/>
                    <a:alpha val="50000"/>
                  </a:schemeClr>
                </a:gs>
                <a:gs pos="100000">
                  <a:schemeClr val="accent6"/>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5" name="TextBox 174"/>
            <p:cNvSpPr txBox="1"/>
            <p:nvPr/>
          </p:nvSpPr>
          <p:spPr>
            <a:xfrm>
              <a:off x="4134123" y="108997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76" name="TextBox 175"/>
            <p:cNvSpPr txBox="1"/>
            <p:nvPr/>
          </p:nvSpPr>
          <p:spPr>
            <a:xfrm>
              <a:off x="4286523" y="124237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77" name="TextBox 176"/>
            <p:cNvSpPr txBox="1"/>
            <p:nvPr/>
          </p:nvSpPr>
          <p:spPr>
            <a:xfrm>
              <a:off x="4027805" y="1369337"/>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78" name="TextBox 177"/>
            <p:cNvSpPr txBox="1"/>
            <p:nvPr/>
          </p:nvSpPr>
          <p:spPr>
            <a:xfrm>
              <a:off x="4180205" y="1521737"/>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79" name="TextBox 178"/>
            <p:cNvSpPr txBox="1"/>
            <p:nvPr/>
          </p:nvSpPr>
          <p:spPr>
            <a:xfrm>
              <a:off x="4370924" y="1391693"/>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80" name="TextBox 179"/>
            <p:cNvSpPr txBox="1"/>
            <p:nvPr/>
          </p:nvSpPr>
          <p:spPr>
            <a:xfrm>
              <a:off x="4523324" y="1544093"/>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81" name="TextBox 180"/>
            <p:cNvSpPr txBox="1"/>
            <p:nvPr/>
          </p:nvSpPr>
          <p:spPr>
            <a:xfrm>
              <a:off x="4286523" y="124237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82" name="TextBox 181"/>
            <p:cNvSpPr txBox="1"/>
            <p:nvPr/>
          </p:nvSpPr>
          <p:spPr>
            <a:xfrm>
              <a:off x="4438923" y="1672815"/>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83" name="TextBox 182"/>
            <p:cNvSpPr txBox="1"/>
            <p:nvPr/>
          </p:nvSpPr>
          <p:spPr>
            <a:xfrm>
              <a:off x="3924749" y="149320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84" name="TextBox 183"/>
            <p:cNvSpPr txBox="1"/>
            <p:nvPr/>
          </p:nvSpPr>
          <p:spPr>
            <a:xfrm>
              <a:off x="4077149" y="1645609"/>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85" name="TextBox 184"/>
            <p:cNvSpPr txBox="1"/>
            <p:nvPr/>
          </p:nvSpPr>
          <p:spPr>
            <a:xfrm>
              <a:off x="4347706" y="1564835"/>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86" name="TextBox 185"/>
            <p:cNvSpPr txBox="1"/>
            <p:nvPr/>
          </p:nvSpPr>
          <p:spPr>
            <a:xfrm>
              <a:off x="4095804" y="1228586"/>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87" name="TextBox 186"/>
            <p:cNvSpPr txBox="1"/>
            <p:nvPr/>
          </p:nvSpPr>
          <p:spPr>
            <a:xfrm>
              <a:off x="3984355" y="1574452"/>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88" name="TextBox 187"/>
            <p:cNvSpPr txBox="1"/>
            <p:nvPr/>
          </p:nvSpPr>
          <p:spPr>
            <a:xfrm>
              <a:off x="3811944" y="1665222"/>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89" name="TextBox 188"/>
            <p:cNvSpPr txBox="1"/>
            <p:nvPr/>
          </p:nvSpPr>
          <p:spPr>
            <a:xfrm>
              <a:off x="4206560" y="1350958"/>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90" name="TextBox 189"/>
            <p:cNvSpPr txBox="1"/>
            <p:nvPr/>
          </p:nvSpPr>
          <p:spPr>
            <a:xfrm>
              <a:off x="4116283" y="1441728"/>
              <a:ext cx="190719"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91" name="TextBox 190"/>
            <p:cNvSpPr txBox="1"/>
            <p:nvPr/>
          </p:nvSpPr>
          <p:spPr>
            <a:xfrm>
              <a:off x="3726228" y="1267821"/>
              <a:ext cx="671051"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sp>
          <p:nvSpPr>
            <p:cNvPr id="192" name="TextBox 191"/>
            <p:cNvSpPr txBox="1"/>
            <p:nvPr/>
          </p:nvSpPr>
          <p:spPr>
            <a:xfrm>
              <a:off x="3971476" y="1692956"/>
              <a:ext cx="671051" cy="253916"/>
            </a:xfrm>
            <a:prstGeom prst="rect">
              <a:avLst/>
            </a:prstGeom>
            <a:noFill/>
          </p:spPr>
          <p:txBody>
            <a:bodyPr wrap="square" lIns="0" rIns="0" rtlCol="0">
              <a:spAutoFit/>
            </a:bodyPr>
            <a:lstStyle/>
            <a:p>
              <a:pPr algn="ctr"/>
              <a:r>
                <a:rPr lang="en-GB" sz="1050" dirty="0" smtClean="0">
                  <a:solidFill>
                    <a:schemeClr val="accent6"/>
                  </a:solidFill>
                </a:rPr>
                <a:t>-</a:t>
              </a:r>
              <a:endParaRPr lang="en-GB" sz="1050" dirty="0">
                <a:solidFill>
                  <a:schemeClr val="accent6"/>
                </a:solidFill>
              </a:endParaRPr>
            </a:p>
          </p:txBody>
        </p:sp>
      </p:grpSp>
      <p:pic>
        <p:nvPicPr>
          <p:cNvPr id="193" name="Picture 192" descr="Photon.pn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rot="4401112">
            <a:off x="2652535" y="2796168"/>
            <a:ext cx="788188" cy="1144885"/>
          </a:xfrm>
          <a:prstGeom prst="rect">
            <a:avLst/>
          </a:prstGeom>
        </p:spPr>
      </p:pic>
      <p:sp>
        <p:nvSpPr>
          <p:cNvPr id="194" name="TextBox 193"/>
          <p:cNvSpPr txBox="1"/>
          <p:nvPr/>
        </p:nvSpPr>
        <p:spPr>
          <a:xfrm>
            <a:off x="1840622" y="1268996"/>
            <a:ext cx="1658420" cy="307777"/>
          </a:xfrm>
          <a:prstGeom prst="rect">
            <a:avLst/>
          </a:prstGeom>
          <a:noFill/>
        </p:spPr>
        <p:txBody>
          <a:bodyPr wrap="square" lIns="0" rIns="0" rtlCol="0">
            <a:spAutoFit/>
          </a:bodyPr>
          <a:lstStyle/>
          <a:p>
            <a:r>
              <a:rPr lang="en-GB" sz="1400" dirty="0" smtClean="0"/>
              <a:t>Compton scattering</a:t>
            </a:r>
            <a:endParaRPr lang="en-GB" sz="1400" dirty="0"/>
          </a:p>
        </p:txBody>
      </p:sp>
      <p:sp>
        <p:nvSpPr>
          <p:cNvPr id="195" name="TextBox 194"/>
          <p:cNvSpPr txBox="1"/>
          <p:nvPr/>
        </p:nvSpPr>
        <p:spPr>
          <a:xfrm>
            <a:off x="2528701" y="1060783"/>
            <a:ext cx="1658420" cy="307777"/>
          </a:xfrm>
          <a:prstGeom prst="rect">
            <a:avLst/>
          </a:prstGeom>
          <a:noFill/>
        </p:spPr>
        <p:txBody>
          <a:bodyPr wrap="square" lIns="0" rIns="0" rtlCol="0">
            <a:spAutoFit/>
          </a:bodyPr>
          <a:lstStyle/>
          <a:p>
            <a:r>
              <a:rPr lang="en-GB" sz="1400" dirty="0" smtClean="0"/>
              <a:t>Photoelectric effect</a:t>
            </a:r>
            <a:endParaRPr lang="en-GB" sz="1400" dirty="0"/>
          </a:p>
        </p:txBody>
      </p:sp>
      <p:sp>
        <p:nvSpPr>
          <p:cNvPr id="199"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200"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13137199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par>
                                <p:cTn id="8" presetID="9" presetClass="exit" presetSubtype="0" fill="hold" nodeType="withEffect">
                                  <p:stCondLst>
                                    <p:cond delay="0"/>
                                  </p:stCondLst>
                                  <p:childTnLst>
                                    <p:animEffect transition="out" filter="dissolve">
                                      <p:cBhvr>
                                        <p:cTn id="9" dur="500"/>
                                        <p:tgtEl>
                                          <p:spTgt spid="22"/>
                                        </p:tgtEl>
                                      </p:cBhvr>
                                    </p:animEffect>
                                    <p:set>
                                      <p:cBhvr>
                                        <p:cTn id="10" dur="1" fill="hold">
                                          <p:stCondLst>
                                            <p:cond delay="499"/>
                                          </p:stCondLst>
                                        </p:cTn>
                                        <p:tgtEl>
                                          <p:spTgt spid="22"/>
                                        </p:tgtEl>
                                        <p:attrNameLst>
                                          <p:attrName>style.visibility</p:attrName>
                                        </p:attrNameLst>
                                      </p:cBhvr>
                                      <p:to>
                                        <p:strVal val="hidden"/>
                                      </p:to>
                                    </p:set>
                                  </p:childTnLst>
                                </p:cTn>
                              </p:par>
                            </p:childTnLst>
                          </p:cTn>
                        </p:par>
                        <p:par>
                          <p:cTn id="11" fill="hold">
                            <p:stCondLst>
                              <p:cond delay="500"/>
                            </p:stCondLst>
                            <p:childTnLst>
                              <p:par>
                                <p:cTn id="12" presetID="9" presetClass="entr" presetSubtype="0"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dissolve">
                                      <p:cBhvr>
                                        <p:cTn id="14" dur="500"/>
                                        <p:tgtEl>
                                          <p:spTgt spid="15"/>
                                        </p:tgtEl>
                                      </p:cBhvr>
                                    </p:animEffect>
                                  </p:childTnLst>
                                </p:cTn>
                              </p:par>
                            </p:childTnLst>
                          </p:cTn>
                        </p:par>
                        <p:par>
                          <p:cTn id="15" fill="hold">
                            <p:stCondLst>
                              <p:cond delay="1000"/>
                            </p:stCondLst>
                            <p:childTnLst>
                              <p:par>
                                <p:cTn id="16" presetID="1" presetClass="entr" presetSubtype="0" fill="hold" grpId="0" nodeType="afterEffect">
                                  <p:stCondLst>
                                    <p:cond delay="0"/>
                                  </p:stCondLst>
                                  <p:childTnLst>
                                    <p:set>
                                      <p:cBhvr>
                                        <p:cTn id="17" dur="1" fill="hold">
                                          <p:stCondLst>
                                            <p:cond delay="0"/>
                                          </p:stCondLst>
                                        </p:cTn>
                                        <p:tgtEl>
                                          <p:spTgt spid="195"/>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wipe(up)">
                                      <p:cBhvr>
                                        <p:cTn id="22" dur="500"/>
                                        <p:tgtEl>
                                          <p:spTgt spid="58"/>
                                        </p:tgtEl>
                                      </p:cBhvr>
                                    </p:animEffect>
                                  </p:childTnLst>
                                </p:cTn>
                              </p:par>
                              <p:par>
                                <p:cTn id="23" presetID="1" presetClass="exit" presetSubtype="0" fill="hold" nodeType="withEffect">
                                  <p:stCondLst>
                                    <p:cond delay="0"/>
                                  </p:stCondLst>
                                  <p:childTnLst>
                                    <p:set>
                                      <p:cBhvr>
                                        <p:cTn id="24" dur="1" fill="hold">
                                          <p:stCondLst>
                                            <p:cond delay="0"/>
                                          </p:stCondLst>
                                        </p:cTn>
                                        <p:tgtEl>
                                          <p:spTgt spid="15"/>
                                        </p:tgtEl>
                                        <p:attrNameLst>
                                          <p:attrName>style.visibility</p:attrName>
                                        </p:attrNameLst>
                                      </p:cBhvr>
                                      <p:to>
                                        <p:strVal val="hidden"/>
                                      </p:to>
                                    </p:set>
                                  </p:childTnLst>
                                </p:cTn>
                              </p:par>
                              <p:par>
                                <p:cTn id="25" presetID="22" presetClass="entr" presetSubtype="4" fill="hold" nodeType="with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down)">
                                      <p:cBhvr>
                                        <p:cTn id="27" dur="500"/>
                                        <p:tgtEl>
                                          <p:spTgt spid="62"/>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xit" presetSubtype="0" fill="hold" nodeType="clickEffect">
                                  <p:stCondLst>
                                    <p:cond delay="0"/>
                                  </p:stCondLst>
                                  <p:childTnLst>
                                    <p:set>
                                      <p:cBhvr>
                                        <p:cTn id="31" dur="1" fill="hold">
                                          <p:stCondLst>
                                            <p:cond delay="0"/>
                                          </p:stCondLst>
                                        </p:cTn>
                                        <p:tgtEl>
                                          <p:spTgt spid="62"/>
                                        </p:tgtEl>
                                        <p:attrNameLst>
                                          <p:attrName>style.visibility</p:attrName>
                                        </p:attrNameLst>
                                      </p:cBhvr>
                                      <p:to>
                                        <p:strVal val="hidden"/>
                                      </p:to>
                                    </p:set>
                                  </p:childTnLst>
                                </p:cTn>
                              </p:par>
                              <p:par>
                                <p:cTn id="32" presetID="1" presetClass="exit" presetSubtype="0" fill="hold" nodeType="withEffect">
                                  <p:stCondLst>
                                    <p:cond delay="0"/>
                                  </p:stCondLst>
                                  <p:childTnLst>
                                    <p:set>
                                      <p:cBhvr>
                                        <p:cTn id="33" dur="1" fill="hold">
                                          <p:stCondLst>
                                            <p:cond delay="0"/>
                                          </p:stCondLst>
                                        </p:cTn>
                                        <p:tgtEl>
                                          <p:spTgt spid="58"/>
                                        </p:tgtEl>
                                        <p:attrNameLst>
                                          <p:attrName>style.visibility</p:attrName>
                                        </p:attrNameLst>
                                      </p:cBhvr>
                                      <p:to>
                                        <p:strVal val="hidden"/>
                                      </p:to>
                                    </p:set>
                                  </p:childTnLst>
                                </p:cTn>
                              </p:par>
                              <p:par>
                                <p:cTn id="34" presetID="1" presetClass="exit" presetSubtype="0" fill="hold" grpId="1" nodeType="withEffect">
                                  <p:stCondLst>
                                    <p:cond delay="0"/>
                                  </p:stCondLst>
                                  <p:childTnLst>
                                    <p:set>
                                      <p:cBhvr>
                                        <p:cTn id="35" dur="1" fill="hold">
                                          <p:stCondLst>
                                            <p:cond delay="0"/>
                                          </p:stCondLst>
                                        </p:cTn>
                                        <p:tgtEl>
                                          <p:spTgt spid="195"/>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nodeType="clickEffect">
                                  <p:stCondLst>
                                    <p:cond delay="0"/>
                                  </p:stCondLst>
                                  <p:childTnLst>
                                    <p:set>
                                      <p:cBhvr>
                                        <p:cTn id="39" dur="1" fill="hold">
                                          <p:stCondLst>
                                            <p:cond delay="0"/>
                                          </p:stCondLst>
                                        </p:cTn>
                                        <p:tgtEl>
                                          <p:spTgt spid="83"/>
                                        </p:tgtEl>
                                        <p:attrNameLst>
                                          <p:attrName>style.visibility</p:attrName>
                                        </p:attrNameLst>
                                      </p:cBhvr>
                                      <p:to>
                                        <p:strVal val="visible"/>
                                      </p:to>
                                    </p:set>
                                    <p:animEffect transition="in" filter="wipe(up)">
                                      <p:cBhvr>
                                        <p:cTn id="40" dur="500"/>
                                        <p:tgtEl>
                                          <p:spTgt spid="83"/>
                                        </p:tgtEl>
                                      </p:cBhvr>
                                    </p:animEffect>
                                  </p:childTnLst>
                                </p:cTn>
                              </p:par>
                              <p:par>
                                <p:cTn id="41" presetID="9" presetClass="exit" presetSubtype="0" fill="hold" nodeType="withEffect">
                                  <p:stCondLst>
                                    <p:cond delay="0"/>
                                  </p:stCondLst>
                                  <p:childTnLst>
                                    <p:animEffect transition="out" filter="dissolve">
                                      <p:cBhvr>
                                        <p:cTn id="42" dur="500"/>
                                        <p:tgtEl>
                                          <p:spTgt spid="83"/>
                                        </p:tgtEl>
                                      </p:cBhvr>
                                    </p:animEffect>
                                    <p:set>
                                      <p:cBhvr>
                                        <p:cTn id="43" dur="1" fill="hold">
                                          <p:stCondLst>
                                            <p:cond delay="499"/>
                                          </p:stCondLst>
                                        </p:cTn>
                                        <p:tgtEl>
                                          <p:spTgt spid="83"/>
                                        </p:tgtEl>
                                        <p:attrNameLst>
                                          <p:attrName>style.visibility</p:attrName>
                                        </p:attrNameLst>
                                      </p:cBhvr>
                                      <p:to>
                                        <p:strVal val="hidden"/>
                                      </p:to>
                                    </p:set>
                                  </p:childTnLst>
                                </p:cTn>
                              </p:par>
                            </p:childTnLst>
                          </p:cTn>
                        </p:par>
                        <p:par>
                          <p:cTn id="44" fill="hold">
                            <p:stCondLst>
                              <p:cond delay="500"/>
                            </p:stCondLst>
                            <p:childTnLst>
                              <p:par>
                                <p:cTn id="45" presetID="9" presetClass="entr" presetSubtype="0" fill="hold" nodeType="afterEffect">
                                  <p:stCondLst>
                                    <p:cond delay="0"/>
                                  </p:stCondLst>
                                  <p:childTnLst>
                                    <p:set>
                                      <p:cBhvr>
                                        <p:cTn id="46" dur="1" fill="hold">
                                          <p:stCondLst>
                                            <p:cond delay="0"/>
                                          </p:stCondLst>
                                        </p:cTn>
                                        <p:tgtEl>
                                          <p:spTgt spid="84"/>
                                        </p:tgtEl>
                                        <p:attrNameLst>
                                          <p:attrName>style.visibility</p:attrName>
                                        </p:attrNameLst>
                                      </p:cBhvr>
                                      <p:to>
                                        <p:strVal val="visible"/>
                                      </p:to>
                                    </p:set>
                                    <p:animEffect transition="in" filter="dissolve">
                                      <p:cBhvr>
                                        <p:cTn id="47" dur="500"/>
                                        <p:tgtEl>
                                          <p:spTgt spid="84"/>
                                        </p:tgtEl>
                                      </p:cBhvr>
                                    </p:animEffect>
                                  </p:childTnLst>
                                </p:cTn>
                              </p:par>
                              <p:par>
                                <p:cTn id="48" presetID="22" presetClass="entr" presetSubtype="1" fill="hold" nodeType="withEffect">
                                  <p:stCondLst>
                                    <p:cond delay="0"/>
                                  </p:stCondLst>
                                  <p:childTnLst>
                                    <p:set>
                                      <p:cBhvr>
                                        <p:cTn id="49" dur="1" fill="hold">
                                          <p:stCondLst>
                                            <p:cond delay="0"/>
                                          </p:stCondLst>
                                        </p:cTn>
                                        <p:tgtEl>
                                          <p:spTgt spid="96"/>
                                        </p:tgtEl>
                                        <p:attrNameLst>
                                          <p:attrName>style.visibility</p:attrName>
                                        </p:attrNameLst>
                                      </p:cBhvr>
                                      <p:to>
                                        <p:strVal val="visible"/>
                                      </p:to>
                                    </p:set>
                                    <p:animEffect transition="in" filter="wipe(up)">
                                      <p:cBhvr>
                                        <p:cTn id="50" dur="500"/>
                                        <p:tgtEl>
                                          <p:spTgt spid="96"/>
                                        </p:tgtEl>
                                      </p:cBhvr>
                                    </p:animEffect>
                                  </p:childTnLst>
                                </p:cTn>
                              </p:par>
                              <p:par>
                                <p:cTn id="51" presetID="1" presetClass="exit" presetSubtype="0" fill="hold" nodeType="withEffect">
                                  <p:stCondLst>
                                    <p:cond delay="0"/>
                                  </p:stCondLst>
                                  <p:childTnLst>
                                    <p:set>
                                      <p:cBhvr>
                                        <p:cTn id="52" dur="1" fill="hold">
                                          <p:stCondLst>
                                            <p:cond delay="0"/>
                                          </p:stCondLst>
                                        </p:cTn>
                                        <p:tgtEl>
                                          <p:spTgt spid="84"/>
                                        </p:tgtEl>
                                        <p:attrNameLst>
                                          <p:attrName>style.visibility</p:attrName>
                                        </p:attrNameLst>
                                      </p:cBhvr>
                                      <p:to>
                                        <p:strVal val="hidden"/>
                                      </p:to>
                                    </p:set>
                                  </p:childTnLst>
                                </p:cTn>
                              </p:par>
                              <p:par>
                                <p:cTn id="53" presetID="22" presetClass="entr" presetSubtype="4" fill="hold" nodeType="withEffect">
                                  <p:stCondLst>
                                    <p:cond delay="0"/>
                                  </p:stCondLst>
                                  <p:childTnLst>
                                    <p:set>
                                      <p:cBhvr>
                                        <p:cTn id="54" dur="1" fill="hold">
                                          <p:stCondLst>
                                            <p:cond delay="0"/>
                                          </p:stCondLst>
                                        </p:cTn>
                                        <p:tgtEl>
                                          <p:spTgt spid="116"/>
                                        </p:tgtEl>
                                        <p:attrNameLst>
                                          <p:attrName>style.visibility</p:attrName>
                                        </p:attrNameLst>
                                      </p:cBhvr>
                                      <p:to>
                                        <p:strVal val="visible"/>
                                      </p:to>
                                    </p:set>
                                    <p:animEffect transition="in" filter="wipe(down)">
                                      <p:cBhvr>
                                        <p:cTn id="55" dur="500"/>
                                        <p:tgtEl>
                                          <p:spTgt spid="116"/>
                                        </p:tgtEl>
                                      </p:cBhvr>
                                    </p:animEffec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136"/>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xit" presetSubtype="0" fill="hold" nodeType="clickEffect">
                                  <p:stCondLst>
                                    <p:cond delay="0"/>
                                  </p:stCondLst>
                                  <p:childTnLst>
                                    <p:set>
                                      <p:cBhvr>
                                        <p:cTn id="63" dur="1" fill="hold">
                                          <p:stCondLst>
                                            <p:cond delay="0"/>
                                          </p:stCondLst>
                                        </p:cTn>
                                        <p:tgtEl>
                                          <p:spTgt spid="96"/>
                                        </p:tgtEl>
                                        <p:attrNameLst>
                                          <p:attrName>style.visibility</p:attrName>
                                        </p:attrNameLst>
                                      </p:cBhvr>
                                      <p:to>
                                        <p:strVal val="hidden"/>
                                      </p:to>
                                    </p:set>
                                  </p:childTnLst>
                                </p:cTn>
                              </p:par>
                              <p:par>
                                <p:cTn id="64" presetID="1" presetClass="exit" presetSubtype="0" fill="hold" nodeType="withEffect">
                                  <p:stCondLst>
                                    <p:cond delay="0"/>
                                  </p:stCondLst>
                                  <p:childTnLst>
                                    <p:set>
                                      <p:cBhvr>
                                        <p:cTn id="65" dur="1" fill="hold">
                                          <p:stCondLst>
                                            <p:cond delay="0"/>
                                          </p:stCondLst>
                                        </p:cTn>
                                        <p:tgtEl>
                                          <p:spTgt spid="116"/>
                                        </p:tgtEl>
                                        <p:attrNameLst>
                                          <p:attrName>style.visibility</p:attrName>
                                        </p:attrNameLst>
                                      </p:cBhvr>
                                      <p:to>
                                        <p:strVal val="hidden"/>
                                      </p:to>
                                    </p:set>
                                  </p:childTnLst>
                                </p:cTn>
                              </p:par>
                              <p:par>
                                <p:cTn id="66" presetID="1" presetClass="exit" presetSubtype="0" fill="hold" grpId="1" nodeType="withEffect">
                                  <p:stCondLst>
                                    <p:cond delay="0"/>
                                  </p:stCondLst>
                                  <p:childTnLst>
                                    <p:set>
                                      <p:cBhvr>
                                        <p:cTn id="67" dur="1" fill="hold">
                                          <p:stCondLst>
                                            <p:cond delay="0"/>
                                          </p:stCondLst>
                                        </p:cTn>
                                        <p:tgtEl>
                                          <p:spTgt spid="136"/>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nodeType="clickEffect">
                                  <p:stCondLst>
                                    <p:cond delay="0"/>
                                  </p:stCondLst>
                                  <p:childTnLst>
                                    <p:set>
                                      <p:cBhvr>
                                        <p:cTn id="71" dur="1" fill="hold">
                                          <p:stCondLst>
                                            <p:cond delay="0"/>
                                          </p:stCondLst>
                                        </p:cTn>
                                        <p:tgtEl>
                                          <p:spTgt spid="140"/>
                                        </p:tgtEl>
                                        <p:attrNameLst>
                                          <p:attrName>style.visibility</p:attrName>
                                        </p:attrNameLst>
                                      </p:cBhvr>
                                      <p:to>
                                        <p:strVal val="visible"/>
                                      </p:to>
                                    </p:set>
                                    <p:animEffect transition="in" filter="wipe(up)">
                                      <p:cBhvr>
                                        <p:cTn id="72" dur="500"/>
                                        <p:tgtEl>
                                          <p:spTgt spid="140"/>
                                        </p:tgtEl>
                                      </p:cBhvr>
                                    </p:animEffect>
                                  </p:childTnLst>
                                </p:cTn>
                              </p:par>
                              <p:par>
                                <p:cTn id="73" presetID="9" presetClass="exit" presetSubtype="0" fill="hold" nodeType="withEffect">
                                  <p:stCondLst>
                                    <p:cond delay="0"/>
                                  </p:stCondLst>
                                  <p:childTnLst>
                                    <p:animEffect transition="out" filter="dissolve">
                                      <p:cBhvr>
                                        <p:cTn id="74" dur="500"/>
                                        <p:tgtEl>
                                          <p:spTgt spid="140"/>
                                        </p:tgtEl>
                                      </p:cBhvr>
                                    </p:animEffect>
                                    <p:set>
                                      <p:cBhvr>
                                        <p:cTn id="75" dur="1" fill="hold">
                                          <p:stCondLst>
                                            <p:cond delay="499"/>
                                          </p:stCondLst>
                                        </p:cTn>
                                        <p:tgtEl>
                                          <p:spTgt spid="140"/>
                                        </p:tgtEl>
                                        <p:attrNameLst>
                                          <p:attrName>style.visibility</p:attrName>
                                        </p:attrNameLst>
                                      </p:cBhvr>
                                      <p:to>
                                        <p:strVal val="hidden"/>
                                      </p:to>
                                    </p:set>
                                  </p:childTnLst>
                                </p:cTn>
                              </p:par>
                            </p:childTnLst>
                          </p:cTn>
                        </p:par>
                        <p:par>
                          <p:cTn id="76" fill="hold">
                            <p:stCondLst>
                              <p:cond delay="500"/>
                            </p:stCondLst>
                            <p:childTnLst>
                              <p:par>
                                <p:cTn id="77" presetID="22" presetClass="entr" presetSubtype="1" fill="hold" nodeType="afterEffect">
                                  <p:stCondLst>
                                    <p:cond delay="0"/>
                                  </p:stCondLst>
                                  <p:childTnLst>
                                    <p:set>
                                      <p:cBhvr>
                                        <p:cTn id="78" dur="1" fill="hold">
                                          <p:stCondLst>
                                            <p:cond delay="0"/>
                                          </p:stCondLst>
                                        </p:cTn>
                                        <p:tgtEl>
                                          <p:spTgt spid="193"/>
                                        </p:tgtEl>
                                        <p:attrNameLst>
                                          <p:attrName>style.visibility</p:attrName>
                                        </p:attrNameLst>
                                      </p:cBhvr>
                                      <p:to>
                                        <p:strVal val="visible"/>
                                      </p:to>
                                    </p:set>
                                    <p:animEffect transition="in" filter="wipe(up)">
                                      <p:cBhvr>
                                        <p:cTn id="79" dur="500"/>
                                        <p:tgtEl>
                                          <p:spTgt spid="193"/>
                                        </p:tgtEl>
                                      </p:cBhvr>
                                    </p:animEffect>
                                  </p:childTnLst>
                                </p:cTn>
                              </p:par>
                              <p:par>
                                <p:cTn id="80" presetID="9" presetClass="entr" presetSubtype="0" fill="hold" nodeType="withEffect">
                                  <p:stCondLst>
                                    <p:cond delay="0"/>
                                  </p:stCondLst>
                                  <p:childTnLst>
                                    <p:set>
                                      <p:cBhvr>
                                        <p:cTn id="81" dur="1" fill="hold">
                                          <p:stCondLst>
                                            <p:cond delay="0"/>
                                          </p:stCondLst>
                                        </p:cTn>
                                        <p:tgtEl>
                                          <p:spTgt spid="141"/>
                                        </p:tgtEl>
                                        <p:attrNameLst>
                                          <p:attrName>style.visibility</p:attrName>
                                        </p:attrNameLst>
                                      </p:cBhvr>
                                      <p:to>
                                        <p:strVal val="visible"/>
                                      </p:to>
                                    </p:set>
                                    <p:animEffect transition="in" filter="dissolve">
                                      <p:cBhvr>
                                        <p:cTn id="82" dur="500"/>
                                        <p:tgtEl>
                                          <p:spTgt spid="141"/>
                                        </p:tgtEl>
                                      </p:cBhvr>
                                    </p:animEffect>
                                  </p:childTnLst>
                                </p:cTn>
                              </p:par>
                            </p:childTnLst>
                          </p:cTn>
                        </p:par>
                        <p:par>
                          <p:cTn id="83" fill="hold">
                            <p:stCondLst>
                              <p:cond delay="1000"/>
                            </p:stCondLst>
                            <p:childTnLst>
                              <p:par>
                                <p:cTn id="84" presetID="22" presetClass="entr" presetSubtype="1" fill="hold" nodeType="afterEffect">
                                  <p:stCondLst>
                                    <p:cond delay="0"/>
                                  </p:stCondLst>
                                  <p:childTnLst>
                                    <p:set>
                                      <p:cBhvr>
                                        <p:cTn id="85" dur="1" fill="hold">
                                          <p:stCondLst>
                                            <p:cond delay="0"/>
                                          </p:stCondLst>
                                        </p:cTn>
                                        <p:tgtEl>
                                          <p:spTgt spid="153"/>
                                        </p:tgtEl>
                                        <p:attrNameLst>
                                          <p:attrName>style.visibility</p:attrName>
                                        </p:attrNameLst>
                                      </p:cBhvr>
                                      <p:to>
                                        <p:strVal val="visible"/>
                                      </p:to>
                                    </p:set>
                                    <p:animEffect transition="in" filter="wipe(up)">
                                      <p:cBhvr>
                                        <p:cTn id="86" dur="500"/>
                                        <p:tgtEl>
                                          <p:spTgt spid="153"/>
                                        </p:tgtEl>
                                      </p:cBhvr>
                                    </p:animEffect>
                                  </p:childTnLst>
                                </p:cTn>
                              </p:par>
                              <p:par>
                                <p:cTn id="87" presetID="1" presetClass="exit" presetSubtype="0" fill="hold" nodeType="withEffect">
                                  <p:stCondLst>
                                    <p:cond delay="0"/>
                                  </p:stCondLst>
                                  <p:childTnLst>
                                    <p:set>
                                      <p:cBhvr>
                                        <p:cTn id="88" dur="1" fill="hold">
                                          <p:stCondLst>
                                            <p:cond delay="0"/>
                                          </p:stCondLst>
                                        </p:cTn>
                                        <p:tgtEl>
                                          <p:spTgt spid="141"/>
                                        </p:tgtEl>
                                        <p:attrNameLst>
                                          <p:attrName>style.visibility</p:attrName>
                                        </p:attrNameLst>
                                      </p:cBhvr>
                                      <p:to>
                                        <p:strVal val="hidden"/>
                                      </p:to>
                                    </p:set>
                                  </p:childTnLst>
                                </p:cTn>
                              </p:par>
                              <p:par>
                                <p:cTn id="89" presetID="22" presetClass="entr" presetSubtype="4" fill="hold" nodeType="withEffect">
                                  <p:stCondLst>
                                    <p:cond delay="0"/>
                                  </p:stCondLst>
                                  <p:childTnLst>
                                    <p:set>
                                      <p:cBhvr>
                                        <p:cTn id="90" dur="1" fill="hold">
                                          <p:stCondLst>
                                            <p:cond delay="0"/>
                                          </p:stCondLst>
                                        </p:cTn>
                                        <p:tgtEl>
                                          <p:spTgt spid="173"/>
                                        </p:tgtEl>
                                        <p:attrNameLst>
                                          <p:attrName>style.visibility</p:attrName>
                                        </p:attrNameLst>
                                      </p:cBhvr>
                                      <p:to>
                                        <p:strVal val="visible"/>
                                      </p:to>
                                    </p:set>
                                    <p:animEffect transition="in" filter="wipe(down)">
                                      <p:cBhvr>
                                        <p:cTn id="91" dur="500"/>
                                        <p:tgtEl>
                                          <p:spTgt spid="173"/>
                                        </p:tgtEl>
                                      </p:cBhvr>
                                    </p:animEffect>
                                  </p:childTnLst>
                                </p:cTn>
                              </p:par>
                            </p:childTnLst>
                          </p:cTn>
                        </p:par>
                        <p:par>
                          <p:cTn id="92" fill="hold">
                            <p:stCondLst>
                              <p:cond delay="1500"/>
                            </p:stCondLst>
                            <p:childTnLst>
                              <p:par>
                                <p:cTn id="93" presetID="1" presetClass="entr" presetSubtype="0" fill="hold" grpId="0" nodeType="afterEffect">
                                  <p:stCondLst>
                                    <p:cond delay="0"/>
                                  </p:stCondLst>
                                  <p:childTnLst>
                                    <p:set>
                                      <p:cBhvr>
                                        <p:cTn id="94" dur="1" fill="hold">
                                          <p:stCondLst>
                                            <p:cond delay="0"/>
                                          </p:stCondLst>
                                        </p:cTn>
                                        <p:tgtEl>
                                          <p:spTgt spid="1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p:bldP spid="136" grpId="1"/>
      <p:bldP spid="194" grpId="0"/>
      <p:bldP spid="195" grpId="0"/>
      <p:bldP spid="195"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Dosepix</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7</a:t>
            </a:fld>
            <a:endParaRPr lang="en-US" dirty="0"/>
          </a:p>
        </p:txBody>
      </p:sp>
      <p:sp>
        <p:nvSpPr>
          <p:cNvPr id="10" name="Content Placeholder 9"/>
          <p:cNvSpPr>
            <a:spLocks noGrp="1"/>
          </p:cNvSpPr>
          <p:nvPr>
            <p:ph idx="1"/>
          </p:nvPr>
        </p:nvSpPr>
        <p:spPr>
          <a:xfrm>
            <a:off x="457199" y="1325606"/>
            <a:ext cx="8605585" cy="4667421"/>
          </a:xfrm>
        </p:spPr>
        <p:txBody>
          <a:bodyPr>
            <a:normAutofit fontScale="92500" lnSpcReduction="10000"/>
          </a:bodyPr>
          <a:lstStyle/>
          <a:p>
            <a:pPr marL="36576" indent="0">
              <a:buNone/>
            </a:pPr>
            <a:r>
              <a:rPr lang="en-GB" dirty="0"/>
              <a:t>Main application: </a:t>
            </a:r>
            <a:r>
              <a:rPr lang="en-GB" dirty="0" smtClean="0"/>
              <a:t>dosimetry</a:t>
            </a:r>
          </a:p>
          <a:p>
            <a:pPr marL="36576" indent="0">
              <a:buNone/>
            </a:pPr>
            <a:r>
              <a:rPr lang="en-GB" dirty="0" smtClean="0"/>
              <a:t>Developed by: CERN, U. Erlangen, IBA Dosimetry</a:t>
            </a:r>
            <a:endParaRPr lang="en-GB" dirty="0"/>
          </a:p>
          <a:p>
            <a:pPr marL="36576" indent="0">
              <a:buNone/>
            </a:pPr>
            <a:r>
              <a:rPr lang="en-GB" dirty="0" smtClean="0"/>
              <a:t>ASIC:</a:t>
            </a:r>
          </a:p>
          <a:p>
            <a:pPr lvl="1"/>
            <a:r>
              <a:rPr lang="en-GB" dirty="0" smtClean="0"/>
              <a:t>16x16 pixels=256 parallel spectrometers:</a:t>
            </a:r>
          </a:p>
          <a:p>
            <a:pPr lvl="2"/>
            <a:r>
              <a:rPr lang="en-GB" dirty="0" smtClean="0"/>
              <a:t>1 global voltage threshold (programmable)</a:t>
            </a:r>
          </a:p>
          <a:p>
            <a:pPr lvl="2"/>
            <a:r>
              <a:rPr lang="en-GB" dirty="0" smtClean="0"/>
              <a:t>16 energy bin thresholds per pixel (programmable)</a:t>
            </a:r>
          </a:p>
          <a:p>
            <a:pPr lvl="2"/>
            <a:r>
              <a:rPr lang="en-GB" dirty="0"/>
              <a:t>12-bit ToT: </a:t>
            </a:r>
            <a:r>
              <a:rPr lang="en-GB" dirty="0" smtClean="0"/>
              <a:t>energy</a:t>
            </a:r>
          </a:p>
          <a:p>
            <a:pPr lvl="2"/>
            <a:r>
              <a:rPr lang="en-GB" dirty="0" smtClean="0"/>
              <a:t>Automatic </a:t>
            </a:r>
            <a:r>
              <a:rPr lang="en-GB" dirty="0"/>
              <a:t>binning in </a:t>
            </a:r>
            <a:r>
              <a:rPr lang="en-GB" dirty="0" smtClean="0"/>
              <a:t>pixel</a:t>
            </a:r>
          </a:p>
          <a:p>
            <a:pPr marL="36576" indent="0">
              <a:buNone/>
            </a:pPr>
            <a:r>
              <a:rPr lang="en-GB" dirty="0" smtClean="0"/>
              <a:t>Sensor:</a:t>
            </a:r>
          </a:p>
          <a:p>
            <a:pPr lvl="1"/>
            <a:r>
              <a:rPr lang="en-GB" dirty="0" smtClean="0"/>
              <a:t>300 μm Si, segmented into</a:t>
            </a:r>
          </a:p>
          <a:p>
            <a:pPr lvl="2"/>
            <a:r>
              <a:rPr lang="en-GB" dirty="0"/>
              <a:t>64 pixels of </a:t>
            </a:r>
            <a:r>
              <a:rPr lang="en-GB" dirty="0" smtClean="0"/>
              <a:t>55x55 </a:t>
            </a:r>
            <a:r>
              <a:rPr lang="en-GB" dirty="0"/>
              <a:t>μm</a:t>
            </a:r>
            <a:r>
              <a:rPr lang="en-GB" baseline="30000" dirty="0"/>
              <a:t>2</a:t>
            </a:r>
          </a:p>
          <a:p>
            <a:pPr lvl="2"/>
            <a:r>
              <a:rPr lang="en-GB" dirty="0" smtClean="0"/>
              <a:t>192 pixels of 220x220 μm</a:t>
            </a:r>
            <a:r>
              <a:rPr lang="en-GB" baseline="30000" dirty="0" smtClean="0"/>
              <a:t>2</a:t>
            </a:r>
          </a:p>
        </p:txBody>
      </p:sp>
      <p:grpSp>
        <p:nvGrpSpPr>
          <p:cNvPr id="36" name="Group 35"/>
          <p:cNvGrpSpPr/>
          <p:nvPr/>
        </p:nvGrpSpPr>
        <p:grpSpPr>
          <a:xfrm>
            <a:off x="5366152" y="3689711"/>
            <a:ext cx="3696631" cy="2385834"/>
            <a:chOff x="1209291" y="2588846"/>
            <a:chExt cx="3893644" cy="2590800"/>
          </a:xfrm>
        </p:grpSpPr>
        <p:pic>
          <p:nvPicPr>
            <p:cNvPr id="14"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209291" y="2588846"/>
              <a:ext cx="3893644" cy="2590800"/>
            </a:xfrm>
            <a:prstGeom prst="rect">
              <a:avLst/>
            </a:prstGeom>
            <a:noFill/>
            <a:ln w="9525">
              <a:noFill/>
              <a:miter lim="800000"/>
              <a:headEnd/>
              <a:tailEnd/>
            </a:ln>
          </p:spPr>
        </p:pic>
        <p:cxnSp>
          <p:nvCxnSpPr>
            <p:cNvPr id="16" name="Straight Arrow Connector 15"/>
            <p:cNvCxnSpPr/>
            <p:nvPr/>
          </p:nvCxnSpPr>
          <p:spPr>
            <a:xfrm>
              <a:off x="2988873" y="2633792"/>
              <a:ext cx="1495205" cy="775669"/>
            </a:xfrm>
            <a:prstGeom prst="straightConnector1">
              <a:avLst/>
            </a:prstGeom>
            <a:ln w="38100">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V="1">
              <a:off x="1309076" y="2627922"/>
              <a:ext cx="1533769" cy="801077"/>
            </a:xfrm>
            <a:prstGeom prst="straightConnector1">
              <a:avLst/>
            </a:prstGeom>
            <a:ln w="38100">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3702545" y="2725617"/>
              <a:ext cx="918308" cy="307777"/>
            </a:xfrm>
            <a:prstGeom prst="rect">
              <a:avLst/>
            </a:prstGeom>
            <a:noFill/>
          </p:spPr>
          <p:txBody>
            <a:bodyPr wrap="square" rtlCol="0">
              <a:spAutoFit/>
            </a:bodyPr>
            <a:lstStyle/>
            <a:p>
              <a:r>
                <a:rPr lang="en-GB" sz="1400" dirty="0" smtClean="0">
                  <a:solidFill>
                    <a:schemeClr val="bg1"/>
                  </a:solidFill>
                </a:rPr>
                <a:t>3.5 mm</a:t>
              </a:r>
              <a:endParaRPr lang="en-GB" sz="1400" dirty="0">
                <a:solidFill>
                  <a:schemeClr val="bg1"/>
                </a:solidFill>
              </a:endParaRPr>
            </a:p>
          </p:txBody>
        </p:sp>
        <p:sp>
          <p:nvSpPr>
            <p:cNvPr id="22" name="TextBox 21"/>
            <p:cNvSpPr txBox="1"/>
            <p:nvPr/>
          </p:nvSpPr>
          <p:spPr>
            <a:xfrm>
              <a:off x="1529858" y="2653330"/>
              <a:ext cx="918308" cy="307777"/>
            </a:xfrm>
            <a:prstGeom prst="rect">
              <a:avLst/>
            </a:prstGeom>
            <a:noFill/>
          </p:spPr>
          <p:txBody>
            <a:bodyPr wrap="square" rtlCol="0">
              <a:spAutoFit/>
            </a:bodyPr>
            <a:lstStyle/>
            <a:p>
              <a:r>
                <a:rPr lang="en-GB" sz="1400" dirty="0" smtClean="0">
                  <a:solidFill>
                    <a:schemeClr val="bg1"/>
                  </a:solidFill>
                </a:rPr>
                <a:t>3.5 mm</a:t>
              </a:r>
              <a:endParaRPr lang="en-GB" sz="1400" dirty="0">
                <a:solidFill>
                  <a:schemeClr val="bg1"/>
                </a:solidFill>
              </a:endParaRPr>
            </a:p>
          </p:txBody>
        </p:sp>
        <p:sp>
          <p:nvSpPr>
            <p:cNvPr id="26" name="TextBox 25"/>
            <p:cNvSpPr txBox="1"/>
            <p:nvPr/>
          </p:nvSpPr>
          <p:spPr>
            <a:xfrm>
              <a:off x="1672374" y="3945651"/>
              <a:ext cx="918308" cy="307777"/>
            </a:xfrm>
            <a:prstGeom prst="rect">
              <a:avLst/>
            </a:prstGeom>
            <a:noFill/>
          </p:spPr>
          <p:txBody>
            <a:bodyPr wrap="square" rtlCol="0">
              <a:spAutoFit/>
            </a:bodyPr>
            <a:lstStyle/>
            <a:p>
              <a:r>
                <a:rPr lang="en-GB" sz="1400" dirty="0" smtClean="0">
                  <a:solidFill>
                    <a:schemeClr val="bg1"/>
                  </a:solidFill>
                </a:rPr>
                <a:t>Si sensor</a:t>
              </a:r>
              <a:endParaRPr lang="en-GB" sz="1400" dirty="0">
                <a:solidFill>
                  <a:schemeClr val="bg1"/>
                </a:solidFill>
              </a:endParaRPr>
            </a:p>
          </p:txBody>
        </p:sp>
        <p:cxnSp>
          <p:nvCxnSpPr>
            <p:cNvPr id="27" name="Straight Arrow Connector 26"/>
            <p:cNvCxnSpPr/>
            <p:nvPr/>
          </p:nvCxnSpPr>
          <p:spPr>
            <a:xfrm flipV="1">
              <a:off x="2198077" y="4079631"/>
              <a:ext cx="195385" cy="132862"/>
            </a:xfrm>
            <a:prstGeom prst="straightConnector1">
              <a:avLst/>
            </a:prstGeom>
            <a:ln w="38100">
              <a:solidFill>
                <a:schemeClr val="accent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1309076" y="4398104"/>
              <a:ext cx="1725231" cy="307777"/>
            </a:xfrm>
            <a:prstGeom prst="rect">
              <a:avLst/>
            </a:prstGeom>
            <a:noFill/>
          </p:spPr>
          <p:txBody>
            <a:bodyPr wrap="square" rtlCol="0">
              <a:spAutoFit/>
            </a:bodyPr>
            <a:lstStyle/>
            <a:p>
              <a:pPr algn="r"/>
              <a:r>
                <a:rPr lang="en-GB" sz="1400" dirty="0" smtClean="0">
                  <a:solidFill>
                    <a:schemeClr val="bg1"/>
                  </a:solidFill>
                </a:rPr>
                <a:t>Dosepix ASIC</a:t>
              </a:r>
              <a:endParaRPr lang="en-GB" sz="1400" dirty="0">
                <a:solidFill>
                  <a:schemeClr val="bg1"/>
                </a:solidFill>
              </a:endParaRPr>
            </a:p>
          </p:txBody>
        </p:sp>
        <p:cxnSp>
          <p:nvCxnSpPr>
            <p:cNvPr id="34" name="Straight Arrow Connector 33"/>
            <p:cNvCxnSpPr/>
            <p:nvPr/>
          </p:nvCxnSpPr>
          <p:spPr>
            <a:xfrm flipV="1">
              <a:off x="3005000" y="4446949"/>
              <a:ext cx="195385" cy="132862"/>
            </a:xfrm>
            <a:prstGeom prst="straightConnector1">
              <a:avLst/>
            </a:prstGeom>
            <a:ln w="38100">
              <a:solidFill>
                <a:schemeClr val="accent1"/>
              </a:solidFill>
              <a:headEnd type="none"/>
              <a:tailEnd type="triangle"/>
            </a:ln>
            <a:effectLst/>
          </p:spPr>
          <p:style>
            <a:lnRef idx="2">
              <a:schemeClr val="accent1"/>
            </a:lnRef>
            <a:fillRef idx="0">
              <a:schemeClr val="accent1"/>
            </a:fillRef>
            <a:effectRef idx="1">
              <a:schemeClr val="accent1"/>
            </a:effectRef>
            <a:fontRef idx="minor">
              <a:schemeClr val="tx1"/>
            </a:fontRef>
          </p:style>
        </p:cxnSp>
      </p:grpSp>
      <p:sp>
        <p:nvSpPr>
          <p:cNvPr id="18" name="Date Placeholder 2"/>
          <p:cNvSpPr txBox="1">
            <a:spLocks/>
          </p:cNvSpPr>
          <p:nvPr/>
        </p:nvSpPr>
        <p:spPr>
          <a:xfrm>
            <a:off x="6929184" y="6087545"/>
            <a:ext cx="2133600"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smtClean="0"/>
              <a:t>Photo source: T. Gabor</a:t>
            </a:r>
          </a:p>
        </p:txBody>
      </p:sp>
      <p:sp>
        <p:nvSpPr>
          <p:cNvPr id="19"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20"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344416816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5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904984" y="1746353"/>
            <a:ext cx="2826000" cy="2826000"/>
          </a:xfrm>
          <a:prstGeom prst="rect">
            <a:avLst/>
          </a:prstGeom>
          <a:effectLst/>
        </p:spPr>
      </p:pic>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pic>
        <p:nvPicPr>
          <p:cNvPr id="10" name="Content Placeholder 9" descr="img1b.BMP"/>
          <p:cNvPicPr>
            <a:picLocks noGrp="1" noChangeAspect="1"/>
          </p:cNvPicPr>
          <p:nvPr>
            <p:ph sz="half" idx="1"/>
          </p:nvPr>
        </p:nvPicPr>
        <p:blipFill rotWithShape="1">
          <a:blip r:embed="rId3">
            <a:extLst>
              <a:ext uri="{28A0092B-C50C-407E-A947-70E740481C1C}">
                <a14:useLocalDpi xmlns:a14="http://schemas.microsoft.com/office/drawing/2010/main"/>
              </a:ext>
            </a:extLst>
          </a:blip>
          <a:srcRect/>
          <a:stretch/>
        </p:blipFill>
        <p:spPr>
          <a:xfrm>
            <a:off x="1080916" y="1554842"/>
            <a:ext cx="3001363" cy="4344618"/>
          </a:xfrm>
          <a:prstGeom prst="rect">
            <a:avLst/>
          </a:prstGeom>
        </p:spPr>
      </p:pic>
      <p:cxnSp>
        <p:nvCxnSpPr>
          <p:cNvPr id="12" name="Straight Arrow Connector 11"/>
          <p:cNvCxnSpPr/>
          <p:nvPr/>
        </p:nvCxnSpPr>
        <p:spPr>
          <a:xfrm>
            <a:off x="4166342" y="3813899"/>
            <a:ext cx="1" cy="243312"/>
          </a:xfrm>
          <a:prstGeom prst="straightConnector1">
            <a:avLst/>
          </a:prstGeom>
          <a:ln w="19050" cmpd="sng">
            <a:solidFill>
              <a:srgbClr val="800000"/>
            </a:solidFill>
            <a:headEnd type="none"/>
            <a:tailEnd type="triangle"/>
          </a:ln>
        </p:spPr>
        <p:style>
          <a:lnRef idx="1">
            <a:schemeClr val="accent6"/>
          </a:lnRef>
          <a:fillRef idx="0">
            <a:schemeClr val="accent6"/>
          </a:fillRef>
          <a:effectRef idx="0">
            <a:schemeClr val="accent6"/>
          </a:effectRef>
          <a:fontRef idx="minor">
            <a:schemeClr val="tx1"/>
          </a:fontRef>
        </p:style>
      </p:cxnSp>
      <p:cxnSp>
        <p:nvCxnSpPr>
          <p:cNvPr id="14" name="Straight Arrow Connector 13"/>
          <p:cNvCxnSpPr/>
          <p:nvPr/>
        </p:nvCxnSpPr>
        <p:spPr>
          <a:xfrm flipH="1" flipV="1">
            <a:off x="4172277" y="4215545"/>
            <a:ext cx="5934" cy="292684"/>
          </a:xfrm>
          <a:prstGeom prst="straightConnector1">
            <a:avLst/>
          </a:prstGeom>
          <a:ln w="19050" cmpd="sng">
            <a:solidFill>
              <a:srgbClr val="800000"/>
            </a:solidFill>
            <a:headEnd type="none"/>
            <a:tailEnd type="triangle"/>
          </a:ln>
        </p:spPr>
        <p:style>
          <a:lnRef idx="1">
            <a:schemeClr val="accent6"/>
          </a:lnRef>
          <a:fillRef idx="0">
            <a:schemeClr val="accent6"/>
          </a:fillRef>
          <a:effectRef idx="0">
            <a:schemeClr val="accent6"/>
          </a:effectRef>
          <a:fontRef idx="minor">
            <a:schemeClr val="tx1"/>
          </a:fontRef>
        </p:style>
      </p:cxnSp>
      <p:grpSp>
        <p:nvGrpSpPr>
          <p:cNvPr id="42" name="Group 41"/>
          <p:cNvGrpSpPr/>
          <p:nvPr/>
        </p:nvGrpSpPr>
        <p:grpSpPr>
          <a:xfrm>
            <a:off x="3814382" y="4039408"/>
            <a:ext cx="1322579" cy="176137"/>
            <a:chOff x="537123" y="4186829"/>
            <a:chExt cx="391695" cy="176136"/>
          </a:xfrm>
        </p:grpSpPr>
        <p:cxnSp>
          <p:nvCxnSpPr>
            <p:cNvPr id="17" name="Straight Arrow Connector 16"/>
            <p:cNvCxnSpPr/>
            <p:nvPr/>
          </p:nvCxnSpPr>
          <p:spPr>
            <a:xfrm flipH="1">
              <a:off x="537124" y="4186829"/>
              <a:ext cx="391694" cy="0"/>
            </a:xfrm>
            <a:prstGeom prst="straightConnector1">
              <a:avLst/>
            </a:prstGeom>
            <a:ln w="28575" cmpd="sng">
              <a:solidFill>
                <a:srgbClr val="800000"/>
              </a:solidFill>
              <a:headEnd type="none"/>
              <a:tailEnd type="none"/>
            </a:ln>
          </p:spPr>
          <p:style>
            <a:lnRef idx="1">
              <a:schemeClr val="accent6"/>
            </a:lnRef>
            <a:fillRef idx="0">
              <a:schemeClr val="accent6"/>
            </a:fillRef>
            <a:effectRef idx="0">
              <a:schemeClr val="accent6"/>
            </a:effectRef>
            <a:fontRef idx="minor">
              <a:schemeClr val="tx1"/>
            </a:fontRef>
          </p:style>
        </p:cxnSp>
        <p:cxnSp>
          <p:nvCxnSpPr>
            <p:cNvPr id="20" name="Straight Arrow Connector 19"/>
            <p:cNvCxnSpPr/>
            <p:nvPr/>
          </p:nvCxnSpPr>
          <p:spPr>
            <a:xfrm flipH="1">
              <a:off x="537123" y="4362965"/>
              <a:ext cx="391695" cy="0"/>
            </a:xfrm>
            <a:prstGeom prst="straightConnector1">
              <a:avLst/>
            </a:prstGeom>
            <a:ln w="28575" cmpd="sng">
              <a:solidFill>
                <a:srgbClr val="800000"/>
              </a:solidFill>
              <a:headEnd type="none"/>
              <a:tailEnd type="none"/>
            </a:ln>
          </p:spPr>
          <p:style>
            <a:lnRef idx="1">
              <a:schemeClr val="accent6"/>
            </a:lnRef>
            <a:fillRef idx="0">
              <a:schemeClr val="accent6"/>
            </a:fillRef>
            <a:effectRef idx="0">
              <a:schemeClr val="accent6"/>
            </a:effectRef>
            <a:fontRef idx="minor">
              <a:schemeClr val="tx1"/>
            </a:fontRef>
          </p:style>
        </p:cxnSp>
      </p:grpSp>
      <p:sp>
        <p:nvSpPr>
          <p:cNvPr id="25" name="TextBox 24"/>
          <p:cNvSpPr txBox="1"/>
          <p:nvPr/>
        </p:nvSpPr>
        <p:spPr>
          <a:xfrm>
            <a:off x="4082397" y="3614951"/>
            <a:ext cx="922605" cy="338554"/>
          </a:xfrm>
          <a:prstGeom prst="rect">
            <a:avLst/>
          </a:prstGeom>
          <a:noFill/>
        </p:spPr>
        <p:txBody>
          <a:bodyPr wrap="square" rtlCol="0">
            <a:spAutoFit/>
          </a:bodyPr>
          <a:lstStyle/>
          <a:p>
            <a:pPr algn="ctr"/>
            <a:r>
              <a:rPr lang="en-GB" sz="1600" dirty="0" smtClean="0">
                <a:solidFill>
                  <a:srgbClr val="800000"/>
                </a:solidFill>
              </a:rPr>
              <a:t>220 μm</a:t>
            </a:r>
            <a:endParaRPr lang="en-GB" sz="1600" dirty="0">
              <a:solidFill>
                <a:srgbClr val="800000"/>
              </a:solidFill>
            </a:endParaRPr>
          </a:p>
        </p:txBody>
      </p:sp>
      <p:cxnSp>
        <p:nvCxnSpPr>
          <p:cNvPr id="21" name="Straight Arrow Connector 20"/>
          <p:cNvCxnSpPr/>
          <p:nvPr/>
        </p:nvCxnSpPr>
        <p:spPr>
          <a:xfrm rot="16200000">
            <a:off x="5159332" y="4883493"/>
            <a:ext cx="1" cy="243312"/>
          </a:xfrm>
          <a:prstGeom prst="straightConnector1">
            <a:avLst/>
          </a:prstGeom>
          <a:ln w="19050" cmpd="sng">
            <a:solidFill>
              <a:srgbClr val="800000"/>
            </a:solidFill>
            <a:headEnd type="none"/>
            <a:tailEnd type="triangle"/>
          </a:ln>
        </p:spPr>
        <p:style>
          <a:lnRef idx="1">
            <a:schemeClr val="accent6"/>
          </a:lnRef>
          <a:fillRef idx="0">
            <a:schemeClr val="accent6"/>
          </a:fillRef>
          <a:effectRef idx="0">
            <a:schemeClr val="accent6"/>
          </a:effectRef>
          <a:fontRef idx="minor">
            <a:schemeClr val="tx1"/>
          </a:fontRef>
        </p:style>
      </p:cxnSp>
      <p:cxnSp>
        <p:nvCxnSpPr>
          <p:cNvPr id="22" name="Straight Arrow Connector 21"/>
          <p:cNvCxnSpPr/>
          <p:nvPr/>
        </p:nvCxnSpPr>
        <p:spPr>
          <a:xfrm rot="16200000" flipH="1" flipV="1">
            <a:off x="5582698" y="4849905"/>
            <a:ext cx="5934" cy="292684"/>
          </a:xfrm>
          <a:prstGeom prst="straightConnector1">
            <a:avLst/>
          </a:prstGeom>
          <a:ln w="19050" cmpd="sng">
            <a:solidFill>
              <a:srgbClr val="800000"/>
            </a:solidFill>
            <a:headEnd type="none"/>
            <a:tailEnd type="triangle"/>
          </a:ln>
        </p:spPr>
        <p:style>
          <a:lnRef idx="1">
            <a:schemeClr val="accent6"/>
          </a:lnRef>
          <a:fillRef idx="0">
            <a:schemeClr val="accent6"/>
          </a:fillRef>
          <a:effectRef idx="0">
            <a:schemeClr val="accent6"/>
          </a:effectRef>
          <a:fontRef idx="minor">
            <a:schemeClr val="tx1"/>
          </a:fontRef>
        </p:style>
      </p:cxnSp>
      <p:grpSp>
        <p:nvGrpSpPr>
          <p:cNvPr id="23" name="Group 22"/>
          <p:cNvGrpSpPr/>
          <p:nvPr/>
        </p:nvGrpSpPr>
        <p:grpSpPr>
          <a:xfrm rot="16200000">
            <a:off x="4689965" y="4607751"/>
            <a:ext cx="1322579" cy="176137"/>
            <a:chOff x="537123" y="4186829"/>
            <a:chExt cx="391695" cy="176136"/>
          </a:xfrm>
        </p:grpSpPr>
        <p:cxnSp>
          <p:nvCxnSpPr>
            <p:cNvPr id="26" name="Straight Arrow Connector 25"/>
            <p:cNvCxnSpPr/>
            <p:nvPr/>
          </p:nvCxnSpPr>
          <p:spPr>
            <a:xfrm flipH="1">
              <a:off x="537124" y="4186829"/>
              <a:ext cx="391694" cy="0"/>
            </a:xfrm>
            <a:prstGeom prst="straightConnector1">
              <a:avLst/>
            </a:prstGeom>
            <a:ln w="28575" cmpd="sng">
              <a:solidFill>
                <a:srgbClr val="800000"/>
              </a:solidFill>
              <a:headEnd type="none"/>
              <a:tailEnd type="none"/>
            </a:ln>
          </p:spPr>
          <p:style>
            <a:lnRef idx="1">
              <a:schemeClr val="accent6"/>
            </a:lnRef>
            <a:fillRef idx="0">
              <a:schemeClr val="accent6"/>
            </a:fillRef>
            <a:effectRef idx="0">
              <a:schemeClr val="accent6"/>
            </a:effectRef>
            <a:fontRef idx="minor">
              <a:schemeClr val="tx1"/>
            </a:fontRef>
          </p:style>
        </p:cxnSp>
        <p:cxnSp>
          <p:nvCxnSpPr>
            <p:cNvPr id="27" name="Straight Arrow Connector 26"/>
            <p:cNvCxnSpPr/>
            <p:nvPr/>
          </p:nvCxnSpPr>
          <p:spPr>
            <a:xfrm flipH="1">
              <a:off x="537123" y="4362965"/>
              <a:ext cx="391695" cy="0"/>
            </a:xfrm>
            <a:prstGeom prst="straightConnector1">
              <a:avLst/>
            </a:prstGeom>
            <a:ln w="28575" cmpd="sng">
              <a:solidFill>
                <a:srgbClr val="800000"/>
              </a:solidFill>
              <a:headEnd type="none"/>
              <a:tailEnd type="none"/>
            </a:ln>
          </p:spPr>
          <p:style>
            <a:lnRef idx="1">
              <a:schemeClr val="accent6"/>
            </a:lnRef>
            <a:fillRef idx="0">
              <a:schemeClr val="accent6"/>
            </a:fillRef>
            <a:effectRef idx="0">
              <a:schemeClr val="accent6"/>
            </a:effectRef>
            <a:fontRef idx="minor">
              <a:schemeClr val="tx1"/>
            </a:fontRef>
          </p:style>
        </p:cxnSp>
      </p:grpSp>
      <p:sp>
        <p:nvSpPr>
          <p:cNvPr id="24" name="TextBox 23"/>
          <p:cNvSpPr txBox="1"/>
          <p:nvPr/>
        </p:nvSpPr>
        <p:spPr>
          <a:xfrm>
            <a:off x="4410623" y="4991495"/>
            <a:ext cx="922605" cy="338554"/>
          </a:xfrm>
          <a:prstGeom prst="rect">
            <a:avLst/>
          </a:prstGeom>
          <a:noFill/>
        </p:spPr>
        <p:txBody>
          <a:bodyPr wrap="square" rtlCol="0">
            <a:spAutoFit/>
          </a:bodyPr>
          <a:lstStyle/>
          <a:p>
            <a:pPr algn="ctr"/>
            <a:r>
              <a:rPr lang="en-GB" sz="1600" dirty="0" smtClean="0">
                <a:solidFill>
                  <a:srgbClr val="800000"/>
                </a:solidFill>
              </a:rPr>
              <a:t>220 μm</a:t>
            </a:r>
            <a:endParaRPr lang="en-GB" sz="1600" dirty="0">
              <a:solidFill>
                <a:srgbClr val="800000"/>
              </a:solidFill>
            </a:endParaRPr>
          </a:p>
        </p:txBody>
      </p:sp>
      <p:cxnSp>
        <p:nvCxnSpPr>
          <p:cNvPr id="28" name="Straight Arrow Connector 27"/>
          <p:cNvCxnSpPr/>
          <p:nvPr/>
        </p:nvCxnSpPr>
        <p:spPr>
          <a:xfrm rot="16200000">
            <a:off x="3191152" y="4831773"/>
            <a:ext cx="1" cy="243312"/>
          </a:xfrm>
          <a:prstGeom prst="straightConnector1">
            <a:avLst/>
          </a:prstGeom>
          <a:ln w="38100" cmpd="sng">
            <a:solidFill>
              <a:srgbClr val="800000"/>
            </a:solidFill>
            <a:headEnd type="none"/>
            <a:tailEnd type="triangle"/>
          </a:ln>
        </p:spPr>
        <p:style>
          <a:lnRef idx="1">
            <a:schemeClr val="accent6"/>
          </a:lnRef>
          <a:fillRef idx="0">
            <a:schemeClr val="accent6"/>
          </a:fillRef>
          <a:effectRef idx="0">
            <a:schemeClr val="accent6"/>
          </a:effectRef>
          <a:fontRef idx="minor">
            <a:schemeClr val="tx1"/>
          </a:fontRef>
        </p:style>
      </p:cxnSp>
      <p:cxnSp>
        <p:nvCxnSpPr>
          <p:cNvPr id="29" name="Straight Arrow Connector 28"/>
          <p:cNvCxnSpPr/>
          <p:nvPr/>
        </p:nvCxnSpPr>
        <p:spPr>
          <a:xfrm rot="16200000" flipH="1" flipV="1">
            <a:off x="3614518" y="4798185"/>
            <a:ext cx="5934" cy="292684"/>
          </a:xfrm>
          <a:prstGeom prst="straightConnector1">
            <a:avLst/>
          </a:prstGeom>
          <a:ln w="38100" cmpd="sng">
            <a:solidFill>
              <a:srgbClr val="800000"/>
            </a:solidFill>
            <a:headEnd type="none"/>
            <a:tailEnd type="triangle"/>
          </a:ln>
        </p:spPr>
        <p:style>
          <a:lnRef idx="1">
            <a:schemeClr val="accent6"/>
          </a:lnRef>
          <a:fillRef idx="0">
            <a:schemeClr val="accent6"/>
          </a:fillRef>
          <a:effectRef idx="0">
            <a:schemeClr val="accent6"/>
          </a:effectRef>
          <a:fontRef idx="minor">
            <a:schemeClr val="tx1"/>
          </a:fontRef>
        </p:style>
      </p:cxnSp>
      <p:grpSp>
        <p:nvGrpSpPr>
          <p:cNvPr id="30" name="Group 29"/>
          <p:cNvGrpSpPr/>
          <p:nvPr/>
        </p:nvGrpSpPr>
        <p:grpSpPr>
          <a:xfrm rot="16200000">
            <a:off x="2721785" y="4612731"/>
            <a:ext cx="1322579" cy="176137"/>
            <a:chOff x="537123" y="4186829"/>
            <a:chExt cx="391695" cy="176136"/>
          </a:xfrm>
        </p:grpSpPr>
        <p:cxnSp>
          <p:nvCxnSpPr>
            <p:cNvPr id="31" name="Straight Arrow Connector 30"/>
            <p:cNvCxnSpPr/>
            <p:nvPr/>
          </p:nvCxnSpPr>
          <p:spPr>
            <a:xfrm flipH="1">
              <a:off x="537124" y="4186829"/>
              <a:ext cx="391694" cy="0"/>
            </a:xfrm>
            <a:prstGeom prst="straightConnector1">
              <a:avLst/>
            </a:prstGeom>
            <a:ln w="28575" cmpd="sng">
              <a:solidFill>
                <a:srgbClr val="800000"/>
              </a:solidFill>
              <a:headEnd type="none"/>
              <a:tailEnd type="none"/>
            </a:ln>
          </p:spPr>
          <p:style>
            <a:lnRef idx="1">
              <a:schemeClr val="accent6"/>
            </a:lnRef>
            <a:fillRef idx="0">
              <a:schemeClr val="accent6"/>
            </a:fillRef>
            <a:effectRef idx="0">
              <a:schemeClr val="accent6"/>
            </a:effectRef>
            <a:fontRef idx="minor">
              <a:schemeClr val="tx1"/>
            </a:fontRef>
          </p:style>
        </p:cxnSp>
        <p:cxnSp>
          <p:nvCxnSpPr>
            <p:cNvPr id="32" name="Straight Arrow Connector 31"/>
            <p:cNvCxnSpPr/>
            <p:nvPr/>
          </p:nvCxnSpPr>
          <p:spPr>
            <a:xfrm flipH="1">
              <a:off x="537123" y="4362965"/>
              <a:ext cx="391695" cy="0"/>
            </a:xfrm>
            <a:prstGeom prst="straightConnector1">
              <a:avLst/>
            </a:prstGeom>
            <a:ln w="28575" cmpd="sng">
              <a:solidFill>
                <a:srgbClr val="800000"/>
              </a:solidFill>
              <a:headEnd type="none"/>
              <a:tailEnd type="none"/>
            </a:ln>
          </p:spPr>
          <p:style>
            <a:lnRef idx="1">
              <a:schemeClr val="accent6"/>
            </a:lnRef>
            <a:fillRef idx="0">
              <a:schemeClr val="accent6"/>
            </a:fillRef>
            <a:effectRef idx="0">
              <a:schemeClr val="accent6"/>
            </a:effectRef>
            <a:fontRef idx="minor">
              <a:schemeClr val="tx1"/>
            </a:fontRef>
          </p:style>
        </p:cxnSp>
      </p:grpSp>
      <p:sp>
        <p:nvSpPr>
          <p:cNvPr id="33" name="TextBox 32"/>
          <p:cNvSpPr txBox="1"/>
          <p:nvPr/>
        </p:nvSpPr>
        <p:spPr>
          <a:xfrm>
            <a:off x="2431103" y="5064515"/>
            <a:ext cx="755345" cy="246221"/>
          </a:xfrm>
          <a:prstGeom prst="rect">
            <a:avLst/>
          </a:prstGeom>
          <a:solidFill>
            <a:schemeClr val="bg1">
              <a:alpha val="50000"/>
            </a:schemeClr>
          </a:solidFill>
        </p:spPr>
        <p:txBody>
          <a:bodyPr wrap="square" lIns="0" tIns="0" rIns="0" bIns="0" rtlCol="0">
            <a:spAutoFit/>
          </a:bodyPr>
          <a:lstStyle/>
          <a:p>
            <a:pPr algn="ctr"/>
            <a:r>
              <a:rPr lang="en-GB" sz="1600" b="1" dirty="0" smtClean="0">
                <a:solidFill>
                  <a:srgbClr val="800000"/>
                </a:solidFill>
              </a:rPr>
              <a:t>220 μm</a:t>
            </a:r>
            <a:endParaRPr lang="en-GB" sz="1600" b="1" dirty="0">
              <a:solidFill>
                <a:srgbClr val="800000"/>
              </a:solidFill>
            </a:endParaRPr>
          </a:p>
        </p:txBody>
      </p:sp>
      <p:sp>
        <p:nvSpPr>
          <p:cNvPr id="34" name="TextBox 33"/>
          <p:cNvSpPr txBox="1"/>
          <p:nvPr/>
        </p:nvSpPr>
        <p:spPr>
          <a:xfrm>
            <a:off x="1080915" y="317987"/>
            <a:ext cx="3001363" cy="892552"/>
          </a:xfrm>
          <a:prstGeom prst="rect">
            <a:avLst/>
          </a:prstGeom>
          <a:solidFill>
            <a:schemeClr val="bg1"/>
          </a:solidFill>
        </p:spPr>
        <p:txBody>
          <a:bodyPr wrap="square" rtlCol="0">
            <a:spAutoFit/>
          </a:bodyPr>
          <a:lstStyle/>
          <a:p>
            <a:r>
              <a:rPr lang="en-GB" sz="2800" dirty="0" smtClean="0"/>
              <a:t>Dosepix ASIC</a:t>
            </a:r>
          </a:p>
          <a:p>
            <a:r>
              <a:rPr lang="en-GB" sz="2400" dirty="0" smtClean="0"/>
              <a:t>(photo)</a:t>
            </a:r>
            <a:endParaRPr lang="en-GB" sz="2400" dirty="0"/>
          </a:p>
        </p:txBody>
      </p:sp>
      <p:sp>
        <p:nvSpPr>
          <p:cNvPr id="35" name="TextBox 34"/>
          <p:cNvSpPr txBox="1"/>
          <p:nvPr/>
        </p:nvSpPr>
        <p:spPr>
          <a:xfrm>
            <a:off x="4888381" y="317987"/>
            <a:ext cx="3001363" cy="892552"/>
          </a:xfrm>
          <a:prstGeom prst="rect">
            <a:avLst/>
          </a:prstGeom>
          <a:solidFill>
            <a:schemeClr val="bg1"/>
          </a:solidFill>
        </p:spPr>
        <p:txBody>
          <a:bodyPr wrap="square" rtlCol="0">
            <a:spAutoFit/>
          </a:bodyPr>
          <a:lstStyle/>
          <a:p>
            <a:r>
              <a:rPr lang="en-GB" sz="2800" dirty="0" smtClean="0"/>
              <a:t>Silicon sensor</a:t>
            </a:r>
          </a:p>
          <a:p>
            <a:r>
              <a:rPr lang="en-GB" sz="2400" dirty="0" smtClean="0"/>
              <a:t>(drawing)</a:t>
            </a:r>
            <a:endParaRPr lang="en-GB" sz="2800" dirty="0"/>
          </a:p>
        </p:txBody>
      </p:sp>
      <p:cxnSp>
        <p:nvCxnSpPr>
          <p:cNvPr id="40" name="Straight Arrow Connector 39"/>
          <p:cNvCxnSpPr/>
          <p:nvPr/>
        </p:nvCxnSpPr>
        <p:spPr>
          <a:xfrm>
            <a:off x="1103596" y="1394847"/>
            <a:ext cx="2899297" cy="0"/>
          </a:xfrm>
          <a:prstGeom prst="straightConnector1">
            <a:avLst/>
          </a:prstGeom>
          <a:ln w="19050" cmpd="sng">
            <a:solidFill>
              <a:srgbClr val="800000"/>
            </a:solidFill>
            <a:headEnd type="triangle"/>
            <a:tailEnd type="triangle"/>
          </a:ln>
        </p:spPr>
        <p:style>
          <a:lnRef idx="1">
            <a:schemeClr val="accent6"/>
          </a:lnRef>
          <a:fillRef idx="0">
            <a:schemeClr val="accent6"/>
          </a:fillRef>
          <a:effectRef idx="0">
            <a:schemeClr val="accent6"/>
          </a:effectRef>
          <a:fontRef idx="minor">
            <a:schemeClr val="tx1"/>
          </a:fontRef>
        </p:style>
      </p:cxnSp>
      <p:sp>
        <p:nvSpPr>
          <p:cNvPr id="43" name="TextBox 42"/>
          <p:cNvSpPr txBox="1"/>
          <p:nvPr/>
        </p:nvSpPr>
        <p:spPr>
          <a:xfrm>
            <a:off x="1892698" y="1189642"/>
            <a:ext cx="1080915" cy="338554"/>
          </a:xfrm>
          <a:prstGeom prst="rect">
            <a:avLst/>
          </a:prstGeom>
          <a:solidFill>
            <a:schemeClr val="bg1"/>
          </a:solidFill>
        </p:spPr>
        <p:txBody>
          <a:bodyPr wrap="square" rtlCol="0">
            <a:spAutoFit/>
          </a:bodyPr>
          <a:lstStyle/>
          <a:p>
            <a:pPr algn="ctr"/>
            <a:r>
              <a:rPr lang="en-GB" sz="1600" dirty="0" smtClean="0">
                <a:solidFill>
                  <a:srgbClr val="800000"/>
                </a:solidFill>
              </a:rPr>
              <a:t>3.52 mm</a:t>
            </a:r>
            <a:endParaRPr lang="en-GB" sz="1600" dirty="0">
              <a:solidFill>
                <a:srgbClr val="800000"/>
              </a:solidFill>
            </a:endParaRPr>
          </a:p>
        </p:txBody>
      </p:sp>
      <p:cxnSp>
        <p:nvCxnSpPr>
          <p:cNvPr id="36" name="Straight Arrow Connector 35"/>
          <p:cNvCxnSpPr/>
          <p:nvPr/>
        </p:nvCxnSpPr>
        <p:spPr>
          <a:xfrm flipV="1">
            <a:off x="888767" y="1746353"/>
            <a:ext cx="0" cy="2824690"/>
          </a:xfrm>
          <a:prstGeom prst="straightConnector1">
            <a:avLst/>
          </a:prstGeom>
          <a:ln w="19050" cmpd="sng">
            <a:solidFill>
              <a:srgbClr val="800000"/>
            </a:solidFill>
            <a:headEnd type="triangle"/>
            <a:tailEnd type="triangle"/>
          </a:ln>
        </p:spPr>
        <p:style>
          <a:lnRef idx="1">
            <a:schemeClr val="accent6"/>
          </a:lnRef>
          <a:fillRef idx="0">
            <a:schemeClr val="accent6"/>
          </a:fillRef>
          <a:effectRef idx="0">
            <a:schemeClr val="accent6"/>
          </a:effectRef>
          <a:fontRef idx="minor">
            <a:schemeClr val="tx1"/>
          </a:fontRef>
        </p:style>
      </p:cxnSp>
      <p:cxnSp>
        <p:nvCxnSpPr>
          <p:cNvPr id="44" name="Straight Arrow Connector 43"/>
          <p:cNvCxnSpPr/>
          <p:nvPr/>
        </p:nvCxnSpPr>
        <p:spPr>
          <a:xfrm flipV="1">
            <a:off x="7871464" y="1747663"/>
            <a:ext cx="0" cy="2824690"/>
          </a:xfrm>
          <a:prstGeom prst="straightConnector1">
            <a:avLst/>
          </a:prstGeom>
          <a:ln w="19050" cmpd="sng">
            <a:solidFill>
              <a:srgbClr val="800000"/>
            </a:solidFill>
            <a:headEnd type="triangle"/>
            <a:tailEnd type="triangle"/>
          </a:ln>
        </p:spPr>
        <p:style>
          <a:lnRef idx="1">
            <a:schemeClr val="accent6"/>
          </a:lnRef>
          <a:fillRef idx="0">
            <a:schemeClr val="accent6"/>
          </a:fillRef>
          <a:effectRef idx="0">
            <a:schemeClr val="accent6"/>
          </a:effectRef>
          <a:fontRef idx="minor">
            <a:schemeClr val="tx1"/>
          </a:fontRef>
        </p:style>
      </p:cxnSp>
      <p:sp>
        <p:nvSpPr>
          <p:cNvPr id="45" name="TextBox 44"/>
          <p:cNvSpPr txBox="1"/>
          <p:nvPr/>
        </p:nvSpPr>
        <p:spPr>
          <a:xfrm>
            <a:off x="7742477" y="2430436"/>
            <a:ext cx="1080915" cy="338554"/>
          </a:xfrm>
          <a:prstGeom prst="rect">
            <a:avLst/>
          </a:prstGeom>
          <a:solidFill>
            <a:schemeClr val="bg1"/>
          </a:solidFill>
        </p:spPr>
        <p:txBody>
          <a:bodyPr wrap="square" rtlCol="0">
            <a:spAutoFit/>
          </a:bodyPr>
          <a:lstStyle/>
          <a:p>
            <a:r>
              <a:rPr lang="en-GB" sz="1600" dirty="0" smtClean="0">
                <a:solidFill>
                  <a:srgbClr val="800000"/>
                </a:solidFill>
              </a:rPr>
              <a:t>3.52 mm</a:t>
            </a:r>
            <a:endParaRPr lang="en-GB" sz="1600" dirty="0">
              <a:solidFill>
                <a:srgbClr val="800000"/>
              </a:solidFill>
            </a:endParaRPr>
          </a:p>
        </p:txBody>
      </p:sp>
      <p:cxnSp>
        <p:nvCxnSpPr>
          <p:cNvPr id="46" name="Straight Arrow Connector 45"/>
          <p:cNvCxnSpPr/>
          <p:nvPr/>
        </p:nvCxnSpPr>
        <p:spPr>
          <a:xfrm>
            <a:off x="4854393" y="1396078"/>
            <a:ext cx="2899297" cy="0"/>
          </a:xfrm>
          <a:prstGeom prst="straightConnector1">
            <a:avLst/>
          </a:prstGeom>
          <a:ln w="19050" cmpd="sng">
            <a:solidFill>
              <a:srgbClr val="800000"/>
            </a:solidFill>
            <a:headEnd type="triangle"/>
            <a:tailEnd type="triangle"/>
          </a:ln>
        </p:spPr>
        <p:style>
          <a:lnRef idx="1">
            <a:schemeClr val="accent6"/>
          </a:lnRef>
          <a:fillRef idx="0">
            <a:schemeClr val="accent6"/>
          </a:fillRef>
          <a:effectRef idx="0">
            <a:schemeClr val="accent6"/>
          </a:effectRef>
          <a:fontRef idx="minor">
            <a:schemeClr val="tx1"/>
          </a:fontRef>
        </p:style>
      </p:cxnSp>
      <p:sp>
        <p:nvSpPr>
          <p:cNvPr id="47" name="TextBox 46"/>
          <p:cNvSpPr txBox="1"/>
          <p:nvPr/>
        </p:nvSpPr>
        <p:spPr>
          <a:xfrm>
            <a:off x="5643495" y="1190873"/>
            <a:ext cx="1080915" cy="338554"/>
          </a:xfrm>
          <a:prstGeom prst="rect">
            <a:avLst/>
          </a:prstGeom>
          <a:solidFill>
            <a:schemeClr val="bg1"/>
          </a:solidFill>
        </p:spPr>
        <p:txBody>
          <a:bodyPr wrap="square" rtlCol="0">
            <a:spAutoFit/>
          </a:bodyPr>
          <a:lstStyle/>
          <a:p>
            <a:pPr algn="ctr"/>
            <a:r>
              <a:rPr lang="en-GB" sz="1600" dirty="0" smtClean="0">
                <a:solidFill>
                  <a:srgbClr val="800000"/>
                </a:solidFill>
              </a:rPr>
              <a:t>3.52 mm</a:t>
            </a:r>
            <a:endParaRPr lang="en-GB" sz="1600" dirty="0">
              <a:solidFill>
                <a:srgbClr val="800000"/>
              </a:solidFill>
            </a:endParaRPr>
          </a:p>
        </p:txBody>
      </p:sp>
      <p:sp>
        <p:nvSpPr>
          <p:cNvPr id="39" name="TextBox 38"/>
          <p:cNvSpPr txBox="1"/>
          <p:nvPr/>
        </p:nvSpPr>
        <p:spPr>
          <a:xfrm>
            <a:off x="0" y="2429205"/>
            <a:ext cx="1080915" cy="338554"/>
          </a:xfrm>
          <a:prstGeom prst="rect">
            <a:avLst/>
          </a:prstGeom>
          <a:solidFill>
            <a:schemeClr val="bg1"/>
          </a:solidFill>
        </p:spPr>
        <p:txBody>
          <a:bodyPr wrap="square" rtlCol="0">
            <a:spAutoFit/>
          </a:bodyPr>
          <a:lstStyle/>
          <a:p>
            <a:pPr algn="ctr"/>
            <a:r>
              <a:rPr lang="en-GB" sz="1600" dirty="0" smtClean="0">
                <a:solidFill>
                  <a:srgbClr val="800000"/>
                </a:solidFill>
              </a:rPr>
              <a:t>3.52 mm</a:t>
            </a:r>
            <a:endParaRPr lang="en-GB" sz="1600" dirty="0">
              <a:solidFill>
                <a:srgbClr val="800000"/>
              </a:solidFill>
            </a:endParaRPr>
          </a:p>
        </p:txBody>
      </p:sp>
      <p:sp>
        <p:nvSpPr>
          <p:cNvPr id="49" name="TextBox 48"/>
          <p:cNvSpPr txBox="1"/>
          <p:nvPr/>
        </p:nvSpPr>
        <p:spPr>
          <a:xfrm>
            <a:off x="6939871" y="4905854"/>
            <a:ext cx="2098982" cy="492443"/>
          </a:xfrm>
          <a:prstGeom prst="rect">
            <a:avLst/>
          </a:prstGeom>
          <a:noFill/>
        </p:spPr>
        <p:txBody>
          <a:bodyPr wrap="square" lIns="0" tIns="0" rIns="0" bIns="0" rtlCol="0">
            <a:spAutoFit/>
          </a:bodyPr>
          <a:lstStyle/>
          <a:p>
            <a:r>
              <a:rPr lang="en-GB" sz="1600" dirty="0" smtClean="0">
                <a:solidFill>
                  <a:srgbClr val="800000"/>
                </a:solidFill>
              </a:rPr>
              <a:t>55x55 μm</a:t>
            </a:r>
            <a:r>
              <a:rPr lang="en-GB" sz="1600" baseline="30000" dirty="0" smtClean="0">
                <a:solidFill>
                  <a:srgbClr val="800000"/>
                </a:solidFill>
              </a:rPr>
              <a:t>2</a:t>
            </a:r>
            <a:r>
              <a:rPr lang="en-GB" sz="1600" dirty="0" smtClean="0">
                <a:solidFill>
                  <a:srgbClr val="800000"/>
                </a:solidFill>
              </a:rPr>
              <a:t> active area with 220 μm pitch</a:t>
            </a:r>
            <a:endParaRPr lang="en-GB" sz="1600" dirty="0">
              <a:solidFill>
                <a:srgbClr val="800000"/>
              </a:solidFill>
            </a:endParaRPr>
          </a:p>
        </p:txBody>
      </p:sp>
      <p:sp>
        <p:nvSpPr>
          <p:cNvPr id="18" name="Right Brace 17"/>
          <p:cNvSpPr/>
          <p:nvPr/>
        </p:nvSpPr>
        <p:spPr>
          <a:xfrm>
            <a:off x="7970629" y="4215545"/>
            <a:ext cx="107727" cy="355499"/>
          </a:xfrm>
          <a:prstGeom prst="rightBrace">
            <a:avLst>
              <a:gd name="adj1" fmla="val 68424"/>
              <a:gd name="adj2" fmla="val 50000"/>
            </a:avLst>
          </a:prstGeom>
          <a:ln w="28575" cmpd="sng">
            <a:solidFill>
              <a:srgbClr val="8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59" name="Elbow Connector 58"/>
          <p:cNvCxnSpPr/>
          <p:nvPr/>
        </p:nvCxnSpPr>
        <p:spPr>
          <a:xfrm rot="16200000" flipH="1">
            <a:off x="8041851" y="4545033"/>
            <a:ext cx="481666" cy="194616"/>
          </a:xfrm>
          <a:prstGeom prst="bentConnector3">
            <a:avLst>
              <a:gd name="adj1" fmla="val 558"/>
            </a:avLst>
          </a:prstGeom>
          <a:ln>
            <a:solidFill>
              <a:srgbClr val="800000"/>
            </a:solidFill>
            <a:headEnd type="triangle"/>
            <a:tailEnd type="none"/>
          </a:ln>
          <a:effectLst/>
        </p:spPr>
        <p:style>
          <a:lnRef idx="2">
            <a:schemeClr val="accent1"/>
          </a:lnRef>
          <a:fillRef idx="0">
            <a:schemeClr val="accent1"/>
          </a:fillRef>
          <a:effectRef idx="1">
            <a:schemeClr val="accent1"/>
          </a:effectRef>
          <a:fontRef idx="minor">
            <a:schemeClr val="tx1"/>
          </a:fontRef>
        </p:style>
      </p:cxnSp>
      <p:sp>
        <p:nvSpPr>
          <p:cNvPr id="38"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pPr marL="36576" indent="0">
              <a:buNone/>
            </a:pPr>
            <a:r>
              <a:rPr lang="en-US" dirty="0" err="1" smtClean="0"/>
              <a:t>Eurados</a:t>
            </a:r>
            <a:r>
              <a:rPr lang="en-US" dirty="0" smtClean="0"/>
              <a:t> WG9 Meeting, CERN, 17.10.2016</a:t>
            </a:r>
            <a:endParaRPr lang="en-US" dirty="0"/>
          </a:p>
        </p:txBody>
      </p:sp>
      <p:sp>
        <p:nvSpPr>
          <p:cNvPr id="41"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53533401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Pixel Block Diagram</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pic>
        <p:nvPicPr>
          <p:cNvPr id="7" name="Picture 6" descr="DosimetryMode01.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96644" y="1414448"/>
            <a:ext cx="8779752" cy="4436207"/>
          </a:xfrm>
          <a:prstGeom prst="rect">
            <a:avLst/>
          </a:prstGeom>
        </p:spPr>
      </p:pic>
      <p:pic>
        <p:nvPicPr>
          <p:cNvPr id="8" name="Picture 7" descr="DosimetryMode02.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96644" y="1414448"/>
            <a:ext cx="8779752" cy="4436207"/>
          </a:xfrm>
          <a:prstGeom prst="rect">
            <a:avLst/>
          </a:prstGeom>
        </p:spPr>
      </p:pic>
      <p:pic>
        <p:nvPicPr>
          <p:cNvPr id="9" name="Picture 8" descr="DosimetryMode03.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96644" y="1414448"/>
            <a:ext cx="8779752" cy="4436207"/>
          </a:xfrm>
          <a:prstGeom prst="rect">
            <a:avLst/>
          </a:prstGeom>
        </p:spPr>
      </p:pic>
      <p:pic>
        <p:nvPicPr>
          <p:cNvPr id="10" name="Picture 9" descr="DosimetryMode04.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96644" y="1414448"/>
            <a:ext cx="8779752" cy="4436207"/>
          </a:xfrm>
          <a:prstGeom prst="rect">
            <a:avLst/>
          </a:prstGeom>
        </p:spPr>
      </p:pic>
      <p:pic>
        <p:nvPicPr>
          <p:cNvPr id="11" name="Picture 10" descr="DosimetryMode05.pn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96644" y="1414448"/>
            <a:ext cx="8779752" cy="4436207"/>
          </a:xfrm>
          <a:prstGeom prst="rect">
            <a:avLst/>
          </a:prstGeom>
        </p:spPr>
      </p:pic>
      <p:pic>
        <p:nvPicPr>
          <p:cNvPr id="12" name="Picture 11" descr="DosimetryMode06.pn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96644" y="1414448"/>
            <a:ext cx="8779752" cy="4436207"/>
          </a:xfrm>
          <a:prstGeom prst="rect">
            <a:avLst/>
          </a:prstGeom>
        </p:spPr>
      </p:pic>
      <p:pic>
        <p:nvPicPr>
          <p:cNvPr id="13" name="Picture 12" descr="DosimetryMode07.png"/>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96644" y="1414448"/>
            <a:ext cx="8779752" cy="4436207"/>
          </a:xfrm>
          <a:prstGeom prst="rect">
            <a:avLst/>
          </a:prstGeom>
        </p:spPr>
      </p:pic>
      <p:pic>
        <p:nvPicPr>
          <p:cNvPr id="14" name="Picture 13" descr="DosimetryMode08.png"/>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196644" y="1414448"/>
            <a:ext cx="8779752" cy="4436207"/>
          </a:xfrm>
          <a:prstGeom prst="rect">
            <a:avLst/>
          </a:prstGeom>
        </p:spPr>
      </p:pic>
      <p:pic>
        <p:nvPicPr>
          <p:cNvPr id="15" name="Picture 14" descr="DosimetryMode09.png"/>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196644" y="1414448"/>
            <a:ext cx="8779752" cy="4436207"/>
          </a:xfrm>
          <a:prstGeom prst="rect">
            <a:avLst/>
          </a:prstGeom>
        </p:spPr>
      </p:pic>
      <p:pic>
        <p:nvPicPr>
          <p:cNvPr id="16" name="Picture 15" descr="DosimetryMode10.png"/>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196644" y="1414448"/>
            <a:ext cx="8779752" cy="4436207"/>
          </a:xfrm>
          <a:prstGeom prst="rect">
            <a:avLst/>
          </a:prstGeom>
        </p:spPr>
      </p:pic>
      <p:pic>
        <p:nvPicPr>
          <p:cNvPr id="17" name="Picture 16" descr="DosimetryMode11.png"/>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196644" y="1414448"/>
            <a:ext cx="8779752" cy="4436207"/>
          </a:xfrm>
          <a:prstGeom prst="rect">
            <a:avLst/>
          </a:prstGeom>
        </p:spPr>
      </p:pic>
      <p:pic>
        <p:nvPicPr>
          <p:cNvPr id="20" name="Picture 20"/>
          <p:cNvPicPr>
            <a:picLocks noChangeArrowheads="1"/>
          </p:cNvPicPr>
          <p:nvPr/>
        </p:nvPicPr>
        <p:blipFill>
          <a:blip r:embed="rId13" cstate="print">
            <a:extLst>
              <a:ext uri="{28A0092B-C50C-407E-A947-70E740481C1C}">
                <a14:useLocalDpi xmlns:a14="http://schemas.microsoft.com/office/drawing/2010/main"/>
              </a:ext>
            </a:extLst>
          </a:blip>
          <a:srcRect/>
          <a:stretch>
            <a:fillRect/>
          </a:stretch>
        </p:blipFill>
        <p:spPr bwMode="auto">
          <a:xfrm>
            <a:off x="3539526" y="1914096"/>
            <a:ext cx="941070" cy="209550"/>
          </a:xfrm>
          <a:prstGeom prst="rect">
            <a:avLst/>
          </a:prstGeom>
          <a:noFill/>
          <a:ln w="9525">
            <a:noFill/>
            <a:miter lim="800000"/>
            <a:headEnd/>
            <a:tailEnd/>
          </a:ln>
        </p:spPr>
      </p:pic>
      <p:sp>
        <p:nvSpPr>
          <p:cNvPr id="21" name="Freeform 20"/>
          <p:cNvSpPr/>
          <p:nvPr/>
        </p:nvSpPr>
        <p:spPr bwMode="auto">
          <a:xfrm>
            <a:off x="1127799" y="4542990"/>
            <a:ext cx="1378601" cy="552451"/>
          </a:xfrm>
          <a:custGeom>
            <a:avLst/>
            <a:gdLst>
              <a:gd name="connsiteX0" fmla="*/ 0 w 5581650"/>
              <a:gd name="connsiteY0" fmla="*/ 2001837 h 2052637"/>
              <a:gd name="connsiteX1" fmla="*/ 219075 w 5581650"/>
              <a:gd name="connsiteY1" fmla="*/ 363537 h 2052637"/>
              <a:gd name="connsiteX2" fmla="*/ 628650 w 5581650"/>
              <a:gd name="connsiteY2" fmla="*/ 20637 h 2052637"/>
              <a:gd name="connsiteX3" fmla="*/ 1285875 w 5581650"/>
              <a:gd name="connsiteY3" fmla="*/ 239712 h 2052637"/>
              <a:gd name="connsiteX4" fmla="*/ 2676525 w 5581650"/>
              <a:gd name="connsiteY4" fmla="*/ 906462 h 2052637"/>
              <a:gd name="connsiteX5" fmla="*/ 4819650 w 5581650"/>
              <a:gd name="connsiteY5" fmla="*/ 1868487 h 2052637"/>
              <a:gd name="connsiteX6" fmla="*/ 5381625 w 5581650"/>
              <a:gd name="connsiteY6" fmla="*/ 2011362 h 2052637"/>
              <a:gd name="connsiteX7" fmla="*/ 5581650 w 5581650"/>
              <a:gd name="connsiteY7" fmla="*/ 1992312 h 2052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81650" h="2052637">
                <a:moveTo>
                  <a:pt x="0" y="2001837"/>
                </a:moveTo>
                <a:cubicBezTo>
                  <a:pt x="57150" y="1347787"/>
                  <a:pt x="114300" y="693737"/>
                  <a:pt x="219075" y="363537"/>
                </a:cubicBezTo>
                <a:cubicBezTo>
                  <a:pt x="323850" y="33337"/>
                  <a:pt x="450850" y="41275"/>
                  <a:pt x="628650" y="20637"/>
                </a:cubicBezTo>
                <a:cubicBezTo>
                  <a:pt x="806450" y="0"/>
                  <a:pt x="944563" y="92075"/>
                  <a:pt x="1285875" y="239712"/>
                </a:cubicBezTo>
                <a:cubicBezTo>
                  <a:pt x="1627187" y="387349"/>
                  <a:pt x="2087563" y="635000"/>
                  <a:pt x="2676525" y="906462"/>
                </a:cubicBezTo>
                <a:cubicBezTo>
                  <a:pt x="3265487" y="1177924"/>
                  <a:pt x="4368800" y="1684337"/>
                  <a:pt x="4819650" y="1868487"/>
                </a:cubicBezTo>
                <a:cubicBezTo>
                  <a:pt x="5270500" y="2052637"/>
                  <a:pt x="5254625" y="1990725"/>
                  <a:pt x="5381625" y="2011362"/>
                </a:cubicBezTo>
                <a:cubicBezTo>
                  <a:pt x="5508625" y="2031999"/>
                  <a:pt x="5545137" y="2012155"/>
                  <a:pt x="5581650" y="1992312"/>
                </a:cubicBezTo>
              </a:path>
            </a:pathLst>
          </a:custGeom>
          <a:noFill/>
          <a:ln w="317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p:txBody>
      </p:sp>
      <p:cxnSp>
        <p:nvCxnSpPr>
          <p:cNvPr id="22" name="Straight Connector 21"/>
          <p:cNvCxnSpPr/>
          <p:nvPr/>
        </p:nvCxnSpPr>
        <p:spPr bwMode="auto">
          <a:xfrm>
            <a:off x="897818" y="4941981"/>
            <a:ext cx="1449178" cy="1065"/>
          </a:xfrm>
          <a:prstGeom prst="line">
            <a:avLst/>
          </a:prstGeom>
          <a:solidFill>
            <a:schemeClr val="accent1"/>
          </a:solidFill>
          <a:ln w="25400" cap="flat" cmpd="sng" algn="ctr">
            <a:solidFill>
              <a:schemeClr val="accent6"/>
            </a:solidFill>
            <a:prstDash val="sysDash"/>
            <a:round/>
            <a:headEnd type="none" w="med" len="med"/>
            <a:tailEnd type="none" w="med" len="med"/>
          </a:ln>
          <a:effectLst/>
        </p:spPr>
      </p:cxnSp>
      <p:grpSp>
        <p:nvGrpSpPr>
          <p:cNvPr id="23" name="Group 46"/>
          <p:cNvGrpSpPr/>
          <p:nvPr/>
        </p:nvGrpSpPr>
        <p:grpSpPr>
          <a:xfrm>
            <a:off x="746796" y="5520041"/>
            <a:ext cx="1800962" cy="185005"/>
            <a:chOff x="1371600" y="3352800"/>
            <a:chExt cx="4648201" cy="915988"/>
          </a:xfrm>
        </p:grpSpPr>
        <p:cxnSp>
          <p:nvCxnSpPr>
            <p:cNvPr id="24" name="Elbow Connector 23"/>
            <p:cNvCxnSpPr/>
            <p:nvPr/>
          </p:nvCxnSpPr>
          <p:spPr bwMode="auto">
            <a:xfrm flipV="1">
              <a:off x="1371600" y="3352800"/>
              <a:ext cx="2209800" cy="914400"/>
            </a:xfrm>
            <a:prstGeom prst="bentConnector3">
              <a:avLst>
                <a:gd name="adj1" fmla="val 47414"/>
              </a:avLst>
            </a:prstGeom>
            <a:solidFill>
              <a:schemeClr val="accent1"/>
            </a:solidFill>
            <a:ln w="31750" cap="flat" cmpd="sng" algn="ctr">
              <a:solidFill>
                <a:srgbClr val="0055A0"/>
              </a:solidFill>
              <a:prstDash val="solid"/>
              <a:round/>
              <a:headEnd type="none" w="med" len="med"/>
              <a:tailEnd type="none" w="med" len="med"/>
            </a:ln>
            <a:effectLst/>
          </p:spPr>
        </p:cxnSp>
        <p:cxnSp>
          <p:nvCxnSpPr>
            <p:cNvPr id="25" name="Elbow Connector 24"/>
            <p:cNvCxnSpPr/>
            <p:nvPr/>
          </p:nvCxnSpPr>
          <p:spPr bwMode="auto">
            <a:xfrm rot="10800000">
              <a:off x="3581401" y="3352800"/>
              <a:ext cx="2438400" cy="915988"/>
            </a:xfrm>
            <a:prstGeom prst="bentConnector3">
              <a:avLst>
                <a:gd name="adj1" fmla="val 50000"/>
              </a:avLst>
            </a:prstGeom>
            <a:solidFill>
              <a:schemeClr val="accent1"/>
            </a:solidFill>
            <a:ln w="31750" cap="flat" cmpd="sng" algn="ctr">
              <a:solidFill>
                <a:srgbClr val="0055A0"/>
              </a:solidFill>
              <a:prstDash val="solid"/>
              <a:round/>
              <a:headEnd type="none" w="med" len="med"/>
              <a:tailEnd type="none" w="med" len="med"/>
            </a:ln>
            <a:effectLst/>
          </p:spPr>
        </p:cxnSp>
      </p:grpSp>
      <p:sp>
        <p:nvSpPr>
          <p:cNvPr id="26" name="Date Placeholder 2"/>
          <p:cNvSpPr txBox="1">
            <a:spLocks/>
          </p:cNvSpPr>
          <p:nvPr/>
        </p:nvSpPr>
        <p:spPr>
          <a:xfrm>
            <a:off x="4847629" y="5991225"/>
            <a:ext cx="4128767" cy="365125"/>
          </a:xfrm>
          <a:prstGeom prst="rect">
            <a:avLst/>
          </a:prstGeom>
        </p:spPr>
        <p:txBody>
          <a:bodyPr vert="horz" lIns="91440" tIns="45720" rIns="91440" bIns="45720" rtlCol="0" anchor="ctr"/>
          <a:lstStyle>
            <a:defPPr>
              <a:defRPr lang="en-US"/>
            </a:defPPr>
            <a:lvl1pPr marL="0" marR="0" indent="0" algn="l" defTabSz="914400" rtl="0" eaLnBrk="1" fontAlgn="auto" latinLnBrk="0" hangingPunct="1">
              <a:lnSpc>
                <a:spcPct val="100000"/>
              </a:lnSpc>
              <a:spcBef>
                <a:spcPts val="0"/>
              </a:spcBef>
              <a:spcAft>
                <a:spcPts val="0"/>
              </a:spcAft>
              <a:buClrTx/>
              <a:buSzTx/>
              <a:buFontTx/>
              <a:buNone/>
              <a:tabLst/>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smtClean="0"/>
              <a:t>W. Wong, PhD Thesis, 2012</a:t>
            </a:r>
          </a:p>
        </p:txBody>
      </p:sp>
      <p:sp>
        <p:nvSpPr>
          <p:cNvPr id="27" name="Date Placeholder 1"/>
          <p:cNvSpPr>
            <a:spLocks noGrp="1"/>
          </p:cNvSpPr>
          <p:nvPr>
            <p:ph type="dt" sz="half" idx="2"/>
          </p:nvPr>
        </p:nvSpPr>
        <p:spPr>
          <a:xfrm>
            <a:off x="2196353" y="6362378"/>
            <a:ext cx="3989293" cy="359097"/>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Eurados WG9 Meeting, CERN, 17.10.2016</a:t>
            </a:r>
            <a:endParaRPr lang="en-US" dirty="0"/>
          </a:p>
        </p:txBody>
      </p:sp>
      <p:sp>
        <p:nvSpPr>
          <p:cNvPr id="28" name="Footer Placeholder 2"/>
          <p:cNvSpPr>
            <a:spLocks noGrp="1"/>
          </p:cNvSpPr>
          <p:nvPr>
            <p:ph type="ftr" sz="quarter" idx="3"/>
          </p:nvPr>
        </p:nvSpPr>
        <p:spPr>
          <a:xfrm>
            <a:off x="6185647" y="6362378"/>
            <a:ext cx="1892708" cy="35909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winnie.wong</a:t>
            </a:r>
            <a:r>
              <a:rPr lang="en-US" dirty="0" smtClean="0"/>
              <a:t> ‘at’ </a:t>
            </a:r>
            <a:r>
              <a:rPr lang="en-US" dirty="0" err="1" smtClean="0"/>
              <a:t>cern.ch</a:t>
            </a:r>
            <a:endParaRPr lang="en-US" dirty="0"/>
          </a:p>
        </p:txBody>
      </p:sp>
    </p:spTree>
    <p:extLst>
      <p:ext uri="{BB962C8B-B14F-4D97-AF65-F5344CB8AC3E}">
        <p14:creationId xmlns:p14="http://schemas.microsoft.com/office/powerpoint/2010/main" val="37784497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par>
                          <p:cTn id="11" fill="hold">
                            <p:stCondLst>
                              <p:cond delay="0"/>
                            </p:stCondLst>
                            <p:childTnLst>
                              <p:par>
                                <p:cTn id="12" presetID="22" presetClass="entr" presetSubtype="8" fill="hold" nodeType="afterEffect">
                                  <p:stCondLst>
                                    <p:cond delay="500"/>
                                  </p:stCondLst>
                                  <p:childTnLst>
                                    <p:set>
                                      <p:cBhvr>
                                        <p:cTn id="13" dur="1" fill="hold">
                                          <p:stCondLst>
                                            <p:cond delay="0"/>
                                          </p:stCondLst>
                                        </p:cTn>
                                        <p:tgtEl>
                                          <p:spTgt spid="21"/>
                                        </p:tgtEl>
                                        <p:attrNameLst>
                                          <p:attrName>style.visibility</p:attrName>
                                        </p:attrNameLst>
                                      </p:cBhvr>
                                      <p:to>
                                        <p:strVal val="visible"/>
                                      </p:to>
                                    </p:set>
                                    <p:animEffect transition="in" filter="wipe(left)">
                                      <p:cBhvr>
                                        <p:cTn id="14" dur="5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par>
                          <p:cTn id="19" fill="hold">
                            <p:stCondLst>
                              <p:cond delay="0"/>
                            </p:stCondLst>
                            <p:childTnLst>
                              <p:par>
                                <p:cTn id="20" presetID="22" presetClass="entr" presetSubtype="8" fill="hold" nodeType="afterEffect">
                                  <p:stCondLst>
                                    <p:cond delay="50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500"/>
                                        <p:tgtEl>
                                          <p:spTgt spid="22"/>
                                        </p:tgtEl>
                                      </p:cBhvr>
                                    </p:animEffect>
                                  </p:childTnLst>
                                </p:cTn>
                              </p:par>
                            </p:childTnLst>
                          </p:cTn>
                        </p:par>
                        <p:par>
                          <p:cTn id="23" fill="hold">
                            <p:stCondLst>
                              <p:cond delay="1000"/>
                            </p:stCondLst>
                            <p:childTnLst>
                              <p:par>
                                <p:cTn id="24" presetID="47" presetClass="entr" presetSubtype="0" fill="hold" nodeType="afterEffect">
                                  <p:stCondLst>
                                    <p:cond delay="50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anim calcmode="lin" valueType="num">
                                      <p:cBhvr>
                                        <p:cTn id="27" dur="500" fill="hold"/>
                                        <p:tgtEl>
                                          <p:spTgt spid="23"/>
                                        </p:tgtEl>
                                        <p:attrNameLst>
                                          <p:attrName>ppt_x</p:attrName>
                                        </p:attrNameLst>
                                      </p:cBhvr>
                                      <p:tavLst>
                                        <p:tav tm="0">
                                          <p:val>
                                            <p:strVal val="#ppt_x"/>
                                          </p:val>
                                        </p:tav>
                                        <p:tav tm="100000">
                                          <p:val>
                                            <p:strVal val="#ppt_x"/>
                                          </p:val>
                                        </p:tav>
                                      </p:tavLst>
                                    </p:anim>
                                    <p:anim calcmode="lin" valueType="num">
                                      <p:cBhvr>
                                        <p:cTn id="28" dur="5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par>
                          <p:cTn id="33" fill="hold">
                            <p:stCondLst>
                              <p:cond delay="0"/>
                            </p:stCondLst>
                            <p:childTnLst>
                              <p:par>
                                <p:cTn id="34" presetID="0" presetClass="path" presetSubtype="0" accel="50000" decel="50000" fill="hold" nodeType="afterEffect">
                                  <p:stCondLst>
                                    <p:cond delay="0"/>
                                  </p:stCondLst>
                                  <p:childTnLst>
                                    <p:animMotion origin="layout" path="M 0.0099 -1.48148E-6 L 0.26146 -0.57523 " pathEditMode="relative" rAng="0" ptsTypes="AA">
                                      <p:cBhvr>
                                        <p:cTn id="35" dur="1000" fill="hold"/>
                                        <p:tgtEl>
                                          <p:spTgt spid="23"/>
                                        </p:tgtEl>
                                        <p:attrNameLst>
                                          <p:attrName>ppt_x</p:attrName>
                                          <p:attrName>ppt_y</p:attrName>
                                        </p:attrNameLst>
                                      </p:cBhvr>
                                      <p:rCtr x="12569" y="-28773"/>
                                    </p:animMotion>
                                  </p:childTnLst>
                                </p:cTn>
                              </p:par>
                              <p:par>
                                <p:cTn id="36" presetID="10" presetClass="exit" presetSubtype="0" fill="hold" grpId="0" nodeType="withEffect">
                                  <p:stCondLst>
                                    <p:cond delay="0"/>
                                  </p:stCondLst>
                                  <p:childTnLst>
                                    <p:animEffect transition="out" filter="fade">
                                      <p:cBhvr>
                                        <p:cTn id="37" dur="2000"/>
                                        <p:tgtEl>
                                          <p:spTgt spid="21"/>
                                        </p:tgtEl>
                                      </p:cBhvr>
                                    </p:animEffect>
                                    <p:set>
                                      <p:cBhvr>
                                        <p:cTn id="38" dur="1" fill="hold">
                                          <p:stCondLst>
                                            <p:cond delay="1999"/>
                                          </p:stCondLst>
                                        </p:cTn>
                                        <p:tgtEl>
                                          <p:spTgt spid="21"/>
                                        </p:tgtEl>
                                        <p:attrNameLst>
                                          <p:attrName>style.visibility</p:attrName>
                                        </p:attrNameLst>
                                      </p:cBhvr>
                                      <p:to>
                                        <p:strVal val="hidden"/>
                                      </p:to>
                                    </p:set>
                                  </p:childTnLst>
                                </p:cTn>
                              </p:par>
                              <p:par>
                                <p:cTn id="39" presetID="10" presetClass="exit" presetSubtype="0" fill="hold" nodeType="withEffect">
                                  <p:stCondLst>
                                    <p:cond delay="0"/>
                                  </p:stCondLst>
                                  <p:childTnLst>
                                    <p:animEffect transition="out" filter="fade">
                                      <p:cBhvr>
                                        <p:cTn id="40" dur="2000"/>
                                        <p:tgtEl>
                                          <p:spTgt spid="22"/>
                                        </p:tgtEl>
                                      </p:cBhvr>
                                    </p:animEffect>
                                    <p:set>
                                      <p:cBhvr>
                                        <p:cTn id="41" dur="1" fill="hold">
                                          <p:stCondLst>
                                            <p:cond delay="1999"/>
                                          </p:stCondLst>
                                        </p:cTn>
                                        <p:tgtEl>
                                          <p:spTgt spid="22"/>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3"/>
                                        </p:tgtEl>
                                        <p:attrNameLst>
                                          <p:attrName>style.visibility</p:attrName>
                                        </p:attrNameLst>
                                      </p:cBhvr>
                                      <p:to>
                                        <p:strVal val="visible"/>
                                      </p:to>
                                    </p:set>
                                  </p:childTnLst>
                                </p:cTn>
                              </p:par>
                              <p:par>
                                <p:cTn id="55" presetID="10" presetClass="exit" presetSubtype="0" fill="hold" nodeType="withEffect">
                                  <p:stCondLst>
                                    <p:cond delay="0"/>
                                  </p:stCondLst>
                                  <p:childTnLst>
                                    <p:animEffect transition="out" filter="fade">
                                      <p:cBhvr>
                                        <p:cTn id="56" dur="2000"/>
                                        <p:tgtEl>
                                          <p:spTgt spid="23"/>
                                        </p:tgtEl>
                                      </p:cBhvr>
                                    </p:animEffect>
                                    <p:set>
                                      <p:cBhvr>
                                        <p:cTn id="57" dur="1" fill="hold">
                                          <p:stCondLst>
                                            <p:cond delay="1999"/>
                                          </p:stCondLst>
                                        </p:cTn>
                                        <p:tgtEl>
                                          <p:spTgt spid="23"/>
                                        </p:tgtEl>
                                        <p:attrNameLst>
                                          <p:attrName>style.visibility</p:attrName>
                                        </p:attrNameLst>
                                      </p:cBhvr>
                                      <p:to>
                                        <p:strVal val="hidden"/>
                                      </p:to>
                                    </p:set>
                                  </p:childTnLst>
                                </p:cTn>
                              </p:par>
                              <p:par>
                                <p:cTn id="58" presetID="10" presetClass="exit" presetSubtype="0" fill="hold" nodeType="withEffect">
                                  <p:stCondLst>
                                    <p:cond delay="0"/>
                                  </p:stCondLst>
                                  <p:childTnLst>
                                    <p:animEffect transition="out" filter="fade">
                                      <p:cBhvr>
                                        <p:cTn id="59" dur="2000"/>
                                        <p:tgtEl>
                                          <p:spTgt spid="20"/>
                                        </p:tgtEl>
                                      </p:cBhvr>
                                    </p:animEffect>
                                    <p:set>
                                      <p:cBhvr>
                                        <p:cTn id="60" dur="1" fill="hold">
                                          <p:stCondLst>
                                            <p:cond delay="1999"/>
                                          </p:stCondLst>
                                        </p:cTn>
                                        <p:tgtEl>
                                          <p:spTgt spid="20"/>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14"/>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15"/>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16"/>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theme/theme1.xml><?xml version="1.0" encoding="utf-8"?>
<a:theme xmlns:a="http://schemas.openxmlformats.org/drawingml/2006/main" name="CERNCobranding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CERNCobranding4-3.potx</Template>
  <TotalTime>16109</TotalTime>
  <Words>2469</Words>
  <Application>Microsoft Macintosh PowerPoint</Application>
  <PresentationFormat>On-screen Show (4:3)</PresentationFormat>
  <Paragraphs>641</Paragraphs>
  <Slides>42</Slides>
  <Notes>17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44" baseType="lpstr">
      <vt:lpstr>CERNCobranding4-3</vt:lpstr>
      <vt:lpstr>Visio</vt:lpstr>
      <vt:lpstr>Photon Spectrometry with Dosepix</vt:lpstr>
      <vt:lpstr>Outline</vt:lpstr>
      <vt:lpstr>Hybrid Pixel Detectors</vt:lpstr>
      <vt:lpstr>Hybrid Pixel Detectors</vt:lpstr>
      <vt:lpstr>Single Quantum Processing with  Hybrid Pixel Detectors</vt:lpstr>
      <vt:lpstr>Photon Interaction with Sensor</vt:lpstr>
      <vt:lpstr>Dosepix</vt:lpstr>
      <vt:lpstr>PowerPoint Presentation</vt:lpstr>
      <vt:lpstr>Pixel Block Diagram</vt:lpstr>
      <vt:lpstr>Spectral Response</vt:lpstr>
      <vt:lpstr>Pileup</vt:lpstr>
      <vt:lpstr>Characterised Response</vt:lpstr>
      <vt:lpstr>RQR Measurement Setup</vt:lpstr>
      <vt:lpstr>Background Measurement</vt:lpstr>
      <vt:lpstr>Primary Beam Spectrum RQR-5*, 10 mA @ 2s</vt:lpstr>
      <vt:lpstr>Primary Beam Spectra 10 mA @ 2s</vt:lpstr>
      <vt:lpstr>Primary Beam Spectra 10 mA @ 2s</vt:lpstr>
      <vt:lpstr>Primary Beam Spectra for Increasing mAs</vt:lpstr>
      <vt:lpstr>Primary Beam Fluence for Increasing mAs</vt:lpstr>
      <vt:lpstr>Scatter Radiation Measurements</vt:lpstr>
      <vt:lpstr>Scatter Radiation Measurements</vt:lpstr>
      <vt:lpstr>Scatter Radiation in CT Scan</vt:lpstr>
      <vt:lpstr>PowerPoint Presentation</vt:lpstr>
      <vt:lpstr>Summary</vt:lpstr>
      <vt:lpstr>Extra slides</vt:lpstr>
      <vt:lpstr>PowerPoint Presentation</vt:lpstr>
      <vt:lpstr>PowerPoint Presentation</vt:lpstr>
      <vt:lpstr>Energy Calibration</vt:lpstr>
      <vt:lpstr>Count Rate</vt:lpstr>
      <vt:lpstr>Medipix3</vt:lpstr>
      <vt:lpstr>Photon Spectroscopy with the  Photon Counting Medipix3</vt:lpstr>
      <vt:lpstr>Photon Spectroscopy with the  Photon Counting Medipix3</vt:lpstr>
      <vt:lpstr>Photon Spectroscopy with the  Photon Counting Medipix3</vt:lpstr>
      <vt:lpstr>Photon Spectroscopy with the  Photon Counting Medipix3</vt:lpstr>
      <vt:lpstr>Photon Spectroscopy with Medipix3 &amp; Si</vt:lpstr>
      <vt:lpstr>Timepix</vt:lpstr>
      <vt:lpstr>Mixed Field Dosimetry with Timepix</vt:lpstr>
      <vt:lpstr>Mixed Field Dosimetry with Timepix</vt:lpstr>
      <vt:lpstr>Mixed Field Dosimetry with Timepix</vt:lpstr>
      <vt:lpstr>Heavy Ion Dosimetry with Timepix</vt:lpstr>
      <vt:lpstr>Space Dosimetry with Timepix</vt:lpstr>
      <vt:lpstr>Space Dosimetry with Timepix</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Winnie Wong</cp:lastModifiedBy>
  <cp:revision>248</cp:revision>
  <dcterms:created xsi:type="dcterms:W3CDTF">2012-11-30T11:04:26Z</dcterms:created>
  <dcterms:modified xsi:type="dcterms:W3CDTF">2016-10-17T10:16:17Z</dcterms:modified>
</cp:coreProperties>
</file>