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7" r:id="rId2"/>
    <p:sldId id="259" r:id="rId3"/>
    <p:sldId id="260" r:id="rId4"/>
    <p:sldId id="261" r:id="rId5"/>
    <p:sldId id="263" r:id="rId6"/>
    <p:sldId id="272" r:id="rId7"/>
    <p:sldId id="273" r:id="rId8"/>
    <p:sldId id="258" r:id="rId9"/>
    <p:sldId id="270" r:id="rId10"/>
    <p:sldId id="271" r:id="rId11"/>
    <p:sldId id="264" r:id="rId12"/>
    <p:sldId id="265" r:id="rId13"/>
    <p:sldId id="266" r:id="rId14"/>
    <p:sldId id="274" r:id="rId15"/>
    <p:sldId id="275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20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65085-A98A-446B-8DD2-8C07C9563663}" type="datetimeFigureOut">
              <a:rPr lang="en-GB" smtClean="0"/>
              <a:t>16/10/2016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3545F-0C35-46D2-AF32-7612D2978B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70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ABEF7-25D9-4579-83C1-C7C8930837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85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EURADOS WG9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CAD87-E6CD-4914-BEF4-D4DB5FE86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0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009775"/>
            <a:ext cx="8801100" cy="1943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Energy Deposition Measurements in Hadron Therapy with GEMPix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body" idx="10"/>
          </p:nvPr>
        </p:nvSpPr>
        <p:spPr>
          <a:xfrm>
            <a:off x="295274" y="3844062"/>
            <a:ext cx="3396953" cy="779213"/>
          </a:xfrm>
        </p:spPr>
        <p:txBody>
          <a:bodyPr>
            <a:normAutofit/>
          </a:bodyPr>
          <a:lstStyle/>
          <a:p>
            <a:r>
              <a:rPr lang="en-US" sz="2000" u="sng" dirty="0" smtClean="0"/>
              <a:t>Johannes </a:t>
            </a:r>
            <a:r>
              <a:rPr lang="en-US" sz="2000" u="sng" dirty="0" err="1" smtClean="0"/>
              <a:t>Leidner</a:t>
            </a:r>
            <a:r>
              <a:rPr lang="en-US" sz="2000" dirty="0" smtClean="0"/>
              <a:t>,     </a:t>
            </a:r>
            <a:r>
              <a:rPr lang="en-US" sz="2000" dirty="0" err="1" smtClean="0"/>
              <a:t>Fabrizio</a:t>
            </a:r>
            <a:r>
              <a:rPr lang="en-US" sz="2000" dirty="0" smtClean="0"/>
              <a:t> </a:t>
            </a:r>
            <a:r>
              <a:rPr lang="en-US" sz="2000" dirty="0" err="1" smtClean="0"/>
              <a:t>Murtas</a:t>
            </a:r>
            <a:r>
              <a:rPr lang="en-US" sz="2000" dirty="0" smtClean="0"/>
              <a:t>, Marco </a:t>
            </a:r>
            <a:r>
              <a:rPr lang="en-US" sz="2000" dirty="0" err="1" smtClean="0"/>
              <a:t>Silari</a:t>
            </a:r>
            <a:endParaRPr lang="en-GB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3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8226854" cy="940443"/>
          </a:xfrm>
        </p:spPr>
        <p:txBody>
          <a:bodyPr/>
          <a:lstStyle/>
          <a:p>
            <a:r>
              <a:rPr lang="en-US" dirty="0" smtClean="0"/>
              <a:t>Comparison DDS and GEMPix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pic>
        <p:nvPicPr>
          <p:cNvPr id="2052" name="Picture 4" descr="C:\Users\jleidner\sciebo\GEMPix\GEMPIX_CNAO_Measurements2016\July\DDSGEMPIXrun0011_0.06_zoom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3560826"/>
            <a:ext cx="6921928" cy="256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leidner\sciebo\GEMPix\GEMPIX_CNAO_Measurements2016\July\DDSGEMPIXrun0011_0.06_zoom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304" y="797621"/>
            <a:ext cx="7705725" cy="293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5250" y="3735590"/>
            <a:ext cx="2076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Good agreement between DDS and GEMPix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05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2" y="4642942"/>
            <a:ext cx="9145522" cy="1262557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3200" dirty="0">
                <a:solidFill>
                  <a:srgbClr val="002060"/>
                </a:solidFill>
              </a:rPr>
              <a:t>Beam spot taken on Plateau, Bragg Peak and Tail</a:t>
            </a:r>
          </a:p>
          <a:p>
            <a:pPr marL="36576" indent="0">
              <a:buNone/>
            </a:pPr>
            <a:r>
              <a:rPr lang="en-US" sz="3200" dirty="0">
                <a:solidFill>
                  <a:srgbClr val="002060"/>
                </a:solidFill>
              </a:rPr>
              <a:t>Frame </a:t>
            </a:r>
            <a:r>
              <a:rPr lang="en-US" sz="3200" dirty="0" smtClean="0">
                <a:solidFill>
                  <a:srgbClr val="002060"/>
                </a:solidFill>
              </a:rPr>
              <a:t>length: </a:t>
            </a:r>
            <a:r>
              <a:rPr lang="en-US" sz="3200" dirty="0" smtClean="0">
                <a:solidFill>
                  <a:srgbClr val="FF0000"/>
                </a:solidFill>
              </a:rPr>
              <a:t>20 </a:t>
            </a:r>
            <a:r>
              <a:rPr lang="en-US" sz="3200" dirty="0" err="1" smtClean="0">
                <a:solidFill>
                  <a:srgbClr val="FF0000"/>
                </a:solidFill>
              </a:rPr>
              <a:t>ms</a:t>
            </a:r>
            <a:r>
              <a:rPr lang="en-US" sz="3200" dirty="0" smtClean="0">
                <a:solidFill>
                  <a:srgbClr val="FF0000"/>
                </a:solidFill>
              </a:rPr>
              <a:t> / 100 </a:t>
            </a:r>
            <a:r>
              <a:rPr lang="en-US" sz="3200" dirty="0" err="1" smtClean="0">
                <a:solidFill>
                  <a:srgbClr val="FF0000"/>
                </a:solidFill>
              </a:rPr>
              <a:t>ms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(before / </a:t>
            </a:r>
            <a:r>
              <a:rPr lang="en-US" sz="3200" dirty="0">
                <a:solidFill>
                  <a:srgbClr val="002060"/>
                </a:solidFill>
              </a:rPr>
              <a:t>after </a:t>
            </a:r>
            <a:r>
              <a:rPr lang="en-US" sz="3200" dirty="0" smtClean="0">
                <a:solidFill>
                  <a:srgbClr val="002060"/>
                </a:solidFill>
              </a:rPr>
              <a:t>the Bragg Peak)</a:t>
            </a:r>
          </a:p>
          <a:p>
            <a:pPr marL="36576" indent="0">
              <a:buNone/>
            </a:pPr>
            <a:r>
              <a:rPr lang="en-US" sz="3200" dirty="0" smtClean="0">
                <a:solidFill>
                  <a:srgbClr val="002060"/>
                </a:solidFill>
              </a:rPr>
              <a:t>Beam halo: </a:t>
            </a:r>
            <a:r>
              <a:rPr lang="en-US" sz="3200" dirty="0" smtClean="0">
                <a:solidFill>
                  <a:srgbClr val="FF0000"/>
                </a:solidFill>
              </a:rPr>
              <a:t>single particle reconstruction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-1522" y="1326335"/>
            <a:ext cx="9119423" cy="3334104"/>
            <a:chOff x="-1522" y="1326335"/>
            <a:chExt cx="9119423" cy="333410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22" y="1616037"/>
              <a:ext cx="3032241" cy="304440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0719" y="1616037"/>
              <a:ext cx="3052398" cy="304382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3117" y="1616037"/>
              <a:ext cx="3034784" cy="299450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-1521" y="1326335"/>
              <a:ext cx="3032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Plateau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30718" y="1326335"/>
              <a:ext cx="3052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Peak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83117" y="1326335"/>
              <a:ext cx="30347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Tail</a:t>
              </a:r>
              <a:endParaRPr lang="en-GB" dirty="0"/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5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leidner\sciebo\GEMPix\GEMPIX_CNAO_Measurements2016\July\BraggCurvePFrun0012_0.55s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02" y="773885"/>
            <a:ext cx="8058033" cy="454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Depth Scan: Bragg Curve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1" y="5124450"/>
            <a:ext cx="8734424" cy="93345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dirty="0"/>
              <a:t>Investigations on differences on-going</a:t>
            </a:r>
            <a:endParaRPr lang="en-GB" sz="2000" dirty="0"/>
          </a:p>
          <a:p>
            <a:pPr marL="36576" indent="0">
              <a:buNone/>
            </a:pPr>
            <a:r>
              <a:rPr lang="en-US" sz="2000" dirty="0" smtClean="0"/>
              <a:t>In general: </a:t>
            </a:r>
            <a:r>
              <a:rPr lang="en-US" sz="2000" dirty="0" smtClean="0">
                <a:solidFill>
                  <a:srgbClr val="FF0000"/>
                </a:solidFill>
              </a:rPr>
              <a:t>good agreement </a:t>
            </a:r>
            <a:r>
              <a:rPr lang="en-US" sz="2000" dirty="0" smtClean="0"/>
              <a:t>between reference measurements / simulation and GEMPix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64812" y="3157075"/>
            <a:ext cx="129614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80836" y="2859751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Reconstruction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59821" y="1660727"/>
            <a:ext cx="9272085" cy="3465592"/>
            <a:chOff x="59821" y="1422602"/>
            <a:chExt cx="9272085" cy="3465592"/>
          </a:xfrm>
        </p:grpSpPr>
        <p:pic>
          <p:nvPicPr>
            <p:cNvPr id="8" name="Picture 4" descr="C:\Users\jleidner\sciebo\GEMPix\Plots\Presentations\FridaySeminar\BraggPeakReconstruction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21" y="1422602"/>
              <a:ext cx="9095239" cy="346559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 flipH="1" flipV="1">
              <a:off x="3580685" y="3631974"/>
              <a:ext cx="615296" cy="615295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13" idx="1"/>
            </p:cNvCxnSpPr>
            <p:nvPr/>
          </p:nvCxnSpPr>
          <p:spPr>
            <a:xfrm flipH="1" flipV="1">
              <a:off x="4324170" y="3461056"/>
              <a:ext cx="1219852" cy="432580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255235" y="2470694"/>
              <a:ext cx="10766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Beam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44022" y="3662803"/>
              <a:ext cx="19942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Bragg Peak</a:t>
              </a:r>
              <a:endParaRPr lang="en-GB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03461" y="4160762"/>
              <a:ext cx="29153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Fragmentation Tail</a:t>
              </a:r>
              <a:endParaRPr lang="en-GB" sz="2400" dirty="0"/>
            </a:p>
          </p:txBody>
        </p:sp>
        <p:cxnSp>
          <p:nvCxnSpPr>
            <p:cNvPr id="18" name="Straight Arrow Connector 17"/>
            <p:cNvCxnSpPr>
              <a:stCxn id="12" idx="1"/>
            </p:cNvCxnSpPr>
            <p:nvPr/>
          </p:nvCxnSpPr>
          <p:spPr>
            <a:xfrm flipH="1">
              <a:off x="7435755" y="2701527"/>
              <a:ext cx="819480" cy="1385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1319225"/>
            <a:ext cx="8226854" cy="2671749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sz="3600" dirty="0" smtClean="0"/>
              <a:t>GEMPix </a:t>
            </a:r>
          </a:p>
          <a:p>
            <a:pPr marL="36576" indent="0">
              <a:buNone/>
            </a:pPr>
            <a:r>
              <a:rPr lang="en-US" sz="3600" dirty="0" smtClean="0"/>
              <a:t>+ </a:t>
            </a:r>
            <a:r>
              <a:rPr lang="en-US" sz="3600" dirty="0"/>
              <a:t>CNAO water phantom </a:t>
            </a:r>
            <a:endParaRPr lang="en-US" sz="3600" dirty="0" smtClean="0"/>
          </a:p>
          <a:p>
            <a:pPr marL="36576" indent="0">
              <a:buNone/>
            </a:pPr>
            <a:r>
              <a:rPr lang="en-US" sz="3600" dirty="0" smtClean="0"/>
              <a:t>+ </a:t>
            </a:r>
            <a:r>
              <a:rPr lang="en-US" sz="3600" dirty="0"/>
              <a:t>CNAO Dose Delivery System </a:t>
            </a:r>
            <a:endParaRPr lang="en-US" sz="3600" dirty="0" smtClean="0"/>
          </a:p>
          <a:p>
            <a:pPr marL="36576" indent="0">
              <a:buNone/>
            </a:pPr>
            <a:r>
              <a:rPr lang="en-US" dirty="0"/>
              <a:t>	→ GEMPix must be dismounted after each shift</a:t>
            </a:r>
          </a:p>
          <a:p>
            <a:pPr marL="36576" indent="0">
              <a:buNone/>
            </a:pPr>
            <a:r>
              <a:rPr lang="en-US" dirty="0"/>
              <a:t>	→ Timing issues with reference </a:t>
            </a:r>
            <a:r>
              <a:rPr lang="en-US" dirty="0" smtClean="0"/>
              <a:t>system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→ Study of differences in Bragg curve with more reliable setup</a:t>
            </a:r>
            <a:endParaRPr lang="en-US" dirty="0"/>
          </a:p>
          <a:p>
            <a:pPr marL="36576" indent="0">
              <a:buNone/>
            </a:pPr>
            <a:r>
              <a:rPr lang="en-US" dirty="0"/>
              <a:t>	→ New issues when going to other beam </a:t>
            </a:r>
            <a:r>
              <a:rPr lang="en-US" dirty="0" smtClean="0"/>
              <a:t>facility?</a:t>
            </a:r>
            <a:endParaRPr lang="en-US" dirty="0"/>
          </a:p>
          <a:p>
            <a:pPr marL="36576" indent="0">
              <a:buNone/>
            </a:pPr>
            <a:r>
              <a:rPr lang="en-GB" sz="3800" dirty="0" smtClean="0">
                <a:solidFill>
                  <a:srgbClr val="FF0000"/>
                </a:solidFill>
              </a:rPr>
              <a:t>→ Development of an integrated system!</a:t>
            </a:r>
            <a:endParaRPr lang="en-GB" sz="3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2" descr="C:\Users\jleidner\sciebo\GEMPix\Plots\Presentations\Pictures\GEMPix_in_WaterPhant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303" y="0"/>
            <a:ext cx="3027095" cy="228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jleidner\sciebo\GEMPix\GEMPIX_CNAO_Measurements2016\July\BraggCurvePFrun0012_0.55s_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6676"/>
            <a:ext cx="3888718" cy="219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jleidner\sciebo\GEMPix\GEMPIX_CNAO_Measurements2016\July\DDSGEMPIXrun0011_0.06_zoom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597" y="3940963"/>
            <a:ext cx="5826553" cy="216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51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64934"/>
            <a:ext cx="5719967" cy="110900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Outlook:	Integrated </a:t>
            </a:r>
            <a:r>
              <a:rPr lang="en-US" sz="4000" dirty="0" smtClean="0"/>
              <a:t>System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605"/>
            <a:ext cx="6021895" cy="4852087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dirty="0" smtClean="0"/>
              <a:t>Integrated </a:t>
            </a:r>
            <a:r>
              <a:rPr lang="en-US" dirty="0"/>
              <a:t>system with </a:t>
            </a:r>
            <a:r>
              <a:rPr lang="en-US" dirty="0" smtClean="0"/>
              <a:t>GEMPix, </a:t>
            </a:r>
            <a:r>
              <a:rPr lang="en-US" dirty="0"/>
              <a:t>water </a:t>
            </a:r>
            <a:r>
              <a:rPr lang="en-US" dirty="0" smtClean="0"/>
              <a:t>phantom, ion </a:t>
            </a:r>
            <a:r>
              <a:rPr lang="en-US" dirty="0"/>
              <a:t>chamber as reference</a:t>
            </a:r>
          </a:p>
          <a:p>
            <a:r>
              <a:rPr lang="en-US" dirty="0"/>
              <a:t>Water phantom was donated by Luzern hospital</a:t>
            </a:r>
          </a:p>
          <a:p>
            <a:r>
              <a:rPr lang="en-US" dirty="0"/>
              <a:t>Ion chamber (PTW 34080) </a:t>
            </a:r>
            <a:r>
              <a:rPr lang="en-US" dirty="0" smtClean="0"/>
              <a:t>  acquired</a:t>
            </a:r>
            <a:endParaRPr lang="en-US" dirty="0"/>
          </a:p>
          <a:p>
            <a:r>
              <a:rPr lang="en-US" dirty="0" smtClean="0"/>
              <a:t>Funded </a:t>
            </a:r>
            <a:r>
              <a:rPr lang="en-US" dirty="0"/>
              <a:t>by </a:t>
            </a:r>
            <a:r>
              <a:rPr lang="en-US" dirty="0" smtClean="0"/>
              <a:t>MAPF</a:t>
            </a:r>
          </a:p>
          <a:p>
            <a:r>
              <a:rPr lang="en-US" dirty="0" smtClean="0"/>
              <a:t>Integration HW/SW                         at CERN </a:t>
            </a:r>
            <a:r>
              <a:rPr lang="en-US" dirty="0" err="1" smtClean="0"/>
              <a:t>Idea</a:t>
            </a:r>
            <a:r>
              <a:rPr lang="en-US" baseline="30000" dirty="0" err="1"/>
              <a:t>S</a:t>
            </a:r>
            <a:endParaRPr lang="en-US" dirty="0" smtClean="0"/>
          </a:p>
          <a:p>
            <a:r>
              <a:rPr lang="en-US" dirty="0" smtClean="0"/>
              <a:t>Tests at </a:t>
            </a:r>
            <a:r>
              <a:rPr lang="en-US" dirty="0" smtClean="0"/>
              <a:t>Linac4 (160 MeV)</a:t>
            </a:r>
          </a:p>
          <a:p>
            <a:r>
              <a:rPr lang="en-US" dirty="0" smtClean="0"/>
              <a:t>Measurements at clinical facilities</a:t>
            </a:r>
          </a:p>
          <a:p>
            <a:r>
              <a:rPr lang="en-US" dirty="0"/>
              <a:t>Independent of </a:t>
            </a:r>
            <a:r>
              <a:rPr lang="en-US" dirty="0" smtClean="0"/>
              <a:t>local beam </a:t>
            </a:r>
            <a:r>
              <a:rPr lang="en-US" dirty="0"/>
              <a:t>delivery </a:t>
            </a:r>
            <a:r>
              <a:rPr lang="en-US" dirty="0" smtClean="0"/>
              <a:t>system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2" descr="C:\Users\jleidner\sciebo\GEMPix\Plots\Presentations\Luzern_Phantom\IMG_02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287" y="2292760"/>
            <a:ext cx="2689458" cy="358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36933" y="5808361"/>
            <a:ext cx="314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Wellhoefer</a:t>
            </a:r>
            <a:r>
              <a:rPr lang="en-US" dirty="0" smtClean="0"/>
              <a:t> Blue Phantom</a:t>
            </a:r>
            <a:endParaRPr lang="en-GB" dirty="0"/>
          </a:p>
        </p:txBody>
      </p:sp>
      <p:sp>
        <p:nvSpPr>
          <p:cNvPr id="10" name="Left Brace 9"/>
          <p:cNvSpPr/>
          <p:nvPr/>
        </p:nvSpPr>
        <p:spPr>
          <a:xfrm>
            <a:off x="6807572" y="2652737"/>
            <a:ext cx="292667" cy="1374670"/>
          </a:xfrm>
          <a:prstGeom prst="leftBrac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293187" y="342724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70cm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67145" y="-3306"/>
            <a:ext cx="3951659" cy="2286000"/>
            <a:chOff x="322766" y="116632"/>
            <a:chExt cx="3951659" cy="2286000"/>
          </a:xfrm>
        </p:grpSpPr>
        <p:pic>
          <p:nvPicPr>
            <p:cNvPr id="13" name="Picture 2" descr="C:\Users\jleidner\sciebo\GEMPix\Plots\Presentations\Pictures\GEMPix_in_WaterPhantom_Schem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838" y="116632"/>
              <a:ext cx="3303587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1105508" y="608674"/>
              <a:ext cx="72008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0838" y="30510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IC</a:t>
              </a:r>
              <a:endParaRPr lang="en-GB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94774" y="1394520"/>
              <a:ext cx="1512168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22766" y="1097196"/>
              <a:ext cx="782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03506" y="3192801"/>
            <a:ext cx="1695298" cy="1250144"/>
            <a:chOff x="2520467" y="4323157"/>
            <a:chExt cx="1695298" cy="1250144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467" y="4323157"/>
              <a:ext cx="1695298" cy="125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2564080" y="4926970"/>
              <a:ext cx="864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PTW</a:t>
              </a:r>
            </a:p>
            <a:p>
              <a:r>
                <a:rPr lang="en-US" dirty="0" smtClean="0"/>
                <a:t>34080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1957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69554"/>
            <a:ext cx="8226854" cy="940443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81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153" y="1583546"/>
            <a:ext cx="4844847" cy="361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Introduction: Radiation Therapy</a:t>
            </a:r>
            <a:endParaRPr lang="en-GB" sz="4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17/10/2016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7AA4BD0-95F6-4D7C-BF16-39E40A5BD8F7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677877" y="4391104"/>
            <a:ext cx="144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Bragg Peak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615248" y="3951256"/>
            <a:ext cx="236250" cy="515089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004048" y="4269832"/>
            <a:ext cx="129614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220072" y="3972508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3560" y="5541265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→ GEMPix in water phantom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36789" y="1610442"/>
            <a:ext cx="4197086" cy="439248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Cancer therapy: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Surgery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Chemotherapy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Radiation therapy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/>
              <a:t>X-rays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Proton- / </a:t>
            </a:r>
            <a:r>
              <a:rPr lang="en-US" dirty="0" err="1" smtClean="0">
                <a:solidFill>
                  <a:srgbClr val="FF0000"/>
                </a:solidFill>
              </a:rPr>
              <a:t>Hadrontherapy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Need for quality assurance tools, beam monitors, …</a:t>
            </a:r>
          </a:p>
          <a:p>
            <a:r>
              <a:rPr lang="en-US" dirty="0" smtClean="0"/>
              <a:t>Typical system: water phantom + ion chamber</a:t>
            </a:r>
          </a:p>
          <a:p>
            <a:r>
              <a:rPr lang="en-US" dirty="0" smtClean="0"/>
              <a:t>New detectors needed for Proton- / </a:t>
            </a:r>
            <a:r>
              <a:rPr lang="en-US" dirty="0" err="1" smtClean="0"/>
              <a:t>Hadrontherapy</a:t>
            </a:r>
            <a:r>
              <a:rPr lang="en-US" dirty="0" smtClean="0"/>
              <a:t>!</a:t>
            </a:r>
          </a:p>
          <a:p>
            <a:pPr marL="0" indent="0">
              <a:buFont typeface="Arial"/>
              <a:buNone/>
            </a:pPr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717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GEMPix Detector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17/10/2016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7AA4BD0-95F6-4D7C-BF16-39E40A5BD8F7}" type="slidenum">
              <a:rPr lang="en-GB" smtClean="0"/>
              <a:t>3</a:t>
            </a:fld>
            <a:endParaRPr lang="en-GB"/>
          </a:p>
        </p:txBody>
      </p:sp>
      <p:pic>
        <p:nvPicPr>
          <p:cNvPr id="7171" name="Picture 3" descr="C:\Users\jleidner\sciebo\GEMPix\Plots\Presentations\DPG_2016\Pictures\GEMPix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76" y="1462968"/>
            <a:ext cx="4320424" cy="320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jleidner\sciebo\GEMPix\Plots\Presentations\DPG_2016\Pictures\GEM_Schem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469" y="3894613"/>
            <a:ext cx="2328863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9045" y="3987825"/>
            <a:ext cx="13681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Gas detection</a:t>
            </a:r>
          </a:p>
          <a:p>
            <a:endParaRPr lang="en-US" dirty="0"/>
          </a:p>
          <a:p>
            <a:r>
              <a:rPr lang="en-US" dirty="0" smtClean="0"/>
              <a:t>GEM1</a:t>
            </a:r>
          </a:p>
          <a:p>
            <a:r>
              <a:rPr lang="en-US" dirty="0" smtClean="0"/>
              <a:t>GEM2</a:t>
            </a:r>
          </a:p>
          <a:p>
            <a:r>
              <a:rPr lang="en-US" dirty="0" smtClean="0"/>
              <a:t>GEM3</a:t>
            </a:r>
          </a:p>
          <a:p>
            <a:r>
              <a:rPr lang="en-US" dirty="0" smtClean="0"/>
              <a:t>Read-out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28599" y="1350014"/>
            <a:ext cx="45949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GEMPix: 3 GEMs + </a:t>
            </a:r>
            <a:r>
              <a:rPr lang="en-US" sz="2400" dirty="0" err="1"/>
              <a:t>Timepix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9</a:t>
            </a:r>
            <a:r>
              <a:rPr lang="en-US" sz="2400" dirty="0" smtClean="0"/>
              <a:t> cm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Ar:CO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:CF</a:t>
            </a:r>
            <a:r>
              <a:rPr lang="en-US" sz="2400" baseline="-25000" dirty="0" smtClean="0"/>
              <a:t>4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Several applications of the GEMPix: </a:t>
            </a:r>
            <a:r>
              <a:rPr lang="en-US" sz="2400" u="sng" dirty="0" err="1"/>
              <a:t>Hadrontherapy</a:t>
            </a:r>
            <a:r>
              <a:rPr lang="en-US" sz="2400" dirty="0"/>
              <a:t>, Microdosimetry, Radiotherapy, Radioactive waste, </a:t>
            </a:r>
            <a:r>
              <a:rPr lang="en-US" sz="2400" dirty="0" smtClean="0"/>
              <a:t>…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89681" y="4694231"/>
            <a:ext cx="34026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Gas supply</a:t>
            </a:r>
          </a:p>
          <a:p>
            <a:pPr marL="342900" indent="-342900">
              <a:buAutoNum type="arabicParenR"/>
            </a:pPr>
            <a:r>
              <a:rPr lang="en-US" dirty="0" smtClean="0"/>
              <a:t>HV supply</a:t>
            </a:r>
          </a:p>
          <a:p>
            <a:pPr marL="342900" indent="-342900">
              <a:buAutoNum type="arabicParenR"/>
            </a:pPr>
            <a:r>
              <a:rPr lang="en-US" dirty="0" smtClean="0"/>
              <a:t>Mylar entrance window</a:t>
            </a:r>
          </a:p>
          <a:p>
            <a:pPr marL="342900" indent="-342900">
              <a:buAutoNum type="arabicParenR"/>
            </a:pPr>
            <a:r>
              <a:rPr lang="en-US" dirty="0" smtClean="0"/>
              <a:t>GEM foils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FITPix</a:t>
            </a:r>
            <a:r>
              <a:rPr lang="en-US" dirty="0" smtClean="0"/>
              <a:t> readout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GEMPix: GEMs + </a:t>
            </a:r>
            <a:r>
              <a:rPr lang="en-US" dirty="0" err="1" smtClean="0"/>
              <a:t>Timepix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28726"/>
            <a:ext cx="3657600" cy="208993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400" u="sng" dirty="0" smtClean="0"/>
              <a:t>3 GEMs:</a:t>
            </a:r>
          </a:p>
          <a:p>
            <a:r>
              <a:rPr lang="en-US" sz="1800" dirty="0" err="1" smtClean="0"/>
              <a:t>Kapton</a:t>
            </a:r>
            <a:r>
              <a:rPr lang="en-US" sz="1800" dirty="0" smtClean="0"/>
              <a:t> foil with thin copper layers</a:t>
            </a:r>
          </a:p>
          <a:p>
            <a:r>
              <a:rPr lang="en-US" sz="1800" dirty="0" smtClean="0"/>
              <a:t>Gas amplification in holes (large field)</a:t>
            </a:r>
          </a:p>
          <a:p>
            <a:r>
              <a:rPr lang="en-US" sz="1800" dirty="0" smtClean="0"/>
              <a:t>Total gain of max 10</a:t>
            </a:r>
            <a:r>
              <a:rPr lang="en-US" sz="1800" baseline="30000" dirty="0" smtClean="0"/>
              <a:t>5</a:t>
            </a:r>
            <a:endParaRPr lang="en-GB" sz="1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200" y="1247775"/>
            <a:ext cx="3657600" cy="211850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u="sng" dirty="0" smtClean="0"/>
              <a:t>4 </a:t>
            </a:r>
            <a:r>
              <a:rPr lang="en-US" sz="2400" u="sng" dirty="0" err="1"/>
              <a:t>Timepix</a:t>
            </a:r>
            <a:r>
              <a:rPr lang="en-US" sz="2400" u="sng" dirty="0"/>
              <a:t> </a:t>
            </a:r>
            <a:r>
              <a:rPr lang="en-US" sz="2400" u="sng" dirty="0" smtClean="0"/>
              <a:t>chips:</a:t>
            </a:r>
          </a:p>
          <a:p>
            <a:r>
              <a:rPr lang="en-US" sz="1800" dirty="0" smtClean="0"/>
              <a:t>512 x 512 pixels </a:t>
            </a:r>
          </a:p>
          <a:p>
            <a:r>
              <a:rPr lang="en-US" sz="1800" dirty="0" smtClean="0"/>
              <a:t>each </a:t>
            </a:r>
            <a:r>
              <a:rPr lang="en-US" sz="1800" dirty="0"/>
              <a:t>55µm x 55 </a:t>
            </a:r>
            <a:r>
              <a:rPr lang="en-US" sz="1800" dirty="0" smtClean="0"/>
              <a:t>µm</a:t>
            </a:r>
          </a:p>
          <a:p>
            <a:r>
              <a:rPr lang="en-US" sz="1800" dirty="0" smtClean="0"/>
              <a:t>detection </a:t>
            </a:r>
            <a:r>
              <a:rPr lang="en-US" sz="1800" dirty="0"/>
              <a:t>threshold per pixel of 1000 </a:t>
            </a:r>
            <a:r>
              <a:rPr lang="en-US" sz="1800" dirty="0" smtClean="0"/>
              <a:t>electrons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67AA4BD0-95F6-4D7C-BF16-39E40A5BD8F7}" type="slidenum">
              <a:rPr lang="en-GB" smtClean="0"/>
              <a:t>4</a:t>
            </a:fld>
            <a:endParaRPr lang="en-GB"/>
          </a:p>
        </p:txBody>
      </p:sp>
      <p:pic>
        <p:nvPicPr>
          <p:cNvPr id="6146" name="Picture 2" descr="C:\Users\jleidner\sciebo\GEMPix\Plots\Presentations\DPG_2016\Pictures\KaptonFoil_Hole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1698"/>
            <a:ext cx="3598985" cy="266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pic>
        <p:nvPicPr>
          <p:cNvPr id="3074" name="Picture 2" descr="C:\Users\jleidner\sciebo\GEMPix\Plots\Presentations\Pictures\GEMPix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3039936"/>
            <a:ext cx="2666999" cy="303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jleidner\sciebo\GEMPix\Plots\Presentations\DPG_2016\Pictures\GEM_Multiplicatio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3457898"/>
            <a:ext cx="2507594" cy="236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68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/>
              <a:t>Timepix</a:t>
            </a:r>
            <a:r>
              <a:rPr lang="en-US" sz="3600" dirty="0" smtClean="0"/>
              <a:t>: Time and Charge Measurements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20045"/>
            <a:ext cx="8229600" cy="171289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000" dirty="0"/>
              <a:t>Different modes </a:t>
            </a:r>
            <a:r>
              <a:rPr lang="en-GB" sz="2000" dirty="0" smtClean="0"/>
              <a:t>possible:</a:t>
            </a:r>
          </a:p>
          <a:p>
            <a:pPr lvl="1"/>
            <a:r>
              <a:rPr lang="en-GB" sz="1800" dirty="0" smtClean="0"/>
              <a:t>Pulse counting</a:t>
            </a:r>
          </a:p>
          <a:p>
            <a:pPr lvl="1"/>
            <a:r>
              <a:rPr lang="en-GB" sz="1800" dirty="0" smtClean="0"/>
              <a:t>Time </a:t>
            </a:r>
            <a:r>
              <a:rPr lang="en-GB" sz="1800" dirty="0"/>
              <a:t>of Arrival (</a:t>
            </a:r>
            <a:r>
              <a:rPr lang="en-GB" sz="1800" dirty="0" smtClean="0"/>
              <a:t>TOA)	</a:t>
            </a:r>
            <a:r>
              <a:rPr lang="en-GB" sz="1800" dirty="0" smtClean="0">
                <a:solidFill>
                  <a:srgbClr val="FF0000"/>
                </a:solidFill>
              </a:rPr>
              <a:t>→ 3D track reconstruction</a:t>
            </a:r>
          </a:p>
          <a:p>
            <a:pPr lvl="1"/>
            <a:r>
              <a:rPr lang="en-GB" sz="1800" dirty="0" smtClean="0"/>
              <a:t>Time </a:t>
            </a:r>
            <a:r>
              <a:rPr lang="en-GB" sz="1800" dirty="0"/>
              <a:t>over Threshold (TOT</a:t>
            </a:r>
            <a:r>
              <a:rPr lang="en-GB" sz="1800" dirty="0" smtClean="0"/>
              <a:t>)		</a:t>
            </a:r>
            <a:r>
              <a:rPr lang="en-GB" sz="1800" dirty="0" smtClean="0">
                <a:solidFill>
                  <a:srgbClr val="FF0000"/>
                </a:solidFill>
              </a:rPr>
              <a:t>→ Charge and </a:t>
            </a:r>
            <a:r>
              <a:rPr lang="en-GB" sz="1800" dirty="0" err="1" smtClean="0">
                <a:solidFill>
                  <a:srgbClr val="FF0000"/>
                </a:solidFill>
              </a:rPr>
              <a:t>dE</a:t>
            </a:r>
            <a:r>
              <a:rPr lang="en-GB" sz="1800" dirty="0" smtClean="0">
                <a:solidFill>
                  <a:srgbClr val="FF0000"/>
                </a:solidFill>
              </a:rPr>
              <a:t>/dx</a:t>
            </a:r>
            <a:endParaRPr lang="en-GB" sz="18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2000" dirty="0" err="1" smtClean="0"/>
              <a:t>Timepix</a:t>
            </a:r>
            <a:r>
              <a:rPr lang="en-US" sz="2000" dirty="0" smtClean="0"/>
              <a:t> </a:t>
            </a:r>
            <a:r>
              <a:rPr lang="en-US" sz="2000" dirty="0"/>
              <a:t>3 will e.g. provide TOA+TOT simultaneously</a:t>
            </a:r>
            <a:endParaRPr lang="en-GB" sz="2000" dirty="0"/>
          </a:p>
        </p:txBody>
      </p:sp>
      <p:pic>
        <p:nvPicPr>
          <p:cNvPr id="8194" name="Picture 2" descr="C:\Users\jleidner\sciebo\GEMPix\Plots\Presentations\DPG_2016\Pictures\Threshol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79929"/>
            <a:ext cx="6633139" cy="336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4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484673" y="726356"/>
            <a:ext cx="7302137" cy="5424405"/>
            <a:chOff x="1437048" y="697781"/>
            <a:chExt cx="7302137" cy="5424405"/>
          </a:xfrm>
        </p:grpSpPr>
        <p:pic>
          <p:nvPicPr>
            <p:cNvPr id="4099" name="Picture 3" descr="C:\Users\jleidner\sciebo\GEMPix\Plots\Presentations\Pictures\Microdosimetry_FancyEvents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713" y="697781"/>
              <a:ext cx="5857875" cy="542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437048" y="1757993"/>
              <a:ext cx="931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3x3 cm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8283740" y="1345154"/>
              <a:ext cx="0" cy="164896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7553315" y="1883583"/>
              <a:ext cx="2002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Z coordinate (1 cm)</a:t>
              </a:r>
              <a:endParaRPr lang="en-GB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8283740" y="3812997"/>
              <a:ext cx="0" cy="164896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7553315" y="4351426"/>
              <a:ext cx="2002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Z coordinate (1 cm)</a:t>
              </a:r>
              <a:endParaRPr lang="en-GB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7938"/>
            <a:ext cx="9144000" cy="6898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3D Track Reconstruction (TOA)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775" y="2796224"/>
            <a:ext cx="2311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Possibility to study single particles</a:t>
            </a:r>
          </a:p>
          <a:p>
            <a:r>
              <a:rPr lang="en-US" sz="2000" dirty="0" smtClean="0"/>
              <a:t>→ lateral measurements</a:t>
            </a:r>
          </a:p>
          <a:p>
            <a:r>
              <a:rPr lang="en-US" sz="2000" dirty="0" smtClean="0"/>
              <a:t>→ </a:t>
            </a:r>
            <a:r>
              <a:rPr lang="en-US" sz="2000" dirty="0" err="1" smtClean="0"/>
              <a:t>secondaries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371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92"/>
            <a:ext cx="8226854" cy="940443"/>
          </a:xfrm>
        </p:spPr>
        <p:txBody>
          <a:bodyPr/>
          <a:lstStyle/>
          <a:p>
            <a:r>
              <a:rPr lang="en-US" dirty="0" smtClean="0"/>
              <a:t>Charge Measurement (TOT)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378" y="1173935"/>
            <a:ext cx="7419597" cy="177480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800" dirty="0"/>
              <a:t>X-ray detection: 6 </a:t>
            </a:r>
            <a:r>
              <a:rPr lang="en-US" sz="2800" dirty="0" err="1"/>
              <a:t>keV</a:t>
            </a:r>
            <a:r>
              <a:rPr lang="en-US" sz="2800" dirty="0"/>
              <a:t> from </a:t>
            </a:r>
            <a:r>
              <a:rPr lang="en-US" sz="2800" baseline="30000" dirty="0" smtClean="0"/>
              <a:t>55</a:t>
            </a:r>
            <a:r>
              <a:rPr lang="en-US" sz="2800" dirty="0" smtClean="0"/>
              <a:t>Fe (1s frame)</a:t>
            </a:r>
          </a:p>
        </p:txBody>
      </p:sp>
      <p:pic>
        <p:nvPicPr>
          <p:cNvPr id="9218" name="Picture 2" descr="C:\Users\jleidner\sciebo\GEMPix\Plots\Presentations\DPG_2016\Pictures\Fe55_Frame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329" y="1870873"/>
            <a:ext cx="5283671" cy="409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jleidner\sciebo\GEMPix\Plots\Presentations\DPG_2016\Pictures\Fe55_Cluster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9431"/>
            <a:ext cx="1797381" cy="174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0373" y="637178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20% energy resolution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October 2016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SATIF, Dresden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Picture 10" descr="C:\Users\jleidner\sciebo\GEMPix\Plots\TP_Corr13\TOT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" y="3660543"/>
            <a:ext cx="3679488" cy="23037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77991" y="3917570"/>
            <a:ext cx="140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20% energy resolution for 6 </a:t>
            </a:r>
            <a:r>
              <a:rPr lang="en-GB" dirty="0" err="1"/>
              <a:t>keV</a:t>
            </a:r>
            <a:endParaRPr lang="en-GB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71725" y="24003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6 </a:t>
            </a:r>
            <a:r>
              <a:rPr lang="en-US" dirty="0" err="1" smtClean="0"/>
              <a:t>keV</a:t>
            </a:r>
            <a:r>
              <a:rPr lang="en-US" dirty="0" smtClean="0"/>
              <a:t> X-Ray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1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8226854" cy="940443"/>
          </a:xfrm>
        </p:spPr>
        <p:txBody>
          <a:bodyPr/>
          <a:lstStyle/>
          <a:p>
            <a:r>
              <a:rPr lang="en-US" dirty="0" smtClean="0"/>
              <a:t>Setup at CNAO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5248275"/>
            <a:ext cx="4737100" cy="61656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GEMPix inserted in a water phantom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38966" y="905742"/>
            <a:ext cx="3951659" cy="2286000"/>
            <a:chOff x="715882" y="1099422"/>
            <a:chExt cx="3951659" cy="2286000"/>
          </a:xfrm>
        </p:grpSpPr>
        <p:pic>
          <p:nvPicPr>
            <p:cNvPr id="7" name="Picture 2" descr="C:\Users\jleidner\sciebo\GEMPix\Plots\Presentations\Pictures\GEMPix_in_WaterPhantom_Scheme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3954" y="1099422"/>
              <a:ext cx="3303587" cy="22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787890" y="2377310"/>
              <a:ext cx="1512168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15882" y="2079986"/>
              <a:ext cx="782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41276" y="1249845"/>
            <a:ext cx="2743352" cy="3657804"/>
            <a:chOff x="5943448" y="1325606"/>
            <a:chExt cx="2743352" cy="3657804"/>
          </a:xfrm>
        </p:grpSpPr>
        <p:pic>
          <p:nvPicPr>
            <p:cNvPr id="11" name="Picture 3" descr="C:\Users\jleidner\sciebo\GEMPix\Plots\Presentations\Pictures\GEMPix_in_WaterPhantom3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5400000">
              <a:off x="5486222" y="1782832"/>
              <a:ext cx="3657804" cy="27433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27624" y="4239789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Water phantom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05473" y="3353228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FC000"/>
                  </a:solidFill>
                </a:rPr>
                <a:t>GEMpix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  <p:pic>
        <p:nvPicPr>
          <p:cNvPr id="5122" name="Picture 2" descr="C:\Users\jleidner\sciebo\GEMPix\Plots\Presentations\Pictures\GEMPix_in_WaterPhanto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25" y="3191742"/>
            <a:ext cx="36703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6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/>
          <a:p>
            <a:r>
              <a:rPr lang="en-US" dirty="0" smtClean="0"/>
              <a:t>Measurements at CNAO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Carbon ions</a:t>
            </a:r>
          </a:p>
          <a:p>
            <a:r>
              <a:rPr lang="en-US" dirty="0" smtClean="0"/>
              <a:t>Energy: 280 or 332 MeV/n</a:t>
            </a:r>
          </a:p>
          <a:p>
            <a:r>
              <a:rPr lang="en-US" dirty="0" smtClean="0"/>
              <a:t>Scan along beam axis, ~30 positions</a:t>
            </a:r>
          </a:p>
          <a:p>
            <a:r>
              <a:rPr lang="en-US" dirty="0" smtClean="0"/>
              <a:t>Frames (pictures) of 20 </a:t>
            </a:r>
            <a:r>
              <a:rPr lang="en-US" dirty="0" err="1" smtClean="0"/>
              <a:t>ms</a:t>
            </a:r>
            <a:r>
              <a:rPr lang="en-US" dirty="0" smtClean="0"/>
              <a:t> taken, 5-10 frames per position</a:t>
            </a:r>
          </a:p>
          <a:p>
            <a:r>
              <a:rPr lang="en-US" dirty="0" smtClean="0"/>
              <a:t>TOT mode</a:t>
            </a:r>
          </a:p>
          <a:p>
            <a:r>
              <a:rPr lang="en-US" dirty="0" smtClean="0"/>
              <a:t>Total: </a:t>
            </a:r>
            <a:r>
              <a:rPr lang="en-US" dirty="0" smtClean="0">
                <a:solidFill>
                  <a:srgbClr val="FF0000"/>
                </a:solidFill>
              </a:rPr>
              <a:t>20 min per scan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→ Frames provide </a:t>
            </a:r>
            <a:r>
              <a:rPr lang="en-US" dirty="0" smtClean="0">
                <a:solidFill>
                  <a:srgbClr val="FF0000"/>
                </a:solidFill>
              </a:rPr>
              <a:t>beam monitoring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→ Integrated TOT counts per position 			provide </a:t>
            </a:r>
            <a:r>
              <a:rPr lang="en-US" dirty="0" smtClean="0">
                <a:solidFill>
                  <a:srgbClr val="FF0000"/>
                </a:solidFill>
              </a:rPr>
              <a:t>Bragg Curve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→ </a:t>
            </a:r>
            <a:r>
              <a:rPr lang="en-US" dirty="0" smtClean="0">
                <a:solidFill>
                  <a:srgbClr val="FF0000"/>
                </a:solidFill>
              </a:rPr>
              <a:t>3D reconstruction </a:t>
            </a:r>
            <a:r>
              <a:rPr lang="en-US" dirty="0" smtClean="0"/>
              <a:t>of energy deposition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17/10/2016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EURADOS WG9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1761</TotalTime>
  <Words>536</Words>
  <Application>Microsoft Office PowerPoint</Application>
  <PresentationFormat>On-screen Show (4:3)</PresentationFormat>
  <Paragraphs>160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CERNCorporate4-3</vt:lpstr>
      <vt:lpstr>3D Energy Deposition Measurements in Hadron Therapy with GEMPix</vt:lpstr>
      <vt:lpstr>Introduction: Radiation Therapy</vt:lpstr>
      <vt:lpstr>The GEMPix Detector</vt:lpstr>
      <vt:lpstr>GEMPix: GEMs + Timepix</vt:lpstr>
      <vt:lpstr>Timepix: Time and Charge Measurements</vt:lpstr>
      <vt:lpstr>3D Track Reconstruction (TOA)</vt:lpstr>
      <vt:lpstr>Charge Measurement (TOT)</vt:lpstr>
      <vt:lpstr>Setup at CNAO</vt:lpstr>
      <vt:lpstr>Measurements at CNAO</vt:lpstr>
      <vt:lpstr>Comparison DDS and GEMPix</vt:lpstr>
      <vt:lpstr>Beam Monitor</vt:lpstr>
      <vt:lpstr>Depth Scan: Bragg Curve</vt:lpstr>
      <vt:lpstr>3D Reconstruction</vt:lpstr>
      <vt:lpstr>Old Setup</vt:lpstr>
      <vt:lpstr>Outlook: Integrated System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Johannes Leidner</cp:lastModifiedBy>
  <cp:revision>43</cp:revision>
  <dcterms:created xsi:type="dcterms:W3CDTF">2012-11-30T11:04:26Z</dcterms:created>
  <dcterms:modified xsi:type="dcterms:W3CDTF">2016-10-16T18:14:28Z</dcterms:modified>
</cp:coreProperties>
</file>