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649" r:id="rId1"/>
    <p:sldMasterId id="2147483651" r:id="rId2"/>
  </p:sldMasterIdLst>
  <p:notesMasterIdLst>
    <p:notesMasterId r:id="rId26"/>
  </p:notesMasterIdLst>
  <p:sldIdLst>
    <p:sldId id="592" r:id="rId3"/>
    <p:sldId id="628" r:id="rId4"/>
    <p:sldId id="675" r:id="rId5"/>
    <p:sldId id="658" r:id="rId6"/>
    <p:sldId id="629" r:id="rId7"/>
    <p:sldId id="668" r:id="rId8"/>
    <p:sldId id="633" r:id="rId9"/>
    <p:sldId id="679" r:id="rId10"/>
    <p:sldId id="640" r:id="rId11"/>
    <p:sldId id="674" r:id="rId12"/>
    <p:sldId id="680" r:id="rId13"/>
    <p:sldId id="670" r:id="rId14"/>
    <p:sldId id="681" r:id="rId15"/>
    <p:sldId id="682" r:id="rId16"/>
    <p:sldId id="645" r:id="rId17"/>
    <p:sldId id="642" r:id="rId18"/>
    <p:sldId id="648" r:id="rId19"/>
    <p:sldId id="647" r:id="rId20"/>
    <p:sldId id="676" r:id="rId21"/>
    <p:sldId id="677" r:id="rId22"/>
    <p:sldId id="664" r:id="rId23"/>
    <p:sldId id="665" r:id="rId24"/>
    <p:sldId id="678" r:id="rId25"/>
  </p:sldIdLst>
  <p:sldSz cx="9144000" cy="6858000" type="screen4x3"/>
  <p:notesSz cx="6400800" cy="8686800"/>
  <p:embeddedFontLst>
    <p:embeddedFont>
      <p:font typeface="Cambria Math" panose="02040503050406030204" pitchFamily="18" charset="0"/>
      <p:regular r:id="rId27"/>
    </p:embeddedFont>
    <p:embeddedFont>
      <p:font typeface="Swis721 Blk BT" panose="020B0904030502020204" pitchFamily="34" charset="0"/>
      <p:regular r:id="rId28"/>
      <p:italic r:id="rId29"/>
    </p:embeddedFont>
    <p:embeddedFont>
      <p:font typeface="Stylus BT" panose="020E0402020206020304" pitchFamily="34" charset="0"/>
      <p:regular r:id="rId30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2200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2200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2200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2200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veaux" initials="d" lastIdx="1" clrIdx="0">
    <p:extLst>
      <p:ext uri="{19B8F6BF-5375-455C-9EA6-DF929625EA0E}">
        <p15:presenceInfo xmlns:p15="http://schemas.microsoft.com/office/powerpoint/2012/main" userId="deveaux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3366"/>
    <a:srgbClr val="FFFFFF"/>
    <a:srgbClr val="F8F8F8"/>
    <a:srgbClr val="006600"/>
    <a:srgbClr val="FF0000"/>
    <a:srgbClr val="EAEAEA"/>
    <a:srgbClr val="C0C0C0"/>
    <a:srgbClr val="0054A6"/>
    <a:srgbClr val="DAD0CA"/>
    <a:srgbClr val="566A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 autoAdjust="0"/>
    <p:restoredTop sz="95501" autoAdjust="0"/>
  </p:normalViewPr>
  <p:slideViewPr>
    <p:cSldViewPr>
      <p:cViewPr varScale="1">
        <p:scale>
          <a:sx n="66" d="100"/>
          <a:sy n="66" d="100"/>
        </p:scale>
        <p:origin x="66" y="558"/>
      </p:cViewPr>
      <p:guideLst>
        <p:guide orient="horz" pos="2160"/>
        <p:guide pos="2880"/>
      </p:guideLst>
    </p:cSldViewPr>
  </p:slideViewPr>
  <p:notesTextViewPr>
    <p:cViewPr>
      <p:scale>
        <a:sx n="60" d="100"/>
        <a:sy n="60" d="100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font" Target="fonts/font2.fntdata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commentAuthors" Target="commentAuthor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font" Target="fonts/font1.fntdata"/><Relationship Id="rId30" Type="http://schemas.openxmlformats.org/officeDocument/2006/relationships/font" Target="fonts/font4.fntdata"/><Relationship Id="rId35" Type="http://schemas.openxmlformats.org/officeDocument/2006/relationships/tableStyles" Target="tableStyle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773363" cy="434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6209" tIns="43105" rIns="86209" bIns="43105" numCol="1" anchor="t" anchorCtr="0" compatLnSpc="1">
            <a:prstTxWarp prst="textNoShape">
              <a:avLst/>
            </a:prstTxWarp>
          </a:bodyPr>
          <a:lstStyle>
            <a:lvl1pPr>
              <a:defRPr sz="11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625850" y="0"/>
            <a:ext cx="2773363" cy="434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6209" tIns="43105" rIns="86209" bIns="43105" numCol="1" anchor="t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73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28700" y="650875"/>
            <a:ext cx="4343400" cy="32575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78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39763" y="4125913"/>
            <a:ext cx="5121275" cy="3910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6209" tIns="43105" rIns="86209" bIns="431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Textmasterformate durch Klicken bearbeiten</a:t>
            </a:r>
          </a:p>
          <a:p>
            <a:pPr lvl="1"/>
            <a:r>
              <a:rPr lang="en-US" noProof="0" smtClean="0"/>
              <a:t>Zweite Ebene</a:t>
            </a:r>
          </a:p>
          <a:p>
            <a:pPr lvl="2"/>
            <a:r>
              <a:rPr lang="en-US" noProof="0" smtClean="0"/>
              <a:t>Dritte Ebene</a:t>
            </a:r>
          </a:p>
          <a:p>
            <a:pPr lvl="3"/>
            <a:r>
              <a:rPr lang="en-US" noProof="0" smtClean="0"/>
              <a:t>Vierte Ebene</a:t>
            </a:r>
          </a:p>
          <a:p>
            <a:pPr lvl="4"/>
            <a:r>
              <a:rPr lang="en-US" noProof="0" smtClean="0"/>
              <a:t>Fünfte Ebene</a:t>
            </a:r>
          </a:p>
        </p:txBody>
      </p:sp>
      <p:sp>
        <p:nvSpPr>
          <p:cNvPr id="778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250238"/>
            <a:ext cx="2773363" cy="434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6209" tIns="43105" rIns="86209" bIns="43105" numCol="1" anchor="b" anchorCtr="0" compatLnSpc="1">
            <a:prstTxWarp prst="textNoShape">
              <a:avLst/>
            </a:prstTxWarp>
          </a:bodyPr>
          <a:lstStyle>
            <a:lvl1pPr>
              <a:defRPr sz="11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78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625850" y="8250238"/>
            <a:ext cx="2773363" cy="434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6209" tIns="43105" rIns="86209" bIns="43105" numCol="1" anchor="b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Times New Roman" pitchFamily="18" charset="0"/>
              </a:defRPr>
            </a:lvl1pPr>
          </a:lstStyle>
          <a:p>
            <a:pPr>
              <a:defRPr/>
            </a:pPr>
            <a:fld id="{9D59EA90-3F5D-4394-9822-EECAC583B1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74087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M. Deveaux, Vertex 2013, Lake Starnberg, Germany, 16-20 September 2013</a:t>
            </a:r>
            <a:endParaRPr lang="de-DE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037C79-9FB7-422A-9143-9FB705692884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316697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M. Deveaux, 10. Sept 2010, Strasbourg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5EE756-3786-46F8-8FD9-1F5DEBA6CCE8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73529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38925" y="80963"/>
            <a:ext cx="2058988" cy="60452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80963"/>
            <a:ext cx="6029325" cy="6045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M. Deveaux, 10. Sept 2010, Strasbourg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48FB4D-9CD9-4EAC-88F1-4A47668B2F9F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023120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M. Deveaux, 14th CBM Collaboration Meeting, </a:t>
            </a:r>
            <a:r>
              <a:rPr lang="en-US"/>
              <a:t>5 - 9 Oct. 2008 Split, Croatia</a:t>
            </a: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AB04AA-36A2-498F-BFA4-9FF256DE82CA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39896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M. Deveaux, 14th CBM Collaboration Meeting, </a:t>
            </a:r>
            <a:r>
              <a:rPr lang="en-US"/>
              <a:t>5 - 9 Oct. 2008 Split, Croatia</a:t>
            </a: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48C2E9-A4EB-4F0F-9C7B-5689119B0790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841347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M. Deveaux, 14th CBM Collaboration Meeting, </a:t>
            </a:r>
            <a:r>
              <a:rPr lang="en-US"/>
              <a:t>5 - 9 Oct. 2008 Split, Croatia</a:t>
            </a: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289836-F343-4437-AAD0-5AAC0508CD53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45536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M. Deveaux, 14th CBM Collaboration Meeting, </a:t>
            </a:r>
            <a:r>
              <a:rPr lang="en-US"/>
              <a:t>5 - 9 Oct. 2008 Split, Croatia</a:t>
            </a:r>
            <a:endParaRPr lang="de-DE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193B24-9DDA-4942-AC85-1CF3AD07F5BA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854323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M. Deveaux, 14th CBM Collaboration Meeting, </a:t>
            </a:r>
            <a:r>
              <a:rPr lang="en-US"/>
              <a:t>5 - 9 Oct. 2008 Split, Croatia</a:t>
            </a:r>
            <a:endParaRPr lang="de-DE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658EF9-9D36-4A4E-BBD6-47718D37EEB9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66209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M. Deveaux, 14th CBM Collaboration Meeting, </a:t>
            </a:r>
            <a:r>
              <a:rPr lang="en-US"/>
              <a:t>5 - 9 Oct. 2008 Split, Croatia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F82423-4F90-4AE4-AFFF-BD3B2514FB40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7607743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M. Deveaux, 14th CBM Collaboration Meeting, </a:t>
            </a:r>
            <a:r>
              <a:rPr lang="en-US"/>
              <a:t>5 - 9 Oct. 2008 Split, Croatia</a:t>
            </a: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DF2EC3-4C7E-429E-AC23-202C2BDE1625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611089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M. Deveaux, 14th CBM Collaboration Meeting, </a:t>
            </a:r>
            <a:r>
              <a:rPr lang="en-US"/>
              <a:t>5 - 9 Oct. 2008 Split, Croatia</a:t>
            </a:r>
            <a:endParaRPr lang="de-DE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3F421A-C469-4F1C-8729-607EB778EAB1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51692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>
                <a:latin typeface="+mn-lt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52298B24-29AC-464F-B886-34241378A982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448248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M. Deveaux, 14th CBM Collaboration Meeting, </a:t>
            </a:r>
            <a:r>
              <a:rPr lang="en-US"/>
              <a:t>5 - 9 Oct. 2008 Split, Croatia</a:t>
            </a:r>
            <a:endParaRPr lang="de-DE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CB52CC-6E70-4DF3-A39C-78E664E05D99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417640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M. Deveaux, 14th CBM Collaboration Meeting, </a:t>
            </a:r>
            <a:r>
              <a:rPr lang="en-US"/>
              <a:t>5 - 9 Oct. 2008 Split, Croatia</a:t>
            </a: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11A993-F079-4257-A243-9E0251A5C46A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263453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38925" y="80963"/>
            <a:ext cx="2058988" cy="60452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80963"/>
            <a:ext cx="6029325" cy="6045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M. Deveaux, 14th CBM Collaboration Meeting, </a:t>
            </a:r>
            <a:r>
              <a:rPr lang="en-US"/>
              <a:t>5 - 9 Oct. 2008 Split, Croatia</a:t>
            </a: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A79020-F66B-4C74-98E9-406DAAD77F96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365741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M. Deveaux, 532. WE-Heraeus-Seminar, 23.-25 May 2013, Physikzentrum Bad Honnef</a:t>
            </a:r>
            <a:endParaRPr lang="de-DE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0EE9B0-AC85-412C-9AFC-0492A7832987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730179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M. Deveaux, 10. Sept 2010, Strasbourg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ABFDFA-BED2-4537-9C47-894E45DBBF66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33546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M. Deveaux, 10. Sept 2010, Strasbourg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373191-96D9-44B0-ACF4-3AD2F2960DAD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64986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BE5BE1-4896-4BF5-9D8F-B3A166AB6A5A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79876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DE13EE-CE79-440B-B442-2C7A8A15D3A8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77935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M. Deveaux, 10. Sept 2010, Strasbourg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1CD0A0-F4B7-4167-9AB9-D392B0478AD4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92168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M. Deveaux, 10. Sept 2010, Strasbourg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706FB5-B3E4-4D15-A196-C2E629545708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7791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80963"/>
            <a:ext cx="8229600" cy="468312"/>
          </a:xfrm>
          <a:prstGeom prst="rect">
            <a:avLst/>
          </a:prstGeom>
          <a:solidFill>
            <a:srgbClr val="006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TestText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58888" y="6621463"/>
            <a:ext cx="6769100" cy="236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de-DE"/>
              <a:t>M. Deveaux, 10. Sept 2010, Strasbourg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59788" y="6597650"/>
            <a:ext cx="608012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fld id="{B0155FA3-9F95-4E49-878E-7C3643510AF2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5" r:id="rId1"/>
    <p:sldLayoutId id="2147483836" r:id="rId2"/>
    <p:sldLayoutId id="2147483816" r:id="rId3"/>
    <p:sldLayoutId id="2147483817" r:id="rId4"/>
    <p:sldLayoutId id="2147483818" r:id="rId5"/>
    <p:sldLayoutId id="2147483819" r:id="rId6"/>
    <p:sldLayoutId id="2147483820" r:id="rId7"/>
    <p:sldLayoutId id="2147483821" r:id="rId8"/>
    <p:sldLayoutId id="2147483822" r:id="rId9"/>
    <p:sldLayoutId id="2147483823" r:id="rId10"/>
    <p:sldLayoutId id="2147483824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FFFF66"/>
          </a:solidFill>
          <a:latin typeface="Arial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FFFF66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FFFF66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FFFF66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FFFF66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>
          <a:solidFill>
            <a:srgbClr val="FFFF66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>
          <a:solidFill>
            <a:srgbClr val="FFFF66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>
          <a:solidFill>
            <a:srgbClr val="FFFF66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>
          <a:solidFill>
            <a:srgbClr val="FFFF66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Times New Roman" pitchFamily="18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Times New Roman" pitchFamily="18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Times New Roman" pitchFamily="18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Times New Roman" pitchFamily="18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5"/>
          <p:cNvPicPr>
            <a:picLocks noChangeAspect="1" noChangeArrowheads="1"/>
          </p:cNvPicPr>
          <p:nvPr userDrawn="1"/>
        </p:nvPicPr>
        <p:blipFill>
          <a:blip r:embed="rId13">
            <a:lum bright="78000" contrast="-7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31825"/>
            <a:ext cx="9144000" cy="5965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80963"/>
            <a:ext cx="8229600" cy="468312"/>
          </a:xfrm>
          <a:prstGeom prst="rect">
            <a:avLst/>
          </a:prstGeom>
          <a:solidFill>
            <a:srgbClr val="006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TestText</a:t>
            </a:r>
          </a:p>
        </p:txBody>
      </p:sp>
      <p:sp>
        <p:nvSpPr>
          <p:cNvPr id="434179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58888" y="6621463"/>
            <a:ext cx="6769100" cy="236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de-DE"/>
              <a:t>M. Deveaux, 14th CBM Collaboration Meeting, </a:t>
            </a:r>
            <a:r>
              <a:rPr lang="en-US"/>
              <a:t>5 - 9 Oct. 2008 Split, Croatia</a:t>
            </a:r>
            <a:endParaRPr lang="de-DE"/>
          </a:p>
        </p:txBody>
      </p:sp>
      <p:sp>
        <p:nvSpPr>
          <p:cNvPr id="434180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59788" y="6597650"/>
            <a:ext cx="608012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fld id="{97CA51B9-30EF-44DA-833C-AB0D31202B63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5" r:id="rId1"/>
    <p:sldLayoutId id="2147483826" r:id="rId2"/>
    <p:sldLayoutId id="2147483827" r:id="rId3"/>
    <p:sldLayoutId id="2147483828" r:id="rId4"/>
    <p:sldLayoutId id="2147483829" r:id="rId5"/>
    <p:sldLayoutId id="2147483830" r:id="rId6"/>
    <p:sldLayoutId id="2147483831" r:id="rId7"/>
    <p:sldLayoutId id="2147483832" r:id="rId8"/>
    <p:sldLayoutId id="2147483833" r:id="rId9"/>
    <p:sldLayoutId id="2147483834" r:id="rId10"/>
    <p:sldLayoutId id="2147483835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FFFF66"/>
          </a:solidFill>
          <a:latin typeface="Arial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FFFF66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FFFF66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FFFF66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FFFF66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>
          <a:solidFill>
            <a:srgbClr val="FFFF66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>
          <a:solidFill>
            <a:srgbClr val="FFFF66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>
          <a:solidFill>
            <a:srgbClr val="FFFF66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>
          <a:solidFill>
            <a:srgbClr val="FFFF66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Times New Roman" pitchFamily="18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Times New Roman" pitchFamily="18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Times New Roman" pitchFamily="18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Times New Roman" pitchFamily="18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png"/><Relationship Id="rId4" Type="http://schemas.openxmlformats.org/officeDocument/2006/relationships/image" Target="../media/image12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6" Type="http://schemas.openxmlformats.org/officeDocument/2006/relationships/image" Target="../media/image33.png"/><Relationship Id="rId5" Type="http://schemas.openxmlformats.org/officeDocument/2006/relationships/image" Target="../media/image15.jpeg"/><Relationship Id="rId4" Type="http://schemas.microsoft.com/office/2007/relationships/hdphoto" Target="../media/hdphoto1.wdp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microsoft.com/office/2007/relationships/hdphoto" Target="../media/hdphoto1.wdp"/><Relationship Id="rId7" Type="http://schemas.openxmlformats.org/officeDocument/2006/relationships/image" Target="../media/image37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11" Type="http://schemas.openxmlformats.org/officeDocument/2006/relationships/image" Target="../media/image40.png"/><Relationship Id="rId5" Type="http://schemas.openxmlformats.org/officeDocument/2006/relationships/image" Target="../media/image35.jpeg"/><Relationship Id="rId10" Type="http://schemas.openxmlformats.org/officeDocument/2006/relationships/image" Target="../media/image39.png"/><Relationship Id="rId4" Type="http://schemas.openxmlformats.org/officeDocument/2006/relationships/image" Target="../media/image34.png"/><Relationship Id="rId9" Type="http://schemas.microsoft.com/office/2007/relationships/hdphoto" Target="../media/hdphoto2.wdp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2.png"/><Relationship Id="rId7" Type="http://schemas.openxmlformats.org/officeDocument/2006/relationships/image" Target="../media/image3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6" Type="http://schemas.openxmlformats.org/officeDocument/2006/relationships/image" Target="../media/image37.png"/><Relationship Id="rId5" Type="http://schemas.openxmlformats.org/officeDocument/2006/relationships/image" Target="../media/image41.jpeg"/><Relationship Id="rId4" Type="http://schemas.microsoft.com/office/2007/relationships/hdphoto" Target="../media/hdphoto1.wdp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microsoft.com/office/2007/relationships/hdphoto" Target="../media/hdphoto2.wdp"/><Relationship Id="rId7" Type="http://schemas.openxmlformats.org/officeDocument/2006/relationships/image" Target="../media/image51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11" Type="http://schemas.openxmlformats.org/officeDocument/2006/relationships/image" Target="../media/image55.png"/><Relationship Id="rId5" Type="http://schemas.openxmlformats.org/officeDocument/2006/relationships/image" Target="../media/image49.png"/><Relationship Id="rId10" Type="http://schemas.openxmlformats.org/officeDocument/2006/relationships/image" Target="../media/image54.png"/><Relationship Id="rId4" Type="http://schemas.openxmlformats.org/officeDocument/2006/relationships/image" Target="../media/image48.png"/><Relationship Id="rId9" Type="http://schemas.openxmlformats.org/officeDocument/2006/relationships/image" Target="../media/image5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7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openxmlformats.org/officeDocument/2006/relationships/image" Target="../media/image110.png"/><Relationship Id="rId5" Type="http://schemas.openxmlformats.org/officeDocument/2006/relationships/image" Target="../media/image100.png"/><Relationship Id="rId10" Type="http://schemas.openxmlformats.org/officeDocument/2006/relationships/image" Target="../media/image15.jpeg"/><Relationship Id="rId4" Type="http://schemas.openxmlformats.org/officeDocument/2006/relationships/image" Target="../media/image13.png"/><Relationship Id="rId9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5" Type="http://schemas.openxmlformats.org/officeDocument/2006/relationships/image" Target="../media/image25.jpeg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41" r="6630"/>
          <a:stretch/>
        </p:blipFill>
        <p:spPr>
          <a:xfrm>
            <a:off x="-27424" y="-115244"/>
            <a:ext cx="9180511" cy="6973244"/>
          </a:xfrm>
          <a:prstGeom prst="rect">
            <a:avLst/>
          </a:prstGeom>
          <a:ln>
            <a:noFill/>
          </a:ln>
          <a:effectLst/>
        </p:spPr>
      </p:pic>
      <p:sp>
        <p:nvSpPr>
          <p:cNvPr id="467979" name="Rectangle 11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107503" y="1224136"/>
            <a:ext cx="8936265" cy="2924943"/>
          </a:xfrm>
          <a:solidFill>
            <a:srgbClr val="DAD0CA">
              <a:alpha val="58824"/>
            </a:srgbClr>
          </a:solidFill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 eaLnBrk="1" hangingPunct="1">
              <a:lnSpc>
                <a:spcPct val="80000"/>
              </a:lnSpc>
              <a:defRPr/>
            </a:pPr>
            <a:endParaRPr lang="de-DE" sz="800" b="1" smtClean="0"/>
          </a:p>
          <a:p>
            <a:pPr algn="l" eaLnBrk="1" hangingPunct="1">
              <a:lnSpc>
                <a:spcPct val="80000"/>
              </a:lnSpc>
              <a:defRPr/>
            </a:pPr>
            <a:endParaRPr lang="de-DE" sz="800" b="1"/>
          </a:p>
          <a:p>
            <a:pPr algn="l" eaLnBrk="1" hangingPunct="1">
              <a:lnSpc>
                <a:spcPct val="80000"/>
              </a:lnSpc>
              <a:defRPr/>
            </a:pPr>
            <a:endParaRPr lang="de-DE" sz="400" b="1" smtClean="0"/>
          </a:p>
          <a:p>
            <a:pPr algn="l" eaLnBrk="1" hangingPunct="1">
              <a:lnSpc>
                <a:spcPct val="80000"/>
              </a:lnSpc>
              <a:defRPr/>
            </a:pPr>
            <a:endParaRPr lang="de-DE" sz="400" b="1"/>
          </a:p>
          <a:p>
            <a:pPr algn="l" eaLnBrk="1" hangingPunct="1">
              <a:lnSpc>
                <a:spcPct val="80000"/>
              </a:lnSpc>
              <a:defRPr/>
            </a:pPr>
            <a:endParaRPr lang="de-DE" sz="400" b="1" smtClean="0"/>
          </a:p>
          <a:p>
            <a:pPr algn="l" eaLnBrk="1" hangingPunct="1">
              <a:lnSpc>
                <a:spcPct val="80000"/>
              </a:lnSpc>
              <a:defRPr/>
            </a:pPr>
            <a:endParaRPr lang="de-DE" sz="800" b="1"/>
          </a:p>
          <a:p>
            <a:pPr algn="l" eaLnBrk="1" hangingPunct="1">
              <a:lnSpc>
                <a:spcPct val="80000"/>
              </a:lnSpc>
              <a:defRPr/>
            </a:pPr>
            <a:endParaRPr lang="de-DE" sz="800" b="1" smtClean="0"/>
          </a:p>
          <a:p>
            <a:pPr algn="l" eaLnBrk="1" hangingPunct="1">
              <a:lnSpc>
                <a:spcPct val="80000"/>
              </a:lnSpc>
              <a:defRPr/>
            </a:pPr>
            <a:endParaRPr lang="de-DE" sz="800" b="1" smtClean="0"/>
          </a:p>
          <a:p>
            <a:pPr algn="l" eaLnBrk="1" hangingPunct="1">
              <a:lnSpc>
                <a:spcPct val="80000"/>
              </a:lnSpc>
              <a:defRPr/>
            </a:pPr>
            <a:r>
              <a:rPr lang="de-DE" sz="4000" b="1" smtClean="0">
                <a:solidFill>
                  <a:srgbClr val="0054A6"/>
                </a:solidFill>
                <a:latin typeface="Swis721 Blk BT" panose="020B0904030502020204" pitchFamily="34" charset="0"/>
              </a:rPr>
              <a:t> NA61/			   </a:t>
            </a:r>
            <a:r>
              <a:rPr lang="en-US" sz="4000" b="1" smtClean="0">
                <a:solidFill>
                  <a:srgbClr val="0054A6"/>
                </a:solidFill>
                <a:latin typeface="Swis721 Blk BT" panose="020B0904030502020204" pitchFamily="34" charset="0"/>
              </a:rPr>
              <a:t>perspectives </a:t>
            </a:r>
            <a:r>
              <a:rPr lang="en-US" sz="4000" b="1">
                <a:solidFill>
                  <a:srgbClr val="0054A6"/>
                </a:solidFill>
                <a:latin typeface="Swis721 Blk BT" panose="020B0904030502020204" pitchFamily="34" charset="0"/>
              </a:rPr>
              <a:t>for </a:t>
            </a:r>
            <a:endParaRPr lang="en-US" sz="4000" b="1" smtClean="0">
              <a:solidFill>
                <a:srgbClr val="0054A6"/>
              </a:solidFill>
              <a:latin typeface="Swis721 Blk BT" panose="020B0904030502020204" pitchFamily="34" charset="0"/>
            </a:endParaRPr>
          </a:p>
          <a:p>
            <a:pPr algn="l" eaLnBrk="1" hangingPunct="1">
              <a:lnSpc>
                <a:spcPct val="80000"/>
              </a:lnSpc>
              <a:defRPr/>
            </a:pPr>
            <a:r>
              <a:rPr lang="en-US" sz="4000" b="1">
                <a:solidFill>
                  <a:srgbClr val="0054A6"/>
                </a:solidFill>
                <a:latin typeface="Swis721 Blk BT" panose="020B0904030502020204" pitchFamily="34" charset="0"/>
              </a:rPr>
              <a:t>	</a:t>
            </a:r>
            <a:r>
              <a:rPr lang="en-US" sz="4000" b="1" smtClean="0">
                <a:solidFill>
                  <a:srgbClr val="0054A6"/>
                </a:solidFill>
                <a:latin typeface="Swis721 Blk BT" panose="020B0904030502020204" pitchFamily="34" charset="0"/>
              </a:rPr>
              <a:t>			   </a:t>
            </a:r>
            <a:r>
              <a:rPr lang="en-US" sz="4000" b="1" smtClean="0">
                <a:solidFill>
                  <a:schemeClr val="bg1"/>
                </a:solidFill>
                <a:latin typeface="Stylus BT" panose="020E0402020206020304" pitchFamily="34" charset="0"/>
              </a:rPr>
              <a:t>open charm</a:t>
            </a:r>
          </a:p>
          <a:p>
            <a:pPr algn="l" eaLnBrk="1" hangingPunct="1">
              <a:lnSpc>
                <a:spcPct val="80000"/>
              </a:lnSpc>
              <a:defRPr/>
            </a:pPr>
            <a:r>
              <a:rPr lang="en-US" sz="500" b="1" smtClean="0">
                <a:solidFill>
                  <a:srgbClr val="0054A6"/>
                </a:solidFill>
                <a:latin typeface="Swis721 Blk BT" panose="020B0904030502020204" pitchFamily="34" charset="0"/>
              </a:rPr>
              <a:t>					   								                        </a:t>
            </a:r>
            <a:r>
              <a:rPr lang="en-US" sz="4000" b="1" smtClean="0">
                <a:solidFill>
                  <a:srgbClr val="0054A6"/>
                </a:solidFill>
                <a:latin typeface="Swis721 Blk BT" panose="020B0904030502020204" pitchFamily="34" charset="0"/>
              </a:rPr>
              <a:t>measurements</a:t>
            </a:r>
            <a:endParaRPr lang="de-DE" sz="4000" b="1" smtClean="0">
              <a:solidFill>
                <a:srgbClr val="0054A6"/>
              </a:solidFill>
              <a:latin typeface="Swis721 Blk BT" panose="020B09040305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83960" y="6106698"/>
            <a:ext cx="6559809" cy="769441"/>
          </a:xfrm>
          <a:prstGeom prst="rect">
            <a:avLst/>
          </a:prstGeom>
          <a:solidFill>
            <a:srgbClr val="DAD0CA">
              <a:alpha val="50196"/>
            </a:srgbClr>
          </a:solidFill>
        </p:spPr>
        <p:txBody>
          <a:bodyPr wrap="none" rtlCol="0">
            <a:spAutoFit/>
          </a:bodyPr>
          <a:lstStyle/>
          <a:p>
            <a:r>
              <a:rPr lang="de-DE" smtClean="0">
                <a:solidFill>
                  <a:srgbClr val="0054A6"/>
                </a:solidFill>
              </a:rPr>
              <a:t>M. Deveaux, Goethe Universität Frankfurt am Main</a:t>
            </a:r>
          </a:p>
          <a:p>
            <a:r>
              <a:rPr lang="de-DE" smtClean="0">
                <a:solidFill>
                  <a:srgbClr val="0054A6"/>
                </a:solidFill>
              </a:rPr>
              <a:t> on behalf of the NA61/SHINE collaboration</a:t>
            </a:r>
            <a:endParaRPr lang="en-US">
              <a:solidFill>
                <a:srgbClr val="0054A6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348" t="-7776" r="-12192" b="-8981"/>
          <a:stretch/>
        </p:blipFill>
        <p:spPr>
          <a:xfrm>
            <a:off x="1907704" y="1131243"/>
            <a:ext cx="2534671" cy="2534668"/>
          </a:xfrm>
          <a:prstGeom prst="rect">
            <a:avLst/>
          </a:prstGeom>
          <a:noFill/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tx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779" t="-6936" r="-5834" b="-10965"/>
          <a:stretch/>
        </p:blipFill>
        <p:spPr>
          <a:xfrm>
            <a:off x="6948264" y="0"/>
            <a:ext cx="2088232" cy="1224136"/>
          </a:xfrm>
          <a:prstGeom prst="rect">
            <a:avLst/>
          </a:prstGeom>
          <a:noFill/>
        </p:spPr>
      </p:pic>
      <p:pic>
        <p:nvPicPr>
          <p:cNvPr id="7" name="Picture 2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178" y="6259205"/>
            <a:ext cx="1030155" cy="480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8832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Official proposal to SPSC (Dec. 2015)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2298B24-29AC-464F-B886-34241378A982}" type="slidenum">
              <a:rPr lang="de-DE" smtClean="0"/>
              <a:pPr>
                <a:defRPr/>
              </a:pPr>
              <a:t>10</a:t>
            </a:fld>
            <a:endParaRPr lang="de-DE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1720" y="787071"/>
            <a:ext cx="4693253" cy="595439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560329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696"/>
    </mc:Choice>
    <mc:Fallback xmlns="">
      <p:transition spd="slow" advTm="19696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Design iterations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2298B24-29AC-464F-B886-34241378A982}" type="slidenum">
              <a:rPr lang="de-DE" smtClean="0"/>
              <a:pPr>
                <a:defRPr/>
              </a:pPr>
              <a:t>11</a:t>
            </a:fld>
            <a:endParaRPr lang="de-DE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6096" y="4093923"/>
            <a:ext cx="3433817" cy="2722802"/>
          </a:xfrm>
          <a:prstGeom prst="rect">
            <a:avLst/>
          </a:prstGeom>
        </p:spPr>
      </p:pic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53168">
            <a:off x="3080650" y="1068912"/>
            <a:ext cx="2766766" cy="2010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4168" y="836712"/>
            <a:ext cx="2449457" cy="244827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38224" y="641769"/>
            <a:ext cx="3422254" cy="3181654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 rot="5400000">
            <a:off x="669861" y="2926732"/>
            <a:ext cx="572593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DE" sz="1400" smtClean="0"/>
              <a:t>5 cm</a:t>
            </a:r>
            <a:endParaRPr lang="en-US" sz="1400"/>
          </a:p>
        </p:txBody>
      </p:sp>
      <p:sp>
        <p:nvSpPr>
          <p:cNvPr id="23" name="TextBox 22"/>
          <p:cNvSpPr txBox="1"/>
          <p:nvPr/>
        </p:nvSpPr>
        <p:spPr>
          <a:xfrm rot="5400000">
            <a:off x="1061096" y="2991332"/>
            <a:ext cx="671979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DE" sz="1400" smtClean="0"/>
              <a:t>10 cm</a:t>
            </a:r>
            <a:endParaRPr lang="en-US" sz="1400"/>
          </a:p>
        </p:txBody>
      </p:sp>
      <p:sp>
        <p:nvSpPr>
          <p:cNvPr id="25" name="TextBox 24"/>
          <p:cNvSpPr txBox="1"/>
          <p:nvPr/>
        </p:nvSpPr>
        <p:spPr>
          <a:xfrm rot="5400000">
            <a:off x="1621719" y="3011129"/>
            <a:ext cx="671979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DE" sz="1400" smtClean="0"/>
              <a:t>15 cm</a:t>
            </a:r>
            <a:endParaRPr lang="en-US" sz="1400"/>
          </a:p>
        </p:txBody>
      </p:sp>
      <p:sp>
        <p:nvSpPr>
          <p:cNvPr id="28" name="TextBox 27"/>
          <p:cNvSpPr txBox="1"/>
          <p:nvPr/>
        </p:nvSpPr>
        <p:spPr>
          <a:xfrm rot="5400000">
            <a:off x="2167528" y="3011130"/>
            <a:ext cx="671979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DE" sz="1400" smtClean="0"/>
              <a:t>20 cm</a:t>
            </a:r>
            <a:endParaRPr lang="en-US" sz="1400"/>
          </a:p>
        </p:txBody>
      </p:sp>
      <p:sp>
        <p:nvSpPr>
          <p:cNvPr id="3" name="Right Arrow 2"/>
          <p:cNvSpPr/>
          <p:nvPr/>
        </p:nvSpPr>
        <p:spPr>
          <a:xfrm>
            <a:off x="2843808" y="2016572"/>
            <a:ext cx="360040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ight Arrow 29"/>
          <p:cNvSpPr/>
          <p:nvPr/>
        </p:nvSpPr>
        <p:spPr>
          <a:xfrm>
            <a:off x="5542868" y="2016572"/>
            <a:ext cx="360040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ight Arrow 30"/>
          <p:cNvSpPr/>
          <p:nvPr/>
        </p:nvSpPr>
        <p:spPr>
          <a:xfrm rot="5400000">
            <a:off x="6881642" y="3584157"/>
            <a:ext cx="360040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35" t="17701" r="10010" b="5396"/>
          <a:stretch/>
        </p:blipFill>
        <p:spPr>
          <a:xfrm flipH="1">
            <a:off x="660794" y="3773172"/>
            <a:ext cx="4035677" cy="30435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2" name="Right Arrow 31"/>
          <p:cNvSpPr/>
          <p:nvPr/>
        </p:nvSpPr>
        <p:spPr>
          <a:xfrm rot="10800000">
            <a:off x="4894359" y="5157192"/>
            <a:ext cx="360040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432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928"/>
    </mc:Choice>
    <mc:Fallback xmlns="">
      <p:transition spd="slow" advTm="20928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035" t="17701" r="10010" b="5396"/>
          <a:stretch/>
        </p:blipFill>
        <p:spPr>
          <a:xfrm flipH="1">
            <a:off x="429118" y="1238160"/>
            <a:ext cx="5557408" cy="4191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SAVD – External building blocks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2298B24-29AC-464F-B886-34241378A982}" type="slidenum">
              <a:rPr lang="de-DE" smtClean="0"/>
              <a:pPr>
                <a:defRPr/>
              </a:pPr>
              <a:t>12</a:t>
            </a:fld>
            <a:endParaRPr lang="de-DE"/>
          </a:p>
        </p:txBody>
      </p:sp>
      <p:grpSp>
        <p:nvGrpSpPr>
          <p:cNvPr id="15" name="Group 14"/>
          <p:cNvGrpSpPr/>
          <p:nvPr/>
        </p:nvGrpSpPr>
        <p:grpSpPr>
          <a:xfrm>
            <a:off x="3092884" y="624468"/>
            <a:ext cx="5872697" cy="5229922"/>
            <a:chOff x="3092884" y="624468"/>
            <a:chExt cx="5872697" cy="5229922"/>
          </a:xfrm>
        </p:grpSpPr>
        <p:sp>
          <p:nvSpPr>
            <p:cNvPr id="5" name="Rectangle 4"/>
            <p:cNvSpPr/>
            <p:nvPr/>
          </p:nvSpPr>
          <p:spPr>
            <a:xfrm>
              <a:off x="4460489" y="624468"/>
              <a:ext cx="4505092" cy="522992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5" name="Straight Arrow Connector 24"/>
            <p:cNvCxnSpPr>
              <a:endCxn id="18" idx="6"/>
            </p:cNvCxnSpPr>
            <p:nvPr/>
          </p:nvCxnSpPr>
          <p:spPr>
            <a:xfrm flipH="1">
              <a:off x="3092884" y="3159616"/>
              <a:ext cx="1367605" cy="125368"/>
            </a:xfrm>
            <a:prstGeom prst="straightConnector1">
              <a:avLst/>
            </a:prstGeom>
            <a:ln w="57150">
              <a:solidFill>
                <a:srgbClr val="FF0000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4560121" y="3869452"/>
              <a:ext cx="4362284" cy="193899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de-DE" sz="2000" smtClean="0">
                  <a:solidFill>
                    <a:srgbClr val="FF0000"/>
                  </a:solidFill>
                </a:rPr>
                <a:t>M</a:t>
              </a:r>
              <a:r>
                <a:rPr lang="de-DE" sz="2000" smtClean="0"/>
                <a:t>IMOSA-26AHR</a:t>
              </a:r>
            </a:p>
            <a:p>
              <a:pPr marL="342900" indent="-342900">
                <a:buFont typeface="Wingdings" panose="05000000000000000000" pitchFamily="2" charset="2"/>
                <a:buChar char="Ø"/>
              </a:pPr>
              <a:r>
                <a:rPr lang="de-DE" sz="2000" smtClean="0"/>
                <a:t>1152x576 pixels of 18.4x18.4 µm²</a:t>
              </a:r>
            </a:p>
            <a:p>
              <a:pPr marL="342900" indent="-342900">
                <a:buFont typeface="Wingdings" panose="05000000000000000000" pitchFamily="2" charset="2"/>
                <a:buChar char="Ø"/>
              </a:pPr>
              <a:r>
                <a:rPr lang="de-DE" sz="2000" smtClean="0"/>
                <a:t>3.5 µm resolution, 0.05% X</a:t>
              </a:r>
              <a:r>
                <a:rPr lang="de-DE" sz="2000" baseline="-25000" smtClean="0"/>
                <a:t>0</a:t>
              </a:r>
            </a:p>
            <a:p>
              <a:pPr marL="342900" indent="-342900">
                <a:buFont typeface="Wingdings" panose="05000000000000000000" pitchFamily="2" charset="2"/>
                <a:buChar char="Ø"/>
              </a:pPr>
              <a:r>
                <a:rPr lang="de-DE" sz="2000" smtClean="0"/>
                <a:t>Readout time: 115.2 µs</a:t>
              </a:r>
            </a:p>
            <a:p>
              <a:pPr marL="342900" indent="-342900">
                <a:buFont typeface="Wingdings" panose="05000000000000000000" pitchFamily="2" charset="2"/>
                <a:buChar char="Ø"/>
              </a:pPr>
              <a:r>
                <a:rPr lang="de-DE" sz="2000" smtClean="0"/>
                <a:t>50 µm thin</a:t>
              </a:r>
            </a:p>
            <a:p>
              <a:r>
                <a:rPr lang="de-DE" sz="2000" smtClean="0"/>
                <a:t>PICSEL Group, IPHC Strasbourg</a:t>
              </a:r>
            </a:p>
          </p:txBody>
        </p:sp>
      </p:grpSp>
      <p:sp>
        <p:nvSpPr>
          <p:cNvPr id="18" name="Oval 17"/>
          <p:cNvSpPr/>
          <p:nvPr/>
        </p:nvSpPr>
        <p:spPr>
          <a:xfrm>
            <a:off x="2230168" y="2862260"/>
            <a:ext cx="862716" cy="845448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7" descr="C:\work\talks\my_talks\Vienna_2013\poster\pictures\Mimosa2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865198" y="1238160"/>
            <a:ext cx="3415181" cy="2256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 descr="http://ibrahim.yapici.free.fr/image/logo_iphc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4131" y="682634"/>
            <a:ext cx="1425868" cy="987035"/>
          </a:xfrm>
          <a:prstGeom prst="rect">
            <a:avLst/>
          </a:prstGeom>
          <a:solidFill>
            <a:schemeClr val="bg1"/>
          </a:solidFill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852179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259"/>
    </mc:Choice>
    <mc:Fallback xmlns="">
      <p:transition spd="slow" advTm="20259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035" t="17701" r="10010" b="5396"/>
          <a:stretch/>
        </p:blipFill>
        <p:spPr>
          <a:xfrm flipH="1">
            <a:off x="429118" y="1238160"/>
            <a:ext cx="5557408" cy="4191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SAVD – External Building blocks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2298B24-29AC-464F-B886-34241378A982}" type="slidenum">
              <a:rPr lang="de-DE" smtClean="0"/>
              <a:pPr>
                <a:defRPr/>
              </a:pPr>
              <a:t>13</a:t>
            </a:fld>
            <a:endParaRPr lang="de-DE"/>
          </a:p>
        </p:txBody>
      </p:sp>
      <p:pic>
        <p:nvPicPr>
          <p:cNvPr id="6" name="Picture 2" descr="E:\x-files\LateX\Thesis\Material\FEE1.png"/>
          <p:cNvPicPr>
            <a:picLocks noChangeAspect="1" noChangeArrowheads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79" t="-2214" r="42442" b="2214"/>
          <a:stretch/>
        </p:blipFill>
        <p:spPr bwMode="auto">
          <a:xfrm rot="16200000">
            <a:off x="12548362" y="261234"/>
            <a:ext cx="1872208" cy="3567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0395051" y="3428124"/>
            <a:ext cx="379302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mtClean="0">
                <a:solidFill>
                  <a:srgbClr val="FF0000"/>
                </a:solidFill>
              </a:rPr>
              <a:t>S</a:t>
            </a:r>
            <a:r>
              <a:rPr lang="de-DE" smtClean="0"/>
              <a:t>ensor integration, FEE,</a:t>
            </a:r>
          </a:p>
          <a:p>
            <a:r>
              <a:rPr lang="de-DE" smtClean="0"/>
              <a:t>initial firmware: CBM – MVD,</a:t>
            </a:r>
          </a:p>
          <a:p>
            <a:r>
              <a:rPr lang="de-DE" smtClean="0"/>
              <a:t>GU Frankfurt</a:t>
            </a:r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8624" y="4666870"/>
            <a:ext cx="2037687" cy="1584772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98312" y="1244365"/>
            <a:ext cx="539656" cy="72853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89142" y="4694715"/>
            <a:ext cx="1822470" cy="655384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10065223" y="6295650"/>
            <a:ext cx="347422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mtClean="0">
                <a:solidFill>
                  <a:srgbClr val="FF0000"/>
                </a:solidFill>
              </a:rPr>
              <a:t>D</a:t>
            </a:r>
            <a:r>
              <a:rPr lang="de-DE" smtClean="0"/>
              <a:t>AQ: TRB-3 FPGA board 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-5149080" y="5350099"/>
            <a:ext cx="453788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mtClean="0">
                <a:solidFill>
                  <a:srgbClr val="FF0000"/>
                </a:solidFill>
              </a:rPr>
              <a:t>P</a:t>
            </a:r>
            <a:r>
              <a:rPr lang="de-DE" smtClean="0"/>
              <a:t>roject coordination, mechanics, NA61 software, system integration JU Krakow, AGH Krakow</a:t>
            </a:r>
            <a:endParaRPr lang="en-US"/>
          </a:p>
        </p:txBody>
      </p:sp>
      <p:grpSp>
        <p:nvGrpSpPr>
          <p:cNvPr id="15" name="Group 14"/>
          <p:cNvGrpSpPr/>
          <p:nvPr/>
        </p:nvGrpSpPr>
        <p:grpSpPr>
          <a:xfrm>
            <a:off x="3092884" y="624468"/>
            <a:ext cx="5872697" cy="3308588"/>
            <a:chOff x="3092884" y="624468"/>
            <a:chExt cx="5872697" cy="3308588"/>
          </a:xfrm>
        </p:grpSpPr>
        <p:sp>
          <p:nvSpPr>
            <p:cNvPr id="5" name="Rectangle 4"/>
            <p:cNvSpPr/>
            <p:nvPr/>
          </p:nvSpPr>
          <p:spPr>
            <a:xfrm>
              <a:off x="4460489" y="624468"/>
              <a:ext cx="4505092" cy="330858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4" name="Picture 23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rightnessContrast bright="2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340" t="17701" r="17188" b="17701"/>
            <a:stretch/>
          </p:blipFill>
          <p:spPr>
            <a:xfrm>
              <a:off x="4560121" y="729264"/>
              <a:ext cx="4314743" cy="3124469"/>
            </a:xfrm>
            <a:prstGeom prst="rect">
              <a:avLst/>
            </a:prstGeom>
            <a:ln w="28575">
              <a:noFill/>
            </a:ln>
          </p:spPr>
        </p:pic>
        <p:cxnSp>
          <p:nvCxnSpPr>
            <p:cNvPr id="25" name="Straight Arrow Connector 24"/>
            <p:cNvCxnSpPr>
              <a:endCxn id="18" idx="6"/>
            </p:cNvCxnSpPr>
            <p:nvPr/>
          </p:nvCxnSpPr>
          <p:spPr>
            <a:xfrm flipH="1">
              <a:off x="3092884" y="3159616"/>
              <a:ext cx="1367605" cy="125368"/>
            </a:xfrm>
            <a:prstGeom prst="straightConnector1">
              <a:avLst/>
            </a:prstGeom>
            <a:ln w="57150">
              <a:solidFill>
                <a:srgbClr val="FF0000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Oval 17"/>
          <p:cNvSpPr/>
          <p:nvPr/>
        </p:nvSpPr>
        <p:spPr>
          <a:xfrm>
            <a:off x="2230168" y="2862260"/>
            <a:ext cx="862716" cy="845448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4460489" y="4028399"/>
            <a:ext cx="4505092" cy="278832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4496990" y="4060981"/>
            <a:ext cx="3899667" cy="2699449"/>
            <a:chOff x="5260754" y="4175798"/>
            <a:chExt cx="3672408" cy="2699449"/>
          </a:xfrm>
        </p:grpSpPr>
        <p:pic>
          <p:nvPicPr>
            <p:cNvPr id="12" name="Picture 2"/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70" t="15019" r="66836" b="48042"/>
            <a:stretch/>
          </p:blipFill>
          <p:spPr bwMode="auto">
            <a:xfrm>
              <a:off x="5260754" y="4175798"/>
              <a:ext cx="1638460" cy="13107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13" name="TextBox 12"/>
            <p:cNvSpPr txBox="1"/>
            <p:nvPr/>
          </p:nvSpPr>
          <p:spPr>
            <a:xfrm>
              <a:off x="5260754" y="5428697"/>
              <a:ext cx="3672408" cy="144655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de-DE">
                  <a:solidFill>
                    <a:srgbClr val="FF0000"/>
                  </a:solidFill>
                </a:rPr>
                <a:t>A</a:t>
              </a:r>
              <a:r>
                <a:rPr lang="de-DE"/>
                <a:t>LICE ITS ladder 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de-DE"/>
                <a:t>Ultra light carbon fibre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de-DE"/>
                <a:t>&lt; 0.3 X</a:t>
              </a:r>
              <a:r>
                <a:rPr lang="de-DE" baseline="-25000"/>
                <a:t>0</a:t>
              </a:r>
              <a:r>
                <a:rPr lang="de-DE"/>
                <a:t> incl. water cooling</a:t>
              </a:r>
            </a:p>
            <a:p>
              <a:r>
                <a:rPr lang="de-DE"/>
                <a:t>St. Petersburg, CERN</a:t>
              </a:r>
              <a:endParaRPr lang="de-DE" smtClean="0"/>
            </a:p>
          </p:txBody>
        </p:sp>
      </p:grpSp>
      <p:pic>
        <p:nvPicPr>
          <p:cNvPr id="10" name="Picture 9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425803" y="4183105"/>
            <a:ext cx="783766" cy="1055908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V="1">
            <a:off x="5652120" y="3428124"/>
            <a:ext cx="1152128" cy="1107996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7623472"/>
      </p:ext>
    </p:extLst>
  </p:cSld>
  <p:clrMapOvr>
    <a:masterClrMapping/>
  </p:clrMapOvr>
  <p:transition spd="slow" advTm="27734"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035" t="17701" r="10010" b="5396"/>
          <a:stretch/>
        </p:blipFill>
        <p:spPr>
          <a:xfrm flipH="1">
            <a:off x="429118" y="1238160"/>
            <a:ext cx="5557408" cy="4191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SAVD – External building blocks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2298B24-29AC-464F-B886-34241378A982}" type="slidenum">
              <a:rPr lang="de-DE" smtClean="0"/>
              <a:pPr>
                <a:defRPr/>
              </a:pPr>
              <a:t>14</a:t>
            </a:fld>
            <a:endParaRPr lang="de-DE"/>
          </a:p>
        </p:txBody>
      </p:sp>
      <p:grpSp>
        <p:nvGrpSpPr>
          <p:cNvPr id="19" name="Group 18"/>
          <p:cNvGrpSpPr/>
          <p:nvPr/>
        </p:nvGrpSpPr>
        <p:grpSpPr>
          <a:xfrm>
            <a:off x="2483768" y="1116338"/>
            <a:ext cx="6120680" cy="5264989"/>
            <a:chOff x="2483768" y="1116337"/>
            <a:chExt cx="6120680" cy="5343433"/>
          </a:xfrm>
        </p:grpSpPr>
        <p:sp>
          <p:nvSpPr>
            <p:cNvPr id="26" name="Rectangle 25"/>
            <p:cNvSpPr/>
            <p:nvPr/>
          </p:nvSpPr>
          <p:spPr>
            <a:xfrm>
              <a:off x="2483768" y="1116337"/>
              <a:ext cx="6120680" cy="534343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783409" y="4116530"/>
              <a:ext cx="5538696" cy="21552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mtClean="0">
                  <a:solidFill>
                    <a:srgbClr val="FF0000"/>
                  </a:solidFill>
                </a:rPr>
                <a:t>C</a:t>
              </a:r>
              <a:r>
                <a:rPr lang="de-DE" smtClean="0"/>
                <a:t>BM Micro Vertex Detector Prototype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de-DE" smtClean="0"/>
                <a:t>Sensor integration techniques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de-DE" smtClean="0"/>
                <a:t>Flex print cables, Front end board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de-DE" smtClean="0"/>
                <a:t>Local DAQ (software/hardware)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de-DE" smtClean="0"/>
                <a:t>Incl. TRB3 FPGA Board</a:t>
              </a:r>
            </a:p>
            <a:p>
              <a:r>
                <a:rPr lang="de-DE" smtClean="0"/>
                <a:t>Goethe Universität Frankfurt am Main, GSI</a:t>
              </a:r>
              <a:endParaRPr lang="en-US"/>
            </a:p>
          </p:txBody>
        </p:sp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76481" y="2384937"/>
              <a:ext cx="2037687" cy="1584772"/>
            </a:xfrm>
            <a:prstGeom prst="rect">
              <a:avLst/>
            </a:prstGeom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67140" y="1571695"/>
              <a:ext cx="1822470" cy="655384"/>
            </a:xfrm>
            <a:prstGeom prst="rect">
              <a:avLst/>
            </a:prstGeom>
          </p:spPr>
        </p:pic>
      </p:grpSp>
      <p:pic>
        <p:nvPicPr>
          <p:cNvPr id="6" name="Picture 2" descr="E:\x-files\LateX\Thesis\Material\FEE1.png"/>
          <p:cNvPicPr>
            <a:picLocks noChangeAspect="1" noChangeArrowheads="1"/>
          </p:cNvPicPr>
          <p:nvPr/>
        </p:nvPicPr>
        <p:blipFill rotWithShape="1"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79" t="-2214" r="42442" b="2214"/>
          <a:stretch/>
        </p:blipFill>
        <p:spPr bwMode="auto">
          <a:xfrm rot="16200000">
            <a:off x="3266748" y="1375942"/>
            <a:ext cx="1872208" cy="3567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44008" y="1375920"/>
            <a:ext cx="934277" cy="1262537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939412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908"/>
    </mc:Choice>
    <mc:Fallback xmlns="">
      <p:transition spd="slow" advTm="3790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0" t="13999" r="10666" b="14001"/>
          <a:stretch/>
        </p:blipFill>
        <p:spPr>
          <a:xfrm>
            <a:off x="259521" y="764704"/>
            <a:ext cx="8704967" cy="489654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System integration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2298B24-29AC-464F-B886-34241378A982}" type="slidenum">
              <a:rPr lang="de-DE" smtClean="0"/>
              <a:pPr>
                <a:defRPr/>
              </a:pPr>
              <a:t>15</a:t>
            </a:fld>
            <a:endParaRPr lang="de-DE"/>
          </a:p>
        </p:txBody>
      </p:sp>
      <p:sp>
        <p:nvSpPr>
          <p:cNvPr id="3" name="TextBox 2"/>
          <p:cNvSpPr txBox="1"/>
          <p:nvPr/>
        </p:nvSpPr>
        <p:spPr>
          <a:xfrm>
            <a:off x="3788803" y="1125607"/>
            <a:ext cx="1205779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mtClean="0"/>
              <a:t>C-frame</a:t>
            </a:r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044255" y="717843"/>
            <a:ext cx="1596912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mtClean="0"/>
              <a:t>Helium box</a:t>
            </a:r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2931947" y="4204810"/>
            <a:ext cx="1141659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mtClean="0"/>
              <a:t>Cooling</a:t>
            </a:r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625247" y="4797152"/>
            <a:ext cx="2021707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mtClean="0"/>
              <a:t>Moving engine</a:t>
            </a:r>
            <a:endParaRPr lang="en-US"/>
          </a:p>
        </p:txBody>
      </p:sp>
      <p:cxnSp>
        <p:nvCxnSpPr>
          <p:cNvPr id="15" name="Straight Arrow Connector 14"/>
          <p:cNvCxnSpPr>
            <a:stCxn id="13" idx="1"/>
          </p:cNvCxnSpPr>
          <p:nvPr/>
        </p:nvCxnSpPr>
        <p:spPr>
          <a:xfrm flipH="1" flipV="1">
            <a:off x="6044255" y="4635697"/>
            <a:ext cx="580992" cy="37689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66024" y="4369353"/>
            <a:ext cx="1266693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mtClean="0"/>
              <a:t>Services</a:t>
            </a:r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274981" y="2505809"/>
            <a:ext cx="2209259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mtClean="0"/>
              <a:t>DAQ-integration</a:t>
            </a:r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1123420" y="1446545"/>
            <a:ext cx="1298753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mtClean="0"/>
              <a:t>Software</a:t>
            </a:r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466024" y="5708109"/>
            <a:ext cx="7303410" cy="1107996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de-DE" smtClean="0">
                <a:solidFill>
                  <a:srgbClr val="FF0000"/>
                </a:solidFill>
              </a:rPr>
              <a:t>S</a:t>
            </a:r>
            <a:r>
              <a:rPr lang="de-DE" smtClean="0"/>
              <a:t>ystem integration and project leadership:</a:t>
            </a:r>
          </a:p>
          <a:p>
            <a:r>
              <a:rPr lang="de-DE" smtClean="0"/>
              <a:t>Jagiellonian University Krakow </a:t>
            </a:r>
          </a:p>
          <a:p>
            <a:r>
              <a:rPr lang="de-DE" smtClean="0"/>
              <a:t>		supported by AGH Krakow, WUT </a:t>
            </a:r>
            <a:r>
              <a:rPr lang="de-DE"/>
              <a:t>Warsaw</a:t>
            </a:r>
            <a:r>
              <a:rPr lang="de-DE" smtClean="0"/>
              <a:t> 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06035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7675"/>
    </mc:Choice>
    <mc:Fallback xmlns="">
      <p:transition spd="slow" advTm="27675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532" y="687455"/>
            <a:ext cx="3637310" cy="2424873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76" t="33109" r="69105" b="42546"/>
          <a:stretch/>
        </p:blipFill>
        <p:spPr>
          <a:xfrm>
            <a:off x="899592" y="2852936"/>
            <a:ext cx="1715075" cy="257261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Detector installation 6th Dec. 2016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2298B24-29AC-464F-B886-34241378A982}" type="slidenum">
              <a:rPr lang="de-DE" smtClean="0"/>
              <a:pPr>
                <a:defRPr/>
              </a:pPr>
              <a:t>16</a:t>
            </a:fld>
            <a:endParaRPr lang="de-DE"/>
          </a:p>
        </p:txBody>
      </p:sp>
      <p:sp>
        <p:nvSpPr>
          <p:cNvPr id="3" name="Oval 2"/>
          <p:cNvSpPr/>
          <p:nvPr/>
        </p:nvSpPr>
        <p:spPr>
          <a:xfrm>
            <a:off x="1115616" y="2636912"/>
            <a:ext cx="504056" cy="255882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Arrow 5"/>
          <p:cNvSpPr/>
          <p:nvPr/>
        </p:nvSpPr>
        <p:spPr>
          <a:xfrm rot="5400000">
            <a:off x="993357" y="5050452"/>
            <a:ext cx="789543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80017" y="5699797"/>
            <a:ext cx="24482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mtClean="0">
                <a:solidFill>
                  <a:srgbClr val="FF0000"/>
                </a:solidFill>
              </a:rPr>
              <a:t>G</a:t>
            </a:r>
            <a:r>
              <a:rPr lang="de-DE" smtClean="0"/>
              <a:t>uest device:</a:t>
            </a:r>
          </a:p>
          <a:p>
            <a:r>
              <a:rPr lang="de-DE" smtClean="0"/>
              <a:t>ALICE-ITS ladder </a:t>
            </a:r>
            <a:endParaRPr lang="en-US"/>
          </a:p>
        </p:txBody>
      </p:sp>
      <p:cxnSp>
        <p:nvCxnSpPr>
          <p:cNvPr id="10" name="Straight Arrow Connector 9"/>
          <p:cNvCxnSpPr>
            <a:stCxn id="3" idx="0"/>
          </p:cNvCxnSpPr>
          <p:nvPr/>
        </p:nvCxnSpPr>
        <p:spPr>
          <a:xfrm flipV="1">
            <a:off x="1367644" y="2132856"/>
            <a:ext cx="0" cy="50405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4268448" y="687455"/>
            <a:ext cx="77993" cy="591019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575446" y="5119374"/>
            <a:ext cx="3408305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smtClean="0">
                <a:solidFill>
                  <a:srgbClr val="FF0000"/>
                </a:solidFill>
              </a:rPr>
              <a:t>C</a:t>
            </a:r>
            <a:r>
              <a:rPr lang="de-DE" sz="2800" smtClean="0"/>
              <a:t>ommissioning run,</a:t>
            </a:r>
          </a:p>
          <a:p>
            <a:r>
              <a:rPr lang="de-DE" sz="2800" smtClean="0"/>
              <a:t>Pb+Pb, 150</a:t>
            </a:r>
            <a:r>
              <a:rPr lang="de-DE" sz="2800" i="1" smtClean="0"/>
              <a:t>A</a:t>
            </a:r>
            <a:r>
              <a:rPr lang="de-DE" sz="2800" smtClean="0"/>
              <a:t> GeV/</a:t>
            </a:r>
            <a:r>
              <a:rPr lang="de-DE" sz="2800" i="1" smtClean="0"/>
              <a:t>c</a:t>
            </a:r>
          </a:p>
          <a:p>
            <a:endParaRPr lang="de-DE" sz="1200" smtClean="0"/>
          </a:p>
          <a:p>
            <a:r>
              <a:rPr lang="de-DE" sz="2800" smtClean="0">
                <a:solidFill>
                  <a:srgbClr val="FF0000"/>
                </a:solidFill>
              </a:rPr>
              <a:t>H</a:t>
            </a:r>
            <a:r>
              <a:rPr lang="de-DE" sz="2800" smtClean="0"/>
              <a:t>ope: See D</a:t>
            </a:r>
            <a:r>
              <a:rPr lang="de-DE" sz="2800" baseline="30000" smtClean="0"/>
              <a:t>0</a:t>
            </a:r>
            <a:r>
              <a:rPr lang="de-DE" sz="2800" smtClean="0"/>
              <a:t>-peak</a:t>
            </a:r>
            <a:endParaRPr lang="en-US" sz="280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6399" y="687455"/>
            <a:ext cx="3896294" cy="2597529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70"/>
          <a:stretch/>
        </p:blipFill>
        <p:spPr>
          <a:xfrm>
            <a:off x="6372200" y="2636912"/>
            <a:ext cx="2555776" cy="2426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1103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2930"/>
    </mc:Choice>
    <mc:Fallback xmlns="">
      <p:transition spd="slow" advTm="5293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5832692" y="668661"/>
            <a:ext cx="3213759" cy="236021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340" t="17701" r="17188" b="17701"/>
          <a:stretch/>
        </p:blipFill>
        <p:spPr>
          <a:xfrm>
            <a:off x="5895392" y="729264"/>
            <a:ext cx="3081802" cy="2231650"/>
          </a:xfrm>
          <a:prstGeom prst="rect">
            <a:avLst/>
          </a:prstGeom>
          <a:ln w="28575"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First results: Jura Arm (Run 42, 7th December)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2298B24-29AC-464F-B886-34241378A982}" type="slidenum">
              <a:rPr lang="de-DE" smtClean="0"/>
              <a:pPr>
                <a:defRPr/>
              </a:pPr>
              <a:t>17</a:t>
            </a:fld>
            <a:endParaRPr lang="de-DE"/>
          </a:p>
        </p:txBody>
      </p:sp>
      <p:sp>
        <p:nvSpPr>
          <p:cNvPr id="13" name="TextBox 12"/>
          <p:cNvSpPr txBox="1"/>
          <p:nvPr/>
        </p:nvSpPr>
        <p:spPr>
          <a:xfrm>
            <a:off x="107504" y="4509497"/>
            <a:ext cx="8839279" cy="22775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mtClean="0">
                <a:solidFill>
                  <a:srgbClr val="FF0000"/>
                </a:solidFill>
              </a:rPr>
              <a:t>O</a:t>
            </a:r>
            <a:r>
              <a:rPr lang="de-DE" smtClean="0"/>
              <a:t>bservations: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smtClean="0"/>
              <a:t>15 over 16 sensors operational.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smtClean="0"/>
              <a:t>~10% corrupted frames in one arm (software issue, fixed meanwhile).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smtClean="0"/>
              <a:t>Detector worked for 1 week without damage.</a:t>
            </a:r>
          </a:p>
          <a:p>
            <a:r>
              <a:rPr lang="de-DE" sz="2000" smtClean="0">
                <a:solidFill>
                  <a:srgbClr val="FF0000"/>
                </a:solidFill>
              </a:rPr>
              <a:t>S</a:t>
            </a:r>
            <a:r>
              <a:rPr lang="de-DE" sz="2000" smtClean="0"/>
              <a:t>tatistics: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smtClean="0"/>
              <a:t>Min-Bias </a:t>
            </a:r>
            <a:r>
              <a:rPr lang="de-DE" sz="2000"/>
              <a:t>trigger </a:t>
            </a:r>
            <a:r>
              <a:rPr lang="de-DE" sz="2000" smtClean="0"/>
              <a:t>used (required for other NA61 detector tests).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smtClean="0"/>
              <a:t>~130k central events 150 </a:t>
            </a:r>
            <a:r>
              <a:rPr lang="de-DE" sz="2000" i="1" smtClean="0"/>
              <a:t>A</a:t>
            </a:r>
            <a:r>
              <a:rPr lang="de-DE" sz="2000" smtClean="0"/>
              <a:t> GeV/</a:t>
            </a:r>
            <a:r>
              <a:rPr lang="de-DE" sz="2000" i="1" smtClean="0"/>
              <a:t>c</a:t>
            </a:r>
            <a:r>
              <a:rPr lang="de-DE" sz="2000" smtClean="0"/>
              <a:t> Pb+Pb (after QA-cuts, preliminary).     </a:t>
            </a:r>
            <a:endParaRPr lang="en-US" sz="2000"/>
          </a:p>
        </p:txBody>
      </p:sp>
      <p:grpSp>
        <p:nvGrpSpPr>
          <p:cNvPr id="3" name="Group 2"/>
          <p:cNvGrpSpPr/>
          <p:nvPr/>
        </p:nvGrpSpPr>
        <p:grpSpPr>
          <a:xfrm>
            <a:off x="966240" y="592283"/>
            <a:ext cx="5189936" cy="4276878"/>
            <a:chOff x="966240" y="592282"/>
            <a:chExt cx="5838008" cy="4799703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6200000">
              <a:off x="1805302" y="1067632"/>
              <a:ext cx="1890254" cy="939554"/>
            </a:xfrm>
            <a:prstGeom prst="rect">
              <a:avLst/>
            </a:prstGeom>
          </p:spPr>
        </p:pic>
        <p:cxnSp>
          <p:nvCxnSpPr>
            <p:cNvPr id="14" name="Straight Arrow Connector 13"/>
            <p:cNvCxnSpPr/>
            <p:nvPr/>
          </p:nvCxnSpPr>
          <p:spPr>
            <a:xfrm flipH="1" flipV="1">
              <a:off x="3294583" y="2365610"/>
              <a:ext cx="3509665" cy="2154117"/>
            </a:xfrm>
            <a:prstGeom prst="straightConnector1">
              <a:avLst/>
            </a:prstGeom>
            <a:ln w="762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6200000">
              <a:off x="5036310" y="3785511"/>
              <a:ext cx="2191369" cy="1021579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6200000">
              <a:off x="4012260" y="3386205"/>
              <a:ext cx="2068003" cy="964067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7016"/>
            <a:stretch/>
          </p:blipFill>
          <p:spPr>
            <a:xfrm rot="16200000">
              <a:off x="2948092" y="1882321"/>
              <a:ext cx="1927920" cy="966577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14662"/>
            <a:stretch/>
          </p:blipFill>
          <p:spPr>
            <a:xfrm rot="16200000">
              <a:off x="3027357" y="3741290"/>
              <a:ext cx="1769390" cy="966577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5714" t="3438" r="14645" b="7596"/>
            <a:stretch/>
          </p:blipFill>
          <p:spPr>
            <a:xfrm rot="16200000">
              <a:off x="1173392" y="1194255"/>
              <a:ext cx="1553706" cy="809129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5218" t="6140" r="14776" b="6897"/>
            <a:stretch/>
          </p:blipFill>
          <p:spPr>
            <a:xfrm rot="16200000">
              <a:off x="1160317" y="2742084"/>
              <a:ext cx="1546174" cy="783478"/>
            </a:xfrm>
            <a:prstGeom prst="rect">
              <a:avLst/>
            </a:prstGeom>
            <a:ln>
              <a:solidFill>
                <a:schemeClr val="bg2">
                  <a:lumMod val="20000"/>
                  <a:lumOff val="80000"/>
                </a:schemeClr>
              </a:solidFill>
            </a:ln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14692"/>
            <a:stretch/>
          </p:blipFill>
          <p:spPr>
            <a:xfrm rot="16200000">
              <a:off x="1943529" y="2739422"/>
              <a:ext cx="1648470" cy="900845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 rot="2053742">
              <a:off x="4273454" y="2375029"/>
              <a:ext cx="961451" cy="4490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000" smtClean="0"/>
                <a:t>Beam</a:t>
              </a:r>
              <a:endParaRPr lang="en-US" sz="2000"/>
            </a:p>
          </p:txBody>
        </p:sp>
        <p:sp>
          <p:nvSpPr>
            <p:cNvPr id="16" name="Oval 15"/>
            <p:cNvSpPr/>
            <p:nvPr/>
          </p:nvSpPr>
          <p:spPr>
            <a:xfrm>
              <a:off x="2537425" y="2099631"/>
              <a:ext cx="699832" cy="420429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966240" y="2872582"/>
              <a:ext cx="2060251" cy="449021"/>
            </a:xfrm>
            <a:prstGeom prst="rect">
              <a:avLst/>
            </a:prstGeom>
            <a:solidFill>
              <a:srgbClr val="F8F8F8">
                <a:alpha val="60000"/>
              </a:srgbClr>
            </a:solidFill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2000" smtClean="0">
                  <a:solidFill>
                    <a:srgbClr val="FF0000"/>
                  </a:solidFill>
                </a:rPr>
                <a:t>H</a:t>
              </a:r>
              <a:r>
                <a:rPr lang="en-US" sz="2000" smtClean="0"/>
                <a:t>eavy ion hits</a:t>
              </a:r>
              <a:endParaRPr lang="en-US" sz="2000"/>
            </a:p>
          </p:txBody>
        </p:sp>
        <p:cxnSp>
          <p:nvCxnSpPr>
            <p:cNvPr id="19" name="Straight Arrow Connector 18"/>
            <p:cNvCxnSpPr/>
            <p:nvPr/>
          </p:nvCxnSpPr>
          <p:spPr>
            <a:xfrm flipV="1">
              <a:off x="1775028" y="2353203"/>
              <a:ext cx="864542" cy="414093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TextBox 24"/>
          <p:cNvSpPr txBox="1"/>
          <p:nvPr/>
        </p:nvSpPr>
        <p:spPr>
          <a:xfrm>
            <a:off x="6346964" y="2577312"/>
            <a:ext cx="1415772" cy="338554"/>
          </a:xfrm>
          <a:prstGeom prst="rect">
            <a:avLst/>
          </a:prstGeom>
          <a:solidFill>
            <a:srgbClr val="FFFFFF">
              <a:alpha val="40000"/>
            </a:srgbClr>
          </a:solidFill>
        </p:spPr>
        <p:txBody>
          <a:bodyPr wrap="none" rtlCol="0">
            <a:spAutoFit/>
          </a:bodyPr>
          <a:lstStyle/>
          <a:p>
            <a:r>
              <a:rPr lang="en-US" sz="1600" smtClean="0"/>
              <a:t>Mirrored view</a:t>
            </a:r>
            <a:endParaRPr lang="en-US" sz="1600"/>
          </a:p>
        </p:txBody>
      </p:sp>
    </p:spTree>
    <p:extLst>
      <p:ext uri="{BB962C8B-B14F-4D97-AF65-F5344CB8AC3E}">
        <p14:creationId xmlns:p14="http://schemas.microsoft.com/office/powerpoint/2010/main" val="372053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4280"/>
    </mc:Choice>
    <mc:Fallback xmlns="">
      <p:transition spd="slow" advTm="5428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478" y="3699583"/>
            <a:ext cx="3733140" cy="259919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914" y="973934"/>
            <a:ext cx="4642938" cy="225360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First results (Work in progress)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2298B24-29AC-464F-B886-34241378A982}" type="slidenum">
              <a:rPr lang="de-DE" smtClean="0"/>
              <a:pPr>
                <a:defRPr/>
              </a:pPr>
              <a:t>18</a:t>
            </a:fld>
            <a:endParaRPr lang="de-DE"/>
          </a:p>
        </p:txBody>
      </p:sp>
      <p:sp>
        <p:nvSpPr>
          <p:cNvPr id="7" name="TextBox 6"/>
          <p:cNvSpPr txBox="1"/>
          <p:nvPr/>
        </p:nvSpPr>
        <p:spPr>
          <a:xfrm>
            <a:off x="300932" y="549275"/>
            <a:ext cx="4844596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mtClean="0">
                <a:solidFill>
                  <a:srgbClr val="FF0000"/>
                </a:solidFill>
              </a:rPr>
              <a:t>S</a:t>
            </a:r>
            <a:r>
              <a:rPr lang="de-DE" smtClean="0"/>
              <a:t>patial resolution (Hit – track): ~ 6µm</a:t>
            </a:r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419972" y="3369097"/>
            <a:ext cx="4265911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1600" smtClean="0"/>
              <a:t>Correlation </a:t>
            </a:r>
            <a:r>
              <a:rPr lang="en-US" sz="1600"/>
              <a:t>Projectile Spectator Detector</a:t>
            </a:r>
            <a:r>
              <a:rPr lang="de-DE" sz="1600" smtClean="0"/>
              <a:t> -VD</a:t>
            </a:r>
            <a:endParaRPr lang="en-US" sz="1600"/>
          </a:p>
        </p:txBody>
      </p:sp>
      <p:sp>
        <p:nvSpPr>
          <p:cNvPr id="13" name="TextBox 12"/>
          <p:cNvSpPr txBox="1"/>
          <p:nvPr/>
        </p:nvSpPr>
        <p:spPr>
          <a:xfrm>
            <a:off x="1403648" y="6359554"/>
            <a:ext cx="5665333" cy="430887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de-DE" smtClean="0"/>
              <a:t>First results look promising – More to come.</a:t>
            </a:r>
            <a:endParaRPr lang="en-US"/>
          </a:p>
        </p:txBody>
      </p:sp>
      <p:sp>
        <p:nvSpPr>
          <p:cNvPr id="5" name="TextBox 4"/>
          <p:cNvSpPr txBox="1"/>
          <p:nvPr/>
        </p:nvSpPr>
        <p:spPr>
          <a:xfrm rot="2133664">
            <a:off x="2053185" y="1994796"/>
            <a:ext cx="994183" cy="461665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de-DE" sz="1200" smtClean="0">
                <a:solidFill>
                  <a:srgbClr val="FF0000"/>
                </a:solidFill>
              </a:rPr>
              <a:t>Preliminary </a:t>
            </a:r>
          </a:p>
          <a:p>
            <a:r>
              <a:rPr lang="de-DE" sz="1200" smtClean="0">
                <a:solidFill>
                  <a:srgbClr val="FF0000"/>
                </a:solidFill>
              </a:rPr>
              <a:t>alignment</a:t>
            </a:r>
            <a:endParaRPr lang="en-US" sz="1200">
              <a:solidFill>
                <a:srgbClr val="FF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760900" y="773107"/>
            <a:ext cx="648072" cy="2016210"/>
          </a:xfrm>
          <a:prstGeom prst="rect">
            <a:avLst/>
          </a:prstGeom>
          <a:solidFill>
            <a:srgbClr val="EAEAEA">
              <a:alpha val="49804"/>
            </a:srgb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74448" y="579153"/>
            <a:ext cx="3094545" cy="243812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761568" y="1428632"/>
            <a:ext cx="1043876" cy="92333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1800" smtClean="0"/>
              <a:t>Primary </a:t>
            </a:r>
          </a:p>
          <a:p>
            <a:r>
              <a:rPr lang="de-DE" sz="1800" smtClean="0"/>
              <a:t>vertex</a:t>
            </a:r>
          </a:p>
          <a:p>
            <a:r>
              <a:rPr lang="de-DE" sz="1800" smtClean="0"/>
              <a:t>visible.</a:t>
            </a:r>
            <a:endParaRPr lang="en-US" sz="1800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6760900" y="2038508"/>
            <a:ext cx="648072" cy="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800136" y="2003929"/>
            <a:ext cx="6116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smtClean="0"/>
              <a:t>Target</a:t>
            </a:r>
            <a:endParaRPr lang="en-US" sz="1200"/>
          </a:p>
        </p:txBody>
      </p:sp>
      <p:sp>
        <p:nvSpPr>
          <p:cNvPr id="16" name="TextBox 15"/>
          <p:cNvSpPr txBox="1"/>
          <p:nvPr/>
        </p:nvSpPr>
        <p:spPr>
          <a:xfrm>
            <a:off x="1140225" y="5041645"/>
            <a:ext cx="1449949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1800" smtClean="0"/>
              <a:t>SAVD-NA61</a:t>
            </a:r>
          </a:p>
          <a:p>
            <a:r>
              <a:rPr lang="de-DE" sz="1800" smtClean="0"/>
              <a:t>sync. works</a:t>
            </a:r>
            <a:endParaRPr lang="en-US" sz="180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3602564"/>
            <a:ext cx="3169362" cy="2418724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 rot="2135147">
            <a:off x="6922359" y="3786690"/>
            <a:ext cx="2262158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1800" smtClean="0"/>
              <a:t>SAVD-TPC track </a:t>
            </a:r>
          </a:p>
          <a:p>
            <a:r>
              <a:rPr lang="de-DE" sz="1800" smtClean="0"/>
              <a:t>matching successful</a:t>
            </a:r>
            <a:endParaRPr lang="en-US" sz="1800"/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 rotWithShape="1">
          <a:blip r:embed="rId6"/>
          <a:srcRect l="90409" t="8031" b="14936"/>
          <a:stretch/>
        </p:blipFill>
        <p:spPr>
          <a:xfrm>
            <a:off x="4087109" y="3659803"/>
            <a:ext cx="412883" cy="2097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4537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2136"/>
    </mc:Choice>
    <mc:Fallback xmlns="">
      <p:transition spd="slow" advTm="72136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Steps to the future: SHINE-2020 (1 kHz Pb+Pb)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2298B24-29AC-464F-B886-34241378A982}" type="slidenum">
              <a:rPr lang="de-DE" sz="1200" smtClean="0"/>
              <a:pPr>
                <a:defRPr/>
              </a:pPr>
              <a:t>19</a:t>
            </a:fld>
            <a:endParaRPr lang="de-DE" sz="120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4321" y="3597855"/>
            <a:ext cx="2232248" cy="159127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360"/>
          <a:stretch/>
        </p:blipFill>
        <p:spPr>
          <a:xfrm>
            <a:off x="500258" y="1912865"/>
            <a:ext cx="3137491" cy="1359048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588940" y="5185403"/>
            <a:ext cx="16802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smtClean="0"/>
              <a:t>ALICE - MFT</a:t>
            </a:r>
            <a:endParaRPr lang="en-US" sz="2000"/>
          </a:p>
        </p:txBody>
      </p:sp>
      <p:sp>
        <p:nvSpPr>
          <p:cNvPr id="14" name="TextBox 13"/>
          <p:cNvSpPr txBox="1"/>
          <p:nvPr/>
        </p:nvSpPr>
        <p:spPr>
          <a:xfrm>
            <a:off x="6298314" y="5189130"/>
            <a:ext cx="15520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smtClean="0"/>
              <a:t>ALICE - ITS</a:t>
            </a:r>
            <a:endParaRPr lang="en-US" sz="2000"/>
          </a:p>
        </p:txBody>
      </p:sp>
      <p:sp>
        <p:nvSpPr>
          <p:cNvPr id="15" name="TextBox 14"/>
          <p:cNvSpPr txBox="1"/>
          <p:nvPr/>
        </p:nvSpPr>
        <p:spPr>
          <a:xfrm>
            <a:off x="162893" y="3579102"/>
            <a:ext cx="26809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smtClean="0">
                <a:solidFill>
                  <a:srgbClr val="FF0000"/>
                </a:solidFill>
              </a:rPr>
              <a:t>I</a:t>
            </a:r>
            <a:r>
              <a:rPr lang="de-DE" sz="2000" smtClean="0"/>
              <a:t>ntegration concept: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977842" y="1634886"/>
            <a:ext cx="215315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smtClean="0"/>
              <a:t>Spatial resolution</a:t>
            </a:r>
          </a:p>
          <a:p>
            <a:r>
              <a:rPr lang="de-DE" sz="2000" smtClean="0"/>
              <a:t>Material budget</a:t>
            </a:r>
          </a:p>
          <a:p>
            <a:r>
              <a:rPr lang="de-DE" sz="2000" smtClean="0"/>
              <a:t>Time resolution</a:t>
            </a:r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220672" y="3417304"/>
            <a:ext cx="8584282" cy="59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ight Brace 20"/>
          <p:cNvSpPr/>
          <p:nvPr/>
        </p:nvSpPr>
        <p:spPr>
          <a:xfrm>
            <a:off x="6328165" y="1713284"/>
            <a:ext cx="116043" cy="864096"/>
          </a:xfrm>
          <a:prstGeom prst="righ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22" name="TextBox 21"/>
          <p:cNvSpPr txBox="1"/>
          <p:nvPr/>
        </p:nvSpPr>
        <p:spPr>
          <a:xfrm>
            <a:off x="6519368" y="1928727"/>
            <a:ext cx="5549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smtClean="0">
                <a:solidFill>
                  <a:srgbClr val="006600"/>
                </a:solidFill>
              </a:rPr>
              <a:t>OK</a:t>
            </a:r>
            <a:endParaRPr lang="en-US" sz="2000">
              <a:solidFill>
                <a:srgbClr val="006600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995936" y="2662062"/>
            <a:ext cx="299197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000" smtClean="0">
                <a:solidFill>
                  <a:srgbClr val="FF0000"/>
                </a:solidFill>
              </a:rPr>
              <a:t>T</a:t>
            </a:r>
            <a:r>
              <a:rPr lang="de-DE" sz="2000" smtClean="0"/>
              <a:t>olerance to Heavy ions </a:t>
            </a:r>
          </a:p>
          <a:p>
            <a:r>
              <a:rPr lang="de-DE" sz="2000">
                <a:sym typeface="Symbol" panose="05050102010706020507" pitchFamily="18" charset="2"/>
              </a:rPr>
              <a:t></a:t>
            </a:r>
            <a:r>
              <a:rPr lang="de-DE" sz="2000" smtClean="0"/>
              <a:t> Test in Nov. 2017</a:t>
            </a:r>
            <a:endParaRPr lang="de-DE" sz="2000"/>
          </a:p>
        </p:txBody>
      </p:sp>
      <p:sp>
        <p:nvSpPr>
          <p:cNvPr id="25" name="TextBox 24"/>
          <p:cNvSpPr txBox="1"/>
          <p:nvPr/>
        </p:nvSpPr>
        <p:spPr>
          <a:xfrm>
            <a:off x="220672" y="5736396"/>
            <a:ext cx="744973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smtClean="0">
                <a:solidFill>
                  <a:srgbClr val="FF0000"/>
                </a:solidFill>
              </a:rPr>
              <a:t>I</a:t>
            </a:r>
            <a:r>
              <a:rPr lang="de-DE" sz="2000" smtClean="0"/>
              <a:t>dea: Build detector components in synergy with ALICE-upgrade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smtClean="0"/>
              <a:t>Common technological platform – minimize modifications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smtClean="0"/>
              <a:t>Common mass production – minimize cost and efforts</a:t>
            </a:r>
          </a:p>
        </p:txBody>
      </p:sp>
      <p:cxnSp>
        <p:nvCxnSpPr>
          <p:cNvPr id="27" name="Straight Connector 26"/>
          <p:cNvCxnSpPr/>
          <p:nvPr/>
        </p:nvCxnSpPr>
        <p:spPr>
          <a:xfrm flipV="1">
            <a:off x="220672" y="5704035"/>
            <a:ext cx="8584282" cy="2922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 rot="1105572">
            <a:off x="1283803" y="4645452"/>
            <a:ext cx="1781706" cy="4001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smtClean="0"/>
              <a:t>To be decided</a:t>
            </a:r>
            <a:endParaRPr lang="en-US" sz="2000"/>
          </a:p>
        </p:txBody>
      </p:sp>
      <p:sp>
        <p:nvSpPr>
          <p:cNvPr id="29" name="TextBox 28"/>
          <p:cNvSpPr txBox="1"/>
          <p:nvPr/>
        </p:nvSpPr>
        <p:spPr>
          <a:xfrm>
            <a:off x="288114" y="613328"/>
            <a:ext cx="685950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>
                <a:solidFill>
                  <a:srgbClr val="FF0000"/>
                </a:solidFill>
              </a:rPr>
              <a:t>U</a:t>
            </a:r>
            <a:r>
              <a:rPr lang="en-US" smtClean="0"/>
              <a:t>se present ALICE TPC electronics to upgrade TPCs</a:t>
            </a:r>
          </a:p>
          <a:p>
            <a:r>
              <a:rPr lang="en-US" smtClean="0"/>
              <a:t>Upgrade VD to obtain full acceptance and 1kHz rate</a:t>
            </a:r>
            <a:endParaRPr lang="en-US"/>
          </a:p>
        </p:txBody>
      </p:sp>
      <p:cxnSp>
        <p:nvCxnSpPr>
          <p:cNvPr id="30" name="Straight Connector 29"/>
          <p:cNvCxnSpPr/>
          <p:nvPr/>
        </p:nvCxnSpPr>
        <p:spPr>
          <a:xfrm flipV="1">
            <a:off x="220672" y="1412181"/>
            <a:ext cx="8584282" cy="59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392085" y="1458300"/>
            <a:ext cx="222253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>
                <a:solidFill>
                  <a:srgbClr val="FF0000"/>
                </a:solidFill>
              </a:rPr>
              <a:t>S</a:t>
            </a:r>
            <a:r>
              <a:rPr lang="en-US" smtClean="0"/>
              <a:t>ensor: ALPIDE</a:t>
            </a:r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0866" y="3592497"/>
            <a:ext cx="2896192" cy="1592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7778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2507"/>
    </mc:Choice>
    <mc:Fallback xmlns="">
      <p:transition spd="slow" advTm="102507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Introduction NA61/SHINE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2298B24-29AC-464F-B886-34241378A982}" type="slidenum">
              <a:rPr lang="de-DE" smtClean="0"/>
              <a:pPr>
                <a:defRPr/>
              </a:pPr>
              <a:t>2</a:t>
            </a:fld>
            <a:endParaRPr lang="de-DE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500875" y="4096607"/>
                <a:ext cx="5388526" cy="20039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2000" smtClean="0">
                    <a:solidFill>
                      <a:srgbClr val="FF0000"/>
                    </a:solidFill>
                  </a:rPr>
                  <a:t>F</a:t>
                </a:r>
                <a:r>
                  <a:rPr lang="de-DE" sz="2000" smtClean="0"/>
                  <a:t>ixed</a:t>
                </a:r>
                <a:r>
                  <a:rPr lang="de-DE" sz="2000" smtClean="0">
                    <a:solidFill>
                      <a:srgbClr val="FF0000"/>
                    </a:solidFill>
                  </a:rPr>
                  <a:t> </a:t>
                </a:r>
                <a:r>
                  <a:rPr lang="de-DE" sz="2000" smtClean="0"/>
                  <a:t>target hadron spectrometer (8 TPCs)</a:t>
                </a:r>
              </a:p>
              <a:p>
                <a:r>
                  <a:rPr lang="de-DE" sz="2000" smtClean="0">
                    <a:solidFill>
                      <a:srgbClr val="FF0000"/>
                    </a:solidFill>
                  </a:rPr>
                  <a:t>C</a:t>
                </a:r>
                <a:r>
                  <a:rPr lang="de-DE" sz="2000" smtClean="0"/>
                  <a:t>overage </a:t>
                </a:r>
                <a:r>
                  <a:rPr lang="de-DE" sz="2000"/>
                  <a:t>of the full forward hemisphere</a:t>
                </a:r>
              </a:p>
              <a:p>
                <a:r>
                  <a:rPr lang="de-DE" sz="2000" smtClean="0">
                    <a:solidFill>
                      <a:srgbClr val="FF0000"/>
                    </a:solidFill>
                  </a:rPr>
                  <a:t>A</a:t>
                </a:r>
                <a:r>
                  <a:rPr lang="de-DE" sz="2000" smtClean="0"/>
                  <a:t>t CERN/SPS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de-DE" sz="2000" smtClean="0"/>
                  <a:t>Hadrons (</a:t>
                </a:r>
                <a:r>
                  <a:rPr lang="el-GR" sz="2000" smtClean="0"/>
                  <a:t>π</a:t>
                </a:r>
                <a:r>
                  <a:rPr lang="de-DE" sz="2000" smtClean="0"/>
                  <a:t>, K, p) and ions (Be, Ar, Xe, Pb)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de-DE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0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de-DE" sz="2000" b="0" i="1" smtClean="0">
                            <a:latin typeface="Cambria Math" panose="02040503050406030204" pitchFamily="18" charset="0"/>
                          </a:rPr>
                          <m:t>𝑏𝑒𝑎𝑚</m:t>
                        </m:r>
                      </m:sub>
                    </m:sSub>
                    <m:r>
                      <a:rPr lang="de-DE" sz="2000" b="0" i="1" smtClean="0">
                        <a:latin typeface="Cambria Math" panose="02040503050406030204" pitchFamily="18" charset="0"/>
                      </a:rPr>
                      <m:t>=13 </m:t>
                    </m:r>
                    <m:r>
                      <a:rPr lang="de-DE" sz="2000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de-DE" sz="2000" b="0" i="1" smtClean="0">
                        <a:latin typeface="Cambria Math" panose="02040503050406030204" pitchFamily="18" charset="0"/>
                      </a:rPr>
                      <m:t> −158</m:t>
                    </m:r>
                    <m:r>
                      <a:rPr lang="de-DE" sz="2000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de-DE" sz="2000" b="0" i="1" smtClean="0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de-DE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sz="2000" b="0" i="1" smtClean="0">
                            <a:latin typeface="Cambria Math" panose="02040503050406030204" pitchFamily="18" charset="0"/>
                          </a:rPr>
                          <m:t>400</m:t>
                        </m:r>
                      </m:e>
                    </m:d>
                    <m:r>
                      <a:rPr lang="de-DE" sz="20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de-DE" sz="2000" b="0" i="1" smtClean="0">
                        <a:latin typeface="Cambria Math" panose="02040503050406030204" pitchFamily="18" charset="0"/>
                      </a:rPr>
                      <m:t>𝐺𝑒𝑉</m:t>
                    </m:r>
                    <m:r>
                      <a:rPr lang="de-DE" sz="2000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de-DE" sz="2000" b="0" i="1" smtClean="0"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r>
                  <a:rPr lang="de-DE" sz="2000" b="0" smtClean="0"/>
                  <a:t> 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de-DE" sz="20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de-DE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2000" i="1"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de-DE" sz="2000" i="1">
                                <a:latin typeface="Cambria Math" panose="02040503050406030204" pitchFamily="18" charset="0"/>
                              </a:rPr>
                              <m:t>𝑁𝑁</m:t>
                            </m:r>
                          </m:sub>
                        </m:sSub>
                      </m:e>
                    </m:rad>
                    <m:r>
                      <a:rPr lang="de-DE" sz="2000" i="1">
                        <a:latin typeface="Cambria Math" panose="02040503050406030204" pitchFamily="18" charset="0"/>
                      </a:rPr>
                      <m:t>=5.1 −17.3 </m:t>
                    </m:r>
                    <m:d>
                      <m:dPr>
                        <m:ctrlPr>
                          <a:rPr lang="de-DE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sz="2000" i="1">
                            <a:latin typeface="Cambria Math" panose="02040503050406030204" pitchFamily="18" charset="0"/>
                          </a:rPr>
                          <m:t>27.4</m:t>
                        </m:r>
                      </m:e>
                    </m:d>
                    <m:r>
                      <a:rPr lang="de-DE" sz="20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de-DE" sz="2000" i="1">
                        <a:latin typeface="Cambria Math" panose="02040503050406030204" pitchFamily="18" charset="0"/>
                      </a:rPr>
                      <m:t>𝐺𝑒𝑉</m:t>
                    </m:r>
                  </m:oMath>
                </a14:m>
                <a:endParaRPr lang="de-DE" sz="2000" b="0" smtClean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875" y="4096607"/>
                <a:ext cx="5388526" cy="2003947"/>
              </a:xfrm>
              <a:prstGeom prst="rect">
                <a:avLst/>
              </a:prstGeom>
              <a:blipFill rotWithShape="0">
                <a:blip r:embed="rId2"/>
                <a:stretch>
                  <a:fillRect l="-1131" t="-1216" r="-226" b="-27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" name="Group 7"/>
          <p:cNvGrpSpPr/>
          <p:nvPr/>
        </p:nvGrpSpPr>
        <p:grpSpPr>
          <a:xfrm>
            <a:off x="323528" y="769438"/>
            <a:ext cx="5233353" cy="2664296"/>
            <a:chOff x="323528" y="769438"/>
            <a:chExt cx="5233353" cy="2664296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3"/>
            <a:srcRect l="12348"/>
            <a:stretch/>
          </p:blipFill>
          <p:spPr>
            <a:xfrm>
              <a:off x="323528" y="769438"/>
              <a:ext cx="5233353" cy="2664296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>
            <a:xfrm>
              <a:off x="323528" y="980728"/>
              <a:ext cx="1440160" cy="50405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323528" y="1278993"/>
              <a:ext cx="1242730" cy="44615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24127" y="772143"/>
            <a:ext cx="3292471" cy="3088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9734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1754"/>
    </mc:Choice>
    <mc:Fallback xmlns="">
      <p:transition spd="slow" advTm="51754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Steps toward the future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2298B24-29AC-464F-B886-34241378A982}" type="slidenum">
              <a:rPr lang="de-DE" smtClean="0"/>
              <a:pPr>
                <a:defRPr/>
              </a:pPr>
              <a:t>20</a:t>
            </a:fld>
            <a:endParaRPr lang="de-DE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8033"/>
          <a:stretch/>
        </p:blipFill>
        <p:spPr>
          <a:xfrm>
            <a:off x="2483768" y="729601"/>
            <a:ext cx="1609336" cy="125787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1390822"/>
              </p:ext>
            </p:extLst>
          </p:nvPr>
        </p:nvGraphicFramePr>
        <p:xfrm>
          <a:off x="321692" y="2195160"/>
          <a:ext cx="7994724" cy="37541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296143"/>
                <a:gridCol w="3208271"/>
                <a:gridCol w="3490310"/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mtClean="0"/>
                        <a:t>SAVD (80Hz Pb+Pb)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mtClean="0"/>
                        <a:t>VD-2020 (1kHz Pb+Pb)</a:t>
                      </a:r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mtClean="0"/>
                        <a:t>2017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 smtClean="0"/>
                        <a:t>Commissioning</a:t>
                      </a:r>
                      <a:r>
                        <a:rPr lang="de-DE" baseline="0" smtClean="0"/>
                        <a:t> improved software/hardware</a:t>
                      </a:r>
                      <a:endParaRPr lang="en-US" baseline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 baseline="0" smtClean="0"/>
                        <a:t>Data taking p+Pb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 baseline="0" smtClean="0"/>
                        <a:t>Data taking Xe+La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 baseline="0" smtClean="0">
                          <a:solidFill>
                            <a:schemeClr val="accent2"/>
                          </a:solidFill>
                        </a:rPr>
                        <a:t>Data analysis Pb+Pb 2016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 smtClean="0"/>
                        <a:t>Test of ALPIDE in Xe-beam (robustness)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 smtClean="0"/>
                        <a:t>Preparation of proposal for NA61 2020</a:t>
                      </a:r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mtClean="0"/>
                        <a:t>2018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 smtClean="0"/>
                        <a:t>Data taking Pb+Pb</a:t>
                      </a:r>
                      <a:r>
                        <a:rPr lang="de-DE" baseline="0" smtClean="0"/>
                        <a:t> 2018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de-DE" baseline="0" smtClean="0">
                          <a:solidFill>
                            <a:schemeClr val="accent2"/>
                          </a:solidFill>
                        </a:rPr>
                        <a:t>Data analysis Xe+La 2017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 smtClean="0"/>
                        <a:t>Option: Upgrade/complement SAVD with ALPIDE-ladders</a:t>
                      </a:r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mtClean="0"/>
                        <a:t>LS2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 smtClean="0"/>
                        <a:t>Decommissioning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de-DE" baseline="0" smtClean="0">
                          <a:solidFill>
                            <a:schemeClr val="accent2"/>
                          </a:solidFill>
                        </a:rPr>
                        <a:t>Data analysis Xe+La 2018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 smtClean="0"/>
                        <a:t>Construction</a:t>
                      </a:r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mtClean="0"/>
                        <a:t>2020</a:t>
                      </a:r>
                    </a:p>
                    <a:p>
                      <a:r>
                        <a:rPr lang="de-DE" smtClean="0"/>
                        <a:t>(After LS2)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 smtClean="0"/>
                        <a:t>Commissioning/Data taking at</a:t>
                      </a:r>
                      <a:r>
                        <a:rPr lang="de-DE" baseline="0" smtClean="0"/>
                        <a:t> 1 kHz trigger rate.</a:t>
                      </a:r>
                      <a:endParaRPr lang="de-DE" smtClean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4" name="Pictur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8104" y="639438"/>
            <a:ext cx="1763131" cy="143819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76169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6473"/>
    </mc:Choice>
    <mc:Fallback xmlns="">
      <p:transition spd="slow" advTm="86473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Summary and conclusion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2298B24-29AC-464F-B886-34241378A982}" type="slidenum">
              <a:rPr lang="de-DE" smtClean="0"/>
              <a:pPr>
                <a:defRPr/>
              </a:pPr>
              <a:t>21</a:t>
            </a:fld>
            <a:endParaRPr lang="de-DE"/>
          </a:p>
        </p:txBody>
      </p:sp>
      <p:sp>
        <p:nvSpPr>
          <p:cNvPr id="5" name="TextBox 4"/>
          <p:cNvSpPr txBox="1"/>
          <p:nvPr/>
        </p:nvSpPr>
        <p:spPr>
          <a:xfrm>
            <a:off x="736547" y="1196752"/>
            <a:ext cx="7377532" cy="46063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smtClean="0">
                <a:solidFill>
                  <a:srgbClr val="FF0000"/>
                </a:solidFill>
              </a:rPr>
              <a:t>A</a:t>
            </a:r>
            <a:r>
              <a:rPr lang="de-DE" sz="2000" smtClean="0"/>
              <a:t>dding a vertex detector to NA61/SHINE will allow for first </a:t>
            </a:r>
          </a:p>
          <a:p>
            <a:r>
              <a:rPr lang="de-DE" sz="2000" smtClean="0"/>
              <a:t>direct open charm measurements in A-A collision systems </a:t>
            </a:r>
          </a:p>
          <a:p>
            <a:r>
              <a:rPr lang="de-DE" sz="2000" smtClean="0"/>
              <a:t>at SPS top energy.</a:t>
            </a:r>
          </a:p>
          <a:p>
            <a:endParaRPr lang="de-DE" sz="2000"/>
          </a:p>
          <a:p>
            <a:r>
              <a:rPr lang="de-DE" sz="2000" smtClean="0">
                <a:solidFill>
                  <a:srgbClr val="FF0000"/>
                </a:solidFill>
              </a:rPr>
              <a:t>A</a:t>
            </a:r>
            <a:r>
              <a:rPr lang="de-DE" sz="2000" smtClean="0"/>
              <a:t> Small Acceptance Vertex Detector (SAVD) has been built: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smtClean="0"/>
              <a:t>16 MIMOSA-26 CMOS sensors (32 cm², 10 MPixel).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smtClean="0"/>
              <a:t>ALICE ITS ladders (modified) &lt;0.4% X</a:t>
            </a:r>
            <a:r>
              <a:rPr lang="de-DE" sz="2000" baseline="-25000" smtClean="0"/>
              <a:t>0 </a:t>
            </a:r>
            <a:r>
              <a:rPr lang="de-DE" sz="2000" smtClean="0"/>
              <a:t>/ layer.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smtClean="0"/>
              <a:t>CBM-MVD DAQ and integration (adapted).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000" baseline="-25000"/>
          </a:p>
          <a:p>
            <a:r>
              <a:rPr lang="de-DE" sz="2000" smtClean="0">
                <a:solidFill>
                  <a:srgbClr val="FF0000"/>
                </a:solidFill>
              </a:rPr>
              <a:t>A</a:t>
            </a:r>
            <a:r>
              <a:rPr lang="de-DE" sz="2000" smtClean="0"/>
              <a:t> commissioning beam time was performed in Dec. 2016. Hope</a:t>
            </a:r>
          </a:p>
          <a:p>
            <a:r>
              <a:rPr lang="de-DE" sz="2000" smtClean="0"/>
              <a:t>to extract open charm peak.</a:t>
            </a:r>
          </a:p>
          <a:p>
            <a:endParaRPr lang="de-DE" sz="2000"/>
          </a:p>
          <a:p>
            <a:r>
              <a:rPr lang="de-DE" sz="2000" smtClean="0">
                <a:solidFill>
                  <a:srgbClr val="FF0000"/>
                </a:solidFill>
              </a:rPr>
              <a:t>T</a:t>
            </a:r>
            <a:r>
              <a:rPr lang="de-DE" sz="2000" smtClean="0"/>
              <a:t>he SAVD will continue regular operation until end 2018 (LS 2). </a:t>
            </a:r>
          </a:p>
          <a:p>
            <a:endParaRPr lang="de-DE" sz="2000" smtClean="0">
              <a:solidFill>
                <a:srgbClr val="FF0000"/>
              </a:solidFill>
            </a:endParaRPr>
          </a:p>
          <a:p>
            <a:r>
              <a:rPr lang="de-DE" sz="2000" smtClean="0">
                <a:solidFill>
                  <a:srgbClr val="FF0000"/>
                </a:solidFill>
              </a:rPr>
              <a:t>A</a:t>
            </a:r>
            <a:r>
              <a:rPr lang="de-DE" sz="2000" smtClean="0"/>
              <a:t>im for upgrade during Long Shutdown 2</a:t>
            </a:r>
            <a:endParaRPr lang="en-US" sz="2000"/>
          </a:p>
        </p:txBody>
      </p:sp>
    </p:spTree>
    <p:extLst>
      <p:ext uri="{BB962C8B-B14F-4D97-AF65-F5344CB8AC3E}">
        <p14:creationId xmlns:p14="http://schemas.microsoft.com/office/powerpoint/2010/main" val="3137073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8426"/>
    </mc:Choice>
    <mc:Fallback xmlns="">
      <p:transition spd="slow" advTm="58426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The VD - team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2298B24-29AC-464F-B886-34241378A982}" type="slidenum">
              <a:rPr lang="de-DE" smtClean="0"/>
              <a:pPr>
                <a:defRPr/>
              </a:pPr>
              <a:t>22</a:t>
            </a:fld>
            <a:endParaRPr lang="de-DE"/>
          </a:p>
        </p:txBody>
      </p:sp>
      <p:sp>
        <p:nvSpPr>
          <p:cNvPr id="3" name="TextBox 2"/>
          <p:cNvSpPr txBox="1"/>
          <p:nvPr/>
        </p:nvSpPr>
        <p:spPr>
          <a:xfrm>
            <a:off x="179512" y="577274"/>
            <a:ext cx="8787855" cy="39318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smtClean="0">
                <a:solidFill>
                  <a:srgbClr val="FF0000"/>
                </a:solidFill>
              </a:rPr>
              <a:t>K</a:t>
            </a:r>
            <a:r>
              <a:rPr lang="de-DE" sz="2000" smtClean="0"/>
              <a:t>rakow:  </a:t>
            </a:r>
          </a:p>
          <a:p>
            <a:r>
              <a:rPr lang="de-DE" sz="2000" smtClean="0"/>
              <a:t>JU: </a:t>
            </a:r>
            <a:r>
              <a:rPr lang="de-DE" sz="1800" i="1" u="sng" smtClean="0"/>
              <a:t>P. Staszel</a:t>
            </a:r>
            <a:r>
              <a:rPr lang="de-DE" sz="1800" i="1" smtClean="0"/>
              <a:t> (Coordinator), </a:t>
            </a:r>
            <a:r>
              <a:rPr lang="de-DE" sz="1800" i="1"/>
              <a:t>Y. </a:t>
            </a:r>
            <a:r>
              <a:rPr lang="de-DE" sz="1800" i="1" smtClean="0"/>
              <a:t>Ali, D. Larsen, M. Jablonski, A. Merzlaya R. Planeta </a:t>
            </a:r>
          </a:p>
          <a:p>
            <a:r>
              <a:rPr lang="de-DE" sz="1800" smtClean="0"/>
              <a:t>AGH: </a:t>
            </a:r>
            <a:r>
              <a:rPr lang="de-DE" sz="1800" i="1" smtClean="0"/>
              <a:t>M. Baszczyk, P. Dorosz, W. </a:t>
            </a:r>
            <a:r>
              <a:rPr lang="de-DE" sz="1800" i="1"/>
              <a:t>Kucewicz, L. </a:t>
            </a:r>
            <a:r>
              <a:rPr lang="de-DE" sz="1800" i="1" smtClean="0"/>
              <a:t>Mik</a:t>
            </a:r>
          </a:p>
          <a:p>
            <a:endParaRPr lang="de-DE" sz="900" smtClean="0"/>
          </a:p>
          <a:p>
            <a:r>
              <a:rPr lang="de-DE" sz="2000">
                <a:solidFill>
                  <a:srgbClr val="FF0000"/>
                </a:solidFill>
              </a:rPr>
              <a:t>G</a:t>
            </a:r>
            <a:r>
              <a:rPr lang="de-DE" sz="2000"/>
              <a:t>U Frankfurt</a:t>
            </a:r>
            <a:r>
              <a:rPr lang="de-DE" sz="2000" smtClean="0"/>
              <a:t>: </a:t>
            </a:r>
            <a:r>
              <a:rPr lang="de-DE" sz="1800" i="1" smtClean="0"/>
              <a:t>M</a:t>
            </a:r>
            <a:r>
              <a:rPr lang="de-DE" sz="1800" i="1"/>
              <a:t>. Deveaux, </a:t>
            </a:r>
            <a:r>
              <a:rPr lang="de-DE" sz="1800" i="1" smtClean="0"/>
              <a:t>M</a:t>
            </a:r>
            <a:r>
              <a:rPr lang="de-DE" sz="1800" i="1"/>
              <a:t>. </a:t>
            </a:r>
            <a:r>
              <a:rPr lang="de-DE" sz="1800" i="1" smtClean="0"/>
              <a:t>Gazdzicki, </a:t>
            </a:r>
            <a:r>
              <a:rPr lang="de-DE" sz="1800" i="1"/>
              <a:t>M. Koziel, A. </a:t>
            </a:r>
            <a:r>
              <a:rPr lang="de-DE" sz="1800" i="1" smtClean="0"/>
              <a:t>Snoch</a:t>
            </a:r>
          </a:p>
          <a:p>
            <a:r>
              <a:rPr lang="de-DE" sz="1800" i="1"/>
              <a:t>	 </a:t>
            </a:r>
            <a:r>
              <a:rPr lang="de-DE" sz="1800" i="1" smtClean="0"/>
              <a:t>           </a:t>
            </a:r>
            <a:r>
              <a:rPr lang="de-DE" sz="1600" b="1" smtClean="0"/>
              <a:t>Thanks to:</a:t>
            </a:r>
            <a:r>
              <a:rPr lang="de-DE" sz="1600" smtClean="0"/>
              <a:t> P. Klaus, J. Michel, M. Wiebusch</a:t>
            </a:r>
            <a:endParaRPr lang="de-DE" sz="1400" smtClean="0"/>
          </a:p>
          <a:p>
            <a:endParaRPr lang="de-DE" sz="300" i="1" smtClean="0"/>
          </a:p>
          <a:p>
            <a:r>
              <a:rPr lang="de-DE" sz="2000" smtClean="0">
                <a:solidFill>
                  <a:srgbClr val="FF0000"/>
                </a:solidFill>
              </a:rPr>
              <a:t>W</a:t>
            </a:r>
            <a:r>
              <a:rPr lang="de-DE" sz="2000" smtClean="0"/>
              <a:t>arsaw </a:t>
            </a:r>
          </a:p>
          <a:p>
            <a:r>
              <a:rPr lang="de-DE" sz="2000" smtClean="0"/>
              <a:t>WUT: </a:t>
            </a:r>
            <a:r>
              <a:rPr lang="de-DE" sz="1800" i="1" smtClean="0"/>
              <a:t>W. Brylinski, D. Tefelski</a:t>
            </a:r>
          </a:p>
          <a:p>
            <a:r>
              <a:rPr lang="de-DE" sz="1800" smtClean="0"/>
              <a:t>UW:</a:t>
            </a:r>
            <a:r>
              <a:rPr lang="de-DE" sz="1800" i="1" smtClean="0"/>
              <a:t> A</a:t>
            </a:r>
            <a:r>
              <a:rPr lang="de-DE" sz="1800" i="1"/>
              <a:t>. Aduszkiewicz,</a:t>
            </a:r>
          </a:p>
          <a:p>
            <a:endParaRPr lang="de-DE" sz="900"/>
          </a:p>
          <a:p>
            <a:r>
              <a:rPr lang="de-DE" sz="2000" smtClean="0">
                <a:solidFill>
                  <a:srgbClr val="FF0000"/>
                </a:solidFill>
              </a:rPr>
              <a:t>S</a:t>
            </a:r>
            <a:r>
              <a:rPr lang="de-DE" sz="2000" smtClean="0"/>
              <a:t>t. Petersburg State University: </a:t>
            </a:r>
            <a:r>
              <a:rPr lang="en-US" sz="1800" i="1"/>
              <a:t>G. Feofilov, S.Igolkin, T.Lazareva, V.Kovalenko, </a:t>
            </a:r>
            <a:endParaRPr lang="en-US" sz="1800" i="1" smtClean="0"/>
          </a:p>
          <a:p>
            <a:r>
              <a:rPr lang="en-US" sz="1800" i="1" smtClean="0"/>
              <a:t>A</a:t>
            </a:r>
            <a:r>
              <a:rPr lang="en-US" sz="1800" i="1"/>
              <a:t>. Merzlaya, V.Vechernin</a:t>
            </a:r>
            <a:endParaRPr lang="de-DE" sz="1100"/>
          </a:p>
          <a:p>
            <a:endParaRPr lang="en-US" sz="1050" smtClean="0">
              <a:solidFill>
                <a:srgbClr val="FF0000"/>
              </a:solidFill>
            </a:endParaRPr>
          </a:p>
          <a:p>
            <a:r>
              <a:rPr lang="en-US" sz="2000" smtClean="0">
                <a:solidFill>
                  <a:srgbClr val="FF0000"/>
                </a:solidFill>
              </a:rPr>
              <a:t>E</a:t>
            </a:r>
            <a:r>
              <a:rPr lang="en-US" sz="2000" smtClean="0"/>
              <a:t>TH Zürich:</a:t>
            </a:r>
            <a:r>
              <a:rPr lang="de-DE" sz="2000" smtClean="0"/>
              <a:t> </a:t>
            </a:r>
            <a:r>
              <a:rPr lang="de-DE" sz="1800" i="1" smtClean="0"/>
              <a:t>S. Di Luise </a:t>
            </a:r>
            <a:endParaRPr lang="en-US" sz="1800" i="1"/>
          </a:p>
        </p:txBody>
      </p:sp>
      <p:sp>
        <p:nvSpPr>
          <p:cNvPr id="7" name="TextBox 6"/>
          <p:cNvSpPr txBox="1"/>
          <p:nvPr/>
        </p:nvSpPr>
        <p:spPr>
          <a:xfrm>
            <a:off x="472596" y="4683380"/>
            <a:ext cx="150393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mtClean="0">
                <a:solidFill>
                  <a:srgbClr val="FF0000"/>
                </a:solidFill>
              </a:rPr>
              <a:t>T</a:t>
            </a:r>
            <a:r>
              <a:rPr lang="de-DE" smtClean="0"/>
              <a:t>hanks to: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149866" y="4222249"/>
            <a:ext cx="2601994" cy="43088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de-DE" smtClean="0">
                <a:solidFill>
                  <a:srgbClr val="FF0000"/>
                </a:solidFill>
              </a:rPr>
              <a:t>A</a:t>
            </a:r>
            <a:r>
              <a:rPr lang="de-DE" smtClean="0"/>
              <a:t>nd many others…</a:t>
            </a:r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251520" y="4683380"/>
            <a:ext cx="851227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72596" y="4683380"/>
            <a:ext cx="150393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mtClean="0">
                <a:solidFill>
                  <a:srgbClr val="FF0000"/>
                </a:solidFill>
              </a:rPr>
              <a:t>T</a:t>
            </a:r>
            <a:r>
              <a:rPr lang="de-DE" smtClean="0"/>
              <a:t>hanks to: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59" y="5310783"/>
            <a:ext cx="1058919" cy="1426599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5287314"/>
            <a:ext cx="1074124" cy="1450067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3445931" y="6372036"/>
            <a:ext cx="1702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800" smtClean="0"/>
              <a:t>PICSEL Group</a:t>
            </a:r>
            <a:endParaRPr lang="en-US" sz="180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2639" y="5454349"/>
            <a:ext cx="2577713" cy="926979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5429793" y="6368049"/>
            <a:ext cx="2159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800" smtClean="0"/>
              <a:t>TRB - collaboration</a:t>
            </a:r>
            <a:endParaRPr lang="en-US" sz="1800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0629" y="5216777"/>
            <a:ext cx="1630128" cy="1110006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089506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4212"/>
    </mc:Choice>
    <mc:Fallback xmlns="">
      <p:transition spd="slow" advTm="24212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2298B24-29AC-464F-B886-34241378A982}" type="slidenum">
              <a:rPr lang="de-DE" smtClean="0"/>
              <a:pPr>
                <a:defRPr/>
              </a:pPr>
              <a:t>23</a:t>
            </a:fld>
            <a:endParaRPr lang="de-DE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90409" t="8031" b="14936"/>
          <a:stretch/>
        </p:blipFill>
        <p:spPr>
          <a:xfrm>
            <a:off x="14341642" y="818147"/>
            <a:ext cx="812402" cy="4126832"/>
          </a:xfrm>
          <a:prstGeom prst="rect">
            <a:avLst/>
          </a:prstGeom>
        </p:spPr>
      </p:pic>
      <p:grpSp>
        <p:nvGrpSpPr>
          <p:cNvPr id="19" name="Group 18"/>
          <p:cNvGrpSpPr/>
          <p:nvPr/>
        </p:nvGrpSpPr>
        <p:grpSpPr>
          <a:xfrm>
            <a:off x="-38581" y="908720"/>
            <a:ext cx="8282989" cy="5683889"/>
            <a:chOff x="-38581" y="908720"/>
            <a:chExt cx="8282989" cy="5683889"/>
          </a:xfrm>
        </p:grpSpPr>
        <p:grpSp>
          <p:nvGrpSpPr>
            <p:cNvPr id="16" name="Group 15"/>
            <p:cNvGrpSpPr/>
            <p:nvPr/>
          </p:nvGrpSpPr>
          <p:grpSpPr>
            <a:xfrm>
              <a:off x="489489" y="908720"/>
              <a:ext cx="7754919" cy="5198281"/>
              <a:chOff x="345473" y="1196752"/>
              <a:chExt cx="7754919" cy="5198281"/>
            </a:xfrm>
          </p:grpSpPr>
          <p:pic>
            <p:nvPicPr>
              <p:cNvPr id="5" name="Picture 4"/>
              <p:cNvPicPr>
                <a:picLocks noChangeAspect="1"/>
              </p:cNvPicPr>
              <p:nvPr/>
            </p:nvPicPr>
            <p:blipFill rotWithShape="1">
              <a:blip r:embed="rId2"/>
              <a:srcRect l="11643" t="48243" r="9892" b="13168"/>
              <a:stretch/>
            </p:blipFill>
            <p:spPr>
              <a:xfrm>
                <a:off x="1187738" y="1196752"/>
                <a:ext cx="6646567" cy="4590256"/>
              </a:xfrm>
              <a:prstGeom prst="rect">
                <a:avLst/>
              </a:prstGeom>
              <a:ln w="28575">
                <a:solidFill>
                  <a:schemeClr val="tx1"/>
                </a:solidFill>
              </a:ln>
            </p:spPr>
          </p:pic>
          <p:sp>
            <p:nvSpPr>
              <p:cNvPr id="7" name="TextBox 6"/>
              <p:cNvSpPr txBox="1"/>
              <p:nvPr/>
            </p:nvSpPr>
            <p:spPr>
              <a:xfrm>
                <a:off x="485390" y="4581128"/>
                <a:ext cx="585417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2800" smtClean="0"/>
                  <a:t>50</a:t>
                </a:r>
                <a:endParaRPr lang="en-US" sz="2800"/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356406" y="3647063"/>
                <a:ext cx="785793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2800" smtClean="0"/>
                  <a:t>100</a:t>
                </a:r>
                <a:endParaRPr lang="en-US" sz="2800"/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363292" y="2712998"/>
                <a:ext cx="785793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2800" smtClean="0"/>
                  <a:t>150</a:t>
                </a:r>
                <a:endParaRPr lang="en-US" sz="2800"/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345473" y="1778933"/>
                <a:ext cx="785793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2800" smtClean="0"/>
                  <a:t>200</a:t>
                </a:r>
                <a:endParaRPr lang="en-US" sz="2800"/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2073665" y="5859582"/>
                <a:ext cx="785793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2800" smtClean="0"/>
                  <a:t>200</a:t>
                </a:r>
                <a:endParaRPr lang="en-US" sz="2800"/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3369809" y="5859581"/>
                <a:ext cx="785793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2800" smtClean="0"/>
                  <a:t>400</a:t>
                </a:r>
                <a:endParaRPr lang="en-US" sz="2800"/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4665953" y="5859580"/>
                <a:ext cx="785793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2800" smtClean="0"/>
                  <a:t>600</a:t>
                </a:r>
                <a:endParaRPr lang="en-US" sz="2800"/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5957217" y="5859580"/>
                <a:ext cx="785793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2800" smtClean="0"/>
                  <a:t>800</a:t>
                </a:r>
                <a:endParaRPr lang="en-US" sz="2800"/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7114225" y="5871813"/>
                <a:ext cx="986167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2800" smtClean="0"/>
                  <a:t>1000</a:t>
                </a:r>
                <a:endParaRPr lang="en-US" sz="2800"/>
              </a:p>
            </p:txBody>
          </p:sp>
        </p:grpSp>
        <p:sp>
          <p:nvSpPr>
            <p:cNvPr id="17" name="TextBox 16"/>
            <p:cNvSpPr txBox="1"/>
            <p:nvPr/>
          </p:nvSpPr>
          <p:spPr>
            <a:xfrm>
              <a:off x="5065333" y="6069389"/>
              <a:ext cx="317907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800" smtClean="0"/>
                <a:t>PSD energy [ADU]</a:t>
              </a:r>
              <a:endParaRPr lang="en-US" sz="2800"/>
            </a:p>
          </p:txBody>
        </p:sp>
        <p:sp>
          <p:nvSpPr>
            <p:cNvPr id="18" name="TextBox 17"/>
            <p:cNvSpPr txBox="1"/>
            <p:nvPr/>
          </p:nvSpPr>
          <p:spPr>
            <a:xfrm rot="16200000">
              <a:off x="-778207" y="2619405"/>
              <a:ext cx="200247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800" smtClean="0"/>
                <a:t>Clusters [1]</a:t>
              </a:r>
              <a:endParaRPr lang="en-US" sz="2800"/>
            </a:p>
          </p:txBody>
        </p:sp>
      </p:grpSp>
    </p:spTree>
    <p:extLst>
      <p:ext uri="{BB962C8B-B14F-4D97-AF65-F5344CB8AC3E}">
        <p14:creationId xmlns:p14="http://schemas.microsoft.com/office/powerpoint/2010/main" val="3377337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Open charm measurements with NA61/Shine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2298B24-29AC-464F-B886-34241378A982}" type="slidenum">
              <a:rPr lang="de-DE" smtClean="0"/>
              <a:pPr>
                <a:defRPr/>
              </a:pPr>
              <a:t>3</a:t>
            </a:fld>
            <a:endParaRPr lang="de-DE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3741" y="836713"/>
            <a:ext cx="3871935" cy="2232248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878" y="620688"/>
            <a:ext cx="4016219" cy="288032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323528" y="3788446"/>
                <a:ext cx="7280060" cy="2246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Ψ</m:t>
                    </m:r>
                  </m:oMath>
                </a14:m>
                <a:r>
                  <a:rPr lang="en-US" smtClean="0"/>
                  <a:t> melting has been proposed as probe for deconfinement and the temperature of the fireball.</a:t>
                </a:r>
              </a:p>
              <a:p>
                <a:endParaRPr lang="en-US" sz="140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mtClean="0"/>
                  <a:t>Most charm is produced as open charm.</a:t>
                </a:r>
              </a:p>
              <a:p>
                <a:endParaRPr lang="en-US" sz="1600" smtClean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mtClean="0"/>
                  <a:t>Direct </a:t>
                </a:r>
                <a:r>
                  <a:rPr lang="en-US" i="1" smtClean="0">
                    <a:solidFill>
                      <a:srgbClr val="003366"/>
                    </a:solidFill>
                  </a:rPr>
                  <a:t>A-A → Open Charm + X </a:t>
                </a:r>
                <a:r>
                  <a:rPr lang="en-US" smtClean="0"/>
                  <a:t>measurements are needed for precise understanding. </a:t>
                </a:r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3788446"/>
                <a:ext cx="7280060" cy="2246769"/>
              </a:xfrm>
              <a:prstGeom prst="rect">
                <a:avLst/>
              </a:prstGeom>
              <a:blipFill rotWithShape="0">
                <a:blip r:embed="rId4"/>
                <a:stretch>
                  <a:fillRect l="-921" t="-1355" b="-48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Rectangle 23"/>
          <p:cNvSpPr/>
          <p:nvPr/>
        </p:nvSpPr>
        <p:spPr>
          <a:xfrm rot="5400000">
            <a:off x="6763932" y="2807351"/>
            <a:ext cx="408451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smtClean="0">
                <a:latin typeface="CMBX12"/>
              </a:rPr>
              <a:t>H. Satz, </a:t>
            </a:r>
            <a:r>
              <a:rPr lang="en-US" sz="1400"/>
              <a:t>arXiv:1303.3493v2 [hep-ph] 12 Apr </a:t>
            </a:r>
            <a:r>
              <a:rPr lang="en-US" sz="1400" smtClean="0"/>
              <a:t>2013</a:t>
            </a:r>
          </a:p>
          <a:p>
            <a:endParaRPr lang="en-US" sz="1400"/>
          </a:p>
        </p:txBody>
      </p:sp>
      <p:sp>
        <p:nvSpPr>
          <p:cNvPr id="25" name="TextBox 24"/>
          <p:cNvSpPr txBox="1"/>
          <p:nvPr/>
        </p:nvSpPr>
        <p:spPr>
          <a:xfrm>
            <a:off x="683568" y="6204421"/>
            <a:ext cx="7927619" cy="430887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de-DE" smtClean="0">
                <a:solidFill>
                  <a:srgbClr val="FF0000"/>
                </a:solidFill>
              </a:rPr>
              <a:t>I</a:t>
            </a:r>
            <a:r>
              <a:rPr lang="de-DE" smtClean="0"/>
              <a:t>dea: Add vertex detector and detect open charm (D-mesons).</a:t>
            </a:r>
            <a:endParaRPr lang="en-US"/>
          </a:p>
        </p:txBody>
      </p:sp>
      <p:cxnSp>
        <p:nvCxnSpPr>
          <p:cNvPr id="27" name="Straight Connector 26"/>
          <p:cNvCxnSpPr/>
          <p:nvPr/>
        </p:nvCxnSpPr>
        <p:spPr>
          <a:xfrm>
            <a:off x="126878" y="6035215"/>
            <a:ext cx="876560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 rot="5400000">
            <a:off x="6547357" y="3023927"/>
            <a:ext cx="430222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/>
              <a:t>T. Matsui and H. Satz, 1986, Phys. Lett</a:t>
            </a:r>
            <a:r>
              <a:rPr lang="en-US" sz="1400" smtClean="0"/>
              <a:t>. B 178, </a:t>
            </a:r>
            <a:r>
              <a:rPr lang="en-US" sz="1400"/>
              <a:t>416</a:t>
            </a:r>
          </a:p>
        </p:txBody>
      </p:sp>
    </p:spTree>
    <p:extLst>
      <p:ext uri="{BB962C8B-B14F-4D97-AF65-F5344CB8AC3E}">
        <p14:creationId xmlns:p14="http://schemas.microsoft.com/office/powerpoint/2010/main" val="1793908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9707"/>
    </mc:Choice>
    <mc:Fallback xmlns="">
      <p:transition spd="slow" advTm="59707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743319-F4ED-4D4E-8CE6-9897FF2C0950}" type="slidenum">
              <a:rPr lang="de-DE" altLang="en-US"/>
              <a:pPr/>
              <a:t>4</a:t>
            </a:fld>
            <a:endParaRPr lang="de-DE" altLang="en-US"/>
          </a:p>
        </p:txBody>
      </p:sp>
      <p:sp>
        <p:nvSpPr>
          <p:cNvPr id="32809" name="Text Box 41"/>
          <p:cNvSpPr txBox="1">
            <a:spLocks noChangeArrowheads="1"/>
          </p:cNvSpPr>
          <p:nvPr/>
        </p:nvSpPr>
        <p:spPr bwMode="auto">
          <a:xfrm>
            <a:off x="4144268" y="985719"/>
            <a:ext cx="5061257" cy="203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dirty="0">
                <a:solidFill>
                  <a:srgbClr val="FF0000"/>
                </a:solidFill>
              </a:rPr>
              <a:t>R</a:t>
            </a:r>
            <a:r>
              <a:rPr lang="en-US" altLang="en-US" dirty="0"/>
              <a:t>econstructing open charm requires: </a:t>
            </a:r>
          </a:p>
          <a:p>
            <a:pPr>
              <a:buFontTx/>
              <a:buChar char="•"/>
            </a:pPr>
            <a:r>
              <a:rPr lang="en-US" altLang="en-US" dirty="0"/>
              <a:t> Excellent secondary vertex </a:t>
            </a:r>
          </a:p>
          <a:p>
            <a:r>
              <a:rPr lang="en-US" altLang="en-US" dirty="0"/>
              <a:t>   resolution (~ 50 µm)</a:t>
            </a:r>
          </a:p>
          <a:p>
            <a:r>
              <a:rPr lang="en-US" altLang="en-US" sz="2000" dirty="0"/>
              <a:t>=&gt; Excellent spatial resolution (~5 µm)</a:t>
            </a:r>
          </a:p>
          <a:p>
            <a:r>
              <a:rPr lang="en-US" altLang="en-US" sz="2000" dirty="0"/>
              <a:t>=&gt; Very low material budget (few 0.1 % X</a:t>
            </a:r>
            <a:r>
              <a:rPr lang="en-US" altLang="en-US" sz="2000" baseline="-25000" dirty="0"/>
              <a:t>0</a:t>
            </a:r>
            <a:r>
              <a:rPr lang="en-US" altLang="en-US" sz="2000" dirty="0"/>
              <a:t>)</a:t>
            </a:r>
          </a:p>
          <a:p>
            <a:r>
              <a:rPr lang="en-US" altLang="en-US" sz="2000" dirty="0"/>
              <a:t>=&gt; Detectors in </a:t>
            </a:r>
            <a:r>
              <a:rPr lang="en-US" altLang="en-US" sz="2000" dirty="0" smtClean="0"/>
              <a:t>helium</a:t>
            </a:r>
            <a:endParaRPr lang="en-US" altLang="en-US" sz="2000" dirty="0"/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Requirements </a:t>
            </a:r>
            <a:r>
              <a:rPr lang="en-US" altLang="en-US"/>
              <a:t>on the vertex detector</a:t>
            </a:r>
          </a:p>
        </p:txBody>
      </p:sp>
      <p:grpSp>
        <p:nvGrpSpPr>
          <p:cNvPr id="32778" name="Group 10"/>
          <p:cNvGrpSpPr>
            <a:grpSpLocks/>
          </p:cNvGrpSpPr>
          <p:nvPr/>
        </p:nvGrpSpPr>
        <p:grpSpPr bwMode="auto">
          <a:xfrm>
            <a:off x="468313" y="908050"/>
            <a:ext cx="5473700" cy="4160838"/>
            <a:chOff x="295" y="618"/>
            <a:chExt cx="3448" cy="2621"/>
          </a:xfrm>
        </p:grpSpPr>
        <p:grpSp>
          <p:nvGrpSpPr>
            <p:cNvPr id="32779" name="Group 11"/>
            <p:cNvGrpSpPr>
              <a:grpSpLocks/>
            </p:cNvGrpSpPr>
            <p:nvPr/>
          </p:nvGrpSpPr>
          <p:grpSpPr bwMode="auto">
            <a:xfrm>
              <a:off x="295" y="618"/>
              <a:ext cx="3448" cy="2621"/>
              <a:chOff x="295" y="718"/>
              <a:chExt cx="3448" cy="2621"/>
            </a:xfrm>
          </p:grpSpPr>
          <p:sp>
            <p:nvSpPr>
              <p:cNvPr id="32780" name="Rectangle 12"/>
              <p:cNvSpPr>
                <a:spLocks noChangeArrowheads="1"/>
              </p:cNvSpPr>
              <p:nvPr/>
            </p:nvSpPr>
            <p:spPr bwMode="auto">
              <a:xfrm>
                <a:off x="295" y="754"/>
                <a:ext cx="3448" cy="2585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en-US" altLang="en-US"/>
              </a:p>
            </p:txBody>
          </p:sp>
          <p:sp>
            <p:nvSpPr>
              <p:cNvPr id="32781" name="AutoShape 13"/>
              <p:cNvSpPr>
                <a:spLocks noChangeArrowheads="1"/>
              </p:cNvSpPr>
              <p:nvPr/>
            </p:nvSpPr>
            <p:spPr bwMode="auto">
              <a:xfrm>
                <a:off x="482" y="1724"/>
                <a:ext cx="3106" cy="185"/>
              </a:xfrm>
              <a:prstGeom prst="rightArrow">
                <a:avLst>
                  <a:gd name="adj1" fmla="val 69167"/>
                  <a:gd name="adj2" fmla="val 147139"/>
                </a:avLst>
              </a:prstGeom>
              <a:solidFill>
                <a:srgbClr val="CCFF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r"/>
                <a:r>
                  <a:rPr lang="de-DE" altLang="en-US" sz="1200"/>
                  <a:t>Primary Beam: </a:t>
                </a:r>
                <a:r>
                  <a:rPr lang="de-DE" altLang="en-US" sz="1200" smtClean="0"/>
                  <a:t>150 </a:t>
                </a:r>
                <a:r>
                  <a:rPr lang="de-DE" altLang="en-US" sz="1200"/>
                  <a:t>AGeV </a:t>
                </a:r>
                <a:r>
                  <a:rPr lang="de-DE" altLang="en-US" sz="1200" smtClean="0"/>
                  <a:t>Pb Ions</a:t>
                </a:r>
                <a:endParaRPr lang="de-DE" altLang="en-US" sz="1200"/>
              </a:p>
            </p:txBody>
          </p:sp>
          <p:sp>
            <p:nvSpPr>
              <p:cNvPr id="32782" name="Rectangle 14"/>
              <p:cNvSpPr>
                <a:spLocks noChangeArrowheads="1"/>
              </p:cNvSpPr>
              <p:nvPr/>
            </p:nvSpPr>
            <p:spPr bwMode="auto">
              <a:xfrm>
                <a:off x="910" y="1465"/>
                <a:ext cx="107" cy="702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783" name="Line 15"/>
              <p:cNvSpPr>
                <a:spLocks noChangeShapeType="1"/>
              </p:cNvSpPr>
              <p:nvPr/>
            </p:nvSpPr>
            <p:spPr bwMode="auto">
              <a:xfrm flipV="1">
                <a:off x="945" y="1614"/>
                <a:ext cx="1644" cy="221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784" name="Line 16"/>
              <p:cNvSpPr>
                <a:spLocks noChangeShapeType="1"/>
              </p:cNvSpPr>
              <p:nvPr/>
            </p:nvSpPr>
            <p:spPr bwMode="auto">
              <a:xfrm flipV="1">
                <a:off x="945" y="1355"/>
                <a:ext cx="1644" cy="480"/>
              </a:xfrm>
              <a:prstGeom prst="line">
                <a:avLst/>
              </a:prstGeom>
              <a:noFill/>
              <a:ln w="25400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785" name="Line 17"/>
              <p:cNvSpPr>
                <a:spLocks noChangeShapeType="1"/>
              </p:cNvSpPr>
              <p:nvPr/>
            </p:nvSpPr>
            <p:spPr bwMode="auto">
              <a:xfrm>
                <a:off x="945" y="1835"/>
                <a:ext cx="358" cy="111"/>
              </a:xfrm>
              <a:prstGeom prst="line">
                <a:avLst/>
              </a:prstGeom>
              <a:noFill/>
              <a:ln w="38100">
                <a:solidFill>
                  <a:srgbClr val="00FF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786" name="Line 18"/>
              <p:cNvSpPr>
                <a:spLocks noChangeShapeType="1"/>
              </p:cNvSpPr>
              <p:nvPr/>
            </p:nvSpPr>
            <p:spPr bwMode="auto">
              <a:xfrm>
                <a:off x="1303" y="1946"/>
                <a:ext cx="1286" cy="369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787" name="Line 19"/>
              <p:cNvSpPr>
                <a:spLocks noChangeShapeType="1"/>
              </p:cNvSpPr>
              <p:nvPr/>
            </p:nvSpPr>
            <p:spPr bwMode="auto">
              <a:xfrm>
                <a:off x="1303" y="1946"/>
                <a:ext cx="1286" cy="0"/>
              </a:xfrm>
              <a:prstGeom prst="line">
                <a:avLst/>
              </a:prstGeom>
              <a:noFill/>
              <a:ln w="25400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788" name="Oval 20"/>
              <p:cNvSpPr>
                <a:spLocks noChangeArrowheads="1"/>
              </p:cNvSpPr>
              <p:nvPr/>
            </p:nvSpPr>
            <p:spPr bwMode="auto">
              <a:xfrm>
                <a:off x="921" y="1797"/>
                <a:ext cx="49" cy="4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789" name="Oval 21"/>
              <p:cNvSpPr>
                <a:spLocks noChangeArrowheads="1"/>
              </p:cNvSpPr>
              <p:nvPr/>
            </p:nvSpPr>
            <p:spPr bwMode="auto">
              <a:xfrm>
                <a:off x="1275" y="1916"/>
                <a:ext cx="59" cy="5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790" name="Line 22"/>
              <p:cNvSpPr>
                <a:spLocks noChangeShapeType="1"/>
              </p:cNvSpPr>
              <p:nvPr/>
            </p:nvSpPr>
            <p:spPr bwMode="auto">
              <a:xfrm flipV="1">
                <a:off x="731" y="1909"/>
                <a:ext cx="214" cy="33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791" name="Line 23"/>
              <p:cNvSpPr>
                <a:spLocks noChangeShapeType="1"/>
              </p:cNvSpPr>
              <p:nvPr/>
            </p:nvSpPr>
            <p:spPr bwMode="auto">
              <a:xfrm flipH="1" flipV="1">
                <a:off x="1339" y="1982"/>
                <a:ext cx="158" cy="348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792" name="Text Box 24"/>
              <p:cNvSpPr txBox="1">
                <a:spLocks noChangeArrowheads="1"/>
              </p:cNvSpPr>
              <p:nvPr/>
            </p:nvSpPr>
            <p:spPr bwMode="auto">
              <a:xfrm>
                <a:off x="346" y="2232"/>
                <a:ext cx="530" cy="36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de-DE" altLang="en-US" sz="1600"/>
                  <a:t>Primary</a:t>
                </a:r>
              </a:p>
              <a:p>
                <a:pPr algn="ctr" eaLnBrk="0" hangingPunct="0"/>
                <a:r>
                  <a:rPr lang="de-DE" altLang="en-US" sz="1600"/>
                  <a:t>vertex</a:t>
                </a:r>
                <a:endParaRPr lang="en-BZ" altLang="en-US" sz="1600"/>
              </a:p>
            </p:txBody>
          </p:sp>
          <p:sp>
            <p:nvSpPr>
              <p:cNvPr id="32793" name="Text Box 25"/>
              <p:cNvSpPr txBox="1">
                <a:spLocks noChangeArrowheads="1"/>
              </p:cNvSpPr>
              <p:nvPr/>
            </p:nvSpPr>
            <p:spPr bwMode="auto">
              <a:xfrm>
                <a:off x="1321" y="2318"/>
                <a:ext cx="658" cy="36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de-DE" altLang="en-US" sz="1600"/>
                  <a:t>Secondary</a:t>
                </a:r>
              </a:p>
              <a:p>
                <a:pPr algn="ctr" eaLnBrk="0" hangingPunct="0"/>
                <a:r>
                  <a:rPr lang="de-DE" altLang="en-US" sz="1600"/>
                  <a:t>vertex</a:t>
                </a:r>
                <a:endParaRPr lang="en-BZ" altLang="en-US" sz="1600"/>
              </a:p>
            </p:txBody>
          </p:sp>
          <p:sp>
            <p:nvSpPr>
              <p:cNvPr id="32794" name="Line 26"/>
              <p:cNvSpPr>
                <a:spLocks noChangeShapeType="1"/>
              </p:cNvSpPr>
              <p:nvPr/>
            </p:nvSpPr>
            <p:spPr bwMode="auto">
              <a:xfrm flipV="1">
                <a:off x="1161" y="1909"/>
                <a:ext cx="0" cy="702"/>
              </a:xfrm>
              <a:prstGeom prst="line">
                <a:avLst/>
              </a:prstGeom>
              <a:noFill/>
              <a:ln w="25400">
                <a:solidFill>
                  <a:srgbClr val="00FF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795" name="Text Box 27"/>
              <p:cNvSpPr txBox="1">
                <a:spLocks noChangeArrowheads="1"/>
              </p:cNvSpPr>
              <p:nvPr/>
            </p:nvSpPr>
            <p:spPr bwMode="auto">
              <a:xfrm>
                <a:off x="446" y="2648"/>
                <a:ext cx="1973" cy="40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eaLnBrk="0" hangingPunct="0"/>
                <a:r>
                  <a:rPr lang="de-DE" altLang="en-US" sz="1600"/>
                  <a:t>Short lived particle</a:t>
                </a:r>
                <a:r>
                  <a:rPr lang="de-DE" altLang="en-US" sz="1800"/>
                  <a:t> </a:t>
                </a:r>
              </a:p>
              <a:p>
                <a:pPr eaLnBrk="0" hangingPunct="0"/>
                <a:r>
                  <a:rPr lang="en-BZ" altLang="en-US" sz="1600"/>
                  <a:t>D</a:t>
                </a:r>
                <a:r>
                  <a:rPr lang="en-BZ" altLang="en-US" sz="1600" baseline="30000"/>
                  <a:t>0  </a:t>
                </a:r>
                <a:r>
                  <a:rPr lang="en-BZ" altLang="en-US" sz="1400"/>
                  <a:t>(c</a:t>
                </a:r>
                <a:r>
                  <a:rPr lang="en-BZ" altLang="en-US" sz="1800">
                    <a:latin typeface="Symbol" panose="05050102010706020507" pitchFamily="18" charset="2"/>
                  </a:rPr>
                  <a:t>t</a:t>
                </a:r>
                <a:r>
                  <a:rPr lang="en-BZ" altLang="en-US" sz="1400"/>
                  <a:t> = ~ 120 µm)</a:t>
                </a:r>
              </a:p>
            </p:txBody>
          </p:sp>
          <p:sp>
            <p:nvSpPr>
              <p:cNvPr id="32796" name="Text Box 28"/>
              <p:cNvSpPr txBox="1">
                <a:spLocks noChangeArrowheads="1"/>
              </p:cNvSpPr>
              <p:nvPr/>
            </p:nvSpPr>
            <p:spPr bwMode="auto">
              <a:xfrm>
                <a:off x="1518" y="1087"/>
                <a:ext cx="654" cy="2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de-DE" altLang="en-US" sz="1600"/>
                  <a:t>Detector 1</a:t>
                </a:r>
                <a:endParaRPr lang="en-BZ" altLang="en-US" sz="1600"/>
              </a:p>
            </p:txBody>
          </p:sp>
          <p:sp>
            <p:nvSpPr>
              <p:cNvPr id="32797" name="Text Box 29"/>
              <p:cNvSpPr txBox="1">
                <a:spLocks noChangeArrowheads="1"/>
              </p:cNvSpPr>
              <p:nvPr/>
            </p:nvSpPr>
            <p:spPr bwMode="auto">
              <a:xfrm>
                <a:off x="2124" y="939"/>
                <a:ext cx="622" cy="2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de-DE" altLang="en-US" sz="1600"/>
                  <a:t>Detector2</a:t>
                </a:r>
                <a:endParaRPr lang="en-BZ" altLang="en-US" sz="1600"/>
              </a:p>
            </p:txBody>
          </p:sp>
          <p:sp>
            <p:nvSpPr>
              <p:cNvPr id="32798" name="Rectangle 30"/>
              <p:cNvSpPr>
                <a:spLocks noChangeArrowheads="1"/>
              </p:cNvSpPr>
              <p:nvPr/>
            </p:nvSpPr>
            <p:spPr bwMode="auto">
              <a:xfrm>
                <a:off x="1981" y="1909"/>
                <a:ext cx="72" cy="443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799" name="Rectangle 31"/>
              <p:cNvSpPr>
                <a:spLocks noChangeArrowheads="1"/>
              </p:cNvSpPr>
              <p:nvPr/>
            </p:nvSpPr>
            <p:spPr bwMode="auto">
              <a:xfrm>
                <a:off x="1981" y="1281"/>
                <a:ext cx="72" cy="443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800" name="Rectangle 32"/>
              <p:cNvSpPr>
                <a:spLocks noChangeArrowheads="1"/>
              </p:cNvSpPr>
              <p:nvPr/>
            </p:nvSpPr>
            <p:spPr bwMode="auto">
              <a:xfrm>
                <a:off x="2374" y="1133"/>
                <a:ext cx="71" cy="591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801" name="Rectangle 33"/>
              <p:cNvSpPr>
                <a:spLocks noChangeArrowheads="1"/>
              </p:cNvSpPr>
              <p:nvPr/>
            </p:nvSpPr>
            <p:spPr bwMode="auto">
              <a:xfrm>
                <a:off x="2374" y="1909"/>
                <a:ext cx="71" cy="590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802" name="Line 34"/>
              <p:cNvSpPr>
                <a:spLocks noChangeShapeType="1"/>
              </p:cNvSpPr>
              <p:nvPr/>
            </p:nvSpPr>
            <p:spPr bwMode="auto">
              <a:xfrm>
                <a:off x="661" y="1244"/>
                <a:ext cx="321" cy="37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803" name="Text Box 35"/>
              <p:cNvSpPr txBox="1">
                <a:spLocks noChangeArrowheads="1"/>
              </p:cNvSpPr>
              <p:nvPr/>
            </p:nvSpPr>
            <p:spPr bwMode="auto">
              <a:xfrm>
                <a:off x="374" y="931"/>
                <a:ext cx="476" cy="36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de-DE" altLang="en-US" sz="1600"/>
                  <a:t>Target</a:t>
                </a:r>
              </a:p>
              <a:p>
                <a:r>
                  <a:rPr lang="de-DE" altLang="en-US" sz="1600" smtClean="0"/>
                  <a:t>(Pb)</a:t>
                </a:r>
                <a:endParaRPr lang="de-DE" altLang="en-US" sz="1600"/>
              </a:p>
            </p:txBody>
          </p:sp>
          <p:sp>
            <p:nvSpPr>
              <p:cNvPr id="32804" name="Line 36"/>
              <p:cNvSpPr>
                <a:spLocks noChangeShapeType="1"/>
              </p:cNvSpPr>
              <p:nvPr/>
            </p:nvSpPr>
            <p:spPr bwMode="auto">
              <a:xfrm flipV="1">
                <a:off x="2053" y="874"/>
                <a:ext cx="0" cy="40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805" name="Line 37"/>
              <p:cNvSpPr>
                <a:spLocks noChangeShapeType="1"/>
              </p:cNvSpPr>
              <p:nvPr/>
            </p:nvSpPr>
            <p:spPr bwMode="auto">
              <a:xfrm flipV="1">
                <a:off x="1017" y="874"/>
                <a:ext cx="2" cy="59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806" name="Line 38"/>
              <p:cNvSpPr>
                <a:spLocks noChangeShapeType="1"/>
              </p:cNvSpPr>
              <p:nvPr/>
            </p:nvSpPr>
            <p:spPr bwMode="auto">
              <a:xfrm>
                <a:off x="1017" y="949"/>
                <a:ext cx="1036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807" name="Text Box 39"/>
              <p:cNvSpPr txBox="1">
                <a:spLocks noChangeArrowheads="1"/>
              </p:cNvSpPr>
              <p:nvPr/>
            </p:nvSpPr>
            <p:spPr bwMode="auto">
              <a:xfrm>
                <a:off x="1682" y="718"/>
                <a:ext cx="180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de-DE" altLang="en-US" sz="1800"/>
                  <a:t>z</a:t>
                </a:r>
              </a:p>
            </p:txBody>
          </p:sp>
        </p:grpSp>
        <p:sp>
          <p:nvSpPr>
            <p:cNvPr id="32808" name="Text Box 40"/>
            <p:cNvSpPr txBox="1">
              <a:spLocks noChangeArrowheads="1"/>
            </p:cNvSpPr>
            <p:nvPr/>
          </p:nvSpPr>
          <p:spPr bwMode="auto">
            <a:xfrm>
              <a:off x="418" y="2959"/>
              <a:ext cx="2892" cy="2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/>
                <a:t>Reconstruction concept for open charm</a:t>
              </a:r>
            </a:p>
          </p:txBody>
        </p:sp>
      </p:grpSp>
      <p:sp>
        <p:nvSpPr>
          <p:cNvPr id="32845" name="Text Box 77"/>
          <p:cNvSpPr txBox="1">
            <a:spLocks noChangeArrowheads="1"/>
          </p:cNvSpPr>
          <p:nvPr/>
        </p:nvSpPr>
        <p:spPr bwMode="auto">
          <a:xfrm>
            <a:off x="4079877" y="2916964"/>
            <a:ext cx="4589463" cy="762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en-US" altLang="en-US" dirty="0"/>
              <a:t> A good time resolution to distinguish </a:t>
            </a:r>
          </a:p>
          <a:p>
            <a:r>
              <a:rPr lang="en-US" altLang="en-US" dirty="0"/>
              <a:t>the individual collisions</a:t>
            </a:r>
          </a:p>
        </p:txBody>
      </p:sp>
      <p:sp>
        <p:nvSpPr>
          <p:cNvPr id="32846" name="Text Box 78"/>
          <p:cNvSpPr txBox="1">
            <a:spLocks noChangeArrowheads="1"/>
          </p:cNvSpPr>
          <p:nvPr/>
        </p:nvSpPr>
        <p:spPr bwMode="auto">
          <a:xfrm>
            <a:off x="4079877" y="3671888"/>
            <a:ext cx="3456395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en-US" altLang="en-US"/>
              <a:t> </a:t>
            </a:r>
            <a:r>
              <a:rPr lang="en-US" altLang="en-US" smtClean="0"/>
              <a:t>Good radiation tolerance</a:t>
            </a:r>
            <a:endParaRPr lang="en-US" altLang="en-US"/>
          </a:p>
        </p:txBody>
      </p:sp>
      <p:grpSp>
        <p:nvGrpSpPr>
          <p:cNvPr id="4" name="Group 3"/>
          <p:cNvGrpSpPr/>
          <p:nvPr/>
        </p:nvGrpSpPr>
        <p:grpSpPr>
          <a:xfrm>
            <a:off x="468313" y="4047768"/>
            <a:ext cx="5217094" cy="2734627"/>
            <a:chOff x="468313" y="4047768"/>
            <a:chExt cx="5217094" cy="2734627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8313" y="4047768"/>
              <a:ext cx="5217094" cy="2734627"/>
            </a:xfrm>
            <a:prstGeom prst="rect">
              <a:avLst/>
            </a:prstGeom>
          </p:spPr>
        </p:pic>
        <p:sp>
          <p:nvSpPr>
            <p:cNvPr id="3" name="TextBox 2"/>
            <p:cNvSpPr txBox="1"/>
            <p:nvPr/>
          </p:nvSpPr>
          <p:spPr>
            <a:xfrm>
              <a:off x="829676" y="6259513"/>
              <a:ext cx="2904962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mtClean="0"/>
                <a:t>NA61 Pb+Pb collision</a:t>
              </a:r>
              <a:endParaRPr lang="en-US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642472603"/>
      </p:ext>
    </p:extLst>
  </p:cSld>
  <p:clrMapOvr>
    <a:masterClrMapping/>
  </p:clrMapOvr>
  <p:transition spd="slow" advTm="973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2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500" fill="hold"/>
                                        <p:tgtEl>
                                          <p:spTgt spid="32778"/>
                                        </p:tgtEl>
                                      </p:cBhvr>
                                      <p:by x="62000" y="62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2.71676E-6 L -0.12604 -0.14544 " pathEditMode="relative" rAng="0" ptsTypes="AA">
                                      <p:cBhvr>
                                        <p:cTn id="15" dur="5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302" y="-72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28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28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28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28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28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2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28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28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2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809" grpId="0"/>
      <p:bldP spid="32845" grpId="0" animBg="1"/>
      <p:bldP spid="3284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Open Charm detection – Feasibility studies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2298B24-29AC-464F-B886-34241378A982}" type="slidenum">
              <a:rPr lang="de-DE" smtClean="0"/>
              <a:pPr>
                <a:defRPr/>
              </a:pPr>
              <a:t>5</a:t>
            </a:fld>
            <a:endParaRPr lang="de-DE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4168" y="836712"/>
            <a:ext cx="2449457" cy="244827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 rot="5400000">
            <a:off x="669861" y="2926732"/>
            <a:ext cx="572593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DE" sz="1400" smtClean="0"/>
              <a:t>5 cm</a:t>
            </a:r>
            <a:endParaRPr lang="en-US" sz="1400"/>
          </a:p>
        </p:txBody>
      </p:sp>
      <p:sp>
        <p:nvSpPr>
          <p:cNvPr id="8" name="TextBox 7"/>
          <p:cNvSpPr txBox="1"/>
          <p:nvPr/>
        </p:nvSpPr>
        <p:spPr>
          <a:xfrm rot="5400000">
            <a:off x="1061096" y="2991332"/>
            <a:ext cx="671979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DE" sz="1400" smtClean="0"/>
              <a:t>10 cm</a:t>
            </a:r>
            <a:endParaRPr lang="en-US" sz="1400"/>
          </a:p>
        </p:txBody>
      </p:sp>
      <p:sp>
        <p:nvSpPr>
          <p:cNvPr id="9" name="TextBox 8"/>
          <p:cNvSpPr txBox="1"/>
          <p:nvPr/>
        </p:nvSpPr>
        <p:spPr>
          <a:xfrm rot="5400000">
            <a:off x="1621719" y="3011129"/>
            <a:ext cx="671979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DE" sz="1400" smtClean="0"/>
              <a:t>15 cm</a:t>
            </a:r>
            <a:endParaRPr lang="en-US" sz="1400"/>
          </a:p>
        </p:txBody>
      </p:sp>
      <p:sp>
        <p:nvSpPr>
          <p:cNvPr id="10" name="TextBox 9"/>
          <p:cNvSpPr txBox="1"/>
          <p:nvPr/>
        </p:nvSpPr>
        <p:spPr>
          <a:xfrm rot="5400000">
            <a:off x="2167528" y="3011130"/>
            <a:ext cx="671979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DE" sz="1400" smtClean="0"/>
              <a:t>20 cm</a:t>
            </a:r>
            <a:endParaRPr lang="en-US" sz="140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6277136"/>
              </p:ext>
            </p:extLst>
          </p:nvPr>
        </p:nvGraphicFramePr>
        <p:xfrm>
          <a:off x="323528" y="3815040"/>
          <a:ext cx="6096000" cy="24688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232248"/>
                <a:gridCol w="2304256"/>
                <a:gridCol w="1559496"/>
              </a:tblGrid>
              <a:tr h="337519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mtClean="0"/>
                        <a:t>Requirement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mtClean="0"/>
                        <a:t>MIMOSA-26</a:t>
                      </a:r>
                      <a:endParaRPr lang="en-US"/>
                    </a:p>
                  </a:txBody>
                  <a:tcPr/>
                </a:tc>
              </a:tr>
              <a:tr h="337519">
                <a:tc>
                  <a:txBody>
                    <a:bodyPr/>
                    <a:lstStyle/>
                    <a:p>
                      <a:r>
                        <a:rPr lang="de-DE" sz="1800" smtClean="0"/>
                        <a:t>Stations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smtClean="0"/>
                        <a:t>4 @ 5,10,15,20 cm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smtClean="0"/>
                        <a:t>--</a:t>
                      </a:r>
                      <a:endParaRPr lang="en-US" sz="1800"/>
                    </a:p>
                  </a:txBody>
                  <a:tcPr/>
                </a:tc>
              </a:tr>
              <a:tr h="337519">
                <a:tc>
                  <a:txBody>
                    <a:bodyPr/>
                    <a:lstStyle/>
                    <a:p>
                      <a:r>
                        <a:rPr lang="de-DE" sz="1800" smtClean="0"/>
                        <a:t>Spatial resolution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smtClean="0"/>
                        <a:t>~5 µm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mtClean="0"/>
                        <a:t>3.5 µm</a:t>
                      </a:r>
                      <a:endParaRPr lang="en-US"/>
                    </a:p>
                  </a:txBody>
                  <a:tcPr/>
                </a:tc>
              </a:tr>
              <a:tr h="590659">
                <a:tc>
                  <a:txBody>
                    <a:bodyPr/>
                    <a:lstStyle/>
                    <a:p>
                      <a:r>
                        <a:rPr lang="de-DE" sz="1800" smtClean="0"/>
                        <a:t>Rate capability</a:t>
                      </a:r>
                    </a:p>
                    <a:p>
                      <a:r>
                        <a:rPr lang="de-DE" sz="1800" smtClean="0"/>
                        <a:t>(156 AGeV Pb+Pb)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smtClean="0"/>
                        <a:t>80 Hz trigger</a:t>
                      </a:r>
                    </a:p>
                    <a:p>
                      <a:pPr algn="ctr"/>
                      <a:r>
                        <a:rPr lang="de-DE" sz="1800" smtClean="0"/>
                        <a:t>2</a:t>
                      </a:r>
                      <a:r>
                        <a:rPr lang="de-DE" sz="1800" baseline="0" smtClean="0"/>
                        <a:t> kHz coll. rate 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mtClean="0"/>
                        <a:t>OK</a:t>
                      </a:r>
                      <a:endParaRPr lang="en-US"/>
                    </a:p>
                  </a:txBody>
                  <a:tcPr/>
                </a:tc>
              </a:tr>
              <a:tr h="337519">
                <a:tc>
                  <a:txBody>
                    <a:bodyPr/>
                    <a:lstStyle/>
                    <a:p>
                      <a:r>
                        <a:rPr lang="de-DE" sz="1800" smtClean="0"/>
                        <a:t>Time resolution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smtClean="0"/>
                        <a:t>&lt;</a:t>
                      </a:r>
                      <a:r>
                        <a:rPr lang="de-DE" sz="1800" baseline="0" smtClean="0"/>
                        <a:t> 500 µs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mtClean="0"/>
                        <a:t>115.2 µs</a:t>
                      </a:r>
                      <a:endParaRPr lang="en-US"/>
                    </a:p>
                  </a:txBody>
                  <a:tcPr/>
                </a:tc>
              </a:tr>
              <a:tr h="337519">
                <a:tc>
                  <a:txBody>
                    <a:bodyPr/>
                    <a:lstStyle/>
                    <a:p>
                      <a:r>
                        <a:rPr lang="de-DE" sz="1800" smtClean="0"/>
                        <a:t>Material budget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smtClean="0"/>
                        <a:t>few 0.1% X</a:t>
                      </a:r>
                      <a:r>
                        <a:rPr lang="de-DE" sz="1800" baseline="-25000" smtClean="0"/>
                        <a:t>0</a:t>
                      </a:r>
                      <a:endParaRPr lang="en-US" sz="1800" baseline="-25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mtClean="0"/>
                        <a:t>0.05%</a:t>
                      </a:r>
                      <a:r>
                        <a:rPr lang="de-DE" baseline="0" smtClean="0"/>
                        <a:t> X</a:t>
                      </a:r>
                      <a:r>
                        <a:rPr lang="de-DE" baseline="-25000" smtClean="0"/>
                        <a:t>0</a:t>
                      </a:r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18" name="Group 17"/>
          <p:cNvGrpSpPr/>
          <p:nvPr/>
        </p:nvGrpSpPr>
        <p:grpSpPr>
          <a:xfrm>
            <a:off x="3258116" y="591449"/>
            <a:ext cx="5201672" cy="3197591"/>
            <a:chOff x="3258116" y="676298"/>
            <a:chExt cx="5201672" cy="3197591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58116" y="1167969"/>
              <a:ext cx="5201672" cy="2705920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3783079" y="676298"/>
              <a:ext cx="4548040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mtClean="0">
                  <a:solidFill>
                    <a:srgbClr val="FF0000"/>
                  </a:solidFill>
                </a:rPr>
                <a:t>S</a:t>
              </a:r>
              <a:r>
                <a:rPr lang="de-DE" smtClean="0"/>
                <a:t>imulated performance with NA61 </a:t>
              </a:r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/>
                <p:cNvSpPr txBox="1"/>
                <p:nvPr/>
              </p:nvSpPr>
              <p:spPr>
                <a:xfrm>
                  <a:off x="3964266" y="1475672"/>
                  <a:ext cx="1725665" cy="37273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de-DE" sz="1800" smtClean="0"/>
                    <a:t>Ideal </a:t>
                  </a:r>
                  <a14:m>
                    <m:oMath xmlns:m="http://schemas.openxmlformats.org/officeDocument/2006/math">
                      <m:r>
                        <a:rPr lang="de-DE" sz="1800" b="0" i="1" smtClean="0">
                          <a:latin typeface="Cambria Math" panose="02040503050406030204" pitchFamily="18" charset="0"/>
                        </a:rPr>
                        <m:t>𝐾</m:t>
                      </m:r>
                      <m:r>
                        <a:rPr lang="de-DE" sz="1800" b="0" i="1" smtClean="0">
                          <a:latin typeface="Cambria Math" panose="02040503050406030204" pitchFamily="18" charset="0"/>
                        </a:rPr>
                        <m:t>, </m:t>
                      </m:r>
                      <m:sSup>
                        <m:sSupPr>
                          <m:ctrlPr>
                            <a:rPr lang="de-DE" sz="1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sz="1800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e>
                        <m:sup>
                          <m:r>
                            <a:rPr lang="de-DE" sz="1800" b="0" i="1" smtClean="0">
                              <a:latin typeface="Cambria Math" panose="02040503050406030204" pitchFamily="18" charset="0"/>
                            </a:rPr>
                            <m:t>±</m:t>
                          </m:r>
                        </m:sup>
                      </m:sSup>
                    </m:oMath>
                  </a14:m>
                  <a:r>
                    <a:rPr lang="en-US" sz="1800" smtClean="0"/>
                    <a:t> - ID</a:t>
                  </a:r>
                  <a:endParaRPr lang="en-US" sz="1800"/>
                </a:p>
              </p:txBody>
            </p:sp>
          </mc:Choice>
          <mc:Fallback xmlns="">
            <p:sp>
              <p:nvSpPr>
                <p:cNvPr id="15" name="TextBox 1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64266" y="1475672"/>
                  <a:ext cx="1725665" cy="372731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l="-2827" t="-6557" r="-2473" b="-2623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/>
                <p:cNvSpPr txBox="1"/>
                <p:nvPr/>
              </p:nvSpPr>
              <p:spPr>
                <a:xfrm>
                  <a:off x="6810638" y="1473522"/>
                  <a:ext cx="1520481" cy="37273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de-DE" sz="1800" smtClean="0"/>
                    <a:t>No </a:t>
                  </a:r>
                  <a14:m>
                    <m:oMath xmlns:m="http://schemas.openxmlformats.org/officeDocument/2006/math">
                      <m:r>
                        <a:rPr lang="de-DE" sz="1800" b="0" i="1" smtClean="0">
                          <a:latin typeface="Cambria Math" panose="02040503050406030204" pitchFamily="18" charset="0"/>
                        </a:rPr>
                        <m:t>𝐾</m:t>
                      </m:r>
                      <m:r>
                        <a:rPr lang="de-DE" sz="1800" b="0" i="1" smtClean="0">
                          <a:latin typeface="Cambria Math" panose="02040503050406030204" pitchFamily="18" charset="0"/>
                        </a:rPr>
                        <m:t>, </m:t>
                      </m:r>
                      <m:sSup>
                        <m:sSupPr>
                          <m:ctrlPr>
                            <a:rPr lang="de-DE" sz="1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sz="1800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e>
                        <m:sup>
                          <m:r>
                            <a:rPr lang="de-DE" sz="1800" b="0" i="1" smtClean="0">
                              <a:latin typeface="Cambria Math" panose="02040503050406030204" pitchFamily="18" charset="0"/>
                            </a:rPr>
                            <m:t>±</m:t>
                          </m:r>
                        </m:sup>
                      </m:sSup>
                    </m:oMath>
                  </a14:m>
                  <a:r>
                    <a:rPr lang="en-US" sz="1800" smtClean="0"/>
                    <a:t> - ID</a:t>
                  </a:r>
                  <a:endParaRPr lang="en-US" sz="1800"/>
                </a:p>
              </p:txBody>
            </p:sp>
          </mc:Choice>
          <mc:Fallback xmlns="">
            <p:sp>
              <p:nvSpPr>
                <p:cNvPr id="16" name="TextBox 1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10638" y="1473522"/>
                  <a:ext cx="1520481" cy="372731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 l="-3200" t="-8197" r="-2800" b="-2623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7" name="TextBox 16"/>
            <p:cNvSpPr txBox="1"/>
            <p:nvPr/>
          </p:nvSpPr>
          <p:spPr>
            <a:xfrm rot="994118">
              <a:off x="5009480" y="2327632"/>
              <a:ext cx="2231701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de-DE" sz="1600" smtClean="0"/>
                <a:t>Simulation: ~ 1d beam</a:t>
              </a:r>
              <a:endParaRPr lang="en-US" sz="1600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51061" y="6352763"/>
            <a:ext cx="8956747" cy="430887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de-DE" smtClean="0">
                <a:solidFill>
                  <a:srgbClr val="FF0000"/>
                </a:solidFill>
              </a:rPr>
              <a:t>S</a:t>
            </a:r>
            <a:r>
              <a:rPr lang="de-DE" smtClean="0"/>
              <a:t>imulation: D</a:t>
            </a:r>
            <a:r>
              <a:rPr lang="de-DE" baseline="30000" smtClean="0"/>
              <a:t>0 </a:t>
            </a:r>
            <a:r>
              <a:rPr lang="en-US" i="1">
                <a:solidFill>
                  <a:srgbClr val="003366"/>
                </a:solidFill>
              </a:rPr>
              <a:t>→</a:t>
            </a:r>
            <a:r>
              <a:rPr lang="de-DE" smtClean="0"/>
              <a:t> K + </a:t>
            </a:r>
            <a:r>
              <a:rPr lang="el-GR" smtClean="0"/>
              <a:t>π</a:t>
            </a:r>
            <a:r>
              <a:rPr lang="de-DE" smtClean="0"/>
              <a:t> seems feasible, limited to Pb+Pb at top energy</a:t>
            </a:r>
            <a:endParaRPr lang="en-US" baseline="30000"/>
          </a:p>
        </p:txBody>
      </p:sp>
      <p:sp>
        <p:nvSpPr>
          <p:cNvPr id="21" name="TextBox 20"/>
          <p:cNvSpPr txBox="1"/>
          <p:nvPr/>
        </p:nvSpPr>
        <p:spPr>
          <a:xfrm>
            <a:off x="6903436" y="5590287"/>
            <a:ext cx="173797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mtClean="0"/>
              <a:t>MIMOSA-26</a:t>
            </a:r>
          </a:p>
        </p:txBody>
      </p:sp>
      <p:pic>
        <p:nvPicPr>
          <p:cNvPr id="22" name="Picture 8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90613" y="4006296"/>
            <a:ext cx="755508" cy="631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Rectangle 22"/>
          <p:cNvSpPr/>
          <p:nvPr/>
        </p:nvSpPr>
        <p:spPr>
          <a:xfrm rot="5400000">
            <a:off x="6235195" y="3694725"/>
            <a:ext cx="534418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200" smtClean="0"/>
              <a:t>Simulation: Yasir </a:t>
            </a:r>
            <a:r>
              <a:rPr lang="pt-BR" sz="1200"/>
              <a:t>Ali et. all, ACTA PHYSICA POLONICA B,  Vol. 44 (2013</a:t>
            </a:r>
            <a:r>
              <a:rPr lang="pt-BR" sz="1200" smtClean="0"/>
              <a:t>)</a:t>
            </a:r>
          </a:p>
          <a:p>
            <a:r>
              <a:rPr lang="pt-BR" sz="1200"/>
              <a:t>Sensor: M. Deveaux et al., JINST 6.02 (2011): C02004</a:t>
            </a:r>
            <a:endParaRPr lang="en-US" sz="12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3739327" y="2917090"/>
                <a:ext cx="1703672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→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𝜋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𝐾</m:t>
                      </m:r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9327" y="2917090"/>
                <a:ext cx="1703672" cy="430887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4" name="Picture 7" descr="C:\work\talks\my_talks\Vienna_2013\poster\pictures\Mimosa26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896076" y="4470227"/>
            <a:ext cx="1675160" cy="1106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382174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1168"/>
    </mc:Choice>
    <mc:Fallback xmlns="">
      <p:transition spd="slow" advTm="11116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0198" y="1686142"/>
            <a:ext cx="2766766" cy="2010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780929"/>
            <a:ext cx="6501165" cy="2592287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3860416" y="673318"/>
            <a:ext cx="3365808" cy="1563174"/>
            <a:chOff x="7951876" y="910772"/>
            <a:chExt cx="3409941" cy="1572407"/>
          </a:xfrm>
        </p:grpSpPr>
        <p:grpSp>
          <p:nvGrpSpPr>
            <p:cNvPr id="46" name="Group 45"/>
            <p:cNvGrpSpPr/>
            <p:nvPr/>
          </p:nvGrpSpPr>
          <p:grpSpPr>
            <a:xfrm>
              <a:off x="7951876" y="910772"/>
              <a:ext cx="3409941" cy="1572407"/>
              <a:chOff x="1461356" y="4005064"/>
              <a:chExt cx="6408712" cy="2609428"/>
            </a:xfrm>
          </p:grpSpPr>
          <p:pic>
            <p:nvPicPr>
              <p:cNvPr id="52" name="Picture 3"/>
              <p:cNvPicPr>
                <a:picLocks noChangeAspect="1" noChangeArrowheads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61356" y="4005064"/>
                <a:ext cx="6408712" cy="26094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53" name="Rechteck 14"/>
              <p:cNvSpPr/>
              <p:nvPr/>
            </p:nvSpPr>
            <p:spPr>
              <a:xfrm>
                <a:off x="4261228" y="5158853"/>
                <a:ext cx="201590" cy="394641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Rechteck 15"/>
              <p:cNvSpPr/>
              <p:nvPr/>
            </p:nvSpPr>
            <p:spPr>
              <a:xfrm>
                <a:off x="4261228" y="4749420"/>
                <a:ext cx="201590" cy="394641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Rechteck 16"/>
              <p:cNvSpPr/>
              <p:nvPr/>
            </p:nvSpPr>
            <p:spPr>
              <a:xfrm>
                <a:off x="4725252" y="4735773"/>
                <a:ext cx="201590" cy="394641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Rechteck 17"/>
              <p:cNvSpPr/>
              <p:nvPr/>
            </p:nvSpPr>
            <p:spPr>
              <a:xfrm>
                <a:off x="4725252" y="5145206"/>
                <a:ext cx="201590" cy="394641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8" name="Rechteck 14"/>
            <p:cNvSpPr/>
            <p:nvPr/>
          </p:nvSpPr>
          <p:spPr>
            <a:xfrm>
              <a:off x="9331166" y="1606030"/>
              <a:ext cx="107262" cy="23780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Rechteck 15"/>
            <p:cNvSpPr/>
            <p:nvPr/>
          </p:nvSpPr>
          <p:spPr>
            <a:xfrm>
              <a:off x="9331166" y="1359311"/>
              <a:ext cx="107262" cy="23780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Rechteck 14"/>
            <p:cNvSpPr/>
            <p:nvPr/>
          </p:nvSpPr>
          <p:spPr>
            <a:xfrm>
              <a:off x="9803318" y="1597116"/>
              <a:ext cx="107262" cy="23780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Rechteck 15"/>
            <p:cNvSpPr/>
            <p:nvPr/>
          </p:nvSpPr>
          <p:spPr>
            <a:xfrm>
              <a:off x="9803318" y="1350396"/>
              <a:ext cx="107262" cy="23780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Feasibility studies: Small Acceptance VD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2298B24-29AC-464F-B886-34241378A982}" type="slidenum">
              <a:rPr lang="de-DE" smtClean="0"/>
              <a:pPr>
                <a:defRPr/>
              </a:pPr>
              <a:t>6</a:t>
            </a:fld>
            <a:endParaRPr lang="de-DE"/>
          </a:p>
        </p:txBody>
      </p:sp>
      <p:sp>
        <p:nvSpPr>
          <p:cNvPr id="34" name="Oval 33"/>
          <p:cNvSpPr/>
          <p:nvPr/>
        </p:nvSpPr>
        <p:spPr>
          <a:xfrm>
            <a:off x="7116381" y="3192146"/>
            <a:ext cx="288032" cy="31091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Arrow Connector 34"/>
          <p:cNvCxnSpPr>
            <a:stCxn id="36" idx="2"/>
          </p:cNvCxnSpPr>
          <p:nvPr/>
        </p:nvCxnSpPr>
        <p:spPr>
          <a:xfrm flipH="1" flipV="1">
            <a:off x="5940154" y="1364494"/>
            <a:ext cx="1866180" cy="90881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/>
        </p:nvSpPr>
        <p:spPr>
          <a:xfrm>
            <a:off x="7806334" y="2056373"/>
            <a:ext cx="510081" cy="43386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Arrow Connector 36"/>
          <p:cNvCxnSpPr/>
          <p:nvPr/>
        </p:nvCxnSpPr>
        <p:spPr>
          <a:xfrm flipH="1" flipV="1">
            <a:off x="2339752" y="1258798"/>
            <a:ext cx="4851366" cy="194117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6645226" y="3627106"/>
            <a:ext cx="244750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1800" smtClean="0"/>
              <a:t>Small acceptance VD</a:t>
            </a:r>
            <a:endParaRPr lang="en-US" sz="1800"/>
          </a:p>
        </p:txBody>
      </p:sp>
      <p:sp>
        <p:nvSpPr>
          <p:cNvPr id="43" name="TextBox 42"/>
          <p:cNvSpPr txBox="1"/>
          <p:nvPr/>
        </p:nvSpPr>
        <p:spPr>
          <a:xfrm>
            <a:off x="192693" y="5336271"/>
            <a:ext cx="8339747" cy="144655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de-DE" smtClean="0">
                <a:solidFill>
                  <a:srgbClr val="FF0000"/>
                </a:solidFill>
              </a:rPr>
              <a:t>O</a:t>
            </a:r>
            <a:r>
              <a:rPr lang="de-DE" smtClean="0"/>
              <a:t>bservation: 16 out of 125 sensors cover: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mtClean="0"/>
              <a:t>35% of </a:t>
            </a:r>
            <a:r>
              <a:rPr lang="de-DE"/>
              <a:t>NA61 </a:t>
            </a:r>
            <a:r>
              <a:rPr lang="de-DE" smtClean="0"/>
              <a:t>acceptance for D</a:t>
            </a:r>
            <a:r>
              <a:rPr lang="de-DE" baseline="30000" smtClean="0"/>
              <a:t>0</a:t>
            </a:r>
            <a:r>
              <a:rPr lang="de-DE" smtClean="0"/>
              <a:t>+D</a:t>
            </a:r>
            <a:r>
              <a:rPr lang="de-DE" baseline="30000" smtClean="0"/>
              <a:t>0</a:t>
            </a:r>
            <a:r>
              <a:rPr lang="de-DE" smtClean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mtClean="0"/>
              <a:t>Full forward rapidity.</a:t>
            </a:r>
          </a:p>
          <a:p>
            <a:pPr marL="342900" indent="-342900">
              <a:buFont typeface="Symbol" panose="05050102010706020507" pitchFamily="18" charset="2"/>
              <a:buChar char="Þ"/>
            </a:pPr>
            <a:r>
              <a:rPr lang="de-DE" smtClean="0"/>
              <a:t>Build Small Acceptance Vertex Detector (SAVD)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228184" y="744809"/>
            <a:ext cx="188865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mtClean="0">
                <a:solidFill>
                  <a:schemeClr val="bg1"/>
                </a:solidFill>
              </a:rPr>
              <a:t>~125 sensors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529758" y="1466672"/>
            <a:ext cx="156645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mtClean="0"/>
              <a:t>16 sensors</a:t>
            </a:r>
            <a:endParaRPr lang="en-US"/>
          </a:p>
        </p:txBody>
      </p:sp>
      <p:cxnSp>
        <p:nvCxnSpPr>
          <p:cNvPr id="47" name="Straight Connector 46"/>
          <p:cNvCxnSpPr/>
          <p:nvPr/>
        </p:nvCxnSpPr>
        <p:spPr>
          <a:xfrm>
            <a:off x="4788024" y="5733256"/>
            <a:ext cx="14401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0" name="Group 39"/>
          <p:cNvGrpSpPr/>
          <p:nvPr/>
        </p:nvGrpSpPr>
        <p:grpSpPr>
          <a:xfrm>
            <a:off x="161129" y="664084"/>
            <a:ext cx="3456384" cy="1572407"/>
            <a:chOff x="107504" y="524596"/>
            <a:chExt cx="8865046" cy="3338784"/>
          </a:xfrm>
        </p:grpSpPr>
        <p:pic>
          <p:nvPicPr>
            <p:cNvPr id="57" name="Picture 2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504" y="524596"/>
              <a:ext cx="8865046" cy="33387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8" name="Rechteck 2"/>
            <p:cNvSpPr/>
            <p:nvPr/>
          </p:nvSpPr>
          <p:spPr>
            <a:xfrm>
              <a:off x="3707904" y="1269926"/>
              <a:ext cx="792088" cy="158417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Rechteck 11"/>
            <p:cNvSpPr/>
            <p:nvPr/>
          </p:nvSpPr>
          <p:spPr>
            <a:xfrm>
              <a:off x="4665712" y="1269926"/>
              <a:ext cx="842392" cy="158417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925764" y="2879702"/>
            <a:ext cx="1141659" cy="43088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mtClean="0"/>
              <a:t>No cuts</a:t>
            </a:r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2852696" y="2841315"/>
            <a:ext cx="1109599" cy="43088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mtClean="0"/>
              <a:t>Full VD</a:t>
            </a:r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4765435" y="2879702"/>
            <a:ext cx="1359668" cy="43088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mtClean="0"/>
              <a:t>Small VD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152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8336"/>
    </mc:Choice>
    <mc:Fallback xmlns="">
      <p:transition spd="slow" advTm="58336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Sensors - tolerance to heavy ions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2298B24-29AC-464F-B886-34241378A982}" type="slidenum">
              <a:rPr lang="de-DE" smtClean="0"/>
              <a:pPr>
                <a:defRPr/>
              </a:pPr>
              <a:t>7</a:t>
            </a:fld>
            <a:endParaRPr lang="de-DE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552" y="1196752"/>
            <a:ext cx="3600450" cy="33528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11560" y="4725144"/>
            <a:ext cx="381642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mtClean="0">
                <a:solidFill>
                  <a:srgbClr val="FF0000"/>
                </a:solidFill>
              </a:rPr>
              <a:t>S</a:t>
            </a:r>
            <a:r>
              <a:rPr lang="de-DE" smtClean="0"/>
              <a:t>ensors in first VD station exposed to direct beam ions.</a:t>
            </a:r>
          </a:p>
          <a:p>
            <a:r>
              <a:rPr lang="de-DE" smtClean="0"/>
              <a:t>Radiation damage?</a:t>
            </a:r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4572000" y="1268760"/>
            <a:ext cx="4495800" cy="4601377"/>
            <a:chOff x="4572000" y="1268760"/>
            <a:chExt cx="4495800" cy="4601377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788024" y="1268760"/>
              <a:ext cx="3766352" cy="3168352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Box 8"/>
                <p:cNvSpPr txBox="1"/>
                <p:nvPr/>
              </p:nvSpPr>
              <p:spPr>
                <a:xfrm>
                  <a:off x="4572000" y="4725144"/>
                  <a:ext cx="4495800" cy="114499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mtClean="0">
                      <a:solidFill>
                        <a:srgbClr val="FF0000"/>
                      </a:solidFill>
                    </a:rPr>
                    <a:t>L</a:t>
                  </a:r>
                  <a:r>
                    <a:rPr lang="de-DE" smtClean="0"/>
                    <a:t>iterature suggests:</a:t>
                  </a:r>
                </a:p>
                <a:p>
                  <a:r>
                    <a:rPr lang="de-DE" smtClean="0"/>
                    <a:t>Pb-hardness factor </a:t>
                  </a:r>
                  <a14:m>
                    <m:oMath xmlns:m="http://schemas.openxmlformats.org/officeDocument/2006/math"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≈300 </m:t>
                      </m:r>
                      <m:sSub>
                        <m:sSub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de-DE" b="0" i="0" smtClean="0">
                              <a:latin typeface="Cambria Math" panose="02040503050406030204" pitchFamily="18" charset="0"/>
                            </a:rPr>
                            <m:t>n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de-DE" b="0" i="0" smtClean="0">
                              <a:latin typeface="Cambria Math" panose="02040503050406030204" pitchFamily="18" charset="0"/>
                            </a:rPr>
                            <m:t>eq</m:t>
                          </m:r>
                        </m:sub>
                      </m:sSub>
                      <m:r>
                        <a:rPr lang="de-DE" b="0" i="0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de-DE" b="0" i="0" smtClean="0">
                          <a:latin typeface="Cambria Math" panose="02040503050406030204" pitchFamily="18" charset="0"/>
                        </a:rPr>
                        <m:t>c</m:t>
                      </m:r>
                      <m:sSup>
                        <m:sSup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de-DE" b="0" i="0" smtClean="0">
                              <a:latin typeface="Cambria Math" panose="02040503050406030204" pitchFamily="18" charset="0"/>
                            </a:rPr>
                            <m:t>m</m:t>
                          </m:r>
                        </m:e>
                        <m:sup>
                          <m:r>
                            <a:rPr lang="de-DE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a14:m>
                  <a:endParaRPr lang="en-US" smtClean="0"/>
                </a:p>
                <a:p>
                  <a:pPr marL="342900" indent="-342900">
                    <a:buFont typeface="Symbol" panose="05050102010706020507" pitchFamily="18" charset="2"/>
                    <a:buChar char="Þ"/>
                  </a:pPr>
                  <a:r>
                    <a:rPr lang="de-DE" smtClean="0"/>
                    <a:t>Should be ok.</a:t>
                  </a:r>
                </a:p>
              </p:txBody>
            </p:sp>
          </mc:Choice>
          <mc:Fallback xmlns="">
            <p:sp>
              <p:nvSpPr>
                <p:cNvPr id="9" name="TextBox 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72000" y="4725144"/>
                  <a:ext cx="4495800" cy="1144993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l="-1762" t="-3191" b="-1063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0" name="TextBox 9"/>
          <p:cNvSpPr txBox="1"/>
          <p:nvPr/>
        </p:nvSpPr>
        <p:spPr>
          <a:xfrm>
            <a:off x="561853" y="6166763"/>
            <a:ext cx="5356466" cy="430887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de-DE" smtClean="0"/>
              <a:t>No empiric experience available </a:t>
            </a:r>
            <a:r>
              <a:rPr lang="de-DE" smtClean="0">
                <a:sym typeface="Symbol" panose="05050102010706020507" pitchFamily="18" charset="2"/>
              </a:rPr>
              <a:t></a:t>
            </a:r>
            <a:r>
              <a:rPr lang="de-DE" smtClean="0"/>
              <a:t> Test it</a:t>
            </a:r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95814" y="657570"/>
            <a:ext cx="8395247" cy="430887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de-DE" smtClean="0"/>
              <a:t>Ionizing and non-ionizinig radiation hardness OK, but heavy ions?</a:t>
            </a:r>
            <a:endParaRPr lang="en-US"/>
          </a:p>
        </p:txBody>
      </p:sp>
      <p:sp>
        <p:nvSpPr>
          <p:cNvPr id="6" name="Rectangle 5"/>
          <p:cNvSpPr/>
          <p:nvPr/>
        </p:nvSpPr>
        <p:spPr>
          <a:xfrm rot="5400000">
            <a:off x="6794304" y="2761201"/>
            <a:ext cx="426999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/>
              <a:t>M. A. Xapsos, et al., </a:t>
            </a:r>
            <a:r>
              <a:rPr lang="en-US" sz="1200" smtClean="0"/>
              <a:t>IEEE </a:t>
            </a:r>
            <a:r>
              <a:rPr lang="en-US" sz="1200"/>
              <a:t>TNS Vol. 51 (2004), P. 3250-3254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2051720" y="2420888"/>
            <a:ext cx="504056" cy="0"/>
          </a:xfrm>
          <a:prstGeom prst="straightConnector1">
            <a:avLst/>
          </a:prstGeom>
          <a:ln w="381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954133" y="2016714"/>
            <a:ext cx="699230" cy="338554"/>
          </a:xfrm>
          <a:prstGeom prst="rect">
            <a:avLst/>
          </a:prstGeom>
          <a:solidFill>
            <a:srgbClr val="F8F8F8"/>
          </a:solidFill>
        </p:spPr>
        <p:txBody>
          <a:bodyPr wrap="none" rtlCol="0">
            <a:spAutoFit/>
          </a:bodyPr>
          <a:lstStyle/>
          <a:p>
            <a:r>
              <a:rPr lang="en-US" sz="1600" smtClean="0"/>
              <a:t>6 mm</a:t>
            </a:r>
            <a:endParaRPr lang="en-US" sz="160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04762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43"/>
    </mc:Choice>
    <mc:Fallback xmlns="">
      <p:transition spd="slow" advTm="5004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50180" y="980728"/>
            <a:ext cx="3369692" cy="3381955"/>
            <a:chOff x="50180" y="980728"/>
            <a:chExt cx="3369692" cy="3381955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2156"/>
            <a:stretch/>
          </p:blipFill>
          <p:spPr>
            <a:xfrm>
              <a:off x="179512" y="980728"/>
              <a:ext cx="3240360" cy="2686636"/>
            </a:xfrm>
            <a:prstGeom prst="rect">
              <a:avLst/>
            </a:prstGeom>
          </p:spPr>
        </p:pic>
        <p:sp>
          <p:nvSpPr>
            <p:cNvPr id="18" name="TextBox 17"/>
            <p:cNvSpPr txBox="1"/>
            <p:nvPr/>
          </p:nvSpPr>
          <p:spPr>
            <a:xfrm>
              <a:off x="50180" y="3254687"/>
              <a:ext cx="2148345" cy="110799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de-DE" smtClean="0">
                  <a:solidFill>
                    <a:srgbClr val="FF0000"/>
                  </a:solidFill>
                </a:rPr>
                <a:t>L</a:t>
              </a:r>
              <a:r>
                <a:rPr lang="de-DE" smtClean="0"/>
                <a:t>ocation:</a:t>
              </a:r>
            </a:p>
            <a:p>
              <a:r>
                <a:rPr lang="de-DE" smtClean="0"/>
                <a:t>200m upstream</a:t>
              </a:r>
            </a:p>
            <a:p>
              <a:r>
                <a:rPr lang="de-DE" smtClean="0"/>
                <a:t>NA61 target.</a:t>
              </a:r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Sensors - tolerance to heavy ions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2298B24-29AC-464F-B886-34241378A982}" type="slidenum">
              <a:rPr lang="de-DE" smtClean="0"/>
              <a:pPr>
                <a:defRPr/>
              </a:pPr>
              <a:t>8</a:t>
            </a:fld>
            <a:endParaRPr lang="de-DE"/>
          </a:p>
        </p:txBody>
      </p:sp>
      <p:sp>
        <p:nvSpPr>
          <p:cNvPr id="19" name="TextBox 18"/>
          <p:cNvSpPr txBox="1"/>
          <p:nvPr/>
        </p:nvSpPr>
        <p:spPr>
          <a:xfrm>
            <a:off x="1124352" y="6227190"/>
            <a:ext cx="6511719" cy="430887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de-DE">
                <a:solidFill>
                  <a:srgbClr val="FF0000"/>
                </a:solidFill>
              </a:rPr>
              <a:t>R</a:t>
            </a:r>
            <a:r>
              <a:rPr lang="de-DE"/>
              <a:t>esult: No significant integrated radiation damage.</a:t>
            </a:r>
            <a:endParaRPr lang="en-US"/>
          </a:p>
        </p:txBody>
      </p:sp>
      <p:grpSp>
        <p:nvGrpSpPr>
          <p:cNvPr id="22" name="Group 21"/>
          <p:cNvGrpSpPr/>
          <p:nvPr/>
        </p:nvGrpSpPr>
        <p:grpSpPr>
          <a:xfrm>
            <a:off x="1043608" y="2108022"/>
            <a:ext cx="4281289" cy="4025266"/>
            <a:chOff x="1043608" y="2108022"/>
            <a:chExt cx="4281289" cy="4025266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4"/>
            <a:srcRect b="18401"/>
            <a:stretch/>
          </p:blipFill>
          <p:spPr>
            <a:xfrm>
              <a:off x="2411760" y="3109101"/>
              <a:ext cx="2913137" cy="2768171"/>
            </a:xfrm>
            <a:prstGeom prst="rect">
              <a:avLst/>
            </a:prstGeom>
          </p:spPr>
        </p:pic>
        <p:sp>
          <p:nvSpPr>
            <p:cNvPr id="10" name="Oval 9"/>
            <p:cNvSpPr/>
            <p:nvPr/>
          </p:nvSpPr>
          <p:spPr>
            <a:xfrm>
              <a:off x="1043608" y="2108022"/>
              <a:ext cx="432048" cy="432048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" name="Straight Arrow Connector 13"/>
            <p:cNvCxnSpPr>
              <a:stCxn id="10" idx="5"/>
            </p:cNvCxnSpPr>
            <p:nvPr/>
          </p:nvCxnSpPr>
          <p:spPr>
            <a:xfrm>
              <a:off x="1412384" y="2476798"/>
              <a:ext cx="1143392" cy="880194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2608188" y="5363847"/>
              <a:ext cx="2520280" cy="76944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de-DE" smtClean="0">
                  <a:solidFill>
                    <a:srgbClr val="FF0000"/>
                  </a:solidFill>
                </a:rPr>
                <a:t>R</a:t>
              </a:r>
              <a:r>
                <a:rPr lang="de-DE" smtClean="0"/>
                <a:t>adiation tolerant positioning table</a:t>
              </a:r>
              <a:endParaRPr lang="en-US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3131840" y="764704"/>
            <a:ext cx="5924800" cy="2808758"/>
            <a:chOff x="3131840" y="764704"/>
            <a:chExt cx="5924800" cy="2808758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952" t="31605" r="44318" b="18696"/>
            <a:stretch/>
          </p:blipFill>
          <p:spPr>
            <a:xfrm>
              <a:off x="4932040" y="764704"/>
              <a:ext cx="2304256" cy="1440160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5508104" y="2420293"/>
              <a:ext cx="3548536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mtClean="0"/>
                <a:t>MIMOSA-34THR</a:t>
              </a:r>
            </a:p>
            <a:p>
              <a:r>
                <a:rPr lang="de-DE" smtClean="0"/>
                <a:t>Tower/Jazz 0.18µm CMOS</a:t>
              </a:r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3131840" y="3141414"/>
              <a:ext cx="432048" cy="432048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6" name="Straight Arrow Connector 15"/>
            <p:cNvCxnSpPr>
              <a:stCxn id="11" idx="7"/>
            </p:cNvCxnSpPr>
            <p:nvPr/>
          </p:nvCxnSpPr>
          <p:spPr>
            <a:xfrm flipV="1">
              <a:off x="3500616" y="1772816"/>
              <a:ext cx="2655560" cy="143187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oup 26"/>
          <p:cNvGrpSpPr/>
          <p:nvPr/>
        </p:nvGrpSpPr>
        <p:grpSpPr>
          <a:xfrm>
            <a:off x="3131840" y="3667364"/>
            <a:ext cx="6023848" cy="2128373"/>
            <a:chOff x="3131840" y="3667364"/>
            <a:chExt cx="6023848" cy="2128373"/>
          </a:xfrm>
        </p:grpSpPr>
        <p:sp>
          <p:nvSpPr>
            <p:cNvPr id="17" name="TextBox 16"/>
            <p:cNvSpPr txBox="1"/>
            <p:nvPr/>
          </p:nvSpPr>
          <p:spPr>
            <a:xfrm>
              <a:off x="5324896" y="4010633"/>
              <a:ext cx="3830792" cy="17851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mtClean="0"/>
                <a:t>Dosimetry:</a:t>
              </a:r>
            </a:p>
            <a:p>
              <a:r>
                <a:rPr lang="de-DE" smtClean="0"/>
                <a:t>4x4mm² scintillator</a:t>
              </a:r>
            </a:p>
            <a:p>
              <a:endParaRPr lang="de-DE"/>
            </a:p>
            <a:p>
              <a:r>
                <a:rPr lang="de-DE" smtClean="0"/>
                <a:t>Dose reached:</a:t>
              </a:r>
            </a:p>
            <a:p>
              <a:r>
                <a:rPr lang="de-DE"/>
                <a:t>1.2x10</a:t>
              </a:r>
              <a:r>
                <a:rPr lang="de-DE" baseline="30000"/>
                <a:t>10</a:t>
              </a:r>
              <a:r>
                <a:rPr lang="de-DE"/>
                <a:t> Pb/cm² (30</a:t>
              </a:r>
              <a:r>
                <a:rPr lang="de-DE" i="1"/>
                <a:t>A</a:t>
              </a:r>
              <a:r>
                <a:rPr lang="de-DE"/>
                <a:t> GeV/</a:t>
              </a:r>
              <a:r>
                <a:rPr lang="de-DE" i="1"/>
                <a:t>c</a:t>
              </a:r>
              <a:r>
                <a:rPr lang="de-DE"/>
                <a:t>)</a:t>
              </a:r>
              <a:endParaRPr lang="en-US"/>
            </a:p>
          </p:txBody>
        </p:sp>
        <p:cxnSp>
          <p:nvCxnSpPr>
            <p:cNvPr id="25" name="Straight Arrow Connector 24"/>
            <p:cNvCxnSpPr/>
            <p:nvPr/>
          </p:nvCxnSpPr>
          <p:spPr>
            <a:xfrm flipH="1" flipV="1">
              <a:off x="3131840" y="3667364"/>
              <a:ext cx="2257741" cy="538876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  <p:extLst>
      <p:ext uri="{BB962C8B-B14F-4D97-AF65-F5344CB8AC3E}">
        <p14:creationId xmlns:p14="http://schemas.microsoft.com/office/powerpoint/2010/main" val="740101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9374"/>
    </mc:Choice>
    <mc:Fallback xmlns="">
      <p:transition spd="slow" advTm="4937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Sensors - tolerance to heavy ions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2298B24-29AC-464F-B886-34241378A982}" type="slidenum">
              <a:rPr lang="de-DE" smtClean="0"/>
              <a:pPr>
                <a:defRPr/>
              </a:pPr>
              <a:t>9</a:t>
            </a:fld>
            <a:endParaRPr lang="de-DE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491880" y="980728"/>
            <a:ext cx="5242120" cy="285127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395536" y="3947633"/>
            <a:ext cx="743473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smtClean="0">
                <a:solidFill>
                  <a:srgbClr val="FF0000"/>
                </a:solidFill>
              </a:rPr>
              <a:t>M</a:t>
            </a:r>
            <a:r>
              <a:rPr lang="de-DE" sz="2000" smtClean="0"/>
              <a:t>IMOSA-26 operated in direct 30</a:t>
            </a:r>
            <a:r>
              <a:rPr lang="de-DE" sz="2000" i="1" smtClean="0"/>
              <a:t>A</a:t>
            </a:r>
            <a:r>
              <a:rPr lang="de-DE" sz="2000" smtClean="0"/>
              <a:t> GeV/</a:t>
            </a:r>
            <a:r>
              <a:rPr lang="de-DE" sz="2000" i="1" smtClean="0"/>
              <a:t>c</a:t>
            </a:r>
            <a:r>
              <a:rPr lang="de-DE" sz="2000" smtClean="0"/>
              <a:t> ion beam for ~24h</a:t>
            </a:r>
          </a:p>
          <a:p>
            <a:r>
              <a:rPr lang="de-DE" sz="2000" smtClean="0"/>
              <a:t>Observation:</a:t>
            </a:r>
          </a:p>
          <a:p>
            <a:endParaRPr lang="de-DE" sz="200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smtClean="0"/>
              <a:t>Pb-Ions generate clusters of ~200 fired pixels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smtClean="0"/>
              <a:t>No obvious loss of functionality.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smtClean="0"/>
              <a:t>Observed 3 latch-ups. One persisted several hours before discovery. Chip recovered after power cycling.</a:t>
            </a:r>
          </a:p>
        </p:txBody>
      </p:sp>
      <p:sp>
        <p:nvSpPr>
          <p:cNvPr id="9" name="Oval 8"/>
          <p:cNvSpPr/>
          <p:nvPr/>
        </p:nvSpPr>
        <p:spPr>
          <a:xfrm>
            <a:off x="6490111" y="2728200"/>
            <a:ext cx="216024" cy="21602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6706135" y="3046454"/>
            <a:ext cx="1000595" cy="430887"/>
          </a:xfrm>
          <a:prstGeom prst="rect">
            <a:avLst/>
          </a:prstGeom>
          <a:solidFill>
            <a:srgbClr val="F8F8F8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DE" smtClean="0"/>
              <a:t>Pb-ion</a:t>
            </a:r>
            <a:endParaRPr lang="en-US"/>
          </a:p>
        </p:txBody>
      </p:sp>
      <p:cxnSp>
        <p:nvCxnSpPr>
          <p:cNvPr id="12" name="Straight Arrow Connector 11"/>
          <p:cNvCxnSpPr>
            <a:stCxn id="10" idx="0"/>
          </p:cNvCxnSpPr>
          <p:nvPr/>
        </p:nvCxnSpPr>
        <p:spPr>
          <a:xfrm flipH="1" flipV="1">
            <a:off x="6706135" y="2836212"/>
            <a:ext cx="500298" cy="21024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395536" y="6355060"/>
            <a:ext cx="4190571" cy="461665"/>
          </a:xfrm>
          <a:prstGeom prst="rect">
            <a:avLst/>
          </a:prstGeom>
          <a:solidFill>
            <a:schemeClr val="accent1"/>
          </a:solidFill>
        </p:spPr>
        <p:txBody>
          <a:bodyPr wrap="none">
            <a:spAutoFit/>
          </a:bodyPr>
          <a:lstStyle/>
          <a:p>
            <a:r>
              <a:rPr lang="de-DE" sz="2400">
                <a:sym typeface="Symbol" panose="05050102010706020507" pitchFamily="18" charset="2"/>
              </a:rPr>
              <a:t></a:t>
            </a:r>
            <a:r>
              <a:rPr lang="de-DE" sz="2400" smtClean="0"/>
              <a:t> </a:t>
            </a:r>
            <a:r>
              <a:rPr lang="de-DE" sz="2400"/>
              <a:t>Sensor surprisingly robust</a:t>
            </a:r>
            <a:endParaRPr lang="en-US" sz="2400"/>
          </a:p>
        </p:txBody>
      </p:sp>
      <p:sp>
        <p:nvSpPr>
          <p:cNvPr id="7" name="TextBox 6"/>
          <p:cNvSpPr txBox="1"/>
          <p:nvPr/>
        </p:nvSpPr>
        <p:spPr>
          <a:xfrm>
            <a:off x="409253" y="593103"/>
            <a:ext cx="699749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>
                <a:solidFill>
                  <a:srgbClr val="FF0000"/>
                </a:solidFill>
              </a:rPr>
              <a:t>W</a:t>
            </a:r>
            <a:r>
              <a:rPr lang="en-US" smtClean="0"/>
              <a:t>orry: Losses of sensors observed in Au+Au @ STAR</a:t>
            </a:r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467" t="8623" r="14632" b="17218"/>
          <a:stretch/>
        </p:blipFill>
        <p:spPr>
          <a:xfrm>
            <a:off x="377347" y="1333027"/>
            <a:ext cx="2736304" cy="192887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74212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6547"/>
    </mc:Choice>
    <mc:Fallback xmlns="">
      <p:transition spd="slow" advTm="46547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8.6|30.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1.4|46.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8.1|19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7|5.8|8.2|11.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6.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7|2"/>
</p:tagLst>
</file>

<file path=ppt/theme/theme1.xml><?xml version="1.0" encoding="utf-8"?>
<a:theme xmlns:a="http://schemas.openxmlformats.org/drawingml/2006/main" name="1_Standarddesign">
  <a:themeElements>
    <a:clrScheme name="1_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Standarddesign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Standarddesign">
  <a:themeElements>
    <a:clrScheme name="2_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Standarddesign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1264</Words>
  <Application>Microsoft Office PowerPoint</Application>
  <PresentationFormat>On-screen Show (4:3)</PresentationFormat>
  <Paragraphs>311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33" baseType="lpstr">
      <vt:lpstr>Cambria Math</vt:lpstr>
      <vt:lpstr>Swis721 Blk BT</vt:lpstr>
      <vt:lpstr>Times New Roman</vt:lpstr>
      <vt:lpstr>Stylus BT</vt:lpstr>
      <vt:lpstr>Wingdings</vt:lpstr>
      <vt:lpstr>CMBX12</vt:lpstr>
      <vt:lpstr>Symbol</vt:lpstr>
      <vt:lpstr>Arial</vt:lpstr>
      <vt:lpstr>1_Standarddesign</vt:lpstr>
      <vt:lpstr>2_Standarddesign</vt:lpstr>
      <vt:lpstr>PowerPoint Presentation</vt:lpstr>
      <vt:lpstr>Introduction NA61/SHINE</vt:lpstr>
      <vt:lpstr>Open charm measurements with NA61/Shine</vt:lpstr>
      <vt:lpstr>Requirements on the vertex detector</vt:lpstr>
      <vt:lpstr>Open Charm detection – Feasibility studies</vt:lpstr>
      <vt:lpstr>Feasibility studies: Small Acceptance VD</vt:lpstr>
      <vt:lpstr>Sensors - tolerance to heavy ions</vt:lpstr>
      <vt:lpstr>Sensors - tolerance to heavy ions</vt:lpstr>
      <vt:lpstr>Sensors - tolerance to heavy ions</vt:lpstr>
      <vt:lpstr>Official proposal to SPSC (Dec. 2015)</vt:lpstr>
      <vt:lpstr>Design iterations</vt:lpstr>
      <vt:lpstr>SAVD – External building blocks</vt:lpstr>
      <vt:lpstr>SAVD – External Building blocks</vt:lpstr>
      <vt:lpstr>SAVD – External building blocks</vt:lpstr>
      <vt:lpstr>System integration</vt:lpstr>
      <vt:lpstr>Detector installation 6th Dec. 2016 </vt:lpstr>
      <vt:lpstr>First results: Jura Arm (Run 42, 7th December)</vt:lpstr>
      <vt:lpstr>First results (Work in progress)</vt:lpstr>
      <vt:lpstr>Steps to the future: SHINE-2020 (1 kHz Pb+Pb)</vt:lpstr>
      <vt:lpstr>Steps toward the future</vt:lpstr>
      <vt:lpstr>Summary and conclusion</vt:lpstr>
      <vt:lpstr>The VD - team</vt:lpstr>
      <vt:lpstr>PowerPoint Presentation</vt:lpstr>
    </vt:vector>
  </TitlesOfParts>
  <Company>Universität Frankfurt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camera for Quark Gluon Plasma, Development of fast and radiation hard Monolithic Active Pixel Sensors for the CBM experiment</dc:title>
  <dc:creator>Michael Deveaux</dc:creator>
  <cp:lastModifiedBy>deveaux</cp:lastModifiedBy>
  <cp:revision>731</cp:revision>
  <cp:lastPrinted>2011-04-07T08:08:07Z</cp:lastPrinted>
  <dcterms:created xsi:type="dcterms:W3CDTF">2008-03-04T15:51:09Z</dcterms:created>
  <dcterms:modified xsi:type="dcterms:W3CDTF">2017-07-13T06:45:21Z</dcterms:modified>
</cp:coreProperties>
</file>