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73" r:id="rId2"/>
    <p:sldId id="274" r:id="rId3"/>
    <p:sldId id="359" r:id="rId4"/>
    <p:sldId id="358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291" r:id="rId16"/>
    <p:sldId id="352" r:id="rId17"/>
    <p:sldId id="353" r:id="rId18"/>
    <p:sldId id="354" r:id="rId19"/>
    <p:sldId id="355" r:id="rId20"/>
    <p:sldId id="356" r:id="rId21"/>
    <p:sldId id="357" r:id="rId22"/>
    <p:sldId id="34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F7F7F"/>
    <a:srgbClr val="26849B"/>
    <a:srgbClr val="FFFF00"/>
    <a:srgbClr val="C00000"/>
    <a:srgbClr val="FF00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21" autoAdjust="0"/>
    <p:restoredTop sz="99171" autoAdjust="0"/>
  </p:normalViewPr>
  <p:slideViewPr>
    <p:cSldViewPr snapToGrid="0" snapToObjects="1">
      <p:cViewPr>
        <p:scale>
          <a:sx n="96" d="100"/>
          <a:sy n="96" d="100"/>
        </p:scale>
        <p:origin x="1752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3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2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C1F88-F58B-47E6-BF65-FFE6648BB2F3}" type="datetimeFigureOut">
              <a:rPr lang="en-GB" smtClean="0"/>
              <a:t>13/10/2016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8CA9E-A938-47E5-B555-23591BAFE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16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fld id="{88F38AB0-12DC-3B42-BD2F-013ED8337C29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46339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2952FA-2FD0-8A4F-B15D-A51E722A2992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92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2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943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0766BB-6303-CF47-B074-F42E6CC32A35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02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2604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D51DBB-4BD7-484A-9BC9-EC4C87B62A4F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12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779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9F8840A-4004-704C-A94D-D2609ED2F269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2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321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1B2B6D-7749-E543-BD52-65A37B2BDDCE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33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469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8072548-56E6-1743-935B-000A64DEF9A0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4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959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675383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800" b="0" i="0">
                <a:solidFill>
                  <a:srgbClr val="000000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11" y="3429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84969" y="161596"/>
            <a:ext cx="6374063" cy="622896"/>
          </a:xfrm>
          <a:effectLst/>
        </p:spPr>
        <p:txBody>
          <a:bodyPr/>
          <a:lstStyle>
            <a:lvl1pPr algn="ctr">
              <a:defRPr sz="32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JPEG_print_logo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19"/>
            <a:ext cx="1549696" cy="7740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4400">
                <a:solidFill>
                  <a:srgbClr val="000000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536" y="151132"/>
            <a:ext cx="6148928" cy="622896"/>
          </a:xfrm>
          <a:effectLst/>
        </p:spPr>
        <p:txBody>
          <a:bodyPr/>
          <a:lstStyle>
            <a:lvl1pPr algn="ctr">
              <a:defRPr sz="32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 marL="742950" indent="-285750">
              <a:buFont typeface="Century Gothic" pitchFamily="34" charset="0"/>
              <a:buChar char="―"/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 smtClean="0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JPEG_print_logo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19"/>
            <a:ext cx="1549696" cy="774028"/>
          </a:xfrm>
          <a:prstGeom prst="rect">
            <a:avLst/>
          </a:prstGeom>
        </p:spPr>
      </p:pic>
      <p:pic>
        <p:nvPicPr>
          <p:cNvPr id="6" name="Picture 7" descr="JAI-on-blue-notext-short.jpe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250" y="0"/>
            <a:ext cx="8001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7946" y="35588"/>
            <a:ext cx="746125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" y="2666016"/>
            <a:ext cx="9143999" cy="1438314"/>
          </a:xfrm>
          <a:prstGeom prst="rect">
            <a:avLst/>
          </a:prstGeom>
        </p:spPr>
      </p:pic>
      <p:sp>
        <p:nvSpPr>
          <p:cNvPr id="12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2" y="2951545"/>
            <a:ext cx="9143999" cy="867257"/>
          </a:xfrm>
          <a:solidFill>
            <a:schemeClr val="bg1">
              <a:alpha val="69000"/>
            </a:schemeClr>
          </a:solidFill>
          <a:ln>
            <a:noFill/>
          </a:ln>
        </p:spPr>
        <p:txBody>
          <a:bodyPr anchor="ctr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400" kern="1200" dirty="0" smtClean="0">
                <a:solidFill>
                  <a:schemeClr val="tx1"/>
                </a:solidFill>
                <a:effectLst/>
                <a:latin typeface="Helvetica"/>
                <a:ea typeface="+mj-ea"/>
                <a:cs typeface="Helvetica"/>
              </a:defRPr>
            </a:lvl1pPr>
          </a:lstStyle>
          <a:p>
            <a:r>
              <a:rPr lang="en-AU" dirty="0" smtClean="0"/>
              <a:t>Click to edit Master title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8318"/>
            <a:ext cx="4038600" cy="505784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 sz="1600"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 sz="1600"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 sz="1600"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 sz="1600">
                <a:solidFill>
                  <a:srgbClr val="000000"/>
                </a:solidFill>
                <a:latin typeface="Helvetica"/>
                <a:cs typeface="Helvetic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068317"/>
            <a:ext cx="4041648" cy="5058163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1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384969" y="161596"/>
            <a:ext cx="6374063" cy="622896"/>
          </a:xfrm>
          <a:effectLst/>
        </p:spPr>
        <p:txBody>
          <a:bodyPr/>
          <a:lstStyle>
            <a:lvl1pPr algn="ctr">
              <a:defRPr sz="32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JPEG_print_logo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19"/>
            <a:ext cx="1549696" cy="7740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98296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rgbClr val="0000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styles`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98296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rgbClr val="0000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697438"/>
            <a:ext cx="4041648" cy="4429042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1697438"/>
            <a:ext cx="4041648" cy="4428598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4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384969" y="161596"/>
            <a:ext cx="6374063" cy="622896"/>
          </a:xfrm>
          <a:effectLst/>
        </p:spPr>
        <p:txBody>
          <a:bodyPr/>
          <a:lstStyle>
            <a:lvl1pPr algn="ctr">
              <a:defRPr sz="32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pic>
        <p:nvPicPr>
          <p:cNvPr id="12" name="Picture 11" descr="JPEG_print_logo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19"/>
            <a:ext cx="1549696" cy="7740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384969" y="161596"/>
            <a:ext cx="6374063" cy="622896"/>
          </a:xfrm>
          <a:effectLst/>
        </p:spPr>
        <p:txBody>
          <a:bodyPr/>
          <a:lstStyle>
            <a:lvl1pPr algn="ctr">
              <a:defRPr sz="32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JPEG_print_logo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19"/>
            <a:ext cx="1549696" cy="7740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 descr="JPEG_print_logo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19"/>
            <a:ext cx="1549696" cy="7740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solidFill>
                  <a:srgbClr val="000000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 sz="2800"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 sz="2400"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 sz="2000"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 sz="2000">
                <a:solidFill>
                  <a:srgbClr val="000000"/>
                </a:solidFill>
                <a:latin typeface="Helvetica"/>
                <a:cs typeface="Helvetica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>
                <a:solidFill>
                  <a:srgbClr val="0000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JPEG_print_logo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19"/>
            <a:ext cx="1549696" cy="7740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solidFill>
                  <a:srgbClr val="000000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latin typeface="Helvetica"/>
                <a:cs typeface="Helvetic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JPEG_print_logo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19"/>
            <a:ext cx="1549696" cy="77402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02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7096"/>
            <a:ext cx="8229600" cy="5129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400" kern="1200">
          <a:solidFill>
            <a:srgbClr val="000000"/>
          </a:solidFill>
          <a:effectLst/>
          <a:latin typeface="Helvetica"/>
          <a:ea typeface="+mj-ea"/>
          <a:cs typeface="Helvetica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0000"/>
          </a:solidFill>
          <a:latin typeface="Helvetica"/>
          <a:ea typeface="+mn-ea"/>
          <a:cs typeface="Helvetica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rgbClr val="000000"/>
          </a:solidFill>
          <a:latin typeface="Helvetica"/>
          <a:ea typeface="+mn-ea"/>
          <a:cs typeface="Helvetica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000000"/>
          </a:solidFill>
          <a:latin typeface="Helvetica"/>
          <a:ea typeface="+mn-ea"/>
          <a:cs typeface="Helvetica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rgbClr val="000000"/>
          </a:solidFill>
          <a:latin typeface="Helvetica"/>
          <a:ea typeface="+mn-ea"/>
          <a:cs typeface="Helvetica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000000"/>
          </a:solidFill>
          <a:latin typeface="Helvetica"/>
          <a:ea typeface="+mn-ea"/>
          <a:cs typeface="Helvetica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684020" y="-26894"/>
            <a:ext cx="1282906" cy="6967959"/>
          </a:xfrm>
          <a:prstGeom prst="rect">
            <a:avLst/>
          </a:prstGeom>
          <a:solidFill>
            <a:srgbClr val="268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148429" y="1944150"/>
            <a:ext cx="8903317" cy="1355003"/>
          </a:xfrm>
        </p:spPr>
        <p:txBody>
          <a:bodyPr/>
          <a:lstStyle/>
          <a:p>
            <a:pPr algn="r"/>
            <a:r>
              <a:rPr lang="en-US" sz="4000" dirty="0"/>
              <a:t>WP1: Collimation Activities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at RHUL</a:t>
            </a:r>
            <a:endParaRPr lang="en-US" sz="4000" dirty="0">
              <a:solidFill>
                <a:schemeClr val="tx1"/>
              </a:solidFill>
              <a:latin typeface="Helvetica Light"/>
              <a:cs typeface="Helvetica Ligh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31402" y="3501032"/>
            <a:ext cx="7542145" cy="2006528"/>
          </a:xfrm>
        </p:spPr>
        <p:txBody>
          <a:bodyPr>
            <a:noAutofit/>
          </a:bodyPr>
          <a:lstStyle/>
          <a:p>
            <a:pPr algn="r"/>
            <a:r>
              <a:rPr lang="en-US" sz="1800" u="sng" dirty="0">
                <a:solidFill>
                  <a:schemeClr val="tx1"/>
                </a:solidFill>
              </a:rPr>
              <a:t>L. </a:t>
            </a:r>
            <a:r>
              <a:rPr lang="en-US" sz="1800" u="sng" dirty="0" smtClean="0">
                <a:solidFill>
                  <a:schemeClr val="tx1"/>
                </a:solidFill>
              </a:rPr>
              <a:t>Nevay</a:t>
            </a:r>
            <a:r>
              <a:rPr lang="en-US" sz="1800" dirty="0" smtClean="0">
                <a:solidFill>
                  <a:schemeClr val="tx1"/>
                </a:solidFill>
              </a:rPr>
              <a:t>, S. </a:t>
            </a:r>
            <a:r>
              <a:rPr lang="en-US" sz="1800" dirty="0" err="1" smtClean="0">
                <a:solidFill>
                  <a:schemeClr val="tx1"/>
                </a:solidFill>
              </a:rPr>
              <a:t>Boogert</a:t>
            </a:r>
            <a:r>
              <a:rPr lang="en-US" sz="1800" dirty="0" smtClean="0">
                <a:solidFill>
                  <a:schemeClr val="tx1"/>
                </a:solidFill>
              </a:rPr>
              <a:t>, S. Gibson, </a:t>
            </a:r>
          </a:p>
          <a:p>
            <a:pPr algn="r"/>
            <a:r>
              <a:rPr lang="en-US" sz="1800" dirty="0" smtClean="0">
                <a:solidFill>
                  <a:schemeClr val="tx1"/>
                </a:solidFill>
              </a:rPr>
              <a:t>R. </a:t>
            </a:r>
            <a:r>
              <a:rPr lang="en-US" sz="1800" dirty="0" err="1" smtClean="0">
                <a:solidFill>
                  <a:schemeClr val="tx1"/>
                </a:solidFill>
              </a:rPr>
              <a:t>Kwee-Hinzmann</a:t>
            </a:r>
            <a:r>
              <a:rPr lang="en-US" sz="1800" dirty="0" smtClean="0">
                <a:solidFill>
                  <a:schemeClr val="tx1"/>
                </a:solidFill>
              </a:rPr>
              <a:t>, H. Garcia Morales,</a:t>
            </a:r>
            <a:endParaRPr lang="en-US" sz="1800" dirty="0">
              <a:solidFill>
                <a:schemeClr val="tx1"/>
              </a:solidFill>
            </a:endParaRPr>
          </a:p>
          <a:p>
            <a:pPr algn="r"/>
            <a:r>
              <a:rPr lang="en-US" sz="1800" dirty="0" smtClean="0">
                <a:solidFill>
                  <a:schemeClr val="tx1"/>
                </a:solidFill>
              </a:rPr>
              <a:t>HL-LHC-UK Meeting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endParaRPr lang="en-US" sz="1800" dirty="0" smtClean="0">
              <a:solidFill>
                <a:schemeClr val="tx1"/>
              </a:solidFill>
            </a:endParaRPr>
          </a:p>
          <a:p>
            <a:pPr algn="r"/>
            <a:r>
              <a:rPr lang="en-US" sz="1800" dirty="0" smtClean="0">
                <a:solidFill>
                  <a:schemeClr val="tx1"/>
                </a:solidFill>
              </a:rPr>
              <a:t>13</a:t>
            </a:r>
            <a:r>
              <a:rPr lang="en-US" sz="1800" baseline="30000" dirty="0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October 2016</a:t>
            </a:r>
          </a:p>
        </p:txBody>
      </p:sp>
      <p:sp>
        <p:nvSpPr>
          <p:cNvPr id="7" name="Subtitle 4"/>
          <p:cNvSpPr txBox="1">
            <a:spLocks/>
          </p:cNvSpPr>
          <p:nvPr/>
        </p:nvSpPr>
        <p:spPr>
          <a:xfrm>
            <a:off x="1377503" y="4705950"/>
            <a:ext cx="6400800" cy="427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9" name="Picture 8" descr="JPEG_print_logo_lar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865" y="318342"/>
            <a:ext cx="2816519" cy="1406769"/>
          </a:xfrm>
          <a:prstGeom prst="rect">
            <a:avLst/>
          </a:prstGeom>
        </p:spPr>
      </p:pic>
      <p:pic>
        <p:nvPicPr>
          <p:cNvPr id="12" name="Picture 11" descr="jai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2061" y="329487"/>
            <a:ext cx="2997285" cy="6786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494316" y="2798353"/>
            <a:ext cx="7940836" cy="124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1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9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dirty="0" smtClean="0">
                <a:latin typeface="Arial Unicode MS" charset="0"/>
              </a:rPr>
              <a:t>Comparison of TCT5 in/out</a:t>
            </a:r>
            <a:br>
              <a:rPr lang="en-US" dirty="0" smtClean="0">
                <a:latin typeface="Arial Unicode MS" charset="0"/>
              </a:rPr>
            </a:br>
            <a:r>
              <a:rPr lang="en-US" dirty="0" smtClean="0">
                <a:latin typeface="Arial Unicode MS" charset="0"/>
              </a:rPr>
              <a:t>B1</a:t>
            </a:r>
            <a:endParaRPr lang="en-US" dirty="0">
              <a:latin typeface="Arial Unicode MS" charset="0"/>
            </a:endParaRPr>
          </a:p>
        </p:txBody>
      </p:sp>
      <p:sp>
        <p:nvSpPr>
          <p:cNvPr id="9224" name="TextBox 22"/>
          <p:cNvSpPr txBox="1">
            <a:spLocks noChangeArrowheads="1"/>
          </p:cNvSpPr>
          <p:nvPr/>
        </p:nvSpPr>
        <p:spPr bwMode="auto">
          <a:xfrm>
            <a:off x="990600" y="6048375"/>
            <a:ext cx="7540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>
                <a:latin typeface="Avenir Black" charset="0"/>
              </a:rPr>
              <a:t>Expect small improvement with additional TCT5s.</a:t>
            </a:r>
          </a:p>
        </p:txBody>
      </p:sp>
      <p:sp>
        <p:nvSpPr>
          <p:cNvPr id="12" name="TextBox 22"/>
          <p:cNvSpPr txBox="1">
            <a:spLocks noChangeArrowheads="1"/>
          </p:cNvSpPr>
          <p:nvPr/>
        </p:nvSpPr>
        <p:spPr bwMode="auto">
          <a:xfrm>
            <a:off x="648674" y="1421976"/>
            <a:ext cx="3717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 dirty="0">
                <a:latin typeface="Trebuchet MS" charset="0"/>
                <a:ea typeface="Trebuchet MS" charset="0"/>
                <a:cs typeface="Trebuchet MS" charset="0"/>
              </a:rPr>
              <a:t>energy distribution of all particles</a:t>
            </a: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594226" y="1422386"/>
            <a:ext cx="4368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Trebuchet MS" charset="0"/>
                <a:ea typeface="Trebuchet MS" charset="0"/>
                <a:cs typeface="Trebuchet MS" charset="0"/>
              </a:rPr>
              <a:t>energy distribution of all particles in phi</a:t>
            </a:r>
          </a:p>
        </p:txBody>
      </p:sp>
      <p:pic>
        <p:nvPicPr>
          <p:cNvPr id="14" name="Picture 7" descr="ratioEkinAll.pd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3975" y="1667878"/>
            <a:ext cx="4027607" cy="419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ratioPhiEnAll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02531" y="1695495"/>
            <a:ext cx="4034309" cy="420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64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9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dirty="0" smtClean="0">
                <a:latin typeface="Arial Unicode MS" charset="0"/>
              </a:rPr>
              <a:t>Comparison of TCT5 in/out</a:t>
            </a:r>
            <a:br>
              <a:rPr lang="en-US" dirty="0" smtClean="0">
                <a:latin typeface="Arial Unicode MS" charset="0"/>
              </a:rPr>
            </a:br>
            <a:r>
              <a:rPr lang="en-US" dirty="0" smtClean="0">
                <a:latin typeface="Arial Unicode MS" charset="0"/>
              </a:rPr>
              <a:t>B2</a:t>
            </a:r>
            <a:endParaRPr lang="en-US" dirty="0">
              <a:latin typeface="Arial Unicode MS" charset="0"/>
            </a:endParaRPr>
          </a:p>
        </p:txBody>
      </p:sp>
      <p:sp>
        <p:nvSpPr>
          <p:cNvPr id="10249" name="TextBox 22"/>
          <p:cNvSpPr txBox="1">
            <a:spLocks noChangeArrowheads="1"/>
          </p:cNvSpPr>
          <p:nvPr/>
        </p:nvSpPr>
        <p:spPr bwMode="auto">
          <a:xfrm>
            <a:off x="0" y="60483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dirty="0">
                <a:latin typeface="Avenir Black" charset="0"/>
              </a:rPr>
              <a:t>Preliminary result (needs to be scrutinized in more detail).</a:t>
            </a:r>
            <a:endParaRPr lang="en-US" altLang="en-US" sz="1800" dirty="0">
              <a:latin typeface="Avenir Black" charset="0"/>
            </a:endParaRPr>
          </a:p>
        </p:txBody>
      </p:sp>
      <p:sp>
        <p:nvSpPr>
          <p:cNvPr id="12" name="TextBox 22"/>
          <p:cNvSpPr txBox="1">
            <a:spLocks noChangeArrowheads="1"/>
          </p:cNvSpPr>
          <p:nvPr/>
        </p:nvSpPr>
        <p:spPr bwMode="auto">
          <a:xfrm>
            <a:off x="648674" y="1421976"/>
            <a:ext cx="3717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 dirty="0">
                <a:latin typeface="Trebuchet MS" charset="0"/>
                <a:ea typeface="Trebuchet MS" charset="0"/>
                <a:cs typeface="Trebuchet MS" charset="0"/>
              </a:rPr>
              <a:t>energy distribution of all particles</a:t>
            </a: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594226" y="1422386"/>
            <a:ext cx="4368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Trebuchet MS" charset="0"/>
                <a:ea typeface="Trebuchet MS" charset="0"/>
                <a:cs typeface="Trebuchet MS" charset="0"/>
              </a:rPr>
              <a:t>energy distribution of all particles in phi</a:t>
            </a:r>
          </a:p>
        </p:txBody>
      </p:sp>
      <p:pic>
        <p:nvPicPr>
          <p:cNvPr id="14" name="Picture 5" descr="ratioEkinAll.pd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8738" y="1671643"/>
            <a:ext cx="4023651" cy="419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ratioPhiEnAll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03358" y="1705326"/>
            <a:ext cx="4023651" cy="419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3697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9"/>
          <p:cNvSpPr>
            <a:spLocks noGrp="1"/>
          </p:cNvSpPr>
          <p:nvPr>
            <p:ph type="title"/>
          </p:nvPr>
        </p:nvSpPr>
        <p:spPr>
          <a:xfrm>
            <a:off x="457200" y="101600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US" altLang="en-US" sz="3200" dirty="0">
                <a:latin typeface="Arial Unicode MS" charset="0"/>
                <a:ea typeface="ＭＳ Ｐゴシック" charset="-128"/>
              </a:rPr>
              <a:t>Compare baseline case </a:t>
            </a:r>
            <a:br>
              <a:rPr lang="en-US" altLang="en-US" sz="3200" dirty="0">
                <a:latin typeface="Arial Unicode MS" charset="0"/>
                <a:ea typeface="ＭＳ Ｐゴシック" charset="-128"/>
              </a:rPr>
            </a:br>
            <a:r>
              <a:rPr lang="en-US" altLang="en-US" sz="3200" dirty="0">
                <a:latin typeface="Arial Unicode MS" charset="0"/>
                <a:ea typeface="ＭＳ Ｐゴシック" charset="-128"/>
              </a:rPr>
              <a:t>to Run II (2015) </a:t>
            </a:r>
            <a:r>
              <a:rPr lang="en-US" altLang="en-US" sz="3200" dirty="0" smtClean="0">
                <a:latin typeface="Arial Unicode MS" charset="0"/>
                <a:ea typeface="ＭＳ Ｐゴシック" charset="-128"/>
              </a:rPr>
              <a:t>Halo – B1</a:t>
            </a:r>
            <a:endParaRPr lang="en-US" altLang="en-US" sz="3200" dirty="0">
              <a:latin typeface="Arial Unicode MS" charset="0"/>
              <a:ea typeface="ＭＳ Ｐゴシック" charset="-128"/>
            </a:endParaRPr>
          </a:p>
        </p:txBody>
      </p:sp>
      <p:pic>
        <p:nvPicPr>
          <p:cNvPr id="11269" name="Picture 3" descr="ratioEkinA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4944" y="1673488"/>
            <a:ext cx="4016375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ratioPhiEnAl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96219" y="1681557"/>
            <a:ext cx="4014787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Box 22"/>
          <p:cNvSpPr txBox="1">
            <a:spLocks noChangeArrowheads="1"/>
          </p:cNvSpPr>
          <p:nvPr/>
        </p:nvSpPr>
        <p:spPr bwMode="auto">
          <a:xfrm>
            <a:off x="976313" y="5899150"/>
            <a:ext cx="7540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dirty="0">
                <a:latin typeface="Avenir Black" charset="0"/>
              </a:rPr>
              <a:t>Almost an order of magnitude more </a:t>
            </a:r>
            <a:r>
              <a:rPr lang="en-US" altLang="en-US" sz="1800" dirty="0" smtClean="0">
                <a:latin typeface="Avenir Black" charset="0"/>
              </a:rPr>
              <a:t>from </a:t>
            </a:r>
            <a:r>
              <a:rPr lang="en-US" altLang="en-US" sz="1800" dirty="0">
                <a:latin typeface="Avenir Black" charset="0"/>
              </a:rPr>
              <a:t>B1 in </a:t>
            </a:r>
            <a:r>
              <a:rPr lang="en-US" altLang="en-US" sz="1800" dirty="0" smtClean="0">
                <a:latin typeface="Avenir Black" charset="0"/>
              </a:rPr>
              <a:t>HL</a:t>
            </a:r>
            <a:endParaRPr lang="en-US" altLang="en-US" sz="1800" dirty="0">
              <a:latin typeface="Avenir Black" charset="0"/>
            </a:endParaRPr>
          </a:p>
        </p:txBody>
      </p:sp>
      <p:sp>
        <p:nvSpPr>
          <p:cNvPr id="11273" name="TextBox 22"/>
          <p:cNvSpPr txBox="1">
            <a:spLocks noChangeArrowheads="1"/>
          </p:cNvSpPr>
          <p:nvPr/>
        </p:nvSpPr>
        <p:spPr bwMode="auto">
          <a:xfrm>
            <a:off x="648674" y="1421976"/>
            <a:ext cx="3717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 dirty="0">
                <a:latin typeface="Trebuchet MS" charset="0"/>
                <a:ea typeface="Trebuchet MS" charset="0"/>
                <a:cs typeface="Trebuchet MS" charset="0"/>
              </a:rPr>
              <a:t>energy distribution of all particles</a:t>
            </a:r>
          </a:p>
        </p:txBody>
      </p:sp>
      <p:sp>
        <p:nvSpPr>
          <p:cNvPr id="11274" name="TextBox 22"/>
          <p:cNvSpPr txBox="1">
            <a:spLocks noChangeArrowheads="1"/>
          </p:cNvSpPr>
          <p:nvPr/>
        </p:nvSpPr>
        <p:spPr bwMode="auto">
          <a:xfrm>
            <a:off x="4594226" y="1422386"/>
            <a:ext cx="4368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Trebuchet MS" charset="0"/>
                <a:ea typeface="Trebuchet MS" charset="0"/>
                <a:cs typeface="Trebuchet MS" charset="0"/>
              </a:rPr>
              <a:t>energy distribution of all particles in phi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585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5" descr="ratioEkinA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6612" y="1671638"/>
            <a:ext cx="4016375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 descr="ratioPhiEnAl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92056" y="1682419"/>
            <a:ext cx="4016375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Box 22"/>
          <p:cNvSpPr txBox="1">
            <a:spLocks noChangeArrowheads="1"/>
          </p:cNvSpPr>
          <p:nvPr/>
        </p:nvSpPr>
        <p:spPr bwMode="auto">
          <a:xfrm>
            <a:off x="990600" y="5884863"/>
            <a:ext cx="7540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dirty="0">
                <a:latin typeface="Avenir Black" charset="0"/>
              </a:rPr>
              <a:t>~20 times more particles and energy from B2 in HL.</a:t>
            </a:r>
          </a:p>
        </p:txBody>
      </p:sp>
      <p:sp>
        <p:nvSpPr>
          <p:cNvPr id="12" name="Title 9"/>
          <p:cNvSpPr>
            <a:spLocks noGrp="1"/>
          </p:cNvSpPr>
          <p:nvPr>
            <p:ph type="title"/>
          </p:nvPr>
        </p:nvSpPr>
        <p:spPr>
          <a:xfrm>
            <a:off x="457200" y="101600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US" altLang="en-US" sz="3200" dirty="0">
                <a:latin typeface="Arial Unicode MS" charset="0"/>
                <a:ea typeface="ＭＳ Ｐゴシック" charset="-128"/>
              </a:rPr>
              <a:t>Compare baseline case </a:t>
            </a:r>
            <a:br>
              <a:rPr lang="en-US" altLang="en-US" sz="3200" dirty="0">
                <a:latin typeface="Arial Unicode MS" charset="0"/>
                <a:ea typeface="ＭＳ Ｐゴシック" charset="-128"/>
              </a:rPr>
            </a:br>
            <a:r>
              <a:rPr lang="en-US" altLang="en-US" sz="3200" dirty="0">
                <a:latin typeface="Arial Unicode MS" charset="0"/>
                <a:ea typeface="ＭＳ Ｐゴシック" charset="-128"/>
              </a:rPr>
              <a:t>to Run II (2015) </a:t>
            </a:r>
            <a:r>
              <a:rPr lang="en-US" altLang="en-US" sz="3200" dirty="0" smtClean="0">
                <a:latin typeface="Arial Unicode MS" charset="0"/>
                <a:ea typeface="ＭＳ Ｐゴシック" charset="-128"/>
              </a:rPr>
              <a:t>Halo – B2</a:t>
            </a:r>
            <a:endParaRPr lang="en-US" altLang="en-US" sz="3200" dirty="0">
              <a:latin typeface="Arial Unicode MS" charset="0"/>
              <a:ea typeface="ＭＳ Ｐゴシック" charset="-128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648674" y="1421976"/>
            <a:ext cx="3717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 dirty="0">
                <a:latin typeface="Trebuchet MS" charset="0"/>
                <a:ea typeface="Trebuchet MS" charset="0"/>
                <a:cs typeface="Trebuchet MS" charset="0"/>
              </a:rPr>
              <a:t>energy distribution of all particles</a:t>
            </a:r>
          </a:p>
        </p:txBody>
      </p: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4594226" y="1422386"/>
            <a:ext cx="4368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Trebuchet MS" charset="0"/>
                <a:ea typeface="Trebuchet MS" charset="0"/>
                <a:cs typeface="Trebuchet MS" charset="0"/>
              </a:rPr>
              <a:t>energy distribution of all particles in phi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6779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ontent Placeholder 3"/>
          <p:cNvSpPr>
            <a:spLocks noGrp="1"/>
          </p:cNvSpPr>
          <p:nvPr>
            <p:ph idx="1"/>
          </p:nvPr>
        </p:nvSpPr>
        <p:spPr>
          <a:xfrm>
            <a:off x="190500" y="1585913"/>
            <a:ext cx="8877300" cy="5153025"/>
          </a:xfrm>
        </p:spPr>
        <p:txBody>
          <a:bodyPr/>
          <a:lstStyle/>
          <a:p>
            <a:r>
              <a:rPr lang="en-US" altLang="en-US" sz="2200" dirty="0">
                <a:latin typeface="Trebuchet MS" charset="0"/>
                <a:ea typeface="ＭＳ Ｐゴシック" charset="-128"/>
              </a:rPr>
              <a:t>TCT5s do catch a lot of the IR7 leakage, but contribute thereby also to halo-showers at the interface plane. Only small </a:t>
            </a:r>
            <a:r>
              <a:rPr lang="en-US" altLang="en-US" sz="2200" dirty="0" smtClean="0">
                <a:latin typeface="Trebuchet MS" charset="0"/>
                <a:ea typeface="ＭＳ Ｐゴシック" charset="-128"/>
              </a:rPr>
              <a:t>gain for </a:t>
            </a:r>
            <a:r>
              <a:rPr lang="en-US" altLang="en-US" sz="2200" dirty="0" smtClean="0">
                <a:latin typeface="Trebuchet MS" charset="0"/>
                <a:ea typeface="ＭＳ Ｐゴシック" charset="-128"/>
              </a:rPr>
              <a:t>background in B1.  B2 to be studied in more detail.</a:t>
            </a:r>
            <a:endParaRPr lang="en-US" altLang="en-US" sz="2200" dirty="0">
              <a:latin typeface="Trebuchet MS" charset="0"/>
              <a:ea typeface="ＭＳ Ｐゴシック" charset="-128"/>
            </a:endParaRPr>
          </a:p>
          <a:p>
            <a:r>
              <a:rPr lang="en-US" altLang="en-US" sz="2200" dirty="0" smtClean="0">
                <a:latin typeface="Trebuchet MS" charset="0"/>
                <a:ea typeface="ＭＳ Ｐゴシック" charset="-128"/>
              </a:rPr>
              <a:t>Several </a:t>
            </a:r>
            <a:r>
              <a:rPr lang="en-US" altLang="en-US" sz="2200" dirty="0">
                <a:latin typeface="Trebuchet MS" charset="0"/>
                <a:ea typeface="ＭＳ Ｐゴシック" charset="-128"/>
              </a:rPr>
              <a:t>other cases studied in HL:</a:t>
            </a:r>
          </a:p>
          <a:p>
            <a:pPr lvl="1"/>
            <a:r>
              <a:rPr lang="en-US" altLang="en-US" sz="2000" dirty="0">
                <a:latin typeface="Trebuchet MS" charset="0"/>
                <a:ea typeface="ＭＳ Ｐゴシック" charset="-128"/>
              </a:rPr>
              <a:t>Nominal (values from the design report) against 2sigma-retracted settings:  reduce halo background by a factor 2-3 with retracted settings for B1.</a:t>
            </a:r>
          </a:p>
          <a:p>
            <a:pPr lvl="1"/>
            <a:r>
              <a:rPr lang="en-US" altLang="en-US" sz="2000" dirty="0">
                <a:latin typeface="Trebuchet MS" charset="0"/>
                <a:ea typeface="ＭＳ Ｐゴシック" charset="-128"/>
              </a:rPr>
              <a:t>Round versus flat beam optics in 2sigma-retracted settings: expect similar level of halo background as for round beams in B1.</a:t>
            </a:r>
          </a:p>
          <a:p>
            <a:pPr lvl="1"/>
            <a:r>
              <a:rPr lang="en-US" altLang="en-US" sz="2000" dirty="0">
                <a:latin typeface="Trebuchet MS" charset="0"/>
                <a:ea typeface="ＭＳ Ｐゴシック" charset="-128"/>
              </a:rPr>
              <a:t>Showers in a crab cavity failure.</a:t>
            </a:r>
          </a:p>
          <a:p>
            <a:r>
              <a:rPr lang="en-US" altLang="en-US" sz="2200" dirty="0">
                <a:latin typeface="Trebuchet MS" charset="0"/>
                <a:ea typeface="ＭＳ Ｐゴシック" charset="-128"/>
              </a:rPr>
              <a:t>Plan to simulate showers to experiments from pressure bumps in recent machine tests.</a:t>
            </a:r>
          </a:p>
        </p:txBody>
      </p:sp>
      <p:sp>
        <p:nvSpPr>
          <p:cNvPr id="13314" name="Title 9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>
                <a:latin typeface="Arial Unicode MS" charset="0"/>
                <a:ea typeface="ＭＳ Ｐゴシック" charset="-128"/>
              </a:rPr>
              <a:t>Summary &amp; Plans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6406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Off-Momentum Collimation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57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961"/>
            <a:ext cx="8228160" cy="1022404"/>
          </a:xfrm>
          <a:ln/>
        </p:spPr>
        <p:txBody>
          <a:bodyPr vert="horz" lIns="91440" tIns="30173" rIns="91440" bIns="45720" rtlCol="0" anchor="b">
            <a:noAutofit/>
          </a:bodyPr>
          <a:lstStyle/>
          <a:p>
            <a:pPr>
              <a:lnSpc>
                <a:spcPct val="100000"/>
              </a:lnSpc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 smtClean="0"/>
              <a:t>Off-Momentum </a:t>
            </a:r>
            <a:br>
              <a:rPr lang="en-US" altLang="en-US" dirty="0" smtClean="0"/>
            </a:br>
            <a:r>
              <a:rPr lang="en-US" altLang="en-US" dirty="0" smtClean="0"/>
              <a:t>Cleaning Simulation</a:t>
            </a:r>
            <a:endParaRPr lang="en-US" alt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720268"/>
            <a:ext cx="8228160" cy="3977280"/>
          </a:xfrm>
          <a:ln/>
        </p:spPr>
        <p:txBody>
          <a:bodyPr/>
          <a:lstStyle/>
          <a:p>
            <a:pPr marL="391686" indent="-293764">
              <a:lnSpc>
                <a:spcPts val="3480"/>
              </a:lnSpc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The goal is to create a model of the off-momentum halo.</a:t>
            </a:r>
          </a:p>
          <a:p>
            <a:pPr marL="391686" indent="-293764">
              <a:lnSpc>
                <a:spcPts val="3480"/>
              </a:lnSpc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This model will improve the understanding of the off-momentum dynamics and will increase the collimation efficiency for off-momentum particles.</a:t>
            </a:r>
          </a:p>
          <a:p>
            <a:pPr marL="391686" indent="-293764">
              <a:lnSpc>
                <a:spcPts val="3480"/>
              </a:lnSpc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Never simulated before.</a:t>
            </a:r>
          </a:p>
          <a:p>
            <a:pPr marL="391686" indent="-293764">
              <a:lnSpc>
                <a:spcPts val="3480"/>
              </a:lnSpc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Future applications.</a:t>
            </a:r>
          </a:p>
          <a:p>
            <a:pPr marL="783372" lvl="1" indent="-293764">
              <a:lnSpc>
                <a:spcPts val="3480"/>
              </a:lnSpc>
              <a:buSzPct val="75000"/>
              <a:buFont typeface="Symbol" charset="2"/>
              <a:buChar char="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Losses at the start of the ramp.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5427" y="940134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H. Garcia-Morales</a:t>
            </a:r>
          </a:p>
        </p:txBody>
      </p:sp>
    </p:spTree>
    <p:extLst>
      <p:ext uri="{BB962C8B-B14F-4D97-AF65-F5344CB8AC3E}">
        <p14:creationId xmlns:p14="http://schemas.microsoft.com/office/powerpoint/2010/main" val="1308153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961"/>
            <a:ext cx="8228160" cy="753120"/>
          </a:xfrm>
          <a:ln/>
        </p:spPr>
        <p:txBody>
          <a:bodyPr vert="horz" lIns="91440" tIns="30173" rIns="91440" bIns="45720" rtlCol="0" anchor="b">
            <a:noAutofit/>
          </a:bodyPr>
          <a:lstStyle/>
          <a:p>
            <a:pPr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Longitudinal </a:t>
            </a:r>
            <a:r>
              <a:rPr lang="en-US" altLang="en-US" dirty="0" smtClean="0"/>
              <a:t>Model</a:t>
            </a:r>
            <a:endParaRPr lang="en-US" alt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604521"/>
            <a:ext cx="4239360" cy="3977280"/>
          </a:xfrm>
          <a:ln/>
        </p:spPr>
        <p:txBody>
          <a:bodyPr>
            <a:normAutofit fontScale="92500" lnSpcReduction="10000"/>
          </a:bodyPr>
          <a:lstStyle/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dirty="0"/>
              <a:t>Based on general longitudinal Hamiltonian.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dirty="0"/>
              <a:t>The reference energy is changed trimming the RF frequency as it is done in the real machine.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dirty="0"/>
              <a:t>This trimming induces the RF bucket to move or higher or lower energies.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dirty="0"/>
              <a:t>Eventually, particles are captured by the off-momentum collimator in IR3.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4337" y="1325880"/>
            <a:ext cx="4955626" cy="557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521" y="1900801"/>
            <a:ext cx="3994560" cy="122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6561" y="3231574"/>
            <a:ext cx="3659040" cy="6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796" y="3918563"/>
            <a:ext cx="4093920" cy="239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5427" y="940134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H. </a:t>
            </a:r>
            <a:r>
              <a:rPr lang="en-US" sz="1600" dirty="0">
                <a:latin typeface="Helvetica"/>
                <a:cs typeface="Helvetica"/>
              </a:rPr>
              <a:t>Garcia-Morales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699593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961"/>
            <a:ext cx="8228160" cy="790910"/>
          </a:xfrm>
          <a:ln/>
        </p:spPr>
        <p:txBody>
          <a:bodyPr vert="horz" lIns="91440" tIns="30173" rIns="91440" bIns="45720" rtlCol="0" anchor="b">
            <a:noAutofit/>
          </a:bodyPr>
          <a:lstStyle/>
          <a:p>
            <a:pPr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Loss map simulations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604521"/>
            <a:ext cx="2861280" cy="3977280"/>
          </a:xfrm>
          <a:ln/>
        </p:spPr>
        <p:txBody>
          <a:bodyPr>
            <a:normAutofit fontScale="85000" lnSpcReduction="10000"/>
          </a:bodyPr>
          <a:lstStyle/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</a:tabLst>
            </a:pPr>
            <a:r>
              <a:rPr lang="en-US" altLang="en-US"/>
              <a:t>Applying the model shown above, we are able to simulate the off-momentum loss-map acquisition.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</a:tabLst>
            </a:pPr>
            <a:r>
              <a:rPr lang="en-US" altLang="en-US"/>
              <a:t>Simulations agree quite well with measurements.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</a:tabLst>
            </a:pPr>
            <a:r>
              <a:rPr lang="en-US" altLang="en-US"/>
              <a:t>The model is able to reproduce losses observed in IR4 in previous runs.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881" y="3898441"/>
            <a:ext cx="5503680" cy="284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761" y="1502281"/>
            <a:ext cx="5657760" cy="272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5427" y="940134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H. </a:t>
            </a:r>
            <a:r>
              <a:rPr lang="en-US" sz="1600" dirty="0">
                <a:latin typeface="Helvetica"/>
                <a:cs typeface="Helvetica"/>
              </a:rPr>
              <a:t>Garcia-Morales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93107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85536"/>
            <a:ext cx="8228160" cy="740159"/>
          </a:xfrm>
          <a:ln/>
        </p:spPr>
        <p:txBody>
          <a:bodyPr vert="horz" lIns="91440" tIns="30173" rIns="91440" bIns="45720" rtlCol="0" anchor="b">
            <a:noAutofit/>
          </a:bodyPr>
          <a:lstStyle/>
          <a:p>
            <a:pPr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/>
              <a:t>HL-LHC simulations</a:t>
            </a:r>
            <a:endParaRPr lang="en-US" altLang="en-US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2153" y="1715855"/>
            <a:ext cx="3919697" cy="2277172"/>
          </a:xfrm>
          <a:ln/>
        </p:spPr>
        <p:txBody>
          <a:bodyPr>
            <a:normAutofit fontScale="92500"/>
          </a:bodyPr>
          <a:lstStyle/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</a:tabLst>
            </a:pPr>
            <a:r>
              <a:rPr lang="en-US" altLang="en-US" dirty="0"/>
              <a:t>DS collimators may act as primary collimators for off-momentum particles if settings are tight enough.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</a:tabLst>
            </a:pPr>
            <a:r>
              <a:rPr lang="en-US" altLang="en-US" sz="2177" dirty="0"/>
              <a:t>Cannot go below </a:t>
            </a:r>
            <a:r>
              <a:rPr lang="en-US" altLang="en-US" sz="2177" dirty="0">
                <a:solidFill>
                  <a:srgbClr val="FF3333"/>
                </a:solidFill>
              </a:rPr>
              <a:t>10 </a:t>
            </a:r>
            <a:r>
              <a:rPr lang="en-US" altLang="en-US" sz="2177" dirty="0" smtClean="0">
                <a:solidFill>
                  <a:srgbClr val="FF3333"/>
                </a:solidFill>
              </a:rPr>
              <a:t>sigma</a:t>
            </a:r>
            <a:r>
              <a:rPr lang="en-US" altLang="en-US" sz="2177" dirty="0" smtClean="0"/>
              <a:t>.</a:t>
            </a:r>
            <a:endParaRPr lang="en-US" altLang="en-US" sz="2177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4721" y="1078921"/>
            <a:ext cx="3670560" cy="299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721" y="3876841"/>
            <a:ext cx="3375360" cy="284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0481" y="3894120"/>
            <a:ext cx="3277440" cy="275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469921" y="1742761"/>
            <a:ext cx="1327680" cy="54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53162" rIns="81638" bIns="40819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r>
              <a:rPr lang="en-US" altLang="en-US" sz="1633">
                <a:solidFill>
                  <a:srgbClr val="FF3333"/>
                </a:solidFill>
              </a:rPr>
              <a:t>TCLD retracted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401280" y="4513321"/>
            <a:ext cx="1244160" cy="54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53162" rIns="81638" bIns="40819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r>
              <a:rPr lang="en-US" altLang="en-US" sz="1633">
                <a:solidFill>
                  <a:srgbClr val="FF3333"/>
                </a:solidFill>
              </a:rPr>
              <a:t>TCLD</a:t>
            </a:r>
          </a:p>
          <a:p>
            <a:r>
              <a:rPr lang="en-US" altLang="en-US" sz="1633">
                <a:solidFill>
                  <a:srgbClr val="FF3333"/>
                </a:solidFill>
              </a:rPr>
              <a:t>12.5 sigma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304320" y="4396681"/>
            <a:ext cx="1244160" cy="54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53162" rIns="81638" bIns="40819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r>
              <a:rPr lang="en-US" altLang="en-US" sz="1633">
                <a:solidFill>
                  <a:srgbClr val="FF3333"/>
                </a:solidFill>
              </a:rPr>
              <a:t>TCLD</a:t>
            </a:r>
          </a:p>
          <a:p>
            <a:r>
              <a:rPr lang="en-US" altLang="en-US" sz="1633">
                <a:solidFill>
                  <a:srgbClr val="FF3333"/>
                </a:solidFill>
              </a:rPr>
              <a:t>10 sigma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7961761" y="3234601"/>
            <a:ext cx="583200" cy="132768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33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7963200" y="2539081"/>
            <a:ext cx="1180800" cy="77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53162" rIns="81638" bIns="40819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r>
              <a:rPr lang="en-US" altLang="en-US" sz="1633" b="1">
                <a:solidFill>
                  <a:srgbClr val="FF3333"/>
                </a:solidFill>
              </a:rPr>
              <a:t>TCLD as prmary collimator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5427" y="940134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H. </a:t>
            </a:r>
            <a:r>
              <a:rPr lang="en-US" sz="1600" dirty="0">
                <a:latin typeface="Helvetica"/>
                <a:cs typeface="Helvetica"/>
              </a:rPr>
              <a:t>Garcia-Morales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2426914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6446" y="2071868"/>
            <a:ext cx="7915154" cy="4335649"/>
          </a:xfrm>
        </p:spPr>
        <p:txBody>
          <a:bodyPr>
            <a:normAutofit/>
          </a:bodyPr>
          <a:lstStyle/>
          <a:p>
            <a:r>
              <a:rPr lang="en-US" dirty="0"/>
              <a:t>BDSIM </a:t>
            </a:r>
            <a:r>
              <a:rPr lang="en-US" dirty="0" smtClean="0"/>
              <a:t>Status</a:t>
            </a:r>
          </a:p>
          <a:p>
            <a:endParaRPr lang="en-US" dirty="0" smtClean="0"/>
          </a:p>
          <a:p>
            <a:r>
              <a:rPr lang="en-US" dirty="0" smtClean="0"/>
              <a:t>Experimental Backgrounds</a:t>
            </a:r>
          </a:p>
          <a:p>
            <a:endParaRPr lang="en-US" dirty="0" smtClean="0"/>
          </a:p>
          <a:p>
            <a:r>
              <a:rPr lang="en-US" dirty="0" smtClean="0"/>
              <a:t>Off-Momentum Collimation Studies</a:t>
            </a:r>
          </a:p>
        </p:txBody>
      </p:sp>
    </p:spTree>
    <p:extLst>
      <p:ext uri="{BB962C8B-B14F-4D97-AF65-F5344CB8AC3E}">
        <p14:creationId xmlns:p14="http://schemas.microsoft.com/office/powerpoint/2010/main" val="136853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80" y="2157481"/>
            <a:ext cx="4322881" cy="46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81" y="273961"/>
            <a:ext cx="8228160" cy="790910"/>
          </a:xfrm>
          <a:ln/>
        </p:spPr>
        <p:txBody>
          <a:bodyPr vert="horz" lIns="91440" tIns="30173" rIns="91440" bIns="45720" rtlCol="0" anchor="b">
            <a:noAutofit/>
          </a:bodyPr>
          <a:lstStyle/>
          <a:p>
            <a:pPr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Distribution model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6321" y="2157481"/>
            <a:ext cx="4720320" cy="472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990080" y="2405161"/>
            <a:ext cx="207360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53162" rIns="81638" bIns="40819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r>
              <a:rPr lang="en-US" altLang="en-US" sz="1633" b="1">
                <a:solidFill>
                  <a:srgbClr val="FF3333"/>
                </a:solidFill>
              </a:rPr>
              <a:t>Simulation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635520" y="2488681"/>
            <a:ext cx="207360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53162" rIns="81638" bIns="40819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r>
              <a:rPr lang="en-US" altLang="en-US" sz="1633" b="1">
                <a:solidFill>
                  <a:srgbClr val="FF3333"/>
                </a:solidFill>
              </a:rPr>
              <a:t>Model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56481" y="1312551"/>
            <a:ext cx="8543520" cy="77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53162" rIns="81638" bIns="40819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r>
              <a:rPr lang="en-US" altLang="en-US" sz="1633"/>
              <a:t>From simulations shown above, we can extract the distribution of the impacts in the primary collimator in IR3. </a:t>
            </a:r>
            <a:r>
              <a:rPr lang="en-US" altLang="en-US" sz="1633" dirty="0"/>
              <a:t>The goal is to sample the distribution directly at the collimator location. In such a way we increase the simulation speed.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427" y="940134"/>
            <a:ext cx="1907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H</a:t>
            </a:r>
            <a:r>
              <a:rPr lang="en-US" sz="1600" dirty="0">
                <a:latin typeface="Helvetica"/>
                <a:cs typeface="Helvetica"/>
              </a:rPr>
              <a:t>. </a:t>
            </a:r>
            <a:r>
              <a:rPr lang="en-US" sz="1600" dirty="0" smtClean="0">
                <a:latin typeface="Helvetica"/>
                <a:cs typeface="Helvetica"/>
              </a:rPr>
              <a:t>Garcia-Morales</a:t>
            </a:r>
          </a:p>
        </p:txBody>
      </p:sp>
    </p:spTree>
    <p:extLst>
      <p:ext uri="{BB962C8B-B14F-4D97-AF65-F5344CB8AC3E}">
        <p14:creationId xmlns:p14="http://schemas.microsoft.com/office/powerpoint/2010/main" val="6039725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961"/>
            <a:ext cx="8228160" cy="756186"/>
          </a:xfrm>
          <a:ln/>
        </p:spPr>
        <p:txBody>
          <a:bodyPr vert="horz" lIns="91440" tIns="30173" rIns="91440" bIns="45720" rtlCol="0" anchor="b">
            <a:noAutofit/>
          </a:bodyPr>
          <a:lstStyle/>
          <a:p>
            <a:pPr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Summary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604521"/>
            <a:ext cx="8228160" cy="3977280"/>
          </a:xfrm>
          <a:ln/>
        </p:spPr>
        <p:txBody>
          <a:bodyPr/>
          <a:lstStyle/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We have created a new set of tools to simulate the off-momentum cleaning in the LHC and the HL-LHC.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The model fits quite well with measurements.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The model allows </a:t>
            </a:r>
            <a:r>
              <a:rPr lang="en-US" altLang="en-US" dirty="0" smtClean="0"/>
              <a:t>sampling </a:t>
            </a:r>
            <a:r>
              <a:rPr lang="en-US" altLang="en-US" dirty="0"/>
              <a:t>the particle distribution directly at the primary momentum collimator.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For the HL-LHC it is shown that there are some constraints on the TCLD settings (&gt;10sigmas).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dirty="0"/>
              <a:t>Results are being summarized in a paper to be submitted soon to a journal.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5427" y="940134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H. </a:t>
            </a:r>
            <a:r>
              <a:rPr lang="en-US" sz="1600" dirty="0">
                <a:latin typeface="Helvetica"/>
                <a:cs typeface="Helvetica"/>
              </a:rPr>
              <a:t>Garcia-Morales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149756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9" y="1"/>
            <a:ext cx="10391838" cy="68699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" y="1698605"/>
            <a:ext cx="9143999" cy="143831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1983752"/>
            <a:ext cx="9144000" cy="868362"/>
          </a:xfrm>
          <a:solidFill>
            <a:srgbClr val="FFFFFF">
              <a:alpha val="30980"/>
            </a:srgbClr>
          </a:solidFill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7" name="Picture 6" descr="JPEG_print_logo_larg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969" y="246167"/>
            <a:ext cx="2194056" cy="109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97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Geant4 Based Simulations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simulation tool BDSIM developed at RHUL</a:t>
            </a:r>
          </a:p>
          <a:p>
            <a:r>
              <a:rPr lang="en-US" dirty="0" smtClean="0"/>
              <a:t>Builds Geant4 accelerator model from MADX optics</a:t>
            </a:r>
          </a:p>
          <a:p>
            <a:r>
              <a:rPr lang="en-US" dirty="0" smtClean="0"/>
              <a:t>Produces energy deposition maps as well as loss maps</a:t>
            </a:r>
          </a:p>
          <a:p>
            <a:r>
              <a:rPr lang="en-US" dirty="0" smtClean="0"/>
              <a:t>Recent developments will be presented at 6</a:t>
            </a:r>
            <a:r>
              <a:rPr lang="en-US" baseline="30000" dirty="0" smtClean="0"/>
              <a:t>th</a:t>
            </a:r>
            <a:r>
              <a:rPr lang="en-US" dirty="0" smtClean="0"/>
              <a:t> HL-LHC Meeting</a:t>
            </a:r>
          </a:p>
          <a:p>
            <a:pPr lvl="1"/>
            <a:r>
              <a:rPr lang="en-US" dirty="0" smtClean="0"/>
              <a:t>per event (primary loss) energy deposition and analysis</a:t>
            </a:r>
          </a:p>
          <a:p>
            <a:pPr lvl="1"/>
            <a:r>
              <a:rPr lang="en-US" dirty="0" smtClean="0"/>
              <a:t>scattering process </a:t>
            </a:r>
            <a:r>
              <a:rPr lang="en-US" dirty="0"/>
              <a:t>cross-section </a:t>
            </a:r>
            <a:r>
              <a:rPr lang="en-US" dirty="0" smtClean="0"/>
              <a:t>and scaling comparison</a:t>
            </a:r>
          </a:p>
          <a:p>
            <a:pPr lvl="1"/>
            <a:r>
              <a:rPr lang="en-US" dirty="0" smtClean="0"/>
              <a:t>field map and geometry support</a:t>
            </a:r>
          </a:p>
        </p:txBody>
      </p:sp>
      <p:pic>
        <p:nvPicPr>
          <p:cNvPr id="5" name="Picture 4" descr="fulllattice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17" r="6536"/>
          <a:stretch/>
        </p:blipFill>
        <p:spPr>
          <a:xfrm>
            <a:off x="224323" y="4047764"/>
            <a:ext cx="4828031" cy="22340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5231" y="3896772"/>
            <a:ext cx="2967518" cy="24524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8536" y="6349231"/>
            <a:ext cx="3408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preliminary cross-section comparison with PDG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8589" y="6288114"/>
            <a:ext cx="2359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latin typeface="Helvetica"/>
                <a:cs typeface="Helvetica"/>
              </a:rPr>
              <a:t>B1 4TeV energy deposition map</a:t>
            </a:r>
            <a:endParaRPr lang="en-US" sz="1200" dirty="0" smtClean="0">
              <a:latin typeface="Helvetica"/>
              <a:cs typeface="Helvetica"/>
            </a:endParaRPr>
          </a:p>
        </p:txBody>
      </p:sp>
      <p:pic>
        <p:nvPicPr>
          <p:cNvPr id="9" name="Picture 8" descr="Screen Shot 2015-10-29 at 21.02.15 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29739" y="2852721"/>
            <a:ext cx="2000547" cy="10440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5671" y="6469552"/>
            <a:ext cx="2064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L. Nevay, S. </a:t>
            </a:r>
            <a:r>
              <a:rPr lang="en-US" sz="1600" dirty="0" err="1" smtClean="0">
                <a:latin typeface="Helvetica"/>
                <a:cs typeface="Helvetica"/>
              </a:rPr>
              <a:t>Boogert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594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Backgrounds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97536" y="151131"/>
            <a:ext cx="6148928" cy="101250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latin typeface="Arial Unicode MS" charset="0"/>
              </a:rPr>
              <a:t>Machine induced background simulations in HL-LHC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39961"/>
            <a:ext cx="8229600" cy="4486202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Trebuchet MS" charset="0"/>
                <a:ea typeface="ＭＳ Ｐゴシック" charset="-128"/>
              </a:rPr>
              <a:t>What is machine background?</a:t>
            </a:r>
          </a:p>
          <a:p>
            <a:pPr lvl="1"/>
            <a:r>
              <a:rPr lang="en-US" altLang="en-US" dirty="0">
                <a:latin typeface="Trebuchet MS" charset="0"/>
                <a:ea typeface="ＭＳ Ｐゴシック" charset="-128"/>
              </a:rPr>
              <a:t>anything that produces signals in the detector not originating from collisions but from lost beam particles. </a:t>
            </a:r>
          </a:p>
          <a:p>
            <a:r>
              <a:rPr lang="en-US" altLang="en-US" dirty="0">
                <a:latin typeface="Trebuchet MS" charset="0"/>
                <a:ea typeface="ＭＳ Ｐゴシック" charset="-128"/>
              </a:rPr>
              <a:t>Several sources of background are known:</a:t>
            </a:r>
          </a:p>
          <a:p>
            <a:pPr lvl="1"/>
            <a:r>
              <a:rPr lang="en-US" altLang="en-US" dirty="0">
                <a:latin typeface="Trebuchet MS" charset="0"/>
                <a:ea typeface="ＭＳ Ｐゴシック" charset="-128"/>
              </a:rPr>
              <a:t>beam-gas interactions, considered up to 550m away from IP</a:t>
            </a:r>
          </a:p>
          <a:p>
            <a:pPr lvl="1"/>
            <a:r>
              <a:rPr lang="en-US" altLang="en-US" dirty="0">
                <a:latin typeface="Trebuchet MS" charset="0"/>
                <a:ea typeface="ＭＳ Ｐゴシック" charset="-128"/>
              </a:rPr>
              <a:t>beam halo leaking from IR7 to tertiary collimators (~</a:t>
            </a:r>
            <a:r>
              <a:rPr lang="en-US" altLang="en-US" dirty="0" smtClean="0">
                <a:latin typeface="Trebuchet MS" charset="0"/>
                <a:ea typeface="ＭＳ Ｐゴシック" charset="-128"/>
              </a:rPr>
              <a:t>150m from IP)</a:t>
            </a:r>
          </a:p>
          <a:p>
            <a:pPr lvl="1"/>
            <a:r>
              <a:rPr lang="en-US" altLang="en-US" dirty="0">
                <a:latin typeface="Trebuchet MS" charset="0"/>
                <a:ea typeface="ＭＳ Ｐゴシック" charset="-128"/>
              </a:rPr>
              <a:t>global beam-gas (elastic and </a:t>
            </a:r>
            <a:r>
              <a:rPr lang="en-US" altLang="en-US" dirty="0" err="1">
                <a:latin typeface="Trebuchet MS" charset="0"/>
                <a:ea typeface="ＭＳ Ｐゴシック" charset="-128"/>
              </a:rPr>
              <a:t>inel</a:t>
            </a:r>
            <a:r>
              <a:rPr lang="en-US" altLang="en-US" dirty="0">
                <a:latin typeface="Trebuchet MS" charset="0"/>
                <a:ea typeface="ＭＳ Ｐゴシック" charset="-128"/>
              </a:rPr>
              <a:t>. scatters impacting on TCTs)</a:t>
            </a:r>
          </a:p>
          <a:p>
            <a:pPr lvl="1"/>
            <a:r>
              <a:rPr lang="en-US" altLang="en-US" dirty="0">
                <a:latin typeface="Trebuchet MS" charset="0"/>
                <a:ea typeface="ＭＳ Ｐゴシック" charset="-128"/>
              </a:rPr>
              <a:t>cross-talk (protons from </a:t>
            </a:r>
            <a:r>
              <a:rPr lang="en-US" altLang="en-US" dirty="0" err="1">
                <a:latin typeface="Trebuchet MS" charset="0"/>
                <a:ea typeface="ＭＳ Ｐゴシック" charset="-128"/>
              </a:rPr>
              <a:t>sdiff</a:t>
            </a:r>
            <a:r>
              <a:rPr lang="en-US" altLang="en-US" dirty="0">
                <a:latin typeface="Trebuchet MS" charset="0"/>
                <a:ea typeface="ＭＳ Ｐゴシック" charset="-128"/>
              </a:rPr>
              <a:t> process in other IPs impacting on TCTs</a:t>
            </a:r>
            <a:r>
              <a:rPr lang="en-US" altLang="en-US" dirty="0" smtClean="0">
                <a:latin typeface="Trebuchet MS" charset="0"/>
                <a:ea typeface="ＭＳ Ｐゴシック" charset="-128"/>
              </a:rPr>
              <a:t>)</a:t>
            </a:r>
            <a:endParaRPr lang="en-US" altLang="en-US" dirty="0">
              <a:latin typeface="Trebuchet MS" charset="0"/>
              <a:ea typeface="ＭＳ Ｐゴシック" charset="-128"/>
            </a:endParaRPr>
          </a:p>
          <a:p>
            <a:r>
              <a:rPr lang="en-US" altLang="en-US" dirty="0">
                <a:latin typeface="Trebuchet MS" charset="0"/>
                <a:ea typeface="ＭＳ Ｐゴシック" charset="-128"/>
              </a:rPr>
              <a:t>Study background sources in current LHC and HL-LHC</a:t>
            </a:r>
          </a:p>
          <a:p>
            <a:pPr lvl="1"/>
            <a:r>
              <a:rPr lang="en-US" altLang="en-US" dirty="0">
                <a:latin typeface="Trebuchet MS" charset="0"/>
                <a:ea typeface="ＭＳ Ｐゴシック" charset="-128"/>
              </a:rPr>
              <a:t>4 </a:t>
            </a:r>
            <a:r>
              <a:rPr lang="en-US" altLang="en-US" dirty="0" err="1">
                <a:latin typeface="Trebuchet MS" charset="0"/>
                <a:ea typeface="ＭＳ Ｐゴシック" charset="-128"/>
              </a:rPr>
              <a:t>TeV</a:t>
            </a:r>
            <a:r>
              <a:rPr lang="en-US" altLang="en-US" dirty="0">
                <a:latin typeface="Trebuchet MS" charset="0"/>
                <a:ea typeface="ＭＳ Ｐゴシック" charset="-128"/>
              </a:rPr>
              <a:t>, 6.5 </a:t>
            </a:r>
            <a:r>
              <a:rPr lang="en-US" altLang="en-US" dirty="0" err="1">
                <a:latin typeface="Trebuchet MS" charset="0"/>
                <a:ea typeface="ＭＳ Ｐゴシック" charset="-128"/>
              </a:rPr>
              <a:t>TeV</a:t>
            </a:r>
            <a:r>
              <a:rPr lang="en-US" altLang="en-US" dirty="0">
                <a:latin typeface="Trebuchet MS" charset="0"/>
                <a:ea typeface="ＭＳ Ｐゴシック" charset="-128"/>
              </a:rPr>
              <a:t>, HL 7 </a:t>
            </a:r>
            <a:r>
              <a:rPr lang="en-US" altLang="en-US" dirty="0" err="1">
                <a:latin typeface="Trebuchet MS" charset="0"/>
                <a:ea typeface="ＭＳ Ｐゴシック" charset="-128"/>
              </a:rPr>
              <a:t>TeV</a:t>
            </a:r>
            <a:r>
              <a:rPr lang="en-US" altLang="en-US" dirty="0">
                <a:latin typeface="Trebuchet MS" charset="0"/>
                <a:ea typeface="ＭＳ Ｐゴシック" charset="-128"/>
              </a:rPr>
              <a:t>: local beam-gas and B1- and B2-halo for several collimator layouts and optics in HL</a:t>
            </a:r>
          </a:p>
          <a:p>
            <a:r>
              <a:rPr lang="en-US" altLang="en-US" dirty="0">
                <a:latin typeface="Trebuchet MS" charset="0"/>
                <a:ea typeface="ＭＳ Ｐゴシック" charset="-128"/>
              </a:rPr>
              <a:t>In terms of background, which collimator layout is favorable HL?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1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9" descr="coll_loss_H5_HL_TCT5IN_relaxColl_hHaloB1_flatthin_IR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650" y="1747838"/>
            <a:ext cx="4267200" cy="23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Content Placeholder 6" descr="coll_loss_H5_HL_TCT5IN_relaxColl_hHaloB1_flatthin_fullring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4" r="604"/>
          <a:stretch>
            <a:fillRect/>
          </a:stretch>
        </p:blipFill>
        <p:spPr>
          <a:xfrm>
            <a:off x="22225" y="1757363"/>
            <a:ext cx="4751388" cy="2701925"/>
          </a:xfrm>
        </p:spPr>
      </p:pic>
      <p:sp>
        <p:nvSpPr>
          <p:cNvPr id="4" name="Title 9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07632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>
                <a:latin typeface="Arial Unicode MS" charset="0"/>
              </a:rPr>
              <a:t>Simulation setup for halo </a:t>
            </a:r>
            <a:br>
              <a:rPr lang="en-US" dirty="0">
                <a:latin typeface="Arial Unicode MS" charset="0"/>
              </a:rPr>
            </a:br>
            <a:r>
              <a:rPr lang="en-US" dirty="0">
                <a:latin typeface="Arial Unicode MS" charset="0"/>
              </a:rPr>
              <a:t>induced showers</a:t>
            </a:r>
          </a:p>
        </p:txBody>
      </p:sp>
      <p:sp>
        <p:nvSpPr>
          <p:cNvPr id="5130" name="TextBox 12"/>
          <p:cNvSpPr txBox="1">
            <a:spLocks noChangeArrowheads="1"/>
          </p:cNvSpPr>
          <p:nvPr/>
        </p:nvSpPr>
        <p:spPr bwMode="auto">
          <a:xfrm>
            <a:off x="457200" y="1447800"/>
            <a:ext cx="3206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Avenir Black" charset="0"/>
              </a:rPr>
              <a:t>SixTrack lossmap in full ring</a:t>
            </a:r>
          </a:p>
        </p:txBody>
      </p:sp>
      <p:sp>
        <p:nvSpPr>
          <p:cNvPr id="5131" name="TextBox 16"/>
          <p:cNvSpPr txBox="1">
            <a:spLocks noChangeArrowheads="1"/>
          </p:cNvSpPr>
          <p:nvPr/>
        </p:nvSpPr>
        <p:spPr bwMode="auto">
          <a:xfrm>
            <a:off x="3981450" y="2254250"/>
            <a:ext cx="782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Avenir Black" charset="0"/>
              </a:rPr>
              <a:t>zoom</a:t>
            </a:r>
          </a:p>
        </p:txBody>
      </p:sp>
      <p:sp>
        <p:nvSpPr>
          <p:cNvPr id="5132" name="TextBox 12"/>
          <p:cNvSpPr txBox="1">
            <a:spLocks noChangeArrowheads="1"/>
          </p:cNvSpPr>
          <p:nvPr/>
        </p:nvSpPr>
        <p:spPr bwMode="auto">
          <a:xfrm>
            <a:off x="5913438" y="1416050"/>
            <a:ext cx="2436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Avenir Black" charset="0"/>
              </a:rPr>
              <a:t>losses on TCTs in IR1</a:t>
            </a:r>
          </a:p>
        </p:txBody>
      </p: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>
            <a:off x="3663950" y="2776538"/>
            <a:ext cx="1514475" cy="0"/>
          </a:xfrm>
          <a:prstGeom prst="straightConnector1">
            <a:avLst/>
          </a:prstGeom>
          <a:noFill/>
          <a:ln w="25400">
            <a:solidFill>
              <a:srgbClr val="F7964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34" name="Picture 4" descr="HL_hybrid_relaxedSett_xz_TCT4_tct5otr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34000" y="4838700"/>
            <a:ext cx="1928813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3" descr="HL_hybrid_relaxedSett_yz_TCT4_tct5otrd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15188" y="4838700"/>
            <a:ext cx="1928812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6" name="TextBox 16"/>
          <p:cNvSpPr txBox="1">
            <a:spLocks noChangeArrowheads="1"/>
          </p:cNvSpPr>
          <p:nvPr/>
        </p:nvSpPr>
        <p:spPr bwMode="auto">
          <a:xfrm>
            <a:off x="5664200" y="4070350"/>
            <a:ext cx="3200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800">
                <a:latin typeface="Avenir Black" charset="0"/>
              </a:rPr>
              <a:t>load TCT hits from h+v halo</a:t>
            </a:r>
          </a:p>
          <a:p>
            <a:pPr eaLnBrk="1" hangingPunct="1"/>
            <a:r>
              <a:rPr lang="en-US" altLang="en-US" sz="1800">
                <a:latin typeface="Avenir Black" charset="0"/>
              </a:rPr>
              <a:t>simulations into FLUKA</a:t>
            </a:r>
          </a:p>
        </p:txBody>
      </p:sp>
      <p:sp>
        <p:nvSpPr>
          <p:cNvPr id="5137" name="Rectangle 10"/>
          <p:cNvSpPr>
            <a:spLocks noChangeArrowheads="1"/>
          </p:cNvSpPr>
          <p:nvPr/>
        </p:nvSpPr>
        <p:spPr bwMode="auto">
          <a:xfrm>
            <a:off x="9525" y="4146550"/>
            <a:ext cx="4764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lvl="1" eaLnBrk="1" hangingPunct="1"/>
            <a:r>
              <a:rPr lang="en-US" altLang="en-US" sz="1800">
                <a:latin typeface="Avenir Black" charset="0"/>
              </a:rPr>
              <a:t>Use right side of P1 in FLUKA to simulate showers</a:t>
            </a:r>
          </a:p>
        </p:txBody>
      </p:sp>
      <p:cxnSp>
        <p:nvCxnSpPr>
          <p:cNvPr id="46" name="Straight Arrow Connector 45"/>
          <p:cNvCxnSpPr>
            <a:cxnSpLocks noChangeShapeType="1"/>
          </p:cNvCxnSpPr>
          <p:nvPr/>
        </p:nvCxnSpPr>
        <p:spPr bwMode="auto">
          <a:xfrm>
            <a:off x="6826250" y="2460625"/>
            <a:ext cx="263525" cy="163513"/>
          </a:xfrm>
          <a:prstGeom prst="straightConnector1">
            <a:avLst/>
          </a:prstGeom>
          <a:noFill/>
          <a:ln w="25400">
            <a:solidFill>
              <a:srgbClr val="F7964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9" name="TextBox 16"/>
          <p:cNvSpPr txBox="1">
            <a:spLocks noChangeArrowheads="1"/>
          </p:cNvSpPr>
          <p:nvPr/>
        </p:nvSpPr>
        <p:spPr bwMode="auto">
          <a:xfrm>
            <a:off x="5780088" y="2198688"/>
            <a:ext cx="13096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100">
                <a:latin typeface="Avenir Black" charset="0"/>
              </a:rPr>
              <a:t>TCTH+TCTV</a:t>
            </a:r>
          </a:p>
        </p:txBody>
      </p:sp>
      <p:sp>
        <p:nvSpPr>
          <p:cNvPr id="5140" name="TextBox 16"/>
          <p:cNvSpPr txBox="1">
            <a:spLocks noChangeArrowheads="1"/>
          </p:cNvSpPr>
          <p:nvPr/>
        </p:nvSpPr>
        <p:spPr bwMode="auto">
          <a:xfrm>
            <a:off x="6056313" y="4579938"/>
            <a:ext cx="13096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100">
                <a:latin typeface="Avenir Black" charset="0"/>
              </a:rPr>
              <a:t>TCTH</a:t>
            </a:r>
          </a:p>
        </p:txBody>
      </p:sp>
      <p:sp>
        <p:nvSpPr>
          <p:cNvPr id="5141" name="TextBox 16"/>
          <p:cNvSpPr txBox="1">
            <a:spLocks noChangeArrowheads="1"/>
          </p:cNvSpPr>
          <p:nvPr/>
        </p:nvSpPr>
        <p:spPr bwMode="auto">
          <a:xfrm>
            <a:off x="7850188" y="4595813"/>
            <a:ext cx="13096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100">
                <a:latin typeface="Avenir Black" charset="0"/>
              </a:rPr>
              <a:t>TCTV</a:t>
            </a:r>
          </a:p>
        </p:txBody>
      </p:sp>
      <p:pic>
        <p:nvPicPr>
          <p:cNvPr id="31" name="Content Placeholder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50" y="4783138"/>
            <a:ext cx="47323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flipH="1">
            <a:off x="4538663" y="4857750"/>
            <a:ext cx="639762" cy="427038"/>
          </a:xfrm>
          <a:prstGeom prst="straightConnector1">
            <a:avLst/>
          </a:prstGeom>
          <a:noFill/>
          <a:ln w="25400">
            <a:solidFill>
              <a:srgbClr val="F7964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7226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9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752475"/>
          </a:xfrm>
        </p:spPr>
        <p:txBody>
          <a:bodyPr/>
          <a:lstStyle/>
          <a:p>
            <a:pPr eaLnBrk="1" hangingPunct="1"/>
            <a:r>
              <a:rPr lang="en-US" altLang="en-US">
                <a:latin typeface="Arial Unicode MS" charset="0"/>
                <a:ea typeface="ＭＳ Ｐゴシック" charset="-128"/>
              </a:rPr>
              <a:t>Simulation Method</a:t>
            </a:r>
          </a:p>
        </p:txBody>
      </p:sp>
      <p:sp>
        <p:nvSpPr>
          <p:cNvPr id="6153" name="Content Placeholder 3"/>
          <p:cNvSpPr>
            <a:spLocks noGrp="1"/>
          </p:cNvSpPr>
          <p:nvPr>
            <p:ph idx="1"/>
          </p:nvPr>
        </p:nvSpPr>
        <p:spPr>
          <a:xfrm>
            <a:off x="1383323" y="6043612"/>
            <a:ext cx="6377354" cy="814388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</a:pPr>
            <a:r>
              <a:rPr lang="en-US" altLang="en-US" sz="1600" dirty="0">
                <a:latin typeface="Trebuchet MS" charset="0"/>
                <a:ea typeface="ＭＳ Ｐゴシック" charset="-128"/>
              </a:rPr>
              <a:t>record each shower particle at interface plane at z = </a:t>
            </a:r>
            <a:r>
              <a:rPr lang="en-US" altLang="en-US" sz="1600" dirty="0" smtClean="0">
                <a:latin typeface="Trebuchet MS" charset="0"/>
                <a:ea typeface="ＭＳ Ｐゴシック" charset="-128"/>
              </a:rPr>
              <a:t>2260 cm</a:t>
            </a:r>
            <a:endParaRPr lang="en-US" altLang="en-US" sz="1600" dirty="0">
              <a:latin typeface="Trebuchet MS" charset="0"/>
              <a:ea typeface="ＭＳ Ｐゴシック" charset="-12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157097" y="274241"/>
            <a:ext cx="9576654" cy="6289235"/>
            <a:chOff x="155427" y="274241"/>
            <a:chExt cx="9576654" cy="6289235"/>
          </a:xfrm>
        </p:grpSpPr>
        <p:pic>
          <p:nvPicPr>
            <p:cNvPr id="6152" name="Picture 11" descr="IR1_interfaceplane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427" y="274241"/>
              <a:ext cx="9576654" cy="6289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>
              <a:off x="2986000" y="968101"/>
              <a:ext cx="0" cy="4738218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986000" y="823900"/>
              <a:ext cx="11897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Helvetica"/>
                  <a:cs typeface="Helvetica"/>
                </a:rPr>
                <a:t>interface plane</a:t>
              </a:r>
              <a:endParaRPr lang="en-US" sz="1200" dirty="0" smtClean="0">
                <a:latin typeface="Helvetica"/>
                <a:cs typeface="Helvetica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0174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Content Placeholder 3"/>
          <p:cNvSpPr>
            <a:spLocks noGrp="1"/>
          </p:cNvSpPr>
          <p:nvPr>
            <p:ph idx="1"/>
          </p:nvPr>
        </p:nvSpPr>
        <p:spPr>
          <a:xfrm>
            <a:off x="550985" y="1296988"/>
            <a:ext cx="8599365" cy="2871787"/>
          </a:xfrm>
        </p:spPr>
        <p:txBody>
          <a:bodyPr>
            <a:normAutofit lnSpcReduction="10000"/>
          </a:bodyPr>
          <a:lstStyle/>
          <a:p>
            <a:r>
              <a:rPr lang="en-US" altLang="en-US" sz="2400" dirty="0">
                <a:latin typeface="Trebuchet MS" charset="0"/>
                <a:ea typeface="ＭＳ Ｐゴシック" charset="-128"/>
              </a:rPr>
              <a:t>Due to HL layout changes </a:t>
            </a:r>
            <a:r>
              <a:rPr lang="en-US" altLang="en-US" sz="2400" dirty="0" smtClean="0">
                <a:latin typeface="Trebuchet MS" charset="0"/>
                <a:ea typeface="ＭＳ Ｐゴシック" charset="-128"/>
              </a:rPr>
              <a:t>there possible new </a:t>
            </a:r>
            <a:r>
              <a:rPr lang="en-US" altLang="en-US" sz="2400" dirty="0">
                <a:latin typeface="Trebuchet MS" charset="0"/>
                <a:ea typeface="ＭＳ Ｐゴシック" charset="-128"/>
              </a:rPr>
              <a:t>aperture </a:t>
            </a:r>
            <a:r>
              <a:rPr lang="en-US" altLang="en-US" sz="2400" dirty="0" smtClean="0">
                <a:latin typeface="Trebuchet MS" charset="0"/>
                <a:ea typeface="ＭＳ Ｐゴシック" charset="-128"/>
              </a:rPr>
              <a:t>bottlenecks</a:t>
            </a:r>
          </a:p>
          <a:p>
            <a:r>
              <a:rPr lang="en-US" altLang="en-US" sz="2400" dirty="0" smtClean="0">
                <a:latin typeface="Trebuchet MS" charset="0"/>
                <a:ea typeface="ＭＳ Ｐゴシック" charset="-128"/>
              </a:rPr>
              <a:t>Q4, </a:t>
            </a:r>
            <a:r>
              <a:rPr lang="en-US" altLang="en-US" sz="2400" dirty="0">
                <a:latin typeface="Trebuchet MS" charset="0"/>
                <a:ea typeface="ＭＳ Ｐゴシック" charset="-128"/>
              </a:rPr>
              <a:t>and </a:t>
            </a:r>
            <a:r>
              <a:rPr lang="en-US" altLang="en-US" sz="2400" dirty="0" smtClean="0">
                <a:latin typeface="Trebuchet MS" charset="0"/>
                <a:ea typeface="ＭＳ Ｐゴシック" charset="-128"/>
              </a:rPr>
              <a:t>possibly Q5, </a:t>
            </a:r>
            <a:r>
              <a:rPr lang="en-US" altLang="en-US" sz="2400" dirty="0">
                <a:latin typeface="Trebuchet MS" charset="0"/>
                <a:ea typeface="ＭＳ Ｐゴシック" charset="-128"/>
              </a:rPr>
              <a:t>need additional protection.</a:t>
            </a:r>
          </a:p>
          <a:p>
            <a:r>
              <a:rPr lang="en-US" altLang="en-US" sz="2400" dirty="0">
                <a:latin typeface="Trebuchet MS" charset="0"/>
                <a:ea typeface="ＭＳ Ｐゴシック" charset="-128"/>
              </a:rPr>
              <a:t>Example study cases: TCT5s in/out for halo background </a:t>
            </a:r>
          </a:p>
          <a:p>
            <a:pPr lvl="1"/>
            <a:r>
              <a:rPr lang="en-US" altLang="en-US" sz="1800" dirty="0">
                <a:latin typeface="Trebuchet MS" charset="0"/>
                <a:ea typeface="ＭＳ Ｐゴシック" charset="-128"/>
              </a:rPr>
              <a:t>to quantify the effect and compare baseline (TCT5s in) to current LHC</a:t>
            </a:r>
          </a:p>
          <a:p>
            <a:r>
              <a:rPr lang="en-US" altLang="en-US" sz="2400" dirty="0">
                <a:latin typeface="Trebuchet MS" charset="0"/>
                <a:ea typeface="ＭＳ Ｐゴシック" charset="-128"/>
              </a:rPr>
              <a:t>Show here the results using</a:t>
            </a:r>
          </a:p>
          <a:p>
            <a:pPr lvl="1"/>
            <a:r>
              <a:rPr lang="en-US" altLang="en-US" sz="1800" dirty="0">
                <a:latin typeface="Trebuchet MS" charset="0"/>
                <a:ea typeface="ＭＳ Ｐゴシック" charset="-128"/>
              </a:rPr>
              <a:t>2sigma – retracted collimator settings (now baseline),</a:t>
            </a:r>
          </a:p>
          <a:p>
            <a:pPr lvl="1"/>
            <a:r>
              <a:rPr lang="en-US" altLang="en-US" sz="1800" dirty="0">
                <a:latin typeface="Trebuchet MS" charset="0"/>
                <a:ea typeface="ＭＳ Ｐゴシック" charset="-128"/>
              </a:rPr>
              <a:t>HLLHC v1.0/v1.1, beta* = 15cm round beam optics.</a:t>
            </a:r>
          </a:p>
        </p:txBody>
      </p:sp>
      <p:sp>
        <p:nvSpPr>
          <p:cNvPr id="24577" name="Title 9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dirty="0">
                <a:latin typeface="Arial Unicode MS" charset="0"/>
              </a:rPr>
              <a:t>Beam halo </a:t>
            </a:r>
            <a:r>
              <a:rPr lang="en-US" dirty="0" smtClean="0">
                <a:latin typeface="Arial Unicode MS" charset="0"/>
              </a:rPr>
              <a:t>simulations</a:t>
            </a:r>
            <a:br>
              <a:rPr lang="en-US" dirty="0" smtClean="0">
                <a:latin typeface="Arial Unicode MS" charset="0"/>
              </a:rPr>
            </a:br>
            <a:r>
              <a:rPr lang="en-US" dirty="0" smtClean="0">
                <a:latin typeface="Arial Unicode MS" charset="0"/>
              </a:rPr>
              <a:t>HL-LHC</a:t>
            </a:r>
            <a:endParaRPr lang="en-US" dirty="0">
              <a:latin typeface="Arial Unicode MS" charset="0"/>
            </a:endParaRPr>
          </a:p>
        </p:txBody>
      </p:sp>
      <p:pic>
        <p:nvPicPr>
          <p:cNvPr id="7177" name="Picture 5" descr="IR1_layout_H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8" y="4373563"/>
            <a:ext cx="9144001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7872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Content Placeholder 3"/>
          <p:cNvSpPr>
            <a:spLocks noGrp="1"/>
          </p:cNvSpPr>
          <p:nvPr>
            <p:ph idx="1"/>
          </p:nvPr>
        </p:nvSpPr>
        <p:spPr>
          <a:xfrm>
            <a:off x="457201" y="1296988"/>
            <a:ext cx="8229599" cy="4984750"/>
          </a:xfrm>
        </p:spPr>
        <p:txBody>
          <a:bodyPr/>
          <a:lstStyle/>
          <a:p>
            <a:r>
              <a:rPr lang="en-US" altLang="en-US" sz="2400" dirty="0" err="1">
                <a:latin typeface="Trebuchet MS" charset="0"/>
                <a:ea typeface="ＭＳ Ｐゴシック" charset="-128"/>
              </a:rPr>
              <a:t>Normalisation</a:t>
            </a:r>
            <a:r>
              <a:rPr lang="en-US" altLang="en-US" sz="2400" dirty="0">
                <a:latin typeface="Trebuchet MS" charset="0"/>
                <a:ea typeface="ＭＳ Ｐゴシック" charset="-128"/>
              </a:rPr>
              <a:t> to stable beam operation assuming a beam lifetime </a:t>
            </a:r>
            <a:r>
              <a:rPr lang="en-US" altLang="en-US" sz="2400" dirty="0" smtClean="0">
                <a:latin typeface="Trebuchet MS" charset="0"/>
                <a:ea typeface="ＭＳ Ｐゴシック" charset="-128"/>
              </a:rPr>
              <a:t>for halo losses on collimators of </a:t>
            </a:r>
            <a:r>
              <a:rPr lang="en-US" altLang="en-US" sz="2400" dirty="0">
                <a:latin typeface="Trebuchet MS" charset="0"/>
                <a:ea typeface="ＭＳ Ｐゴシック" charset="-128"/>
              </a:rPr>
              <a:t>100h</a:t>
            </a:r>
          </a:p>
          <a:p>
            <a:r>
              <a:rPr lang="en-US" altLang="en-US" sz="2400" dirty="0" err="1">
                <a:latin typeface="Trebuchet MS" charset="0"/>
                <a:ea typeface="ＭＳ Ｐゴシック" charset="-128"/>
              </a:rPr>
              <a:t>Normalise</a:t>
            </a:r>
            <a:r>
              <a:rPr lang="en-US" altLang="en-US" sz="2400" dirty="0">
                <a:latin typeface="Trebuchet MS" charset="0"/>
                <a:ea typeface="ＭＳ Ｐゴシック" charset="-128"/>
              </a:rPr>
              <a:t> by initial flux and take into account the efficiency of collimator settings </a:t>
            </a:r>
            <a:endParaRPr lang="en-US" altLang="en-US" sz="2400" dirty="0" smtClean="0">
              <a:latin typeface="Trebuchet MS" charset="0"/>
              <a:ea typeface="ＭＳ Ｐゴシック" charset="-128"/>
            </a:endParaRPr>
          </a:p>
          <a:p>
            <a:pPr lvl="1"/>
            <a:r>
              <a:rPr lang="en-US" altLang="en-US" sz="1600" dirty="0" smtClean="0">
                <a:latin typeface="Trebuchet MS" charset="0"/>
                <a:ea typeface="ＭＳ Ｐゴシック" charset="-128"/>
              </a:rPr>
              <a:t>(</a:t>
            </a:r>
            <a:r>
              <a:rPr lang="en-US" altLang="en-US" sz="1600" dirty="0">
                <a:latin typeface="Trebuchet MS" charset="0"/>
                <a:ea typeface="ＭＳ Ｐゴシック" charset="-128"/>
              </a:rPr>
              <a:t>TCP-to-TCT conversion factors) </a:t>
            </a:r>
          </a:p>
          <a:p>
            <a:r>
              <a:rPr lang="en-US" altLang="en-US" sz="2400" dirty="0">
                <a:latin typeface="Trebuchet MS" charset="0"/>
                <a:ea typeface="ＭＳ Ｐゴシック" charset="-128"/>
              </a:rPr>
              <a:t>For Run II 6.5 </a:t>
            </a:r>
            <a:r>
              <a:rPr lang="en-US" altLang="en-US" sz="2400" dirty="0" err="1">
                <a:latin typeface="Trebuchet MS" charset="0"/>
                <a:ea typeface="ＭＳ Ｐゴシック" charset="-128"/>
              </a:rPr>
              <a:t>TeV</a:t>
            </a:r>
            <a:r>
              <a:rPr lang="en-US" altLang="en-US" sz="2400" dirty="0">
                <a:latin typeface="Trebuchet MS" charset="0"/>
                <a:ea typeface="ＭＳ Ｐゴシック" charset="-128"/>
              </a:rPr>
              <a:t> results, use 2015 conditions </a:t>
            </a:r>
            <a:endParaRPr lang="en-US" altLang="en-US" sz="2400" dirty="0" smtClean="0">
              <a:latin typeface="Trebuchet MS" charset="0"/>
              <a:ea typeface="ＭＳ Ｐゴシック" charset="-128"/>
            </a:endParaRPr>
          </a:p>
          <a:p>
            <a:pPr lvl="1"/>
            <a:r>
              <a:rPr lang="en-US" altLang="en-US" sz="1600" dirty="0" smtClean="0">
                <a:latin typeface="Trebuchet MS" charset="0"/>
                <a:ea typeface="ＭＳ Ｐゴシック" charset="-128"/>
              </a:rPr>
              <a:t>(</a:t>
            </a:r>
            <a:r>
              <a:rPr lang="en-US" altLang="en-US" sz="1600" dirty="0">
                <a:latin typeface="Trebuchet MS" charset="0"/>
                <a:ea typeface="ＭＳ Ｐゴシック" charset="-128"/>
              </a:rPr>
              <a:t>beta* = 80cm, TCTs at 13.7sigma)</a:t>
            </a:r>
          </a:p>
        </p:txBody>
      </p:sp>
      <p:sp>
        <p:nvSpPr>
          <p:cNvPr id="24577" name="Title 9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dirty="0">
                <a:latin typeface="Arial Unicode MS" charset="0"/>
              </a:rPr>
              <a:t>Beam halo </a:t>
            </a:r>
            <a:r>
              <a:rPr lang="en-US" dirty="0" smtClean="0">
                <a:latin typeface="Arial Unicode MS" charset="0"/>
              </a:rPr>
              <a:t>simulations</a:t>
            </a:r>
            <a:br>
              <a:rPr lang="en-US" dirty="0" smtClean="0">
                <a:latin typeface="Arial Unicode MS" charset="0"/>
              </a:rPr>
            </a:br>
            <a:r>
              <a:rPr lang="en-US" dirty="0" smtClean="0">
                <a:latin typeface="Arial Unicode MS" charset="0"/>
              </a:rPr>
              <a:t>HL-LHC</a:t>
            </a:r>
            <a:endParaRPr lang="en-US" dirty="0">
              <a:latin typeface="Arial Unicode MS" charset="0"/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 bwMode="auto">
          <a:xfrm>
            <a:off x="874713" y="4406412"/>
            <a:ext cx="3368675" cy="1792288"/>
          </a:xfrm>
          <a:prstGeom prst="rect">
            <a:avLst/>
          </a:prstGeo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sz="1800" dirty="0">
                <a:latin typeface="Trebuchet MS" charset="0"/>
              </a:rPr>
              <a:t>2736 bunches with </a:t>
            </a:r>
            <a:r>
              <a:rPr lang="en-US" sz="1800" dirty="0" smtClean="0">
                <a:latin typeface="Trebuchet MS" charset="0"/>
              </a:rPr>
              <a:t>2.2e11p/b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dirty="0" smtClean="0">
                <a:latin typeface="Trebuchet MS" charset="0"/>
              </a:rPr>
              <a:t>TCT4 only B1:	1.1e-4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dirty="0" smtClean="0">
                <a:latin typeface="Trebuchet MS" charset="0"/>
              </a:rPr>
              <a:t>TCT4 only B2:	2.3e-4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dirty="0" smtClean="0">
                <a:latin typeface="Trebuchet MS" charset="0"/>
              </a:rPr>
              <a:t>TCT5 in B1:		1.5e-4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dirty="0" smtClean="0">
                <a:latin typeface="Trebuchet MS" charset="0"/>
              </a:rPr>
              <a:t>TCT5 in B2:		2.4e-4	</a:t>
            </a:r>
            <a:endParaRPr lang="en-US" sz="1800" dirty="0">
              <a:latin typeface="Trebuchet MS" charset="0"/>
            </a:endParaRPr>
          </a:p>
        </p:txBody>
      </p:sp>
      <p:sp>
        <p:nvSpPr>
          <p:cNvPr id="19" name="Content Placeholder 3"/>
          <p:cNvSpPr txBox="1">
            <a:spLocks/>
          </p:cNvSpPr>
          <p:nvPr/>
        </p:nvSpPr>
        <p:spPr bwMode="auto">
          <a:xfrm>
            <a:off x="4946650" y="4632081"/>
            <a:ext cx="3241675" cy="1147763"/>
          </a:xfrm>
          <a:prstGeom prst="rect">
            <a:avLst/>
          </a:prstGeo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Trebuchet MS"/>
                <a:ea typeface="ＭＳ Ｐゴシック" charset="0"/>
                <a:cs typeface="Trebuchet M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sz="1800" dirty="0">
                <a:latin typeface="Trebuchet MS" charset="0"/>
              </a:rPr>
              <a:t>2748 bunches with </a:t>
            </a:r>
            <a:r>
              <a:rPr lang="en-US" sz="1800" dirty="0" smtClean="0">
                <a:latin typeface="Trebuchet MS" charset="0"/>
              </a:rPr>
              <a:t>1.2e11p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dirty="0" smtClean="0">
                <a:latin typeface="Trebuchet MS" charset="0"/>
              </a:rPr>
              <a:t>6.5 </a:t>
            </a:r>
            <a:r>
              <a:rPr lang="en-US" sz="1800" dirty="0" err="1">
                <a:latin typeface="Trebuchet MS" charset="0"/>
              </a:rPr>
              <a:t>TeV</a:t>
            </a:r>
            <a:r>
              <a:rPr lang="en-US" sz="1800" dirty="0">
                <a:latin typeface="Trebuchet MS" charset="0"/>
              </a:rPr>
              <a:t> B1halo:	</a:t>
            </a:r>
            <a:r>
              <a:rPr lang="en-US" sz="1800" dirty="0" smtClean="0">
                <a:latin typeface="Trebuchet MS" charset="0"/>
              </a:rPr>
              <a:t>1.2e-5</a:t>
            </a:r>
            <a:endParaRPr lang="en-US" sz="1800" dirty="0">
              <a:latin typeface="Trebuchet MS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800" dirty="0" smtClean="0">
                <a:latin typeface="Trebuchet MS" charset="0"/>
              </a:rPr>
              <a:t>6.5 </a:t>
            </a:r>
            <a:r>
              <a:rPr lang="en-US" sz="1800" dirty="0" err="1" smtClean="0">
                <a:latin typeface="Trebuchet MS" charset="0"/>
              </a:rPr>
              <a:t>TeV</a:t>
            </a:r>
            <a:r>
              <a:rPr lang="en-US" sz="1800" dirty="0" smtClean="0">
                <a:latin typeface="Trebuchet MS" charset="0"/>
              </a:rPr>
              <a:t> B2halo:	1.6e-5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5427" y="940134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R. </a:t>
            </a:r>
            <a:r>
              <a:rPr lang="en-US" sz="1600" dirty="0" err="1" smtClean="0">
                <a:latin typeface="Helvetica"/>
                <a:cs typeface="Helvetica"/>
              </a:rPr>
              <a:t>Kwee-Hinzmann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1889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ul_bdsim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lnDef>
      <a:spPr>
        <a:ln>
          <a:solidFill>
            <a:schemeClr val="tx1"/>
          </a:solidFill>
          <a:tailEnd type="stealth" w="lg" len="lg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>
            <a:latin typeface="Helvetica"/>
            <a:cs typeface="Helvetic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rhul_bdsim.potx</Template>
  <TotalTime>12583</TotalTime>
  <Words>1012</Words>
  <Application>Microsoft Macintosh PowerPoint</Application>
  <PresentationFormat>On-screen Show (4:3)</PresentationFormat>
  <Paragraphs>151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7" baseType="lpstr">
      <vt:lpstr>Century Gothic</vt:lpstr>
      <vt:lpstr>Courier New</vt:lpstr>
      <vt:lpstr>Droid Sans Fallback</vt:lpstr>
      <vt:lpstr>Helvetica</vt:lpstr>
      <vt:lpstr>Helvetica Light</vt:lpstr>
      <vt:lpstr>ＭＳ Ｐゴシック</vt:lpstr>
      <vt:lpstr>Palatino Linotype</vt:lpstr>
      <vt:lpstr>Symbol</vt:lpstr>
      <vt:lpstr>Wingdings</vt:lpstr>
      <vt:lpstr>Arial</vt:lpstr>
      <vt:lpstr>Arial Unicode MS</vt:lpstr>
      <vt:lpstr>Avenir Black</vt:lpstr>
      <vt:lpstr>Calibri</vt:lpstr>
      <vt:lpstr>Trebuchet MS</vt:lpstr>
      <vt:lpstr>rhul_bdsim</vt:lpstr>
      <vt:lpstr>WP1: Collimation Activities  at RHUL</vt:lpstr>
      <vt:lpstr>Introduction</vt:lpstr>
      <vt:lpstr>Geant4 Based Simulations</vt:lpstr>
      <vt:lpstr>Experimental Backgrounds</vt:lpstr>
      <vt:lpstr>Machine induced background simulations in HL-LHC</vt:lpstr>
      <vt:lpstr>Simulation setup for halo  induced showers</vt:lpstr>
      <vt:lpstr>Simulation Method</vt:lpstr>
      <vt:lpstr>Beam halo simulations HL-LHC</vt:lpstr>
      <vt:lpstr>Beam halo simulations HL-LHC</vt:lpstr>
      <vt:lpstr>Comparison of TCT5 in/out B1</vt:lpstr>
      <vt:lpstr>Comparison of TCT5 in/out B2</vt:lpstr>
      <vt:lpstr>Compare baseline case  to Run II (2015) Halo – B1</vt:lpstr>
      <vt:lpstr>Compare baseline case  to Run II (2015) Halo – B2</vt:lpstr>
      <vt:lpstr>Summary &amp; Plans</vt:lpstr>
      <vt:lpstr>Off-Momentum Collimation</vt:lpstr>
      <vt:lpstr>Off-Momentum  Cleaning Simulation</vt:lpstr>
      <vt:lpstr>Longitudinal Model</vt:lpstr>
      <vt:lpstr>Loss map simulations</vt:lpstr>
      <vt:lpstr>HL-LHC simulations</vt:lpstr>
      <vt:lpstr>Distribution model</vt:lpstr>
      <vt:lpstr>Summary</vt:lpstr>
      <vt:lpstr>Thank you</vt:lpstr>
    </vt:vector>
  </TitlesOfParts>
  <Company>Oxford University Department Of Physics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Pulse Train Energy Measurements</dc:title>
  <dc:creator>Windows User</dc:creator>
  <cp:lastModifiedBy>Nevay, Laurie</cp:lastModifiedBy>
  <cp:revision>591</cp:revision>
  <cp:lastPrinted>2016-10-13T12:44:50Z</cp:lastPrinted>
  <dcterms:created xsi:type="dcterms:W3CDTF">2011-04-05T19:54:15Z</dcterms:created>
  <dcterms:modified xsi:type="dcterms:W3CDTF">2016-10-13T12:52:46Z</dcterms:modified>
</cp:coreProperties>
</file>