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9" r:id="rId2"/>
    <p:sldId id="260" r:id="rId3"/>
    <p:sldId id="264" r:id="rId4"/>
    <p:sldId id="278" r:id="rId5"/>
    <p:sldId id="271" r:id="rId6"/>
    <p:sldId id="258" r:id="rId7"/>
    <p:sldId id="274" r:id="rId8"/>
    <p:sldId id="281" r:id="rId9"/>
    <p:sldId id="276" r:id="rId10"/>
    <p:sldId id="265" r:id="rId11"/>
    <p:sldId id="277" r:id="rId12"/>
    <p:sldId id="282" r:id="rId13"/>
    <p:sldId id="283" r:id="rId14"/>
    <p:sldId id="284" r:id="rId15"/>
    <p:sldId id="287" r:id="rId16"/>
    <p:sldId id="288" r:id="rId17"/>
    <p:sldId id="289" r:id="rId18"/>
    <p:sldId id="285" r:id="rId19"/>
    <p:sldId id="290" r:id="rId20"/>
    <p:sldId id="273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56" autoAdjust="0"/>
    <p:restoredTop sz="94660"/>
  </p:normalViewPr>
  <p:slideViewPr>
    <p:cSldViewPr snapToGrid="0">
      <p:cViewPr varScale="1">
        <p:scale>
          <a:sx n="90" d="100"/>
          <a:sy n="90" d="100"/>
        </p:scale>
        <p:origin x="77" y="26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BB5375-704B-4B76-A4AE-CF5EDC7FBF5E}" type="datetimeFigureOut">
              <a:rPr lang="en-GB" smtClean="0"/>
              <a:t>14/10/2016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182FFE-B141-4B13-85A7-7E3CB896F3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8961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71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>
                  <a:outerShdw blurRad="63500" dist="3175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346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>
                <a:solidFill>
                  <a:prstClr val="white">
                    <a:lumMod val="75000"/>
                  </a:prstClr>
                </a:solidFill>
              </a:rPr>
              <a:pPr/>
              <a:t>10/14/2016</a:t>
            </a:fld>
            <a:endParaRPr lang="en-US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854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>
                <a:solidFill>
                  <a:prstClr val="white">
                    <a:lumMod val="75000"/>
                  </a:prstClr>
                </a:solidFill>
              </a:rPr>
              <a:pPr/>
              <a:t>10/14/2016</a:t>
            </a:fld>
            <a:endParaRPr lang="en-US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>
                  <a:outerShdw blurRad="63500" dist="6350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918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>
                <a:solidFill>
                  <a:prstClr val="white">
                    <a:lumMod val="75000"/>
                  </a:prstClr>
                </a:solidFill>
              </a:rPr>
              <a:pPr/>
              <a:t>10/14/2016</a:t>
            </a:fld>
            <a:endParaRPr lang="en-US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624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>
                <a:solidFill>
                  <a:prstClr val="white">
                    <a:lumMod val="75000"/>
                  </a:prstClr>
                </a:solidFill>
              </a:rPr>
              <a:pPr/>
              <a:t>10/14/2016</a:t>
            </a:fld>
            <a:endParaRPr lang="en-US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451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>
                <a:solidFill>
                  <a:prstClr val="white">
                    <a:lumMod val="75000"/>
                  </a:prstClr>
                </a:solidFill>
              </a:rPr>
              <a:pPr/>
              <a:t>10/14/2016</a:t>
            </a:fld>
            <a:endParaRPr lang="en-US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40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>
                  <a:outerShdw blurRad="63500" dist="6350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18245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>
                <a:solidFill>
                  <a:prstClr val="white">
                    <a:lumMod val="75000"/>
                  </a:prstClr>
                </a:solidFill>
              </a:rPr>
              <a:pPr/>
              <a:t>10/14/2016</a:t>
            </a:fld>
            <a:endParaRPr lang="en-US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745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855" y="-1"/>
            <a:ext cx="9157855" cy="6977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72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defTabSz="457200"/>
            <a:fld id="{831F51B5-5B00-8D46-BE82-010D8F972854}" type="datetimeFigureOut">
              <a:rPr lang="en-US" smtClean="0">
                <a:solidFill>
                  <a:prstClr val="white">
                    <a:lumMod val="75000"/>
                  </a:prstClr>
                </a:solidFill>
              </a:rPr>
              <a:pPr defTabSz="457200"/>
              <a:t>10/14/2016</a:t>
            </a:fld>
            <a:endParaRPr lang="en-US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200"/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 defTabSz="457200"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743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7" Type="http://schemas.openxmlformats.org/officeDocument/2006/relationships/image" Target="../media/image27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25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28.tif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9.png"/><Relationship Id="rId5" Type="http://schemas.openxmlformats.org/officeDocument/2006/relationships/image" Target="../media/image28.png"/><Relationship Id="rId4" Type="http://schemas.openxmlformats.org/officeDocument/2006/relationships/image" Target="../media/image4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tiff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emf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4.png"/><Relationship Id="rId7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4.emf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emf"/><Relationship Id="rId5" Type="http://schemas.openxmlformats.org/officeDocument/2006/relationships/image" Target="../media/image16.png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4330" y="20887"/>
            <a:ext cx="8332470" cy="2506731"/>
          </a:xfrm>
        </p:spPr>
        <p:txBody>
          <a:bodyPr/>
          <a:lstStyle/>
          <a:p>
            <a:pPr algn="ctr"/>
            <a:r>
              <a:rPr lang="en-GB" dirty="0" smtClean="0">
                <a:effectLst/>
              </a:rPr>
              <a:t>Transient Thermal Electromagnetic Behaviour of HL-LHC SC-Link</a:t>
            </a:r>
            <a:br>
              <a:rPr lang="en-GB" dirty="0" smtClean="0">
                <a:effectLst/>
              </a:rPr>
            </a:br>
            <a:r>
              <a:rPr lang="en-GB" sz="3200" dirty="0" smtClean="0">
                <a:effectLst/>
              </a:rPr>
              <a:t>Global Analysis and Experimental Studies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765" y="2839085"/>
            <a:ext cx="8229600" cy="1828800"/>
          </a:xfrm>
        </p:spPr>
        <p:txBody>
          <a:bodyPr>
            <a:normAutofit/>
          </a:bodyPr>
          <a:lstStyle/>
          <a:p>
            <a:r>
              <a:rPr lang="en-GB" b="0" dirty="0" smtClean="0">
                <a:effectLst/>
              </a:rPr>
              <a:t>Y Yang, I </a:t>
            </a:r>
            <a:r>
              <a:rPr lang="en-GB" b="0" dirty="0" err="1" smtClean="0">
                <a:effectLst/>
              </a:rPr>
              <a:t>Falorio</a:t>
            </a:r>
            <a:r>
              <a:rPr lang="en-GB" b="0" dirty="0" smtClean="0">
                <a:effectLst/>
              </a:rPr>
              <a:t>, J </a:t>
            </a:r>
            <a:r>
              <a:rPr lang="en-GB" b="0" dirty="0" err="1" smtClean="0">
                <a:effectLst/>
              </a:rPr>
              <a:t>Pelegrin</a:t>
            </a:r>
            <a:r>
              <a:rPr lang="en-GB" b="0" dirty="0" smtClean="0">
                <a:effectLst/>
              </a:rPr>
              <a:t>, E A Young</a:t>
            </a:r>
          </a:p>
          <a:p>
            <a:r>
              <a:rPr lang="en-GB" sz="2400" b="0" dirty="0" smtClean="0">
                <a:effectLst/>
              </a:rPr>
              <a:t>University of Southampton, UK</a:t>
            </a:r>
          </a:p>
          <a:p>
            <a:r>
              <a:rPr lang="en-GB" b="0" dirty="0" smtClean="0">
                <a:effectLst/>
              </a:rPr>
              <a:t>S </a:t>
            </a:r>
            <a:r>
              <a:rPr lang="en-GB" b="0" dirty="0" err="1">
                <a:effectLst/>
              </a:rPr>
              <a:t>Giannelli</a:t>
            </a:r>
            <a:r>
              <a:rPr lang="en-GB" b="0" dirty="0">
                <a:effectLst/>
              </a:rPr>
              <a:t>, </a:t>
            </a:r>
            <a:r>
              <a:rPr lang="en-GB" b="0" dirty="0" smtClean="0">
                <a:effectLst/>
              </a:rPr>
              <a:t>A </a:t>
            </a:r>
            <a:r>
              <a:rPr lang="en-GB" b="0" dirty="0" err="1" smtClean="0">
                <a:effectLst/>
              </a:rPr>
              <a:t>Ballarino</a:t>
            </a:r>
            <a:endParaRPr lang="en-GB" b="0" dirty="0" smtClean="0">
              <a:effectLst/>
            </a:endParaRPr>
          </a:p>
          <a:p>
            <a:r>
              <a:rPr lang="en-GB" sz="2400" b="0" dirty="0" smtClean="0">
                <a:effectLst/>
              </a:rPr>
              <a:t>CERN, Switzerland 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050" y="4330700"/>
            <a:ext cx="4178300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04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7" r="13835"/>
          <a:stretch/>
        </p:blipFill>
        <p:spPr>
          <a:xfrm>
            <a:off x="420054" y="3211682"/>
            <a:ext cx="3994952" cy="34366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25"/>
          <a:stretch/>
        </p:blipFill>
        <p:spPr>
          <a:xfrm>
            <a:off x="979346" y="3211682"/>
            <a:ext cx="4075043" cy="3436620"/>
          </a:xfrm>
          <a:prstGeom prst="rect">
            <a:avLst/>
          </a:prstGeom>
        </p:spPr>
      </p:pic>
      <p:sp>
        <p:nvSpPr>
          <p:cNvPr id="10" name="Pie 9"/>
          <p:cNvSpPr>
            <a:spLocks/>
          </p:cNvSpPr>
          <p:nvPr/>
        </p:nvSpPr>
        <p:spPr>
          <a:xfrm>
            <a:off x="1243743" y="3520177"/>
            <a:ext cx="2965152" cy="2929054"/>
          </a:xfrm>
          <a:prstGeom prst="pie">
            <a:avLst>
              <a:gd name="adj1" fmla="val 12588864"/>
              <a:gd name="adj2" fmla="val 19820609"/>
            </a:avLst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8855" y="1189038"/>
            <a:ext cx="2886042" cy="292182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73815" y="-6929"/>
            <a:ext cx="8229600" cy="914400"/>
          </a:xfrm>
        </p:spPr>
        <p:txBody>
          <a:bodyPr/>
          <a:lstStyle/>
          <a:p>
            <a:pPr algn="r"/>
            <a:r>
              <a:rPr lang="en-GB" sz="3200" dirty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</a:rPr>
              <a:t>Electromagnetic Transient:</a:t>
            </a:r>
            <a:br>
              <a:rPr lang="en-GB" sz="3200" dirty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</a:rPr>
            </a:br>
            <a:r>
              <a:rPr lang="en-GB" sz="3200" dirty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</a:rPr>
              <a:t>Field imposed by a circuit discharge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134454" y="991967"/>
                <a:ext cx="5945239" cy="25939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u="sng" dirty="0" smtClean="0"/>
                  <a:t>Imposed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b="1" i="1" u="sng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1" i="1" u="sng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</m:acc>
                  </m:oMath>
                </a14:m>
                <a:r>
                  <a:rPr lang="en-GB" b="1" u="sng" dirty="0" smtClean="0"/>
                  <a:t>, electrical field and induced current</a:t>
                </a: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GB" dirty="0" smtClean="0"/>
                  <a:t>The maximum imposed field change is at immediate adjacent wires (30</a:t>
                </a:r>
                <a:r>
                  <a:rPr lang="en-GB" baseline="30000" dirty="0" smtClean="0"/>
                  <a:t>o</a:t>
                </a:r>
                <a:r>
                  <a:rPr lang="en-GB" dirty="0" smtClean="0"/>
                  <a:t> and 150</a:t>
                </a:r>
                <a:r>
                  <a:rPr lang="en-GB" baseline="30000" dirty="0" smtClean="0"/>
                  <a:t>o</a:t>
                </a:r>
                <a:r>
                  <a:rPr lang="en-GB" dirty="0" smtClean="0"/>
                  <a:t>) in the neighbouring cables.</a:t>
                </a: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GB" dirty="0" smtClean="0"/>
                  <a:t>At 20kA,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/>
                  <a:t> </a:t>
                </a:r>
                <a:r>
                  <a:rPr lang="en-GB" dirty="0" smtClean="0"/>
                  <a:t>at these locations is about 0.3T, or 40mT/s at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=7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s</m:t>
                    </m:r>
                  </m:oMath>
                </a14:m>
                <a:r>
                  <a:rPr lang="en-GB" dirty="0" smtClean="0"/>
                  <a:t>.</a:t>
                </a: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GB" dirty="0" smtClean="0"/>
                  <a:t>About 4 wires are exposed at any longitudinal location. The sub-cable twist pitch of 400mm means that each wire is exposed for about 90mm.</a:t>
                </a: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endParaRPr lang="en-GB" dirty="0" smtClean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454" y="991967"/>
                <a:ext cx="5945239" cy="2593980"/>
              </a:xfrm>
              <a:prstGeom prst="rect">
                <a:avLst/>
              </a:prstGeom>
              <a:blipFill>
                <a:blip r:embed="rId5"/>
                <a:stretch>
                  <a:fillRect l="-821" t="-941" r="-1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E0E9D1"/>
              </a:clrFrom>
              <a:clrTo>
                <a:srgbClr val="E0E9D1">
                  <a:alpha val="0"/>
                </a:srgbClr>
              </a:clrTo>
            </a:clrChange>
          </a:blip>
          <a:srcRect l="49953" t="182" b="48409"/>
          <a:stretch/>
        </p:blipFill>
        <p:spPr>
          <a:xfrm>
            <a:off x="6348183" y="1588763"/>
            <a:ext cx="2578393" cy="2343243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 rot="-1800000">
            <a:off x="7427886" y="3107184"/>
            <a:ext cx="454498" cy="142043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7869368" y="2824222"/>
            <a:ext cx="247410" cy="2049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724466" y="2551622"/>
            <a:ext cx="131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0.3T @17kA</a:t>
            </a:r>
            <a:endParaRPr lang="en-GB" dirty="0">
              <a:solidFill>
                <a:srgbClr val="FF0000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5436304" y="4331731"/>
            <a:ext cx="3195961" cy="1850394"/>
            <a:chOff x="5427426" y="4438835"/>
            <a:chExt cx="3195961" cy="1850394"/>
          </a:xfrm>
        </p:grpSpPr>
        <p:pic>
          <p:nvPicPr>
            <p:cNvPr id="2050" name="Picture 2" descr="https://patentimages.storage.googleapis.com/US20090071688A1/US20090071688A1-20090319-D00002.pn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72" t="4345" r="5946" b="65590"/>
            <a:stretch/>
          </p:blipFill>
          <p:spPr bwMode="auto">
            <a:xfrm>
              <a:off x="5427426" y="4824413"/>
              <a:ext cx="3195961" cy="14648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Freeform 20"/>
            <p:cNvSpPr/>
            <p:nvPr/>
          </p:nvSpPr>
          <p:spPr>
            <a:xfrm>
              <a:off x="6161103" y="4438835"/>
              <a:ext cx="2426074" cy="1464877"/>
            </a:xfrm>
            <a:custGeom>
              <a:avLst/>
              <a:gdLst>
                <a:gd name="connsiteX0" fmla="*/ 0 w 2426074"/>
                <a:gd name="connsiteY0" fmla="*/ 550415 h 1464877"/>
                <a:gd name="connsiteX1" fmla="*/ 1944210 w 2426074"/>
                <a:gd name="connsiteY1" fmla="*/ 1455938 h 1464877"/>
                <a:gd name="connsiteX2" fmla="*/ 2024109 w 2426074"/>
                <a:gd name="connsiteY2" fmla="*/ 1447060 h 1464877"/>
                <a:gd name="connsiteX3" fmla="*/ 2059619 w 2426074"/>
                <a:gd name="connsiteY3" fmla="*/ 1438182 h 1464877"/>
                <a:gd name="connsiteX4" fmla="*/ 2139518 w 2426074"/>
                <a:gd name="connsiteY4" fmla="*/ 1429305 h 1464877"/>
                <a:gd name="connsiteX5" fmla="*/ 2263806 w 2426074"/>
                <a:gd name="connsiteY5" fmla="*/ 1429305 h 1464877"/>
                <a:gd name="connsiteX6" fmla="*/ 2317072 w 2426074"/>
                <a:gd name="connsiteY6" fmla="*/ 1420427 h 1464877"/>
                <a:gd name="connsiteX7" fmla="*/ 2361460 w 2426074"/>
                <a:gd name="connsiteY7" fmla="*/ 1349406 h 1464877"/>
                <a:gd name="connsiteX8" fmla="*/ 2379215 w 2426074"/>
                <a:gd name="connsiteY8" fmla="*/ 1296140 h 1464877"/>
                <a:gd name="connsiteX9" fmla="*/ 2388093 w 2426074"/>
                <a:gd name="connsiteY9" fmla="*/ 1269507 h 1464877"/>
                <a:gd name="connsiteX10" fmla="*/ 2370338 w 2426074"/>
                <a:gd name="connsiteY10" fmla="*/ 1358283 h 1464877"/>
                <a:gd name="connsiteX11" fmla="*/ 2343705 w 2426074"/>
                <a:gd name="connsiteY11" fmla="*/ 1438182 h 1464877"/>
                <a:gd name="connsiteX12" fmla="*/ 2361460 w 2426074"/>
                <a:gd name="connsiteY12" fmla="*/ 1429305 h 1464877"/>
                <a:gd name="connsiteX13" fmla="*/ 2379215 w 2426074"/>
                <a:gd name="connsiteY13" fmla="*/ 1402672 h 1464877"/>
                <a:gd name="connsiteX14" fmla="*/ 2388093 w 2426074"/>
                <a:gd name="connsiteY14" fmla="*/ 1251751 h 1464877"/>
                <a:gd name="connsiteX15" fmla="*/ 2414726 w 2426074"/>
                <a:gd name="connsiteY15" fmla="*/ 1136342 h 1464877"/>
                <a:gd name="connsiteX16" fmla="*/ 2414726 w 2426074"/>
                <a:gd name="connsiteY16" fmla="*/ 887767 h 1464877"/>
                <a:gd name="connsiteX17" fmla="*/ 2299316 w 2426074"/>
                <a:gd name="connsiteY17" fmla="*/ 630315 h 1464877"/>
                <a:gd name="connsiteX18" fmla="*/ 2166151 w 2426074"/>
                <a:gd name="connsiteY18" fmla="*/ 470516 h 1464877"/>
                <a:gd name="connsiteX19" fmla="*/ 2059619 w 2426074"/>
                <a:gd name="connsiteY19" fmla="*/ 417250 h 1464877"/>
                <a:gd name="connsiteX20" fmla="*/ 2015231 w 2426074"/>
                <a:gd name="connsiteY20" fmla="*/ 390617 h 1464877"/>
                <a:gd name="connsiteX21" fmla="*/ 1686757 w 2426074"/>
                <a:gd name="connsiteY21" fmla="*/ 230819 h 1464877"/>
                <a:gd name="connsiteX22" fmla="*/ 1562470 w 2426074"/>
                <a:gd name="connsiteY22" fmla="*/ 142043 h 1464877"/>
                <a:gd name="connsiteX23" fmla="*/ 1491448 w 2426074"/>
                <a:gd name="connsiteY23" fmla="*/ 106532 h 1464877"/>
                <a:gd name="connsiteX24" fmla="*/ 1447060 w 2426074"/>
                <a:gd name="connsiteY24" fmla="*/ 62144 h 1464877"/>
                <a:gd name="connsiteX25" fmla="*/ 1340528 w 2426074"/>
                <a:gd name="connsiteY25" fmla="*/ 26633 h 1464877"/>
                <a:gd name="connsiteX26" fmla="*/ 1296140 w 2426074"/>
                <a:gd name="connsiteY26" fmla="*/ 8878 h 1464877"/>
                <a:gd name="connsiteX27" fmla="*/ 1180730 w 2426074"/>
                <a:gd name="connsiteY27" fmla="*/ 0 h 1464877"/>
                <a:gd name="connsiteX28" fmla="*/ 1109709 w 2426074"/>
                <a:gd name="connsiteY28" fmla="*/ 8878 h 1464877"/>
                <a:gd name="connsiteX29" fmla="*/ 1065320 w 2426074"/>
                <a:gd name="connsiteY29" fmla="*/ 26633 h 1464877"/>
                <a:gd name="connsiteX30" fmla="*/ 1012054 w 2426074"/>
                <a:gd name="connsiteY30" fmla="*/ 44388 h 1464877"/>
                <a:gd name="connsiteX31" fmla="*/ 905522 w 2426074"/>
                <a:gd name="connsiteY31" fmla="*/ 62144 h 1464877"/>
                <a:gd name="connsiteX32" fmla="*/ 763480 w 2426074"/>
                <a:gd name="connsiteY32" fmla="*/ 88777 h 1464877"/>
                <a:gd name="connsiteX33" fmla="*/ 692458 w 2426074"/>
                <a:gd name="connsiteY33" fmla="*/ 115410 h 1464877"/>
                <a:gd name="connsiteX34" fmla="*/ 639192 w 2426074"/>
                <a:gd name="connsiteY34" fmla="*/ 150920 h 1464877"/>
                <a:gd name="connsiteX35" fmla="*/ 621437 w 2426074"/>
                <a:gd name="connsiteY35" fmla="*/ 168676 h 1464877"/>
                <a:gd name="connsiteX36" fmla="*/ 568171 w 2426074"/>
                <a:gd name="connsiteY36" fmla="*/ 186431 h 1464877"/>
                <a:gd name="connsiteX37" fmla="*/ 443883 w 2426074"/>
                <a:gd name="connsiteY37" fmla="*/ 257452 h 1464877"/>
                <a:gd name="connsiteX38" fmla="*/ 372862 w 2426074"/>
                <a:gd name="connsiteY38" fmla="*/ 292963 h 1464877"/>
                <a:gd name="connsiteX39" fmla="*/ 346229 w 2426074"/>
                <a:gd name="connsiteY39" fmla="*/ 301841 h 1464877"/>
                <a:gd name="connsiteX40" fmla="*/ 292963 w 2426074"/>
                <a:gd name="connsiteY40" fmla="*/ 328474 h 1464877"/>
                <a:gd name="connsiteX41" fmla="*/ 248575 w 2426074"/>
                <a:gd name="connsiteY41" fmla="*/ 363984 h 1464877"/>
                <a:gd name="connsiteX42" fmla="*/ 230819 w 2426074"/>
                <a:gd name="connsiteY42" fmla="*/ 390617 h 1464877"/>
                <a:gd name="connsiteX43" fmla="*/ 213064 w 2426074"/>
                <a:gd name="connsiteY43" fmla="*/ 408373 h 1464877"/>
                <a:gd name="connsiteX44" fmla="*/ 159798 w 2426074"/>
                <a:gd name="connsiteY44" fmla="*/ 461639 h 1464877"/>
                <a:gd name="connsiteX45" fmla="*/ 142043 w 2426074"/>
                <a:gd name="connsiteY45" fmla="*/ 488272 h 1464877"/>
                <a:gd name="connsiteX46" fmla="*/ 106532 w 2426074"/>
                <a:gd name="connsiteY46" fmla="*/ 497149 h 1464877"/>
                <a:gd name="connsiteX47" fmla="*/ 71021 w 2426074"/>
                <a:gd name="connsiteY47" fmla="*/ 514905 h 1464877"/>
                <a:gd name="connsiteX48" fmla="*/ 0 w 2426074"/>
                <a:gd name="connsiteY48" fmla="*/ 550415 h 146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426074" h="1464877">
                  <a:moveTo>
                    <a:pt x="0" y="550415"/>
                  </a:moveTo>
                  <a:lnTo>
                    <a:pt x="1944210" y="1455938"/>
                  </a:lnTo>
                  <a:cubicBezTo>
                    <a:pt x="1970843" y="1452979"/>
                    <a:pt x="1997624" y="1451135"/>
                    <a:pt x="2024109" y="1447060"/>
                  </a:cubicBezTo>
                  <a:cubicBezTo>
                    <a:pt x="2036168" y="1445205"/>
                    <a:pt x="2047560" y="1440037"/>
                    <a:pt x="2059619" y="1438182"/>
                  </a:cubicBezTo>
                  <a:cubicBezTo>
                    <a:pt x="2086104" y="1434107"/>
                    <a:pt x="2112885" y="1432264"/>
                    <a:pt x="2139518" y="1429305"/>
                  </a:cubicBezTo>
                  <a:cubicBezTo>
                    <a:pt x="2205512" y="1407306"/>
                    <a:pt x="2127657" y="1429305"/>
                    <a:pt x="2263806" y="1429305"/>
                  </a:cubicBezTo>
                  <a:cubicBezTo>
                    <a:pt x="2281806" y="1429305"/>
                    <a:pt x="2299317" y="1423386"/>
                    <a:pt x="2317072" y="1420427"/>
                  </a:cubicBezTo>
                  <a:cubicBezTo>
                    <a:pt x="2329264" y="1402139"/>
                    <a:pt x="2353813" y="1366228"/>
                    <a:pt x="2361460" y="1349406"/>
                  </a:cubicBezTo>
                  <a:cubicBezTo>
                    <a:pt x="2369205" y="1332368"/>
                    <a:pt x="2373297" y="1313895"/>
                    <a:pt x="2379215" y="1296140"/>
                  </a:cubicBezTo>
                  <a:cubicBezTo>
                    <a:pt x="2382174" y="1287262"/>
                    <a:pt x="2389928" y="1260331"/>
                    <a:pt x="2388093" y="1269507"/>
                  </a:cubicBezTo>
                  <a:cubicBezTo>
                    <a:pt x="2382175" y="1299099"/>
                    <a:pt x="2378018" y="1329099"/>
                    <a:pt x="2370338" y="1358283"/>
                  </a:cubicBezTo>
                  <a:cubicBezTo>
                    <a:pt x="2363193" y="1385432"/>
                    <a:pt x="2343705" y="1438182"/>
                    <a:pt x="2343705" y="1438182"/>
                  </a:cubicBezTo>
                  <a:cubicBezTo>
                    <a:pt x="2359111" y="1484405"/>
                    <a:pt x="2346829" y="1463443"/>
                    <a:pt x="2361460" y="1429305"/>
                  </a:cubicBezTo>
                  <a:cubicBezTo>
                    <a:pt x="2365663" y="1419498"/>
                    <a:pt x="2373297" y="1411550"/>
                    <a:pt x="2379215" y="1402672"/>
                  </a:cubicBezTo>
                  <a:cubicBezTo>
                    <a:pt x="2382174" y="1352365"/>
                    <a:pt x="2382317" y="1301813"/>
                    <a:pt x="2388093" y="1251751"/>
                  </a:cubicBezTo>
                  <a:cubicBezTo>
                    <a:pt x="2390280" y="1232796"/>
                    <a:pt x="2407376" y="1165739"/>
                    <a:pt x="2414726" y="1136342"/>
                  </a:cubicBezTo>
                  <a:cubicBezTo>
                    <a:pt x="2428331" y="1027504"/>
                    <a:pt x="2431311" y="1037029"/>
                    <a:pt x="2414726" y="887767"/>
                  </a:cubicBezTo>
                  <a:cubicBezTo>
                    <a:pt x="2406818" y="816597"/>
                    <a:pt x="2305778" y="638931"/>
                    <a:pt x="2299316" y="630315"/>
                  </a:cubicBezTo>
                  <a:cubicBezTo>
                    <a:pt x="2288527" y="615930"/>
                    <a:pt x="2203187" y="491680"/>
                    <a:pt x="2166151" y="470516"/>
                  </a:cubicBezTo>
                  <a:cubicBezTo>
                    <a:pt x="1950694" y="347399"/>
                    <a:pt x="2219326" y="497104"/>
                    <a:pt x="2059619" y="417250"/>
                  </a:cubicBezTo>
                  <a:cubicBezTo>
                    <a:pt x="2044186" y="409533"/>
                    <a:pt x="2030867" y="397914"/>
                    <a:pt x="2015231" y="390617"/>
                  </a:cubicBezTo>
                  <a:cubicBezTo>
                    <a:pt x="1879870" y="327449"/>
                    <a:pt x="1850320" y="353492"/>
                    <a:pt x="1686757" y="230819"/>
                  </a:cubicBezTo>
                  <a:cubicBezTo>
                    <a:pt x="1670666" y="218751"/>
                    <a:pt x="1588437" y="155027"/>
                    <a:pt x="1562470" y="142043"/>
                  </a:cubicBezTo>
                  <a:cubicBezTo>
                    <a:pt x="1538796" y="130206"/>
                    <a:pt x="1513210" y="121598"/>
                    <a:pt x="1491448" y="106532"/>
                  </a:cubicBezTo>
                  <a:cubicBezTo>
                    <a:pt x="1474244" y="94621"/>
                    <a:pt x="1465553" y="71934"/>
                    <a:pt x="1447060" y="62144"/>
                  </a:cubicBezTo>
                  <a:cubicBezTo>
                    <a:pt x="1413978" y="44630"/>
                    <a:pt x="1375282" y="40535"/>
                    <a:pt x="1340528" y="26633"/>
                  </a:cubicBezTo>
                  <a:cubicBezTo>
                    <a:pt x="1325732" y="20715"/>
                    <a:pt x="1311859" y="11498"/>
                    <a:pt x="1296140" y="8878"/>
                  </a:cubicBezTo>
                  <a:cubicBezTo>
                    <a:pt x="1258081" y="2535"/>
                    <a:pt x="1219200" y="2959"/>
                    <a:pt x="1180730" y="0"/>
                  </a:cubicBezTo>
                  <a:cubicBezTo>
                    <a:pt x="1157056" y="2959"/>
                    <a:pt x="1132956" y="3513"/>
                    <a:pt x="1109709" y="8878"/>
                  </a:cubicBezTo>
                  <a:cubicBezTo>
                    <a:pt x="1094181" y="12461"/>
                    <a:pt x="1080297" y="21187"/>
                    <a:pt x="1065320" y="26633"/>
                  </a:cubicBezTo>
                  <a:cubicBezTo>
                    <a:pt x="1047731" y="33029"/>
                    <a:pt x="1030324" y="40328"/>
                    <a:pt x="1012054" y="44388"/>
                  </a:cubicBezTo>
                  <a:cubicBezTo>
                    <a:pt x="976911" y="52198"/>
                    <a:pt x="940750" y="54727"/>
                    <a:pt x="905522" y="62144"/>
                  </a:cubicBezTo>
                  <a:cubicBezTo>
                    <a:pt x="751131" y="94648"/>
                    <a:pt x="947485" y="68331"/>
                    <a:pt x="763480" y="88777"/>
                  </a:cubicBezTo>
                  <a:cubicBezTo>
                    <a:pt x="743096" y="95571"/>
                    <a:pt x="709146" y="106307"/>
                    <a:pt x="692458" y="115410"/>
                  </a:cubicBezTo>
                  <a:cubicBezTo>
                    <a:pt x="673724" y="125628"/>
                    <a:pt x="654281" y="135831"/>
                    <a:pt x="639192" y="150920"/>
                  </a:cubicBezTo>
                  <a:cubicBezTo>
                    <a:pt x="633274" y="156839"/>
                    <a:pt x="628923" y="164933"/>
                    <a:pt x="621437" y="168676"/>
                  </a:cubicBezTo>
                  <a:cubicBezTo>
                    <a:pt x="604697" y="177046"/>
                    <a:pt x="584911" y="178061"/>
                    <a:pt x="568171" y="186431"/>
                  </a:cubicBezTo>
                  <a:cubicBezTo>
                    <a:pt x="525492" y="207770"/>
                    <a:pt x="486562" y="236112"/>
                    <a:pt x="443883" y="257452"/>
                  </a:cubicBezTo>
                  <a:cubicBezTo>
                    <a:pt x="420209" y="269289"/>
                    <a:pt x="397972" y="284593"/>
                    <a:pt x="372862" y="292963"/>
                  </a:cubicBezTo>
                  <a:cubicBezTo>
                    <a:pt x="363984" y="295922"/>
                    <a:pt x="354599" y="297656"/>
                    <a:pt x="346229" y="301841"/>
                  </a:cubicBezTo>
                  <a:cubicBezTo>
                    <a:pt x="277390" y="336260"/>
                    <a:pt x="359906" y="306159"/>
                    <a:pt x="292963" y="328474"/>
                  </a:cubicBezTo>
                  <a:cubicBezTo>
                    <a:pt x="278167" y="340311"/>
                    <a:pt x="261973" y="350586"/>
                    <a:pt x="248575" y="363984"/>
                  </a:cubicBezTo>
                  <a:cubicBezTo>
                    <a:pt x="241030" y="371529"/>
                    <a:pt x="237484" y="382285"/>
                    <a:pt x="230819" y="390617"/>
                  </a:cubicBezTo>
                  <a:cubicBezTo>
                    <a:pt x="225590" y="397153"/>
                    <a:pt x="218422" y="401943"/>
                    <a:pt x="213064" y="408373"/>
                  </a:cubicBezTo>
                  <a:cubicBezTo>
                    <a:pt x="171772" y="457924"/>
                    <a:pt x="204696" y="431706"/>
                    <a:pt x="159798" y="461639"/>
                  </a:cubicBezTo>
                  <a:cubicBezTo>
                    <a:pt x="153880" y="470517"/>
                    <a:pt x="150921" y="482354"/>
                    <a:pt x="142043" y="488272"/>
                  </a:cubicBezTo>
                  <a:cubicBezTo>
                    <a:pt x="131891" y="495040"/>
                    <a:pt x="118264" y="493797"/>
                    <a:pt x="106532" y="497149"/>
                  </a:cubicBezTo>
                  <a:cubicBezTo>
                    <a:pt x="77970" y="505309"/>
                    <a:pt x="85603" y="500323"/>
                    <a:pt x="71021" y="514905"/>
                  </a:cubicBezTo>
                  <a:lnTo>
                    <a:pt x="0" y="5504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71908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 animBg="1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56882" y="0"/>
            <a:ext cx="8229600" cy="914400"/>
          </a:xfrm>
        </p:spPr>
        <p:txBody>
          <a:bodyPr/>
          <a:lstStyle/>
          <a:p>
            <a:pPr algn="r"/>
            <a:r>
              <a:rPr lang="en-GB" sz="3200" dirty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</a:rPr>
              <a:t>Electromagnetic Transient:</a:t>
            </a:r>
            <a:br>
              <a:rPr lang="en-GB" sz="3200" dirty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</a:rPr>
            </a:br>
            <a:r>
              <a:rPr lang="en-GB" sz="3200" dirty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</a:rPr>
              <a:t>Field imposed by a circuit discharge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28600" y="1189038"/>
                <a:ext cx="5917334" cy="53812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u="sng" dirty="0" smtClean="0"/>
                  <a:t>Coupling loops, induced current and dissipation </a:t>
                </a:r>
                <a:endParaRPr lang="en-GB" dirty="0" smtClean="0"/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GB" b="1" dirty="0" smtClean="0"/>
                  <a:t>Two distinct coupling loops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u="sng" dirty="0" smtClean="0"/>
                  <a:t>Intra-wire coupling</a:t>
                </a:r>
                <a:r>
                  <a:rPr lang="en-GB" dirty="0" smtClean="0"/>
                  <a:t> among the filaments within individual wires</a:t>
                </a:r>
                <a:endParaRPr lang="en-GB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u="sng" dirty="0" smtClean="0"/>
                  <a:t>Inter-wire coupling</a:t>
                </a:r>
                <a:r>
                  <a:rPr lang="en-GB" dirty="0" smtClean="0"/>
                  <a:t> among the wires within a sub-cable across the copper stabilizer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Coupling between the sub-cables unlikely</a:t>
                </a: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GB" b="1" dirty="0" smtClean="0"/>
                  <a:t>Intra-wire coupling</a:t>
                </a:r>
                <a:r>
                  <a:rPr lang="en-GB" dirty="0" smtClean="0"/>
                  <a:t> depends on twist pitch of the filaments an.</a:t>
                </a: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GB" dirty="0" smtClean="0"/>
                  <a:t>Inter-wire coupling is complex due to asymmetric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GB" dirty="0" smtClean="0"/>
                  <a:t>  across the sub-cable, uncertainty in the contact resistance between the wires and stabiliser.</a:t>
                </a: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GB" dirty="0" smtClean="0"/>
                  <a:t>The voltages for the induced current depend on the size of the coupling loop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en-GB" dirty="0" smtClean="0"/>
                  <a:t>, i.e.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̇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⋅</m:t>
                        </m:r>
                      </m:e>
                    </m:acc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r>
                      <a:rPr lang="en-GB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GB" dirty="0" smtClean="0"/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GB" dirty="0" smtClean="0"/>
                  <a:t>Intra-wire: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~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0.85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en-GB" dirty="0" smtClean="0"/>
                  <a:t>,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~0.4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𝜇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Vcm</m:t>
                        </m:r>
                      </m:e>
                      <m:sup>
                        <m:r>
                          <a:rPr lang="en-GB" b="0" i="0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GB" dirty="0" smtClean="0"/>
                  <a:t> a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t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7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s</m:t>
                    </m:r>
                  </m:oMath>
                </a14:m>
                <a:endParaRPr lang="en-GB" b="0" dirty="0" smtClean="0"/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GB" dirty="0" smtClean="0"/>
                  <a:t>Inter-wire</a:t>
                </a:r>
                <a:r>
                  <a:rPr lang="en-GB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𝑠𝑐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6.5</m:t>
                    </m:r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~3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𝜇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Vcm</m:t>
                        </m:r>
                      </m:e>
                      <m:sup>
                        <m:r>
                          <a:rPr lang="en-GB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GB" dirty="0"/>
                  <a:t> a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t</m:t>
                    </m:r>
                    <m:r>
                      <a:rPr lang="en-GB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=7</m:t>
                    </m:r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s</m:t>
                    </m:r>
                  </m:oMath>
                </a14:m>
                <a:endParaRPr lang="en-GB" dirty="0" smtClean="0"/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GB" dirty="0" smtClean="0"/>
                  <a:t>The voltage is sufficiently high that the induced current will reach critical current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 smtClean="0"/>
                  <a:t> and give a dissipation at</a:t>
                </a:r>
                <a:br>
                  <a:rPr lang="en-GB" dirty="0" smtClean="0"/>
                </a:b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n-GB" i="1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acc>
                      <m:accPr>
                        <m:chr m:val="̇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</m:oMath>
                </a14:m>
                <a:endParaRPr lang="en-GB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1189038"/>
                <a:ext cx="5917334" cy="5381281"/>
              </a:xfrm>
              <a:prstGeom prst="rect">
                <a:avLst/>
              </a:prstGeom>
              <a:blipFill>
                <a:blip r:embed="rId3"/>
                <a:stretch>
                  <a:fillRect l="-928" t="-566" r="-15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/>
          <p:cNvCxnSpPr/>
          <p:nvPr/>
        </p:nvCxnSpPr>
        <p:spPr>
          <a:xfrm>
            <a:off x="6356917" y="1641660"/>
            <a:ext cx="1802954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89" r="12061"/>
          <a:stretch/>
        </p:blipFill>
        <p:spPr bwMode="auto">
          <a:xfrm rot="5400000">
            <a:off x="6166299" y="4221245"/>
            <a:ext cx="2000689" cy="203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6356917" y="3745618"/>
            <a:ext cx="1257828" cy="1283582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7713755" y="3758175"/>
            <a:ext cx="443162" cy="1271025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7619160" y="5041757"/>
            <a:ext cx="263599" cy="413112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6606462" y="1281749"/>
                <a:ext cx="110729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m:rPr>
                          <m:sty m:val="p"/>
                        </m:rPr>
                        <a:rPr lang="en-GB"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6462" y="1281749"/>
                <a:ext cx="1107291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7882759" y="4658369"/>
                <a:ext cx="128362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6.5</m:t>
                      </m:r>
                      <m:r>
                        <m:rPr>
                          <m:sty m:val="p"/>
                        </m:rPr>
                        <a:rPr lang="en-GB"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2759" y="4658369"/>
                <a:ext cx="1283621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Arrow Connector 17"/>
          <p:cNvCxnSpPr/>
          <p:nvPr/>
        </p:nvCxnSpPr>
        <p:spPr>
          <a:xfrm flipH="1">
            <a:off x="7805047" y="4939300"/>
            <a:ext cx="600560" cy="3090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74" t="10916" r="19294" b="16583"/>
          <a:stretch/>
        </p:blipFill>
        <p:spPr>
          <a:xfrm>
            <a:off x="6356917" y="1957947"/>
            <a:ext cx="1800000" cy="1787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04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" y="23150"/>
            <a:ext cx="9076267" cy="914400"/>
          </a:xfrm>
        </p:spPr>
        <p:txBody>
          <a:bodyPr/>
          <a:lstStyle/>
          <a:p>
            <a:pPr algn="r"/>
            <a:r>
              <a:rPr lang="en-GB" sz="3600" dirty="0" smtClean="0"/>
              <a:t>Electromagnetic Transients: </a:t>
            </a:r>
            <a:br>
              <a:rPr lang="en-GB" sz="3600" dirty="0" smtClean="0"/>
            </a:br>
            <a:r>
              <a:rPr lang="en-GB" sz="3600" dirty="0" smtClean="0"/>
              <a:t>AC Loss Measurements</a:t>
            </a:r>
            <a:endParaRPr lang="en-GB" sz="36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2520720" y="3377910"/>
            <a:ext cx="4781727" cy="1632183"/>
            <a:chOff x="2860078" y="753504"/>
            <a:chExt cx="4781727" cy="1632183"/>
          </a:xfrm>
        </p:grpSpPr>
        <p:sp>
          <p:nvSpPr>
            <p:cNvPr id="17" name="Oval 16"/>
            <p:cNvSpPr/>
            <p:nvPr/>
          </p:nvSpPr>
          <p:spPr>
            <a:xfrm>
              <a:off x="7050349" y="1660366"/>
              <a:ext cx="180000" cy="180474"/>
            </a:xfrm>
            <a:prstGeom prst="ellipse">
              <a:avLst/>
            </a:prstGeom>
            <a:solidFill>
              <a:srgbClr val="5B9BD5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isometricOffAxis2Right"/>
              <a:lightRig rig="threePt" dir="t"/>
            </a:scene3d>
            <a:sp3d extrusionH="5080000"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322202" y="1893244"/>
              <a:ext cx="1080000" cy="72000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50800" dir="5400000" algn="ctr" rotWithShape="0">
                <a:sysClr val="window" lastClr="FFFFFF"/>
              </a:outerShdw>
            </a:effectLst>
            <a:scene3d>
              <a:camera prst="isometricOffAxis2Right"/>
              <a:lightRig rig="flat" dir="t"/>
            </a:scene3d>
            <a:sp3d extrusionH="5080000" prstMaterial="matte"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6493576" y="2042978"/>
              <a:ext cx="180000" cy="180474"/>
            </a:xfrm>
            <a:prstGeom prst="ellipse">
              <a:avLst/>
            </a:prstGeom>
            <a:solidFill>
              <a:srgbClr val="5B9BD5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isometricOffAxis2Right"/>
              <a:lightRig rig="threePt" dir="t"/>
            </a:scene3d>
            <a:sp3d extrusionH="5080000"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Freeform 19"/>
            <p:cNvSpPr/>
            <p:nvPr/>
          </p:nvSpPr>
          <p:spPr>
            <a:xfrm>
              <a:off x="3295988" y="1240309"/>
              <a:ext cx="2460934" cy="626042"/>
            </a:xfrm>
            <a:custGeom>
              <a:avLst/>
              <a:gdLst>
                <a:gd name="connsiteX0" fmla="*/ 1928553 w 2427317"/>
                <a:gd name="connsiteY0" fmla="*/ 642851 h 642851"/>
                <a:gd name="connsiteX1" fmla="*/ 2427317 w 2427317"/>
                <a:gd name="connsiteY1" fmla="*/ 315884 h 642851"/>
                <a:gd name="connsiteX2" fmla="*/ 537557 w 2427317"/>
                <a:gd name="connsiteY2" fmla="*/ 0 h 642851"/>
                <a:gd name="connsiteX3" fmla="*/ 0 w 2427317"/>
                <a:gd name="connsiteY3" fmla="*/ 310342 h 642851"/>
                <a:gd name="connsiteX4" fmla="*/ 1928553 w 2427317"/>
                <a:gd name="connsiteY4" fmla="*/ 642851 h 642851"/>
                <a:gd name="connsiteX0" fmla="*/ 1952085 w 2450849"/>
                <a:gd name="connsiteY0" fmla="*/ 642851 h 642851"/>
                <a:gd name="connsiteX1" fmla="*/ 2450849 w 2450849"/>
                <a:gd name="connsiteY1" fmla="*/ 315884 h 642851"/>
                <a:gd name="connsiteX2" fmla="*/ 561089 w 2450849"/>
                <a:gd name="connsiteY2" fmla="*/ 0 h 642851"/>
                <a:gd name="connsiteX3" fmla="*/ 0 w 2450849"/>
                <a:gd name="connsiteY3" fmla="*/ 320428 h 642851"/>
                <a:gd name="connsiteX4" fmla="*/ 1952085 w 2450849"/>
                <a:gd name="connsiteY4" fmla="*/ 642851 h 642851"/>
                <a:gd name="connsiteX0" fmla="*/ 1952085 w 2450849"/>
                <a:gd name="connsiteY0" fmla="*/ 626042 h 626042"/>
                <a:gd name="connsiteX1" fmla="*/ 2450849 w 2450849"/>
                <a:gd name="connsiteY1" fmla="*/ 299075 h 626042"/>
                <a:gd name="connsiteX2" fmla="*/ 527471 w 2450849"/>
                <a:gd name="connsiteY2" fmla="*/ 0 h 626042"/>
                <a:gd name="connsiteX3" fmla="*/ 0 w 2450849"/>
                <a:gd name="connsiteY3" fmla="*/ 303619 h 626042"/>
                <a:gd name="connsiteX4" fmla="*/ 1952085 w 2450849"/>
                <a:gd name="connsiteY4" fmla="*/ 626042 h 626042"/>
                <a:gd name="connsiteX0" fmla="*/ 1952085 w 2460934"/>
                <a:gd name="connsiteY0" fmla="*/ 626042 h 626042"/>
                <a:gd name="connsiteX1" fmla="*/ 2460934 w 2460934"/>
                <a:gd name="connsiteY1" fmla="*/ 288990 h 626042"/>
                <a:gd name="connsiteX2" fmla="*/ 527471 w 2460934"/>
                <a:gd name="connsiteY2" fmla="*/ 0 h 626042"/>
                <a:gd name="connsiteX3" fmla="*/ 0 w 2460934"/>
                <a:gd name="connsiteY3" fmla="*/ 303619 h 626042"/>
                <a:gd name="connsiteX4" fmla="*/ 1952085 w 2460934"/>
                <a:gd name="connsiteY4" fmla="*/ 626042 h 626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60934" h="626042">
                  <a:moveTo>
                    <a:pt x="1952085" y="626042"/>
                  </a:moveTo>
                  <a:lnTo>
                    <a:pt x="2460934" y="288990"/>
                  </a:lnTo>
                  <a:lnTo>
                    <a:pt x="527471" y="0"/>
                  </a:lnTo>
                  <a:lnTo>
                    <a:pt x="0" y="303619"/>
                  </a:lnTo>
                  <a:lnTo>
                    <a:pt x="1952085" y="626042"/>
                  </a:lnTo>
                  <a:close/>
                </a:path>
              </a:pathLst>
            </a:custGeom>
            <a:noFill/>
            <a:ln w="28575" cap="flat" cmpd="sng" algn="ctr">
              <a:solidFill>
                <a:srgbClr val="92D05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Freeform 20"/>
            <p:cNvSpPr/>
            <p:nvPr/>
          </p:nvSpPr>
          <p:spPr>
            <a:xfrm>
              <a:off x="2860078" y="1118768"/>
              <a:ext cx="3271119" cy="935324"/>
            </a:xfrm>
            <a:custGeom>
              <a:avLst/>
              <a:gdLst>
                <a:gd name="connsiteX0" fmla="*/ 1928553 w 2427317"/>
                <a:gd name="connsiteY0" fmla="*/ 642851 h 642851"/>
                <a:gd name="connsiteX1" fmla="*/ 2427317 w 2427317"/>
                <a:gd name="connsiteY1" fmla="*/ 315884 h 642851"/>
                <a:gd name="connsiteX2" fmla="*/ 537557 w 2427317"/>
                <a:gd name="connsiteY2" fmla="*/ 0 h 642851"/>
                <a:gd name="connsiteX3" fmla="*/ 0 w 2427317"/>
                <a:gd name="connsiteY3" fmla="*/ 310342 h 642851"/>
                <a:gd name="connsiteX4" fmla="*/ 1928553 w 2427317"/>
                <a:gd name="connsiteY4" fmla="*/ 642851 h 642851"/>
                <a:gd name="connsiteX0" fmla="*/ 1952085 w 2450849"/>
                <a:gd name="connsiteY0" fmla="*/ 642851 h 642851"/>
                <a:gd name="connsiteX1" fmla="*/ 2450849 w 2450849"/>
                <a:gd name="connsiteY1" fmla="*/ 315884 h 642851"/>
                <a:gd name="connsiteX2" fmla="*/ 561089 w 2450849"/>
                <a:gd name="connsiteY2" fmla="*/ 0 h 642851"/>
                <a:gd name="connsiteX3" fmla="*/ 0 w 2450849"/>
                <a:gd name="connsiteY3" fmla="*/ 320428 h 642851"/>
                <a:gd name="connsiteX4" fmla="*/ 1952085 w 2450849"/>
                <a:gd name="connsiteY4" fmla="*/ 642851 h 642851"/>
                <a:gd name="connsiteX0" fmla="*/ 1952085 w 2450849"/>
                <a:gd name="connsiteY0" fmla="*/ 626042 h 626042"/>
                <a:gd name="connsiteX1" fmla="*/ 2450849 w 2450849"/>
                <a:gd name="connsiteY1" fmla="*/ 299075 h 626042"/>
                <a:gd name="connsiteX2" fmla="*/ 527471 w 2450849"/>
                <a:gd name="connsiteY2" fmla="*/ 0 h 626042"/>
                <a:gd name="connsiteX3" fmla="*/ 0 w 2450849"/>
                <a:gd name="connsiteY3" fmla="*/ 303619 h 626042"/>
                <a:gd name="connsiteX4" fmla="*/ 1952085 w 2450849"/>
                <a:gd name="connsiteY4" fmla="*/ 626042 h 626042"/>
                <a:gd name="connsiteX0" fmla="*/ 1952085 w 2460934"/>
                <a:gd name="connsiteY0" fmla="*/ 626042 h 626042"/>
                <a:gd name="connsiteX1" fmla="*/ 2460934 w 2460934"/>
                <a:gd name="connsiteY1" fmla="*/ 288990 h 626042"/>
                <a:gd name="connsiteX2" fmla="*/ 527471 w 2460934"/>
                <a:gd name="connsiteY2" fmla="*/ 0 h 626042"/>
                <a:gd name="connsiteX3" fmla="*/ 0 w 2460934"/>
                <a:gd name="connsiteY3" fmla="*/ 303619 h 626042"/>
                <a:gd name="connsiteX4" fmla="*/ 1952085 w 2460934"/>
                <a:gd name="connsiteY4" fmla="*/ 626042 h 626042"/>
                <a:gd name="connsiteX0" fmla="*/ 2207579 w 2716428"/>
                <a:gd name="connsiteY0" fmla="*/ 626042 h 626042"/>
                <a:gd name="connsiteX1" fmla="*/ 2716428 w 2716428"/>
                <a:gd name="connsiteY1" fmla="*/ 288990 h 626042"/>
                <a:gd name="connsiteX2" fmla="*/ 782965 w 2716428"/>
                <a:gd name="connsiteY2" fmla="*/ 0 h 626042"/>
                <a:gd name="connsiteX3" fmla="*/ 0 w 2716428"/>
                <a:gd name="connsiteY3" fmla="*/ 391025 h 626042"/>
                <a:gd name="connsiteX4" fmla="*/ 2207579 w 2716428"/>
                <a:gd name="connsiteY4" fmla="*/ 626042 h 626042"/>
                <a:gd name="connsiteX0" fmla="*/ 2227750 w 2716428"/>
                <a:gd name="connsiteY0" fmla="*/ 696639 h 696639"/>
                <a:gd name="connsiteX1" fmla="*/ 2716428 w 2716428"/>
                <a:gd name="connsiteY1" fmla="*/ 288990 h 696639"/>
                <a:gd name="connsiteX2" fmla="*/ 782965 w 2716428"/>
                <a:gd name="connsiteY2" fmla="*/ 0 h 696639"/>
                <a:gd name="connsiteX3" fmla="*/ 0 w 2716428"/>
                <a:gd name="connsiteY3" fmla="*/ 391025 h 696639"/>
                <a:gd name="connsiteX4" fmla="*/ 2227750 w 2716428"/>
                <a:gd name="connsiteY4" fmla="*/ 696639 h 696639"/>
                <a:gd name="connsiteX0" fmla="*/ 2227750 w 3153457"/>
                <a:gd name="connsiteY0" fmla="*/ 696639 h 696639"/>
                <a:gd name="connsiteX1" fmla="*/ 3153457 w 3153457"/>
                <a:gd name="connsiteY1" fmla="*/ 221755 h 696639"/>
                <a:gd name="connsiteX2" fmla="*/ 782965 w 3153457"/>
                <a:gd name="connsiteY2" fmla="*/ 0 h 696639"/>
                <a:gd name="connsiteX3" fmla="*/ 0 w 3153457"/>
                <a:gd name="connsiteY3" fmla="*/ 391025 h 696639"/>
                <a:gd name="connsiteX4" fmla="*/ 2227750 w 3153457"/>
                <a:gd name="connsiteY4" fmla="*/ 696639 h 696639"/>
                <a:gd name="connsiteX0" fmla="*/ 2227750 w 3153457"/>
                <a:gd name="connsiteY0" fmla="*/ 1005921 h 1005921"/>
                <a:gd name="connsiteX1" fmla="*/ 3153457 w 3153457"/>
                <a:gd name="connsiteY1" fmla="*/ 531037 h 1005921"/>
                <a:gd name="connsiteX2" fmla="*/ 863648 w 3153457"/>
                <a:gd name="connsiteY2" fmla="*/ 0 h 1005921"/>
                <a:gd name="connsiteX3" fmla="*/ 0 w 3153457"/>
                <a:gd name="connsiteY3" fmla="*/ 700307 h 1005921"/>
                <a:gd name="connsiteX4" fmla="*/ 2227750 w 3153457"/>
                <a:gd name="connsiteY4" fmla="*/ 1005921 h 1005921"/>
                <a:gd name="connsiteX0" fmla="*/ 2227750 w 3153457"/>
                <a:gd name="connsiteY0" fmla="*/ 1005921 h 1005921"/>
                <a:gd name="connsiteX1" fmla="*/ 3153457 w 3153457"/>
                <a:gd name="connsiteY1" fmla="*/ 531037 h 1005921"/>
                <a:gd name="connsiteX2" fmla="*/ 863648 w 3153457"/>
                <a:gd name="connsiteY2" fmla="*/ 0 h 1005921"/>
                <a:gd name="connsiteX3" fmla="*/ 0 w 3153457"/>
                <a:gd name="connsiteY3" fmla="*/ 700307 h 1005921"/>
                <a:gd name="connsiteX4" fmla="*/ 2227750 w 3153457"/>
                <a:gd name="connsiteY4" fmla="*/ 1005921 h 1005921"/>
                <a:gd name="connsiteX0" fmla="*/ 2227750 w 3153457"/>
                <a:gd name="connsiteY0" fmla="*/ 827748 h 827748"/>
                <a:gd name="connsiteX1" fmla="*/ 3153457 w 3153457"/>
                <a:gd name="connsiteY1" fmla="*/ 352864 h 827748"/>
                <a:gd name="connsiteX2" fmla="*/ 796412 w 3153457"/>
                <a:gd name="connsiteY2" fmla="*/ 0 h 827748"/>
                <a:gd name="connsiteX3" fmla="*/ 0 w 3153457"/>
                <a:gd name="connsiteY3" fmla="*/ 522134 h 827748"/>
                <a:gd name="connsiteX4" fmla="*/ 2227750 w 3153457"/>
                <a:gd name="connsiteY4" fmla="*/ 827748 h 827748"/>
                <a:gd name="connsiteX0" fmla="*/ 2308432 w 3234139"/>
                <a:gd name="connsiteY0" fmla="*/ 827748 h 827748"/>
                <a:gd name="connsiteX1" fmla="*/ 3234139 w 3234139"/>
                <a:gd name="connsiteY1" fmla="*/ 352864 h 827748"/>
                <a:gd name="connsiteX2" fmla="*/ 877094 w 3234139"/>
                <a:gd name="connsiteY2" fmla="*/ 0 h 827748"/>
                <a:gd name="connsiteX3" fmla="*/ 0 w 3234139"/>
                <a:gd name="connsiteY3" fmla="*/ 575922 h 827748"/>
                <a:gd name="connsiteX4" fmla="*/ 2308432 w 3234139"/>
                <a:gd name="connsiteY4" fmla="*/ 827748 h 827748"/>
                <a:gd name="connsiteX0" fmla="*/ 2338688 w 3234139"/>
                <a:gd name="connsiteY0" fmla="*/ 935324 h 935324"/>
                <a:gd name="connsiteX1" fmla="*/ 3234139 w 3234139"/>
                <a:gd name="connsiteY1" fmla="*/ 352864 h 935324"/>
                <a:gd name="connsiteX2" fmla="*/ 877094 w 3234139"/>
                <a:gd name="connsiteY2" fmla="*/ 0 h 935324"/>
                <a:gd name="connsiteX3" fmla="*/ 0 w 3234139"/>
                <a:gd name="connsiteY3" fmla="*/ 575922 h 935324"/>
                <a:gd name="connsiteX4" fmla="*/ 2338688 w 3234139"/>
                <a:gd name="connsiteY4" fmla="*/ 935324 h 935324"/>
                <a:gd name="connsiteX0" fmla="*/ 2338688 w 3234139"/>
                <a:gd name="connsiteY0" fmla="*/ 935324 h 935324"/>
                <a:gd name="connsiteX1" fmla="*/ 3234139 w 3234139"/>
                <a:gd name="connsiteY1" fmla="*/ 352864 h 935324"/>
                <a:gd name="connsiteX2" fmla="*/ 877094 w 3234139"/>
                <a:gd name="connsiteY2" fmla="*/ 0 h 935324"/>
                <a:gd name="connsiteX3" fmla="*/ 0 w 3234139"/>
                <a:gd name="connsiteY3" fmla="*/ 575922 h 935324"/>
                <a:gd name="connsiteX4" fmla="*/ 2338688 w 3234139"/>
                <a:gd name="connsiteY4" fmla="*/ 935324 h 935324"/>
                <a:gd name="connsiteX0" fmla="*/ 2338688 w 3234139"/>
                <a:gd name="connsiteY0" fmla="*/ 935324 h 935324"/>
                <a:gd name="connsiteX1" fmla="*/ 3234139 w 3234139"/>
                <a:gd name="connsiteY1" fmla="*/ 352864 h 935324"/>
                <a:gd name="connsiteX2" fmla="*/ 877094 w 3234139"/>
                <a:gd name="connsiteY2" fmla="*/ 0 h 935324"/>
                <a:gd name="connsiteX3" fmla="*/ 0 w 3234139"/>
                <a:gd name="connsiteY3" fmla="*/ 575922 h 935324"/>
                <a:gd name="connsiteX4" fmla="*/ 2338688 w 3234139"/>
                <a:gd name="connsiteY4" fmla="*/ 935324 h 935324"/>
                <a:gd name="connsiteX0" fmla="*/ 2338688 w 3234139"/>
                <a:gd name="connsiteY0" fmla="*/ 935324 h 935324"/>
                <a:gd name="connsiteX1" fmla="*/ 3234139 w 3234139"/>
                <a:gd name="connsiteY1" fmla="*/ 352864 h 935324"/>
                <a:gd name="connsiteX2" fmla="*/ 877094 w 3234139"/>
                <a:gd name="connsiteY2" fmla="*/ 0 h 935324"/>
                <a:gd name="connsiteX3" fmla="*/ 0 w 3234139"/>
                <a:gd name="connsiteY3" fmla="*/ 575922 h 935324"/>
                <a:gd name="connsiteX4" fmla="*/ 2338688 w 3234139"/>
                <a:gd name="connsiteY4" fmla="*/ 935324 h 935324"/>
                <a:gd name="connsiteX0" fmla="*/ 2375668 w 3271119"/>
                <a:gd name="connsiteY0" fmla="*/ 935324 h 935324"/>
                <a:gd name="connsiteX1" fmla="*/ 3271119 w 3271119"/>
                <a:gd name="connsiteY1" fmla="*/ 352864 h 935324"/>
                <a:gd name="connsiteX2" fmla="*/ 914074 w 3271119"/>
                <a:gd name="connsiteY2" fmla="*/ 0 h 935324"/>
                <a:gd name="connsiteX3" fmla="*/ 0 w 3271119"/>
                <a:gd name="connsiteY3" fmla="*/ 565837 h 935324"/>
                <a:gd name="connsiteX4" fmla="*/ 2375668 w 3271119"/>
                <a:gd name="connsiteY4" fmla="*/ 935324 h 935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71119" h="935324">
                  <a:moveTo>
                    <a:pt x="2375668" y="935324"/>
                  </a:moveTo>
                  <a:lnTo>
                    <a:pt x="3271119" y="352864"/>
                  </a:lnTo>
                  <a:lnTo>
                    <a:pt x="914074" y="0"/>
                  </a:lnTo>
                  <a:lnTo>
                    <a:pt x="0" y="565837"/>
                  </a:lnTo>
                  <a:lnTo>
                    <a:pt x="2375668" y="935324"/>
                  </a:lnTo>
                  <a:close/>
                </a:path>
              </a:pathLst>
            </a:custGeom>
            <a:noFill/>
            <a:ln w="28575" cap="flat" cmpd="sng" algn="ctr">
              <a:solidFill>
                <a:srgbClr val="92D05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 flipV="1">
              <a:off x="4520851" y="883821"/>
              <a:ext cx="0" cy="1405217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23" name="TextBox 22"/>
            <p:cNvSpPr txBox="1"/>
            <p:nvPr/>
          </p:nvSpPr>
          <p:spPr>
            <a:xfrm>
              <a:off x="4535832" y="753504"/>
              <a:ext cx="60864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r>
                <a:rPr kumimoji="0" lang="en-GB" sz="1600" b="0" i="1" u="none" strike="noStrike" kern="0" cap="none" spc="0" normalizeH="0" baseline="-25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ac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353973" y="2077910"/>
              <a:ext cx="13196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MgB</a:t>
              </a:r>
              <a:r>
                <a:rPr kumimoji="0" lang="en-GB" sz="1400" b="0" i="0" u="none" strike="noStrike" kern="0" cap="none" spc="0" normalizeH="0" baseline="-25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 wire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567107" y="1744192"/>
              <a:ext cx="106216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Resistive matrix 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144475" y="1398322"/>
              <a:ext cx="42398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kumimoji="0" lang="en-GB" sz="1600" b="0" i="0" u="none" strike="noStrike" kern="0" cap="none" spc="0" normalizeH="0" baseline="-25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endPara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727719" y="1574915"/>
              <a:ext cx="4543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kumimoji="0" lang="en-GB" sz="1600" b="0" i="0" u="none" strike="noStrike" kern="0" cap="none" spc="0" normalizeH="0" baseline="-25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endPara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322202" y="1284332"/>
              <a:ext cx="13196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MgB</a:t>
              </a:r>
              <a:r>
                <a:rPr kumimoji="0" lang="en-GB" sz="1400" b="0" i="0" u="none" strike="noStrike" kern="0" cap="none" spc="0" normalizeH="0" baseline="-25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 wire</a:t>
              </a: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67733" y="5222224"/>
            <a:ext cx="897719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400" dirty="0" smtClean="0"/>
              <a:t>Focus on the coupling among the wires in a sub-cable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400" dirty="0" smtClean="0"/>
              <a:t>A simpler  arrangement: two wires soldered to the long edges of a metal shim of 6mm wide and 0.5mm thick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400" dirty="0" smtClean="0"/>
              <a:t>Cu, Cu braids and brass shims were used</a:t>
            </a:r>
            <a:endParaRPr lang="en-GB" sz="2400" dirty="0"/>
          </a:p>
        </p:txBody>
      </p:sp>
      <p:sp>
        <p:nvSpPr>
          <p:cNvPr id="30" name="TextBox 29"/>
          <p:cNvSpPr txBox="1"/>
          <p:nvPr/>
        </p:nvSpPr>
        <p:spPr>
          <a:xfrm>
            <a:off x="192110" y="984119"/>
            <a:ext cx="3894721" cy="24929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000" u="sng" dirty="0">
                <a:latin typeface="Franklin Gothic Medium" panose="020B0603020102020204" pitchFamily="34" charset="0"/>
              </a:rPr>
              <a:t>Applied sinusoidal </a:t>
            </a:r>
            <a:r>
              <a:rPr lang="en-GB" sz="2000" u="sng" dirty="0" smtClean="0">
                <a:latin typeface="Franklin Gothic Medium" panose="020B0603020102020204" pitchFamily="34" charset="0"/>
              </a:rPr>
              <a:t>field</a:t>
            </a:r>
          </a:p>
          <a:p>
            <a:pPr marL="742950" lvl="1" indent="-285750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GB" altLang="en-US" i="1" dirty="0" smtClean="0">
                <a:latin typeface="Franklin Gothic Medium" panose="020B0603020102020204" pitchFamily="34" charset="0"/>
              </a:rPr>
              <a:t>B</a:t>
            </a:r>
            <a:r>
              <a:rPr lang="en-GB" altLang="en-US" baseline="-25000" dirty="0" smtClean="0">
                <a:latin typeface="Franklin Gothic Medium" panose="020B0603020102020204" pitchFamily="34" charset="0"/>
              </a:rPr>
              <a:t>0</a:t>
            </a:r>
            <a:r>
              <a:rPr lang="en-GB" altLang="en-US" dirty="0" smtClean="0">
                <a:latin typeface="Franklin Gothic Medium" panose="020B0603020102020204" pitchFamily="34" charset="0"/>
              </a:rPr>
              <a:t> ≤ 0.2 T</a:t>
            </a:r>
          </a:p>
          <a:p>
            <a:pPr marL="742950" lvl="1" indent="-285750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GB" dirty="0">
                <a:latin typeface="Franklin Gothic Medium" panose="020B0603020102020204" pitchFamily="34" charset="0"/>
              </a:rPr>
              <a:t>5</a:t>
            </a:r>
            <a:r>
              <a:rPr lang="en-GB" dirty="0" smtClean="0">
                <a:latin typeface="Franklin Gothic Medium" panose="020B0603020102020204" pitchFamily="34" charset="0"/>
              </a:rPr>
              <a:t>Hz </a:t>
            </a:r>
            <a:r>
              <a:rPr lang="en-GB" altLang="en-US" dirty="0" smtClean="0">
                <a:latin typeface="Franklin Gothic Medium" panose="020B0603020102020204" pitchFamily="34" charset="0"/>
              </a:rPr>
              <a:t>≤ </a:t>
            </a:r>
            <a:r>
              <a:rPr lang="en-GB" altLang="en-US" i="1" dirty="0" smtClean="0">
                <a:latin typeface="Franklin Gothic Medium" panose="020B0603020102020204" pitchFamily="34" charset="0"/>
              </a:rPr>
              <a:t>f</a:t>
            </a:r>
            <a:r>
              <a:rPr lang="en-GB" altLang="en-US" dirty="0" smtClean="0">
                <a:latin typeface="Franklin Gothic Medium" panose="020B0603020102020204" pitchFamily="34" charset="0"/>
              </a:rPr>
              <a:t> ≤ 2kHz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000" u="sng" dirty="0" smtClean="0">
                <a:latin typeface="Franklin Gothic Medium" panose="020B0603020102020204" pitchFamily="34" charset="0"/>
              </a:rPr>
              <a:t>Measurements</a:t>
            </a:r>
          </a:p>
          <a:p>
            <a:pPr marL="742950" lvl="1" indent="-285750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GB" dirty="0" smtClean="0">
                <a:latin typeface="Franklin Gothic Medium" panose="020B0603020102020204" pitchFamily="34" charset="0"/>
              </a:rPr>
              <a:t>3K </a:t>
            </a:r>
            <a:r>
              <a:rPr lang="en-GB" altLang="en-US" dirty="0" smtClean="0">
                <a:latin typeface="Franklin Gothic Medium" panose="020B0603020102020204" pitchFamily="34" charset="0"/>
              </a:rPr>
              <a:t>≤ </a:t>
            </a:r>
            <a:r>
              <a:rPr lang="en-GB" altLang="en-US" i="1" dirty="0" smtClean="0">
                <a:latin typeface="Franklin Gothic Medium" panose="020B0603020102020204" pitchFamily="34" charset="0"/>
              </a:rPr>
              <a:t>T</a:t>
            </a:r>
            <a:r>
              <a:rPr lang="en-GB" altLang="en-US" dirty="0" smtClean="0">
                <a:latin typeface="Franklin Gothic Medium" panose="020B0603020102020204" pitchFamily="34" charset="0"/>
              </a:rPr>
              <a:t> ≤ 100K</a:t>
            </a:r>
          </a:p>
          <a:p>
            <a:pPr marL="742950" lvl="1" indent="-285750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GB" dirty="0" smtClean="0">
                <a:latin typeface="Franklin Gothic Medium" panose="020B0603020102020204" pitchFamily="34" charset="0"/>
              </a:rPr>
              <a:t>Single-turn saddle pick-up coil</a:t>
            </a:r>
          </a:p>
          <a:p>
            <a:pPr marL="742950" lvl="1" indent="-285750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GB" dirty="0" smtClean="0">
                <a:latin typeface="Franklin Gothic Medium" panose="020B0603020102020204" pitchFamily="34" charset="0"/>
              </a:rPr>
              <a:t>Sample length </a:t>
            </a:r>
            <a:r>
              <a:rPr lang="en-GB" i="1" dirty="0" smtClean="0">
                <a:latin typeface="Franklin Gothic Medium" panose="020B0603020102020204" pitchFamily="34" charset="0"/>
              </a:rPr>
              <a:t>L</a:t>
            </a:r>
            <a:r>
              <a:rPr lang="en-GB" dirty="0" smtClean="0">
                <a:latin typeface="Franklin Gothic Medium" panose="020B0603020102020204" pitchFamily="34" charset="0"/>
              </a:rPr>
              <a:t> </a:t>
            </a:r>
            <a:r>
              <a:rPr lang="en-GB" altLang="en-US" dirty="0" smtClean="0">
                <a:latin typeface="Franklin Gothic Medium" panose="020B0603020102020204" pitchFamily="34" charset="0"/>
              </a:rPr>
              <a:t>≤ 100mm</a:t>
            </a:r>
            <a:endParaRPr lang="en-GB" dirty="0" smtClean="0">
              <a:latin typeface="Franklin Gothic Medium" panose="020B0603020102020204" pitchFamily="34" charset="0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8927" y="1027066"/>
            <a:ext cx="4202794" cy="245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72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732" y="0"/>
            <a:ext cx="8695267" cy="914400"/>
          </a:xfrm>
        </p:spPr>
        <p:txBody>
          <a:bodyPr>
            <a:normAutofit fontScale="90000"/>
          </a:bodyPr>
          <a:lstStyle/>
          <a:p>
            <a:r>
              <a:rPr lang="en-GB" dirty="0"/>
              <a:t>Electromagnetic Transients: </a:t>
            </a:r>
            <a:br>
              <a:rPr lang="en-GB" dirty="0"/>
            </a:br>
            <a:r>
              <a:rPr lang="en-GB" dirty="0"/>
              <a:t>AC Loss Measurements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1494" y="909611"/>
            <a:ext cx="4680000" cy="327950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3373" y="2242360"/>
            <a:ext cx="4680000" cy="39206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9623" y="3417783"/>
            <a:ext cx="4680000" cy="33590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1824011"/>
            <a:ext cx="4554187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/>
              <a:t>Losses in the assembly is 1000x of a single wire;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/>
              <a:t>Losses in superconducting state is 10x of normal state;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/>
              <a:t>Coupling transition field higher at low temperature;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/>
              <a:t>Losses are eddy current like (</a:t>
            </a:r>
            <a:r>
              <a:rPr lang="en-GB" sz="2000" i="1" dirty="0" smtClean="0"/>
              <a:t>Q ~ B</a:t>
            </a:r>
            <a:r>
              <a:rPr lang="en-GB" sz="2000" baseline="30000" dirty="0" smtClean="0"/>
              <a:t>2</a:t>
            </a:r>
            <a:r>
              <a:rPr lang="en-GB" sz="2000" dirty="0" smtClean="0"/>
              <a:t> and </a:t>
            </a:r>
            <a:r>
              <a:rPr lang="az-Cyrl-AZ" sz="2000" dirty="0" smtClean="0"/>
              <a:t>Г</a:t>
            </a:r>
            <a:r>
              <a:rPr lang="en-GB" sz="2000" dirty="0" smtClean="0"/>
              <a:t> ~ constant) in decoupled regime;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/>
              <a:t>Losses vary with matrix resistivity as expected: reduced coupling and shorter time constant at higher </a:t>
            </a:r>
            <a:r>
              <a:rPr lang="el-GR" sz="2000" dirty="0" smtClean="0"/>
              <a:t>ρ</a:t>
            </a:r>
            <a:r>
              <a:rPr lang="en-GB" sz="2000" dirty="0" smtClean="0"/>
              <a:t>;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/>
              <a:t>Decoupled regime has a longer time constant;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/>
              <a:t>High coupling current losses with Cu matrix quite high;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109000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914400"/>
          </a:xfrm>
        </p:spPr>
        <p:txBody>
          <a:bodyPr/>
          <a:lstStyle/>
          <a:p>
            <a:r>
              <a:rPr lang="en-GB" sz="3600" dirty="0"/>
              <a:t>Electromagnetic Transients: </a:t>
            </a:r>
            <a:br>
              <a:rPr lang="en-GB" sz="3600" dirty="0"/>
            </a:br>
            <a:r>
              <a:rPr lang="en-GB" sz="3600" dirty="0"/>
              <a:t>AC Loss Measurements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7561" y="1026111"/>
            <a:ext cx="4680000" cy="392243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03400" y="1061739"/>
            <a:ext cx="3981795" cy="34635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6231" y="4505719"/>
            <a:ext cx="2880000" cy="23208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b="2665"/>
          <a:stretch/>
        </p:blipFill>
        <p:spPr>
          <a:xfrm>
            <a:off x="4356231" y="4527551"/>
            <a:ext cx="4680000" cy="22961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27" y="1428730"/>
            <a:ext cx="455418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/>
              <a:t>Sharp coupling transition at high field/frequency </a:t>
            </a:r>
            <a:r>
              <a:rPr lang="en-GB" sz="2000" smtClean="0"/>
              <a:t>, leading </a:t>
            </a:r>
            <a:r>
              <a:rPr lang="en-GB" sz="2000" dirty="0" smtClean="0"/>
              <a:t>in significantly higher losses;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/>
              <a:t>Higher coupling frequency with higher matrix resistivity;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/>
              <a:t>There are scopes for compromise between stability and coupling losses;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/>
              <a:t>Losses from a single pulse can be measured directly using a thermometer;  </a:t>
            </a:r>
            <a:endParaRPr lang="en-GB" sz="20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696231" y="1428730"/>
            <a:ext cx="11430" cy="5086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976371" y="1544557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Coupling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966279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23763" y="288019"/>
            <a:ext cx="7885467" cy="9144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500" dirty="0" smtClean="0"/>
              <a:t>Quench of MgB</a:t>
            </a:r>
            <a:r>
              <a:rPr lang="en-GB" sz="2400" dirty="0" smtClean="0"/>
              <a:t>2</a:t>
            </a:r>
            <a:r>
              <a:rPr lang="en-GB" sz="3500" dirty="0" smtClean="0"/>
              <a:t> </a:t>
            </a:r>
            <a:r>
              <a:rPr lang="en-GB" sz="3500" dirty="0"/>
              <a:t>by Local </a:t>
            </a:r>
            <a:r>
              <a:rPr lang="en-GB" sz="3500" dirty="0" smtClean="0"/>
              <a:t>Disturbances, adiabatic</a:t>
            </a:r>
            <a:endParaRPr lang="en-GB" sz="35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295" y="1061360"/>
            <a:ext cx="7935685" cy="1273629"/>
          </a:xfrm>
          <a:prstGeom prst="rect">
            <a:avLst/>
          </a:prstGeom>
        </p:spPr>
      </p:pic>
      <p:sp>
        <p:nvSpPr>
          <p:cNvPr id="13" name="Right Brace 12"/>
          <p:cNvSpPr/>
          <p:nvPr/>
        </p:nvSpPr>
        <p:spPr>
          <a:xfrm>
            <a:off x="4266465" y="906236"/>
            <a:ext cx="269399" cy="2490107"/>
          </a:xfrm>
          <a:prstGeom prst="rightBrace">
            <a:avLst/>
          </a:prstGeom>
          <a:ln w="25400">
            <a:solidFill>
              <a:srgbClr val="FF0000"/>
            </a:solidFill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ight Brace 19"/>
          <p:cNvSpPr/>
          <p:nvPr/>
        </p:nvSpPr>
        <p:spPr>
          <a:xfrm>
            <a:off x="5130437" y="1923492"/>
            <a:ext cx="202073" cy="827871"/>
          </a:xfrm>
          <a:prstGeom prst="rightBrace">
            <a:avLst/>
          </a:prstGeom>
          <a:ln w="25400">
            <a:solidFill>
              <a:srgbClr val="FF0000"/>
            </a:solidFill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ight Brace 20"/>
          <p:cNvSpPr/>
          <p:nvPr/>
        </p:nvSpPr>
        <p:spPr>
          <a:xfrm>
            <a:off x="3470366" y="1937504"/>
            <a:ext cx="202073" cy="827871"/>
          </a:xfrm>
          <a:prstGeom prst="rightBrace">
            <a:avLst/>
          </a:prstGeom>
          <a:ln w="25400">
            <a:solidFill>
              <a:srgbClr val="FF0000"/>
            </a:solidFill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303295" y="2490108"/>
            <a:ext cx="36374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Quench measurements: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 36 K, 34.5 K, 32.5 K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8" t="5496" r="15139" b="7274"/>
          <a:stretch/>
        </p:blipFill>
        <p:spPr>
          <a:xfrm>
            <a:off x="348869" y="3645614"/>
            <a:ext cx="3747250" cy="2808513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3215214" y="1045031"/>
            <a:ext cx="2418900" cy="1354039"/>
            <a:chOff x="3215214" y="1118507"/>
            <a:chExt cx="2418900" cy="1354039"/>
          </a:xfrm>
        </p:grpSpPr>
        <p:sp>
          <p:nvSpPr>
            <p:cNvPr id="12" name="Right Brace 11"/>
            <p:cNvSpPr/>
            <p:nvPr/>
          </p:nvSpPr>
          <p:spPr>
            <a:xfrm>
              <a:off x="4304201" y="1408337"/>
              <a:ext cx="202073" cy="910321"/>
            </a:xfrm>
            <a:prstGeom prst="rightBrace">
              <a:avLst/>
            </a:prstGeom>
            <a:ln w="25400">
              <a:solidFill>
                <a:srgbClr val="FF0000"/>
              </a:solidFill>
            </a:ln>
            <a:scene3d>
              <a:camera prst="orthographicFront">
                <a:rot lat="0" lon="0" rev="16200000"/>
              </a:camera>
              <a:lightRig rig="threePt" dir="t"/>
            </a:scene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878225" y="1610396"/>
              <a:ext cx="105349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solidFill>
                    <a:srgbClr val="FF0000"/>
                  </a:solidFill>
                </a:rPr>
                <a:t>V</a:t>
              </a:r>
              <a:r>
                <a:rPr lang="en-GB" sz="1200" b="1" dirty="0" smtClean="0">
                  <a:solidFill>
                    <a:srgbClr val="FF0000"/>
                  </a:solidFill>
                </a:rPr>
                <a:t>0</a:t>
              </a:r>
              <a:r>
                <a:rPr lang="en-GB" sz="1400" b="1" dirty="0" smtClean="0">
                  <a:solidFill>
                    <a:srgbClr val="FF0000"/>
                  </a:solidFill>
                </a:rPr>
                <a:t> = 20 mm</a:t>
              </a:r>
              <a:endParaRPr lang="en-GB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216658" y="1901845"/>
              <a:ext cx="9589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solidFill>
                    <a:srgbClr val="FF0000"/>
                  </a:solidFill>
                </a:rPr>
                <a:t>V</a:t>
              </a:r>
              <a:r>
                <a:rPr lang="en-GB" sz="1200" b="1" dirty="0" smtClean="0">
                  <a:solidFill>
                    <a:srgbClr val="FF0000"/>
                  </a:solidFill>
                </a:rPr>
                <a:t>1 = 70 mm</a:t>
              </a:r>
              <a:endParaRPr lang="en-GB" sz="14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6" name="Straight Arrow Connector 15"/>
            <p:cNvCxnSpPr>
              <a:stCxn id="17" idx="2"/>
            </p:cNvCxnSpPr>
            <p:nvPr/>
          </p:nvCxnSpPr>
          <p:spPr>
            <a:xfrm flipH="1">
              <a:off x="4519537" y="1457061"/>
              <a:ext cx="293921" cy="9415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4433193" y="1118507"/>
              <a:ext cx="76052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solidFill>
                    <a:srgbClr val="FF0000"/>
                  </a:solidFill>
                </a:rPr>
                <a:t>H</a:t>
              </a:r>
              <a:r>
                <a:rPr lang="en-GB" sz="1600" b="1" dirty="0" smtClean="0">
                  <a:solidFill>
                    <a:srgbClr val="FF0000"/>
                  </a:solidFill>
                </a:rPr>
                <a:t>eater</a:t>
              </a:r>
              <a:endParaRPr lang="en-GB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257088" y="2150910"/>
              <a:ext cx="3770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solidFill>
                    <a:srgbClr val="FF0000"/>
                  </a:solidFill>
                </a:rPr>
                <a:t>V</a:t>
              </a:r>
              <a:r>
                <a:rPr lang="en-GB" sz="1200" b="1" dirty="0" smtClean="0">
                  <a:solidFill>
                    <a:srgbClr val="FF0000"/>
                  </a:solidFill>
                </a:rPr>
                <a:t>R</a:t>
              </a:r>
              <a:endParaRPr lang="en-GB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215214" y="2164769"/>
              <a:ext cx="3561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solidFill>
                    <a:srgbClr val="FF0000"/>
                  </a:solidFill>
                </a:rPr>
                <a:t>V</a:t>
              </a:r>
              <a:r>
                <a:rPr lang="en-GB" sz="1200" b="1" dirty="0" smtClean="0">
                  <a:solidFill>
                    <a:srgbClr val="FF0000"/>
                  </a:solidFill>
                </a:rPr>
                <a:t>L</a:t>
              </a:r>
              <a:endParaRPr lang="en-GB" sz="1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934324" y="3148269"/>
            <a:ext cx="2576340" cy="369332"/>
          </a:xfrm>
          <a:prstGeom prst="rect">
            <a:avLst/>
          </a:prstGeom>
          <a:solidFill>
            <a:srgbClr val="FFECAF"/>
          </a:solidFill>
          <a:effectLst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Steep  </a:t>
            </a:r>
            <a:r>
              <a:rPr lang="en-GB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dIc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dT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50A/K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7" t="12701" r="4018" b="4653"/>
          <a:stretch/>
        </p:blipFill>
        <p:spPr>
          <a:xfrm>
            <a:off x="4051293" y="3523149"/>
            <a:ext cx="4701576" cy="2930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5749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613" y="3831098"/>
            <a:ext cx="4498521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1600" dirty="0" smtClean="0"/>
              <a:t>Higher MQE at lower operating current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1600" dirty="0" smtClean="0">
                <a:sym typeface="Wingdings" panose="05000000000000000000" pitchFamily="2" charset="2"/>
              </a:rPr>
              <a:t>MPZ voltage:</a:t>
            </a:r>
          </a:p>
          <a:p>
            <a:pPr marL="285750" indent="-285750">
              <a:buFontTx/>
              <a:buChar char="-"/>
            </a:pPr>
            <a:r>
              <a:rPr lang="en-GB" sz="1600" dirty="0" smtClean="0">
                <a:sym typeface="Wingdings" panose="05000000000000000000" pitchFamily="2" charset="2"/>
              </a:rPr>
              <a:t>Relative slow increase </a:t>
            </a:r>
            <a:r>
              <a:rPr lang="en-GB" sz="1600" dirty="0">
                <a:sym typeface="Wingdings" panose="05000000000000000000" pitchFamily="2" charset="2"/>
              </a:rPr>
              <a:t>w</a:t>
            </a:r>
            <a:r>
              <a:rPr lang="en-GB" sz="1600" dirty="0" smtClean="0">
                <a:sym typeface="Wingdings" panose="05000000000000000000" pitchFamily="2" charset="2"/>
              </a:rPr>
              <a:t>ith decreasing current for MgB</a:t>
            </a:r>
            <a:r>
              <a:rPr lang="en-GB" sz="1600" baseline="-25000" dirty="0" smtClean="0">
                <a:sym typeface="Wingdings" panose="05000000000000000000" pitchFamily="2" charset="2"/>
              </a:rPr>
              <a:t>2</a:t>
            </a:r>
            <a:r>
              <a:rPr lang="en-GB" sz="1600" dirty="0" smtClean="0">
                <a:sym typeface="Wingdings" panose="05000000000000000000" pitchFamily="2" charset="2"/>
              </a:rPr>
              <a:t>: fasting weakening of the power law index</a:t>
            </a:r>
          </a:p>
          <a:p>
            <a:pPr marL="285750" indent="-285750">
              <a:buFontTx/>
              <a:buChar char="-"/>
            </a:pPr>
            <a:r>
              <a:rPr lang="en-GB" sz="1600" dirty="0" smtClean="0">
                <a:sym typeface="Wingdings" panose="05000000000000000000" pitchFamily="2" charset="2"/>
              </a:rPr>
              <a:t>increases  of ~9 times from 99%Ic to 87%Ic in YBCO</a:t>
            </a:r>
          </a:p>
          <a:p>
            <a:endParaRPr lang="en-GB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13278" y="230869"/>
            <a:ext cx="7885467" cy="9144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500" dirty="0"/>
              <a:t>Quench by Local </a:t>
            </a:r>
            <a:r>
              <a:rPr lang="en-GB" sz="3500" dirty="0" smtClean="0"/>
              <a:t>Disturbances, adiabatic</a:t>
            </a:r>
            <a:endParaRPr lang="en-GB" sz="35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23" r="17054" b="6302"/>
          <a:stretch/>
        </p:blipFill>
        <p:spPr>
          <a:xfrm>
            <a:off x="88446" y="849087"/>
            <a:ext cx="4266350" cy="293914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22" t="6190" r="6515" b="15358"/>
          <a:stretch/>
        </p:blipFill>
        <p:spPr>
          <a:xfrm>
            <a:off x="4579661" y="3690937"/>
            <a:ext cx="4065826" cy="286564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2" t="11679" r="9375" b="7953"/>
          <a:stretch/>
        </p:blipFill>
        <p:spPr>
          <a:xfrm>
            <a:off x="4329357" y="829878"/>
            <a:ext cx="4495841" cy="2901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2430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8" t="12063" r="18749" b="7975"/>
          <a:stretch/>
        </p:blipFill>
        <p:spPr>
          <a:xfrm>
            <a:off x="4454225" y="3417952"/>
            <a:ext cx="4569629" cy="3314702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511492" y="345169"/>
            <a:ext cx="7885467" cy="9144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500" dirty="0"/>
              <a:t>Quench by Local </a:t>
            </a:r>
            <a:r>
              <a:rPr lang="en-GB" sz="3500" dirty="0" smtClean="0"/>
              <a:t>Disturbances, adiabatic</a:t>
            </a:r>
            <a:endParaRPr lang="en-GB" sz="3500" dirty="0"/>
          </a:p>
        </p:txBody>
      </p:sp>
      <p:sp>
        <p:nvSpPr>
          <p:cNvPr id="10" name="TextBox 9"/>
          <p:cNvSpPr txBox="1"/>
          <p:nvPr/>
        </p:nvSpPr>
        <p:spPr>
          <a:xfrm>
            <a:off x="673545" y="942329"/>
            <a:ext cx="772341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1600" dirty="0" smtClean="0"/>
              <a:t>Difference in voltage observed between YBCO and MGB2 correspond to a difference in </a:t>
            </a:r>
            <a:r>
              <a:rPr lang="en-GB" sz="1600" i="1" dirty="0" smtClean="0"/>
              <a:t>n</a:t>
            </a:r>
            <a:r>
              <a:rPr lang="en-GB" sz="1600" dirty="0" smtClean="0"/>
              <a:t>-number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1600" dirty="0" smtClean="0"/>
              <a:t>Faster drop in </a:t>
            </a:r>
            <a:r>
              <a:rPr lang="en-GB" sz="1600" i="1" dirty="0"/>
              <a:t>n</a:t>
            </a:r>
            <a:r>
              <a:rPr lang="en-GB" sz="1600" dirty="0" smtClean="0"/>
              <a:t>-number in Mgb2 where quench voltage remains very low at all currents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1600" dirty="0" smtClean="0">
                <a:sym typeface="Wingdings" panose="05000000000000000000" pitchFamily="2" charset="2"/>
              </a:rPr>
              <a:t>Novel methodology to calculate </a:t>
            </a:r>
            <a:r>
              <a:rPr lang="en-GB" sz="1600" i="1" dirty="0"/>
              <a:t>n</a:t>
            </a:r>
            <a:r>
              <a:rPr lang="en-GB" sz="1600" dirty="0" smtClean="0">
                <a:sym typeface="Wingdings" panose="05000000000000000000" pitchFamily="2" charset="2"/>
              </a:rPr>
              <a:t>-number from normal zone temperature and voltage, by   using power-law equation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1600" dirty="0" smtClean="0">
                <a:sym typeface="Wingdings" panose="05000000000000000000" pitchFamily="2" charset="2"/>
              </a:rPr>
              <a:t>Increasing </a:t>
            </a:r>
            <a:r>
              <a:rPr lang="en-GB" sz="1600" i="1" dirty="0"/>
              <a:t>n</a:t>
            </a:r>
            <a:r>
              <a:rPr lang="en-GB" sz="1600" dirty="0" smtClean="0">
                <a:sym typeface="Wingdings" panose="05000000000000000000" pitchFamily="2" charset="2"/>
              </a:rPr>
              <a:t>-number with decreasing temperature, expected change of slope of MgB2 n-number as temperature further lowered</a:t>
            </a:r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36" t="10786" r="11607" b="4781"/>
          <a:stretch/>
        </p:blipFill>
        <p:spPr>
          <a:xfrm>
            <a:off x="104128" y="3575700"/>
            <a:ext cx="4275861" cy="324122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852028" y="2755412"/>
                <a:ext cx="2166811" cy="7041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d>
                        <m:d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sSup>
                        <m:sSup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1/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2028" y="2755412"/>
                <a:ext cx="2166811" cy="70410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74" t="10916" r="19294" b="16583"/>
          <a:stretch/>
        </p:blipFill>
        <p:spPr>
          <a:xfrm>
            <a:off x="673545" y="4881986"/>
            <a:ext cx="1351107" cy="1340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5788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"/>
            <a:ext cx="8229600" cy="914400"/>
          </a:xfrm>
        </p:spPr>
        <p:txBody>
          <a:bodyPr/>
          <a:lstStyle/>
          <a:p>
            <a:r>
              <a:rPr lang="en-GB" sz="3600" dirty="0" smtClean="0"/>
              <a:t>Quench by Local Disturbances in Helium gas</a:t>
            </a:r>
            <a:endParaRPr lang="en-GB" sz="3600" dirty="0"/>
          </a:p>
        </p:txBody>
      </p:sp>
      <p:grpSp>
        <p:nvGrpSpPr>
          <p:cNvPr id="22" name="Group 21"/>
          <p:cNvGrpSpPr/>
          <p:nvPr/>
        </p:nvGrpSpPr>
        <p:grpSpPr>
          <a:xfrm>
            <a:off x="3258589" y="1006071"/>
            <a:ext cx="5885412" cy="1719475"/>
            <a:chOff x="3253047" y="1261000"/>
            <a:chExt cx="5885412" cy="1719475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EEF3FA"/>
                </a:clrFrom>
                <a:clrTo>
                  <a:srgbClr val="EEF3F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89" r="921" b="4796"/>
            <a:stretch/>
          </p:blipFill>
          <p:spPr bwMode="auto">
            <a:xfrm>
              <a:off x="3253047" y="1261000"/>
              <a:ext cx="5885412" cy="1719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0" name="Straight Arrow Connector 19"/>
            <p:cNvCxnSpPr/>
            <p:nvPr/>
          </p:nvCxnSpPr>
          <p:spPr>
            <a:xfrm flipH="1">
              <a:off x="6489463" y="2120737"/>
              <a:ext cx="293722" cy="43133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 flipV="1">
              <a:off x="6195753" y="1771896"/>
              <a:ext cx="400620" cy="8093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6059181" y="1812364"/>
              <a:ext cx="22593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Flow change </a:t>
              </a:r>
              <a:r>
                <a:rPr lang="en-GB" i="1" dirty="0" smtClean="0"/>
                <a:t>D</a:t>
              </a:r>
              <a:r>
                <a:rPr lang="en-GB" dirty="0" smtClean="0"/>
                <a:t> = 3mm</a:t>
              </a:r>
              <a:endParaRPr lang="en-GB" dirty="0"/>
            </a:p>
          </p:txBody>
        </p:sp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3431" y="4121281"/>
            <a:ext cx="6177307" cy="2729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" name="Group 23"/>
          <p:cNvGrpSpPr/>
          <p:nvPr/>
        </p:nvGrpSpPr>
        <p:grpSpPr>
          <a:xfrm>
            <a:off x="3309622" y="2591810"/>
            <a:ext cx="5834378" cy="1588657"/>
            <a:chOff x="3309622" y="2698684"/>
            <a:chExt cx="5834378" cy="158865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09622" y="2993450"/>
              <a:ext cx="5834378" cy="841321"/>
            </a:xfrm>
            <a:prstGeom prst="rect">
              <a:avLst/>
            </a:prstGeom>
          </p:spPr>
        </p:pic>
        <p:cxnSp>
          <p:nvCxnSpPr>
            <p:cNvPr id="6" name="Straight Arrow Connector 5"/>
            <p:cNvCxnSpPr/>
            <p:nvPr/>
          </p:nvCxnSpPr>
          <p:spPr>
            <a:xfrm flipV="1">
              <a:off x="3326248" y="3770166"/>
              <a:ext cx="214973" cy="33250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V="1">
              <a:off x="8923485" y="2725546"/>
              <a:ext cx="87510" cy="31856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3326248" y="3918009"/>
              <a:ext cx="10839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Helium in</a:t>
              </a:r>
              <a:endParaRPr lang="en-GB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789656" y="2698684"/>
              <a:ext cx="12298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Helium out</a:t>
              </a:r>
              <a:endParaRPr lang="en-GB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155084" y="3918009"/>
              <a:ext cx="11578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MgB</a:t>
              </a:r>
              <a:r>
                <a:rPr lang="en-GB" baseline="-25000" dirty="0" smtClean="0"/>
                <a:t>2</a:t>
              </a:r>
              <a:r>
                <a:rPr lang="en-GB" dirty="0" smtClean="0"/>
                <a:t> wire</a:t>
              </a:r>
              <a:endParaRPr lang="en-GB" dirty="0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H="1" flipV="1">
              <a:off x="7049192" y="3363878"/>
              <a:ext cx="525492" cy="57254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5863243" y="3386834"/>
              <a:ext cx="391875" cy="54958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5476212" y="3918009"/>
              <a:ext cx="8228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Heater</a:t>
              </a:r>
              <a:endParaRPr lang="en-GB" dirty="0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28900" y="951182"/>
            <a:ext cx="315620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/>
              <a:t>Flow channel formed using 3d-prited artefacts;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/>
              <a:t>Flow rate up to 270mg/s covering laminar and turbulent regimes;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/>
              <a:t>O</a:t>
            </a:r>
            <a:r>
              <a:rPr lang="en-GB" sz="2000" dirty="0" smtClean="0"/>
              <a:t>uter surfaces insulated, negligible heat loss to He gas during pulses;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0" y="4180467"/>
            <a:ext cx="315620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Helium gas cooling increases the minimum quench energy (MQE) and leads to much higher MPZ voltage:</a:t>
            </a:r>
          </a:p>
          <a:p>
            <a:endParaRPr lang="en-GB" sz="2000" dirty="0"/>
          </a:p>
          <a:p>
            <a:r>
              <a:rPr lang="en-GB" sz="2000" dirty="0" smtClean="0"/>
              <a:t>Better stability and easier detection</a:t>
            </a:r>
          </a:p>
          <a:p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3561223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26351" y="39057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GB" dirty="0"/>
              <a:t>Quench by Local Disturbances in Helium gas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7917" y="1197744"/>
            <a:ext cx="864646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/>
              <a:t>He flow MQE deviates from (1-</a:t>
            </a:r>
            <a:r>
              <a:rPr lang="en-GB" sz="2000" i="1" dirty="0" smtClean="0"/>
              <a:t>j</a:t>
            </a:r>
            <a:r>
              <a:rPr lang="en-GB" sz="2000" dirty="0" smtClean="0"/>
              <a:t>) reduction of the critical state;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/>
              <a:t>Enhancement MQE by helium flow encouraging, but seemed higher than expectation as small </a:t>
            </a:r>
            <a:r>
              <a:rPr lang="el-GR" sz="2000" dirty="0" smtClean="0"/>
              <a:t>Δ</a:t>
            </a:r>
            <a:r>
              <a:rPr lang="en-GB" sz="2000" i="1" dirty="0" smtClean="0"/>
              <a:t>T</a:t>
            </a:r>
            <a:r>
              <a:rPr lang="en-GB" sz="2000" dirty="0" smtClean="0"/>
              <a:t> of the MPZ is small;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/>
              <a:t>Natural convection also results in higher MQE with smooth dependence on He pressure;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9" t="10658" r="17856" b="8997"/>
          <a:stretch/>
        </p:blipFill>
        <p:spPr>
          <a:xfrm>
            <a:off x="130630" y="3501857"/>
            <a:ext cx="4318906" cy="3005080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95"/>
          <a:stretch/>
        </p:blipFill>
        <p:spPr bwMode="auto">
          <a:xfrm>
            <a:off x="5150734" y="3501857"/>
            <a:ext cx="3507924" cy="3259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7985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294410"/>
            <a:ext cx="8463915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Background</a:t>
            </a:r>
          </a:p>
          <a:p>
            <a:endParaRPr lang="en-GB" sz="2400" b="1" dirty="0"/>
          </a:p>
          <a:p>
            <a:r>
              <a:rPr lang="en-GB" sz="2400" b="1" dirty="0" smtClean="0"/>
              <a:t>Quench load and safe circuit discharge upon cable </a:t>
            </a:r>
            <a:r>
              <a:rPr lang="en-GB" sz="2400" b="1" dirty="0"/>
              <a:t>q</a:t>
            </a:r>
            <a:r>
              <a:rPr lang="en-GB" sz="2400" b="1" dirty="0" smtClean="0"/>
              <a:t>uench</a:t>
            </a:r>
          </a:p>
          <a:p>
            <a:endParaRPr lang="en-GB" sz="2400" b="1" dirty="0" smtClean="0"/>
          </a:p>
          <a:p>
            <a:r>
              <a:rPr lang="en-GB" sz="2400" b="1" dirty="0" smtClean="0"/>
              <a:t>Transient magnetic field imposed on neighbouring cables upon fast discharge of a circuit </a:t>
            </a:r>
          </a:p>
          <a:p>
            <a:pPr lvl="0"/>
            <a:endParaRPr lang="en-GB" sz="2400" b="1" dirty="0" smtClean="0">
              <a:solidFill>
                <a:prstClr val="black"/>
              </a:solidFill>
            </a:endParaRPr>
          </a:p>
          <a:p>
            <a:pPr lvl="0"/>
            <a:r>
              <a:rPr lang="en-GB" sz="2400" b="1" dirty="0" smtClean="0">
                <a:solidFill>
                  <a:prstClr val="black"/>
                </a:solidFill>
              </a:rPr>
              <a:t>AC loss measurements</a:t>
            </a:r>
          </a:p>
          <a:p>
            <a:pPr lvl="0"/>
            <a:endParaRPr lang="en-GB" sz="2400" b="1" dirty="0">
              <a:solidFill>
                <a:prstClr val="black"/>
              </a:solidFill>
            </a:endParaRPr>
          </a:p>
          <a:p>
            <a:pPr lvl="0"/>
            <a:r>
              <a:rPr lang="en-GB" sz="2400" b="1" dirty="0" smtClean="0">
                <a:solidFill>
                  <a:prstClr val="black"/>
                </a:solidFill>
              </a:rPr>
              <a:t>Quench by local disturbances in helium gas</a:t>
            </a:r>
            <a:endParaRPr lang="en-GB" sz="2400" b="1" dirty="0">
              <a:solidFill>
                <a:prstClr val="black"/>
              </a:solidFill>
            </a:endParaRP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31074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Conclusions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156447" y="1864659"/>
            <a:ext cx="683110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sz="2400" dirty="0" smtClean="0"/>
              <a:t>Quench calculation confirmed by experiments</a:t>
            </a:r>
          </a:p>
          <a:p>
            <a:pPr marL="342900" indent="-342900">
              <a:buAutoNum type="arabicPeriod"/>
            </a:pPr>
            <a:r>
              <a:rPr lang="en-GB" sz="2400" dirty="0" smtClean="0"/>
              <a:t>Transient magnetic field scenario outlined</a:t>
            </a:r>
          </a:p>
          <a:p>
            <a:pPr marL="342900" indent="-342900">
              <a:buAutoNum type="arabicPeriod"/>
            </a:pPr>
            <a:r>
              <a:rPr lang="en-GB" sz="2400" dirty="0" smtClean="0"/>
              <a:t>Significant ac loss in simple cable assembly observed experimentally</a:t>
            </a:r>
          </a:p>
          <a:p>
            <a:pPr marL="342900" indent="-342900">
              <a:buAutoNum type="arabicPeriod"/>
            </a:pPr>
            <a:r>
              <a:rPr lang="en-GB" sz="2400" dirty="0" smtClean="0"/>
              <a:t>Quench by local disturbances in helium gas studied experimentally, higher MQE and MPZ voltages confirmed</a:t>
            </a:r>
          </a:p>
          <a:p>
            <a:pPr marL="342900" indent="-342900">
              <a:buAutoNum type="arabicPeriod"/>
            </a:pP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3339253" y="4891557"/>
            <a:ext cx="1466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Thank You</a:t>
            </a:r>
            <a:endParaRPr lang="en-GB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983737" y="5777686"/>
            <a:ext cx="40573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Funded by </a:t>
            </a:r>
          </a:p>
          <a:p>
            <a:r>
              <a:rPr lang="en-GB" dirty="0" smtClean="0"/>
              <a:t>HILUMI Design Study (EU FP7 2011-2015)</a:t>
            </a:r>
          </a:p>
          <a:p>
            <a:r>
              <a:rPr lang="en-GB" dirty="0" smtClean="0"/>
              <a:t>HL-LHC-UK (CERN/STFC 2016-2020)</a:t>
            </a:r>
          </a:p>
        </p:txBody>
      </p:sp>
    </p:spTree>
    <p:extLst>
      <p:ext uri="{BB962C8B-B14F-4D97-AF65-F5344CB8AC3E}">
        <p14:creationId xmlns:p14="http://schemas.microsoft.com/office/powerpoint/2010/main" val="318185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98" r="3312" b="7182"/>
          <a:stretch/>
        </p:blipFill>
        <p:spPr bwMode="auto">
          <a:xfrm>
            <a:off x="8588121" y="6497202"/>
            <a:ext cx="513119" cy="360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88668"/>
            <a:ext cx="3333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A. </a:t>
            </a:r>
            <a:r>
              <a:rPr lang="en-GB" dirty="0" err="1" smtClean="0">
                <a:solidFill>
                  <a:schemeClr val="tx2">
                    <a:lumMod val="50000"/>
                  </a:schemeClr>
                </a:solidFill>
              </a:rPr>
              <a:t>Ballario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, EUCAS 2013, Genova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6437086"/>
            <a:ext cx="9144000" cy="0"/>
          </a:xfrm>
          <a:prstGeom prst="line">
            <a:avLst/>
          </a:prstGeom>
          <a:ln w="15875"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89" r="12061"/>
          <a:stretch/>
        </p:blipFill>
        <p:spPr bwMode="auto">
          <a:xfrm>
            <a:off x="138005" y="2438400"/>
            <a:ext cx="1439063" cy="1460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962400"/>
            <a:ext cx="79057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5076825"/>
            <a:ext cx="476250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" y="5800725"/>
            <a:ext cx="333375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00200" y="2840017"/>
            <a:ext cx="3276666" cy="73866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tIns="0" bIns="0" rtlCol="0">
            <a:spAutoFit/>
          </a:bodyPr>
          <a:lstStyle/>
          <a:p>
            <a:r>
              <a:rPr lang="en-GB" sz="2400" b="1" dirty="0" smtClean="0">
                <a:solidFill>
                  <a:srgbClr val="3366CC"/>
                </a:solidFill>
                <a:sym typeface="Symbol"/>
              </a:rPr>
              <a:t> 20 kA </a:t>
            </a:r>
          </a:p>
          <a:p>
            <a:r>
              <a:rPr lang="en-GB" sz="2400" b="1" dirty="0" smtClean="0">
                <a:solidFill>
                  <a:srgbClr val="00B050"/>
                </a:solidFill>
                <a:sym typeface="Symbol"/>
              </a:rPr>
              <a:t>Six cables</a:t>
            </a:r>
            <a:r>
              <a:rPr lang="en-GB" sz="2400" b="1" dirty="0" smtClean="0">
                <a:sym typeface="Symbol"/>
              </a:rPr>
              <a:t>,</a:t>
            </a:r>
            <a:r>
              <a:rPr lang="en-GB" sz="2400" b="1" dirty="0">
                <a:sym typeface="Symbol"/>
              </a:rPr>
              <a:t>  = 19.5 mm </a:t>
            </a:r>
            <a:endParaRPr lang="en-GB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524001" y="3886200"/>
            <a:ext cx="3429000" cy="73866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en-GB" sz="2400" b="1" dirty="0" smtClean="0">
                <a:sym typeface="Symbol"/>
              </a:rPr>
              <a:t>Concentric  </a:t>
            </a:r>
            <a:r>
              <a:rPr lang="en-GB" sz="2400" b="1" dirty="0" smtClean="0">
                <a:solidFill>
                  <a:srgbClr val="3366CC"/>
                </a:solidFill>
                <a:sym typeface="Symbol"/>
              </a:rPr>
              <a:t>3 kA</a:t>
            </a:r>
          </a:p>
          <a:p>
            <a:r>
              <a:rPr lang="en-GB" sz="2400" b="1" dirty="0" smtClean="0">
                <a:solidFill>
                  <a:srgbClr val="00B050"/>
                </a:solidFill>
                <a:sym typeface="Symbol"/>
              </a:rPr>
              <a:t>Seven cables</a:t>
            </a:r>
            <a:r>
              <a:rPr lang="en-GB" sz="2400" b="1" dirty="0">
                <a:sym typeface="Symbol"/>
              </a:rPr>
              <a:t>,  = </a:t>
            </a:r>
            <a:r>
              <a:rPr lang="en-GB" sz="2400" b="1" dirty="0" smtClean="0">
                <a:sym typeface="Symbol"/>
              </a:rPr>
              <a:t>8.4 mm </a:t>
            </a:r>
            <a:endParaRPr lang="en-GB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524000" y="4800600"/>
            <a:ext cx="1697131" cy="73866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tIns="0" bIns="0" rtlCol="0">
            <a:spAutoFit/>
          </a:bodyPr>
          <a:lstStyle/>
          <a:p>
            <a:r>
              <a:rPr lang="en-GB" sz="2400" b="1" dirty="0" smtClean="0">
                <a:solidFill>
                  <a:srgbClr val="3366CC"/>
                </a:solidFill>
                <a:sym typeface="Symbol"/>
              </a:rPr>
              <a:t>0.4 kA</a:t>
            </a:r>
          </a:p>
          <a:p>
            <a:r>
              <a:rPr lang="en-GB" sz="2400" b="1" dirty="0" smtClean="0">
                <a:solidFill>
                  <a:srgbClr val="00B050"/>
                </a:solidFill>
                <a:sym typeface="Symbol"/>
              </a:rPr>
              <a:t>Four cables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504909" y="5638800"/>
            <a:ext cx="2165529" cy="73866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tIns="0" bIns="0" rtlCol="0">
            <a:spAutoFit/>
          </a:bodyPr>
          <a:lstStyle/>
          <a:p>
            <a:r>
              <a:rPr lang="en-GB" sz="2400" b="1" dirty="0" smtClean="0">
                <a:solidFill>
                  <a:srgbClr val="3366CC"/>
                </a:solidFill>
                <a:sym typeface="Symbol"/>
              </a:rPr>
              <a:t>0.12 kA</a:t>
            </a:r>
          </a:p>
          <a:p>
            <a:r>
              <a:rPr lang="en-GB" sz="2400" b="1" dirty="0" smtClean="0">
                <a:solidFill>
                  <a:srgbClr val="00B050"/>
                </a:solidFill>
                <a:sym typeface="Symbol"/>
              </a:rPr>
              <a:t>Eighteen cables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16006" y="5715000"/>
            <a:ext cx="2289794" cy="523220"/>
          </a:xfrm>
          <a:prstGeom prst="rect">
            <a:avLst/>
          </a:prstGeom>
          <a:noFill/>
          <a:ln w="34925">
            <a:solidFill>
              <a:srgbClr val="0036A2"/>
            </a:solidFill>
          </a:ln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0036A2"/>
                </a:solidFill>
                <a:sym typeface="Symbol"/>
              </a:rPr>
              <a:t></a:t>
            </a:r>
            <a:r>
              <a:rPr lang="en-GB" sz="2800" dirty="0" err="1" smtClean="0">
                <a:solidFill>
                  <a:srgbClr val="0036A2"/>
                </a:solidFill>
                <a:sym typeface="Symbol"/>
              </a:rPr>
              <a:t>ext</a:t>
            </a:r>
            <a:r>
              <a:rPr lang="en-GB" sz="2800" dirty="0" smtClean="0">
                <a:solidFill>
                  <a:srgbClr val="0036A2"/>
                </a:solidFill>
                <a:sym typeface="Symbol"/>
              </a:rPr>
              <a:t>  65 mm</a:t>
            </a:r>
            <a:endParaRPr lang="en-GB" sz="2800" dirty="0">
              <a:solidFill>
                <a:srgbClr val="0036A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1636" y="118760"/>
            <a:ext cx="710386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800" b="1" dirty="0" smtClean="0">
                <a:solidFill>
                  <a:schemeClr val="bg2">
                    <a:lumMod val="10000"/>
                  </a:schemeClr>
                </a:solidFill>
              </a:rPr>
              <a:t>Layout of SC Link at LHC P1 and P5</a:t>
            </a:r>
            <a:endParaRPr lang="en-GB" sz="3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8" t="538" r="5013" b="3475"/>
          <a:stretch/>
        </p:blipFill>
        <p:spPr bwMode="auto">
          <a:xfrm>
            <a:off x="5038730" y="1295400"/>
            <a:ext cx="4062510" cy="4056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401636" y="914400"/>
            <a:ext cx="3645926" cy="1680865"/>
            <a:chOff x="401636" y="909935"/>
            <a:chExt cx="3645926" cy="1680865"/>
          </a:xfrm>
        </p:grpSpPr>
        <p:pic>
          <p:nvPicPr>
            <p:cNvPr id="4103" name="Picture 7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1636" y="1952625"/>
              <a:ext cx="781050" cy="561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1600200" y="1852136"/>
              <a:ext cx="2015039" cy="738664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txBody>
            <a:bodyPr wrap="none" tIns="0" bIns="0" rtlCol="0">
              <a:spAutoFit/>
            </a:bodyPr>
            <a:lstStyle/>
            <a:p>
              <a:r>
                <a:rPr lang="en-GB" sz="2400" b="1" dirty="0" smtClean="0"/>
                <a:t>18 MgB</a:t>
              </a:r>
              <a:r>
                <a:rPr lang="en-GB" sz="2400" b="1" baseline="-25000" dirty="0" smtClean="0"/>
                <a:t>2</a:t>
              </a:r>
              <a:r>
                <a:rPr lang="en-GB" sz="2400" b="1" dirty="0" smtClean="0"/>
                <a:t> wires</a:t>
              </a:r>
            </a:p>
            <a:p>
              <a:r>
                <a:rPr lang="en-GB" sz="2400" b="1" dirty="0" smtClean="0">
                  <a:sym typeface="Symbol"/>
                </a:rPr>
                <a:t> = 6.5 mm</a:t>
              </a:r>
              <a:endParaRPr lang="en-GB" sz="2400" b="1" dirty="0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25" y="1143000"/>
              <a:ext cx="219075" cy="161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8175" y="1600200"/>
              <a:ext cx="200025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1666866" y="909935"/>
              <a:ext cx="51328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sym typeface="Symbol"/>
                </a:rPr>
                <a:t>Cu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676400" y="1290935"/>
              <a:ext cx="237116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sym typeface="Symbol"/>
                </a:rPr>
                <a:t>MgB</a:t>
              </a:r>
              <a:r>
                <a:rPr lang="en-GB" sz="2400" b="1" baseline="-25000" dirty="0" smtClean="0">
                  <a:sym typeface="Symbol"/>
                </a:rPr>
                <a:t>2 </a:t>
              </a:r>
              <a:r>
                <a:rPr lang="en-GB" sz="2400" b="1" dirty="0" smtClean="0">
                  <a:sym typeface="Symbol"/>
                </a:rPr>
                <a:t>,  = </a:t>
              </a:r>
              <a:r>
                <a:rPr lang="en-GB" sz="2400" b="1" dirty="0">
                  <a:sym typeface="Symbol"/>
                </a:rPr>
                <a:t>1</a:t>
              </a:r>
              <a:r>
                <a:rPr lang="en-GB" sz="2400" b="1" dirty="0" smtClean="0">
                  <a:sym typeface="Symbol"/>
                </a:rPr>
                <a:t> mm</a:t>
              </a:r>
              <a:r>
                <a:rPr lang="en-GB" sz="2400" b="1" baseline="-25000" dirty="0" smtClean="0">
                  <a:sym typeface="Symbol"/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5907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7349" y="-44916"/>
            <a:ext cx="791037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/>
              <a:t>Superconducting Material: State-of-the-art</a:t>
            </a:r>
            <a:endParaRPr lang="en-GB" sz="3400" b="1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7696200"/>
            <a:ext cx="9144000" cy="0"/>
          </a:xfrm>
          <a:prstGeom prst="line">
            <a:avLst/>
          </a:prstGeom>
          <a:ln w="31750"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図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34"/>
          <a:stretch/>
        </p:blipFill>
        <p:spPr bwMode="auto">
          <a:xfrm>
            <a:off x="173732" y="1399673"/>
            <a:ext cx="2663493" cy="189968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図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233415" y="3626720"/>
            <a:ext cx="2603810" cy="176761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406234" y="5362073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Use of </a:t>
            </a:r>
            <a:r>
              <a:rPr lang="en-GB" sz="2000" dirty="0" err="1" smtClean="0"/>
              <a:t>Nb</a:t>
            </a:r>
            <a:r>
              <a:rPr lang="en-GB" sz="2000" dirty="0" smtClean="0"/>
              <a:t> barrier</a:t>
            </a:r>
            <a:endParaRPr lang="en-GB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3347557" y="1186730"/>
            <a:ext cx="4070025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ym typeface="Symbol"/>
              </a:rPr>
              <a:t>wire =  </a:t>
            </a:r>
            <a:r>
              <a:rPr lang="en-GB" sz="2400" dirty="0">
                <a:solidFill>
                  <a:srgbClr val="3366CC"/>
                </a:solidFill>
                <a:sym typeface="Symbol"/>
              </a:rPr>
              <a:t>1</a:t>
            </a:r>
            <a:r>
              <a:rPr lang="en-GB" sz="2400" dirty="0" smtClean="0">
                <a:solidFill>
                  <a:srgbClr val="3366CC"/>
                </a:solidFill>
                <a:sym typeface="Symbol"/>
              </a:rPr>
              <a:t> mm </a:t>
            </a:r>
            <a:endParaRPr lang="en-GB" sz="2400" dirty="0" smtClean="0">
              <a:solidFill>
                <a:srgbClr val="3366CC"/>
              </a:solidFill>
            </a:endParaRPr>
          </a:p>
          <a:p>
            <a:r>
              <a:rPr lang="en-GB" sz="2400" dirty="0" smtClean="0">
                <a:solidFill>
                  <a:srgbClr val="3366CC"/>
                </a:solidFill>
              </a:rPr>
              <a:t>37 </a:t>
            </a:r>
            <a:r>
              <a:rPr lang="en-GB" sz="2400" dirty="0" smtClean="0"/>
              <a:t>MgB</a:t>
            </a:r>
            <a:r>
              <a:rPr lang="en-GB" sz="2400" baseline="-25000" dirty="0" smtClean="0"/>
              <a:t>2</a:t>
            </a:r>
            <a:r>
              <a:rPr lang="en-GB" sz="2400" dirty="0" smtClean="0"/>
              <a:t> </a:t>
            </a:r>
            <a:r>
              <a:rPr lang="en-GB" sz="2400" dirty="0" smtClean="0">
                <a:solidFill>
                  <a:srgbClr val="3366CC"/>
                </a:solidFill>
              </a:rPr>
              <a:t>filaments</a:t>
            </a:r>
          </a:p>
          <a:p>
            <a:r>
              <a:rPr lang="en-GB" sz="2400" dirty="0" smtClean="0">
                <a:solidFill>
                  <a:srgbClr val="3366CC"/>
                </a:solidFill>
              </a:rPr>
              <a:t>Twisted filaments </a:t>
            </a:r>
            <a:r>
              <a:rPr lang="en-GB" sz="2400" dirty="0" smtClean="0"/>
              <a:t>(LT=100 mm)</a:t>
            </a:r>
          </a:p>
          <a:p>
            <a:r>
              <a:rPr lang="en-GB" sz="2400" dirty="0" smtClean="0">
                <a:sym typeface="Symbol"/>
              </a:rPr>
              <a:t>eq_MgB</a:t>
            </a:r>
            <a:r>
              <a:rPr lang="en-GB" sz="2400" baseline="-25000" dirty="0" smtClean="0">
                <a:sym typeface="Symbol"/>
              </a:rPr>
              <a:t>2</a:t>
            </a:r>
            <a:r>
              <a:rPr lang="en-GB" sz="2400" dirty="0" smtClean="0">
                <a:sym typeface="Symbol"/>
              </a:rPr>
              <a:t>  = 56 m</a:t>
            </a:r>
          </a:p>
          <a:p>
            <a:r>
              <a:rPr lang="en-GB" sz="2400" dirty="0" err="1" smtClean="0">
                <a:sym typeface="Symbol"/>
              </a:rPr>
              <a:t>ACu</a:t>
            </a:r>
            <a:r>
              <a:rPr lang="en-GB" sz="2400" dirty="0" smtClean="0">
                <a:sym typeface="Symbol"/>
              </a:rPr>
              <a:t>  5 % </a:t>
            </a:r>
            <a:r>
              <a:rPr lang="en-GB" sz="2400" dirty="0" err="1" smtClean="0">
                <a:sym typeface="Symbol"/>
              </a:rPr>
              <a:t>Awire</a:t>
            </a:r>
            <a:r>
              <a:rPr lang="en-GB" sz="2400" dirty="0" smtClean="0">
                <a:sym typeface="Symbol"/>
              </a:rPr>
              <a:t> (</a:t>
            </a:r>
            <a:r>
              <a:rPr lang="en-GB" sz="2400" dirty="0" err="1">
                <a:sym typeface="Symbol"/>
              </a:rPr>
              <a:t>t</a:t>
            </a:r>
            <a:r>
              <a:rPr lang="en-GB" sz="2400" dirty="0" err="1" smtClean="0">
                <a:sym typeface="Symbol"/>
              </a:rPr>
              <a:t>h</a:t>
            </a:r>
            <a:r>
              <a:rPr lang="en-GB" sz="2400" dirty="0" smtClean="0">
                <a:sym typeface="Symbol"/>
              </a:rPr>
              <a:t>=30 m)</a:t>
            </a:r>
          </a:p>
          <a:p>
            <a:r>
              <a:rPr lang="en-GB" sz="2400" dirty="0" smtClean="0">
                <a:sym typeface="Symbol"/>
              </a:rPr>
              <a:t>Cu plating </a:t>
            </a:r>
          </a:p>
          <a:p>
            <a:r>
              <a:rPr lang="en-GB" sz="2400" dirty="0" err="1" smtClean="0">
                <a:sym typeface="Symbol"/>
              </a:rPr>
              <a:t>Sn</a:t>
            </a:r>
            <a:r>
              <a:rPr lang="en-GB" sz="2400" dirty="0" smtClean="0">
                <a:sym typeface="Symbol"/>
              </a:rPr>
              <a:t> coating of Cu surface</a:t>
            </a:r>
            <a:endParaRPr lang="en-GB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3365950" y="3761873"/>
            <a:ext cx="2656496" cy="430887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2200" dirty="0" err="1" smtClean="0"/>
              <a:t>Ic</a:t>
            </a:r>
            <a:r>
              <a:rPr lang="en-GB" sz="2200" dirty="0" smtClean="0"/>
              <a:t>(25 K, 0.9 T) &gt; 186 A</a:t>
            </a:r>
            <a:endParaRPr lang="en-GB" sz="2200" dirty="0"/>
          </a:p>
        </p:txBody>
      </p:sp>
      <p:sp>
        <p:nvSpPr>
          <p:cNvPr id="15" name="TextBox 14"/>
          <p:cNvSpPr txBox="1"/>
          <p:nvPr/>
        </p:nvSpPr>
        <p:spPr>
          <a:xfrm>
            <a:off x="3271358" y="4325813"/>
            <a:ext cx="5198987" cy="156966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Launched procurement of </a:t>
            </a:r>
            <a:r>
              <a:rPr lang="en-GB" sz="2400" dirty="0" smtClean="0">
                <a:solidFill>
                  <a:schemeClr val="accent1"/>
                </a:solidFill>
              </a:rPr>
              <a:t>80 km of wire</a:t>
            </a:r>
          </a:p>
          <a:p>
            <a:r>
              <a:rPr lang="en-GB" sz="2400" dirty="0" smtClean="0">
                <a:solidFill>
                  <a:schemeClr val="accent1"/>
                </a:solidFill>
              </a:rPr>
              <a:t>Unit lengths </a:t>
            </a:r>
            <a:r>
              <a:rPr lang="en-GB" sz="2400" dirty="0" smtClean="0">
                <a:solidFill>
                  <a:schemeClr val="accent1"/>
                </a:solidFill>
                <a:sym typeface="Symbol"/>
              </a:rPr>
              <a:t> 500 m</a:t>
            </a:r>
          </a:p>
          <a:p>
            <a:r>
              <a:rPr lang="en-GB" sz="2400" dirty="0" smtClean="0">
                <a:solidFill>
                  <a:schemeClr val="accent1"/>
                </a:solidFill>
                <a:sym typeface="Symbol"/>
              </a:rPr>
              <a:t>20 km </a:t>
            </a:r>
            <a:r>
              <a:rPr lang="en-GB" sz="2400" dirty="0" smtClean="0">
                <a:sym typeface="Symbol"/>
              </a:rPr>
              <a:t>at CERN</a:t>
            </a:r>
          </a:p>
          <a:p>
            <a:r>
              <a:rPr lang="en-GB" sz="2400" dirty="0" smtClean="0">
                <a:solidFill>
                  <a:schemeClr val="accent1"/>
                </a:solidFill>
                <a:sym typeface="Symbol"/>
              </a:rPr>
              <a:t>60 km </a:t>
            </a:r>
            <a:r>
              <a:rPr lang="en-GB" sz="2400" dirty="0" smtClean="0">
                <a:sym typeface="Symbol"/>
              </a:rPr>
              <a:t>delivered before end 2015</a:t>
            </a:r>
            <a:endParaRPr lang="en-GB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100263" y="790073"/>
            <a:ext cx="57406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Launched development of MgB</a:t>
            </a:r>
            <a:r>
              <a:rPr lang="en-GB" sz="2400" b="1" baseline="-25000" dirty="0" smtClean="0"/>
              <a:t>2</a:t>
            </a:r>
            <a:r>
              <a:rPr lang="en-GB" sz="2400" b="1" dirty="0" smtClean="0"/>
              <a:t> round wire</a:t>
            </a:r>
            <a:endParaRPr lang="en-GB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6488668"/>
            <a:ext cx="2930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A. </a:t>
            </a:r>
            <a:r>
              <a:rPr lang="en-GB" dirty="0" err="1" smtClean="0">
                <a:solidFill>
                  <a:schemeClr val="tx2">
                    <a:lumMod val="50000"/>
                  </a:schemeClr>
                </a:solidFill>
              </a:rPr>
              <a:t>Ballario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, EUCAS 2015, Lyon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67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4224585" y="1444300"/>
            <a:ext cx="4819051" cy="156322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052" y="11842"/>
            <a:ext cx="8229600" cy="914400"/>
          </a:xfrm>
        </p:spPr>
        <p:txBody>
          <a:bodyPr/>
          <a:lstStyle/>
          <a:p>
            <a:pPr algn="r"/>
            <a:r>
              <a:rPr lang="en-GB" sz="3600" dirty="0" smtClean="0"/>
              <a:t>Self-Fields and Inductances</a:t>
            </a:r>
            <a:endParaRPr lang="en-GB" sz="3600" dirty="0"/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8" t="538" r="5013" b="3475"/>
          <a:stretch/>
        </p:blipFill>
        <p:spPr bwMode="auto">
          <a:xfrm rot="16200000">
            <a:off x="2210229" y="1270601"/>
            <a:ext cx="1805560" cy="1802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2841" b="8428"/>
          <a:stretch/>
        </p:blipFill>
        <p:spPr>
          <a:xfrm>
            <a:off x="1021345" y="4120687"/>
            <a:ext cx="2601140" cy="259366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9872" y="1683280"/>
            <a:ext cx="1929408" cy="92333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 smtClean="0">
                <a:solidFill>
                  <a:prstClr val="black"/>
                </a:solidFill>
              </a:rPr>
              <a:t>Cables/Link </a:t>
            </a:r>
            <a:r>
              <a:rPr lang="en-GB" b="1" u="sng" dirty="0">
                <a:solidFill>
                  <a:prstClr val="black"/>
                </a:solidFill>
              </a:rPr>
              <a:t>layout</a:t>
            </a:r>
          </a:p>
          <a:p>
            <a:r>
              <a:rPr lang="en-GB" dirty="0">
                <a:solidFill>
                  <a:prstClr val="black"/>
                </a:solidFill>
              </a:rPr>
              <a:t>6x20kA , 7x3kA, 4x0.4kA, 8x.12kA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6217" b="8428"/>
          <a:stretch/>
        </p:blipFill>
        <p:spPr>
          <a:xfrm>
            <a:off x="3548139" y="4120687"/>
            <a:ext cx="2414930" cy="2593664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2211530" y="3375868"/>
            <a:ext cx="1802954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714590" y="3043700"/>
            <a:ext cx="796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</a:rPr>
              <a:t>65mm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401912" y="3480790"/>
            <a:ext cx="4427220" cy="64633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>
                <a:solidFill>
                  <a:prstClr val="black"/>
                </a:solidFill>
              </a:rPr>
              <a:t>Lines of force</a:t>
            </a:r>
            <a:r>
              <a:rPr lang="en-GB" b="1" dirty="0">
                <a:solidFill>
                  <a:prstClr val="black"/>
                </a:solidFill>
              </a:rPr>
              <a:t>     </a:t>
            </a:r>
            <a:r>
              <a:rPr lang="en-GB" b="1" dirty="0" smtClean="0">
                <a:solidFill>
                  <a:prstClr val="black"/>
                </a:solidFill>
              </a:rPr>
              <a:t>                </a:t>
            </a:r>
            <a:r>
              <a:rPr lang="en-GB" b="1" u="sng" dirty="0">
                <a:solidFill>
                  <a:prstClr val="black"/>
                </a:solidFill>
              </a:rPr>
              <a:t>Magnetic field</a:t>
            </a:r>
          </a:p>
          <a:p>
            <a:pPr algn="ctr"/>
            <a:r>
              <a:rPr lang="en-GB" dirty="0">
                <a:solidFill>
                  <a:prstClr val="black"/>
                </a:solidFill>
              </a:rPr>
              <a:t>6x20kA fully powered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015839" y="3074858"/>
            <a:ext cx="2808121" cy="369331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>
                <a:solidFill>
                  <a:prstClr val="black"/>
                </a:solidFill>
              </a:rPr>
              <a:t>Main Characteristics</a:t>
            </a:r>
          </a:p>
          <a:p>
            <a:endParaRPr lang="en-GB" dirty="0">
              <a:solidFill>
                <a:prstClr val="black"/>
              </a:solidFill>
            </a:endParaRPr>
          </a:p>
          <a:p>
            <a:r>
              <a:rPr lang="en-GB" u="sng" dirty="0">
                <a:solidFill>
                  <a:prstClr val="black"/>
                </a:solidFill>
              </a:rPr>
              <a:t>Maximum Field</a:t>
            </a:r>
            <a:r>
              <a:rPr lang="en-GB" dirty="0">
                <a:solidFill>
                  <a:prstClr val="black"/>
                </a:solidFill>
              </a:rPr>
              <a:t>:</a:t>
            </a:r>
          </a:p>
          <a:p>
            <a:r>
              <a:rPr lang="en-GB" dirty="0">
                <a:solidFill>
                  <a:prstClr val="black"/>
                </a:solidFill>
              </a:rPr>
              <a:t>1x20kA: 	   </a:t>
            </a:r>
            <a:r>
              <a:rPr lang="en-GB" i="1" dirty="0" err="1">
                <a:solidFill>
                  <a:prstClr val="black"/>
                </a:solidFill>
              </a:rPr>
              <a:t>B</a:t>
            </a:r>
            <a:r>
              <a:rPr lang="en-GB" baseline="-25000" dirty="0" err="1">
                <a:solidFill>
                  <a:prstClr val="black"/>
                </a:solidFill>
              </a:rPr>
              <a:t>max</a:t>
            </a:r>
            <a:r>
              <a:rPr lang="en-GB" dirty="0">
                <a:solidFill>
                  <a:prstClr val="black"/>
                </a:solidFill>
              </a:rPr>
              <a:t>=0.47 T</a:t>
            </a:r>
          </a:p>
          <a:p>
            <a:r>
              <a:rPr lang="en-GB" dirty="0">
                <a:solidFill>
                  <a:prstClr val="black"/>
                </a:solidFill>
              </a:rPr>
              <a:t>(±)20kA:      </a:t>
            </a:r>
            <a:r>
              <a:rPr lang="en-GB" i="1" dirty="0" err="1">
                <a:solidFill>
                  <a:prstClr val="black"/>
                </a:solidFill>
              </a:rPr>
              <a:t>B</a:t>
            </a:r>
            <a:r>
              <a:rPr lang="en-GB" baseline="-25000" dirty="0" err="1">
                <a:solidFill>
                  <a:prstClr val="black"/>
                </a:solidFill>
              </a:rPr>
              <a:t>max</a:t>
            </a:r>
            <a:r>
              <a:rPr lang="en-GB" dirty="0">
                <a:solidFill>
                  <a:prstClr val="black"/>
                </a:solidFill>
              </a:rPr>
              <a:t>=0.90 T</a:t>
            </a:r>
          </a:p>
          <a:p>
            <a:r>
              <a:rPr lang="en-GB" dirty="0">
                <a:solidFill>
                  <a:prstClr val="black"/>
                </a:solidFill>
              </a:rPr>
              <a:t>3x(±)20kA:  </a:t>
            </a:r>
            <a:r>
              <a:rPr lang="en-GB" i="1" dirty="0" err="1">
                <a:solidFill>
                  <a:prstClr val="black"/>
                </a:solidFill>
              </a:rPr>
              <a:t>B</a:t>
            </a:r>
            <a:r>
              <a:rPr lang="en-GB" baseline="-25000" dirty="0" err="1">
                <a:solidFill>
                  <a:prstClr val="black"/>
                </a:solidFill>
              </a:rPr>
              <a:t>max</a:t>
            </a:r>
            <a:r>
              <a:rPr lang="en-GB" dirty="0">
                <a:solidFill>
                  <a:prstClr val="black"/>
                </a:solidFill>
              </a:rPr>
              <a:t>=0.75 T</a:t>
            </a:r>
          </a:p>
          <a:p>
            <a:endParaRPr lang="en-GB" dirty="0">
              <a:solidFill>
                <a:prstClr val="black"/>
              </a:solidFill>
            </a:endParaRPr>
          </a:p>
          <a:p>
            <a:r>
              <a:rPr lang="en-GB" u="sng" dirty="0">
                <a:solidFill>
                  <a:prstClr val="black"/>
                </a:solidFill>
              </a:rPr>
              <a:t>Inductances</a:t>
            </a:r>
          </a:p>
          <a:p>
            <a:r>
              <a:rPr lang="en-GB" dirty="0">
                <a:solidFill>
                  <a:prstClr val="black"/>
                </a:solidFill>
              </a:rPr>
              <a:t>(±)20kA:	    </a:t>
            </a:r>
            <a:r>
              <a:rPr lang="en-GB" i="1" dirty="0">
                <a:solidFill>
                  <a:prstClr val="black"/>
                </a:solidFill>
              </a:rPr>
              <a:t>L</a:t>
            </a:r>
            <a:r>
              <a:rPr lang="en-GB" dirty="0">
                <a:solidFill>
                  <a:prstClr val="black"/>
                </a:solidFill>
              </a:rPr>
              <a:t> = 0.19 </a:t>
            </a:r>
            <a:r>
              <a:rPr lang="el-GR" dirty="0">
                <a:solidFill>
                  <a:prstClr val="black"/>
                </a:solidFill>
              </a:rPr>
              <a:t>μ</a:t>
            </a:r>
            <a:r>
              <a:rPr lang="en-GB" dirty="0">
                <a:solidFill>
                  <a:prstClr val="black"/>
                </a:solidFill>
              </a:rPr>
              <a:t>H/m</a:t>
            </a:r>
            <a:endParaRPr lang="en-GB" i="1" dirty="0">
              <a:solidFill>
                <a:prstClr val="black"/>
              </a:solidFill>
            </a:endParaRPr>
          </a:p>
          <a:p>
            <a:r>
              <a:rPr lang="en-GB" dirty="0">
                <a:solidFill>
                  <a:prstClr val="black"/>
                </a:solidFill>
              </a:rPr>
              <a:t>3x(±)20kA:   </a:t>
            </a:r>
            <a:r>
              <a:rPr lang="en-GB" i="1" dirty="0">
                <a:solidFill>
                  <a:prstClr val="black"/>
                </a:solidFill>
              </a:rPr>
              <a:t>L </a:t>
            </a:r>
            <a:r>
              <a:rPr lang="en-GB" dirty="0">
                <a:solidFill>
                  <a:prstClr val="black"/>
                </a:solidFill>
              </a:rPr>
              <a:t>= 0.32 </a:t>
            </a:r>
            <a:r>
              <a:rPr lang="el-GR" dirty="0">
                <a:solidFill>
                  <a:prstClr val="black"/>
                </a:solidFill>
              </a:rPr>
              <a:t>μ</a:t>
            </a:r>
            <a:r>
              <a:rPr lang="en-GB" dirty="0" smtClean="0">
                <a:solidFill>
                  <a:prstClr val="black"/>
                </a:solidFill>
              </a:rPr>
              <a:t>H/m</a:t>
            </a:r>
          </a:p>
          <a:p>
            <a:r>
              <a:rPr lang="en-GB" dirty="0" smtClean="0">
                <a:solidFill>
                  <a:prstClr val="black"/>
                </a:solidFill>
              </a:rPr>
              <a:t>Insignificant compared to </a:t>
            </a:r>
            <a:br>
              <a:rPr lang="en-GB" dirty="0" smtClean="0">
                <a:solidFill>
                  <a:prstClr val="black"/>
                </a:solidFill>
              </a:rPr>
            </a:br>
            <a:r>
              <a:rPr lang="en-GB" dirty="0" smtClean="0">
                <a:solidFill>
                  <a:prstClr val="black"/>
                </a:solidFill>
              </a:rPr>
              <a:t>those of the magnets in circuit</a:t>
            </a:r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740"/>
          <a:stretch/>
        </p:blipFill>
        <p:spPr bwMode="auto">
          <a:xfrm>
            <a:off x="4224586" y="1554069"/>
            <a:ext cx="681951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89" r="12061"/>
          <a:stretch/>
        </p:blipFill>
        <p:spPr bwMode="auto">
          <a:xfrm>
            <a:off x="-75411" y="3228366"/>
            <a:ext cx="1439063" cy="1460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4928839" y="1444300"/>
            <a:ext cx="4025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3kA coaxial cables have minimum impact on the overall field distribution within the link, hence not considered.</a:t>
            </a:r>
            <a:endParaRPr lang="en-GB" dirty="0"/>
          </a:p>
        </p:txBody>
      </p:sp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3081" y="2478022"/>
            <a:ext cx="476250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559"/>
          <a:stretch/>
        </p:blipFill>
        <p:spPr bwMode="auto">
          <a:xfrm>
            <a:off x="4588852" y="2431751"/>
            <a:ext cx="288173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4951141" y="2354375"/>
            <a:ext cx="40255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0.12/0.4kA cables not exposed to the 20kA fields , hence not considered.</a:t>
            </a:r>
            <a:endParaRPr lang="en-GB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E0E9D1"/>
              </a:clrFrom>
              <a:clrTo>
                <a:srgbClr val="E0E9D1">
                  <a:alpha val="0"/>
                </a:srgbClr>
              </a:clrTo>
            </a:clrChange>
          </a:blip>
          <a:srcRect t="182" b="490"/>
          <a:stretch/>
        </p:blipFill>
        <p:spPr>
          <a:xfrm>
            <a:off x="3762076" y="4372999"/>
            <a:ext cx="2118021" cy="1861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053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867" y="0"/>
            <a:ext cx="8229600" cy="914400"/>
          </a:xfrm>
        </p:spPr>
        <p:txBody>
          <a:bodyPr/>
          <a:lstStyle/>
          <a:p>
            <a:pPr algn="r"/>
            <a:r>
              <a:rPr lang="en-GB" sz="3200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</a:rPr>
              <a:t>Thermal Transients: Quench Load of Cables </a:t>
            </a:r>
            <a:endParaRPr lang="en-GB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28600" y="1189038"/>
                <a:ext cx="5131398" cy="49043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u="sng" dirty="0" smtClean="0"/>
                  <a:t>Heating dynamic upon the quench of a cable</a:t>
                </a:r>
                <a:endParaRPr lang="en-GB" dirty="0" smtClean="0"/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GB" dirty="0" smtClean="0"/>
                  <a:t>Assume that the normal zone has exceed the minimum propagation zone (MPZ) and longitudinal propagation has  started.</a:t>
                </a: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GB" dirty="0" smtClean="0"/>
                  <a:t>Neglect the retardation due to (a) heat diffusion to un-quenched section and (b) cooling by </a:t>
                </a:r>
                <a:r>
                  <a:rPr lang="en-GB" dirty="0" err="1" smtClean="0"/>
                  <a:t>GHe</a:t>
                </a:r>
                <a:r>
                  <a:rPr lang="en-GB" dirty="0" smtClean="0"/>
                  <a:t>.</a:t>
                </a: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GB" dirty="0" smtClean="0"/>
                  <a:t>Assume a (sufficiently) small thermal/electrical contact resistance to the stabilizer.</a:t>
                </a: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GB" dirty="0" smtClean="0"/>
                  <a:t>The relevant calculation is the quench load (QL):</a:t>
                </a:r>
                <a:endParaRPr lang="en-GB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</m:d>
                        </m:e>
                        <m:sup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nary>
                        <m:naryPr>
                          <m:ctrlP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b>
                        <m:sup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  <m:e>
                          <m:f>
                            <m:fPr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GB" b="0" i="1" smtClean="0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p>
                                      <m:r>
                                        <a:rPr lang="en-GB" b="0" i="1" smtClean="0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</m:num>
                            <m:den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  <m:d>
                                <m:dPr>
                                  <m:ctrlP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  <m:r>
                                    <a:rPr lang="en-GB" b="0" i="1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e>
                              </m:d>
                            </m:den>
                          </m:f>
                        </m:e>
                      </m:nary>
                      <m:r>
                        <a:rPr lang="en-GB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GB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GB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  <m:e>
                          <m:sSubSup>
                            <m:sSubSupPr>
                              <m:ctrlPr>
                                <a:rPr lang="en-GB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  <m:sup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d>
                            <m:dPr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e>
                          </m:d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</m:nary>
                      <m:r>
                        <a:rPr lang="en-GB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𝑄𝐿</m:t>
                      </m:r>
                      <m:r>
                        <a:rPr lang="en-GB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GB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 smtClean="0"/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GB" dirty="0" smtClean="0"/>
                  <a:t> is the superconductor fill factor. </a:t>
                </a: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dirty="0" smtClean="0"/>
                  <a:t>The stabilizer with a low resistivity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GB" dirty="0" smtClean="0"/>
                  <a:t> shares total current. </a:t>
                </a: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dirty="0" smtClean="0"/>
                  <a:t>The specific heat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</m:oMath>
                </a14:m>
                <a:r>
                  <a:rPr lang="en-GB" dirty="0" smtClean="0"/>
                  <a:t> (Jkg</a:t>
                </a:r>
                <a:r>
                  <a:rPr lang="en-GB" baseline="30000" dirty="0" smtClean="0"/>
                  <a:t>-1</a:t>
                </a:r>
                <a:r>
                  <a:rPr lang="en-GB" dirty="0" smtClean="0"/>
                  <a:t>K</a:t>
                </a:r>
                <a:r>
                  <a:rPr lang="en-GB" baseline="30000" dirty="0" smtClean="0"/>
                  <a:t>-1</a:t>
                </a:r>
                <a:r>
                  <a:rPr lang="en-GB" dirty="0" smtClean="0"/>
                  <a:t>) and density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GB" dirty="0" smtClean="0"/>
                  <a:t> include both the superconducting wire and the stabilizer.</a:t>
                </a:r>
                <a:endParaRPr lang="en-GB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1189038"/>
                <a:ext cx="5131398" cy="4904356"/>
              </a:xfrm>
              <a:prstGeom prst="rect">
                <a:avLst/>
              </a:prstGeom>
              <a:blipFill>
                <a:blip r:embed="rId2"/>
                <a:stretch>
                  <a:fillRect l="-1070" t="-621" b="-9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549" y="2231410"/>
            <a:ext cx="78105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89" r="12061"/>
          <a:stretch/>
        </p:blipFill>
        <p:spPr bwMode="auto">
          <a:xfrm>
            <a:off x="6885459" y="1782366"/>
            <a:ext cx="1439063" cy="1460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937549" y="3394710"/>
                <a:ext cx="2954991" cy="2862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18-wire sub-cable and 20kA cable are thermal/electrically equivalent: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~30%</m:t>
                    </m:r>
                  </m:oMath>
                </a14:m>
                <a:endParaRPr lang="en-GB" dirty="0" smtClean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/>
              </a:p>
              <a:p>
                <a:r>
                  <a:rPr lang="en-GB" dirty="0" smtClean="0"/>
                  <a:t>The inner layer of the 3kA coaxial cable is equivalent to 18-wire sub-cable and the outer layer is under-stabilized </a:t>
                </a:r>
                <a:endParaRPr lang="en-GB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7549" y="3394710"/>
                <a:ext cx="2954991" cy="2862322"/>
              </a:xfrm>
              <a:prstGeom prst="rect">
                <a:avLst/>
              </a:prstGeom>
              <a:blipFill>
                <a:blip r:embed="rId5"/>
                <a:stretch>
                  <a:fillRect l="-1649" t="-1279" r="-2887" b="-25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4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740"/>
          <a:stretch/>
        </p:blipFill>
        <p:spPr bwMode="auto">
          <a:xfrm>
            <a:off x="6885459" y="4365849"/>
            <a:ext cx="681951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924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914400"/>
          </a:xfrm>
        </p:spPr>
        <p:txBody>
          <a:bodyPr/>
          <a:lstStyle/>
          <a:p>
            <a:pPr algn="r"/>
            <a:r>
              <a:rPr lang="en-GB" sz="3200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</a:rPr>
              <a:t>Thermal Transient: Quench </a:t>
            </a:r>
            <a:r>
              <a:rPr lang="en-GB" sz="3200" dirty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</a:rPr>
              <a:t>of Cables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222025" y="606224"/>
                <a:ext cx="3886200" cy="62517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b="1" u="sng" dirty="0" smtClean="0"/>
                  <a:t>Quench load of 20kA cable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𝑄𝐿</m:t>
                      </m:r>
                      <m:r>
                        <a:rPr lang="en-GB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GB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sSup>
                        <m:sSupPr>
                          <m:ctrlP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</m:d>
                        </m:e>
                        <m:sup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nary>
                        <m:naryPr>
                          <m:ctrlP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b>
                        <m:sup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  <m:e>
                          <m:f>
                            <m:fPr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GB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p>
                                      <m:r>
                                        <a:rPr lang="en-GB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</m:num>
                            <m:den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  <m:d>
                                <m:dPr>
                                  <m:ctrlP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  <m: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e>
                              </m:d>
                            </m:den>
                          </m:f>
                        </m:e>
                      </m:nary>
                      <m:r>
                        <a:rPr lang="en-GB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𝑑𝑇</m:t>
                      </m:r>
                      <m:r>
                        <a:rPr lang="en-GB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GB" dirty="0" smtClean="0"/>
              </a:p>
              <a:p>
                <a:r>
                  <a:rPr lang="en-GB" dirty="0" smtClean="0"/>
                  <a:t>With a nominal Cu RRR=100 for the stabiliser: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GB" dirty="0" smtClean="0"/>
                  <a:t>The cable heats up to ~90K in 1 s at 17kA;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GB" dirty="0" smtClean="0"/>
                  <a:t>Room temperature is reached in approximately 3.5 s.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GB" dirty="0" smtClean="0"/>
                  <a:t>Little influence by the initial temperature and the contribution </a:t>
                </a:r>
                <a:br>
                  <a:rPr lang="en-GB" dirty="0" smtClean="0"/>
                </a:br>
                <a:r>
                  <a:rPr lang="en-GB" dirty="0" smtClean="0"/>
                  <a:t>of </a:t>
                </a:r>
                <a:r>
                  <a:rPr lang="en-GB" dirty="0" err="1" smtClean="0"/>
                  <a:t>monel</a:t>
                </a:r>
                <a:r>
                  <a:rPr lang="en-GB" dirty="0" smtClean="0"/>
                  <a:t>.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GB" dirty="0" smtClean="0"/>
                  <a:t>Stabilizer RRR has a significant impact at low/medium temperature (55K in 1s) and a moderate improvement at high temperature (230K in 3.5 s)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GB" dirty="0" smtClean="0"/>
                  <a:t>When discharged at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𝐼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sup>
                    </m:sSup>
                  </m:oMath>
                </a14:m>
                <a:r>
                  <a:rPr lang="en-GB" dirty="0" smtClean="0"/>
                  <a:t> </a:t>
                </a:r>
                <a14:m>
                  <m:oMath xmlns:m="http://schemas.openxmlformats.org/officeDocument/2006/math"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𝑄𝐿</m:t>
                    </m:r>
                  </m:oMath>
                </a14:m>
                <a:r>
                  <a:rPr lang="en-GB" dirty="0" smtClean="0"/>
                  <a:t> is matched by </a:t>
                </a:r>
                <a:r>
                  <a:rPr lang="en-GB" b="0" i="1" dirty="0" smtClean="0">
                    <a:latin typeface="Cambria Math" panose="02040503050406030204" pitchFamily="18" charset="0"/>
                  </a:rPr>
                  <a:t/>
                </a:r>
                <a:br>
                  <a:rPr lang="en-GB" b="0" i="1" dirty="0" smtClean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Sup>
                              <m:sSub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𝑒𝑓𝑓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(1−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den>
                        </m:f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 smtClean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en-GB" dirty="0" smtClean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025" y="606224"/>
                <a:ext cx="3886200" cy="6251776"/>
              </a:xfrm>
              <a:prstGeom prst="rect">
                <a:avLst/>
              </a:prstGeom>
              <a:blipFill>
                <a:blip r:embed="rId2"/>
                <a:stretch>
                  <a:fillRect l="-1254" t="-487" r="-9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3935473" y="5255669"/>
            <a:ext cx="5208527" cy="1477328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Discharging at </a:t>
            </a:r>
            <a:r>
              <a:rPr lang="el-GR" dirty="0" smtClean="0"/>
              <a:t>τ</a:t>
            </a:r>
            <a:r>
              <a:rPr lang="en-GB" dirty="0" smtClean="0"/>
              <a:t> &lt; 2 s virtually ensures that the maximum temperature will not exceed 100K.</a:t>
            </a:r>
          </a:p>
          <a:p>
            <a:endParaRPr lang="en-GB" dirty="0"/>
          </a:p>
          <a:p>
            <a:r>
              <a:rPr lang="en-GB" dirty="0" smtClean="0"/>
              <a:t>Problem eliminated with a even faster discharge, but will likely be without energy extraction from magnets.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473" y="1083721"/>
            <a:ext cx="5153663" cy="4137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899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2902426" y="3621302"/>
            <a:ext cx="3570160" cy="373328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400" dirty="0" smtClean="0"/>
              <a:t>Measurement performed at 15 K, 3000 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26"/>
          <a:stretch/>
        </p:blipFill>
        <p:spPr>
          <a:xfrm>
            <a:off x="1879263" y="1584754"/>
            <a:ext cx="5233004" cy="2621692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345068" y="4055384"/>
            <a:ext cx="8534400" cy="2362200"/>
          </a:xfrm>
        </p:spPr>
        <p:txBody>
          <a:bodyPr>
            <a:noAutofit/>
          </a:bodyPr>
          <a:lstStyle/>
          <a:p>
            <a:r>
              <a:rPr lang="en-GB" sz="2800" dirty="0" smtClean="0">
                <a:sym typeface="Wingdings" panose="05000000000000000000" pitchFamily="2" charset="2"/>
              </a:rPr>
              <a:t>Max hot-spot temperature reached </a:t>
            </a:r>
            <a:r>
              <a:rPr lang="en-GB" sz="2800" dirty="0">
                <a:sym typeface="Wingdings" panose="05000000000000000000" pitchFamily="2" charset="2"/>
              </a:rPr>
              <a:t>T</a:t>
            </a:r>
            <a:r>
              <a:rPr lang="en-GB" sz="2800" baseline="-25000" dirty="0">
                <a:sym typeface="Wingdings" panose="05000000000000000000" pitchFamily="2" charset="2"/>
              </a:rPr>
              <a:t>hs</a:t>
            </a:r>
            <a:r>
              <a:rPr lang="en-GB" sz="2800" dirty="0" smtClean="0">
                <a:sym typeface="Wingdings" panose="05000000000000000000" pitchFamily="2" charset="2"/>
              </a:rPr>
              <a:t>~340 K with no degradation of cable performance</a:t>
            </a:r>
          </a:p>
          <a:p>
            <a:r>
              <a:rPr lang="en-GB" sz="2800" dirty="0" smtClean="0">
                <a:sym typeface="Wingdings" panose="05000000000000000000" pitchFamily="2" charset="2"/>
              </a:rPr>
              <a:t>25 K, </a:t>
            </a:r>
            <a:r>
              <a:rPr lang="en-GB" sz="2800" b="1" dirty="0" smtClean="0">
                <a:sym typeface="Wingdings" panose="05000000000000000000" pitchFamily="2" charset="2"/>
              </a:rPr>
              <a:t>3 kA</a:t>
            </a:r>
            <a:r>
              <a:rPr lang="en-GB" sz="2800" dirty="0" smtClean="0">
                <a:sym typeface="Wingdings" panose="05000000000000000000" pitchFamily="2" charset="2"/>
              </a:rPr>
              <a:t>, </a:t>
            </a:r>
            <a:r>
              <a:rPr lang="en-GB" sz="28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100 mV detection threshold </a:t>
            </a:r>
            <a:r>
              <a:rPr lang="en-GB" sz="2800" dirty="0" smtClean="0">
                <a:sym typeface="Wingdings" panose="05000000000000000000" pitchFamily="2" charset="2"/>
              </a:rPr>
              <a:t> 15 MIITS of “quench capital” before detection  </a:t>
            </a:r>
            <a:r>
              <a:rPr lang="en-GB" sz="2800" dirty="0">
                <a:sym typeface="Wingdings" panose="05000000000000000000" pitchFamily="2" charset="2"/>
              </a:rPr>
              <a:t>final </a:t>
            </a:r>
            <a:r>
              <a:rPr lang="en-GB" sz="2800" dirty="0" err="1" smtClean="0">
                <a:sym typeface="Wingdings" panose="05000000000000000000" pitchFamily="2" charset="2"/>
              </a:rPr>
              <a:t>T</a:t>
            </a:r>
            <a:r>
              <a:rPr lang="en-GB" sz="2800" baseline="-25000" dirty="0" err="1" smtClean="0">
                <a:sym typeface="Wingdings" panose="05000000000000000000" pitchFamily="2" charset="2"/>
              </a:rPr>
              <a:t>max</a:t>
            </a:r>
            <a:r>
              <a:rPr lang="en-GB" sz="2800" dirty="0" smtClean="0">
                <a:sym typeface="Wingdings" panose="05000000000000000000" pitchFamily="2" charset="2"/>
              </a:rPr>
              <a:t> </a:t>
            </a:r>
            <a:r>
              <a:rPr lang="en-GB" sz="2800" dirty="0" smtClean="0">
                <a:sym typeface="Symbol"/>
              </a:rPr>
              <a:t> </a:t>
            </a:r>
            <a:r>
              <a:rPr lang="en-GB" sz="2800" dirty="0" smtClean="0">
                <a:sym typeface="Wingdings" panose="05000000000000000000" pitchFamily="2" charset="2"/>
              </a:rPr>
              <a:t>150 </a:t>
            </a:r>
            <a:r>
              <a:rPr lang="en-GB" sz="2800" dirty="0">
                <a:sym typeface="Wingdings" panose="05000000000000000000" pitchFamily="2" charset="2"/>
              </a:rPr>
              <a:t>K </a:t>
            </a:r>
            <a:r>
              <a:rPr lang="en-GB" sz="2800" dirty="0" smtClean="0">
                <a:sym typeface="Wingdings" panose="05000000000000000000" pitchFamily="2" charset="2"/>
              </a:rPr>
              <a:t>with </a:t>
            </a:r>
            <a:r>
              <a:rPr lang="en-GB" sz="28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3 s time constant of the circuit</a:t>
            </a:r>
            <a:endParaRPr lang="en-GB" sz="2800" b="1" dirty="0" smtClean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4428" y="1010738"/>
            <a:ext cx="7420173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smtClean="0"/>
              <a:t>Hot spot temperature lower than QL: not fully propagated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606024" y="-76200"/>
            <a:ext cx="5687262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400" b="1" dirty="0" smtClean="0"/>
              <a:t>Recent results at CERN: </a:t>
            </a:r>
          </a:p>
          <a:p>
            <a:pPr algn="ctr"/>
            <a:r>
              <a:rPr lang="en-GB" sz="3400" b="1" dirty="0" smtClean="0"/>
              <a:t>consistent with QL calculation </a:t>
            </a:r>
            <a:endParaRPr lang="en-GB" sz="34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" y="6615112"/>
            <a:ext cx="674370" cy="2428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997412" y="6595646"/>
            <a:ext cx="2222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Ballarino</a:t>
            </a:r>
            <a:r>
              <a:rPr lang="en-GB" sz="1600" dirty="0" smtClean="0"/>
              <a:t>, 27/10/2015</a:t>
            </a:r>
            <a:endParaRPr lang="en-GB" sz="16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6629400"/>
            <a:ext cx="9144000" cy="0"/>
          </a:xfrm>
          <a:prstGeom prst="line">
            <a:avLst/>
          </a:prstGeom>
          <a:ln w="31750"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171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pPr algn="r"/>
            <a:r>
              <a:rPr lang="en-GB" sz="3200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</a:rPr>
              <a:t>Electromagnetic Transient:</a:t>
            </a:r>
            <a:br>
              <a:rPr lang="en-GB" sz="3200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</a:rPr>
            </a:br>
            <a:r>
              <a:rPr lang="en-GB" sz="3200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</a:rPr>
              <a:t>Field imposed by a circuit discharge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37958" y="1018837"/>
                <a:ext cx="8665457" cy="21520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b="1" u="sng" dirty="0" smtClean="0"/>
                  <a:t>Response of neighbouring cables upon a fast discharge of a magnet circuit</a:t>
                </a:r>
                <a:endParaRPr lang="en-GB" dirty="0" smtClean="0"/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GB" dirty="0" smtClean="0"/>
                  <a:t>The net field change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 smtClean="0"/>
                  <a:t> within the link is the same as the field produced by the fast discharging cable.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GB" dirty="0" smtClean="0"/>
                  <a:t>For a discharging current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sup>
                    </m:sSup>
                  </m:oMath>
                </a14:m>
                <a:r>
                  <a:rPr lang="en-GB" dirty="0" smtClean="0"/>
                  <a:t>, the field change rate imposed on the link is </a:t>
                </a:r>
                <a:r>
                  <a:rPr lang="en-GB" b="0" i="1" dirty="0" smtClean="0">
                    <a:latin typeface="Cambria Math" panose="02040503050406030204" pitchFamily="18" charset="0"/>
                  </a:rPr>
                  <a:t/>
                </a:r>
                <a:br>
                  <a:rPr lang="en-GB" b="0" i="1" dirty="0" smtClean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𝐵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𝜏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sup>
                    </m:sSup>
                  </m:oMath>
                </a14:m>
                <a:r>
                  <a:rPr lang="en-GB" dirty="0" smtClean="0"/>
                  <a:t>, proportional to the field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𝐵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dirty="0" smtClean="0"/>
                  <a:t> produced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i="1" dirty="0" smtClean="0"/>
                  <a:t>.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958" y="1018837"/>
                <a:ext cx="8665457" cy="2152064"/>
              </a:xfrm>
              <a:prstGeom prst="rect">
                <a:avLst/>
              </a:prstGeom>
              <a:blipFill rotWithShape="0">
                <a:blip r:embed="rId2"/>
                <a:stretch>
                  <a:fillRect l="-633" b="-36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19233" y="3297258"/>
            <a:ext cx="2862191" cy="29933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0587" y="3320408"/>
            <a:ext cx="2862191" cy="29933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0E9D1"/>
              </a:clrFrom>
              <a:clrTo>
                <a:srgbClr val="E0E9D1">
                  <a:alpha val="0"/>
                </a:srgbClr>
              </a:clrTo>
            </a:clrChange>
          </a:blip>
          <a:srcRect t="182" b="490"/>
          <a:stretch/>
        </p:blipFill>
        <p:spPr>
          <a:xfrm>
            <a:off x="5247826" y="3586238"/>
            <a:ext cx="2575972" cy="2263705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5855421" y="3806075"/>
            <a:ext cx="1331181" cy="378053"/>
            <a:chOff x="3855644" y="3887856"/>
            <a:chExt cx="1331181" cy="378053"/>
          </a:xfrm>
        </p:grpSpPr>
        <p:sp>
          <p:nvSpPr>
            <p:cNvPr id="8" name="TextBox 7"/>
            <p:cNvSpPr txBox="1"/>
            <p:nvPr/>
          </p:nvSpPr>
          <p:spPr>
            <a:xfrm>
              <a:off x="4781383" y="3899334"/>
              <a:ext cx="405442" cy="366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GB" sz="1100" dirty="0" smtClean="0">
                  <a:solidFill>
                    <a:srgbClr val="FF0000"/>
                  </a:solidFill>
                </a:rPr>
                <a:t>+17kA</a:t>
              </a:r>
              <a:endParaRPr lang="en-GB" sz="1100" dirty="0">
                <a:solidFill>
                  <a:srgbClr val="FF00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855644" y="3887856"/>
              <a:ext cx="526811" cy="366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GB" sz="1100" dirty="0" smtClean="0">
                  <a:solidFill>
                    <a:srgbClr val="0070C0"/>
                  </a:solidFill>
                </a:rPr>
                <a:t>-17</a:t>
              </a:r>
              <a:br>
                <a:rPr lang="en-GB" sz="1100" dirty="0" smtClean="0">
                  <a:solidFill>
                    <a:srgbClr val="0070C0"/>
                  </a:solidFill>
                </a:rPr>
              </a:br>
              <a:r>
                <a:rPr lang="en-GB" sz="1100" dirty="0" smtClean="0">
                  <a:solidFill>
                    <a:srgbClr val="0070C0"/>
                  </a:solidFill>
                </a:rPr>
                <a:t>kA</a:t>
              </a:r>
              <a:endParaRPr lang="en-GB" sz="1100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1947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2307</TotalTime>
  <Words>1177</Words>
  <Application>Microsoft Office PowerPoint</Application>
  <PresentationFormat>On-screen Show (4:3)</PresentationFormat>
  <Paragraphs>201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Arial</vt:lpstr>
      <vt:lpstr>Calibri</vt:lpstr>
      <vt:lpstr>Cambria Math</vt:lpstr>
      <vt:lpstr>Courier New</vt:lpstr>
      <vt:lpstr>Franklin Gothic Medium</vt:lpstr>
      <vt:lpstr>Symbol</vt:lpstr>
      <vt:lpstr>Times New Roman</vt:lpstr>
      <vt:lpstr>Wingdings</vt:lpstr>
      <vt:lpstr>HiLumiLHC_PresentationTemplate</vt:lpstr>
      <vt:lpstr>Transient Thermal Electromagnetic Behaviour of HL-LHC SC-Link Global Analysis and Experimental Studies</vt:lpstr>
      <vt:lpstr>Outline</vt:lpstr>
      <vt:lpstr>PowerPoint Presentation</vt:lpstr>
      <vt:lpstr>PowerPoint Presentation</vt:lpstr>
      <vt:lpstr>Self-Fields and Inductances</vt:lpstr>
      <vt:lpstr>Thermal Transients: Quench Load of Cables </vt:lpstr>
      <vt:lpstr>Thermal Transient: Quench of Cables </vt:lpstr>
      <vt:lpstr>PowerPoint Presentation</vt:lpstr>
      <vt:lpstr>Electromagnetic Transient: Field imposed by a circuit discharge </vt:lpstr>
      <vt:lpstr>Electromagnetic Transient: Field imposed by a circuit discharge</vt:lpstr>
      <vt:lpstr>Electromagnetic Transient: Field imposed by a circuit discharge </vt:lpstr>
      <vt:lpstr>Electromagnetic Transients:  AC Loss Measurements</vt:lpstr>
      <vt:lpstr>Electromagnetic Transients:  AC Loss Measurements</vt:lpstr>
      <vt:lpstr>Electromagnetic Transients:  AC Loss Measurements</vt:lpstr>
      <vt:lpstr>PowerPoint Presentation</vt:lpstr>
      <vt:lpstr>PowerPoint Presentation</vt:lpstr>
      <vt:lpstr>PowerPoint Presentation</vt:lpstr>
      <vt:lpstr>Quench by Local Disturbances in Helium gas</vt:lpstr>
      <vt:lpstr>Quench by Local Disturbances in Helium gas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WP6 Thermal-Electric Model of Hi-Lumi HTS Link</dc:title>
  <dc:creator>Administrator</dc:creator>
  <cp:lastModifiedBy>YY</cp:lastModifiedBy>
  <cp:revision>116</cp:revision>
  <dcterms:created xsi:type="dcterms:W3CDTF">2013-11-11T20:43:30Z</dcterms:created>
  <dcterms:modified xsi:type="dcterms:W3CDTF">2016-10-14T08:45:21Z</dcterms:modified>
</cp:coreProperties>
</file>