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9" r:id="rId3"/>
    <p:sldId id="320" r:id="rId4"/>
    <p:sldId id="325" r:id="rId5"/>
    <p:sldId id="301" r:id="rId6"/>
    <p:sldId id="324" r:id="rId7"/>
    <p:sldId id="323" r:id="rId8"/>
    <p:sldId id="322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FF9999"/>
    <a:srgbClr val="FF5050"/>
    <a:srgbClr val="0B3DA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110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41810051521337"/>
          <c:y val="0.1392206592153509"/>
          <c:w val="0.87906338096626802"/>
          <c:h val="0.80018548418807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(sigmas)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Sheet1!$A$2:$A$24</c:f>
              <c:strCache>
                <c:ptCount val="23"/>
                <c:pt idx="0">
                  <c:v>C29R1</c:v>
                </c:pt>
                <c:pt idx="1">
                  <c:v>A30R1</c:v>
                </c:pt>
                <c:pt idx="2">
                  <c:v>B30R1</c:v>
                </c:pt>
                <c:pt idx="3">
                  <c:v>C30R1</c:v>
                </c:pt>
                <c:pt idx="4">
                  <c:v>A31R1</c:v>
                </c:pt>
                <c:pt idx="5">
                  <c:v>B31R1</c:v>
                </c:pt>
                <c:pt idx="6">
                  <c:v>C31R1</c:v>
                </c:pt>
                <c:pt idx="7">
                  <c:v>A32R1</c:v>
                </c:pt>
                <c:pt idx="8">
                  <c:v>B32R1</c:v>
                </c:pt>
                <c:pt idx="9">
                  <c:v>C32R1</c:v>
                </c:pt>
                <c:pt idx="10">
                  <c:v>A33R1</c:v>
                </c:pt>
                <c:pt idx="11">
                  <c:v>B33R1</c:v>
                </c:pt>
                <c:pt idx="12">
                  <c:v>C33R1</c:v>
                </c:pt>
                <c:pt idx="13">
                  <c:v>A34R1</c:v>
                </c:pt>
                <c:pt idx="14">
                  <c:v>B34R1</c:v>
                </c:pt>
                <c:pt idx="15">
                  <c:v>C34R1</c:v>
                </c:pt>
                <c:pt idx="16">
                  <c:v>A34L2</c:v>
                </c:pt>
                <c:pt idx="17">
                  <c:v>B34L2</c:v>
                </c:pt>
                <c:pt idx="18">
                  <c:v>C34L2</c:v>
                </c:pt>
                <c:pt idx="19">
                  <c:v>A33L2</c:v>
                </c:pt>
                <c:pt idx="20">
                  <c:v>B33L2</c:v>
                </c:pt>
                <c:pt idx="21">
                  <c:v>C33L2</c:v>
                </c:pt>
                <c:pt idx="22">
                  <c:v>A32L2</c:v>
                </c:pt>
              </c:strCache>
            </c:strRef>
          </c:cat>
          <c:val>
            <c:numRef>
              <c:f>Sheet1!$B$2:$B$24</c:f>
              <c:numCache>
                <c:formatCode>General</c:formatCode>
                <c:ptCount val="23"/>
                <c:pt idx="0">
                  <c:v>4.5999999999999999E-2</c:v>
                </c:pt>
                <c:pt idx="1">
                  <c:v>6.0999999999999999E-2</c:v>
                </c:pt>
                <c:pt idx="2">
                  <c:v>6.0999999999999999E-2</c:v>
                </c:pt>
                <c:pt idx="3">
                  <c:v>6.2E-2</c:v>
                </c:pt>
                <c:pt idx="4">
                  <c:v>7.5999999999999998E-2</c:v>
                </c:pt>
                <c:pt idx="5">
                  <c:v>0.10100000000000001</c:v>
                </c:pt>
                <c:pt idx="6">
                  <c:v>0.126</c:v>
                </c:pt>
                <c:pt idx="7">
                  <c:v>0.11899999999999999</c:v>
                </c:pt>
                <c:pt idx="8">
                  <c:v>8.1000000000000003E-2</c:v>
                </c:pt>
                <c:pt idx="9">
                  <c:v>4.1000000000000002E-2</c:v>
                </c:pt>
                <c:pt idx="10">
                  <c:v>-8.0000000000000002E-3</c:v>
                </c:pt>
                <c:pt idx="11">
                  <c:v>-3.5999999999999997E-2</c:v>
                </c:pt>
                <c:pt idx="12">
                  <c:v>-7.0000000000000007E-2</c:v>
                </c:pt>
                <c:pt idx="13">
                  <c:v>-7.8E-2</c:v>
                </c:pt>
                <c:pt idx="14">
                  <c:v>-8.5999999999999993E-2</c:v>
                </c:pt>
                <c:pt idx="15">
                  <c:v>-0.1</c:v>
                </c:pt>
                <c:pt idx="16">
                  <c:v>-0.11799999999999999</c:v>
                </c:pt>
                <c:pt idx="17">
                  <c:v>-9.9000000000000005E-2</c:v>
                </c:pt>
                <c:pt idx="18">
                  <c:v>-7.8E-2</c:v>
                </c:pt>
                <c:pt idx="19">
                  <c:v>-6.8000000000000005E-2</c:v>
                </c:pt>
                <c:pt idx="20">
                  <c:v>-3.3000000000000002E-2</c:v>
                </c:pt>
                <c:pt idx="21">
                  <c:v>-1.0999999999999999E-2</c:v>
                </c:pt>
                <c:pt idx="22">
                  <c:v>8.6999999999999994E-2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A69-4E99-A219-0162FDBCAA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59129992"/>
        <c:axId val="259131952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Sheet1!$A$2:$A$24</c15:sqref>
                        </c15:formulaRef>
                      </c:ext>
                    </c:extLst>
                    <c:strCache>
                      <c:ptCount val="23"/>
                      <c:pt idx="0">
                        <c:v>C29R1</c:v>
                      </c:pt>
                      <c:pt idx="1">
                        <c:v>A30R1</c:v>
                      </c:pt>
                      <c:pt idx="2">
                        <c:v>B30R1</c:v>
                      </c:pt>
                      <c:pt idx="3">
                        <c:v>C30R1</c:v>
                      </c:pt>
                      <c:pt idx="4">
                        <c:v>A31R1</c:v>
                      </c:pt>
                      <c:pt idx="5">
                        <c:v>B31R1</c:v>
                      </c:pt>
                      <c:pt idx="6">
                        <c:v>C31R1</c:v>
                      </c:pt>
                      <c:pt idx="7">
                        <c:v>A32R1</c:v>
                      </c:pt>
                      <c:pt idx="8">
                        <c:v>B32R1</c:v>
                      </c:pt>
                      <c:pt idx="9">
                        <c:v>C32R1</c:v>
                      </c:pt>
                      <c:pt idx="10">
                        <c:v>A33R1</c:v>
                      </c:pt>
                      <c:pt idx="11">
                        <c:v>B33R1</c:v>
                      </c:pt>
                      <c:pt idx="12">
                        <c:v>C33R1</c:v>
                      </c:pt>
                      <c:pt idx="13">
                        <c:v>A34R1</c:v>
                      </c:pt>
                      <c:pt idx="14">
                        <c:v>B34R1</c:v>
                      </c:pt>
                      <c:pt idx="15">
                        <c:v>C34R1</c:v>
                      </c:pt>
                      <c:pt idx="16">
                        <c:v>A34L2</c:v>
                      </c:pt>
                      <c:pt idx="17">
                        <c:v>B34L2</c:v>
                      </c:pt>
                      <c:pt idx="18">
                        <c:v>C34L2</c:v>
                      </c:pt>
                      <c:pt idx="19">
                        <c:v>A33L2</c:v>
                      </c:pt>
                      <c:pt idx="20">
                        <c:v>B33L2</c:v>
                      </c:pt>
                      <c:pt idx="21">
                        <c:v>C33L2</c:v>
                      </c:pt>
                      <c:pt idx="22">
                        <c:v>A32L2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Sheet1!$C$2:$C$24</c15:sqref>
                        </c15:formulaRef>
                      </c:ext>
                    </c:extLst>
                    <c:numCache>
                      <c:formatCode>General</c:formatCode>
                      <c:ptCount val="23"/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1-BA69-4E99-A219-0162FDBCAABC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:tx>
                <c:spPr>
                  <a:ln w="2857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Sheet1!$A$2:$A$24</c15:sqref>
                        </c15:formulaRef>
                      </c:ext>
                    </c:extLst>
                    <c:strCache>
                      <c:ptCount val="23"/>
                      <c:pt idx="0">
                        <c:v>C29R1</c:v>
                      </c:pt>
                      <c:pt idx="1">
                        <c:v>A30R1</c:v>
                      </c:pt>
                      <c:pt idx="2">
                        <c:v>B30R1</c:v>
                      </c:pt>
                      <c:pt idx="3">
                        <c:v>C30R1</c:v>
                      </c:pt>
                      <c:pt idx="4">
                        <c:v>A31R1</c:v>
                      </c:pt>
                      <c:pt idx="5">
                        <c:v>B31R1</c:v>
                      </c:pt>
                      <c:pt idx="6">
                        <c:v>C31R1</c:v>
                      </c:pt>
                      <c:pt idx="7">
                        <c:v>A32R1</c:v>
                      </c:pt>
                      <c:pt idx="8">
                        <c:v>B32R1</c:v>
                      </c:pt>
                      <c:pt idx="9">
                        <c:v>C32R1</c:v>
                      </c:pt>
                      <c:pt idx="10">
                        <c:v>A33R1</c:v>
                      </c:pt>
                      <c:pt idx="11">
                        <c:v>B33R1</c:v>
                      </c:pt>
                      <c:pt idx="12">
                        <c:v>C33R1</c:v>
                      </c:pt>
                      <c:pt idx="13">
                        <c:v>A34R1</c:v>
                      </c:pt>
                      <c:pt idx="14">
                        <c:v>B34R1</c:v>
                      </c:pt>
                      <c:pt idx="15">
                        <c:v>C34R1</c:v>
                      </c:pt>
                      <c:pt idx="16">
                        <c:v>A34L2</c:v>
                      </c:pt>
                      <c:pt idx="17">
                        <c:v>B34L2</c:v>
                      </c:pt>
                      <c:pt idx="18">
                        <c:v>C34L2</c:v>
                      </c:pt>
                      <c:pt idx="19">
                        <c:v>A33L2</c:v>
                      </c:pt>
                      <c:pt idx="20">
                        <c:v>B33L2</c:v>
                      </c:pt>
                      <c:pt idx="21">
                        <c:v>C33L2</c:v>
                      </c:pt>
                      <c:pt idx="22">
                        <c:v>A32L2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Sheet1!$D$2:$D$24</c15:sqref>
                        </c15:formulaRef>
                      </c:ext>
                    </c:extLst>
                    <c:numCache>
                      <c:formatCode>General</c:formatCode>
                      <c:ptCount val="23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BA69-4E99-A219-0162FDBCAABC}"/>
                  </c:ext>
                </c:extLst>
              </c15:ser>
            </c15:filteredLineSeries>
          </c:ext>
        </c:extLst>
      </c:lineChart>
      <c:catAx>
        <c:axId val="2591299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s (m)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9131952"/>
        <c:crosses val="autoZero"/>
        <c:auto val="1"/>
        <c:lblAlgn val="ctr"/>
        <c:lblOffset val="100"/>
        <c:noMultiLvlLbl val="0"/>
      </c:catAx>
      <c:valAx>
        <c:axId val="259131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US" dirty="0" smtClean="0"/>
                  <a:t>y (</a:t>
                </a:r>
                <a:r>
                  <a:rPr lang="en-US" dirty="0" err="1" smtClean="0"/>
                  <a:t>sigmas</a:t>
                </a:r>
                <a:r>
                  <a:rPr lang="en-US" dirty="0" smtClean="0"/>
                  <a:t>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9129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FE699-7992-3B43-82F5-80F63DD62A0E}" type="datetimeFigureOut">
              <a:rPr lang="en-US" smtClean="0"/>
              <a:t>10/12/2016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24E45C-11D1-AF42-89D0-7A39DF9C2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7156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77B6D-0DB2-40D5-909E-255647E893C4}" type="datetimeFigureOut">
              <a:rPr lang="en-GB" smtClean="0"/>
              <a:t>12/10/16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7B0DA-F4B5-4A1F-BD2D-9FBBF29E4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8085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414B5-3A6B-C642-9864-DF8AB2F91B47}" type="datetime3">
              <a:rPr lang="en-US" smtClean="0"/>
              <a:t>12 October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8AF6B-700B-254C-9E8E-858384F2CFB1}" type="datetime3">
              <a:rPr lang="en-US" smtClean="0"/>
              <a:t>12 October 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1A333-D1C3-684F-BB30-72395C356468}" type="datetime3">
              <a:rPr lang="en-US" smtClean="0"/>
              <a:t>12 October 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83D05-706C-E545-A57D-774167FDA958}" type="datetime3">
              <a:rPr lang="en-US" smtClean="0"/>
              <a:t>12 October 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D9B24-EE38-CD4E-AE4D-1E06203FD5C4}" type="datetime3">
              <a:rPr lang="en-US" smtClean="0"/>
              <a:t>12 October 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6EE29-628E-7543-BB58-8D9E437B67AF}" type="datetime3">
              <a:rPr lang="en-US" smtClean="0"/>
              <a:t>12 October 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98258-8644-0247-80E1-B7C2726DC02D}" type="datetime3">
              <a:rPr lang="en-US" smtClean="0"/>
              <a:t>12 October 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B09F8-FC02-CB4C-B313-38D01B515246}" type="datetime3">
              <a:rPr lang="en-US" smtClean="0"/>
              <a:t>12 October 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44CF7-756E-1448-B36A-59924ECE2C26}" type="datetime3">
              <a:rPr lang="en-US" smtClean="0"/>
              <a:t>12 October 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 </a:t>
            </a:r>
            <a:fld id="{0C1AAB20-FF25-404E-A24F-F8AA9921429D}" type="datetime3">
              <a:rPr lang="en-US" smtClean="0"/>
              <a:t>12 October 2016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9E722-60BC-A641-85BA-2708BF78AA2A}" type="datetime3">
              <a:rPr lang="en-US" smtClean="0"/>
              <a:t>12 October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3421" y="233492"/>
            <a:ext cx="8920579" cy="555779"/>
          </a:xfrm>
        </p:spPr>
        <p:txBody>
          <a:bodyPr>
            <a:noAutofit/>
          </a:bodyPr>
          <a:lstStyle/>
          <a:p>
            <a:r>
              <a:rPr lang="en-US" sz="3200" dirty="0" smtClean="0"/>
              <a:t>MD#1826: </a:t>
            </a:r>
            <a:r>
              <a:rPr lang="en-GB" sz="3200" dirty="0"/>
              <a:t>Measurement of </a:t>
            </a:r>
            <a:r>
              <a:rPr lang="en-GB" sz="3200" dirty="0" smtClean="0"/>
              <a:t>QH </a:t>
            </a:r>
            <a:r>
              <a:rPr lang="en-GB" sz="3200" dirty="0"/>
              <a:t>vertical kick</a:t>
            </a:r>
            <a:endParaRPr lang="en-US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7003" y="972152"/>
            <a:ext cx="5148793" cy="5137224"/>
          </a:xfrm>
        </p:spPr>
        <p:txBody>
          <a:bodyPr>
            <a:normAutofit fontScale="62500" lnSpcReduction="20000"/>
          </a:bodyPr>
          <a:lstStyle/>
          <a:p>
            <a:pPr marL="176213" indent="-139700">
              <a:lnSpc>
                <a:spcPct val="120000"/>
              </a:lnSpc>
            </a:pPr>
            <a:r>
              <a:rPr lang="en-US" b="1" dirty="0" smtClean="0"/>
              <a:t>Introduction:</a:t>
            </a:r>
            <a:endParaRPr lang="en-US" dirty="0" smtClean="0"/>
          </a:p>
          <a:p>
            <a:pPr marL="587693" lvl="1" indent="-139700">
              <a:lnSpc>
                <a:spcPct val="120000"/>
              </a:lnSpc>
            </a:pPr>
            <a:r>
              <a:rPr lang="en-GB" dirty="0" smtClean="0"/>
              <a:t>During training and beam induced quenches a </a:t>
            </a:r>
            <a:r>
              <a:rPr lang="en-GB" dirty="0" smtClean="0">
                <a:sym typeface="Wingdings"/>
              </a:rPr>
              <a:t>vertical orbit oscillation was observed, the beam stays in the machine for a few </a:t>
            </a:r>
            <a:r>
              <a:rPr lang="en-GB" dirty="0" err="1" smtClean="0">
                <a:sym typeface="Wingdings"/>
              </a:rPr>
              <a:t>ms</a:t>
            </a:r>
            <a:r>
              <a:rPr lang="en-GB" dirty="0" smtClean="0">
                <a:sym typeface="Wingdings"/>
              </a:rPr>
              <a:t> afterwards.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dirty="0" smtClean="0">
                <a:sym typeface="Wingdings"/>
              </a:rPr>
              <a:t>Quench Heaters are thought to be the source of this kick. 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dirty="0">
                <a:sym typeface="Wingdings"/>
              </a:rPr>
              <a:t>The simulations </a:t>
            </a:r>
            <a:r>
              <a:rPr lang="en-GB" dirty="0" smtClean="0">
                <a:sym typeface="Wingdings"/>
              </a:rPr>
              <a:t>fit the</a:t>
            </a:r>
            <a:r>
              <a:rPr lang="en-GB" dirty="0">
                <a:sym typeface="Wingdings"/>
              </a:rPr>
              <a:t> orbit </a:t>
            </a:r>
            <a:r>
              <a:rPr lang="en-GB" dirty="0" smtClean="0">
                <a:sym typeface="Wingdings"/>
              </a:rPr>
              <a:t>measurements.</a:t>
            </a:r>
          </a:p>
          <a:p>
            <a:pPr marL="587693" lvl="1" indent="-139700">
              <a:lnSpc>
                <a:spcPct val="120000"/>
              </a:lnSpc>
            </a:pPr>
            <a:endParaRPr lang="en-US" dirty="0" smtClean="0"/>
          </a:p>
          <a:p>
            <a:pPr marL="176213" indent="-139700">
              <a:lnSpc>
                <a:spcPct val="120000"/>
              </a:lnSpc>
            </a:pPr>
            <a:r>
              <a:rPr lang="en-US" b="1" dirty="0" smtClean="0"/>
              <a:t>Merit of the MD: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dirty="0" smtClean="0"/>
              <a:t>Confirm the Quench Heaters are the cause.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dirty="0" smtClean="0"/>
              <a:t>Measure amplitude at injection and dump delay in case of spurious firing.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dirty="0" smtClean="0"/>
              <a:t>Verify polarity of the connection on critical magnets and dependence on beta function.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dirty="0" smtClean="0"/>
              <a:t>This is an important input for the magnet protection the HL magnets protection</a:t>
            </a:r>
          </a:p>
          <a:p>
            <a:pPr marL="447993" lvl="1" indent="0">
              <a:lnSpc>
                <a:spcPct val="120000"/>
              </a:lnSpc>
              <a:buNone/>
            </a:pPr>
            <a:r>
              <a:rPr lang="en-GB" dirty="0"/>
              <a:t>	</a:t>
            </a:r>
            <a:r>
              <a:rPr lang="en-GB" dirty="0" smtClean="0"/>
              <a:t>(11T, triplet, …)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2034801-1E40-9847-913D-EB9EBEF01C4D}" type="datetime3">
              <a:rPr lang="en-US" smtClean="0"/>
              <a:t>12 October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Matthieu Valette, Daniel </a:t>
            </a:r>
            <a:r>
              <a:rPr lang="en-US" dirty="0" err="1" smtClean="0"/>
              <a:t>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508" y="921874"/>
            <a:ext cx="3663491" cy="896106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6895267" y="1201845"/>
            <a:ext cx="179153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95267" y="1216297"/>
            <a:ext cx="1955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35 turns, ~3ms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825541" y="1098623"/>
            <a:ext cx="0" cy="37044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6200000">
            <a:off x="6388336" y="971012"/>
            <a:ext cx="426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6"/>
                </a:solidFill>
              </a:rPr>
              <a:t>10</a:t>
            </a:r>
            <a:r>
              <a:rPr lang="fr-FR" sz="1200" dirty="0" smtClean="0">
                <a:solidFill>
                  <a:schemeClr val="accent6"/>
                </a:solidFill>
              </a:rPr>
              <a:t>µ</a:t>
            </a:r>
            <a:r>
              <a:rPr lang="en-GB" sz="1200" dirty="0" smtClean="0">
                <a:solidFill>
                  <a:schemeClr val="accent6"/>
                </a:solidFill>
              </a:rPr>
              <a:t>m</a:t>
            </a:r>
            <a:endParaRPr lang="en-US" sz="1200" dirty="0">
              <a:solidFill>
                <a:schemeClr val="accent6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5136" t="3705" b="2550"/>
          <a:stretch/>
        </p:blipFill>
        <p:spPr>
          <a:xfrm>
            <a:off x="6840985" y="1945946"/>
            <a:ext cx="2303015" cy="198106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0371" y="4054974"/>
            <a:ext cx="3953627" cy="2054402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>
            <a:off x="4712004" y="2862072"/>
            <a:ext cx="1140156" cy="11929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727448" y="2355051"/>
            <a:ext cx="2098093" cy="12614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854144" y="1868259"/>
            <a:ext cx="1089456" cy="1434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450779" y="2255570"/>
            <a:ext cx="14814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6"/>
                </a:solidFill>
              </a:rPr>
              <a:t>QH induced </a:t>
            </a:r>
            <a:r>
              <a:rPr lang="en-GB" dirty="0" err="1" smtClean="0">
                <a:solidFill>
                  <a:schemeClr val="accent6"/>
                </a:solidFill>
              </a:rPr>
              <a:t>B</a:t>
            </a:r>
            <a:r>
              <a:rPr lang="en-GB" baseline="-25000" dirty="0" err="1" smtClean="0">
                <a:solidFill>
                  <a:schemeClr val="accent6"/>
                </a:solidFill>
              </a:rPr>
              <a:t>x</a:t>
            </a:r>
            <a:r>
              <a:rPr lang="en-GB" dirty="0" smtClean="0">
                <a:solidFill>
                  <a:schemeClr val="accent6"/>
                </a:solidFill>
              </a:rPr>
              <a:t>=</a:t>
            </a:r>
            <a:r>
              <a:rPr lang="en-GB" dirty="0">
                <a:solidFill>
                  <a:schemeClr val="accent6"/>
                </a:solidFill>
              </a:rPr>
              <a:t>0.7 </a:t>
            </a:r>
            <a:r>
              <a:rPr lang="en-GB" dirty="0" err="1">
                <a:solidFill>
                  <a:schemeClr val="accent6"/>
                </a:solidFill>
              </a:rPr>
              <a:t>mT</a:t>
            </a:r>
            <a:endParaRPr lang="en-US" baseline="-25000" dirty="0">
              <a:solidFill>
                <a:schemeClr val="accent6"/>
              </a:solidFill>
            </a:endParaRPr>
          </a:p>
          <a:p>
            <a:pPr algn="ctr"/>
            <a:endParaRPr lang="en-US" baseline="-250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74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3421" y="233492"/>
            <a:ext cx="8920579" cy="555779"/>
          </a:xfrm>
        </p:spPr>
        <p:txBody>
          <a:bodyPr>
            <a:noAutofit/>
          </a:bodyPr>
          <a:lstStyle/>
          <a:p>
            <a:r>
              <a:rPr lang="en-US" sz="3200" dirty="0" smtClean="0"/>
              <a:t>MD#1826: </a:t>
            </a:r>
            <a:r>
              <a:rPr lang="en-GB" sz="3200" dirty="0" smtClean="0"/>
              <a:t>Procedure to follow</a:t>
            </a:r>
            <a:endParaRPr lang="en-US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7002" y="972152"/>
            <a:ext cx="8609797" cy="5091764"/>
          </a:xfrm>
        </p:spPr>
        <p:txBody>
          <a:bodyPr>
            <a:normAutofit fontScale="77500" lnSpcReduction="20000"/>
          </a:bodyPr>
          <a:lstStyle/>
          <a:p>
            <a:pPr marL="176213" indent="-139700">
              <a:lnSpc>
                <a:spcPct val="120000"/>
              </a:lnSpc>
            </a:pPr>
            <a:r>
              <a:rPr lang="en-US" b="1" dirty="0" smtClean="0"/>
              <a:t>Procedure: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dirty="0" smtClean="0"/>
              <a:t>Over-inject a nominal per beam.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dirty="0" smtClean="0"/>
              <a:t>Fire the QH (at injection energy).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dirty="0" smtClean="0"/>
              <a:t>Measure orbit and dump delay.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dirty="0" smtClean="0"/>
              <a:t>Quench recovery.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dirty="0"/>
              <a:t>S</a:t>
            </a:r>
            <a:r>
              <a:rPr lang="en-GB" dirty="0" smtClean="0"/>
              <a:t>hort pre-cycle.</a:t>
            </a:r>
            <a:endParaRPr lang="en-US" dirty="0" smtClean="0"/>
          </a:p>
          <a:p>
            <a:pPr marL="176213" indent="-139700">
              <a:lnSpc>
                <a:spcPct val="120000"/>
              </a:lnSpc>
            </a:pPr>
            <a:r>
              <a:rPr lang="en-GB" b="1" dirty="0"/>
              <a:t>Preparation, special settings &amp; </a:t>
            </a:r>
            <a:r>
              <a:rPr lang="en-US" b="1" dirty="0"/>
              <a:t>readiness:</a:t>
            </a:r>
            <a:endParaRPr lang="en-GB" b="1" dirty="0"/>
          </a:p>
          <a:p>
            <a:pPr marL="587693" lvl="1" indent="-139700">
              <a:lnSpc>
                <a:spcPct val="120000"/>
              </a:lnSpc>
            </a:pPr>
            <a:r>
              <a:rPr lang="en-GB" dirty="0"/>
              <a:t>Firing the QH can be done by simulating a quench signal via the </a:t>
            </a:r>
            <a:r>
              <a:rPr lang="en-GB" dirty="0" smtClean="0"/>
              <a:t>QPS.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dirty="0" smtClean="0"/>
              <a:t>Just </a:t>
            </a:r>
            <a:r>
              <a:rPr lang="en-GB" dirty="0"/>
              <a:t>like during the HW commissioning but with beam.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dirty="0"/>
              <a:t>No other special settings required.</a:t>
            </a:r>
          </a:p>
          <a:p>
            <a:pPr marL="176213" indent="-139700">
              <a:lnSpc>
                <a:spcPct val="120000"/>
              </a:lnSpc>
            </a:pPr>
            <a:r>
              <a:rPr lang="en-US" b="1" dirty="0" smtClean="0"/>
              <a:t>Time Requested: 3 magnets x 2h = 6h</a:t>
            </a:r>
          </a:p>
          <a:p>
            <a:pPr marL="176213" indent="-139700">
              <a:lnSpc>
                <a:spcPct val="120000"/>
              </a:lnSpc>
            </a:pPr>
            <a:r>
              <a:rPr lang="en-US" b="1" dirty="0" smtClean="0"/>
              <a:t>Foreseen for MD block 5: </a:t>
            </a:r>
            <a:r>
              <a:rPr lang="en-US" b="1" dirty="0" smtClean="0"/>
              <a:t>Friday 28 October 3-8AM</a:t>
            </a:r>
            <a:endParaRPr lang="en-US" b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2034801-1E40-9847-913D-EB9EBEF01C4D}" type="datetime3">
              <a:rPr lang="en-US" smtClean="0"/>
              <a:t>12 October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Matthieu Valette, Daniel </a:t>
            </a:r>
            <a:r>
              <a:rPr lang="en-US" dirty="0" err="1" smtClean="0"/>
              <a:t>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Right Brace 1"/>
          <p:cNvSpPr/>
          <p:nvPr/>
        </p:nvSpPr>
        <p:spPr>
          <a:xfrm>
            <a:off x="4574312" y="1538868"/>
            <a:ext cx="1380440" cy="1650382"/>
          </a:xfrm>
          <a:prstGeom prst="rightBrace">
            <a:avLst>
              <a:gd name="adj1" fmla="val 8333"/>
              <a:gd name="adj2" fmla="val 50334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50278" y="1824334"/>
            <a:ext cx="11605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Between 1 and 2 hours</a:t>
            </a:r>
            <a:endParaRPr lang="en-US" baseline="-25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882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8833238">
            <a:off x="2947653" y="2716870"/>
            <a:ext cx="71167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 smtClean="0">
                <a:solidFill>
                  <a:schemeClr val="accent2"/>
                </a:solidFill>
              </a:rPr>
              <a:t>Approved by MP3</a:t>
            </a:r>
            <a:endParaRPr lang="en-US" sz="6600" dirty="0">
              <a:solidFill>
                <a:schemeClr val="accent2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3421" y="233492"/>
            <a:ext cx="8920579" cy="555779"/>
          </a:xfrm>
        </p:spPr>
        <p:txBody>
          <a:bodyPr>
            <a:noAutofit/>
          </a:bodyPr>
          <a:lstStyle/>
          <a:p>
            <a:r>
              <a:rPr lang="en-US" sz="3200" dirty="0" smtClean="0"/>
              <a:t>MD#1826: </a:t>
            </a:r>
            <a:r>
              <a:rPr lang="en-GB" sz="3200" dirty="0" smtClean="0"/>
              <a:t>Magnet to be used</a:t>
            </a:r>
            <a:endParaRPr lang="en-US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7003" y="826441"/>
            <a:ext cx="8609797" cy="5262125"/>
          </a:xfrm>
        </p:spPr>
        <p:txBody>
          <a:bodyPr>
            <a:normAutofit fontScale="77500" lnSpcReduction="20000"/>
          </a:bodyPr>
          <a:lstStyle/>
          <a:p>
            <a:pPr marL="176213" indent="-139700">
              <a:lnSpc>
                <a:spcPct val="120000"/>
              </a:lnSpc>
            </a:pPr>
            <a:r>
              <a:rPr lang="en-GB" b="1" dirty="0" smtClean="0"/>
              <a:t>Magnet Protection aspect</a:t>
            </a:r>
            <a:r>
              <a:rPr lang="en-US" b="1" dirty="0" smtClean="0"/>
              <a:t>: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b="1" dirty="0" smtClean="0"/>
              <a:t>MBC28L5</a:t>
            </a:r>
            <a:r>
              <a:rPr lang="en-GB" dirty="0" smtClean="0"/>
              <a:t> </a:t>
            </a:r>
            <a:r>
              <a:rPr lang="en-GB" dirty="0" smtClean="0"/>
              <a:t>is known to have QH connected in a skew dipole way. We start from this one and explore the half-cell around it, but: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dirty="0" smtClean="0">
                <a:solidFill>
                  <a:schemeClr val="accent3"/>
                </a:solidFill>
              </a:rPr>
              <a:t>MBA29L5</a:t>
            </a:r>
            <a:r>
              <a:rPr lang="en-GB" dirty="0">
                <a:solidFill>
                  <a:schemeClr val="accent3"/>
                </a:solidFill>
              </a:rPr>
              <a:t>,</a:t>
            </a:r>
            <a:r>
              <a:rPr lang="en-GB" dirty="0"/>
              <a:t> </a:t>
            </a:r>
            <a:r>
              <a:rPr lang="en-GB" dirty="0">
                <a:solidFill>
                  <a:srgbClr val="FF9999"/>
                </a:solidFill>
              </a:rPr>
              <a:t>#2151, 2 propagated quenches @3538 A &amp; 5234 </a:t>
            </a:r>
            <a:r>
              <a:rPr lang="en-GB" dirty="0" smtClean="0">
                <a:solidFill>
                  <a:srgbClr val="FF9999"/>
                </a:solidFill>
              </a:rPr>
              <a:t>A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b="1" dirty="0" smtClean="0"/>
              <a:t>MBC28L5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#3211, beam induced quench@10971 A</a:t>
            </a:r>
            <a:endParaRPr lang="en-GB" dirty="0">
              <a:solidFill>
                <a:srgbClr val="00B050"/>
              </a:solidFill>
            </a:endParaRPr>
          </a:p>
          <a:p>
            <a:pPr marL="587693" lvl="1" indent="-139700">
              <a:lnSpc>
                <a:spcPct val="120000"/>
              </a:lnSpc>
            </a:pPr>
            <a:r>
              <a:rPr lang="en-GB" dirty="0" smtClean="0">
                <a:solidFill>
                  <a:schemeClr val="accent3"/>
                </a:solidFill>
              </a:rPr>
              <a:t>MBB28L5</a:t>
            </a:r>
            <a:r>
              <a:rPr lang="en-GB" dirty="0">
                <a:solidFill>
                  <a:schemeClr val="accent3"/>
                </a:solidFill>
              </a:rPr>
              <a:t>,</a:t>
            </a:r>
            <a:r>
              <a:rPr lang="en-GB" dirty="0"/>
              <a:t> </a:t>
            </a:r>
            <a:r>
              <a:rPr lang="en-GB" dirty="0">
                <a:solidFill>
                  <a:srgbClr val="FF9999"/>
                </a:solidFill>
              </a:rPr>
              <a:t>#2148, training quench @10942 A, propagated @6530 </a:t>
            </a:r>
            <a:r>
              <a:rPr lang="en-GB" dirty="0" smtClean="0">
                <a:solidFill>
                  <a:srgbClr val="FF9999"/>
                </a:solidFill>
              </a:rPr>
              <a:t>A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b="1" dirty="0" smtClean="0"/>
              <a:t>MBA28L5</a:t>
            </a:r>
            <a:r>
              <a:rPr lang="en-GB" dirty="0"/>
              <a:t>, </a:t>
            </a:r>
            <a:r>
              <a:rPr lang="en-GB" dirty="0">
                <a:solidFill>
                  <a:srgbClr val="00B050"/>
                </a:solidFill>
              </a:rPr>
              <a:t>#1186, 2 propagated quenches @6705 A &amp; 2552 A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dirty="0" smtClean="0">
                <a:solidFill>
                  <a:schemeClr val="accent3"/>
                </a:solidFill>
              </a:rPr>
              <a:t>MQXBL1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9999"/>
                </a:solidFill>
              </a:rPr>
              <a:t>(close to 31L2), </a:t>
            </a:r>
            <a:r>
              <a:rPr lang="en-GB" dirty="0" smtClean="0">
                <a:solidFill>
                  <a:schemeClr val="accent3"/>
                </a:solidFill>
              </a:rPr>
              <a:t>MQXBL2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9999"/>
                </a:solidFill>
              </a:rPr>
              <a:t>(same plus recent MKI erratic)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b="1" dirty="0" smtClean="0"/>
              <a:t>MQXBL5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OK</a:t>
            </a:r>
          </a:p>
          <a:p>
            <a:pPr marL="176213" indent="-139700">
              <a:lnSpc>
                <a:spcPct val="120000"/>
              </a:lnSpc>
            </a:pPr>
            <a:r>
              <a:rPr lang="en-GB" dirty="0" smtClean="0"/>
              <a:t>If there is time: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b="1" dirty="0" smtClean="0"/>
              <a:t>MQXBR5</a:t>
            </a:r>
            <a:r>
              <a:rPr lang="en-GB" dirty="0"/>
              <a:t>, </a:t>
            </a:r>
            <a:r>
              <a:rPr lang="en-GB" dirty="0" smtClean="0">
                <a:solidFill>
                  <a:srgbClr val="00B050"/>
                </a:solidFill>
              </a:rPr>
              <a:t>OK</a:t>
            </a:r>
            <a:endParaRPr lang="en-GB" dirty="0" smtClean="0"/>
          </a:p>
          <a:p>
            <a:pPr marL="587693" lvl="1" indent="-139700">
              <a:lnSpc>
                <a:spcPct val="120000"/>
              </a:lnSpc>
            </a:pPr>
            <a:r>
              <a:rPr lang="en-GB" dirty="0">
                <a:solidFill>
                  <a:schemeClr val="accent3"/>
                </a:solidFill>
              </a:rPr>
              <a:t>MB.A27.L5,</a:t>
            </a:r>
            <a:r>
              <a:rPr lang="en-GB" dirty="0"/>
              <a:t> </a:t>
            </a:r>
            <a:r>
              <a:rPr lang="en-GB" dirty="0">
                <a:solidFill>
                  <a:srgbClr val="FF9999"/>
                </a:solidFill>
              </a:rPr>
              <a:t>lots of quenches, not </a:t>
            </a:r>
            <a:r>
              <a:rPr lang="en-GB" dirty="0" smtClean="0">
                <a:solidFill>
                  <a:srgbClr val="FF9999"/>
                </a:solidFill>
              </a:rPr>
              <a:t>OK</a:t>
            </a:r>
          </a:p>
          <a:p>
            <a:pPr marL="587693" lvl="1" indent="-139700">
              <a:lnSpc>
                <a:spcPct val="120000"/>
              </a:lnSpc>
            </a:pPr>
            <a:r>
              <a:rPr lang="en-GB" b="1" dirty="0" smtClean="0"/>
              <a:t>MBA31L5</a:t>
            </a:r>
            <a:r>
              <a:rPr lang="en-GB" dirty="0" smtClean="0"/>
              <a:t>,</a:t>
            </a:r>
            <a:r>
              <a:rPr lang="en-GB" b="1" dirty="0" smtClean="0"/>
              <a:t> </a:t>
            </a:r>
            <a:r>
              <a:rPr lang="en-GB" dirty="0" smtClean="0">
                <a:solidFill>
                  <a:srgbClr val="00B050"/>
                </a:solidFill>
              </a:rPr>
              <a:t>#3207, training </a:t>
            </a:r>
            <a:r>
              <a:rPr lang="en-GB" dirty="0">
                <a:solidFill>
                  <a:srgbClr val="00B050"/>
                </a:solidFill>
              </a:rPr>
              <a:t>quench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>
                <a:solidFill>
                  <a:srgbClr val="00B050"/>
                </a:solidFill>
              </a:rPr>
              <a:t>@</a:t>
            </a:r>
            <a:r>
              <a:rPr lang="en-GB" dirty="0" smtClean="0">
                <a:solidFill>
                  <a:srgbClr val="00B050"/>
                </a:solidFill>
              </a:rPr>
              <a:t>10728A, propagated @549A</a:t>
            </a:r>
            <a:r>
              <a:rPr lang="en-GB" dirty="0" smtClean="0"/>
              <a:t> 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2034801-1E40-9847-913D-EB9EBEF01C4D}" type="datetime3">
              <a:rPr lang="en-US" smtClean="0"/>
              <a:t>12 October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Matthieu Valette, Daniel </a:t>
            </a:r>
            <a:r>
              <a:rPr lang="en-US" dirty="0" err="1" smtClean="0"/>
              <a:t>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79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967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3421" y="233492"/>
            <a:ext cx="8920579" cy="555779"/>
          </a:xfrm>
        </p:spPr>
        <p:txBody>
          <a:bodyPr>
            <a:noAutofit/>
          </a:bodyPr>
          <a:lstStyle/>
          <a:p>
            <a:r>
              <a:rPr lang="en-US" sz="3200" dirty="0" smtClean="0"/>
              <a:t>MD#1182: </a:t>
            </a:r>
            <a:r>
              <a:rPr lang="en-GB" sz="3200" dirty="0"/>
              <a:t>Measurement of </a:t>
            </a:r>
            <a:r>
              <a:rPr lang="en-GB" sz="3200" dirty="0" smtClean="0"/>
              <a:t>QH </a:t>
            </a:r>
            <a:r>
              <a:rPr lang="en-GB" sz="3200" dirty="0"/>
              <a:t>vertical kick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2034801-1E40-9847-913D-EB9EBEF01C4D}" type="datetime3">
              <a:rPr lang="en-US" smtClean="0"/>
              <a:t>12 October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Matthieu Valette, Daniel </a:t>
            </a:r>
            <a:r>
              <a:rPr lang="en-US" dirty="0" err="1" smtClean="0"/>
              <a:t>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/>
          <a:srcRect b="8574"/>
          <a:stretch/>
        </p:blipFill>
        <p:spPr>
          <a:xfrm>
            <a:off x="460984" y="2319587"/>
            <a:ext cx="8480273" cy="3441133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839340" y="2277793"/>
            <a:ext cx="4114132" cy="3705131"/>
            <a:chOff x="835556" y="2094913"/>
            <a:chExt cx="4114132" cy="3705131"/>
          </a:xfrm>
        </p:grpSpPr>
        <p:cxnSp>
          <p:nvCxnSpPr>
            <p:cNvPr id="24" name="Straight Connector 23"/>
            <p:cNvCxnSpPr/>
            <p:nvPr/>
          </p:nvCxnSpPr>
          <p:spPr>
            <a:xfrm flipH="1">
              <a:off x="1069848" y="2569464"/>
              <a:ext cx="347472" cy="356616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697807" y="2569464"/>
              <a:ext cx="347472" cy="356616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 flipV="1">
              <a:off x="1036903" y="5026152"/>
              <a:ext cx="347472" cy="356616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664862" y="5026152"/>
              <a:ext cx="347472" cy="356616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941832" y="2113669"/>
              <a:ext cx="11795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600" dirty="0" smtClean="0">
                  <a:solidFill>
                    <a:srgbClr val="FF0000"/>
                  </a:solidFill>
                </a:rPr>
                <a:t>+</a:t>
              </a:r>
              <a:endParaRPr lang="en-US" sz="3600" dirty="0">
                <a:solidFill>
                  <a:srgbClr val="FF000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35556" y="5153713"/>
              <a:ext cx="11795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600" dirty="0" smtClean="0">
                  <a:solidFill>
                    <a:srgbClr val="FF0000"/>
                  </a:solidFill>
                </a:rPr>
                <a:t>+</a:t>
              </a:r>
              <a:endParaRPr lang="en-US" sz="3600" dirty="0">
                <a:solidFill>
                  <a:srgbClr val="FF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770112" y="2094913"/>
              <a:ext cx="11795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600" dirty="0"/>
                <a:t>-</a:t>
              </a:r>
              <a:endParaRPr lang="en-US" sz="36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663920" y="5153713"/>
              <a:ext cx="11795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600" dirty="0"/>
                <a:t>-</a:t>
              </a:r>
              <a:endParaRPr lang="en-US" sz="36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596752" y="2942880"/>
            <a:ext cx="4980639" cy="2381598"/>
            <a:chOff x="4592968" y="2760000"/>
            <a:chExt cx="4980639" cy="2381598"/>
          </a:xfrm>
        </p:grpSpPr>
        <p:cxnSp>
          <p:nvCxnSpPr>
            <p:cNvPr id="33" name="Straight Connector 32"/>
            <p:cNvCxnSpPr/>
            <p:nvPr/>
          </p:nvCxnSpPr>
          <p:spPr>
            <a:xfrm flipH="1">
              <a:off x="4992626" y="3154680"/>
              <a:ext cx="190130" cy="423533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8395586" y="3154680"/>
              <a:ext cx="135766" cy="423533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 flipV="1">
              <a:off x="4992625" y="4384877"/>
              <a:ext cx="190131" cy="433556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8337696" y="4384877"/>
              <a:ext cx="103936" cy="433556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4592968" y="3249599"/>
              <a:ext cx="11795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600" dirty="0" smtClean="0">
                  <a:solidFill>
                    <a:srgbClr val="FF0000"/>
                  </a:solidFill>
                </a:rPr>
                <a:t>+</a:t>
              </a:r>
              <a:endParaRPr lang="en-US" sz="3600" dirty="0">
                <a:solidFill>
                  <a:srgbClr val="FF0000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701121" y="4421897"/>
              <a:ext cx="11795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600" dirty="0" smtClean="0">
                  <a:solidFill>
                    <a:srgbClr val="FF0000"/>
                  </a:solidFill>
                </a:rPr>
                <a:t>+</a:t>
              </a:r>
              <a:endParaRPr lang="en-US" sz="3600" dirty="0">
                <a:solidFill>
                  <a:srgbClr val="FF0000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399212" y="2760000"/>
              <a:ext cx="3026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600" dirty="0"/>
                <a:t>-</a:t>
              </a:r>
              <a:endParaRPr lang="en-US" sz="36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394031" y="4495267"/>
              <a:ext cx="11795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600" dirty="0"/>
                <a:t>-</a:t>
              </a:r>
              <a:endParaRPr lang="en-US" sz="3600" dirty="0"/>
            </a:p>
          </p:txBody>
        </p:sp>
      </p:grpSp>
      <p:cxnSp>
        <p:nvCxnSpPr>
          <p:cNvPr id="41" name="Straight Arrow Connector 40"/>
          <p:cNvCxnSpPr/>
          <p:nvPr/>
        </p:nvCxnSpPr>
        <p:spPr>
          <a:xfrm flipH="1">
            <a:off x="1947746" y="4160520"/>
            <a:ext cx="607214" cy="0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6310096" y="4166616"/>
            <a:ext cx="429768" cy="9144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811450" y="3734626"/>
            <a:ext cx="1487020" cy="380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</a:t>
            </a:r>
            <a:r>
              <a:rPr lang="en-GB" baseline="-25000" dirty="0" smtClean="0"/>
              <a:t>x</a:t>
            </a:r>
            <a:r>
              <a:rPr lang="en-GB" dirty="0" smtClean="0"/>
              <a:t>≠0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6049445" y="3755644"/>
            <a:ext cx="1487020" cy="380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</a:t>
            </a:r>
            <a:r>
              <a:rPr lang="en-GB" baseline="-25000" dirty="0" smtClean="0"/>
              <a:t>x</a:t>
            </a:r>
            <a:r>
              <a:rPr lang="en-GB" dirty="0" smtClean="0"/>
              <a:t>≠0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2807731" y="1443013"/>
            <a:ext cx="3794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Most common connection scheme for the main dipole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20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3421" y="233492"/>
            <a:ext cx="8920579" cy="555779"/>
          </a:xfrm>
        </p:spPr>
        <p:txBody>
          <a:bodyPr>
            <a:noAutofit/>
          </a:bodyPr>
          <a:lstStyle/>
          <a:p>
            <a:r>
              <a:rPr lang="en-US" sz="3200" dirty="0" smtClean="0"/>
              <a:t>MD#1182: </a:t>
            </a:r>
            <a:r>
              <a:rPr lang="en-GB" sz="3200" dirty="0"/>
              <a:t>Measurement of </a:t>
            </a:r>
            <a:r>
              <a:rPr lang="en-GB" sz="3200" dirty="0" smtClean="0"/>
              <a:t>QH </a:t>
            </a:r>
            <a:r>
              <a:rPr lang="en-GB" sz="3200" dirty="0"/>
              <a:t>vertical kick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2034801-1E40-9847-913D-EB9EBEF01C4D}" type="datetime3">
              <a:rPr lang="en-US" smtClean="0"/>
              <a:t>12 October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Matthieu Valette, Daniel </a:t>
            </a:r>
            <a:r>
              <a:rPr lang="en-US" dirty="0" err="1" smtClean="0"/>
              <a:t>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69" name="Chart 68"/>
          <p:cNvGraphicFramePr/>
          <p:nvPr>
            <p:extLst>
              <p:ext uri="{D42A27DB-BD31-4B8C-83A1-F6EECF244321}">
                <p14:modId xmlns:p14="http://schemas.microsoft.com/office/powerpoint/2010/main" val="384822207"/>
              </p:ext>
            </p:extLst>
          </p:nvPr>
        </p:nvGraphicFramePr>
        <p:xfrm>
          <a:off x="329184" y="2350008"/>
          <a:ext cx="8229600" cy="3255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TextBox 69"/>
          <p:cNvSpPr txBox="1"/>
          <p:nvPr/>
        </p:nvSpPr>
        <p:spPr>
          <a:xfrm>
            <a:off x="2617568" y="1407353"/>
            <a:ext cx="3794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Orbit oscillation </a:t>
            </a:r>
            <a:r>
              <a:rPr lang="en-GB" dirty="0" smtClean="0"/>
              <a:t>amplitude at the TCPD </a:t>
            </a:r>
            <a:r>
              <a:rPr lang="en-GB" dirty="0" smtClean="0"/>
              <a:t>as a function of the </a:t>
            </a:r>
            <a:r>
              <a:rPr lang="en-GB" dirty="0" smtClean="0"/>
              <a:t>MB where the </a:t>
            </a:r>
            <a:r>
              <a:rPr lang="en-GB" dirty="0" smtClean="0"/>
              <a:t>QH </a:t>
            </a:r>
            <a:r>
              <a:rPr lang="en-GB" dirty="0" smtClean="0"/>
              <a:t>is fired </a:t>
            </a:r>
            <a:r>
              <a:rPr lang="en-GB" dirty="0" smtClean="0"/>
              <a:t>(simulation)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096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3421" y="233492"/>
            <a:ext cx="8920579" cy="555779"/>
          </a:xfrm>
        </p:spPr>
        <p:txBody>
          <a:bodyPr>
            <a:noAutofit/>
          </a:bodyPr>
          <a:lstStyle/>
          <a:p>
            <a:r>
              <a:rPr lang="en-US" sz="3200" dirty="0" smtClean="0"/>
              <a:t>MD#1182: </a:t>
            </a:r>
            <a:r>
              <a:rPr lang="en-GB" sz="3200" dirty="0"/>
              <a:t>Measurement of </a:t>
            </a:r>
            <a:r>
              <a:rPr lang="en-GB" sz="3200" dirty="0" smtClean="0"/>
              <a:t>QH </a:t>
            </a:r>
            <a:r>
              <a:rPr lang="en-GB" sz="3200" dirty="0"/>
              <a:t>vertical kick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2034801-1E40-9847-913D-EB9EBEF01C4D}" type="datetime3">
              <a:rPr lang="en-US" smtClean="0"/>
              <a:t>12 October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Matthieu Valette, Daniel </a:t>
            </a:r>
            <a:r>
              <a:rPr lang="en-US" dirty="0" err="1" smtClean="0"/>
              <a:t>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279916" y="2050455"/>
            <a:ext cx="4386720" cy="3801985"/>
            <a:chOff x="25441" y="1295400"/>
            <a:chExt cx="6070559" cy="526137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1919" y="1853092"/>
              <a:ext cx="4163044" cy="4163044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 bwMode="auto">
            <a:xfrm rot="3877335">
              <a:off x="4888262" y="2888715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 rot="5400000">
              <a:off x="5082077" y="3567592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 rot="9195718">
              <a:off x="3827281" y="5939936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 rot="10800000">
              <a:off x="3151375" y="6112163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 rot="10800000">
              <a:off x="2519257" y="6112163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 rot="10800000">
              <a:off x="3151375" y="1635535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 rot="10800000">
              <a:off x="2519257" y="1635534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 rot="5400000">
              <a:off x="5082077" y="4177192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 rot="5400000">
              <a:off x="514012" y="3567592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 rot="5400000">
              <a:off x="514012" y="4177192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 rot="9195718">
              <a:off x="1825790" y="1832002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 rot="17742119">
              <a:off x="700268" y="2881668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 rot="17742119">
              <a:off x="4889437" y="4866345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 rot="3877335">
              <a:off x="697162" y="4850448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 rot="1721712">
              <a:off x="1805711" y="5946790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 rot="1721712">
              <a:off x="3820223" y="1822009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 rot="9195718">
              <a:off x="2348710" y="2793084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 rot="9195718">
              <a:off x="3263109" y="4951662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 rot="1219873">
              <a:off x="3181717" y="2769157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 rot="1219873">
              <a:off x="2381137" y="4975589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 rot="17436979">
              <a:off x="1708068" y="3484367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 rot="17436979">
              <a:off x="3951644" y="4186943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 rot="4299880">
              <a:off x="3942646" y="3465151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 rot="4299880">
              <a:off x="1699072" y="4179305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5441" y="3412961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LF4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424978" y="4022561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LF4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40052" y="2642163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HF4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424978" y="3412958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LF1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8562" y="4022561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LF1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106310" y="1295400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LF2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438400" y="6177139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LF2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062778" y="6177139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LF3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432841" y="1311623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LF3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103433" y="2657220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HF1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53392" y="4827561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HF1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929881" y="1435477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HF2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617836" y="6071245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HF2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564254" y="1487506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HF3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990379" y="6082827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HF3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152399" y="4887671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HF4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548139" y="3380128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IN1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965772" y="4012068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IN1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059560" y="2924906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IN2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388388" y="4591590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IN2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033647" y="4601661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IN3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548139" y="4020491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IN4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007434" y="3438020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IN4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432841" y="2934981"/>
              <a:ext cx="671022" cy="37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anose="020F0502020204030204" pitchFamily="34" charset="0"/>
                </a:rPr>
                <a:t>IN3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</p:grpSp>
      <p:cxnSp>
        <p:nvCxnSpPr>
          <p:cNvPr id="59" name="Straight Arrow Connector 58"/>
          <p:cNvCxnSpPr/>
          <p:nvPr/>
        </p:nvCxnSpPr>
        <p:spPr>
          <a:xfrm flipH="1">
            <a:off x="5696679" y="3678103"/>
            <a:ext cx="1556165" cy="463430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6194050" y="3920175"/>
            <a:ext cx="343636" cy="123310"/>
          </a:xfrm>
          <a:prstGeom prst="straightConnector1">
            <a:avLst/>
          </a:prstGeom>
          <a:ln w="76200">
            <a:solidFill>
              <a:srgbClr val="FF6600"/>
            </a:solidFill>
            <a:tailEnd type="triangle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53" idx="0"/>
            <a:endCxn id="30" idx="0"/>
          </p:cNvCxnSpPr>
          <p:nvPr/>
        </p:nvCxnSpPr>
        <p:spPr>
          <a:xfrm flipH="1">
            <a:off x="6194050" y="3227973"/>
            <a:ext cx="520835" cy="1485299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endCxn id="56" idx="3"/>
          </p:cNvCxnSpPr>
          <p:nvPr/>
        </p:nvCxnSpPr>
        <p:spPr>
          <a:xfrm>
            <a:off x="5751329" y="3696984"/>
            <a:ext cx="1559062" cy="459849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6211264" y="3227973"/>
            <a:ext cx="592764" cy="1427104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 flipV="1">
            <a:off x="6364197" y="3608152"/>
            <a:ext cx="114251" cy="281600"/>
          </a:xfrm>
          <a:prstGeom prst="straightConnector1">
            <a:avLst/>
          </a:prstGeom>
          <a:ln w="76200">
            <a:solidFill>
              <a:srgbClr val="FF6600"/>
            </a:solidFill>
            <a:tailEnd type="triangle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>
            <a:off x="6339845" y="3904446"/>
            <a:ext cx="164608" cy="331730"/>
          </a:xfrm>
          <a:prstGeom prst="straightConnector1">
            <a:avLst/>
          </a:prstGeom>
          <a:ln w="76200">
            <a:solidFill>
              <a:srgbClr val="FF6600"/>
            </a:solidFill>
            <a:tailEnd type="triangle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endCxn id="57" idx="3"/>
          </p:cNvCxnSpPr>
          <p:nvPr/>
        </p:nvCxnSpPr>
        <p:spPr>
          <a:xfrm flipH="1" flipV="1">
            <a:off x="6197043" y="3735926"/>
            <a:ext cx="292567" cy="174371"/>
          </a:xfrm>
          <a:prstGeom prst="straightConnector1">
            <a:avLst/>
          </a:prstGeom>
          <a:ln w="76200">
            <a:solidFill>
              <a:srgbClr val="FF6600"/>
            </a:solidFill>
            <a:tailEnd type="triangle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 flipV="1">
            <a:off x="5834121" y="3917198"/>
            <a:ext cx="664053" cy="17448"/>
          </a:xfrm>
          <a:prstGeom prst="straightConnector1">
            <a:avLst/>
          </a:prstGeom>
          <a:ln w="76200">
            <a:solidFill>
              <a:srgbClr val="FF66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592436" y="1242545"/>
            <a:ext cx="3794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Baseline connection scheme for the Hi </a:t>
            </a:r>
            <a:r>
              <a:rPr lang="en-GB" dirty="0" err="1" smtClean="0"/>
              <a:t>Lumi</a:t>
            </a:r>
            <a:r>
              <a:rPr lang="en-GB" dirty="0" smtClean="0"/>
              <a:t> triplet.</a:t>
            </a:r>
            <a:endParaRPr lang="en-US" dirty="0"/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59" y="1967368"/>
            <a:ext cx="3394225" cy="2997240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516280" y="1566135"/>
            <a:ext cx="25777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QH current decay</a:t>
            </a:r>
            <a:endParaRPr lang="en-US" sz="2400" dirty="0">
              <a:solidFill>
                <a:srgbClr val="00B050"/>
              </a:solidFill>
            </a:endParaRPr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832236" y="4619036"/>
            <a:ext cx="173736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945012" y="3806482"/>
            <a:ext cx="371856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005972" y="4427012"/>
            <a:ext cx="78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20</a:t>
            </a:r>
            <a:r>
              <a:rPr lang="fr-FR" dirty="0" smtClean="0">
                <a:solidFill>
                  <a:srgbClr val="FF0000"/>
                </a:solidFill>
              </a:rPr>
              <a:t>µs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316868" y="3465988"/>
            <a:ext cx="78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80m</a:t>
            </a:r>
            <a:r>
              <a:rPr lang="fr-FR" dirty="0" smtClean="0">
                <a:solidFill>
                  <a:srgbClr val="FF0000"/>
                </a:solidFill>
              </a:rPr>
              <a:t>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6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43924</TotalTime>
  <Words>505</Words>
  <Application>Microsoft Office PowerPoint</Application>
  <PresentationFormat>On-screen Show (4:3)</PresentationFormat>
  <Paragraphs>106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Wingdings</vt:lpstr>
      <vt:lpstr>CERN(4-3)</vt:lpstr>
      <vt:lpstr>PowerPoint Presentation</vt:lpstr>
      <vt:lpstr>MD#1826: Measurement of QH vertical kick</vt:lpstr>
      <vt:lpstr>MD#1826: Procedure to follow</vt:lpstr>
      <vt:lpstr>MD#1826: Magnet to be used</vt:lpstr>
      <vt:lpstr>PowerPoint Presentation</vt:lpstr>
      <vt:lpstr>MD#1182: Measurement of QH vertical kick</vt:lpstr>
      <vt:lpstr>MD#1182: Measurement of QH vertical kick</vt:lpstr>
      <vt:lpstr>MD#1182: Measurement of QH vertical kick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Matthieu Valette</cp:lastModifiedBy>
  <cp:revision>394</cp:revision>
  <cp:lastPrinted>2016-06-28T07:21:24Z</cp:lastPrinted>
  <dcterms:created xsi:type="dcterms:W3CDTF">2012-11-30T11:04:26Z</dcterms:created>
  <dcterms:modified xsi:type="dcterms:W3CDTF">2016-10-12T14:39:58Z</dcterms:modified>
</cp:coreProperties>
</file>