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>
  <p:sldMasterIdLst>
    <p:sldMasterId id="2147483650" r:id="rId1"/>
    <p:sldMasterId id="2147483674" r:id="rId2"/>
  </p:sldMasterIdLst>
  <p:notesMasterIdLst>
    <p:notesMasterId r:id="rId7"/>
  </p:notesMasterIdLst>
  <p:handoutMasterIdLst>
    <p:handoutMasterId r:id="rId8"/>
  </p:handoutMasterIdLst>
  <p:sldIdLst>
    <p:sldId id="432" r:id="rId3"/>
    <p:sldId id="433" r:id="rId4"/>
    <p:sldId id="425" r:id="rId5"/>
    <p:sldId id="434" r:id="rId6"/>
  </p:sldIdLst>
  <p:sldSz cx="9144000" cy="6858000" type="screen4x3"/>
  <p:notesSz cx="9996488" cy="6864350"/>
  <p:embeddedFontLst>
    <p:embeddedFont>
      <p:font typeface="Comic Sans MS" panose="030F0702030302020204" pitchFamily="66" charset="0"/>
      <p:regular r:id="rId9"/>
      <p:bold r:id="rId10"/>
      <p:italic r:id="rId11"/>
      <p:boldItalic r:id="rId12"/>
    </p:embeddedFont>
    <p:embeddedFont>
      <p:font typeface="Tahoma" panose="020B0604030504040204" pitchFamily="34" charset="0"/>
      <p:regular r:id="rId13"/>
      <p:bold r:id="rId14"/>
    </p:embeddedFont>
    <p:embeddedFont>
      <p:font typeface="Gisha" panose="020B0502040204020203" pitchFamily="34" charset="-79"/>
      <p:regular r:id="rId15"/>
      <p:bold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2">
          <p15:clr>
            <a:srgbClr val="A4A3A4"/>
          </p15:clr>
        </p15:guide>
        <p15:guide id="2" pos="314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66"/>
    <a:srgbClr val="FFFFCC"/>
    <a:srgbClr val="0099FF"/>
    <a:srgbClr val="0033CC"/>
    <a:srgbClr val="FFFF00"/>
    <a:srgbClr val="808080"/>
    <a:srgbClr val="009900"/>
    <a:srgbClr val="C0C0C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23" autoAdjust="0"/>
    <p:restoredTop sz="94613" autoAdjust="0"/>
  </p:normalViewPr>
  <p:slideViewPr>
    <p:cSldViewPr>
      <p:cViewPr varScale="1">
        <p:scale>
          <a:sx n="97" d="100"/>
          <a:sy n="97" d="100"/>
        </p:scale>
        <p:origin x="1888" y="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046" y="-90"/>
      </p:cViewPr>
      <p:guideLst>
        <p:guide orient="horz" pos="2162"/>
        <p:guide pos="3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330948" cy="3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55" tIns="46829" rIns="93655" bIns="4682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63187" y="1"/>
            <a:ext cx="4330948" cy="3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55" tIns="46829" rIns="93655" bIns="4682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2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520068"/>
            <a:ext cx="4330948" cy="3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55" tIns="46829" rIns="93655" bIns="46829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2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63187" y="6520068"/>
            <a:ext cx="4330948" cy="3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55" tIns="46829" rIns="93655" bIns="4682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C4671DF-8EDB-4898-8CDC-6B420196172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8410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293287" cy="3229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43" tIns="46822" rIns="93643" bIns="46822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49064" y="0"/>
            <a:ext cx="4293287" cy="3229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43" tIns="46822" rIns="93643" bIns="4682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1688" y="538163"/>
            <a:ext cx="3371850" cy="2530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55774" y="3283584"/>
            <a:ext cx="7343782" cy="306826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43" tIns="46822" rIns="93643" bIns="468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513339"/>
            <a:ext cx="4293287" cy="37680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43" tIns="46822" rIns="93643" bIns="46822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49064" y="6513339"/>
            <a:ext cx="4293287" cy="37680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43" tIns="46822" rIns="93643" bIns="4682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F843FC6-64E4-4B56-9BBE-340A5AD23F2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541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704E6-FA8D-4366-B15C-3EE0DF9B3F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23BAF-8E6A-47EE-8D8B-A8B73A16F2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2616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A8DE7-CDFB-4AA9-955D-AB342164B2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E32B3-D1BC-4652-9F72-20BD59EE5E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C8E0A-C3CB-485A-9D70-C60B9072AB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FF390-CBB6-4BDA-866A-06E53D5F1C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96292-8165-4D15-847A-E62027F497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2D5FE-5CD5-4A9D-A3EC-BAC6DE2B53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E0F71-F791-4077-AA2B-C458A270D1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71E78-1BE8-4FF1-914D-18D09DAF93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2A21E-EFFC-4C5C-B08C-24AB7A813E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188640"/>
            <a:ext cx="5940152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Fare </a:t>
            </a:r>
            <a:r>
              <a:rPr lang="en-GB" dirty="0" err="1" smtClean="0"/>
              <a:t>clic</a:t>
            </a:r>
            <a:r>
              <a:rPr lang="en-GB" dirty="0" smtClean="0"/>
              <a:t> per </a:t>
            </a:r>
            <a:r>
              <a:rPr lang="en-GB" dirty="0" err="1" smtClean="0"/>
              <a:t>modificare</a:t>
            </a:r>
            <a:r>
              <a:rPr lang="en-GB" dirty="0" smtClean="0"/>
              <a:t> lo stile del </a:t>
            </a:r>
            <a:r>
              <a:rPr lang="en-GB" dirty="0" err="1" smtClean="0"/>
              <a:t>titolo</a:t>
            </a:r>
            <a:endParaRPr lang="en-GB" dirty="0" smtClean="0"/>
          </a:p>
        </p:txBody>
      </p:sp>
      <p:sp>
        <p:nvSpPr>
          <p:cNvPr id="37581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1338" y="6337300"/>
            <a:ext cx="8747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20FFC07-6900-4A1F-A006-F540176D64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2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2141220" cy="85534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bg2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hlink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hlink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hlink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EC089-0074-4216-B929-6C02F3B4E451}" type="datetimeFigureOut">
              <a:rPr lang="it-IT" smtClean="0"/>
              <a:pPr/>
              <a:t>06/12/2016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267BD-017E-467C-B532-76F22B981B3D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NA02-NUSPRASEN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2276872"/>
            <a:ext cx="8517632" cy="3744416"/>
          </a:xfrm>
        </p:spPr>
        <p:txBody>
          <a:bodyPr/>
          <a:lstStyle/>
          <a:p>
            <a:pPr algn="ctr">
              <a:buNone/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NUSPRASEN Workshop at ISOLDE</a:t>
            </a:r>
            <a:endParaRPr lang="en-US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6. Dec. 2016</a:t>
            </a:r>
          </a:p>
          <a:p>
            <a:pPr algn="ctr">
              <a:buNone/>
            </a:pPr>
            <a:endParaRPr lang="en-US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Welcome !</a:t>
            </a:r>
          </a:p>
        </p:txBody>
      </p:sp>
      <p:sp>
        <p:nvSpPr>
          <p:cNvPr id="4" name="Rechteck 3"/>
          <p:cNvSpPr/>
          <p:nvPr/>
        </p:nvSpPr>
        <p:spPr>
          <a:xfrm>
            <a:off x="72008" y="1124744"/>
            <a:ext cx="896448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700" b="1" kern="0" dirty="0" err="1">
                <a:solidFill>
                  <a:srgbClr val="C00000"/>
                </a:solidFill>
              </a:rPr>
              <a:t>NU</a:t>
            </a:r>
            <a:r>
              <a:rPr lang="en-US" sz="1700" kern="0" dirty="0" err="1"/>
              <a:t>clear</a:t>
            </a:r>
            <a:r>
              <a:rPr lang="en-US" sz="1700" kern="0" dirty="0"/>
              <a:t> </a:t>
            </a:r>
            <a:r>
              <a:rPr lang="en-US" sz="1700" b="1" kern="0" dirty="0">
                <a:solidFill>
                  <a:srgbClr val="C00000"/>
                </a:solidFill>
              </a:rPr>
              <a:t>S</a:t>
            </a:r>
            <a:r>
              <a:rPr lang="en-US" sz="1700" kern="0" dirty="0"/>
              <a:t>tructure </a:t>
            </a:r>
            <a:r>
              <a:rPr lang="en-US" sz="1700" b="1" kern="0" dirty="0">
                <a:solidFill>
                  <a:srgbClr val="C00000"/>
                </a:solidFill>
              </a:rPr>
              <a:t>P</a:t>
            </a:r>
            <a:r>
              <a:rPr lang="en-US" sz="1700" kern="0" dirty="0"/>
              <a:t>hysics, </a:t>
            </a:r>
            <a:r>
              <a:rPr lang="en-US" sz="1700" b="1" kern="0" dirty="0">
                <a:solidFill>
                  <a:srgbClr val="C00000"/>
                </a:solidFill>
              </a:rPr>
              <a:t>R</a:t>
            </a:r>
            <a:r>
              <a:rPr lang="en-US" sz="1700" kern="0" dirty="0"/>
              <a:t>eactions, </a:t>
            </a:r>
            <a:r>
              <a:rPr lang="en-US" sz="1700" b="1" kern="0" dirty="0" smtClean="0">
                <a:solidFill>
                  <a:srgbClr val="C00000"/>
                </a:solidFill>
              </a:rPr>
              <a:t>A</a:t>
            </a:r>
            <a:r>
              <a:rPr lang="en-US" sz="1700" kern="0" dirty="0" smtClean="0"/>
              <a:t>strophysics </a:t>
            </a:r>
            <a:r>
              <a:rPr lang="en-US" sz="1700" kern="0" dirty="0"/>
              <a:t>and </a:t>
            </a:r>
            <a:r>
              <a:rPr lang="en-US" sz="1700" b="1" kern="0" dirty="0" err="1">
                <a:solidFill>
                  <a:srgbClr val="C00000"/>
                </a:solidFill>
              </a:rPr>
              <a:t>S</a:t>
            </a:r>
            <a:r>
              <a:rPr lang="en-US" sz="1700" kern="0" dirty="0" err="1"/>
              <a:t>uperheavy</a:t>
            </a:r>
            <a:r>
              <a:rPr lang="en-US" sz="1700" kern="0" dirty="0"/>
              <a:t> </a:t>
            </a:r>
            <a:r>
              <a:rPr lang="en-US" sz="1700" b="1" kern="0" dirty="0">
                <a:solidFill>
                  <a:srgbClr val="C00000"/>
                </a:solidFill>
              </a:rPr>
              <a:t>E</a:t>
            </a:r>
            <a:r>
              <a:rPr lang="en-US" sz="1700" kern="0" dirty="0"/>
              <a:t>lements </a:t>
            </a:r>
            <a:r>
              <a:rPr lang="en-US" sz="1700" b="1" kern="0" dirty="0">
                <a:solidFill>
                  <a:srgbClr val="C00000"/>
                </a:solidFill>
              </a:rPr>
              <a:t>N</a:t>
            </a:r>
            <a:r>
              <a:rPr lang="en-US" sz="1700" kern="0" dirty="0"/>
              <a:t>etwork</a:t>
            </a:r>
            <a:endParaRPr lang="de-DE" sz="1700" kern="0" dirty="0"/>
          </a:p>
        </p:txBody>
      </p:sp>
    </p:spTree>
    <p:extLst>
      <p:ext uri="{BB962C8B-B14F-4D97-AF65-F5344CB8AC3E}">
        <p14:creationId xmlns:p14="http://schemas.microsoft.com/office/powerpoint/2010/main" val="123775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NA02-NUSPRASEN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2276872"/>
            <a:ext cx="8517632" cy="3744416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NUSPRASEN is the physics network </a:t>
            </a:r>
            <a:r>
              <a:rPr lang="en-US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ín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ENSAR-2</a:t>
            </a:r>
          </a:p>
          <a:p>
            <a:r>
              <a:rPr lang="en-US" sz="24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which organizes and supports </a:t>
            </a:r>
            <a:r>
              <a:rPr lang="en-US" sz="24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workshops </a:t>
            </a:r>
            <a:r>
              <a:rPr lang="en-US" sz="24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on </a:t>
            </a:r>
          </a:p>
          <a:p>
            <a:pPr lvl="1"/>
            <a:r>
              <a:rPr lang="en-US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Nuclear structure</a:t>
            </a:r>
          </a:p>
          <a:p>
            <a:pPr lvl="1"/>
            <a:r>
              <a:rPr lang="en-US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Nuclear reactions</a:t>
            </a:r>
          </a:p>
          <a:p>
            <a:pPr lvl="1"/>
            <a:r>
              <a:rPr lang="en-US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Nuclear astrophysics</a:t>
            </a:r>
          </a:p>
          <a:p>
            <a:pPr lvl="1"/>
            <a:r>
              <a:rPr lang="en-US" sz="2000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Superheavy</a:t>
            </a:r>
            <a:r>
              <a:rPr lang="en-US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elements</a:t>
            </a:r>
            <a:endParaRPr lang="en-US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which raises synergies of the ENSAR-2 work packages and the ENSAR-2 access facilities</a:t>
            </a:r>
            <a:endParaRPr lang="en-US" sz="24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which coordinates the related activities and </a:t>
            </a:r>
          </a:p>
          <a:p>
            <a:r>
              <a:rPr lang="en-US" sz="24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which disseminates its results</a:t>
            </a:r>
          </a:p>
          <a:p>
            <a:pPr>
              <a:buNone/>
            </a:pPr>
            <a:endParaRPr lang="en-US" sz="2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72008" y="1124744"/>
            <a:ext cx="896448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700" b="1" kern="0" dirty="0" err="1">
                <a:solidFill>
                  <a:srgbClr val="C00000"/>
                </a:solidFill>
              </a:rPr>
              <a:t>NU</a:t>
            </a:r>
            <a:r>
              <a:rPr lang="en-US" sz="1700" kern="0" dirty="0" err="1"/>
              <a:t>clear</a:t>
            </a:r>
            <a:r>
              <a:rPr lang="en-US" sz="1700" kern="0" dirty="0"/>
              <a:t> </a:t>
            </a:r>
            <a:r>
              <a:rPr lang="en-US" sz="1700" b="1" kern="0" dirty="0">
                <a:solidFill>
                  <a:srgbClr val="C00000"/>
                </a:solidFill>
              </a:rPr>
              <a:t>S</a:t>
            </a:r>
            <a:r>
              <a:rPr lang="en-US" sz="1700" kern="0" dirty="0"/>
              <a:t>tructure </a:t>
            </a:r>
            <a:r>
              <a:rPr lang="en-US" sz="1700" b="1" kern="0" dirty="0">
                <a:solidFill>
                  <a:srgbClr val="C00000"/>
                </a:solidFill>
              </a:rPr>
              <a:t>P</a:t>
            </a:r>
            <a:r>
              <a:rPr lang="en-US" sz="1700" kern="0" dirty="0"/>
              <a:t>hysics, </a:t>
            </a:r>
            <a:r>
              <a:rPr lang="en-US" sz="1700" b="1" kern="0" dirty="0">
                <a:solidFill>
                  <a:srgbClr val="C00000"/>
                </a:solidFill>
              </a:rPr>
              <a:t>R</a:t>
            </a:r>
            <a:r>
              <a:rPr lang="en-US" sz="1700" kern="0" dirty="0"/>
              <a:t>eactions, </a:t>
            </a:r>
            <a:r>
              <a:rPr lang="en-US" sz="1700" b="1" kern="0" dirty="0" smtClean="0">
                <a:solidFill>
                  <a:srgbClr val="C00000"/>
                </a:solidFill>
              </a:rPr>
              <a:t>A</a:t>
            </a:r>
            <a:r>
              <a:rPr lang="en-US" sz="1700" kern="0" dirty="0" smtClean="0"/>
              <a:t>strophysics </a:t>
            </a:r>
            <a:r>
              <a:rPr lang="en-US" sz="1700" kern="0" dirty="0"/>
              <a:t>and </a:t>
            </a:r>
            <a:r>
              <a:rPr lang="en-US" sz="1700" b="1" kern="0" dirty="0" err="1">
                <a:solidFill>
                  <a:srgbClr val="C00000"/>
                </a:solidFill>
              </a:rPr>
              <a:t>S</a:t>
            </a:r>
            <a:r>
              <a:rPr lang="en-US" sz="1700" kern="0" dirty="0" err="1"/>
              <a:t>uperheavy</a:t>
            </a:r>
            <a:r>
              <a:rPr lang="en-US" sz="1700" kern="0" dirty="0"/>
              <a:t> </a:t>
            </a:r>
            <a:r>
              <a:rPr lang="en-US" sz="1700" b="1" kern="0" dirty="0">
                <a:solidFill>
                  <a:srgbClr val="C00000"/>
                </a:solidFill>
              </a:rPr>
              <a:t>E</a:t>
            </a:r>
            <a:r>
              <a:rPr lang="en-US" sz="1700" kern="0" dirty="0"/>
              <a:t>lements </a:t>
            </a:r>
            <a:r>
              <a:rPr lang="en-US" sz="1700" b="1" kern="0" dirty="0">
                <a:solidFill>
                  <a:srgbClr val="C00000"/>
                </a:solidFill>
              </a:rPr>
              <a:t>N</a:t>
            </a:r>
            <a:r>
              <a:rPr lang="en-US" sz="1700" kern="0" dirty="0"/>
              <a:t>etwork</a:t>
            </a:r>
            <a:endParaRPr lang="de-DE" sz="1700" kern="0" dirty="0"/>
          </a:p>
        </p:txBody>
      </p:sp>
    </p:spTree>
    <p:extLst>
      <p:ext uri="{BB962C8B-B14F-4D97-AF65-F5344CB8AC3E}">
        <p14:creationId xmlns:p14="http://schemas.microsoft.com/office/powerpoint/2010/main" val="389558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0" y="1068374"/>
            <a:ext cx="3585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C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Steering Committee</a:t>
            </a:r>
            <a:endParaRPr lang="en-GB" sz="2800" b="1" dirty="0">
              <a:solidFill>
                <a:srgbClr val="C0000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0" y="188640"/>
            <a:ext cx="5940152" cy="105251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NA02-NUSPRASEN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asellaDiTesto 4"/>
          <p:cNvSpPr txBox="1"/>
          <p:nvPr/>
        </p:nvSpPr>
        <p:spPr>
          <a:xfrm>
            <a:off x="395536" y="2132856"/>
            <a:ext cx="81369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b="1" u="sng" dirty="0" smtClean="0"/>
              <a:t>The NUSPRASEN Steering </a:t>
            </a:r>
            <a:r>
              <a:rPr lang="en-GB" sz="2000" b="1" u="sng" dirty="0"/>
              <a:t>C</a:t>
            </a:r>
            <a:r>
              <a:rPr lang="en-GB" sz="2000" b="1" u="sng" dirty="0" smtClean="0"/>
              <a:t>ommittee has been set up, it is composed of the following members:</a:t>
            </a:r>
          </a:p>
          <a:p>
            <a:endParaRPr lang="de-DE" sz="2000" dirty="0" smtClean="0"/>
          </a:p>
          <a:p>
            <a:r>
              <a:rPr lang="de-DE" sz="2000" dirty="0" smtClean="0"/>
              <a:t>A</a:t>
            </a:r>
            <a:r>
              <a:rPr lang="de-DE" sz="2000" dirty="0"/>
              <a:t>. </a:t>
            </a:r>
            <a:r>
              <a:rPr lang="de-DE" sz="2000" dirty="0" err="1"/>
              <a:t>Bonaccorso</a:t>
            </a:r>
            <a:r>
              <a:rPr lang="de-DE" sz="2000" dirty="0"/>
              <a:t> (</a:t>
            </a:r>
            <a:r>
              <a:rPr lang="de-DE" sz="2000" dirty="0" err="1"/>
              <a:t>U.Pisa</a:t>
            </a:r>
            <a:r>
              <a:rPr lang="de-DE" sz="2000" dirty="0"/>
              <a:t>, </a:t>
            </a:r>
            <a:r>
              <a:rPr lang="de-DE" sz="2000" dirty="0" err="1" smtClean="0"/>
              <a:t>Italy</a:t>
            </a:r>
            <a:r>
              <a:rPr lang="de-DE" sz="2000" dirty="0" smtClean="0"/>
              <a:t>)</a:t>
            </a:r>
          </a:p>
          <a:p>
            <a:r>
              <a:rPr lang="de-DE" sz="2000" dirty="0"/>
              <a:t>M. Borge (CERN, </a:t>
            </a:r>
            <a:r>
              <a:rPr lang="de-DE" sz="2000" dirty="0" err="1"/>
              <a:t>Switerland</a:t>
            </a:r>
            <a:r>
              <a:rPr lang="de-DE" sz="2000" dirty="0"/>
              <a:t>)</a:t>
            </a:r>
          </a:p>
          <a:p>
            <a:r>
              <a:rPr lang="de-DE" sz="2000" dirty="0" smtClean="0"/>
              <a:t>P</a:t>
            </a:r>
            <a:r>
              <a:rPr lang="de-DE" sz="2000" dirty="0"/>
              <a:t>. </a:t>
            </a:r>
            <a:r>
              <a:rPr lang="de-DE" sz="2000" dirty="0" err="1"/>
              <a:t>Dendooven</a:t>
            </a:r>
            <a:r>
              <a:rPr lang="de-DE" sz="2000" dirty="0"/>
              <a:t> (KVI-CART, The </a:t>
            </a:r>
            <a:r>
              <a:rPr lang="de-DE" sz="2000" dirty="0" err="1" smtClean="0"/>
              <a:t>Netherlands</a:t>
            </a:r>
            <a:r>
              <a:rPr lang="de-DE" sz="2000" dirty="0" smtClean="0"/>
              <a:t>)</a:t>
            </a:r>
          </a:p>
          <a:p>
            <a:r>
              <a:rPr lang="de-DE" sz="2000" dirty="0" smtClean="0"/>
              <a:t>Z</a:t>
            </a:r>
            <a:r>
              <a:rPr lang="de-DE" sz="2000" dirty="0"/>
              <a:t>. </a:t>
            </a:r>
            <a:r>
              <a:rPr lang="de-DE" sz="2000" dirty="0" err="1"/>
              <a:t>Fulop</a:t>
            </a:r>
            <a:r>
              <a:rPr lang="de-DE" sz="2000" dirty="0"/>
              <a:t> (</a:t>
            </a:r>
            <a:r>
              <a:rPr lang="de-DE" sz="2000" dirty="0" err="1"/>
              <a:t>Atomki</a:t>
            </a:r>
            <a:r>
              <a:rPr lang="de-DE" sz="2000" dirty="0"/>
              <a:t>, </a:t>
            </a:r>
            <a:r>
              <a:rPr lang="de-DE" sz="2000" dirty="0" err="1" smtClean="0"/>
              <a:t>Hungary</a:t>
            </a:r>
            <a:r>
              <a:rPr lang="de-DE" sz="2000" dirty="0" smtClean="0"/>
              <a:t>)</a:t>
            </a:r>
          </a:p>
          <a:p>
            <a:r>
              <a:rPr lang="de-DE" sz="2000" dirty="0" smtClean="0"/>
              <a:t>R</a:t>
            </a:r>
            <a:r>
              <a:rPr lang="de-DE" sz="2000" dirty="0"/>
              <a:t>. Herzberg (</a:t>
            </a:r>
            <a:r>
              <a:rPr lang="de-DE" sz="2000" dirty="0" err="1"/>
              <a:t>U.Liverpool</a:t>
            </a:r>
            <a:r>
              <a:rPr lang="de-DE" sz="2000" dirty="0"/>
              <a:t>, </a:t>
            </a:r>
            <a:r>
              <a:rPr lang="de-DE" sz="2000" dirty="0" smtClean="0"/>
              <a:t>UK)</a:t>
            </a:r>
          </a:p>
          <a:p>
            <a:r>
              <a:rPr lang="de-DE" sz="2000" dirty="0" smtClean="0"/>
              <a:t>A</a:t>
            </a:r>
            <a:r>
              <a:rPr lang="de-DE" sz="2000" dirty="0"/>
              <a:t>. </a:t>
            </a:r>
            <a:r>
              <a:rPr lang="de-DE" sz="2000" dirty="0" err="1"/>
              <a:t>Jokinen</a:t>
            </a:r>
            <a:r>
              <a:rPr lang="de-DE" sz="2000" dirty="0"/>
              <a:t> (</a:t>
            </a:r>
            <a:r>
              <a:rPr lang="de-DE" sz="2000" dirty="0" err="1" smtClean="0"/>
              <a:t>U.Jyväskylä</a:t>
            </a:r>
            <a:r>
              <a:rPr lang="de-DE" sz="2000" dirty="0"/>
              <a:t>, </a:t>
            </a:r>
            <a:r>
              <a:rPr lang="de-DE" sz="2000" dirty="0" err="1" smtClean="0"/>
              <a:t>Finland</a:t>
            </a:r>
            <a:r>
              <a:rPr lang="de-DE" sz="2000" dirty="0" smtClean="0"/>
              <a:t>)</a:t>
            </a:r>
          </a:p>
          <a:p>
            <a:r>
              <a:rPr lang="de-DE" sz="2000" dirty="0" smtClean="0"/>
              <a:t>D</a:t>
            </a:r>
            <a:r>
              <a:rPr lang="de-DE" sz="2000" dirty="0"/>
              <a:t>. Lacroix (IPN-</a:t>
            </a:r>
            <a:r>
              <a:rPr lang="de-DE" sz="2000" dirty="0" err="1"/>
              <a:t>Orsay</a:t>
            </a:r>
            <a:r>
              <a:rPr lang="de-DE" sz="2000" dirty="0"/>
              <a:t>, </a:t>
            </a:r>
            <a:r>
              <a:rPr lang="de-DE" sz="2000" dirty="0" smtClean="0"/>
              <a:t>France)</a:t>
            </a:r>
          </a:p>
          <a:p>
            <a:r>
              <a:rPr lang="de-DE" sz="2000" dirty="0" smtClean="0"/>
              <a:t>S</a:t>
            </a:r>
            <a:r>
              <a:rPr lang="de-DE" sz="2000" dirty="0"/>
              <a:t>. </a:t>
            </a:r>
            <a:r>
              <a:rPr lang="de-DE" sz="2000" dirty="0" err="1"/>
              <a:t>Lenzi</a:t>
            </a:r>
            <a:r>
              <a:rPr lang="de-DE" sz="2000" dirty="0"/>
              <a:t> (</a:t>
            </a:r>
            <a:r>
              <a:rPr lang="de-DE" sz="2000" dirty="0" err="1" smtClean="0"/>
              <a:t>U.Padova</a:t>
            </a:r>
            <a:r>
              <a:rPr lang="de-DE" sz="2000" dirty="0" smtClean="0"/>
              <a:t>, </a:t>
            </a:r>
            <a:r>
              <a:rPr lang="de-DE" sz="2000" dirty="0" err="1" smtClean="0"/>
              <a:t>Italy</a:t>
            </a:r>
            <a:r>
              <a:rPr lang="de-DE" sz="2000" dirty="0" smtClean="0"/>
              <a:t>)</a:t>
            </a:r>
          </a:p>
          <a:p>
            <a:r>
              <a:rPr lang="de-DE" sz="2000" dirty="0" smtClean="0"/>
              <a:t>A</a:t>
            </a:r>
            <a:r>
              <a:rPr lang="de-DE" sz="2000" dirty="0"/>
              <a:t>. </a:t>
            </a:r>
            <a:r>
              <a:rPr lang="de-DE" sz="2000" dirty="0" err="1"/>
              <a:t>Maj</a:t>
            </a:r>
            <a:r>
              <a:rPr lang="de-DE" sz="2000" dirty="0"/>
              <a:t> (</a:t>
            </a:r>
            <a:r>
              <a:rPr lang="de-DE" sz="2000" dirty="0" err="1"/>
              <a:t>U.Cracow</a:t>
            </a:r>
            <a:r>
              <a:rPr lang="de-DE" sz="2000" dirty="0"/>
              <a:t>, </a:t>
            </a:r>
            <a:r>
              <a:rPr lang="de-DE" sz="2000" dirty="0" err="1" smtClean="0"/>
              <a:t>Poland</a:t>
            </a:r>
            <a:r>
              <a:rPr lang="de-DE" sz="2000" dirty="0" smtClean="0"/>
              <a:t>)</a:t>
            </a:r>
          </a:p>
          <a:p>
            <a:r>
              <a:rPr lang="de-DE" sz="2000" dirty="0" smtClean="0"/>
              <a:t>C</a:t>
            </a:r>
            <a:r>
              <a:rPr lang="de-DE" sz="2000" dirty="0"/>
              <a:t>. Scheidenberger (GSI, </a:t>
            </a:r>
            <a:r>
              <a:rPr lang="de-DE" sz="2000" dirty="0" smtClean="0"/>
              <a:t>Germany)</a:t>
            </a:r>
          </a:p>
          <a:p>
            <a:r>
              <a:rPr lang="de-DE" sz="2000" dirty="0" smtClean="0"/>
              <a:t>L</a:t>
            </a:r>
            <a:r>
              <a:rPr lang="de-DE" sz="2000" dirty="0"/>
              <a:t>. </a:t>
            </a:r>
            <a:r>
              <a:rPr lang="de-DE" sz="2000" dirty="0" err="1"/>
              <a:t>Trache</a:t>
            </a:r>
            <a:r>
              <a:rPr lang="de-DE" sz="2000" dirty="0"/>
              <a:t> (IFIN-HH, Romania), </a:t>
            </a:r>
          </a:p>
        </p:txBody>
      </p:sp>
    </p:spTree>
    <p:extLst>
      <p:ext uri="{BB962C8B-B14F-4D97-AF65-F5344CB8AC3E}">
        <p14:creationId xmlns:p14="http://schemas.microsoft.com/office/powerpoint/2010/main" val="226293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0" y="1068374"/>
            <a:ext cx="3585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C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Steering Committee</a:t>
            </a:r>
            <a:endParaRPr lang="en-GB" sz="2800" b="1" dirty="0">
              <a:solidFill>
                <a:srgbClr val="C0000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0" y="188640"/>
            <a:ext cx="5940152" cy="105251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NA02-NUSPRASEN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asellaDiTesto 4"/>
          <p:cNvSpPr txBox="1"/>
          <p:nvPr/>
        </p:nvSpPr>
        <p:spPr>
          <a:xfrm>
            <a:off x="395536" y="2132856"/>
            <a:ext cx="81369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This NUSPRASEN workshop will focus on </a:t>
            </a:r>
            <a:r>
              <a:rPr lang="en-US" sz="2000" b="1" dirty="0"/>
              <a:t>nuclear structure</a:t>
            </a:r>
            <a:r>
              <a:rPr lang="en-US" sz="2000" dirty="0"/>
              <a:t>, but also </a:t>
            </a:r>
            <a:r>
              <a:rPr lang="en-US" sz="2000" dirty="0" smtClean="0"/>
              <a:t>addresses </a:t>
            </a:r>
            <a:r>
              <a:rPr lang="en-US" sz="2000" dirty="0"/>
              <a:t>topics of </a:t>
            </a:r>
            <a:r>
              <a:rPr lang="en-US" sz="2000" b="1" dirty="0"/>
              <a:t>nuclear reactions and nuclear </a:t>
            </a:r>
            <a:r>
              <a:rPr lang="en-US" sz="2000" b="1" dirty="0" smtClean="0"/>
              <a:t>astrophysics</a:t>
            </a:r>
            <a:endParaRPr lang="en-US" sz="2000" b="1" dirty="0"/>
          </a:p>
          <a:p>
            <a:endParaRPr lang="en-US" sz="2000" dirty="0" smtClean="0"/>
          </a:p>
          <a:p>
            <a:r>
              <a:rPr lang="en-US" sz="2000" b="1" dirty="0" smtClean="0"/>
              <a:t>ISOLDE is one of the transnational </a:t>
            </a:r>
            <a:r>
              <a:rPr lang="en-US" sz="2000" b="1" dirty="0"/>
              <a:t>access facilities </a:t>
            </a:r>
            <a:r>
              <a:rPr lang="en-US" sz="2000" b="1" dirty="0" smtClean="0"/>
              <a:t>in ENSAR-2</a:t>
            </a:r>
            <a:r>
              <a:rPr lang="en-US" sz="2000" dirty="0" smtClean="0"/>
              <a:t>. The present workshop will </a:t>
            </a:r>
            <a:r>
              <a:rPr lang="en-US" sz="2000" dirty="0"/>
              <a:t>stimulate the information exchange among the ENSAR-2 partners and contribute to optimize the exploitation of the (HIE-)ISOLDE facility, in </a:t>
            </a:r>
            <a:r>
              <a:rPr lang="en-US" sz="2000" b="1" dirty="0"/>
              <a:t>theory and </a:t>
            </a:r>
            <a:r>
              <a:rPr lang="en-US" sz="2000" b="1" dirty="0" smtClean="0"/>
              <a:t>experiment</a:t>
            </a:r>
          </a:p>
          <a:p>
            <a:endParaRPr lang="de-DE" sz="2000" dirty="0" smtClean="0"/>
          </a:p>
          <a:p>
            <a:r>
              <a:rPr lang="de-DE" sz="2000" b="1" dirty="0"/>
              <a:t>Scientific </a:t>
            </a:r>
            <a:r>
              <a:rPr lang="de-DE" sz="2000" b="1" dirty="0" err="1"/>
              <a:t>Committee</a:t>
            </a:r>
            <a:r>
              <a:rPr lang="de-DE" sz="2000" b="1" dirty="0"/>
              <a:t>:</a:t>
            </a:r>
            <a:r>
              <a:rPr lang="de-DE" sz="2000" dirty="0"/>
              <a:t>  Maria J. Garcia Borge, Zsolt </a:t>
            </a:r>
            <a:r>
              <a:rPr lang="de-DE" sz="2000" dirty="0" err="1"/>
              <a:t>Fülop</a:t>
            </a:r>
            <a:r>
              <a:rPr lang="de-DE" sz="2000" dirty="0"/>
              <a:t>, Silvia </a:t>
            </a:r>
            <a:r>
              <a:rPr lang="de-DE" sz="2000" dirty="0" err="1"/>
              <a:t>Lenzi</a:t>
            </a:r>
            <a:r>
              <a:rPr lang="de-DE" sz="2000" dirty="0"/>
              <a:t>, Riccardo Raabe, Christoph Scheidenberger, Livius </a:t>
            </a:r>
            <a:r>
              <a:rPr lang="de-DE" sz="2000" dirty="0" err="1" smtClean="0"/>
              <a:t>Trache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support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Jennifer </a:t>
            </a:r>
            <a:r>
              <a:rPr lang="de-DE" sz="2000" dirty="0" err="1" smtClean="0"/>
              <a:t>Weterings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56861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rn">
  <a:themeElements>
    <a:clrScheme name="1_Modern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9999"/>
      </a:accent1>
      <a:accent2>
        <a:srgbClr val="FF9933"/>
      </a:accent2>
      <a:accent3>
        <a:srgbClr val="AAB8E2"/>
      </a:accent3>
      <a:accent4>
        <a:srgbClr val="DADADA"/>
      </a:accent4>
      <a:accent5>
        <a:srgbClr val="AACACA"/>
      </a:accent5>
      <a:accent6>
        <a:srgbClr val="E78A2D"/>
      </a:accent6>
      <a:hlink>
        <a:srgbClr val="330099"/>
      </a:hlink>
      <a:folHlink>
        <a:srgbClr val="CBCBCB"/>
      </a:folHlink>
    </a:clrScheme>
    <a:fontScheme name="1_Modern">
      <a:majorFont>
        <a:latin typeface="Tahom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Modern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r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r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167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Times New Roman</vt:lpstr>
      <vt:lpstr>Arial</vt:lpstr>
      <vt:lpstr>Comic Sans MS</vt:lpstr>
      <vt:lpstr>Tahoma</vt:lpstr>
      <vt:lpstr>Gisha</vt:lpstr>
      <vt:lpstr>Calibri</vt:lpstr>
      <vt:lpstr>1_Modern</vt:lpstr>
      <vt:lpstr>Personalizza struttura</vt:lpstr>
      <vt:lpstr>NA02-NUSPRASEN</vt:lpstr>
      <vt:lpstr>NA02-NUSPRASEN</vt:lpstr>
      <vt:lpstr>NA02-NUSPRASEN</vt:lpstr>
      <vt:lpstr>NA02-NUSPRASEN</vt:lpstr>
    </vt:vector>
  </TitlesOfParts>
  <Company>GSI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Scheidenberger</dc:creator>
  <cp:lastModifiedBy>Jennifer Weterings</cp:lastModifiedBy>
  <cp:revision>340</cp:revision>
  <cp:lastPrinted>2016-10-12T18:04:36Z</cp:lastPrinted>
  <dcterms:created xsi:type="dcterms:W3CDTF">2003-02-25T13:44:20Z</dcterms:created>
  <dcterms:modified xsi:type="dcterms:W3CDTF">2016-12-06T11:09:00Z</dcterms:modified>
</cp:coreProperties>
</file>