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7" r:id="rId1"/>
  </p:sldMasterIdLst>
  <p:sldIdLst>
    <p:sldId id="256" r:id="rId2"/>
    <p:sldId id="266" r:id="rId3"/>
    <p:sldId id="270" r:id="rId4"/>
    <p:sldId id="276" r:id="rId5"/>
    <p:sldId id="267" r:id="rId6"/>
    <p:sldId id="268" r:id="rId7"/>
    <p:sldId id="269" r:id="rId8"/>
    <p:sldId id="257" r:id="rId9"/>
    <p:sldId id="277" r:id="rId10"/>
    <p:sldId id="271" r:id="rId11"/>
    <p:sldId id="258" r:id="rId12"/>
    <p:sldId id="259" r:id="rId13"/>
    <p:sldId id="260" r:id="rId14"/>
    <p:sldId id="262" r:id="rId15"/>
    <p:sldId id="261" r:id="rId16"/>
    <p:sldId id="272" r:id="rId17"/>
    <p:sldId id="275" r:id="rId18"/>
    <p:sldId id="273" r:id="rId19"/>
    <p:sldId id="278"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E6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1014"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F6F2AED-BD7D-46DF-BF99-38787A73A0A4}" type="datetimeFigureOut">
              <a:rPr lang="ru-RU" smtClean="0"/>
              <a:pPr/>
              <a:t>13.10.2016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5ABD37E-24FD-4701-B8DC-6F32D060B3BB}" type="slidenum">
              <a:rPr lang="ru-RU" smtClean="0"/>
              <a:pPr/>
              <a:t>‹#›</a:t>
            </a:fld>
            <a:endParaRPr lang="ru-RU"/>
          </a:p>
        </p:txBody>
      </p:sp>
    </p:spTree>
    <p:extLst>
      <p:ext uri="{BB962C8B-B14F-4D97-AF65-F5344CB8AC3E}">
        <p14:creationId xmlns:p14="http://schemas.microsoft.com/office/powerpoint/2010/main" val="1861632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F6F2AED-BD7D-46DF-BF99-38787A73A0A4}" type="datetimeFigureOut">
              <a:rPr lang="ru-RU" smtClean="0"/>
              <a:pPr/>
              <a:t>13.10.2016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5ABD37E-24FD-4701-B8DC-6F32D060B3BB}" type="slidenum">
              <a:rPr lang="ru-RU" smtClean="0"/>
              <a:pPr/>
              <a:t>‹#›</a:t>
            </a:fld>
            <a:endParaRPr lang="ru-RU"/>
          </a:p>
        </p:txBody>
      </p:sp>
    </p:spTree>
    <p:extLst>
      <p:ext uri="{BB962C8B-B14F-4D97-AF65-F5344CB8AC3E}">
        <p14:creationId xmlns:p14="http://schemas.microsoft.com/office/powerpoint/2010/main" val="17638171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F6F2AED-BD7D-46DF-BF99-38787A73A0A4}" type="datetimeFigureOut">
              <a:rPr lang="ru-RU" smtClean="0"/>
              <a:pPr/>
              <a:t>13.10.2016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5ABD37E-24FD-4701-B8DC-6F32D060B3BB}" type="slidenum">
              <a:rPr lang="ru-RU" smtClean="0"/>
              <a:pPr/>
              <a:t>‹#›</a:t>
            </a:fld>
            <a:endParaRPr lang="ru-RU"/>
          </a:p>
        </p:txBody>
      </p:sp>
    </p:spTree>
    <p:extLst>
      <p:ext uri="{BB962C8B-B14F-4D97-AF65-F5344CB8AC3E}">
        <p14:creationId xmlns:p14="http://schemas.microsoft.com/office/powerpoint/2010/main" val="3082938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F6F2AED-BD7D-46DF-BF99-38787A73A0A4}" type="datetimeFigureOut">
              <a:rPr lang="ru-RU" smtClean="0"/>
              <a:pPr/>
              <a:t>13.10.2016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5ABD37E-24FD-4701-B8DC-6F32D060B3BB}" type="slidenum">
              <a:rPr lang="ru-RU" smtClean="0"/>
              <a:pPr/>
              <a:t>‹#›</a:t>
            </a:fld>
            <a:endParaRPr lang="ru-RU"/>
          </a:p>
        </p:txBody>
      </p:sp>
    </p:spTree>
    <p:extLst>
      <p:ext uri="{BB962C8B-B14F-4D97-AF65-F5344CB8AC3E}">
        <p14:creationId xmlns:p14="http://schemas.microsoft.com/office/powerpoint/2010/main" val="4103317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F6F2AED-BD7D-46DF-BF99-38787A73A0A4}" type="datetimeFigureOut">
              <a:rPr lang="ru-RU" smtClean="0"/>
              <a:pPr/>
              <a:t>13.10.2016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5ABD37E-24FD-4701-B8DC-6F32D060B3BB}" type="slidenum">
              <a:rPr lang="ru-RU" smtClean="0"/>
              <a:pPr/>
              <a:t>‹#›</a:t>
            </a:fld>
            <a:endParaRPr lang="ru-RU"/>
          </a:p>
        </p:txBody>
      </p:sp>
    </p:spTree>
    <p:extLst>
      <p:ext uri="{BB962C8B-B14F-4D97-AF65-F5344CB8AC3E}">
        <p14:creationId xmlns:p14="http://schemas.microsoft.com/office/powerpoint/2010/main" val="1285975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6F6F2AED-BD7D-46DF-BF99-38787A73A0A4}" type="datetimeFigureOut">
              <a:rPr lang="ru-RU" smtClean="0"/>
              <a:pPr/>
              <a:t>13.10.2016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5ABD37E-24FD-4701-B8DC-6F32D060B3BB}" type="slidenum">
              <a:rPr lang="ru-RU" smtClean="0"/>
              <a:pPr/>
              <a:t>‹#›</a:t>
            </a:fld>
            <a:endParaRPr lang="ru-RU"/>
          </a:p>
        </p:txBody>
      </p:sp>
    </p:spTree>
    <p:extLst>
      <p:ext uri="{BB962C8B-B14F-4D97-AF65-F5344CB8AC3E}">
        <p14:creationId xmlns:p14="http://schemas.microsoft.com/office/powerpoint/2010/main" val="6019038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F6F2AED-BD7D-46DF-BF99-38787A73A0A4}" type="datetimeFigureOut">
              <a:rPr lang="ru-RU" smtClean="0"/>
              <a:pPr/>
              <a:t>13.10.2016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5ABD37E-24FD-4701-B8DC-6F32D060B3BB}" type="slidenum">
              <a:rPr lang="ru-RU" smtClean="0"/>
              <a:pPr/>
              <a:t>‹#›</a:t>
            </a:fld>
            <a:endParaRPr lang="ru-RU"/>
          </a:p>
        </p:txBody>
      </p:sp>
    </p:spTree>
    <p:extLst>
      <p:ext uri="{BB962C8B-B14F-4D97-AF65-F5344CB8AC3E}">
        <p14:creationId xmlns:p14="http://schemas.microsoft.com/office/powerpoint/2010/main" val="3574841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F6F2AED-BD7D-46DF-BF99-38787A73A0A4}" type="datetimeFigureOut">
              <a:rPr lang="ru-RU" smtClean="0"/>
              <a:pPr/>
              <a:t>13.10.2016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5ABD37E-24FD-4701-B8DC-6F32D060B3BB}" type="slidenum">
              <a:rPr lang="ru-RU" smtClean="0"/>
              <a:pPr/>
              <a:t>‹#›</a:t>
            </a:fld>
            <a:endParaRPr lang="ru-RU"/>
          </a:p>
        </p:txBody>
      </p:sp>
    </p:spTree>
    <p:extLst>
      <p:ext uri="{BB962C8B-B14F-4D97-AF65-F5344CB8AC3E}">
        <p14:creationId xmlns:p14="http://schemas.microsoft.com/office/powerpoint/2010/main" val="2633087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6F2AED-BD7D-46DF-BF99-38787A73A0A4}" type="datetimeFigureOut">
              <a:rPr lang="ru-RU" smtClean="0"/>
              <a:pPr/>
              <a:t>13.10.2016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5ABD37E-24FD-4701-B8DC-6F32D060B3BB}" type="slidenum">
              <a:rPr lang="ru-RU" smtClean="0"/>
              <a:pPr/>
              <a:t>‹#›</a:t>
            </a:fld>
            <a:endParaRPr lang="ru-RU"/>
          </a:p>
        </p:txBody>
      </p:sp>
    </p:spTree>
    <p:extLst>
      <p:ext uri="{BB962C8B-B14F-4D97-AF65-F5344CB8AC3E}">
        <p14:creationId xmlns:p14="http://schemas.microsoft.com/office/powerpoint/2010/main" val="35426313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6F6F2AED-BD7D-46DF-BF99-38787A73A0A4}" type="datetimeFigureOut">
              <a:rPr lang="ru-RU" smtClean="0"/>
              <a:pPr/>
              <a:t>13.10.2016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5ABD37E-24FD-4701-B8DC-6F32D060B3BB}" type="slidenum">
              <a:rPr lang="ru-RU" smtClean="0"/>
              <a:pPr/>
              <a:t>‹#›</a:t>
            </a:fld>
            <a:endParaRPr lang="ru-RU"/>
          </a:p>
        </p:txBody>
      </p:sp>
    </p:spTree>
    <p:extLst>
      <p:ext uri="{BB962C8B-B14F-4D97-AF65-F5344CB8AC3E}">
        <p14:creationId xmlns:p14="http://schemas.microsoft.com/office/powerpoint/2010/main" val="25048137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6F6F2AED-BD7D-46DF-BF99-38787A73A0A4}" type="datetimeFigureOut">
              <a:rPr lang="ru-RU" smtClean="0"/>
              <a:pPr/>
              <a:t>13.10.2016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5ABD37E-24FD-4701-B8DC-6F32D060B3BB}" type="slidenum">
              <a:rPr lang="ru-RU" smtClean="0"/>
              <a:pPr/>
              <a:t>‹#›</a:t>
            </a:fld>
            <a:endParaRPr lang="ru-RU"/>
          </a:p>
        </p:txBody>
      </p:sp>
    </p:spTree>
    <p:extLst>
      <p:ext uri="{BB962C8B-B14F-4D97-AF65-F5344CB8AC3E}">
        <p14:creationId xmlns:p14="http://schemas.microsoft.com/office/powerpoint/2010/main" val="2550841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6F2AED-BD7D-46DF-BF99-38787A73A0A4}" type="datetimeFigureOut">
              <a:rPr lang="ru-RU" smtClean="0"/>
              <a:pPr/>
              <a:t>13.10.2016</a:t>
            </a:fld>
            <a:endParaRPr lang="ru-R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ABD37E-24FD-4701-B8DC-6F32D060B3BB}" type="slidenum">
              <a:rPr lang="ru-RU" smtClean="0"/>
              <a:pPr/>
              <a:t>‹#›</a:t>
            </a:fld>
            <a:endParaRPr lang="ru-RU"/>
          </a:p>
        </p:txBody>
      </p:sp>
    </p:spTree>
    <p:extLst>
      <p:ext uri="{BB962C8B-B14F-4D97-AF65-F5344CB8AC3E}">
        <p14:creationId xmlns:p14="http://schemas.microsoft.com/office/powerpoint/2010/main" val="4124858605"/>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1439" y="1124744"/>
            <a:ext cx="8501122" cy="2387600"/>
          </a:xfrm>
        </p:spPr>
        <p:txBody>
          <a:bodyPr>
            <a:normAutofit/>
          </a:bodyPr>
          <a:lstStyle/>
          <a:p>
            <a:r>
              <a:rPr lang="en-US" dirty="0" smtClean="0"/>
              <a:t>Preliminary estimations of the RF gun with 6.5 </a:t>
            </a:r>
            <a:r>
              <a:rPr lang="en-US" dirty="0" err="1" smtClean="0"/>
              <a:t>nC</a:t>
            </a:r>
            <a:endParaRPr lang="ru-RU" dirty="0"/>
          </a:p>
        </p:txBody>
      </p:sp>
      <p:sp>
        <p:nvSpPr>
          <p:cNvPr id="3" name="Подзаголовок 2"/>
          <p:cNvSpPr>
            <a:spLocks noGrp="1"/>
          </p:cNvSpPr>
          <p:nvPr>
            <p:ph type="subTitle" idx="1"/>
          </p:nvPr>
        </p:nvSpPr>
        <p:spPr>
          <a:xfrm>
            <a:off x="-11956" y="4509120"/>
            <a:ext cx="9144000" cy="1752600"/>
          </a:xfrm>
        </p:spPr>
        <p:txBody>
          <a:bodyPr/>
          <a:lstStyle/>
          <a:p>
            <a:r>
              <a:rPr lang="en-US" dirty="0" err="1" smtClean="0">
                <a:latin typeface="Times New Roman" pitchFamily="18" charset="0"/>
                <a:cs typeface="Times New Roman" pitchFamily="18" charset="0"/>
              </a:rPr>
              <a:t>A.Barnyakov</a:t>
            </a:r>
            <a:r>
              <a:rPr lang="en-US" dirty="0" smtClean="0">
                <a:latin typeface="Times New Roman" pitchFamily="18" charset="0"/>
                <a:cs typeface="Times New Roman" pitchFamily="18" charset="0"/>
              </a:rPr>
              <a:t>, D. </a:t>
            </a:r>
            <a:r>
              <a:rPr lang="en-US" dirty="0" err="1" smtClean="0">
                <a:latin typeface="Times New Roman" pitchFamily="18" charset="0"/>
                <a:cs typeface="Times New Roman" pitchFamily="18" charset="0"/>
              </a:rPr>
              <a:t>Nikiforov</a:t>
            </a:r>
            <a:r>
              <a:rPr lang="en-US" dirty="0" smtClean="0">
                <a:latin typeface="Times New Roman" pitchFamily="18" charset="0"/>
                <a:cs typeface="Times New Roman" pitchFamily="18" charset="0"/>
              </a:rPr>
              <a:t>, A. </a:t>
            </a:r>
            <a:r>
              <a:rPr lang="en-US" dirty="0" err="1" smtClean="0">
                <a:latin typeface="Times New Roman" pitchFamily="18" charset="0"/>
                <a:cs typeface="Times New Roman" pitchFamily="18" charset="0"/>
              </a:rPr>
              <a:t>Levichev</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BINP</a:t>
            </a:r>
          </a:p>
          <a:p>
            <a:r>
              <a:rPr lang="en-US" dirty="0" smtClean="0">
                <a:latin typeface="Times New Roman" pitchFamily="18" charset="0"/>
                <a:cs typeface="Times New Roman" pitchFamily="18" charset="0"/>
              </a:rPr>
              <a:t>A.E.Levichev@inp.nsk.su</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500042"/>
          </a:xfrm>
        </p:spPr>
        <p:txBody>
          <a:bodyPr>
            <a:noAutofit/>
          </a:bodyPr>
          <a:lstStyle/>
          <a:p>
            <a:pPr algn="ctr"/>
            <a:r>
              <a:rPr lang="en-US" sz="3200" b="1" dirty="0">
                <a:latin typeface="Times New Roman" pitchFamily="18" charset="0"/>
                <a:cs typeface="Times New Roman" pitchFamily="18" charset="0"/>
              </a:rPr>
              <a:t>Beam dynamic </a:t>
            </a:r>
            <a:r>
              <a:rPr lang="en-US" sz="3200" b="1" dirty="0" smtClean="0">
                <a:latin typeface="Times New Roman" pitchFamily="18" charset="0"/>
                <a:cs typeface="Times New Roman" pitchFamily="18" charset="0"/>
              </a:rPr>
              <a:t>simulation</a:t>
            </a:r>
            <a:endParaRPr lang="ru-RU" sz="3200" b="1" dirty="0">
              <a:latin typeface="Times New Roman" pitchFamily="18" charset="0"/>
              <a:cs typeface="Times New Roman" pitchFamily="18" charset="0"/>
            </a:endParaRPr>
          </a:p>
        </p:txBody>
      </p:sp>
      <p:sp>
        <p:nvSpPr>
          <p:cNvPr id="4" name="Прямоугольник 3"/>
          <p:cNvSpPr/>
          <p:nvPr/>
        </p:nvSpPr>
        <p:spPr>
          <a:xfrm>
            <a:off x="107504" y="723602"/>
            <a:ext cx="6179008" cy="538609"/>
          </a:xfrm>
          <a:prstGeom prst="rect">
            <a:avLst/>
          </a:prstGeom>
        </p:spPr>
        <p:txBody>
          <a:bodyPr wrap="square">
            <a:spAutoFit/>
          </a:bodyPr>
          <a:lstStyle/>
          <a:p>
            <a:pPr>
              <a:defRPr/>
            </a:pPr>
            <a:r>
              <a:rPr lang="en-US" altLang="en-US" sz="2000" kern="0" dirty="0" smtClean="0">
                <a:solidFill>
                  <a:srgbClr val="FF0000"/>
                </a:solidFill>
              </a:rPr>
              <a:t>Available </a:t>
            </a:r>
            <a:r>
              <a:rPr lang="en-US" altLang="en-US" sz="2000" kern="0" dirty="0">
                <a:solidFill>
                  <a:srgbClr val="FF0000"/>
                </a:solidFill>
              </a:rPr>
              <a:t>codes: </a:t>
            </a:r>
            <a:r>
              <a:rPr lang="en-US" altLang="en-US" sz="2000" kern="0" dirty="0" smtClean="0"/>
              <a:t>ASTRA, CST Microwave Studio</a:t>
            </a:r>
            <a:endParaRPr lang="en-US" altLang="en-US" sz="2000" kern="0" dirty="0"/>
          </a:p>
          <a:p>
            <a:pPr>
              <a:defRPr/>
            </a:pPr>
            <a:endParaRPr lang="en-US" altLang="en-US" sz="900" kern="0" dirty="0">
              <a:solidFill>
                <a:srgbClr val="FF0000"/>
              </a:solidFill>
            </a:endParaRPr>
          </a:p>
        </p:txBody>
      </p:sp>
      <p:graphicFrame>
        <p:nvGraphicFramePr>
          <p:cNvPr id="5" name="Таблица 4"/>
          <p:cNvGraphicFramePr>
            <a:graphicFrameLocks noGrp="1"/>
          </p:cNvGraphicFramePr>
          <p:nvPr>
            <p:extLst>
              <p:ext uri="{D42A27DB-BD31-4B8C-83A1-F6EECF244321}">
                <p14:modId xmlns:p14="http://schemas.microsoft.com/office/powerpoint/2010/main" val="2486639420"/>
              </p:ext>
            </p:extLst>
          </p:nvPr>
        </p:nvGraphicFramePr>
        <p:xfrm>
          <a:off x="1355304" y="1142984"/>
          <a:ext cx="6648400" cy="5533256"/>
        </p:xfrm>
        <a:graphic>
          <a:graphicData uri="http://schemas.openxmlformats.org/drawingml/2006/table">
            <a:tbl>
              <a:tblPr firstRow="1" bandRow="1">
                <a:tableStyleId>{5C22544A-7EE6-4342-B048-85BDC9FD1C3A}</a:tableStyleId>
              </a:tblPr>
              <a:tblGrid>
                <a:gridCol w="3984104"/>
                <a:gridCol w="2664296"/>
              </a:tblGrid>
              <a:tr h="504056">
                <a:tc gridSpan="2">
                  <a:txBody>
                    <a:bodyPr/>
                    <a:lstStyle/>
                    <a:p>
                      <a:pPr algn="ctr"/>
                      <a:r>
                        <a:rPr lang="en-US" sz="2400" dirty="0" smtClean="0"/>
                        <a:t>ASTRA simulation parameters</a:t>
                      </a:r>
                      <a:endParaRPr lang="ru-RU" sz="2400" dirty="0"/>
                    </a:p>
                  </a:txBody>
                  <a:tcPr/>
                </a:tc>
                <a:tc hMerge="1">
                  <a:txBody>
                    <a:bodyPr/>
                    <a:lstStyle/>
                    <a:p>
                      <a:endParaRPr lang="ru-RU" dirty="0"/>
                    </a:p>
                  </a:txBody>
                  <a:tcPr/>
                </a:tc>
              </a:tr>
              <a:tr h="437835">
                <a:tc>
                  <a:txBody>
                    <a:bodyPr/>
                    <a:lstStyle/>
                    <a:p>
                      <a:r>
                        <a:rPr lang="en-US" sz="2400" dirty="0" smtClean="0"/>
                        <a:t>Number of electrons </a:t>
                      </a:r>
                      <a:endParaRPr lang="ru-RU" sz="2400" dirty="0"/>
                    </a:p>
                  </a:txBody>
                  <a:tcPr/>
                </a:tc>
                <a:tc>
                  <a:txBody>
                    <a:bodyPr/>
                    <a:lstStyle/>
                    <a:p>
                      <a:r>
                        <a:rPr lang="en-US" sz="2400" dirty="0" smtClean="0"/>
                        <a:t>10^4</a:t>
                      </a:r>
                      <a:endParaRPr lang="ru-RU" sz="2400" dirty="0"/>
                    </a:p>
                  </a:txBody>
                  <a:tcPr/>
                </a:tc>
              </a:tr>
              <a:tr h="437835">
                <a:tc>
                  <a:txBody>
                    <a:bodyPr/>
                    <a:lstStyle/>
                    <a:p>
                      <a:r>
                        <a:rPr lang="en-US" sz="2400" dirty="0" smtClean="0"/>
                        <a:t>Thermal emittance </a:t>
                      </a:r>
                      <a:endParaRPr lang="ru-RU" sz="2400" dirty="0"/>
                    </a:p>
                  </a:txBody>
                  <a:tcPr/>
                </a:tc>
                <a:tc>
                  <a:txBody>
                    <a:bodyPr/>
                    <a:lstStyle/>
                    <a:p>
                      <a:r>
                        <a:rPr lang="en-US" sz="2400" dirty="0" smtClean="0"/>
                        <a:t>0.00 </a:t>
                      </a:r>
                      <a:endParaRPr lang="ru-RU" sz="2400" dirty="0"/>
                    </a:p>
                  </a:txBody>
                  <a:tcPr/>
                </a:tc>
              </a:tr>
              <a:tr h="437835">
                <a:tc>
                  <a:txBody>
                    <a:bodyPr/>
                    <a:lstStyle/>
                    <a:p>
                      <a:r>
                        <a:rPr lang="en-US" sz="2400" dirty="0" smtClean="0"/>
                        <a:t>Initial kinetic energy </a:t>
                      </a:r>
                      <a:endParaRPr lang="ru-RU" sz="2400" dirty="0"/>
                    </a:p>
                  </a:txBody>
                  <a:tcPr/>
                </a:tc>
                <a:tc>
                  <a:txBody>
                    <a:bodyPr/>
                    <a:lstStyle/>
                    <a:p>
                      <a:r>
                        <a:rPr lang="en-US" sz="2400" dirty="0" smtClean="0"/>
                        <a:t>0.6 eV</a:t>
                      </a:r>
                      <a:endParaRPr lang="ru-RU" sz="2400" dirty="0"/>
                    </a:p>
                  </a:txBody>
                  <a:tcPr/>
                </a:tc>
              </a:tr>
              <a:tr h="437835">
                <a:tc>
                  <a:txBody>
                    <a:bodyPr/>
                    <a:lstStyle/>
                    <a:p>
                      <a:r>
                        <a:rPr lang="en-US" sz="2400" dirty="0" smtClean="0"/>
                        <a:t>Total charge </a:t>
                      </a:r>
                      <a:endParaRPr lang="ru-RU" sz="2400" dirty="0"/>
                    </a:p>
                  </a:txBody>
                  <a:tcPr/>
                </a:tc>
                <a:tc>
                  <a:txBody>
                    <a:bodyPr/>
                    <a:lstStyle/>
                    <a:p>
                      <a:r>
                        <a:rPr lang="en-US" sz="2400" dirty="0" smtClean="0"/>
                        <a:t>6.5 </a:t>
                      </a:r>
                      <a:r>
                        <a:rPr lang="en-US" sz="2400" dirty="0" err="1" smtClean="0"/>
                        <a:t>nC</a:t>
                      </a:r>
                      <a:endParaRPr lang="ru-RU" sz="2400" dirty="0"/>
                    </a:p>
                  </a:txBody>
                  <a:tcPr/>
                </a:tc>
              </a:tr>
              <a:tr h="437835">
                <a:tc>
                  <a:txBody>
                    <a:bodyPr/>
                    <a:lstStyle/>
                    <a:p>
                      <a:r>
                        <a:rPr lang="en-US" sz="2400" dirty="0" smtClean="0"/>
                        <a:t>Cathode spot size </a:t>
                      </a:r>
                      <a:endParaRPr lang="ru-RU" sz="2400" dirty="0"/>
                    </a:p>
                  </a:txBody>
                  <a:tcPr/>
                </a:tc>
                <a:tc>
                  <a:txBody>
                    <a:bodyPr/>
                    <a:lstStyle/>
                    <a:p>
                      <a:r>
                        <a:rPr lang="en-US" sz="2400" dirty="0" smtClean="0"/>
                        <a:t>2 mm</a:t>
                      </a:r>
                      <a:endParaRPr lang="ru-RU" sz="2400" dirty="0"/>
                    </a:p>
                  </a:txBody>
                  <a:tcPr/>
                </a:tc>
              </a:tr>
              <a:tr h="437835">
                <a:tc>
                  <a:txBody>
                    <a:bodyPr/>
                    <a:lstStyle/>
                    <a:p>
                      <a:r>
                        <a:rPr lang="en-US" sz="2400" dirty="0" smtClean="0"/>
                        <a:t>Initial transverse distribution</a:t>
                      </a:r>
                      <a:endParaRPr lang="ru-RU" sz="2400" dirty="0"/>
                    </a:p>
                  </a:txBody>
                  <a:tcPr/>
                </a:tc>
                <a:tc>
                  <a:txBody>
                    <a:bodyPr/>
                    <a:lstStyle/>
                    <a:p>
                      <a:r>
                        <a:rPr lang="en-US" sz="2400" dirty="0" smtClean="0"/>
                        <a:t>Flat-top</a:t>
                      </a:r>
                      <a:endParaRPr lang="ru-RU" sz="2400" dirty="0"/>
                    </a:p>
                  </a:txBody>
                  <a:tcPr/>
                </a:tc>
              </a:tr>
              <a:tr h="437835">
                <a:tc>
                  <a:txBody>
                    <a:bodyPr/>
                    <a:lstStyle/>
                    <a:p>
                      <a:r>
                        <a:rPr lang="en-US" sz="2400" dirty="0" smtClean="0"/>
                        <a:t>Laser pulse duration </a:t>
                      </a:r>
                      <a:endParaRPr lang="ru-RU" sz="2400" dirty="0"/>
                    </a:p>
                  </a:txBody>
                  <a:tcPr/>
                </a:tc>
                <a:tc>
                  <a:txBody>
                    <a:bodyPr/>
                    <a:lstStyle/>
                    <a:p>
                      <a:r>
                        <a:rPr lang="en-US" sz="2400" dirty="0" smtClean="0"/>
                        <a:t>5 </a:t>
                      </a:r>
                      <a:r>
                        <a:rPr lang="en-US" sz="2400" dirty="0" err="1" smtClean="0"/>
                        <a:t>ps</a:t>
                      </a:r>
                      <a:endParaRPr lang="ru-RU" sz="2400" dirty="0"/>
                    </a:p>
                  </a:txBody>
                  <a:tcPr/>
                </a:tc>
              </a:tr>
              <a:tr h="437835">
                <a:tc>
                  <a:txBody>
                    <a:bodyPr/>
                    <a:lstStyle/>
                    <a:p>
                      <a:r>
                        <a:rPr lang="en-US" sz="2400" dirty="0" smtClean="0"/>
                        <a:t>Laser injection phase</a:t>
                      </a:r>
                      <a:r>
                        <a:rPr lang="en-US" sz="2400" baseline="0" dirty="0" smtClean="0"/>
                        <a:t> </a:t>
                      </a:r>
                      <a:endParaRPr lang="ru-RU" sz="2400" dirty="0"/>
                    </a:p>
                  </a:txBody>
                  <a:tcPr/>
                </a:tc>
                <a:tc>
                  <a:txBody>
                    <a:bodyPr/>
                    <a:lstStyle/>
                    <a:p>
                      <a:r>
                        <a:rPr lang="en-US" sz="2400" kern="1200" dirty="0" smtClean="0">
                          <a:solidFill>
                            <a:schemeClr val="dk1"/>
                          </a:solidFill>
                          <a:effectLst/>
                          <a:latin typeface="+mn-lt"/>
                          <a:ea typeface="+mn-ea"/>
                          <a:cs typeface="+mn-cs"/>
                        </a:rPr>
                        <a:t>7 deg</a:t>
                      </a:r>
                      <a:endParaRPr lang="ru-RU" sz="2400" kern="1200" dirty="0">
                        <a:solidFill>
                          <a:schemeClr val="dk1"/>
                        </a:solidFill>
                        <a:effectLst/>
                        <a:latin typeface="+mn-lt"/>
                        <a:ea typeface="+mn-ea"/>
                        <a:cs typeface="+mn-cs"/>
                      </a:endParaRPr>
                    </a:p>
                  </a:txBody>
                  <a:tcPr/>
                </a:tc>
              </a:tr>
              <a:tr h="437835">
                <a:tc>
                  <a:txBody>
                    <a:bodyPr/>
                    <a:lstStyle/>
                    <a:p>
                      <a:r>
                        <a:rPr lang="en-US" sz="2400" dirty="0" smtClean="0"/>
                        <a:t>Magnetic</a:t>
                      </a:r>
                      <a:r>
                        <a:rPr lang="en-US" sz="2400" baseline="0" dirty="0" smtClean="0"/>
                        <a:t> field on the cathode</a:t>
                      </a:r>
                      <a:endParaRPr lang="ru-RU" sz="2400" dirty="0"/>
                    </a:p>
                  </a:txBody>
                  <a:tcPr/>
                </a:tc>
                <a:tc>
                  <a:txBody>
                    <a:bodyPr/>
                    <a:lstStyle/>
                    <a:p>
                      <a:r>
                        <a:rPr lang="en-US" sz="2400" kern="1200" dirty="0" smtClean="0">
                          <a:solidFill>
                            <a:schemeClr val="dk1"/>
                          </a:solidFill>
                          <a:effectLst/>
                          <a:latin typeface="+mn-lt"/>
                          <a:ea typeface="+mn-ea"/>
                          <a:cs typeface="+mn-cs"/>
                        </a:rPr>
                        <a:t>0 T</a:t>
                      </a:r>
                      <a:endParaRPr lang="ru-RU" sz="2400" kern="1200" dirty="0">
                        <a:solidFill>
                          <a:schemeClr val="dk1"/>
                        </a:solidFill>
                        <a:effectLst/>
                        <a:latin typeface="+mn-lt"/>
                        <a:ea typeface="+mn-ea"/>
                        <a:cs typeface="+mn-cs"/>
                      </a:endParaRPr>
                    </a:p>
                  </a:txBody>
                  <a:tcPr/>
                </a:tc>
              </a:tr>
              <a:tr h="437835">
                <a:tc>
                  <a:txBody>
                    <a:bodyPr/>
                    <a:lstStyle/>
                    <a:p>
                      <a:r>
                        <a:rPr lang="en-US" sz="2400" dirty="0" smtClean="0"/>
                        <a:t>Peak accelerating</a:t>
                      </a:r>
                      <a:r>
                        <a:rPr lang="en-US" sz="2400" baseline="0" dirty="0" smtClean="0"/>
                        <a:t> field</a:t>
                      </a:r>
                      <a:endParaRPr lang="ru-RU" sz="2400" dirty="0"/>
                    </a:p>
                  </a:txBody>
                  <a:tcPr/>
                </a:tc>
                <a:tc>
                  <a:txBody>
                    <a:bodyPr/>
                    <a:lstStyle/>
                    <a:p>
                      <a:r>
                        <a:rPr lang="en-US" sz="2400" kern="1200" dirty="0" smtClean="0">
                          <a:solidFill>
                            <a:schemeClr val="dk1"/>
                          </a:solidFill>
                          <a:effectLst/>
                          <a:latin typeface="+mn-lt"/>
                          <a:ea typeface="+mn-ea"/>
                          <a:cs typeface="+mn-cs"/>
                        </a:rPr>
                        <a:t>100 MV/m</a:t>
                      </a:r>
                      <a:endParaRPr lang="ru-RU" sz="2400" kern="1200" dirty="0">
                        <a:solidFill>
                          <a:schemeClr val="dk1"/>
                        </a:solidFill>
                        <a:effectLst/>
                        <a:latin typeface="+mn-lt"/>
                        <a:ea typeface="+mn-ea"/>
                        <a:cs typeface="+mn-cs"/>
                      </a:endParaRPr>
                    </a:p>
                  </a:txBody>
                  <a:tcPr/>
                </a:tc>
              </a:tr>
              <a:tr h="437835">
                <a:tc>
                  <a:txBody>
                    <a:bodyPr/>
                    <a:lstStyle/>
                    <a:p>
                      <a:r>
                        <a:rPr lang="en-US" sz="2400" dirty="0" smtClean="0"/>
                        <a:t>Focusing solenoid field</a:t>
                      </a:r>
                      <a:endParaRPr lang="ru-RU" sz="2400" dirty="0"/>
                    </a:p>
                  </a:txBody>
                  <a:tcPr/>
                </a:tc>
                <a:tc>
                  <a:txBody>
                    <a:bodyPr/>
                    <a:lstStyle/>
                    <a:p>
                      <a:r>
                        <a:rPr lang="en-US" sz="2400" kern="1200" dirty="0" smtClean="0">
                          <a:solidFill>
                            <a:schemeClr val="dk1"/>
                          </a:solidFill>
                          <a:effectLst/>
                          <a:latin typeface="+mn-lt"/>
                          <a:ea typeface="+mn-ea"/>
                          <a:cs typeface="+mn-cs"/>
                        </a:rPr>
                        <a:t>0.55 T</a:t>
                      </a:r>
                      <a:endParaRPr lang="ru-RU" sz="2400" kern="1200" dirty="0">
                        <a:solidFill>
                          <a:schemeClr val="dk1"/>
                        </a:solidFill>
                        <a:effectLst/>
                        <a:latin typeface="+mn-lt"/>
                        <a:ea typeface="+mn-ea"/>
                        <a:cs typeface="+mn-cs"/>
                      </a:endParaRPr>
                    </a:p>
                  </a:txBody>
                  <a:tcPr/>
                </a:tc>
              </a:tr>
            </a:tbl>
          </a:graphicData>
        </a:graphic>
      </p:graphicFrame>
    </p:spTree>
    <p:extLst>
      <p:ext uri="{BB962C8B-B14F-4D97-AF65-F5344CB8AC3E}">
        <p14:creationId xmlns:p14="http://schemas.microsoft.com/office/powerpoint/2010/main" val="12665282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2215" y="-97136"/>
            <a:ext cx="8501122"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Electric and magnetic field distributions</a:t>
            </a:r>
            <a:endParaRPr lang="ru-RU" sz="3200" b="1" dirty="0">
              <a:latin typeface="Times New Roman" pitchFamily="18" charset="0"/>
              <a:cs typeface="Times New Roman" pitchFamily="18" charset="0"/>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630887"/>
            <a:ext cx="4481929" cy="3227113"/>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64794" y="501206"/>
            <a:ext cx="4379206" cy="3284984"/>
          </a:xfrm>
          <a:prstGeom prst="rect">
            <a:avLst/>
          </a:prstGeom>
        </p:spPr>
      </p:pic>
      <p:graphicFrame>
        <p:nvGraphicFramePr>
          <p:cNvPr id="9" name="Таблица 8"/>
          <p:cNvGraphicFramePr>
            <a:graphicFrameLocks noGrp="1"/>
          </p:cNvGraphicFramePr>
          <p:nvPr>
            <p:extLst>
              <p:ext uri="{D42A27DB-BD31-4B8C-83A1-F6EECF244321}">
                <p14:modId xmlns:p14="http://schemas.microsoft.com/office/powerpoint/2010/main" val="294704622"/>
              </p:ext>
            </p:extLst>
          </p:nvPr>
        </p:nvGraphicFramePr>
        <p:xfrm>
          <a:off x="4572000" y="3929066"/>
          <a:ext cx="4357718" cy="2571468"/>
        </p:xfrm>
        <a:graphic>
          <a:graphicData uri="http://schemas.openxmlformats.org/drawingml/2006/table">
            <a:tbl>
              <a:tblPr firstRow="1" bandRow="1">
                <a:tableStyleId>{5C22544A-7EE6-4342-B048-85BDC9FD1C3A}</a:tableStyleId>
              </a:tblPr>
              <a:tblGrid>
                <a:gridCol w="2178859"/>
                <a:gridCol w="2178859"/>
              </a:tblGrid>
              <a:tr h="432294">
                <a:tc>
                  <a:txBody>
                    <a:bodyPr/>
                    <a:lstStyle/>
                    <a:p>
                      <a:r>
                        <a:rPr lang="en-US" dirty="0" smtClean="0">
                          <a:solidFill>
                            <a:schemeClr val="tx1"/>
                          </a:solidFill>
                          <a:latin typeface="Times New Roman" panose="02020603050405020304" pitchFamily="18" charset="0"/>
                          <a:cs typeface="Times New Roman" panose="02020603050405020304" pitchFamily="18" charset="0"/>
                        </a:rPr>
                        <a:t>Parameters</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dirty="0" smtClean="0">
                          <a:solidFill>
                            <a:schemeClr val="tx1"/>
                          </a:solidFill>
                          <a:latin typeface="Times New Roman" panose="02020603050405020304" pitchFamily="18" charset="0"/>
                          <a:cs typeface="Times New Roman" panose="02020603050405020304" pitchFamily="18" charset="0"/>
                        </a:rPr>
                        <a:t>Value</a:t>
                      </a:r>
                      <a:endParaRPr lang="ru-RU" dirty="0">
                        <a:solidFill>
                          <a:schemeClr val="tx1"/>
                        </a:solidFill>
                        <a:latin typeface="Times New Roman" panose="02020603050405020304" pitchFamily="18" charset="0"/>
                        <a:cs typeface="Times New Roman" panose="02020603050405020304" pitchFamily="18" charset="0"/>
                      </a:endParaRPr>
                    </a:p>
                  </a:txBody>
                  <a:tcPr/>
                </a:tc>
              </a:tr>
              <a:tr h="432294">
                <a:tc>
                  <a:txBody>
                    <a:bodyPr/>
                    <a:lstStyle/>
                    <a:p>
                      <a:r>
                        <a:rPr lang="en-US" sz="2000" dirty="0" smtClean="0">
                          <a:latin typeface="Times New Roman" pitchFamily="18" charset="0"/>
                          <a:cs typeface="Times New Roman" pitchFamily="18" charset="0"/>
                        </a:rPr>
                        <a:t>Input RF power</a:t>
                      </a:r>
                      <a:endParaRPr lang="ru-RU" sz="2000" dirty="0">
                        <a:latin typeface="Times New Roman" panose="02020603050405020304" pitchFamily="18" charset="0"/>
                        <a:cs typeface="Times New Roman" panose="02020603050405020304" pitchFamily="18" charset="0"/>
                      </a:endParaRPr>
                    </a:p>
                  </a:txBody>
                  <a:tcPr/>
                </a:tc>
                <a:tc>
                  <a:txBody>
                    <a:bodyPr/>
                    <a:lstStyle/>
                    <a:p>
                      <a:r>
                        <a:rPr lang="en-US" sz="2000" dirty="0" smtClean="0">
                          <a:latin typeface="Times New Roman" panose="02020603050405020304" pitchFamily="18" charset="0"/>
                          <a:cs typeface="Times New Roman" panose="02020603050405020304" pitchFamily="18" charset="0"/>
                        </a:rPr>
                        <a:t>18 MW</a:t>
                      </a:r>
                      <a:endParaRPr lang="ru-RU" sz="2000" dirty="0">
                        <a:latin typeface="Times New Roman" panose="02020603050405020304" pitchFamily="18" charset="0"/>
                        <a:cs typeface="Times New Roman" panose="02020603050405020304" pitchFamily="18" charset="0"/>
                      </a:endParaRPr>
                    </a:p>
                  </a:txBody>
                  <a:tcPr/>
                </a:tc>
              </a:tr>
              <a:tr h="432294">
                <a:tc>
                  <a:txBody>
                    <a:bodyPr/>
                    <a:lstStyle/>
                    <a:p>
                      <a:r>
                        <a:rPr lang="en-US" sz="2000" dirty="0" smtClean="0">
                          <a:latin typeface="Times New Roman" pitchFamily="18" charset="0"/>
                          <a:cs typeface="Times New Roman" pitchFamily="18" charset="0"/>
                        </a:rPr>
                        <a:t>The solenoid length </a:t>
                      </a:r>
                      <a:endParaRPr lang="ru-RU" sz="2000" dirty="0">
                        <a:latin typeface="Times New Roman" panose="02020603050405020304" pitchFamily="18" charset="0"/>
                        <a:cs typeface="Times New Roman" panose="02020603050405020304" pitchFamily="18" charset="0"/>
                      </a:endParaRPr>
                    </a:p>
                  </a:txBody>
                  <a:tcPr/>
                </a:tc>
                <a:tc>
                  <a:txBody>
                    <a:bodyPr/>
                    <a:lstStyle/>
                    <a:p>
                      <a:r>
                        <a:rPr lang="en-US" sz="2000" dirty="0" smtClean="0">
                          <a:latin typeface="Times New Roman" panose="02020603050405020304" pitchFamily="18" charset="0"/>
                          <a:cs typeface="Times New Roman" panose="02020603050405020304" pitchFamily="18" charset="0"/>
                        </a:rPr>
                        <a:t> </a:t>
                      </a:r>
                      <a:r>
                        <a:rPr lang="en-US" sz="2000" kern="1200" dirty="0" smtClean="0">
                          <a:solidFill>
                            <a:schemeClr val="dk1"/>
                          </a:solidFill>
                          <a:effectLst/>
                          <a:latin typeface="Times New Roman" panose="02020603050405020304" pitchFamily="18" charset="0"/>
                          <a:ea typeface="+mn-ea"/>
                          <a:cs typeface="Times New Roman" panose="02020603050405020304" pitchFamily="18" charset="0"/>
                        </a:rPr>
                        <a:t>50</a:t>
                      </a:r>
                      <a:r>
                        <a:rPr lang="en-US" sz="2000" kern="1200" baseline="0" dirty="0" smtClean="0">
                          <a:solidFill>
                            <a:schemeClr val="dk1"/>
                          </a:solidFill>
                          <a:effectLst/>
                          <a:latin typeface="Times New Roman" panose="02020603050405020304" pitchFamily="18" charset="0"/>
                          <a:ea typeface="+mn-ea"/>
                          <a:cs typeface="Times New Roman" panose="02020603050405020304" pitchFamily="18" charset="0"/>
                        </a:rPr>
                        <a:t> mm</a:t>
                      </a:r>
                      <a:endParaRPr lang="ru-RU" sz="2000" dirty="0">
                        <a:latin typeface="Times New Roman" panose="02020603050405020304" pitchFamily="18" charset="0"/>
                        <a:cs typeface="Times New Roman" panose="02020603050405020304" pitchFamily="18" charset="0"/>
                      </a:endParaRPr>
                    </a:p>
                  </a:txBody>
                  <a:tcPr/>
                </a:tc>
              </a:tr>
              <a:tr h="989134">
                <a:tc>
                  <a:txBody>
                    <a:bodyPr/>
                    <a:lstStyle/>
                    <a:p>
                      <a:r>
                        <a:rPr lang="en-US" sz="2000" dirty="0" smtClean="0">
                          <a:latin typeface="Times New Roman" pitchFamily="18" charset="0"/>
                          <a:cs typeface="Times New Roman" pitchFamily="18" charset="0"/>
                        </a:rPr>
                        <a:t>Initial beam transverse distribution </a:t>
                      </a:r>
                      <a:endParaRPr lang="ru-RU" sz="2000" dirty="0">
                        <a:latin typeface="Times New Roman" panose="02020603050405020304" pitchFamily="18" charset="0"/>
                        <a:cs typeface="Times New Roman" panose="02020603050405020304" pitchFamily="18" charset="0"/>
                      </a:endParaRPr>
                    </a:p>
                  </a:txBody>
                  <a:tcPr/>
                </a:tc>
                <a:tc>
                  <a:txBody>
                    <a:bodyPr/>
                    <a:lstStyle/>
                    <a:p>
                      <a:r>
                        <a:rPr lang="en-US" sz="2000" dirty="0" smtClean="0">
                          <a:latin typeface="Times New Roman" panose="02020603050405020304" pitchFamily="18" charset="0"/>
                          <a:cs typeface="Times New Roman" panose="02020603050405020304" pitchFamily="18" charset="0"/>
                        </a:rPr>
                        <a:t>Flat-top</a:t>
                      </a:r>
                      <a:endParaRPr lang="ru-RU" sz="2000" dirty="0">
                        <a:latin typeface="Times New Roman" panose="02020603050405020304" pitchFamily="18" charset="0"/>
                        <a:cs typeface="Times New Roman" panose="02020603050405020304" pitchFamily="18" charset="0"/>
                      </a:endParaRPr>
                    </a:p>
                  </a:txBody>
                  <a:tcPr/>
                </a:tc>
              </a:tr>
            </a:tbl>
          </a:graphicData>
        </a:graphic>
      </p:graphicFrame>
      <p:pic>
        <p:nvPicPr>
          <p:cNvPr id="4098" name="Picture 2" descr="E:\Levichev\Cern\Injector_FCC\gun\pictures\Electric Field 100 MeV.png"/>
          <p:cNvPicPr>
            <a:picLocks noChangeAspect="1" noChangeArrowheads="1"/>
          </p:cNvPicPr>
          <p:nvPr/>
        </p:nvPicPr>
        <p:blipFill>
          <a:blip r:embed="rId4" cstate="print"/>
          <a:srcRect/>
          <a:stretch>
            <a:fillRect/>
          </a:stretch>
        </p:blipFill>
        <p:spPr bwMode="auto">
          <a:xfrm>
            <a:off x="0" y="428605"/>
            <a:ext cx="4380757" cy="3286147"/>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7158" y="0"/>
            <a:ext cx="8501122"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Beam dynamics</a:t>
            </a:r>
            <a:endParaRPr lang="ru-RU" sz="3200" b="1" dirty="0">
              <a:latin typeface="Times New Roman" pitchFamily="18" charset="0"/>
              <a:cs typeface="Times New Roman" pitchFamily="18" charset="0"/>
            </a:endParaRPr>
          </a:p>
        </p:txBody>
      </p:sp>
      <p:pic>
        <p:nvPicPr>
          <p:cNvPr id="7" name="Рисунок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8418" y="3731933"/>
            <a:ext cx="4275311" cy="3207049"/>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7794" y="486759"/>
            <a:ext cx="4283161" cy="3212938"/>
          </a:xfrm>
          <a:prstGeom prst="rect">
            <a:avLst/>
          </a:prstGeom>
        </p:spPr>
      </p:pic>
      <p:pic>
        <p:nvPicPr>
          <p:cNvPr id="9" name="Рисунок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29744" y="486759"/>
            <a:ext cx="4527900" cy="3207050"/>
          </a:xfrm>
          <a:prstGeom prst="rect">
            <a:avLst/>
          </a:prstGeom>
        </p:spPr>
      </p:pic>
      <p:pic>
        <p:nvPicPr>
          <p:cNvPr id="10" name="Рисунок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99320" y="3743929"/>
            <a:ext cx="4458323" cy="3145911"/>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7158" y="-71462"/>
            <a:ext cx="8786842"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Transverse phase spaces</a:t>
            </a:r>
            <a:endParaRPr lang="ru-RU" sz="3200" b="1" dirty="0">
              <a:latin typeface="Times New Roman" pitchFamily="18" charset="0"/>
              <a:cs typeface="Times New Roman" pitchFamily="18" charset="0"/>
            </a:endParaRPr>
          </a:p>
        </p:txBody>
      </p:sp>
      <p:pic>
        <p:nvPicPr>
          <p:cNvPr id="2051" name="Picture 3"/>
          <p:cNvPicPr>
            <a:picLocks noChangeAspect="1" noChangeArrowheads="1"/>
          </p:cNvPicPr>
          <p:nvPr/>
        </p:nvPicPr>
        <p:blipFill>
          <a:blip r:embed="rId2"/>
          <a:srcRect/>
          <a:stretch>
            <a:fillRect/>
          </a:stretch>
        </p:blipFill>
        <p:spPr bwMode="auto">
          <a:xfrm>
            <a:off x="71438" y="476672"/>
            <a:ext cx="8929718" cy="631875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57158" y="0"/>
            <a:ext cx="8501122"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Normalized core emittance</a:t>
            </a:r>
            <a:endParaRPr lang="ru-RU" sz="3200" b="1" dirty="0">
              <a:latin typeface="Times New Roman" pitchFamily="18" charset="0"/>
              <a:cs typeface="Times New Roman" pitchFamily="18" charset="0"/>
            </a:endParaRPr>
          </a:p>
        </p:txBody>
      </p:sp>
      <p:pic>
        <p:nvPicPr>
          <p:cNvPr id="3075" name="Picture 3"/>
          <p:cNvPicPr>
            <a:picLocks noChangeAspect="1" noChangeArrowheads="1"/>
          </p:cNvPicPr>
          <p:nvPr/>
        </p:nvPicPr>
        <p:blipFill>
          <a:blip r:embed="rId2"/>
          <a:srcRect/>
          <a:stretch>
            <a:fillRect/>
          </a:stretch>
        </p:blipFill>
        <p:spPr bwMode="auto">
          <a:xfrm>
            <a:off x="0" y="500042"/>
            <a:ext cx="9144000" cy="627671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57158" y="-71462"/>
            <a:ext cx="8501122"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Longitudinal phase space and beam profile </a:t>
            </a:r>
            <a:endParaRPr lang="ru-RU" sz="3200" b="1" dirty="0">
              <a:latin typeface="Times New Roman" pitchFamily="18" charset="0"/>
              <a:cs typeface="Times New Roman" pitchFamily="18" charset="0"/>
            </a:endParaRPr>
          </a:p>
        </p:txBody>
      </p:sp>
      <p:pic>
        <p:nvPicPr>
          <p:cNvPr id="6147" name="Picture 3"/>
          <p:cNvPicPr>
            <a:picLocks noChangeAspect="1" noChangeArrowheads="1"/>
          </p:cNvPicPr>
          <p:nvPr/>
        </p:nvPicPr>
        <p:blipFill>
          <a:blip r:embed="rId2"/>
          <a:srcRect/>
          <a:stretch>
            <a:fillRect/>
          </a:stretch>
        </p:blipFill>
        <p:spPr bwMode="auto">
          <a:xfrm>
            <a:off x="0" y="523887"/>
            <a:ext cx="4357686" cy="6361497"/>
          </a:xfrm>
          <a:prstGeom prst="rect">
            <a:avLst/>
          </a:prstGeom>
          <a:noFill/>
          <a:ln w="9525">
            <a:noFill/>
            <a:miter lim="800000"/>
            <a:headEnd/>
            <a:tailEnd/>
          </a:ln>
          <a:effectLst/>
        </p:spPr>
      </p:pic>
      <p:pic>
        <p:nvPicPr>
          <p:cNvPr id="6148" name="Picture 4"/>
          <p:cNvPicPr>
            <a:picLocks noChangeAspect="1" noChangeArrowheads="1"/>
          </p:cNvPicPr>
          <p:nvPr/>
        </p:nvPicPr>
        <p:blipFill>
          <a:blip r:embed="rId3"/>
          <a:srcRect/>
          <a:stretch>
            <a:fillRect/>
          </a:stretch>
        </p:blipFill>
        <p:spPr bwMode="auto">
          <a:xfrm>
            <a:off x="4607719" y="513313"/>
            <a:ext cx="4455185" cy="3089009"/>
          </a:xfrm>
          <a:prstGeom prst="rect">
            <a:avLst/>
          </a:prstGeom>
          <a:noFill/>
          <a:ln w="9525">
            <a:noFill/>
            <a:miter lim="800000"/>
            <a:headEnd/>
            <a:tailEnd/>
          </a:ln>
          <a:effectLst/>
        </p:spPr>
      </p:pic>
      <p:pic>
        <p:nvPicPr>
          <p:cNvPr id="6150" name="Picture 6"/>
          <p:cNvPicPr>
            <a:picLocks noChangeAspect="1" noChangeArrowheads="1"/>
          </p:cNvPicPr>
          <p:nvPr/>
        </p:nvPicPr>
        <p:blipFill>
          <a:blip r:embed="rId4"/>
          <a:srcRect/>
          <a:stretch>
            <a:fillRect/>
          </a:stretch>
        </p:blipFill>
        <p:spPr bwMode="auto">
          <a:xfrm>
            <a:off x="4614855" y="3657654"/>
            <a:ext cx="4529145" cy="320034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E:\Levichev\Cern\Injector_FCC\gun\pictures\Comparison.png"/>
          <p:cNvPicPr>
            <a:picLocks noChangeAspect="1" noChangeArrowheads="1"/>
          </p:cNvPicPr>
          <p:nvPr/>
        </p:nvPicPr>
        <p:blipFill>
          <a:blip r:embed="rId2"/>
          <a:srcRect/>
          <a:stretch>
            <a:fillRect/>
          </a:stretch>
        </p:blipFill>
        <p:spPr bwMode="auto">
          <a:xfrm>
            <a:off x="357191" y="748998"/>
            <a:ext cx="8143899" cy="6109001"/>
          </a:xfrm>
          <a:prstGeom prst="rect">
            <a:avLst/>
          </a:prstGeom>
          <a:noFill/>
        </p:spPr>
      </p:pic>
      <p:sp>
        <p:nvSpPr>
          <p:cNvPr id="5" name="TextBox 4"/>
          <p:cNvSpPr txBox="1"/>
          <p:nvPr/>
        </p:nvSpPr>
        <p:spPr>
          <a:xfrm>
            <a:off x="0" y="0"/>
            <a:ext cx="91440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Comparison </a:t>
            </a:r>
            <a:r>
              <a:rPr lang="en-US" sz="3200" b="1" dirty="0" smtClean="0">
                <a:latin typeface="Times New Roman" pitchFamily="18" charset="0"/>
                <a:cs typeface="Times New Roman" pitchFamily="18" charset="0"/>
              </a:rPr>
              <a:t>of Flat </a:t>
            </a:r>
            <a:r>
              <a:rPr lang="en-US" sz="3200" b="1" dirty="0" smtClean="0">
                <a:latin typeface="Times New Roman" pitchFamily="18" charset="0"/>
                <a:cs typeface="Times New Roman" pitchFamily="18" charset="0"/>
              </a:rPr>
              <a:t>Top with Gaussian distribution</a:t>
            </a:r>
            <a:endParaRPr lang="ru-RU" sz="3200" b="1" dirty="0">
              <a:latin typeface="Times New Roman" pitchFamily="18" charset="0"/>
              <a:cs typeface="Times New Roman" pitchFamily="18" charset="0"/>
            </a:endParaRPr>
          </a:p>
        </p:txBody>
      </p:sp>
    </p:spTree>
    <p:extLst>
      <p:ext uri="{BB962C8B-B14F-4D97-AF65-F5344CB8AC3E}">
        <p14:creationId xmlns:p14="http://schemas.microsoft.com/office/powerpoint/2010/main" val="33268707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85818"/>
          </a:xfrm>
        </p:spPr>
        <p:txBody>
          <a:bodyPr>
            <a:normAutofit/>
          </a:bodyPr>
          <a:lstStyle/>
          <a:p>
            <a:pPr algn="ctr"/>
            <a:r>
              <a:rPr lang="en-US" sz="3200" b="1" dirty="0" smtClean="0">
                <a:latin typeface="Times New Roman" pitchFamily="18" charset="0"/>
                <a:cs typeface="Times New Roman" pitchFamily="18" charset="0"/>
              </a:rPr>
              <a:t>Output beam parameters </a:t>
            </a:r>
            <a:endParaRPr lang="ru-RU" sz="3200" b="1" dirty="0">
              <a:latin typeface="Times New Roman" pitchFamily="18" charset="0"/>
              <a:cs typeface="Times New Roman" pitchFamily="18"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2681906806"/>
              </p:ext>
            </p:extLst>
          </p:nvPr>
        </p:nvGraphicFramePr>
        <p:xfrm>
          <a:off x="855238" y="1214422"/>
          <a:ext cx="7677202" cy="4126393"/>
        </p:xfrm>
        <a:graphic>
          <a:graphicData uri="http://schemas.openxmlformats.org/drawingml/2006/table">
            <a:tbl>
              <a:tblPr firstRow="1" bandRow="1">
                <a:tableStyleId>{5C22544A-7EE6-4342-B048-85BDC9FD1C3A}</a:tableStyleId>
              </a:tblPr>
              <a:tblGrid>
                <a:gridCol w="4436842"/>
                <a:gridCol w="3240360"/>
              </a:tblGrid>
              <a:tr h="561468">
                <a:tc gridSpan="2">
                  <a:txBody>
                    <a:bodyPr/>
                    <a:lstStyle/>
                    <a:p>
                      <a:pPr algn="ctr"/>
                      <a:r>
                        <a:rPr lang="en-US" sz="2400" dirty="0" smtClean="0"/>
                        <a:t>Beam parameters</a:t>
                      </a:r>
                      <a:endParaRPr lang="ru-RU" sz="2400" dirty="0"/>
                    </a:p>
                  </a:txBody>
                  <a:tcPr/>
                </a:tc>
                <a:tc hMerge="1">
                  <a:txBody>
                    <a:bodyPr/>
                    <a:lstStyle/>
                    <a:p>
                      <a:endParaRPr lang="ru-RU" dirty="0"/>
                    </a:p>
                  </a:txBody>
                  <a:tcPr/>
                </a:tc>
              </a:tr>
              <a:tr h="509275">
                <a:tc>
                  <a:txBody>
                    <a:bodyPr/>
                    <a:lstStyle/>
                    <a:p>
                      <a:r>
                        <a:rPr lang="en-US" sz="2400" dirty="0" smtClean="0"/>
                        <a:t>Charge</a:t>
                      </a:r>
                      <a:r>
                        <a:rPr lang="en-US" sz="2400" baseline="0" dirty="0" smtClean="0"/>
                        <a:t> </a:t>
                      </a:r>
                      <a:endParaRPr lang="ru-RU" sz="2400" dirty="0"/>
                    </a:p>
                  </a:txBody>
                  <a:tcPr/>
                </a:tc>
                <a:tc>
                  <a:txBody>
                    <a:bodyPr/>
                    <a:lstStyle/>
                    <a:p>
                      <a:r>
                        <a:rPr lang="en-US" sz="2400" dirty="0" smtClean="0"/>
                        <a:t>6.5</a:t>
                      </a:r>
                      <a:r>
                        <a:rPr lang="en-US" sz="2400" baseline="0" dirty="0" smtClean="0"/>
                        <a:t> </a:t>
                      </a:r>
                      <a:r>
                        <a:rPr lang="en-US" sz="2400" baseline="0" dirty="0" err="1" smtClean="0"/>
                        <a:t>nC</a:t>
                      </a:r>
                      <a:endParaRPr lang="ru-RU" sz="2400" dirty="0"/>
                    </a:p>
                  </a:txBody>
                  <a:tcPr/>
                </a:tc>
              </a:tr>
              <a:tr h="509275">
                <a:tc>
                  <a:txBody>
                    <a:bodyPr/>
                    <a:lstStyle/>
                    <a:p>
                      <a:r>
                        <a:rPr lang="en-US" sz="2400" dirty="0" smtClean="0"/>
                        <a:t>Average</a:t>
                      </a:r>
                      <a:r>
                        <a:rPr lang="en-US" sz="2400" baseline="0" dirty="0" smtClean="0"/>
                        <a:t> energy</a:t>
                      </a:r>
                      <a:r>
                        <a:rPr lang="en-US" sz="2400" dirty="0" smtClean="0"/>
                        <a:t> </a:t>
                      </a:r>
                      <a:endParaRPr lang="ru-RU" sz="2400" dirty="0"/>
                    </a:p>
                  </a:txBody>
                  <a:tcPr/>
                </a:tc>
                <a:tc>
                  <a:txBody>
                    <a:bodyPr/>
                    <a:lstStyle/>
                    <a:p>
                      <a:r>
                        <a:rPr lang="en-US" sz="2400" dirty="0" smtClean="0"/>
                        <a:t>10.5 </a:t>
                      </a:r>
                      <a:r>
                        <a:rPr lang="en-US" sz="2400" dirty="0" err="1" smtClean="0"/>
                        <a:t>MeV</a:t>
                      </a:r>
                      <a:r>
                        <a:rPr lang="en-US" sz="2400" dirty="0" smtClean="0"/>
                        <a:t> </a:t>
                      </a:r>
                      <a:endParaRPr lang="ru-RU" sz="2400" dirty="0"/>
                    </a:p>
                  </a:txBody>
                  <a:tcPr/>
                </a:tc>
              </a:tr>
              <a:tr h="509275">
                <a:tc>
                  <a:txBody>
                    <a:bodyPr/>
                    <a:lstStyle/>
                    <a:p>
                      <a:r>
                        <a:rPr lang="en-US" sz="2400" dirty="0" smtClean="0"/>
                        <a:t>Energy spread </a:t>
                      </a:r>
                      <a:endParaRPr lang="ru-RU" sz="2400" dirty="0"/>
                    </a:p>
                  </a:txBody>
                  <a:tcPr/>
                </a:tc>
                <a:tc>
                  <a:txBody>
                    <a:bodyPr/>
                    <a:lstStyle/>
                    <a:p>
                      <a:r>
                        <a:rPr lang="en-US" sz="2400" dirty="0" smtClean="0"/>
                        <a:t>1.5%</a:t>
                      </a:r>
                      <a:endParaRPr lang="ru-RU" sz="2400" dirty="0"/>
                    </a:p>
                  </a:txBody>
                  <a:tcPr/>
                </a:tc>
              </a:tr>
              <a:tr h="509275">
                <a:tc>
                  <a:txBody>
                    <a:bodyPr/>
                    <a:lstStyle/>
                    <a:p>
                      <a:r>
                        <a:rPr lang="en-US" sz="2400" dirty="0" smtClean="0"/>
                        <a:t>Normalized transverse</a:t>
                      </a:r>
                      <a:r>
                        <a:rPr lang="en-US" sz="2400" baseline="0" dirty="0" smtClean="0"/>
                        <a:t> </a:t>
                      </a:r>
                      <a:r>
                        <a:rPr lang="en-US" sz="2400" baseline="0" dirty="0" err="1" smtClean="0"/>
                        <a:t>emittance</a:t>
                      </a:r>
                      <a:endParaRPr lang="ru-RU" sz="2400" dirty="0"/>
                    </a:p>
                  </a:txBody>
                  <a:tcPr/>
                </a:tc>
                <a:tc>
                  <a:txBody>
                    <a:bodyPr/>
                    <a:lstStyle/>
                    <a:p>
                      <a:r>
                        <a:rPr lang="en-US" sz="2400" dirty="0" smtClean="0"/>
                        <a:t>5</a:t>
                      </a:r>
                      <a:r>
                        <a:rPr lang="en-US" sz="2400" baseline="0" dirty="0" smtClean="0"/>
                        <a:t> </a:t>
                      </a:r>
                      <a:r>
                        <a:rPr lang="el-GR" sz="2400" baseline="0" dirty="0" smtClean="0"/>
                        <a:t>π</a:t>
                      </a:r>
                      <a:r>
                        <a:rPr lang="en-US" sz="2400" baseline="0" dirty="0" smtClean="0"/>
                        <a:t> mm </a:t>
                      </a:r>
                      <a:r>
                        <a:rPr lang="en-US" sz="2400" baseline="0" dirty="0" err="1" smtClean="0"/>
                        <a:t>mrad</a:t>
                      </a:r>
                      <a:r>
                        <a:rPr lang="en-US" sz="2400" baseline="0" dirty="0" smtClean="0"/>
                        <a:t> (0.24 um)</a:t>
                      </a:r>
                      <a:endParaRPr lang="ru-RU" sz="2400" dirty="0"/>
                    </a:p>
                  </a:txBody>
                  <a:tcPr/>
                </a:tc>
              </a:tr>
              <a:tr h="509275">
                <a:tc>
                  <a:txBody>
                    <a:bodyPr/>
                    <a:lstStyle/>
                    <a:p>
                      <a:r>
                        <a:rPr lang="en-US" sz="2400" dirty="0" smtClean="0"/>
                        <a:t>RMS transverse</a:t>
                      </a:r>
                      <a:r>
                        <a:rPr lang="en-US" sz="2400" baseline="0" dirty="0" smtClean="0"/>
                        <a:t> </a:t>
                      </a:r>
                      <a:r>
                        <a:rPr lang="en-US" sz="2400" baseline="0" dirty="0" smtClean="0"/>
                        <a:t>emittance (</a:t>
                      </a:r>
                      <a:r>
                        <a:rPr lang="en-US" sz="2400" baseline="0" dirty="0" err="1" smtClean="0"/>
                        <a:t>geom</a:t>
                      </a:r>
                      <a:r>
                        <a:rPr lang="en-US" sz="2400" baseline="0" dirty="0" smtClean="0"/>
                        <a:t>)</a:t>
                      </a:r>
                      <a:endParaRPr lang="ru-RU" sz="2400" dirty="0"/>
                    </a:p>
                  </a:txBody>
                  <a:tcPr/>
                </a:tc>
                <a:tc>
                  <a:txBody>
                    <a:bodyPr/>
                    <a:lstStyle/>
                    <a:p>
                      <a:r>
                        <a:rPr lang="en-US" sz="2400" dirty="0" smtClean="0"/>
                        <a:t> 0.1</a:t>
                      </a:r>
                      <a:r>
                        <a:rPr lang="en-US" sz="2400" baseline="0" dirty="0" smtClean="0"/>
                        <a:t> </a:t>
                      </a:r>
                      <a:r>
                        <a:rPr lang="el-GR" sz="2400" baseline="0" dirty="0" smtClean="0"/>
                        <a:t>π</a:t>
                      </a:r>
                      <a:r>
                        <a:rPr lang="en-US" sz="2400" baseline="0" dirty="0" smtClean="0"/>
                        <a:t> mm </a:t>
                      </a:r>
                      <a:r>
                        <a:rPr lang="en-US" sz="2400" baseline="0" dirty="0" err="1" smtClean="0"/>
                        <a:t>mrad</a:t>
                      </a:r>
                      <a:endParaRPr lang="ru-RU" sz="2400" dirty="0"/>
                    </a:p>
                  </a:txBody>
                  <a:tcPr/>
                </a:tc>
              </a:tr>
              <a:tr h="509275">
                <a:tc>
                  <a:txBody>
                    <a:bodyPr/>
                    <a:lstStyle/>
                    <a:p>
                      <a:r>
                        <a:rPr lang="en-US" sz="2400" dirty="0" smtClean="0"/>
                        <a:t>RMS beam</a:t>
                      </a:r>
                      <a:r>
                        <a:rPr lang="en-US" sz="2400" baseline="0" dirty="0" smtClean="0"/>
                        <a:t> length </a:t>
                      </a:r>
                      <a:endParaRPr lang="ru-RU" sz="2400" dirty="0"/>
                    </a:p>
                  </a:txBody>
                  <a:tcPr/>
                </a:tc>
                <a:tc>
                  <a:txBody>
                    <a:bodyPr/>
                    <a:lstStyle/>
                    <a:p>
                      <a:r>
                        <a:rPr lang="en-US" sz="2400" dirty="0" smtClean="0"/>
                        <a:t>1</a:t>
                      </a:r>
                      <a:r>
                        <a:rPr lang="en-US" sz="2400" baseline="0" dirty="0" smtClean="0"/>
                        <a:t> mm</a:t>
                      </a:r>
                      <a:endParaRPr lang="ru-RU" sz="2400" dirty="0"/>
                    </a:p>
                  </a:txBody>
                  <a:tcPr/>
                </a:tc>
              </a:tr>
              <a:tr h="509275">
                <a:tc>
                  <a:txBody>
                    <a:bodyPr/>
                    <a:lstStyle/>
                    <a:p>
                      <a:r>
                        <a:rPr lang="en-US" sz="2400" dirty="0" smtClean="0"/>
                        <a:t>Beam radius </a:t>
                      </a:r>
                      <a:endParaRPr lang="ru-RU" sz="2400" dirty="0"/>
                    </a:p>
                  </a:txBody>
                  <a:tcPr/>
                </a:tc>
                <a:tc>
                  <a:txBody>
                    <a:bodyPr/>
                    <a:lstStyle/>
                    <a:p>
                      <a:r>
                        <a:rPr lang="en-US" sz="2400" dirty="0" smtClean="0"/>
                        <a:t>3 mm</a:t>
                      </a:r>
                      <a:endParaRPr lang="ru-RU" sz="2400" dirty="0"/>
                    </a:p>
                  </a:txBody>
                  <a:tcPr/>
                </a:tc>
              </a:tr>
            </a:tbl>
          </a:graphicData>
        </a:graphic>
      </p:graphicFrame>
    </p:spTree>
    <p:extLst>
      <p:ext uri="{BB962C8B-B14F-4D97-AF65-F5344CB8AC3E}">
        <p14:creationId xmlns:p14="http://schemas.microsoft.com/office/powerpoint/2010/main" val="12665282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17783"/>
            <a:ext cx="9144000" cy="5847755"/>
          </a:xfrm>
          <a:prstGeom prst="rect">
            <a:avLst/>
          </a:prstGeom>
        </p:spPr>
        <p:txBody>
          <a:bodyPr wrap="square">
            <a:spAutoFit/>
          </a:bodyPr>
          <a:lstStyle/>
          <a:p>
            <a:r>
              <a:rPr lang="en-US" sz="2200" b="1" dirty="0" smtClean="0">
                <a:solidFill>
                  <a:srgbClr val="C00000"/>
                </a:solidFill>
                <a:latin typeface="Times New Roman" pitchFamily="18" charset="0"/>
                <a:cs typeface="Times New Roman" pitchFamily="18" charset="0"/>
              </a:rPr>
              <a:t>RF gun: </a:t>
            </a:r>
            <a:endParaRPr lang="en-US" sz="2200" b="1" dirty="0">
              <a:solidFill>
                <a:srgbClr val="C00000"/>
              </a:solidFill>
              <a:latin typeface="Times New Roman" pitchFamily="18" charset="0"/>
              <a:cs typeface="Times New Roman" pitchFamily="18" charset="0"/>
            </a:endParaRPr>
          </a:p>
          <a:p>
            <a:r>
              <a:rPr lang="en-US" sz="2200" dirty="0" smtClean="0">
                <a:latin typeface="Times New Roman" pitchFamily="18" charset="0"/>
                <a:cs typeface="Times New Roman" pitchFamily="18" charset="0"/>
              </a:rPr>
              <a:t>	1</a:t>
            </a:r>
            <a:r>
              <a:rPr lang="en-US" sz="2200" dirty="0">
                <a:latin typeface="Times New Roman" pitchFamily="18" charset="0"/>
                <a:cs typeface="Times New Roman" pitchFamily="18" charset="0"/>
              </a:rPr>
              <a:t>. Design of the gun can be improved</a:t>
            </a:r>
          </a:p>
          <a:p>
            <a:r>
              <a:rPr lang="en-US" sz="2200" dirty="0" smtClean="0">
                <a:latin typeface="Times New Roman" pitchFamily="18" charset="0"/>
                <a:cs typeface="Times New Roman" pitchFamily="18" charset="0"/>
              </a:rPr>
              <a:t>	2</a:t>
            </a:r>
            <a:r>
              <a:rPr lang="en-US" sz="2200" dirty="0">
                <a:latin typeface="Times New Roman" pitchFamily="18" charset="0"/>
                <a:cs typeface="Times New Roman" pitchFamily="18" charset="0"/>
              </a:rPr>
              <a:t>. The shape of the electrode near the cathode has to be researched. It is improved the beam dynamics. </a:t>
            </a:r>
            <a:endParaRPr lang="en-US" sz="2200" dirty="0" smtClean="0">
              <a:latin typeface="Times New Roman" pitchFamily="18" charset="0"/>
              <a:cs typeface="Times New Roman" pitchFamily="18" charset="0"/>
            </a:endParaRPr>
          </a:p>
          <a:p>
            <a:endParaRPr lang="en-US" sz="2200" dirty="0">
              <a:latin typeface="Times New Roman" pitchFamily="18" charset="0"/>
              <a:cs typeface="Times New Roman" pitchFamily="18" charset="0"/>
            </a:endParaRPr>
          </a:p>
          <a:p>
            <a:r>
              <a:rPr lang="en-US" sz="2200" b="1" dirty="0">
                <a:solidFill>
                  <a:srgbClr val="C00000"/>
                </a:solidFill>
                <a:latin typeface="Times New Roman" pitchFamily="18" charset="0"/>
                <a:cs typeface="Times New Roman" pitchFamily="18" charset="0"/>
              </a:rPr>
              <a:t>Conditions for low </a:t>
            </a:r>
            <a:r>
              <a:rPr lang="en-US" sz="2200" b="1" dirty="0" smtClean="0">
                <a:solidFill>
                  <a:srgbClr val="C00000"/>
                </a:solidFill>
                <a:latin typeface="Times New Roman" pitchFamily="18" charset="0"/>
                <a:cs typeface="Times New Roman" pitchFamily="18" charset="0"/>
              </a:rPr>
              <a:t>emittance: </a:t>
            </a:r>
          </a:p>
          <a:p>
            <a:r>
              <a:rPr lang="en-US" sz="2200" dirty="0" smtClean="0">
                <a:latin typeface="Times New Roman" pitchFamily="18" charset="0"/>
                <a:cs typeface="Times New Roman" pitchFamily="18" charset="0"/>
              </a:rPr>
              <a:t>	1</a:t>
            </a:r>
            <a:r>
              <a:rPr lang="en-US" sz="2200" dirty="0">
                <a:latin typeface="Times New Roman" pitchFamily="18" charset="0"/>
                <a:cs typeface="Times New Roman" pitchFamily="18" charset="0"/>
              </a:rPr>
              <a:t>. Flat top profile of the laser</a:t>
            </a:r>
          </a:p>
          <a:p>
            <a:r>
              <a:rPr lang="en-US" sz="2200" dirty="0" smtClean="0">
                <a:latin typeface="Times New Roman" pitchFamily="18" charset="0"/>
                <a:cs typeface="Times New Roman" pitchFamily="18" charset="0"/>
              </a:rPr>
              <a:t>	2</a:t>
            </a:r>
            <a:r>
              <a:rPr lang="en-US" sz="2200" dirty="0">
                <a:latin typeface="Times New Roman" pitchFamily="18" charset="0"/>
                <a:cs typeface="Times New Roman" pitchFamily="18" charset="0"/>
              </a:rPr>
              <a:t>. Symmetrical coaxial type feeder for RF power supplying</a:t>
            </a:r>
          </a:p>
          <a:p>
            <a:r>
              <a:rPr lang="en-US" sz="2200" dirty="0" smtClean="0">
                <a:latin typeface="Times New Roman" pitchFamily="18" charset="0"/>
                <a:cs typeface="Times New Roman" pitchFamily="18" charset="0"/>
              </a:rPr>
              <a:t>	3</a:t>
            </a:r>
            <a:r>
              <a:rPr lang="en-US" sz="2200" dirty="0">
                <a:latin typeface="Times New Roman" pitchFamily="18" charset="0"/>
                <a:cs typeface="Times New Roman" pitchFamily="18" charset="0"/>
              </a:rPr>
              <a:t>. Beam energy </a:t>
            </a:r>
          </a:p>
          <a:p>
            <a:r>
              <a:rPr lang="en-US" sz="2200" dirty="0" smtClean="0">
                <a:latin typeface="Times New Roman" pitchFamily="18" charset="0"/>
                <a:cs typeface="Times New Roman" pitchFamily="18" charset="0"/>
              </a:rPr>
              <a:t>	4</a:t>
            </a:r>
            <a:r>
              <a:rPr lang="en-US" sz="2200" dirty="0">
                <a:latin typeface="Times New Roman" pitchFamily="18" charset="0"/>
                <a:cs typeface="Times New Roman" pitchFamily="18" charset="0"/>
              </a:rPr>
              <a:t>. </a:t>
            </a:r>
            <a:r>
              <a:rPr lang="en-US" sz="2200" dirty="0" smtClean="0">
                <a:latin typeface="Times New Roman" pitchFamily="18" charset="0"/>
                <a:cs typeface="Times New Roman" pitchFamily="18" charset="0"/>
              </a:rPr>
              <a:t>Initial </a:t>
            </a:r>
            <a:r>
              <a:rPr lang="en-US" sz="2200" dirty="0">
                <a:latin typeface="Times New Roman" pitchFamily="18" charset="0"/>
                <a:cs typeface="Times New Roman" pitchFamily="18" charset="0"/>
              </a:rPr>
              <a:t>transverse beam </a:t>
            </a:r>
            <a:r>
              <a:rPr lang="en-US" sz="2200" dirty="0" smtClean="0">
                <a:latin typeface="Times New Roman" pitchFamily="18" charset="0"/>
                <a:cs typeface="Times New Roman" pitchFamily="18" charset="0"/>
              </a:rPr>
              <a:t>size and length</a:t>
            </a:r>
          </a:p>
          <a:p>
            <a:endParaRPr lang="en-US" sz="2200" dirty="0">
              <a:latin typeface="Times New Roman" pitchFamily="18" charset="0"/>
              <a:cs typeface="Times New Roman" pitchFamily="18" charset="0"/>
            </a:endParaRPr>
          </a:p>
          <a:p>
            <a:r>
              <a:rPr lang="en-US" sz="2200" b="1" dirty="0" smtClean="0">
                <a:solidFill>
                  <a:srgbClr val="C00000"/>
                </a:solidFill>
                <a:latin typeface="Times New Roman" pitchFamily="18" charset="0"/>
                <a:cs typeface="Times New Roman" pitchFamily="18" charset="0"/>
              </a:rPr>
              <a:t>Choice </a:t>
            </a:r>
            <a:r>
              <a:rPr lang="en-US" sz="2200" b="1" dirty="0">
                <a:solidFill>
                  <a:srgbClr val="C00000"/>
                </a:solidFill>
                <a:latin typeface="Times New Roman" pitchFamily="18" charset="0"/>
                <a:cs typeface="Times New Roman" pitchFamily="18" charset="0"/>
              </a:rPr>
              <a:t>of </a:t>
            </a:r>
            <a:r>
              <a:rPr lang="en-US" sz="2200" b="1" dirty="0" smtClean="0">
                <a:solidFill>
                  <a:srgbClr val="C00000"/>
                </a:solidFill>
                <a:latin typeface="Times New Roman" pitchFamily="18" charset="0"/>
                <a:cs typeface="Times New Roman" pitchFamily="18" charset="0"/>
              </a:rPr>
              <a:t>photocathode and laser system: </a:t>
            </a:r>
            <a:endParaRPr lang="ru-RU" sz="2200" b="1" dirty="0">
              <a:solidFill>
                <a:srgbClr val="C00000"/>
              </a:solidFill>
              <a:latin typeface="Times New Roman" pitchFamily="18" charset="0"/>
              <a:cs typeface="Times New Roman" pitchFamily="18" charset="0"/>
            </a:endParaRPr>
          </a:p>
          <a:p>
            <a:pPr marL="342900" indent="-342900"/>
            <a:r>
              <a:rPr lang="en-US" sz="2200" dirty="0" smtClean="0">
                <a:latin typeface="Times New Roman" pitchFamily="18" charset="0"/>
                <a:cs typeface="Times New Roman" pitchFamily="18" charset="0"/>
              </a:rPr>
              <a:t>		1</a:t>
            </a:r>
            <a:r>
              <a:rPr lang="en-US" sz="2200" dirty="0">
                <a:latin typeface="Times New Roman" pitchFamily="18" charset="0"/>
                <a:cs typeface="Times New Roman" pitchFamily="18" charset="0"/>
              </a:rPr>
              <a:t>. To produce 6.5 </a:t>
            </a:r>
            <a:r>
              <a:rPr lang="en-US" sz="2200" dirty="0" err="1">
                <a:latin typeface="Times New Roman" pitchFamily="18" charset="0"/>
                <a:cs typeface="Times New Roman" pitchFamily="18" charset="0"/>
              </a:rPr>
              <a:t>nC</a:t>
            </a:r>
            <a:r>
              <a:rPr lang="en-US" sz="2200" dirty="0">
                <a:latin typeface="Times New Roman" pitchFamily="18" charset="0"/>
                <a:cs typeface="Times New Roman" pitchFamily="18" charset="0"/>
              </a:rPr>
              <a:t> the cathode material has to be researched</a:t>
            </a:r>
          </a:p>
          <a:p>
            <a:pPr marL="342900" indent="-342900"/>
            <a:r>
              <a:rPr lang="en-US" sz="2200" dirty="0" smtClean="0">
                <a:latin typeface="Times New Roman" pitchFamily="18" charset="0"/>
                <a:cs typeface="Times New Roman" pitchFamily="18" charset="0"/>
              </a:rPr>
              <a:t>		2</a:t>
            </a:r>
            <a:r>
              <a:rPr lang="en-US" sz="2200" dirty="0">
                <a:latin typeface="Times New Roman" pitchFamily="18" charset="0"/>
                <a:cs typeface="Times New Roman" pitchFamily="18" charset="0"/>
              </a:rPr>
              <a:t>. Parameters of the laser has to be chosen</a:t>
            </a:r>
          </a:p>
          <a:p>
            <a:r>
              <a:rPr lang="en-US" sz="2200" dirty="0" smtClean="0">
                <a:latin typeface="Times New Roman" pitchFamily="18" charset="0"/>
                <a:cs typeface="Times New Roman" pitchFamily="18" charset="0"/>
              </a:rPr>
              <a:t>	3</a:t>
            </a:r>
            <a:r>
              <a:rPr lang="en-US" sz="2200" dirty="0">
                <a:latin typeface="Times New Roman" pitchFamily="18" charset="0"/>
                <a:cs typeface="Times New Roman" pitchFamily="18" charset="0"/>
              </a:rPr>
              <a:t>. The cathode life time has to be researched (high power laser will destroy the cathode)</a:t>
            </a:r>
          </a:p>
          <a:p>
            <a:r>
              <a:rPr lang="en-US" sz="2200" dirty="0" smtClean="0">
                <a:latin typeface="Times New Roman" pitchFamily="18" charset="0"/>
                <a:cs typeface="Times New Roman" pitchFamily="18" charset="0"/>
              </a:rPr>
              <a:t>	4</a:t>
            </a:r>
            <a:r>
              <a:rPr lang="en-US" sz="2200" dirty="0">
                <a:latin typeface="Times New Roman" pitchFamily="18" charset="0"/>
                <a:cs typeface="Times New Roman" pitchFamily="18" charset="0"/>
              </a:rPr>
              <a:t>. Input cathode system, allowing the gun training, has to be </a:t>
            </a:r>
            <a:r>
              <a:rPr lang="en-US" sz="2200" dirty="0" smtClean="0">
                <a:latin typeface="Times New Roman" pitchFamily="18" charset="0"/>
                <a:cs typeface="Times New Roman" pitchFamily="18" charset="0"/>
              </a:rPr>
              <a:t>developed</a:t>
            </a:r>
            <a:endParaRPr lang="en-US" altLang="en-US" sz="2200" kern="0" dirty="0">
              <a:solidFill>
                <a:srgbClr val="FF0000"/>
              </a:solidFill>
              <a:latin typeface="Times New Roman" pitchFamily="18" charset="0"/>
              <a:cs typeface="Times New Roman" pitchFamily="18" charset="0"/>
            </a:endParaRPr>
          </a:p>
        </p:txBody>
      </p:sp>
      <p:sp>
        <p:nvSpPr>
          <p:cNvPr id="5" name="Заголовок 1"/>
          <p:cNvSpPr>
            <a:spLocks noGrp="1"/>
          </p:cNvSpPr>
          <p:nvPr>
            <p:ph type="title"/>
          </p:nvPr>
        </p:nvSpPr>
        <p:spPr>
          <a:xfrm>
            <a:off x="2928926" y="0"/>
            <a:ext cx="4807446" cy="759618"/>
          </a:xfrm>
        </p:spPr>
        <p:txBody>
          <a:bodyPr/>
          <a:lstStyle/>
          <a:p>
            <a:pPr algn="l"/>
            <a:r>
              <a:rPr lang="en-US" b="1" dirty="0" smtClean="0">
                <a:latin typeface="Times New Roman" pitchFamily="18" charset="0"/>
                <a:cs typeface="Times New Roman" pitchFamily="18" charset="0"/>
              </a:rPr>
              <a:t>Conclusion</a:t>
            </a:r>
            <a:endParaRPr lang="ru-RU" b="1" dirty="0">
              <a:latin typeface="Times New Roman" pitchFamily="18" charset="0"/>
              <a:cs typeface="Times New Roman" pitchFamily="18" charset="0"/>
            </a:endParaRPr>
          </a:p>
        </p:txBody>
      </p:sp>
    </p:spTree>
    <p:extLst>
      <p:ext uri="{BB962C8B-B14F-4D97-AF65-F5344CB8AC3E}">
        <p14:creationId xmlns:p14="http://schemas.microsoft.com/office/powerpoint/2010/main" val="9911831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755576" y="692696"/>
            <a:ext cx="2552700" cy="714375"/>
          </a:xfrm>
          <a:prstGeom prst="rect">
            <a:avLst/>
          </a:prstGeom>
        </p:spPr>
      </p:pic>
      <p:sp>
        <p:nvSpPr>
          <p:cNvPr id="5" name="Прямоугольник 4"/>
          <p:cNvSpPr/>
          <p:nvPr/>
        </p:nvSpPr>
        <p:spPr>
          <a:xfrm>
            <a:off x="3635896" y="865217"/>
            <a:ext cx="2448272" cy="369332"/>
          </a:xfrm>
          <a:prstGeom prst="rect">
            <a:avLst/>
          </a:prstGeom>
        </p:spPr>
        <p:txBody>
          <a:bodyPr wrap="square">
            <a:spAutoFit/>
          </a:bodyPr>
          <a:lstStyle/>
          <a:p>
            <a:r>
              <a:rPr lang="en-US" i="1" dirty="0" smtClean="0"/>
              <a:t>Space charge limit</a:t>
            </a:r>
            <a:endParaRPr lang="ru-RU" i="1" dirty="0"/>
          </a:p>
        </p:txBody>
      </p:sp>
      <p:pic>
        <p:nvPicPr>
          <p:cNvPr id="6" name="Рисунок 5"/>
          <p:cNvPicPr>
            <a:picLocks noChangeAspect="1"/>
          </p:cNvPicPr>
          <p:nvPr/>
        </p:nvPicPr>
        <p:blipFill>
          <a:blip r:embed="rId3"/>
          <a:stretch>
            <a:fillRect/>
          </a:stretch>
        </p:blipFill>
        <p:spPr>
          <a:xfrm>
            <a:off x="664096" y="2146131"/>
            <a:ext cx="2971800" cy="600075"/>
          </a:xfrm>
          <a:prstGeom prst="rect">
            <a:avLst/>
          </a:prstGeom>
        </p:spPr>
      </p:pic>
      <p:sp>
        <p:nvSpPr>
          <p:cNvPr id="7" name="Прямоугольник 6"/>
          <p:cNvSpPr/>
          <p:nvPr/>
        </p:nvSpPr>
        <p:spPr>
          <a:xfrm>
            <a:off x="3995936" y="2176219"/>
            <a:ext cx="2448272" cy="369332"/>
          </a:xfrm>
          <a:prstGeom prst="rect">
            <a:avLst/>
          </a:prstGeom>
        </p:spPr>
        <p:txBody>
          <a:bodyPr wrap="square">
            <a:spAutoFit/>
          </a:bodyPr>
          <a:lstStyle/>
          <a:p>
            <a:r>
              <a:rPr lang="en-US" i="1" dirty="0" smtClean="0"/>
              <a:t>Intrinsic emittance</a:t>
            </a:r>
            <a:endParaRPr lang="ru-RU" i="1" dirty="0"/>
          </a:p>
        </p:txBody>
      </p:sp>
      <p:pic>
        <p:nvPicPr>
          <p:cNvPr id="8" name="Рисунок 7"/>
          <p:cNvPicPr>
            <a:picLocks noChangeAspect="1"/>
          </p:cNvPicPr>
          <p:nvPr/>
        </p:nvPicPr>
        <p:blipFill>
          <a:blip r:embed="rId4"/>
          <a:stretch>
            <a:fillRect/>
          </a:stretch>
        </p:blipFill>
        <p:spPr>
          <a:xfrm>
            <a:off x="1179438" y="3505387"/>
            <a:ext cx="1704975" cy="695325"/>
          </a:xfrm>
          <a:prstGeom prst="rect">
            <a:avLst/>
          </a:prstGeom>
        </p:spPr>
      </p:pic>
      <p:sp>
        <p:nvSpPr>
          <p:cNvPr id="9" name="Прямоугольник 8"/>
          <p:cNvSpPr/>
          <p:nvPr/>
        </p:nvSpPr>
        <p:spPr>
          <a:xfrm>
            <a:off x="3308276" y="3657788"/>
            <a:ext cx="2448272" cy="369332"/>
          </a:xfrm>
          <a:prstGeom prst="rect">
            <a:avLst/>
          </a:prstGeom>
        </p:spPr>
        <p:txBody>
          <a:bodyPr wrap="square">
            <a:spAutoFit/>
          </a:bodyPr>
          <a:lstStyle/>
          <a:p>
            <a:r>
              <a:rPr lang="en-US" i="1" dirty="0" smtClean="0"/>
              <a:t>RF emittance</a:t>
            </a:r>
            <a:endParaRPr lang="ru-RU" i="1" dirty="0"/>
          </a:p>
        </p:txBody>
      </p:sp>
    </p:spTree>
    <p:extLst>
      <p:ext uri="{BB962C8B-B14F-4D97-AF65-F5344CB8AC3E}">
        <p14:creationId xmlns:p14="http://schemas.microsoft.com/office/powerpoint/2010/main" val="42026989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en-US" dirty="0" smtClean="0"/>
              <a:t>Outline</a:t>
            </a:r>
            <a:endParaRPr lang="ru-RU" dirty="0"/>
          </a:p>
        </p:txBody>
      </p:sp>
      <p:sp>
        <p:nvSpPr>
          <p:cNvPr id="3" name="Объект 2"/>
          <p:cNvSpPr>
            <a:spLocks noGrp="1"/>
          </p:cNvSpPr>
          <p:nvPr>
            <p:ph idx="1"/>
          </p:nvPr>
        </p:nvSpPr>
        <p:spPr/>
        <p:txBody>
          <a:bodyPr/>
          <a:lstStyle/>
          <a:p>
            <a:r>
              <a:rPr lang="en-US" dirty="0" smtClean="0"/>
              <a:t>RF Gun overview</a:t>
            </a:r>
          </a:p>
          <a:p>
            <a:r>
              <a:rPr lang="en-US" dirty="0" smtClean="0"/>
              <a:t>Description of BINP RF gun prototype</a:t>
            </a:r>
          </a:p>
          <a:p>
            <a:r>
              <a:rPr lang="en-US" dirty="0" smtClean="0"/>
              <a:t>RF Gun requirements </a:t>
            </a:r>
          </a:p>
          <a:p>
            <a:r>
              <a:rPr lang="en-US" dirty="0" smtClean="0"/>
              <a:t>Possible FCC Gun Design </a:t>
            </a:r>
          </a:p>
          <a:p>
            <a:r>
              <a:rPr lang="en-US" dirty="0" smtClean="0"/>
              <a:t>Beam dynamics simulation</a:t>
            </a:r>
          </a:p>
          <a:p>
            <a:r>
              <a:rPr lang="en-US" dirty="0" smtClean="0"/>
              <a:t>Conclusion</a:t>
            </a:r>
          </a:p>
          <a:p>
            <a:endParaRPr lang="ru-RU" dirty="0"/>
          </a:p>
        </p:txBody>
      </p:sp>
    </p:spTree>
    <p:extLst>
      <p:ext uri="{BB962C8B-B14F-4D97-AF65-F5344CB8AC3E}">
        <p14:creationId xmlns:p14="http://schemas.microsoft.com/office/powerpoint/2010/main" val="34511103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020"/>
            <a:ext cx="9144000" cy="543594"/>
          </a:xfrm>
        </p:spPr>
        <p:txBody>
          <a:bodyPr>
            <a:normAutofit/>
          </a:bodyPr>
          <a:lstStyle/>
          <a:p>
            <a:pPr algn="ctr"/>
            <a:r>
              <a:rPr lang="en-US" sz="3200" b="1" dirty="0" smtClean="0">
                <a:latin typeface="Times New Roman" pitchFamily="18" charset="0"/>
                <a:cs typeface="Times New Roman" pitchFamily="18" charset="0"/>
              </a:rPr>
              <a:t>RF Gun Overview</a:t>
            </a:r>
            <a:endParaRPr lang="ru-RU" sz="3200" b="1" dirty="0">
              <a:latin typeface="Times New Roman" pitchFamily="18" charset="0"/>
              <a:cs typeface="Times New Roman" pitchFamily="18" charset="0"/>
            </a:endParaRPr>
          </a:p>
        </p:txBody>
      </p:sp>
      <p:pic>
        <p:nvPicPr>
          <p:cNvPr id="4" name="Рисунок 3"/>
          <p:cNvPicPr>
            <a:picLocks noChangeAspect="1"/>
          </p:cNvPicPr>
          <p:nvPr/>
        </p:nvPicPr>
        <p:blipFill>
          <a:blip r:embed="rId2"/>
          <a:stretch>
            <a:fillRect/>
          </a:stretch>
        </p:blipFill>
        <p:spPr>
          <a:xfrm>
            <a:off x="179512" y="528910"/>
            <a:ext cx="8181975" cy="4629150"/>
          </a:xfrm>
          <a:prstGeom prst="rect">
            <a:avLst/>
          </a:prstGeom>
        </p:spPr>
      </p:pic>
      <p:sp>
        <p:nvSpPr>
          <p:cNvPr id="5" name="Объект 2"/>
          <p:cNvSpPr>
            <a:spLocks noGrp="1"/>
          </p:cNvSpPr>
          <p:nvPr>
            <p:ph idx="1"/>
          </p:nvPr>
        </p:nvSpPr>
        <p:spPr>
          <a:xfrm>
            <a:off x="179512" y="5589240"/>
            <a:ext cx="3007246" cy="1091779"/>
          </a:xfrm>
        </p:spPr>
        <p:txBody>
          <a:bodyPr>
            <a:normAutofit/>
          </a:bodyPr>
          <a:lstStyle/>
          <a:p>
            <a:pPr marL="0" indent="0">
              <a:buNone/>
            </a:pPr>
            <a:r>
              <a:rPr lang="en-US" sz="1800" b="1" dirty="0" smtClean="0">
                <a:solidFill>
                  <a:srgbClr val="003E6C"/>
                </a:solidFill>
              </a:rPr>
              <a:t>Photocathode material:</a:t>
            </a:r>
          </a:p>
          <a:p>
            <a:pPr marL="0" indent="0">
              <a:buNone/>
            </a:pPr>
            <a:r>
              <a:rPr lang="en-US" sz="1800" b="1" dirty="0" smtClean="0">
                <a:solidFill>
                  <a:srgbClr val="003E6C"/>
                </a:solidFill>
              </a:rPr>
              <a:t>Metal: Cu, Mg….</a:t>
            </a:r>
          </a:p>
          <a:p>
            <a:pPr marL="0" indent="0">
              <a:buNone/>
            </a:pPr>
            <a:r>
              <a:rPr lang="en-US" sz="1800" b="1" dirty="0" smtClean="0">
                <a:solidFill>
                  <a:srgbClr val="003E6C"/>
                </a:solidFill>
              </a:rPr>
              <a:t>Semi-conductor: </a:t>
            </a:r>
            <a:r>
              <a:rPr lang="en-US" sz="1800" b="1" dirty="0" err="1" smtClean="0">
                <a:solidFill>
                  <a:srgbClr val="003E6C"/>
                </a:solidFill>
              </a:rPr>
              <a:t>CsTe</a:t>
            </a:r>
            <a:r>
              <a:rPr lang="en-US" sz="1800" b="1" dirty="0" smtClean="0">
                <a:solidFill>
                  <a:srgbClr val="003E6C"/>
                </a:solidFill>
              </a:rPr>
              <a:t>, </a:t>
            </a:r>
            <a:r>
              <a:rPr lang="en-US" sz="1800" b="1" dirty="0" err="1" smtClean="0">
                <a:solidFill>
                  <a:srgbClr val="003E6C"/>
                </a:solidFill>
              </a:rPr>
              <a:t>AsGa</a:t>
            </a:r>
            <a:r>
              <a:rPr lang="en-US" sz="1800" b="1" dirty="0" smtClean="0">
                <a:solidFill>
                  <a:srgbClr val="003E6C"/>
                </a:solidFill>
              </a:rPr>
              <a:t>…</a:t>
            </a:r>
            <a:endParaRPr lang="ru-RU" sz="1800" b="1" dirty="0">
              <a:solidFill>
                <a:srgbClr val="003E6C"/>
              </a:solidFill>
            </a:endParaRPr>
          </a:p>
        </p:txBody>
      </p:sp>
      <p:sp>
        <p:nvSpPr>
          <p:cNvPr id="7" name="Объект 2"/>
          <p:cNvSpPr txBox="1">
            <a:spLocks/>
          </p:cNvSpPr>
          <p:nvPr/>
        </p:nvSpPr>
        <p:spPr>
          <a:xfrm>
            <a:off x="755576" y="1772817"/>
            <a:ext cx="1119509" cy="43204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dirty="0" smtClean="0">
                <a:solidFill>
                  <a:srgbClr val="003E6C"/>
                </a:solidFill>
              </a:rPr>
              <a:t>S-band </a:t>
            </a:r>
          </a:p>
        </p:txBody>
      </p:sp>
      <p:sp>
        <p:nvSpPr>
          <p:cNvPr id="6" name="Объект 2"/>
          <p:cNvSpPr txBox="1">
            <a:spLocks/>
          </p:cNvSpPr>
          <p:nvPr/>
        </p:nvSpPr>
        <p:spPr>
          <a:xfrm>
            <a:off x="4270499" y="4725144"/>
            <a:ext cx="3973909" cy="109177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b="1" dirty="0" smtClean="0">
                <a:solidFill>
                  <a:srgbClr val="003E6C"/>
                </a:solidFill>
              </a:rPr>
              <a:t>An ultra short laser pulse ejects a bunch of electrons into accelerating RF field. </a:t>
            </a:r>
            <a:endParaRPr lang="ru-RU" sz="2400" b="1" dirty="0">
              <a:solidFill>
                <a:srgbClr val="003E6C"/>
              </a:solidFill>
            </a:endParaRPr>
          </a:p>
        </p:txBody>
      </p:sp>
    </p:spTree>
    <p:extLst>
      <p:ext uri="{BB962C8B-B14F-4D97-AF65-F5344CB8AC3E}">
        <p14:creationId xmlns:p14="http://schemas.microsoft.com/office/powerpoint/2010/main" val="6873051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53256" y="764704"/>
            <a:ext cx="8973728" cy="4351338"/>
          </a:xfrm>
        </p:spPr>
        <p:txBody>
          <a:bodyPr>
            <a:noAutofit/>
          </a:bodyPr>
          <a:lstStyle/>
          <a:p>
            <a:pPr marL="0" lvl="1" indent="0">
              <a:buFont typeface="Wingdings" charset="2"/>
              <a:buNone/>
              <a:defRPr/>
            </a:pPr>
            <a:r>
              <a:rPr lang="en-US" altLang="en-US" sz="1800" kern="0" dirty="0" smtClean="0">
                <a:solidFill>
                  <a:srgbClr val="FF0000"/>
                </a:solidFill>
              </a:rPr>
              <a:t>The RF Gun concept offers many advantages:</a:t>
            </a:r>
            <a:endParaRPr lang="en-US" altLang="en-US" sz="1800" kern="0" dirty="0">
              <a:solidFill>
                <a:srgbClr val="FF0000"/>
              </a:solidFill>
            </a:endParaRPr>
          </a:p>
          <a:p>
            <a:pPr marL="285750" lvl="1">
              <a:defRPr/>
            </a:pPr>
            <a:r>
              <a:rPr lang="en-US" altLang="en-US" sz="1800" kern="0" dirty="0" smtClean="0"/>
              <a:t>The electron bunch length is determined by the laser pulse width, which may be less then 100 </a:t>
            </a:r>
            <a:r>
              <a:rPr lang="en-US" altLang="en-US" sz="1800" kern="0" dirty="0" err="1" smtClean="0"/>
              <a:t>fs</a:t>
            </a:r>
            <a:r>
              <a:rPr lang="en-US" altLang="en-US" sz="1800" kern="0" dirty="0" smtClean="0"/>
              <a:t> at present time. This eliminates the need for a </a:t>
            </a:r>
            <a:r>
              <a:rPr lang="en-US" altLang="en-US" sz="1800" kern="0" dirty="0" err="1" smtClean="0"/>
              <a:t>buncher</a:t>
            </a:r>
            <a:r>
              <a:rPr lang="en-US" altLang="en-US" sz="1800" kern="0" dirty="0" smtClean="0"/>
              <a:t> section. </a:t>
            </a:r>
          </a:p>
          <a:p>
            <a:pPr marL="285750" lvl="1">
              <a:defRPr/>
            </a:pPr>
            <a:r>
              <a:rPr lang="en-US" altLang="en-US" sz="1800" kern="0" dirty="0" smtClean="0"/>
              <a:t>Very low emittance can be produced simply by decreasing the laser spot size at the photocathode. </a:t>
            </a:r>
          </a:p>
          <a:p>
            <a:pPr marL="285750" lvl="1">
              <a:defRPr/>
            </a:pPr>
            <a:r>
              <a:rPr lang="en-US" altLang="en-US" sz="1800" kern="0" dirty="0" smtClean="0"/>
              <a:t>The RF Gun can provide very high acceleration gradients, minimizing the space charge emittance growth when the electrons are nonrelativistic. </a:t>
            </a:r>
          </a:p>
          <a:p>
            <a:pPr marL="285750" lvl="1">
              <a:defRPr/>
            </a:pPr>
            <a:r>
              <a:rPr lang="en-US" altLang="en-US" sz="1800" kern="0" dirty="0" smtClean="0"/>
              <a:t>The gun can operate at the same RF frequency as the </a:t>
            </a:r>
            <a:r>
              <a:rPr lang="en-US" altLang="en-US" sz="1800" kern="0" dirty="0" err="1" smtClean="0"/>
              <a:t>linac</a:t>
            </a:r>
            <a:r>
              <a:rPr lang="en-US" altLang="en-US" sz="1800" kern="0" dirty="0" smtClean="0"/>
              <a:t> (in our case 2856 MHz)</a:t>
            </a:r>
          </a:p>
          <a:p>
            <a:pPr marL="0" lvl="1" indent="0">
              <a:spcBef>
                <a:spcPts val="1000"/>
              </a:spcBef>
              <a:buNone/>
            </a:pPr>
            <a:r>
              <a:rPr lang="en-US" altLang="en-US" sz="1800" kern="0" dirty="0" smtClean="0">
                <a:solidFill>
                  <a:srgbClr val="FF0000"/>
                </a:solidFill>
              </a:rPr>
              <a:t>Emittance terms: </a:t>
            </a:r>
          </a:p>
          <a:p>
            <a:pPr marL="0" lvl="1" indent="0">
              <a:spcBef>
                <a:spcPts val="1000"/>
              </a:spcBef>
              <a:buNone/>
            </a:pPr>
            <a:r>
              <a:rPr lang="en-US" altLang="en-US" sz="1800" kern="0" dirty="0" smtClean="0">
                <a:solidFill>
                  <a:schemeClr val="accent1">
                    <a:lumMod val="50000"/>
                  </a:schemeClr>
                </a:solidFill>
              </a:rPr>
              <a:t>Six main emittance terms contribute to the electron beam’s total normalized RMS emittance. </a:t>
            </a:r>
            <a:endParaRPr lang="en-US" altLang="en-US" sz="1800" kern="0" dirty="0">
              <a:solidFill>
                <a:schemeClr val="accent1">
                  <a:lumMod val="50000"/>
                </a:schemeClr>
              </a:solidFill>
            </a:endParaRPr>
          </a:p>
          <a:p>
            <a:r>
              <a:rPr lang="en-US" sz="1800" dirty="0" smtClean="0"/>
              <a:t>1)  The Space charge emittance (due to the SC repulsion)</a:t>
            </a:r>
          </a:p>
          <a:p>
            <a:r>
              <a:rPr lang="en-US" sz="1800" dirty="0" smtClean="0"/>
              <a:t>2) RF emittance (due to the defocusing kick at the gun exit)</a:t>
            </a:r>
          </a:p>
          <a:p>
            <a:r>
              <a:rPr lang="en-US" sz="1800" dirty="0" smtClean="0"/>
              <a:t>3) Field </a:t>
            </a:r>
            <a:r>
              <a:rPr lang="en-US" sz="1800" dirty="0"/>
              <a:t>asymmetry (</a:t>
            </a:r>
            <a:r>
              <a:rPr lang="en-US" sz="1800" dirty="0" smtClean="0"/>
              <a:t>misalignment of the max. accelerating field and the beam line axes)</a:t>
            </a:r>
          </a:p>
          <a:p>
            <a:r>
              <a:rPr lang="en-US" sz="1800" dirty="0" smtClean="0"/>
              <a:t>4) Cathode magnetic field emittance (due to cathode magnetization)</a:t>
            </a:r>
          </a:p>
          <a:p>
            <a:r>
              <a:rPr lang="en-US" sz="1800" dirty="0" smtClean="0"/>
              <a:t>5) Intrinsic emittance (depends on the difference in laser photon energy and the work function of the cathode material)</a:t>
            </a:r>
          </a:p>
          <a:p>
            <a:r>
              <a:rPr lang="en-US" sz="1800" dirty="0" smtClean="0"/>
              <a:t>6) Physical temperature of the cathode </a:t>
            </a:r>
          </a:p>
          <a:p>
            <a:endParaRPr lang="ru-RU" sz="1800" dirty="0"/>
          </a:p>
        </p:txBody>
      </p:sp>
      <p:sp>
        <p:nvSpPr>
          <p:cNvPr id="4" name="Заголовок 1"/>
          <p:cNvSpPr>
            <a:spLocks noGrp="1"/>
          </p:cNvSpPr>
          <p:nvPr>
            <p:ph type="title"/>
          </p:nvPr>
        </p:nvSpPr>
        <p:spPr>
          <a:xfrm>
            <a:off x="-17016" y="0"/>
            <a:ext cx="9144000" cy="543594"/>
          </a:xfrm>
        </p:spPr>
        <p:txBody>
          <a:bodyPr>
            <a:normAutofit/>
          </a:bodyPr>
          <a:lstStyle/>
          <a:p>
            <a:pPr algn="ctr"/>
            <a:r>
              <a:rPr lang="en-US" sz="3200" b="1" dirty="0" smtClean="0">
                <a:latin typeface="Times New Roman" pitchFamily="18" charset="0"/>
                <a:cs typeface="Times New Roman" pitchFamily="18" charset="0"/>
              </a:rPr>
              <a:t>RF Gun Overview</a:t>
            </a:r>
            <a:endParaRPr lang="ru-RU" sz="3200" b="1" dirty="0">
              <a:latin typeface="Times New Roman" pitchFamily="18" charset="0"/>
              <a:cs typeface="Times New Roman" pitchFamily="18" charset="0"/>
            </a:endParaRPr>
          </a:p>
        </p:txBody>
      </p:sp>
    </p:spTree>
    <p:extLst>
      <p:ext uri="{BB962C8B-B14F-4D97-AF65-F5344CB8AC3E}">
        <p14:creationId xmlns:p14="http://schemas.microsoft.com/office/powerpoint/2010/main" val="8225346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98724"/>
          </a:xfrm>
        </p:spPr>
        <p:txBody>
          <a:bodyPr>
            <a:noAutofit/>
          </a:bodyPr>
          <a:lstStyle/>
          <a:p>
            <a:pPr algn="ctr"/>
            <a:r>
              <a:rPr lang="en-US" sz="3200" b="1" dirty="0">
                <a:latin typeface="Times New Roman" pitchFamily="18" charset="0"/>
                <a:cs typeface="Times New Roman" pitchFamily="18" charset="0"/>
              </a:rPr>
              <a:t>Description of BINP RF gun prototype</a:t>
            </a:r>
            <a:br>
              <a:rPr lang="en-US" sz="3200" b="1" dirty="0">
                <a:latin typeface="Times New Roman" pitchFamily="18" charset="0"/>
                <a:cs typeface="Times New Roman" pitchFamily="18" charset="0"/>
              </a:rPr>
            </a:br>
            <a:endParaRPr lang="ru-RU" sz="3200" b="1" dirty="0">
              <a:latin typeface="Times New Roman" pitchFamily="18" charset="0"/>
              <a:cs typeface="Times New Roman"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294704622"/>
              </p:ext>
            </p:extLst>
          </p:nvPr>
        </p:nvGraphicFramePr>
        <p:xfrm>
          <a:off x="357158" y="3857628"/>
          <a:ext cx="4104456" cy="2238608"/>
        </p:xfrm>
        <a:graphic>
          <a:graphicData uri="http://schemas.openxmlformats.org/drawingml/2006/table">
            <a:tbl>
              <a:tblPr firstRow="1" bandRow="1">
                <a:tableStyleId>{5C22544A-7EE6-4342-B048-85BDC9FD1C3A}</a:tableStyleId>
              </a:tblPr>
              <a:tblGrid>
                <a:gridCol w="2052228"/>
                <a:gridCol w="2052228"/>
              </a:tblGrid>
              <a:tr h="399632">
                <a:tc>
                  <a:txBody>
                    <a:bodyPr/>
                    <a:lstStyle/>
                    <a:p>
                      <a:r>
                        <a:rPr lang="en-US" dirty="0" smtClean="0">
                          <a:solidFill>
                            <a:schemeClr val="tx1"/>
                          </a:solidFill>
                          <a:latin typeface="Times New Roman" panose="02020603050405020304" pitchFamily="18" charset="0"/>
                          <a:cs typeface="Times New Roman" panose="02020603050405020304" pitchFamily="18" charset="0"/>
                        </a:rPr>
                        <a:t>RF</a:t>
                      </a:r>
                      <a:r>
                        <a:rPr lang="en-US" baseline="0" dirty="0" smtClean="0">
                          <a:solidFill>
                            <a:schemeClr val="tx1"/>
                          </a:solidFill>
                          <a:latin typeface="Times New Roman" panose="02020603050405020304" pitchFamily="18" charset="0"/>
                          <a:cs typeface="Times New Roman" panose="02020603050405020304" pitchFamily="18" charset="0"/>
                        </a:rPr>
                        <a:t> </a:t>
                      </a:r>
                      <a:r>
                        <a:rPr lang="en-US" dirty="0" smtClean="0">
                          <a:solidFill>
                            <a:schemeClr val="tx1"/>
                          </a:solidFill>
                          <a:latin typeface="Times New Roman" panose="02020603050405020304" pitchFamily="18" charset="0"/>
                          <a:cs typeface="Times New Roman" panose="02020603050405020304" pitchFamily="18" charset="0"/>
                        </a:rPr>
                        <a:t>Gun parameters </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dirty="0" smtClean="0">
                          <a:solidFill>
                            <a:schemeClr val="tx1"/>
                          </a:solidFill>
                          <a:latin typeface="Times New Roman" panose="02020603050405020304" pitchFamily="18" charset="0"/>
                          <a:cs typeface="Times New Roman" panose="02020603050405020304" pitchFamily="18" charset="0"/>
                        </a:rPr>
                        <a:t>Value</a:t>
                      </a:r>
                      <a:endParaRPr lang="ru-RU" dirty="0">
                        <a:solidFill>
                          <a:schemeClr val="tx1"/>
                        </a:solidFill>
                        <a:latin typeface="Times New Roman" panose="02020603050405020304" pitchFamily="18" charset="0"/>
                        <a:cs typeface="Times New Roman" panose="02020603050405020304" pitchFamily="18" charset="0"/>
                      </a:endParaRPr>
                    </a:p>
                  </a:txBody>
                  <a:tcPr/>
                </a:tc>
              </a:tr>
              <a:tr h="399632">
                <a:tc>
                  <a:txBody>
                    <a:bodyPr/>
                    <a:lstStyle/>
                    <a:p>
                      <a:r>
                        <a:rPr lang="en-US" dirty="0" smtClean="0">
                          <a:latin typeface="Times New Roman" panose="02020603050405020304" pitchFamily="18" charset="0"/>
                          <a:cs typeface="Times New Roman" panose="02020603050405020304" pitchFamily="18" charset="0"/>
                        </a:rPr>
                        <a:t>Frequency</a:t>
                      </a:r>
                      <a:r>
                        <a:rPr lang="en-US" baseline="0" dirty="0" smtClean="0">
                          <a:latin typeface="Times New Roman" panose="02020603050405020304" pitchFamily="18" charset="0"/>
                          <a:cs typeface="Times New Roman" panose="02020603050405020304" pitchFamily="18" charset="0"/>
                        </a:rPr>
                        <a:t> (MHz)</a:t>
                      </a:r>
                      <a:endParaRPr lang="ru-RU" dirty="0">
                        <a:latin typeface="Times New Roman" panose="02020603050405020304" pitchFamily="18" charset="0"/>
                        <a:cs typeface="Times New Roman" panose="02020603050405020304" pitchFamily="18" charset="0"/>
                      </a:endParaRPr>
                    </a:p>
                  </a:txBody>
                  <a:tcPr/>
                </a:tc>
                <a:tc>
                  <a:txBody>
                    <a:bodyPr/>
                    <a:lstStyle/>
                    <a:p>
                      <a:r>
                        <a:rPr lang="en-US" dirty="0" smtClean="0">
                          <a:latin typeface="Times New Roman" panose="02020603050405020304" pitchFamily="18" charset="0"/>
                          <a:cs typeface="Times New Roman" panose="02020603050405020304" pitchFamily="18" charset="0"/>
                        </a:rPr>
                        <a:t>2856</a:t>
                      </a:r>
                      <a:endParaRPr lang="ru-RU" dirty="0">
                        <a:latin typeface="Times New Roman" panose="02020603050405020304" pitchFamily="18" charset="0"/>
                        <a:cs typeface="Times New Roman" panose="02020603050405020304" pitchFamily="18" charset="0"/>
                      </a:endParaRPr>
                    </a:p>
                  </a:txBody>
                  <a:tcPr/>
                </a:tc>
              </a:tr>
              <a:tr h="399632">
                <a:tc>
                  <a:txBody>
                    <a:bodyPr/>
                    <a:lstStyle/>
                    <a:p>
                      <a:r>
                        <a:rPr lang="en-US" dirty="0" smtClean="0">
                          <a:latin typeface="Times New Roman" panose="02020603050405020304" pitchFamily="18" charset="0"/>
                          <a:cs typeface="Times New Roman" panose="02020603050405020304" pitchFamily="18" charset="0"/>
                        </a:rPr>
                        <a:t>Oscillation mode</a:t>
                      </a:r>
                      <a:endParaRPr lang="ru-RU" dirty="0">
                        <a:latin typeface="Times New Roman" panose="02020603050405020304" pitchFamily="18" charset="0"/>
                        <a:cs typeface="Times New Roman" panose="02020603050405020304" pitchFamily="18" charset="0"/>
                      </a:endParaRPr>
                    </a:p>
                  </a:txBody>
                  <a:tcPr/>
                </a:tc>
                <a:tc>
                  <a:txBody>
                    <a:bodyPr/>
                    <a:lstStyle/>
                    <a:p>
                      <a:r>
                        <a:rPr lang="en-US" dirty="0" smtClean="0">
                          <a:latin typeface="Times New Roman" panose="02020603050405020304" pitchFamily="18" charset="0"/>
                          <a:cs typeface="Times New Roman" panose="02020603050405020304" pitchFamily="18" charset="0"/>
                        </a:rPr>
                        <a:t> </a:t>
                      </a:r>
                      <a:r>
                        <a:rPr lang="ru-RU" sz="1800" kern="1200" dirty="0" smtClean="0">
                          <a:solidFill>
                            <a:schemeClr val="dk1"/>
                          </a:solidFill>
                          <a:effectLst/>
                          <a:latin typeface="Times New Roman" panose="02020603050405020304" pitchFamily="18" charset="0"/>
                          <a:ea typeface="+mn-ea"/>
                          <a:cs typeface="Times New Roman" panose="02020603050405020304" pitchFamily="18" charset="0"/>
                        </a:rPr>
                        <a:t>π</a:t>
                      </a:r>
                      <a:endParaRPr lang="ru-RU" sz="1800" dirty="0">
                        <a:latin typeface="Times New Roman" panose="02020603050405020304" pitchFamily="18" charset="0"/>
                        <a:cs typeface="Times New Roman" panose="02020603050405020304" pitchFamily="18" charset="0"/>
                      </a:endParaRPr>
                    </a:p>
                  </a:txBody>
                  <a:tcPr/>
                </a:tc>
              </a:tr>
              <a:tr h="399632">
                <a:tc>
                  <a:txBody>
                    <a:bodyPr/>
                    <a:lstStyle/>
                    <a:p>
                      <a:r>
                        <a:rPr lang="en-US" dirty="0" smtClean="0">
                          <a:latin typeface="Times New Roman" panose="02020603050405020304" pitchFamily="18" charset="0"/>
                          <a:cs typeface="Times New Roman" panose="02020603050405020304" pitchFamily="18" charset="0"/>
                        </a:rPr>
                        <a:t>Energy (MeV)</a:t>
                      </a:r>
                      <a:endParaRPr lang="ru-RU" dirty="0">
                        <a:latin typeface="Times New Roman" panose="02020603050405020304" pitchFamily="18" charset="0"/>
                        <a:cs typeface="Times New Roman" panose="02020603050405020304" pitchFamily="18" charset="0"/>
                      </a:endParaRPr>
                    </a:p>
                  </a:txBody>
                  <a:tcPr/>
                </a:tc>
                <a:tc>
                  <a:txBody>
                    <a:bodyPr/>
                    <a:lstStyle/>
                    <a:p>
                      <a:r>
                        <a:rPr lang="en-US" dirty="0" smtClean="0">
                          <a:latin typeface="Times New Roman" panose="02020603050405020304" pitchFamily="18" charset="0"/>
                          <a:cs typeface="Times New Roman" panose="02020603050405020304" pitchFamily="18" charset="0"/>
                        </a:rPr>
                        <a:t>up to 3 </a:t>
                      </a:r>
                      <a:endParaRPr lang="ru-RU" dirty="0">
                        <a:latin typeface="Times New Roman" panose="02020603050405020304" pitchFamily="18" charset="0"/>
                        <a:cs typeface="Times New Roman" panose="02020603050405020304" pitchFamily="18" charset="0"/>
                      </a:endParaRPr>
                    </a:p>
                  </a:txBody>
                  <a:tcPr/>
                </a:tc>
              </a:tr>
              <a:tr h="399632">
                <a:tc>
                  <a:txBody>
                    <a:bodyPr/>
                    <a:lstStyle/>
                    <a:p>
                      <a:r>
                        <a:rPr lang="en-US" dirty="0" smtClean="0">
                          <a:latin typeface="Times New Roman" panose="02020603050405020304" pitchFamily="18" charset="0"/>
                          <a:cs typeface="Times New Roman" panose="02020603050405020304" pitchFamily="18" charset="0"/>
                        </a:rPr>
                        <a:t>Input power</a:t>
                      </a:r>
                      <a:endParaRPr lang="ru-RU" dirty="0">
                        <a:latin typeface="Times New Roman" panose="02020603050405020304" pitchFamily="18" charset="0"/>
                        <a:cs typeface="Times New Roman" panose="02020603050405020304" pitchFamily="18" charset="0"/>
                      </a:endParaRPr>
                    </a:p>
                  </a:txBody>
                  <a:tcPr/>
                </a:tc>
                <a:tc>
                  <a:txBody>
                    <a:bodyPr/>
                    <a:lstStyle/>
                    <a:p>
                      <a:r>
                        <a:rPr lang="en-US" dirty="0" smtClean="0">
                          <a:latin typeface="Times New Roman" panose="02020603050405020304" pitchFamily="18" charset="0"/>
                          <a:cs typeface="Times New Roman" panose="02020603050405020304" pitchFamily="18" charset="0"/>
                        </a:rPr>
                        <a:t>up to 4 MW</a:t>
                      </a:r>
                      <a:endParaRPr lang="ru-RU" dirty="0">
                        <a:latin typeface="Times New Roman" panose="02020603050405020304" pitchFamily="18" charset="0"/>
                        <a:cs typeface="Times New Roman" panose="02020603050405020304" pitchFamily="18" charset="0"/>
                      </a:endParaRPr>
                    </a:p>
                  </a:txBody>
                  <a:tcPr/>
                </a:tc>
              </a:tr>
            </a:tbl>
          </a:graphicData>
        </a:graphic>
      </p:graphicFrame>
      <p:pic>
        <p:nvPicPr>
          <p:cNvPr id="3" name="Picture 2"/>
          <p:cNvPicPr>
            <a:picLocks noChangeAspect="1" noChangeArrowheads="1"/>
          </p:cNvPicPr>
          <p:nvPr/>
        </p:nvPicPr>
        <p:blipFill>
          <a:blip r:embed="rId2"/>
          <a:srcRect/>
          <a:stretch>
            <a:fillRect/>
          </a:stretch>
        </p:blipFill>
        <p:spPr bwMode="auto">
          <a:xfrm>
            <a:off x="1" y="1322558"/>
            <a:ext cx="5143504" cy="2177880"/>
          </a:xfrm>
          <a:prstGeom prst="rect">
            <a:avLst/>
          </a:prstGeom>
          <a:noFill/>
          <a:ln w="9525">
            <a:noFill/>
            <a:miter lim="800000"/>
            <a:headEnd/>
            <a:tailEnd/>
          </a:ln>
          <a:effectLst/>
        </p:spPr>
      </p:pic>
      <p:pic>
        <p:nvPicPr>
          <p:cNvPr id="8" name="Picture 5"/>
          <p:cNvPicPr>
            <a:picLocks noChangeAspect="1" noChangeArrowheads="1"/>
          </p:cNvPicPr>
          <p:nvPr/>
        </p:nvPicPr>
        <p:blipFill>
          <a:blip r:embed="rId3"/>
          <a:srcRect/>
          <a:stretch>
            <a:fillRect/>
          </a:stretch>
        </p:blipFill>
        <p:spPr bwMode="auto">
          <a:xfrm>
            <a:off x="5143504" y="1142984"/>
            <a:ext cx="3955549" cy="4500594"/>
          </a:xfrm>
          <a:prstGeom prst="rect">
            <a:avLst/>
          </a:prstGeom>
          <a:noFill/>
        </p:spPr>
      </p:pic>
    </p:spTree>
    <p:extLst>
      <p:ext uri="{BB962C8B-B14F-4D97-AF65-F5344CB8AC3E}">
        <p14:creationId xmlns:p14="http://schemas.microsoft.com/office/powerpoint/2010/main" val="3301828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Levichev\Cern\Injector_FCC\gun\IMG-20161008-WA0000.jpg"/>
          <p:cNvPicPr>
            <a:picLocks noChangeAspect="1" noChangeArrowheads="1"/>
          </p:cNvPicPr>
          <p:nvPr/>
        </p:nvPicPr>
        <p:blipFill>
          <a:blip r:embed="rId2" cstate="print"/>
          <a:srcRect/>
          <a:stretch>
            <a:fillRect/>
          </a:stretch>
        </p:blipFill>
        <p:spPr bwMode="auto">
          <a:xfrm>
            <a:off x="0" y="1391052"/>
            <a:ext cx="4084556" cy="5395533"/>
          </a:xfrm>
          <a:prstGeom prst="rect">
            <a:avLst/>
          </a:prstGeom>
          <a:noFill/>
        </p:spPr>
      </p:pic>
      <p:pic>
        <p:nvPicPr>
          <p:cNvPr id="1027" name="Picture 3" descr="e:\Levichev\Cern\Injector_FCC\gun\IMG-20161008-WA0003.jpg"/>
          <p:cNvPicPr>
            <a:picLocks noChangeAspect="1" noChangeArrowheads="1"/>
          </p:cNvPicPr>
          <p:nvPr/>
        </p:nvPicPr>
        <p:blipFill>
          <a:blip r:embed="rId3"/>
          <a:srcRect l="29528" r="18455"/>
          <a:stretch>
            <a:fillRect/>
          </a:stretch>
        </p:blipFill>
        <p:spPr bwMode="auto">
          <a:xfrm>
            <a:off x="4143373" y="1379097"/>
            <a:ext cx="5000660" cy="5407489"/>
          </a:xfrm>
          <a:prstGeom prst="rect">
            <a:avLst/>
          </a:prstGeom>
          <a:noFill/>
        </p:spPr>
      </p:pic>
      <p:sp>
        <p:nvSpPr>
          <p:cNvPr id="7" name="Заголовок 1"/>
          <p:cNvSpPr>
            <a:spLocks noGrp="1"/>
          </p:cNvSpPr>
          <p:nvPr>
            <p:ph type="title"/>
          </p:nvPr>
        </p:nvSpPr>
        <p:spPr>
          <a:xfrm>
            <a:off x="0" y="0"/>
            <a:ext cx="9144000" cy="581097"/>
          </a:xfrm>
        </p:spPr>
        <p:txBody>
          <a:bodyPr>
            <a:normAutofit/>
          </a:bodyPr>
          <a:lstStyle/>
          <a:p>
            <a:pPr algn="ctr"/>
            <a:r>
              <a:rPr lang="en-US" sz="3200" b="1" dirty="0" smtClean="0">
                <a:latin typeface="Times New Roman" pitchFamily="18" charset="0"/>
                <a:cs typeface="Times New Roman" pitchFamily="18" charset="0"/>
              </a:rPr>
              <a:t>BINP </a:t>
            </a:r>
            <a:r>
              <a:rPr lang="en-US" sz="3200" b="1" dirty="0">
                <a:latin typeface="Times New Roman" pitchFamily="18" charset="0"/>
                <a:cs typeface="Times New Roman" pitchFamily="18" charset="0"/>
              </a:rPr>
              <a:t>RF gun </a:t>
            </a:r>
            <a:r>
              <a:rPr lang="en-US" sz="3200" b="1" dirty="0" smtClean="0">
                <a:latin typeface="Times New Roman" pitchFamily="18" charset="0"/>
                <a:cs typeface="Times New Roman" pitchFamily="18" charset="0"/>
              </a:rPr>
              <a:t>prototype</a:t>
            </a:r>
            <a:endParaRPr lang="ru-RU" sz="3200" b="1" dirty="0">
              <a:latin typeface="Times New Roman" pitchFamily="18" charset="0"/>
              <a:cs typeface="Times New Roman" pitchFamily="18" charset="0"/>
            </a:endParaRPr>
          </a:p>
        </p:txBody>
      </p:sp>
    </p:spTree>
    <p:extLst>
      <p:ext uri="{BB962C8B-B14F-4D97-AF65-F5344CB8AC3E}">
        <p14:creationId xmlns:p14="http://schemas.microsoft.com/office/powerpoint/2010/main" val="4240047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42852"/>
            <a:ext cx="9144000" cy="543594"/>
          </a:xfrm>
        </p:spPr>
        <p:txBody>
          <a:bodyPr>
            <a:normAutofit/>
          </a:bodyPr>
          <a:lstStyle/>
          <a:p>
            <a:pPr algn="ctr"/>
            <a:r>
              <a:rPr lang="en-US" sz="3200" b="1" dirty="0" smtClean="0">
                <a:latin typeface="Times New Roman" pitchFamily="18" charset="0"/>
                <a:cs typeface="Times New Roman" pitchFamily="18" charset="0"/>
              </a:rPr>
              <a:t>FCC RF </a:t>
            </a:r>
            <a:r>
              <a:rPr lang="en-US" sz="3200" b="1" dirty="0">
                <a:latin typeface="Times New Roman" pitchFamily="18" charset="0"/>
                <a:cs typeface="Times New Roman" pitchFamily="18" charset="0"/>
              </a:rPr>
              <a:t>Gun </a:t>
            </a:r>
            <a:r>
              <a:rPr lang="en-US" sz="3200" b="1" dirty="0" smtClean="0">
                <a:latin typeface="Times New Roman" pitchFamily="18" charset="0"/>
                <a:cs typeface="Times New Roman" pitchFamily="18" charset="0"/>
              </a:rPr>
              <a:t>requirements*</a:t>
            </a:r>
            <a:endParaRPr lang="ru-RU" sz="3200" b="1" dirty="0">
              <a:latin typeface="Times New Roman" pitchFamily="18" charset="0"/>
              <a:cs typeface="Times New Roman" pitchFamily="18" charset="0"/>
            </a:endParaRPr>
          </a:p>
        </p:txBody>
      </p:sp>
      <p:graphicFrame>
        <p:nvGraphicFramePr>
          <p:cNvPr id="6" name="Объект 5"/>
          <p:cNvGraphicFramePr>
            <a:graphicFrameLocks noGrp="1"/>
          </p:cNvGraphicFramePr>
          <p:nvPr>
            <p:ph idx="1"/>
            <p:extLst>
              <p:ext uri="{D42A27DB-BD31-4B8C-83A1-F6EECF244321}">
                <p14:modId xmlns:p14="http://schemas.microsoft.com/office/powerpoint/2010/main" val="104452258"/>
              </p:ext>
            </p:extLst>
          </p:nvPr>
        </p:nvGraphicFramePr>
        <p:xfrm>
          <a:off x="539552" y="1556792"/>
          <a:ext cx="7886700" cy="3627120"/>
        </p:xfrm>
        <a:graphic>
          <a:graphicData uri="http://schemas.openxmlformats.org/drawingml/2006/table">
            <a:tbl>
              <a:tblPr firstRow="1" bandRow="1">
                <a:tableStyleId>{5C22544A-7EE6-4342-B048-85BDC9FD1C3A}</a:tableStyleId>
              </a:tblPr>
              <a:tblGrid>
                <a:gridCol w="4375398"/>
                <a:gridCol w="3511302"/>
              </a:tblGrid>
              <a:tr h="370840">
                <a:tc>
                  <a:txBody>
                    <a:bodyPr/>
                    <a:lstStyle/>
                    <a:p>
                      <a:r>
                        <a:rPr lang="en-US" sz="2800" dirty="0" smtClean="0"/>
                        <a:t>Gun Parameters </a:t>
                      </a:r>
                      <a:endParaRPr lang="ru-RU" sz="2800" dirty="0"/>
                    </a:p>
                  </a:txBody>
                  <a:tcPr/>
                </a:tc>
                <a:tc>
                  <a:txBody>
                    <a:bodyPr/>
                    <a:lstStyle/>
                    <a:p>
                      <a:r>
                        <a:rPr lang="en-US" sz="2800" dirty="0" smtClean="0"/>
                        <a:t> Value </a:t>
                      </a:r>
                      <a:endParaRPr lang="ru-RU" sz="2800" dirty="0"/>
                    </a:p>
                  </a:txBody>
                  <a:tcPr/>
                </a:tc>
              </a:tr>
              <a:tr h="370840">
                <a:tc>
                  <a:txBody>
                    <a:bodyPr/>
                    <a:lstStyle/>
                    <a:p>
                      <a:r>
                        <a:rPr lang="en-US" sz="2800" dirty="0" smtClean="0"/>
                        <a:t>Energy (</a:t>
                      </a:r>
                      <a:r>
                        <a:rPr lang="en-US" sz="2800" dirty="0" smtClean="0"/>
                        <a:t>MeV)</a:t>
                      </a:r>
                      <a:endParaRPr lang="ru-RU" sz="2800" dirty="0"/>
                    </a:p>
                  </a:txBody>
                  <a:tcPr/>
                </a:tc>
                <a:tc>
                  <a:txBody>
                    <a:bodyPr/>
                    <a:lstStyle/>
                    <a:p>
                      <a:r>
                        <a:rPr lang="en-US" sz="2800" dirty="0" smtClean="0"/>
                        <a:t>10-12 </a:t>
                      </a:r>
                      <a:endParaRPr lang="ru-RU" sz="2800" dirty="0"/>
                    </a:p>
                  </a:txBody>
                  <a:tcPr/>
                </a:tc>
              </a:tr>
              <a:tr h="370840">
                <a:tc>
                  <a:txBody>
                    <a:bodyPr/>
                    <a:lstStyle/>
                    <a:p>
                      <a:r>
                        <a:rPr lang="en-US" sz="2800" dirty="0" smtClean="0"/>
                        <a:t>Charge </a:t>
                      </a:r>
                      <a:r>
                        <a:rPr lang="en-US" sz="2800" dirty="0" smtClean="0"/>
                        <a:t>(</a:t>
                      </a:r>
                      <a:r>
                        <a:rPr lang="en-US" sz="2800" dirty="0" err="1" smtClean="0"/>
                        <a:t>nC</a:t>
                      </a:r>
                      <a:r>
                        <a:rPr lang="en-US" sz="2800" dirty="0" smtClean="0"/>
                        <a:t>)</a:t>
                      </a:r>
                      <a:endParaRPr lang="ru-RU" sz="2800" dirty="0"/>
                    </a:p>
                  </a:txBody>
                  <a:tcPr/>
                </a:tc>
                <a:tc>
                  <a:txBody>
                    <a:bodyPr/>
                    <a:lstStyle/>
                    <a:p>
                      <a:r>
                        <a:rPr lang="en-US" sz="2800" dirty="0" smtClean="0"/>
                        <a:t>6.5</a:t>
                      </a:r>
                      <a:r>
                        <a:rPr lang="en-US" sz="2800" baseline="0" dirty="0" smtClean="0"/>
                        <a:t> </a:t>
                      </a:r>
                      <a:endParaRPr lang="ru-RU" sz="2800" dirty="0"/>
                    </a:p>
                  </a:txBody>
                  <a:tcPr/>
                </a:tc>
              </a:tr>
              <a:tr h="370840">
                <a:tc>
                  <a:txBody>
                    <a:bodyPr/>
                    <a:lstStyle/>
                    <a:p>
                      <a:r>
                        <a:rPr lang="en-US" sz="2800" dirty="0" smtClean="0"/>
                        <a:t>Horizontal emittance (um)</a:t>
                      </a:r>
                      <a:endParaRPr lang="ru-RU" sz="2800" dirty="0"/>
                    </a:p>
                  </a:txBody>
                  <a:tcPr/>
                </a:tc>
                <a:tc>
                  <a:txBody>
                    <a:bodyPr/>
                    <a:lstStyle/>
                    <a:p>
                      <a:r>
                        <a:rPr lang="en-US" sz="2800" dirty="0" smtClean="0"/>
                        <a:t>0.35 (or less)</a:t>
                      </a:r>
                      <a:endParaRPr lang="ru-RU" sz="2800" dirty="0"/>
                    </a:p>
                  </a:txBody>
                  <a:tcPr/>
                </a:tc>
              </a:tr>
              <a:tr h="370840">
                <a:tc>
                  <a:txBody>
                    <a:bodyPr/>
                    <a:lstStyle/>
                    <a:p>
                      <a:r>
                        <a:rPr lang="en-US" sz="2800" dirty="0" smtClean="0"/>
                        <a:t>Vertical emittance (um)</a:t>
                      </a:r>
                      <a:endParaRPr lang="ru-RU" sz="2800" dirty="0"/>
                    </a:p>
                  </a:txBody>
                  <a:tcPr/>
                </a:tc>
                <a:tc>
                  <a:txBody>
                    <a:bodyPr/>
                    <a:lstStyle/>
                    <a:p>
                      <a:r>
                        <a:rPr lang="en-US" sz="2800" dirty="0" smtClean="0"/>
                        <a:t>0.5  (or less)</a:t>
                      </a:r>
                      <a:endParaRPr lang="ru-RU" sz="2800" dirty="0"/>
                    </a:p>
                  </a:txBody>
                  <a:tcPr/>
                </a:tc>
              </a:tr>
              <a:tr h="370840">
                <a:tc>
                  <a:txBody>
                    <a:bodyPr/>
                    <a:lstStyle/>
                    <a:p>
                      <a:r>
                        <a:rPr lang="en-US" sz="2800" dirty="0" smtClean="0"/>
                        <a:t>Longitudinal sigma (mm)</a:t>
                      </a:r>
                      <a:endParaRPr lang="ru-RU" sz="2800" dirty="0"/>
                    </a:p>
                  </a:txBody>
                  <a:tcPr/>
                </a:tc>
                <a:tc>
                  <a:txBody>
                    <a:bodyPr/>
                    <a:lstStyle/>
                    <a:p>
                      <a:r>
                        <a:rPr lang="en-US" sz="2800" dirty="0" smtClean="0"/>
                        <a:t>1</a:t>
                      </a:r>
                      <a:endParaRPr lang="ru-RU" sz="2800" dirty="0"/>
                    </a:p>
                  </a:txBody>
                  <a:tcPr/>
                </a:tc>
              </a:tr>
              <a:tr h="370840">
                <a:tc>
                  <a:txBody>
                    <a:bodyPr/>
                    <a:lstStyle/>
                    <a:p>
                      <a:r>
                        <a:rPr lang="en-US" sz="2800" dirty="0" smtClean="0"/>
                        <a:t>Transverse sigma (mm)</a:t>
                      </a:r>
                      <a:endParaRPr lang="ru-RU" sz="2800" dirty="0"/>
                    </a:p>
                  </a:txBody>
                  <a:tcPr/>
                </a:tc>
                <a:tc>
                  <a:txBody>
                    <a:bodyPr/>
                    <a:lstStyle/>
                    <a:p>
                      <a:r>
                        <a:rPr lang="en-US" sz="2800" dirty="0" smtClean="0"/>
                        <a:t>1-2</a:t>
                      </a:r>
                      <a:endParaRPr lang="ru-RU" sz="2800" dirty="0"/>
                    </a:p>
                  </a:txBody>
                  <a:tcPr/>
                </a:tc>
              </a:tr>
            </a:tbl>
          </a:graphicData>
        </a:graphic>
      </p:graphicFrame>
      <p:sp>
        <p:nvSpPr>
          <p:cNvPr id="3" name="Прямоугольник 2"/>
          <p:cNvSpPr/>
          <p:nvPr/>
        </p:nvSpPr>
        <p:spPr>
          <a:xfrm>
            <a:off x="467544" y="5877272"/>
            <a:ext cx="3399329" cy="369332"/>
          </a:xfrm>
          <a:prstGeom prst="rect">
            <a:avLst/>
          </a:prstGeom>
        </p:spPr>
        <p:txBody>
          <a:bodyPr wrap="none">
            <a:spAutoFit/>
          </a:bodyPr>
          <a:lstStyle/>
          <a:p>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Salim</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Ogur</a:t>
            </a:r>
            <a:r>
              <a:rPr lang="en-US" b="1" dirty="0" smtClean="0">
                <a:latin typeface="Times New Roman" pitchFamily="18" charset="0"/>
                <a:cs typeface="Times New Roman" pitchFamily="18" charset="0"/>
              </a:rPr>
              <a:t> private discussion</a:t>
            </a:r>
            <a:endParaRPr lang="ru-RU" dirty="0"/>
          </a:p>
        </p:txBody>
      </p:sp>
    </p:spTree>
    <p:extLst>
      <p:ext uri="{BB962C8B-B14F-4D97-AF65-F5344CB8AC3E}">
        <p14:creationId xmlns:p14="http://schemas.microsoft.com/office/powerpoint/2010/main" val="25669393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286512" y="857232"/>
            <a:ext cx="2857488" cy="1015663"/>
          </a:xfrm>
          <a:prstGeom prst="rect">
            <a:avLst/>
          </a:prstGeom>
          <a:noFill/>
        </p:spPr>
        <p:txBody>
          <a:bodyPr wrap="square" rtlCol="0">
            <a:spAutoFit/>
          </a:bodyPr>
          <a:lstStyle/>
          <a:p>
            <a:pPr algn="just"/>
            <a:r>
              <a:rPr lang="en-US" sz="2000" b="1" dirty="0" smtClean="0">
                <a:latin typeface="Times New Roman" pitchFamily="18" charset="0"/>
                <a:cs typeface="Times New Roman" pitchFamily="18" charset="0"/>
              </a:rPr>
              <a:t>3+1/2 cavity cells with coaxial type feeder for power supplying</a:t>
            </a:r>
            <a:endParaRPr lang="ru-RU" sz="2000" b="1" dirty="0">
              <a:latin typeface="Times New Roman" pitchFamily="18" charset="0"/>
              <a:cs typeface="Times New Roman" pitchFamily="18" charset="0"/>
            </a:endParaRPr>
          </a:p>
        </p:txBody>
      </p:sp>
      <p:sp>
        <p:nvSpPr>
          <p:cNvPr id="8" name="TextBox 7"/>
          <p:cNvSpPr txBox="1"/>
          <p:nvPr/>
        </p:nvSpPr>
        <p:spPr>
          <a:xfrm>
            <a:off x="166561" y="5373216"/>
            <a:ext cx="2857488" cy="707886"/>
          </a:xfrm>
          <a:prstGeom prst="rect">
            <a:avLst/>
          </a:prstGeom>
          <a:noFill/>
        </p:spPr>
        <p:txBody>
          <a:bodyPr wrap="square" rtlCol="0">
            <a:spAutoFit/>
          </a:bodyPr>
          <a:lstStyle/>
          <a:p>
            <a:r>
              <a:rPr lang="en-US" sz="2000" b="1" dirty="0" smtClean="0">
                <a:latin typeface="Times New Roman" pitchFamily="18" charset="0"/>
                <a:cs typeface="Times New Roman" pitchFamily="18" charset="0"/>
              </a:rPr>
              <a:t>The phase shifting of oscillating mode is </a:t>
            </a:r>
            <a:r>
              <a:rPr lang="el-GR" sz="2000" b="1" dirty="0" smtClean="0">
                <a:latin typeface="Times New Roman" pitchFamily="18" charset="0"/>
                <a:cs typeface="Times New Roman" pitchFamily="18" charset="0"/>
              </a:rPr>
              <a:t>π</a:t>
            </a:r>
            <a:endParaRPr lang="ru-RU" sz="2000" b="1" dirty="0">
              <a:latin typeface="Times New Roman" pitchFamily="18" charset="0"/>
              <a:cs typeface="Times New Roman" pitchFamily="18" charset="0"/>
            </a:endParaRPr>
          </a:p>
        </p:txBody>
      </p:sp>
      <p:pic>
        <p:nvPicPr>
          <p:cNvPr id="3" name="Рисунок 2"/>
          <p:cNvPicPr>
            <a:picLocks noChangeAspect="1"/>
          </p:cNvPicPr>
          <p:nvPr/>
        </p:nvPicPr>
        <p:blipFill>
          <a:blip r:embed="rId2"/>
          <a:stretch>
            <a:fillRect/>
          </a:stretch>
        </p:blipFill>
        <p:spPr>
          <a:xfrm>
            <a:off x="153985" y="638923"/>
            <a:ext cx="6060453" cy="3189489"/>
          </a:xfrm>
          <a:prstGeom prst="rect">
            <a:avLst/>
          </a:prstGeom>
        </p:spPr>
      </p:pic>
      <p:sp>
        <p:nvSpPr>
          <p:cNvPr id="9" name="Заголовок 1"/>
          <p:cNvSpPr>
            <a:spLocks noGrp="1"/>
          </p:cNvSpPr>
          <p:nvPr>
            <p:ph type="title"/>
          </p:nvPr>
        </p:nvSpPr>
        <p:spPr>
          <a:xfrm>
            <a:off x="0" y="56950"/>
            <a:ext cx="9144000" cy="581097"/>
          </a:xfrm>
        </p:spPr>
        <p:txBody>
          <a:bodyPr>
            <a:normAutofit/>
          </a:bodyPr>
          <a:lstStyle/>
          <a:p>
            <a:pPr algn="ctr"/>
            <a:r>
              <a:rPr lang="en-US" sz="3200" b="1" dirty="0">
                <a:latin typeface="Times New Roman" pitchFamily="18" charset="0"/>
                <a:cs typeface="Times New Roman" pitchFamily="18" charset="0"/>
              </a:rPr>
              <a:t>Possible FCC Gun Design </a:t>
            </a:r>
          </a:p>
        </p:txBody>
      </p:sp>
      <p:pic>
        <p:nvPicPr>
          <p:cNvPr id="4" name="Рисунок 3"/>
          <p:cNvPicPr>
            <a:picLocks noChangeAspect="1"/>
          </p:cNvPicPr>
          <p:nvPr/>
        </p:nvPicPr>
        <p:blipFill>
          <a:blip r:embed="rId3"/>
          <a:stretch>
            <a:fillRect/>
          </a:stretch>
        </p:blipFill>
        <p:spPr>
          <a:xfrm>
            <a:off x="2771800" y="3957588"/>
            <a:ext cx="6372200" cy="2728917"/>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264" y="975640"/>
            <a:ext cx="4419209" cy="4006285"/>
          </a:xfrm>
        </p:spPr>
        <p:txBody>
          <a:bodyPr>
            <a:normAutofit fontScale="70000" lnSpcReduction="20000"/>
          </a:bodyPr>
          <a:lstStyle/>
          <a:p>
            <a:pPr marL="0" indent="0" algn="just">
              <a:lnSpc>
                <a:spcPct val="120000"/>
              </a:lnSpc>
              <a:buNone/>
            </a:pPr>
            <a:r>
              <a:rPr lang="en-US" dirty="0"/>
              <a:t>Numerical simulations and theoretical analyses </a:t>
            </a:r>
            <a:r>
              <a:rPr lang="en-US" dirty="0" smtClean="0"/>
              <a:t>deliver, </a:t>
            </a:r>
            <a:r>
              <a:rPr lang="en-US" dirty="0"/>
              <a:t>that small </a:t>
            </a:r>
            <a:r>
              <a:rPr lang="en-US" dirty="0" err="1"/>
              <a:t>emittances</a:t>
            </a:r>
            <a:r>
              <a:rPr lang="en-US" dirty="0"/>
              <a:t> are obtained, when the cathode is pulled behind the back wall of the cavity. In this area there is an effect of RF focusing acting by the distortion of force lines of the accelerating field, where the radial electric field component compress the beam. Such "cathode RF focusing" partially reduce the increase of transverse emittance</a:t>
            </a:r>
            <a:endParaRPr lang="ru-RU" dirty="0"/>
          </a:p>
        </p:txBody>
      </p:sp>
      <p:pic>
        <p:nvPicPr>
          <p:cNvPr id="4" name="Рисунок 3"/>
          <p:cNvPicPr>
            <a:picLocks noChangeAspect="1"/>
          </p:cNvPicPr>
          <p:nvPr/>
        </p:nvPicPr>
        <p:blipFill rotWithShape="1">
          <a:blip r:embed="rId2"/>
          <a:srcRect r="81588" b="16065"/>
          <a:stretch/>
        </p:blipFill>
        <p:spPr>
          <a:xfrm>
            <a:off x="6634122" y="993856"/>
            <a:ext cx="2330366" cy="4952028"/>
          </a:xfrm>
          <a:prstGeom prst="rect">
            <a:avLst/>
          </a:prstGeom>
        </p:spPr>
      </p:pic>
      <p:pic>
        <p:nvPicPr>
          <p:cNvPr id="5" name="Рисунок 4"/>
          <p:cNvPicPr>
            <a:picLocks noChangeAspect="1"/>
          </p:cNvPicPr>
          <p:nvPr/>
        </p:nvPicPr>
        <p:blipFill>
          <a:blip r:embed="rId3"/>
          <a:stretch>
            <a:fillRect/>
          </a:stretch>
        </p:blipFill>
        <p:spPr>
          <a:xfrm>
            <a:off x="4638773" y="970332"/>
            <a:ext cx="1855752" cy="3248388"/>
          </a:xfrm>
          <a:prstGeom prst="rect">
            <a:avLst/>
          </a:prstGeom>
        </p:spPr>
      </p:pic>
      <p:sp>
        <p:nvSpPr>
          <p:cNvPr id="6" name="Прямоугольник 5"/>
          <p:cNvSpPr/>
          <p:nvPr/>
        </p:nvSpPr>
        <p:spPr>
          <a:xfrm>
            <a:off x="179264" y="4581128"/>
            <a:ext cx="6284925" cy="2031325"/>
          </a:xfrm>
          <a:prstGeom prst="rect">
            <a:avLst/>
          </a:prstGeom>
        </p:spPr>
        <p:txBody>
          <a:bodyPr wrap="square">
            <a:spAutoFit/>
          </a:bodyPr>
          <a:lstStyle/>
          <a:p>
            <a:r>
              <a:rPr lang="en-US" i="1" dirty="0" err="1"/>
              <a:t>V.Volkov</a:t>
            </a:r>
            <a:r>
              <a:rPr lang="en-US" i="1" dirty="0"/>
              <a:t>, </a:t>
            </a:r>
            <a:r>
              <a:rPr lang="en-US" i="1" dirty="0" err="1"/>
              <a:t>D.Janssen</a:t>
            </a:r>
            <a:r>
              <a:rPr lang="en-US" i="1" dirty="0"/>
              <a:t>, “RF Focusing - an Instrument for Beam Quality Improvement in Superconducting RF Guns”, 7th European Particle Accelerator Conference, Austria Center Vienna, June 2000, p.2055-2057</a:t>
            </a:r>
            <a:r>
              <a:rPr lang="en-US" i="1" dirty="0" smtClean="0"/>
              <a:t>.]</a:t>
            </a:r>
          </a:p>
          <a:p>
            <a:r>
              <a:rPr lang="en-US" i="1" dirty="0" err="1" smtClean="0"/>
              <a:t>D.Janssen</a:t>
            </a:r>
            <a:r>
              <a:rPr lang="en-US" i="1" dirty="0"/>
              <a:t>, </a:t>
            </a:r>
            <a:r>
              <a:rPr lang="en-US" i="1" dirty="0" err="1"/>
              <a:t>V.Volkov</a:t>
            </a:r>
            <a:r>
              <a:rPr lang="en-US" i="1" dirty="0"/>
              <a:t>, “RF focusing-an instrument for beam quality improvement in superconducting RF guns”, Nuclear Instruments and Methods in Physics Research, A 452 (2000) 34-43. </a:t>
            </a:r>
            <a:endParaRPr lang="ru-RU" i="1" dirty="0"/>
          </a:p>
        </p:txBody>
      </p:sp>
      <p:sp>
        <p:nvSpPr>
          <p:cNvPr id="7" name="Заголовок 1"/>
          <p:cNvSpPr>
            <a:spLocks noGrp="1"/>
          </p:cNvSpPr>
          <p:nvPr>
            <p:ph type="title"/>
          </p:nvPr>
        </p:nvSpPr>
        <p:spPr>
          <a:xfrm>
            <a:off x="0" y="56950"/>
            <a:ext cx="9144000" cy="581097"/>
          </a:xfrm>
        </p:spPr>
        <p:txBody>
          <a:bodyPr>
            <a:normAutofit/>
          </a:bodyPr>
          <a:lstStyle/>
          <a:p>
            <a:pPr algn="ctr"/>
            <a:r>
              <a:rPr lang="en-US" sz="3200" b="1" dirty="0">
                <a:latin typeface="Times New Roman" pitchFamily="18" charset="0"/>
                <a:cs typeface="Times New Roman" pitchFamily="18" charset="0"/>
              </a:rPr>
              <a:t>Possible FCC Gun </a:t>
            </a:r>
            <a:r>
              <a:rPr lang="en-US" sz="3200" b="1" dirty="0" smtClean="0">
                <a:latin typeface="Times New Roman" pitchFamily="18" charset="0"/>
                <a:cs typeface="Times New Roman" pitchFamily="18" charset="0"/>
              </a:rPr>
              <a:t>Design (RF focusing) </a:t>
            </a:r>
            <a:endParaRPr lang="en-US" sz="3200" b="1" dirty="0">
              <a:latin typeface="Times New Roman" pitchFamily="18" charset="0"/>
              <a:cs typeface="Times New Roman" pitchFamily="18" charset="0"/>
            </a:endParaRPr>
          </a:p>
        </p:txBody>
      </p:sp>
    </p:spTree>
    <p:extLst>
      <p:ext uri="{BB962C8B-B14F-4D97-AF65-F5344CB8AC3E}">
        <p14:creationId xmlns:p14="http://schemas.microsoft.com/office/powerpoint/2010/main" val="3765981819"/>
      </p:ext>
    </p:extLst>
  </p:cSld>
  <p:clrMapOvr>
    <a:masterClrMapping/>
  </p:clrMapOvr>
</p:sld>
</file>

<file path=ppt/theme/theme1.xml><?xml version="1.0" encoding="utf-8"?>
<a:theme xmlns:a="http://schemas.openxmlformats.org/drawingml/2006/main" name="Office Them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6129</TotalTime>
  <Words>707</Words>
  <Application>Microsoft Office PowerPoint</Application>
  <PresentationFormat>Экран (4:3)</PresentationFormat>
  <Paragraphs>140</Paragraphs>
  <Slides>19</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19</vt:i4>
      </vt:variant>
    </vt:vector>
  </HeadingPairs>
  <TitlesOfParts>
    <vt:vector size="25" baseType="lpstr">
      <vt:lpstr>Arial</vt:lpstr>
      <vt:lpstr>Calibri</vt:lpstr>
      <vt:lpstr>Calibri Light</vt:lpstr>
      <vt:lpstr>Times New Roman</vt:lpstr>
      <vt:lpstr>Wingdings</vt:lpstr>
      <vt:lpstr>Office Theme</vt:lpstr>
      <vt:lpstr>Preliminary estimations of the RF gun with 6.5 nC</vt:lpstr>
      <vt:lpstr>Outline</vt:lpstr>
      <vt:lpstr>RF Gun Overview</vt:lpstr>
      <vt:lpstr>RF Gun Overview</vt:lpstr>
      <vt:lpstr>Description of BINP RF gun prototype </vt:lpstr>
      <vt:lpstr>BINP RF gun prototype</vt:lpstr>
      <vt:lpstr>FCC RF Gun requirements*</vt:lpstr>
      <vt:lpstr>Possible FCC Gun Design </vt:lpstr>
      <vt:lpstr>Possible FCC Gun Design (RF focusing) </vt:lpstr>
      <vt:lpstr>Beam dynamic simulation</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Output beam parameters </vt:lpstr>
      <vt:lpstr>Conclusion</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RF gun with 6 nC</dc:title>
  <dc:creator>alexsey</dc:creator>
  <cp:lastModifiedBy>Danila</cp:lastModifiedBy>
  <cp:revision>97</cp:revision>
  <dcterms:created xsi:type="dcterms:W3CDTF">2016-10-08T09:17:08Z</dcterms:created>
  <dcterms:modified xsi:type="dcterms:W3CDTF">2016-10-14T11:36:11Z</dcterms:modified>
</cp:coreProperties>
</file>