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embeddings/oleObject1.bin" ContentType="application/vnd.openxmlformats-officedocument.oleObject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6"/>
  </p:notesMasterIdLst>
  <p:sldIdLst>
    <p:sldId id="1418" r:id="rId2"/>
    <p:sldId id="1419" r:id="rId3"/>
    <p:sldId id="1422" r:id="rId4"/>
    <p:sldId id="1443" r:id="rId5"/>
    <p:sldId id="1441" r:id="rId6"/>
    <p:sldId id="1423" r:id="rId7"/>
    <p:sldId id="1451" r:id="rId8"/>
    <p:sldId id="1486" r:id="rId9"/>
    <p:sldId id="1390" r:id="rId10"/>
    <p:sldId id="1434" r:id="rId11"/>
    <p:sldId id="1417" r:id="rId12"/>
    <p:sldId id="1355" r:id="rId13"/>
    <p:sldId id="1449" r:id="rId14"/>
    <p:sldId id="1465" r:id="rId15"/>
    <p:sldId id="1394" r:id="rId16"/>
    <p:sldId id="1466" r:id="rId17"/>
    <p:sldId id="1442" r:id="rId18"/>
    <p:sldId id="1485" r:id="rId19"/>
    <p:sldId id="1445" r:id="rId20"/>
    <p:sldId id="1426" r:id="rId21"/>
    <p:sldId id="1427" r:id="rId22"/>
    <p:sldId id="1446" r:id="rId23"/>
    <p:sldId id="1447" r:id="rId24"/>
    <p:sldId id="1479" r:id="rId25"/>
    <p:sldId id="1480" r:id="rId26"/>
    <p:sldId id="1481" r:id="rId27"/>
    <p:sldId id="1484" r:id="rId28"/>
    <p:sldId id="1416" r:id="rId29"/>
    <p:sldId id="1436" r:id="rId30"/>
    <p:sldId id="1454" r:id="rId31"/>
    <p:sldId id="1468" r:id="rId32"/>
    <p:sldId id="1469" r:id="rId33"/>
    <p:sldId id="1425" r:id="rId34"/>
    <p:sldId id="1470" r:id="rId35"/>
    <p:sldId id="1471" r:id="rId36"/>
    <p:sldId id="1472" r:id="rId37"/>
    <p:sldId id="1473" r:id="rId38"/>
    <p:sldId id="1474" r:id="rId39"/>
    <p:sldId id="1450" r:id="rId40"/>
    <p:sldId id="1428" r:id="rId41"/>
    <p:sldId id="1429" r:id="rId42"/>
    <p:sldId id="1453" r:id="rId43"/>
    <p:sldId id="1475" r:id="rId44"/>
    <p:sldId id="1476" r:id="rId45"/>
    <p:sldId id="1477" r:id="rId46"/>
    <p:sldId id="1478" r:id="rId47"/>
    <p:sldId id="1467" r:id="rId48"/>
    <p:sldId id="1487" r:id="rId49"/>
    <p:sldId id="1488" r:id="rId50"/>
    <p:sldId id="1489" r:id="rId51"/>
    <p:sldId id="1490" r:id="rId52"/>
    <p:sldId id="1491" r:id="rId53"/>
    <p:sldId id="1492" r:id="rId54"/>
    <p:sldId id="1493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00"/>
    <a:srgbClr val="FF00FF"/>
    <a:srgbClr val="000066"/>
    <a:srgbClr val="BBE0E3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392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notesMaster" Target="notesMasters/notes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2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2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2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Times New Roman" charset="0"/>
              </a:defRPr>
            </a:lvl1pPr>
          </a:lstStyle>
          <a:p>
            <a:pPr>
              <a:defRPr/>
            </a:pPr>
            <a:fld id="{FB5B654C-465E-BC40-B170-2ADE923C41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0667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E1732C4-2C44-374E-885B-FC611B593B43}" type="slidenum">
              <a:rPr lang="en-US" b="0"/>
              <a:pPr eaLnBrk="1" hangingPunct="1"/>
              <a:t>2</a:t>
            </a:fld>
            <a:endParaRPr lang="en-US" b="0"/>
          </a:p>
        </p:txBody>
      </p:sp>
      <p:sp>
        <p:nvSpPr>
          <p:cNvPr id="163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D6B4C2-9E82-2E49-986A-7EE37E11B68E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4259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0C9058C-B4BD-1642-BBF0-859146241161}" type="slidenum">
              <a:rPr lang="en-US" b="0"/>
              <a:pPr eaLnBrk="1" hangingPunct="1"/>
              <a:t>21</a:t>
            </a:fld>
            <a:endParaRPr lang="en-US" b="0"/>
          </a:p>
        </p:txBody>
      </p:sp>
      <p:sp>
        <p:nvSpPr>
          <p:cNvPr id="37890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B59E68-9972-3B49-858D-D2DA5F6395F7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46899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D6B4C2-9E82-2E49-986A-7EE37E11B68E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4259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0E91DEE-C9AE-A341-B9CD-9837C4A197E4}" type="slidenum">
              <a:rPr lang="en-GB" sz="1200"/>
              <a:pPr/>
              <a:t>27</a:t>
            </a:fld>
            <a:endParaRPr lang="en-GB" sz="1200"/>
          </a:p>
        </p:txBody>
      </p:sp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DB4275B-B88E-CD41-894F-33A251C8A529}" type="slidenum">
              <a:rPr lang="en-US" b="0"/>
              <a:pPr eaLnBrk="1" hangingPunct="1"/>
              <a:t>29</a:t>
            </a:fld>
            <a:endParaRPr lang="en-US" b="0"/>
          </a:p>
        </p:txBody>
      </p:sp>
      <p:sp>
        <p:nvSpPr>
          <p:cNvPr id="5222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35D62E-7E12-6344-9EE5-06026EAB188D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38707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82312D7-52B3-5F4A-A026-AD37456AE816}" type="slidenum">
              <a:rPr lang="en-US" b="0"/>
              <a:pPr eaLnBrk="1" hangingPunct="1"/>
              <a:t>32</a:t>
            </a:fld>
            <a:endParaRPr lang="en-US" b="0"/>
          </a:p>
        </p:txBody>
      </p:sp>
      <p:sp>
        <p:nvSpPr>
          <p:cNvPr id="952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A5E0BFC-BC94-B74C-B39C-A3DFF0B4BF74}" type="slidenum">
              <a:rPr lang="en-US" b="0"/>
              <a:pPr eaLnBrk="1" hangingPunct="1"/>
              <a:t>33</a:t>
            </a:fld>
            <a:endParaRPr lang="en-US" b="0"/>
          </a:p>
        </p:txBody>
      </p:sp>
      <p:sp>
        <p:nvSpPr>
          <p:cNvPr id="348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D1C858E-5D02-854B-83DB-E2806EED4C97}" type="slidenum">
              <a:rPr lang="en-US" b="0"/>
              <a:pPr eaLnBrk="1" hangingPunct="1"/>
              <a:t>35</a:t>
            </a:fld>
            <a:endParaRPr lang="en-US" b="0"/>
          </a:p>
        </p:txBody>
      </p:sp>
      <p:sp>
        <p:nvSpPr>
          <p:cNvPr id="1075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A5F2BB1-8C30-8A41-BE71-422D4DBF1C9F}" type="slidenum">
              <a:rPr lang="en-US" b="0"/>
              <a:pPr eaLnBrk="1" hangingPunct="1"/>
              <a:t>3</a:t>
            </a:fld>
            <a:endParaRPr lang="en-US" b="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D6B4C2-9E82-2E49-986A-7EE37E11B68E}" type="slidenum">
              <a:rPr lang="en-US"/>
              <a:pPr>
                <a:defRPr/>
              </a:pPr>
              <a:t>39</a:t>
            </a:fld>
            <a:endParaRPr lang="en-US"/>
          </a:p>
        </p:txBody>
      </p:sp>
      <p:sp>
        <p:nvSpPr>
          <p:cNvPr id="4259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25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F405CCE-A20E-5C40-998E-2BD7C98DE38E}" type="slidenum">
              <a:rPr lang="en-US" b="0"/>
              <a:pPr eaLnBrk="1" hangingPunct="1"/>
              <a:t>40</a:t>
            </a:fld>
            <a:endParaRPr lang="en-US" b="0"/>
          </a:p>
        </p:txBody>
      </p:sp>
      <p:sp>
        <p:nvSpPr>
          <p:cNvPr id="399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97E258C-1179-6A47-8075-1F6583E6C9DA}" type="slidenum">
              <a:rPr lang="en-US" b="0"/>
              <a:pPr eaLnBrk="1" hangingPunct="1"/>
              <a:t>41</a:t>
            </a:fld>
            <a:endParaRPr lang="en-US" b="0"/>
          </a:p>
        </p:txBody>
      </p:sp>
      <p:sp>
        <p:nvSpPr>
          <p:cNvPr id="419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2424680-8916-7540-BB3A-83935501DB0E}" type="slidenum">
              <a:rPr lang="en-US" b="0"/>
              <a:pPr eaLnBrk="1" hangingPunct="1"/>
              <a:t>47</a:t>
            </a:fld>
            <a:endParaRPr lang="en-US" b="0"/>
          </a:p>
        </p:txBody>
      </p:sp>
      <p:sp>
        <p:nvSpPr>
          <p:cNvPr id="952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510A251-D829-154E-A50C-2C2E0133E11C}" type="slidenum">
              <a:rPr lang="en-GB" b="0"/>
              <a:pPr eaLnBrk="1" hangingPunct="1"/>
              <a:t>48</a:t>
            </a:fld>
            <a:endParaRPr lang="en-GB" b="0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E3F233C-556D-234D-B298-D4AFACDAE5DC}" type="slidenum">
              <a:rPr lang="en-US" b="0"/>
              <a:pPr eaLnBrk="1" hangingPunct="1"/>
              <a:t>49</a:t>
            </a:fld>
            <a:endParaRPr lang="en-US" b="0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8EA0951C-F00B-3441-A7CC-01F6281206FA}" type="slidenum">
              <a:rPr lang="en-US"/>
              <a:pPr algn="r" eaLnBrk="1" hangingPunct="1"/>
              <a:t>50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540AC35-C95C-FF4A-BBE7-E06E5DE57534}" type="slidenum">
              <a:rPr lang="en-US" b="0"/>
              <a:pPr eaLnBrk="1" hangingPunct="1"/>
              <a:t>52</a:t>
            </a:fld>
            <a:endParaRPr lang="en-US" b="0"/>
          </a:p>
        </p:txBody>
      </p:sp>
      <p:sp>
        <p:nvSpPr>
          <p:cNvPr id="4608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EEE599E-7ED3-6841-9F18-726F4A2CE980}" type="slidenum">
              <a:rPr lang="en-GB" sz="1200"/>
              <a:pPr/>
              <a:t>53</a:t>
            </a:fld>
            <a:endParaRPr lang="en-GB" sz="1200"/>
          </a:p>
        </p:txBody>
      </p:sp>
      <p:sp>
        <p:nvSpPr>
          <p:cNvPr id="58368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085F3B9-778E-2C4A-A34B-401F5750D473}" type="slidenum">
              <a:rPr lang="en-US" b="0"/>
              <a:pPr eaLnBrk="1" hangingPunct="1"/>
              <a:t>4</a:t>
            </a:fld>
            <a:endParaRPr lang="en-US" b="0"/>
          </a:p>
        </p:txBody>
      </p:sp>
      <p:sp>
        <p:nvSpPr>
          <p:cNvPr id="552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C9EE4C2-C1CA-9547-99A5-9CDF65844070}" type="slidenum">
              <a:rPr lang="en-US" b="0"/>
              <a:pPr eaLnBrk="1" hangingPunct="1"/>
              <a:t>5</a:t>
            </a:fld>
            <a:endParaRPr lang="en-US" b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342D96E8-7745-904C-8F31-6603A52E8F09}" type="slidenum">
              <a:rPr lang="en-US" b="0"/>
              <a:pPr eaLnBrk="1" hangingPunct="1"/>
              <a:t>6</a:t>
            </a:fld>
            <a:endParaRPr lang="en-US" b="0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FB5B8D7-5A6E-1B44-91F5-7AED5EDF4A8D}" type="slidenum">
              <a:rPr lang="en-US" b="0"/>
              <a:pPr eaLnBrk="1" hangingPunct="1"/>
              <a:t>12</a:t>
            </a:fld>
            <a:endParaRPr lang="en-US" b="0"/>
          </a:p>
        </p:txBody>
      </p:sp>
      <p:sp>
        <p:nvSpPr>
          <p:cNvPr id="76802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1427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CE604EE-003A-C648-B41E-6AA57A010D8B}" type="slidenum">
              <a:rPr lang="en-US" b="0"/>
              <a:pPr eaLnBrk="1" hangingPunct="1"/>
              <a:t>15</a:t>
            </a:fld>
            <a:endParaRPr lang="en-US" b="0"/>
          </a:p>
        </p:txBody>
      </p:sp>
      <p:sp>
        <p:nvSpPr>
          <p:cNvPr id="6553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3965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58CAD56-89BA-4F47-8DBE-B3AE7EE14157}" type="slidenum">
              <a:rPr lang="en-GB" b="0"/>
              <a:pPr eaLnBrk="1" hangingPunct="1"/>
              <a:t>16</a:t>
            </a:fld>
            <a:endParaRPr lang="en-GB" b="0"/>
          </a:p>
        </p:txBody>
      </p:sp>
      <p:sp>
        <p:nvSpPr>
          <p:cNvPr id="6758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220CB5B-55AA-A643-BDDA-C3D3DC4CF82C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45465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1413" y="685800"/>
            <a:ext cx="4573587" cy="3430588"/>
          </a:xfrm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6BF3B-DD12-C446-A643-01CCAF359B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42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116303-DA13-AC4F-8898-C18EE484B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09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BA211-7C11-E44E-987F-46DDEDD84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79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29C34-28B7-344F-B99F-513B1961C1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032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7A015-AE42-3248-9647-36040895B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92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32EB9-6159-244C-B5F3-89DB3A706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9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61D41-9285-0547-A55C-97FDBBBC94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53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A2917-0EBB-604F-8144-C37AA66DC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18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CB86B-11D9-DE4D-92B0-3E0FFAE4F6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83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34E3C-38A5-FA40-88DF-350F315BF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69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2B5D0-7916-1A49-B11B-DFD73B94EF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87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>
                <a:latin typeface="+mn-lt"/>
                <a:cs typeface="Times New Roman" charset="0"/>
              </a:defRPr>
            </a:lvl1pPr>
          </a:lstStyle>
          <a:p>
            <a:pPr>
              <a:defRPr/>
            </a:pPr>
            <a:fld id="{57E5680B-2C4F-1141-B661-45BD440B1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4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em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jpeg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4" Type="http://schemas.openxmlformats.org/officeDocument/2006/relationships/image" Target="../media/image70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3.jpeg"/><Relationship Id="rId3" Type="http://schemas.openxmlformats.org/officeDocument/2006/relationships/image" Target="../media/image74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4" Type="http://schemas.openxmlformats.org/officeDocument/2006/relationships/image" Target="../media/image78.png"/><Relationship Id="rId5" Type="http://schemas.openxmlformats.org/officeDocument/2006/relationships/image" Target="../media/image79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0807031_01-A4-at-144-dpi.jpg"/>
          <p:cNvPicPr>
            <a:picLocks noChangeAspect="1"/>
          </p:cNvPicPr>
          <p:nvPr/>
        </p:nvPicPr>
        <p:blipFill>
          <a:blip r:embed="rId2">
            <a:lum bright="-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6200"/>
            <a:ext cx="93472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Picture 3" descr="Higgs60s.png"/>
          <p:cNvSpPr>
            <a:spLocks noChangeAspect="1"/>
          </p:cNvSpPr>
          <p:nvPr/>
        </p:nvSpPr>
        <p:spPr bwMode="auto">
          <a:xfrm>
            <a:off x="36513" y="625475"/>
            <a:ext cx="9144000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Picture 3" descr="Higgs60s.png"/>
          <p:cNvSpPr>
            <a:spLocks noChangeAspect="1"/>
          </p:cNvSpPr>
          <p:nvPr/>
        </p:nvSpPr>
        <p:spPr bwMode="auto">
          <a:xfrm>
            <a:off x="0" y="409575"/>
            <a:ext cx="9144000" cy="618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3" descr="Higgs60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25" y="188043"/>
            <a:ext cx="9364663" cy="6337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5661720"/>
            <a:ext cx="6480720" cy="1079648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800" dirty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sz="2800" dirty="0" err="1">
                <a:latin typeface="Times New Roman" charset="0"/>
                <a:ea typeface="ＭＳ Ｐゴシック" charset="0"/>
                <a:cs typeface="Times New Roman" charset="0"/>
              </a:rPr>
              <a:t>Qué</a:t>
            </a:r>
            <a:r>
              <a:rPr lang="en-US" sz="2800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hay </a:t>
            </a:r>
            <a:r>
              <a:rPr lang="en-US" sz="2800" dirty="0" err="1" smtClean="0">
                <a:latin typeface="Times New Roman" charset="0"/>
                <a:ea typeface="ＭＳ Ｐゴシック" charset="0"/>
                <a:cs typeface="Times New Roman" charset="0"/>
              </a:rPr>
              <a:t>despues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 del </a:t>
            </a:r>
            <a:r>
              <a:rPr lang="en-US" sz="2800" dirty="0" err="1" smtClean="0">
                <a:latin typeface="Times New Roman" charset="0"/>
                <a:ea typeface="ＭＳ Ｐゴシック" charset="0"/>
                <a:cs typeface="Times New Roman" charset="0"/>
              </a:rPr>
              <a:t>bosón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 de Higgs 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?</a:t>
            </a:r>
          </a:p>
          <a:p>
            <a:r>
              <a:rPr lang="en-US" sz="2800" dirty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sz="2800" dirty="0" err="1">
                <a:latin typeface="Times New Roman" charset="0"/>
                <a:ea typeface="ＭＳ Ｐゴシック" charset="0"/>
                <a:cs typeface="Times New Roman" charset="0"/>
              </a:rPr>
              <a:t>Qu</a:t>
            </a:r>
            <a:r>
              <a:rPr lang="en-US" sz="2800" dirty="0" err="1" smtClean="0">
                <a:latin typeface="Times New Roman" charset="0"/>
                <a:ea typeface="ＭＳ Ｐゴシック" charset="0"/>
                <a:cs typeface="Times New Roman" charset="0"/>
              </a:rPr>
              <a:t>é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800" dirty="0" err="1" smtClean="0">
                <a:latin typeface="Times New Roman" charset="0"/>
                <a:ea typeface="ＭＳ Ｐゴシック" charset="0"/>
                <a:cs typeface="Times New Roman" charset="0"/>
              </a:rPr>
              <a:t>física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800" dirty="0" err="1" smtClean="0">
                <a:latin typeface="Times New Roman" charset="0"/>
                <a:ea typeface="ＭＳ Ｐゴシック" charset="0"/>
                <a:cs typeface="Times New Roman" charset="0"/>
              </a:rPr>
              <a:t>más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800" dirty="0" err="1" smtClean="0">
                <a:latin typeface="Times New Roman" charset="0"/>
                <a:ea typeface="ＭＳ Ｐゴシック" charset="0"/>
                <a:cs typeface="Times New Roman" charset="0"/>
              </a:rPr>
              <a:t>allá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 del </a:t>
            </a:r>
            <a:r>
              <a:rPr lang="en-US" sz="2800" dirty="0" err="1" smtClean="0">
                <a:latin typeface="Times New Roman" charset="0"/>
                <a:ea typeface="ＭＳ Ｐゴシック" charset="0"/>
                <a:cs typeface="Times New Roman" charset="0"/>
              </a:rPr>
              <a:t>Modelo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800" dirty="0" err="1" smtClean="0">
                <a:latin typeface="Times New Roman" charset="0"/>
                <a:ea typeface="ＭＳ Ｐゴシック" charset="0"/>
                <a:cs typeface="Times New Roman" charset="0"/>
              </a:rPr>
              <a:t>Estándar</a:t>
            </a:r>
            <a:r>
              <a:rPr lang="en-US" sz="2800" dirty="0" smtClean="0">
                <a:latin typeface="Times New Roman" charset="0"/>
                <a:ea typeface="ＭＳ Ｐゴシック" charset="0"/>
                <a:cs typeface="Times New Roman" charset="0"/>
              </a:rPr>
              <a:t> ?</a:t>
            </a:r>
            <a:endParaRPr lang="en-US" sz="28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14343" name="Title 1"/>
          <p:cNvSpPr>
            <a:spLocks noGrp="1"/>
          </p:cNvSpPr>
          <p:nvPr>
            <p:ph type="ctrTitle"/>
          </p:nvPr>
        </p:nvSpPr>
        <p:spPr>
          <a:xfrm>
            <a:off x="179512" y="-27384"/>
            <a:ext cx="8820472" cy="1368549"/>
          </a:xfrm>
          <a:solidFill>
            <a:schemeClr val="accent1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800" dirty="0" smtClean="0">
                <a:latin typeface="Times New Roman"/>
                <a:cs typeface="Times New Roman"/>
              </a:rPr>
              <a:t>El </a:t>
            </a:r>
            <a:r>
              <a:rPr lang="en-US" sz="4800" dirty="0" err="1" smtClean="0">
                <a:latin typeface="Times New Roman"/>
                <a:cs typeface="Times New Roman"/>
              </a:rPr>
              <a:t>Fut</a:t>
            </a:r>
            <a:r>
              <a:rPr lang="en-US" sz="4800" dirty="0" err="1">
                <a:latin typeface="Times New Roman"/>
                <a:cs typeface="Times New Roman"/>
              </a:rPr>
              <a:t>u</a:t>
            </a:r>
            <a:r>
              <a:rPr lang="en-US" sz="4800" dirty="0" err="1" smtClean="0">
                <a:latin typeface="Times New Roman"/>
                <a:cs typeface="Times New Roman"/>
              </a:rPr>
              <a:t>ro</a:t>
            </a:r>
            <a:r>
              <a:rPr lang="en-US" sz="4800" dirty="0" smtClean="0">
                <a:latin typeface="Times New Roman"/>
                <a:cs typeface="Times New Roman"/>
              </a:rPr>
              <a:t> de la </a:t>
            </a:r>
            <a:r>
              <a:rPr lang="en-US" sz="4800" dirty="0" err="1" smtClean="0">
                <a:latin typeface="Times New Roman"/>
                <a:cs typeface="Times New Roman"/>
              </a:rPr>
              <a:t>Física</a:t>
            </a:r>
            <a:r>
              <a:rPr lang="en-US" sz="4800" dirty="0" smtClean="0">
                <a:latin typeface="Times New Roman"/>
                <a:cs typeface="Times New Roman"/>
              </a:rPr>
              <a:t> de </a:t>
            </a:r>
            <a:r>
              <a:rPr lang="en-US" sz="4800" dirty="0" err="1" smtClean="0">
                <a:latin typeface="Times New Roman"/>
                <a:cs typeface="Times New Roman"/>
              </a:rPr>
              <a:t>Partículas</a:t>
            </a:r>
            <a:endParaRPr lang="en-US" sz="4800" dirty="0">
              <a:latin typeface="Times New Roman"/>
              <a:ea typeface="ＭＳ Ｐゴシック" charset="0"/>
              <a:cs typeface="Times New Roman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7524750" y="5373688"/>
            <a:ext cx="1512888" cy="431800"/>
          </a:xfrm>
          <a:prstGeom prst="rect">
            <a:avLst/>
          </a:prstGeom>
          <a:solidFill>
            <a:srgbClr val="000066"/>
          </a:solidFill>
          <a:ln>
            <a:solidFill>
              <a:schemeClr val="tx1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sz="2000" b="0" i="1" dirty="0" smtClean="0">
                <a:solidFill>
                  <a:srgbClr val="FFFF00"/>
                </a:solidFill>
                <a:latin typeface="Times New Roman"/>
                <a:cs typeface="Times New Roman"/>
              </a:rPr>
              <a:t>John Ellis</a:t>
            </a:r>
          </a:p>
        </p:txBody>
      </p:sp>
      <p:pic>
        <p:nvPicPr>
          <p:cNvPr id="11" name="Picture 9" descr="KC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849938"/>
            <a:ext cx="1204913" cy="86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086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1525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Times New Roman" charset="0"/>
              </a:rPr>
              <a:t>Muy parecido al bosón de Higgs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412875"/>
            <a:ext cx="8353425" cy="5256213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/>
                <a:cs typeface="Times New Roman"/>
              </a:rPr>
              <a:t>Se </a:t>
            </a:r>
            <a:r>
              <a:rPr lang="en-US" dirty="0" err="1" smtClean="0">
                <a:latin typeface="Times New Roman"/>
                <a:cs typeface="Times New Roman"/>
              </a:rPr>
              <a:t>conecta</a:t>
            </a:r>
            <a:r>
              <a:rPr lang="en-US" dirty="0" smtClean="0">
                <a:latin typeface="Times New Roman"/>
                <a:cs typeface="Times New Roman"/>
              </a:rPr>
              <a:t> con </a:t>
            </a:r>
            <a:r>
              <a:rPr lang="en-US" dirty="0" err="1" smtClean="0">
                <a:latin typeface="Times New Roman"/>
                <a:cs typeface="Times New Roman"/>
              </a:rPr>
              <a:t>las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masas</a:t>
            </a:r>
            <a:r>
              <a:rPr lang="en-US" dirty="0" smtClean="0">
                <a:latin typeface="Times New Roman"/>
                <a:cs typeface="Times New Roman"/>
              </a:rPr>
              <a:t> de </a:t>
            </a:r>
            <a:r>
              <a:rPr lang="en-US" dirty="0" err="1" smtClean="0">
                <a:latin typeface="Times New Roman"/>
                <a:cs typeface="Times New Roman"/>
              </a:rPr>
              <a:t>las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otras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partículas</a:t>
            </a:r>
            <a:endParaRPr lang="en-US" sz="2800" i="1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9155" name="Picture 5" descr="GLOBAL_Combination_Mepsilon_CouplingsV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1989138"/>
            <a:ext cx="61436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Text Box 10"/>
          <p:cNvSpPr txBox="1">
            <a:spLocks noChangeArrowheads="1"/>
          </p:cNvSpPr>
          <p:nvPr/>
        </p:nvSpPr>
        <p:spPr bwMode="auto">
          <a:xfrm>
            <a:off x="5508104" y="6227464"/>
            <a:ext cx="1819275" cy="369888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None/>
            </a:pPr>
            <a:r>
              <a:rPr lang="en-US" sz="1800" b="0" dirty="0">
                <a:solidFill>
                  <a:srgbClr val="FFFF00"/>
                </a:solidFill>
                <a:latin typeface="Times" charset="0"/>
              </a:rPr>
              <a:t>JE &amp; </a:t>
            </a:r>
            <a:r>
              <a:rPr lang="en-US" sz="1800" b="0" dirty="0" err="1">
                <a:solidFill>
                  <a:srgbClr val="FFFF00"/>
                </a:solidFill>
                <a:latin typeface="Times" charset="0"/>
              </a:rPr>
              <a:t>Tevong</a:t>
            </a:r>
            <a:r>
              <a:rPr lang="en-US" sz="1800" b="0" dirty="0">
                <a:solidFill>
                  <a:srgbClr val="FFFF00"/>
                </a:solidFill>
                <a:latin typeface="Times" charset="0"/>
              </a:rPr>
              <a:t> You</a:t>
            </a:r>
          </a:p>
        </p:txBody>
      </p:sp>
      <p:pic>
        <p:nvPicPr>
          <p:cNvPr id="7" name="Picture 6" descr="Mepsil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035344"/>
            <a:ext cx="5832648" cy="4577041"/>
          </a:xfrm>
          <a:prstGeom prst="rect">
            <a:avLst/>
          </a:prstGeom>
        </p:spPr>
      </p:pic>
      <p:pic>
        <p:nvPicPr>
          <p:cNvPr id="6" name="Picture 5" descr="20120707_STP004_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9776" y="3501008"/>
            <a:ext cx="2144712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3717032"/>
            <a:ext cx="1415572" cy="117570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err="1" smtClean="0">
                <a:solidFill>
                  <a:srgbClr val="FFFF00"/>
                </a:solidFill>
              </a:rPr>
              <a:t>Última</a:t>
            </a:r>
            <a:endParaRPr lang="en-US" b="0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b="0" dirty="0" err="1" smtClean="0">
                <a:solidFill>
                  <a:srgbClr val="FFFF00"/>
                </a:solidFill>
              </a:rPr>
              <a:t>análisis</a:t>
            </a:r>
            <a:endParaRPr lang="en-US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283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/>
          <p:cNvSpPr>
            <a:spLocks noGrp="1"/>
          </p:cNvSpPr>
          <p:nvPr>
            <p:ph type="title"/>
          </p:nvPr>
        </p:nvSpPr>
        <p:spPr>
          <a:xfrm>
            <a:off x="205680" y="188640"/>
            <a:ext cx="8686800" cy="1152525"/>
          </a:xfrm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El ‘</a:t>
            </a:r>
            <a:r>
              <a:rPr lang="en-US" sz="4800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Bosón</a:t>
            </a:r>
            <a:r>
              <a:rPr lang="en-US" sz="48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de Higgs</a:t>
            </a:r>
            <a:r>
              <a:rPr lang="en-US" sz="48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’ </a:t>
            </a:r>
            <a:r>
              <a:rPr lang="en-US" sz="4800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tiene</a:t>
            </a:r>
            <a:r>
              <a:rPr lang="en-US" sz="48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‘Spin’ </a:t>
            </a:r>
            <a:r>
              <a:rPr lang="en-US" sz="4800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0</a:t>
            </a: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457200" y="1844675"/>
            <a:ext cx="8229600" cy="4679950"/>
          </a:xfrm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baseline="300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baseline="300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baseline="30000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Desacuerdo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de los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datos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con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otras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hipótesis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121859" name="Picture 1" descr="CMSspintes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62088"/>
            <a:ext cx="882015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20120707_STP004_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844675"/>
            <a:ext cx="1368425" cy="769938"/>
          </a:xfrm>
          <a:prstGeom prst="rect">
            <a:avLst/>
          </a:prstGeom>
          <a:solidFill>
            <a:srgbClr val="9ED3D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48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02" name="Rectangle 1026"/>
          <p:cNvSpPr>
            <a:spLocks noGrp="1" noChangeArrowheads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charset="0"/>
                <a:cs typeface="+mj-cs"/>
              </a:rPr>
              <a:t>Higgs elemental o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cs typeface="+mj-cs"/>
              </a:rPr>
              <a:t>compuesto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cs typeface="+mj-cs"/>
              </a:rPr>
              <a:t>?</a:t>
            </a:r>
            <a:endParaRPr lang="en-US" dirty="0">
              <a:solidFill>
                <a:schemeClr val="tx1"/>
              </a:solidFill>
              <a:latin typeface="Times New Roman" charset="0"/>
              <a:cs typeface="+mj-cs"/>
            </a:endParaRPr>
          </a:p>
        </p:txBody>
      </p:sp>
      <p:sp>
        <p:nvSpPr>
          <p:cNvPr id="870403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00200"/>
            <a:ext cx="4114800" cy="41148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Times New Roman" charset="0"/>
                <a:cs typeface="+mn-cs"/>
              </a:rPr>
              <a:t>Campo de Higgs: </a:t>
            </a:r>
            <a:endParaRPr lang="en-US" dirty="0">
              <a:latin typeface="Times New Roman" charset="0"/>
              <a:cs typeface="+mn-cs"/>
            </a:endParaRPr>
          </a:p>
          <a:p>
            <a:pPr eaLnBrk="1" hangingPunct="1">
              <a:buFontTx/>
              <a:buNone/>
              <a:defRPr/>
            </a:pPr>
            <a:r>
              <a:rPr lang="en-US" dirty="0">
                <a:latin typeface="Times New Roman" charset="0"/>
                <a:cs typeface="+mn-cs"/>
              </a:rPr>
              <a:t>	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cs typeface="+mn-cs"/>
              </a:rPr>
              <a:t>&lt;0|H|0&gt;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≠</a:t>
            </a:r>
            <a:r>
              <a:rPr lang="en-US" dirty="0">
                <a:solidFill>
                  <a:srgbClr val="FF0000"/>
                </a:solidFill>
                <a:latin typeface="Times New Roman" charset="0"/>
                <a:cs typeface="+mn-cs"/>
              </a:rPr>
              <a:t> 0</a:t>
            </a:r>
          </a:p>
          <a:p>
            <a:pPr eaLnBrk="1" hangingPunct="1">
              <a:defRPr/>
            </a:pPr>
            <a:r>
              <a:rPr lang="en-US" dirty="0" err="1" smtClean="0">
                <a:latin typeface="Times New Roman" charset="0"/>
                <a:cs typeface="+mn-cs"/>
              </a:rPr>
              <a:t>Problemas</a:t>
            </a:r>
            <a:r>
              <a:rPr lang="en-US" dirty="0" smtClean="0">
                <a:latin typeface="Times New Roman" charset="0"/>
                <a:cs typeface="+mn-cs"/>
              </a:rPr>
              <a:t> </a:t>
            </a:r>
            <a:r>
              <a:rPr lang="en-US" dirty="0" err="1" smtClean="0">
                <a:latin typeface="Times New Roman" charset="0"/>
                <a:cs typeface="+mn-cs"/>
              </a:rPr>
              <a:t>cuanticos</a:t>
            </a:r>
            <a:endParaRPr lang="en-US" dirty="0">
              <a:latin typeface="Times New Roman" charset="0"/>
              <a:cs typeface="+mn-cs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cs typeface="+mn-cs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cs typeface="+mn-cs"/>
            </a:endParaRPr>
          </a:p>
          <a:p>
            <a:pPr eaLnBrk="1" hangingPunct="1">
              <a:defRPr/>
            </a:pPr>
            <a:endParaRPr lang="en-US" dirty="0">
              <a:latin typeface="Times New Roman" charset="0"/>
              <a:cs typeface="+mn-cs"/>
            </a:endParaRPr>
          </a:p>
        </p:txBody>
      </p:sp>
      <p:sp>
        <p:nvSpPr>
          <p:cNvPr id="870404" name="Rectangle 1028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752600"/>
            <a:ext cx="4648200" cy="1532384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dirty="0" err="1" smtClean="0">
                <a:latin typeface="Times New Roman" charset="0"/>
                <a:cs typeface="+mn-cs"/>
              </a:rPr>
              <a:t>Condensado</a:t>
            </a:r>
            <a:r>
              <a:rPr lang="en-US" dirty="0" smtClean="0">
                <a:latin typeface="Times New Roman" charset="0"/>
                <a:cs typeface="+mn-cs"/>
              </a:rPr>
              <a:t> de </a:t>
            </a:r>
            <a:r>
              <a:rPr lang="en-US" dirty="0" err="1" smtClean="0">
                <a:latin typeface="Times New Roman" charset="0"/>
                <a:cs typeface="+mn-cs"/>
              </a:rPr>
              <a:t>fermiones</a:t>
            </a:r>
            <a:r>
              <a:rPr lang="en-US" dirty="0" smtClean="0">
                <a:latin typeface="Times New Roman" charset="0"/>
                <a:cs typeface="+mn-cs"/>
              </a:rPr>
              <a:t>?</a:t>
            </a:r>
            <a:endParaRPr lang="en-US" dirty="0">
              <a:latin typeface="Times New Roman" charset="0"/>
              <a:cs typeface="+mn-cs"/>
            </a:endParaRPr>
          </a:p>
          <a:p>
            <a:pPr eaLnBrk="1" hangingPunct="1">
              <a:defRPr/>
            </a:pPr>
            <a:r>
              <a:rPr lang="en-US" dirty="0" smtClean="0">
                <a:latin typeface="Times New Roman" charset="0"/>
                <a:cs typeface="+mn-cs"/>
              </a:rPr>
              <a:t>Como QCD</a:t>
            </a:r>
            <a:r>
              <a:rPr lang="en-US" dirty="0">
                <a:latin typeface="Times New Roman" charset="0"/>
                <a:cs typeface="+mn-cs"/>
              </a:rPr>
              <a:t>, BCS </a:t>
            </a:r>
            <a:r>
              <a:rPr lang="en-US" dirty="0" err="1" smtClean="0">
                <a:latin typeface="Times New Roman" charset="0"/>
                <a:cs typeface="+mn-cs"/>
              </a:rPr>
              <a:t>superconductividad</a:t>
            </a:r>
            <a:endParaRPr lang="en-US" dirty="0">
              <a:latin typeface="Times New Roman" charset="0"/>
              <a:cs typeface="+mn-cs"/>
            </a:endParaRPr>
          </a:p>
        </p:txBody>
      </p:sp>
      <p:sp>
        <p:nvSpPr>
          <p:cNvPr id="870405" name="Text Box 1029"/>
          <p:cNvSpPr txBox="1">
            <a:spLocks noChangeArrowheads="1"/>
          </p:cNvSpPr>
          <p:nvPr/>
        </p:nvSpPr>
        <p:spPr bwMode="auto">
          <a:xfrm>
            <a:off x="4678119" y="3573016"/>
            <a:ext cx="4070345" cy="2857192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buNone/>
              <a:defRPr/>
            </a:pP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Necesita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nueva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interacción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fundamental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marL="457200" indent="-457200">
              <a:lnSpc>
                <a:spcPct val="90000"/>
              </a:lnSpc>
              <a:buFontTx/>
              <a:buChar char="-"/>
              <a:defRPr/>
            </a:pPr>
            <a:r>
              <a:rPr lang="en-US" sz="2800" dirty="0">
                <a:solidFill>
                  <a:srgbClr val="FFFF00"/>
                </a:solidFill>
                <a:cs typeface="Times New Roman" charset="0"/>
              </a:rPr>
              <a:t>¿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‘Higgs’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pesado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?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marL="457200" indent="-457200">
              <a:lnSpc>
                <a:spcPct val="90000"/>
              </a:lnSpc>
              <a:buFontTx/>
              <a:buChar char="-"/>
              <a:defRPr/>
            </a:pP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Inconsistente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con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  los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datos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sobre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las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interacciones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electrodébil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870406" name="Picture 10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00400"/>
            <a:ext cx="2971800" cy="210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70407" name="Text Box 1031"/>
          <p:cNvSpPr txBox="1">
            <a:spLocks noChangeArrowheads="1"/>
          </p:cNvSpPr>
          <p:nvPr/>
        </p:nvSpPr>
        <p:spPr bwMode="auto">
          <a:xfrm>
            <a:off x="522438" y="5486400"/>
            <a:ext cx="3407553" cy="1040285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Cut-off </a:t>
            </a:r>
            <a:r>
              <a:rPr lang="en-US" sz="28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Λ</a:t>
            </a: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 ~ 1 </a:t>
            </a:r>
            <a:r>
              <a:rPr lang="en-US" sz="28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TeV</a:t>
            </a: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con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en-US" sz="2800" dirty="0">
                <a:solidFill>
                  <a:srgbClr val="FF0000"/>
                </a:solidFill>
                <a:cs typeface="Times New Roman" charset="0"/>
              </a:rPr>
              <a:t>¿</a:t>
            </a:r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La </a:t>
            </a:r>
            <a:r>
              <a:rPr lang="en-US" sz="28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supersimetría</a:t>
            </a:r>
            <a:r>
              <a:rPr lang="en-US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?</a:t>
            </a:r>
            <a:endParaRPr lang="en-US" sz="28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870408" name="Text Box 1032"/>
          <p:cNvSpPr txBox="1">
            <a:spLocks noChangeArrowheads="1"/>
          </p:cNvSpPr>
          <p:nvPr/>
        </p:nvSpPr>
        <p:spPr bwMode="auto">
          <a:xfrm>
            <a:off x="2743200" y="3216275"/>
            <a:ext cx="1633781" cy="90486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Cutoff </a:t>
            </a:r>
          </a:p>
          <a:p>
            <a:pPr>
              <a:buNone/>
              <a:defRPr/>
            </a:pPr>
            <a:r>
              <a:rPr lang="en-US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Λ</a:t>
            </a:r>
            <a:r>
              <a:rPr lang="en-US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 = 10 </a:t>
            </a:r>
            <a:r>
              <a:rPr lang="en-US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TeV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173355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70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70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40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7040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7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70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7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704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0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0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04" grpId="0" build="p" animBg="1"/>
      <p:bldP spid="870405" grpId="0" animBg="1" autoUpdateAnimBg="0"/>
      <p:bldP spid="870407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107950" y="115888"/>
            <a:ext cx="8928100" cy="11525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5400">
                <a:latin typeface="Times New Roman" charset="0"/>
                <a:ea typeface="ＭＳ Ｐゴシック" charset="0"/>
                <a:cs typeface="Times New Roman" charset="0"/>
              </a:rPr>
              <a:t>Análisis global de los datos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412875"/>
            <a:ext cx="8928100" cy="5256213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defRPr/>
            </a:pPr>
            <a:r>
              <a:rPr lang="en-US" sz="2800" dirty="0" err="1" smtClean="0">
                <a:latin typeface="Times New Roman"/>
                <a:cs typeface="Times New Roman"/>
              </a:rPr>
              <a:t>Acoplamientos</a:t>
            </a:r>
            <a:r>
              <a:rPr lang="en-US" sz="2800" dirty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con los </a:t>
            </a:r>
            <a:r>
              <a:rPr lang="en-US" sz="2800" dirty="0" err="1" smtClean="0">
                <a:latin typeface="Times New Roman"/>
                <a:cs typeface="Times New Roman"/>
              </a:rPr>
              <a:t>bosones</a:t>
            </a:r>
            <a:r>
              <a:rPr lang="en-US" sz="2800" dirty="0" smtClean="0">
                <a:latin typeface="Times New Roman"/>
                <a:cs typeface="Times New Roman"/>
              </a:rPr>
              <a:t> ~ </a:t>
            </a:r>
            <a:r>
              <a:rPr lang="en-US" sz="2800" i="1" dirty="0" smtClean="0">
                <a:latin typeface="Times New Roman"/>
                <a:cs typeface="Times New Roman"/>
              </a:rPr>
              <a:t>a</a:t>
            </a:r>
            <a:r>
              <a:rPr lang="en-US" sz="2800" dirty="0" smtClean="0">
                <a:latin typeface="Times New Roman"/>
                <a:cs typeface="Times New Roman"/>
              </a:rPr>
              <a:t>, con los </a:t>
            </a:r>
            <a:r>
              <a:rPr lang="en-US" sz="2800" dirty="0" err="1" smtClean="0">
                <a:latin typeface="Times New Roman"/>
                <a:cs typeface="Times New Roman"/>
              </a:rPr>
              <a:t>fermiones</a:t>
            </a:r>
            <a:r>
              <a:rPr lang="en-US" sz="2800" dirty="0" smtClean="0">
                <a:latin typeface="Times New Roman"/>
                <a:cs typeface="Times New Roman"/>
              </a:rPr>
              <a:t> ~ </a:t>
            </a:r>
            <a:r>
              <a:rPr lang="en-US" sz="2800" i="1" dirty="0" smtClean="0">
                <a:latin typeface="Times New Roman"/>
                <a:cs typeface="Times New Roman"/>
              </a:rPr>
              <a:t>c</a:t>
            </a:r>
          </a:p>
          <a:p>
            <a:pPr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dirty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Modelo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Estándar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>
                <a:latin typeface="Times New Roman"/>
                <a:cs typeface="Times New Roman"/>
              </a:rPr>
              <a:t>: </a:t>
            </a:r>
            <a:r>
              <a:rPr lang="en-US" sz="2800" i="1" dirty="0" smtClean="0">
                <a:latin typeface="Times New Roman"/>
                <a:cs typeface="Times New Roman"/>
              </a:rPr>
              <a:t>a = c =</a:t>
            </a:r>
            <a:r>
              <a:rPr lang="en-US" sz="2800" dirty="0" smtClean="0">
                <a:latin typeface="Times New Roman"/>
                <a:cs typeface="Times New Roman"/>
              </a:rPr>
              <a:t> 1</a:t>
            </a:r>
            <a:endParaRPr lang="en-US" sz="2800" dirty="0">
              <a:latin typeface="Times New Roman"/>
              <a:cs typeface="Times New Roman"/>
            </a:endParaRPr>
          </a:p>
        </p:txBody>
      </p:sp>
      <p:pic>
        <p:nvPicPr>
          <p:cNvPr id="48132" name="Picture 3" descr="GLOBAL_b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53075" cy="416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TextBox 14"/>
          <p:cNvSpPr txBox="1">
            <a:spLocks noChangeArrowheads="1"/>
          </p:cNvSpPr>
          <p:nvPr/>
        </p:nvSpPr>
        <p:spPr bwMode="auto">
          <a:xfrm>
            <a:off x="611188" y="3780904"/>
            <a:ext cx="1216025" cy="584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b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bbar</a:t>
            </a:r>
            <a:endParaRPr lang="en-US" sz="3200" b="0" dirty="0">
              <a:solidFill>
                <a:srgbClr val="FFFF00"/>
              </a:solidFill>
              <a:latin typeface="Times New Roman" charset="0"/>
            </a:endParaRPr>
          </a:p>
        </p:txBody>
      </p:sp>
      <p:pic>
        <p:nvPicPr>
          <p:cNvPr id="5" name="Picture 4" descr="GLOBAL_tauta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5" y="1989138"/>
            <a:ext cx="5514975" cy="413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611188" y="3789363"/>
            <a:ext cx="1208087" cy="584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3200" b="0">
                <a:solidFill>
                  <a:srgbClr val="FFFF00"/>
                </a:solidFill>
                <a:latin typeface="Times New Roman" charset="0"/>
              </a:rPr>
              <a:t>τ τ</a:t>
            </a:r>
          </a:p>
        </p:txBody>
      </p:sp>
      <p:pic>
        <p:nvPicPr>
          <p:cNvPr id="6" name="Picture 5" descr="GLOBAL_diphot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16562" cy="413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11188" y="3789363"/>
            <a:ext cx="1271587" cy="584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γ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γ</a:t>
            </a:r>
            <a:endParaRPr lang="en-US" sz="3200" b="0" dirty="0">
              <a:solidFill>
                <a:srgbClr val="FFFF00"/>
              </a:solidFill>
              <a:latin typeface="Times New Roman" charset="0"/>
            </a:endParaRPr>
          </a:p>
        </p:txBody>
      </p:sp>
      <p:pic>
        <p:nvPicPr>
          <p:cNvPr id="7" name="Picture 6" descr="GLOBAL_W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45137" cy="415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11560" y="3779317"/>
            <a:ext cx="1198562" cy="5857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W W</a:t>
            </a:r>
          </a:p>
        </p:txBody>
      </p:sp>
      <p:pic>
        <p:nvPicPr>
          <p:cNvPr id="8" name="Picture 7" descr="GLOBAL_ZZ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689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84213" y="3780904"/>
            <a:ext cx="1150937" cy="584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Z Z</a:t>
            </a:r>
          </a:p>
        </p:txBody>
      </p:sp>
      <p:pic>
        <p:nvPicPr>
          <p:cNvPr id="9" name="Picture 8" descr="GLOBAL_Combination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989138"/>
            <a:ext cx="5568950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3708400" y="2781300"/>
            <a:ext cx="1214438" cy="1152525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48131" name="Text Box 10"/>
          <p:cNvSpPr txBox="1">
            <a:spLocks noChangeArrowheads="1"/>
          </p:cNvSpPr>
          <p:nvPr/>
        </p:nvSpPr>
        <p:spPr bwMode="auto">
          <a:xfrm>
            <a:off x="4499992" y="5857329"/>
            <a:ext cx="2762250" cy="307975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None/>
            </a:pPr>
            <a:r>
              <a:rPr lang="en-US" sz="1400" b="0" dirty="0">
                <a:solidFill>
                  <a:srgbClr val="FFFF00"/>
                </a:solidFill>
                <a:latin typeface="Times" charset="0"/>
              </a:rPr>
              <a:t>JE &amp; </a:t>
            </a:r>
            <a:r>
              <a:rPr lang="en-US" sz="1400" b="0" dirty="0" err="1">
                <a:solidFill>
                  <a:srgbClr val="FFFF00"/>
                </a:solidFill>
                <a:latin typeface="Times" charset="0"/>
              </a:rPr>
              <a:t>Tevong</a:t>
            </a:r>
            <a:r>
              <a:rPr lang="en-US" sz="1400" b="0" dirty="0">
                <a:solidFill>
                  <a:srgbClr val="FFFF00"/>
                </a:solidFill>
                <a:latin typeface="Times" charset="0"/>
              </a:rPr>
              <a:t> You, arXiv:1303.3879</a:t>
            </a:r>
          </a:p>
        </p:txBody>
      </p:sp>
      <p:pic>
        <p:nvPicPr>
          <p:cNvPr id="20" name="Picture 19" descr="KFKV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988839"/>
            <a:ext cx="5544616" cy="4176465"/>
          </a:xfrm>
          <a:prstGeom prst="rect">
            <a:avLst/>
          </a:prstGeom>
        </p:spPr>
      </p:pic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5917514" y="3141663"/>
            <a:ext cx="2902958" cy="90486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Ningúna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400" b="0" dirty="0" err="1" smtClean="0">
                <a:solidFill>
                  <a:srgbClr val="FFFF00"/>
                </a:solidFill>
                <a:latin typeface="Times New Roman" charset="0"/>
              </a:rPr>
              <a:t>señal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400" b="0" dirty="0" smtClean="0">
                <a:solidFill>
                  <a:srgbClr val="FFFF00"/>
                </a:solidFill>
                <a:latin typeface="Times New Roman" charset="0"/>
              </a:rPr>
              <a:t>de </a:t>
            </a:r>
          </a:p>
          <a:p>
            <a:pPr algn="ctr" eaLnBrk="1" hangingPunct="1">
              <a:buNone/>
            </a:pPr>
            <a:r>
              <a:rPr lang="en-US" sz="2400" b="0" dirty="0" smtClean="0">
                <a:solidFill>
                  <a:srgbClr val="FFFF00"/>
                </a:solidFill>
                <a:latin typeface="Times New Roman" charset="0"/>
              </a:rPr>
              <a:t>un </a:t>
            </a: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m</a:t>
            </a:r>
            <a:r>
              <a:rPr lang="en-US" sz="2400" b="0" dirty="0" err="1" smtClean="0">
                <a:solidFill>
                  <a:srgbClr val="FFFF00"/>
                </a:solidFill>
                <a:latin typeface="Times New Roman" charset="0"/>
              </a:rPr>
              <a:t>odelo</a:t>
            </a:r>
            <a:r>
              <a:rPr lang="en-US" sz="2400" b="0" dirty="0" smtClean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400" b="0" dirty="0" err="1" smtClean="0">
                <a:solidFill>
                  <a:srgbClr val="FFFF00"/>
                </a:solidFill>
                <a:latin typeface="Times New Roman" charset="0"/>
              </a:rPr>
              <a:t>compuesto</a:t>
            </a:r>
            <a:endParaRPr lang="en-US" sz="2400" b="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71685" name="TextBox 14"/>
          <p:cNvSpPr txBox="1">
            <a:spLocks noChangeArrowheads="1"/>
          </p:cNvSpPr>
          <p:nvPr/>
        </p:nvSpPr>
        <p:spPr bwMode="auto">
          <a:xfrm>
            <a:off x="539750" y="3780904"/>
            <a:ext cx="1368425" cy="5842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Global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8116" y="2060848"/>
            <a:ext cx="1415572" cy="117570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err="1" smtClean="0">
                <a:solidFill>
                  <a:srgbClr val="FFFF00"/>
                </a:solidFill>
              </a:rPr>
              <a:t>Última</a:t>
            </a:r>
            <a:endParaRPr lang="en-US" b="0" dirty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b="0" dirty="0" err="1" smtClean="0">
                <a:solidFill>
                  <a:srgbClr val="FFFF00"/>
                </a:solidFill>
              </a:rPr>
              <a:t>análisis</a:t>
            </a:r>
            <a:endParaRPr lang="en-US" b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63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7921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 dirty="0" smtClean="0">
                <a:latin typeface="Times New Roman" charset="0"/>
                <a:ea typeface="ＭＳ Ｐゴシック" charset="0"/>
                <a:cs typeface="Times New Roman" charset="0"/>
              </a:rPr>
              <a:t>La </a:t>
            </a:r>
            <a:r>
              <a:rPr lang="en-US" sz="4800" dirty="0" err="1" smtClean="0">
                <a:latin typeface="Times New Roman" charset="0"/>
                <a:ea typeface="ＭＳ Ｐゴシック" charset="0"/>
                <a:cs typeface="Times New Roman" charset="0"/>
              </a:rPr>
              <a:t>masa</a:t>
            </a:r>
            <a:r>
              <a:rPr lang="en-US" sz="4800" dirty="0" smtClean="0">
                <a:latin typeface="Times New Roman" charset="0"/>
                <a:ea typeface="ＭＳ Ｐゴシック" charset="0"/>
                <a:cs typeface="Times New Roman" charset="0"/>
              </a:rPr>
              <a:t> del </a:t>
            </a:r>
            <a:r>
              <a:rPr lang="en-US" sz="4800" dirty="0" err="1" smtClean="0">
                <a:latin typeface="Times New Roman" charset="0"/>
                <a:ea typeface="ＭＳ Ｐゴシック" charset="0"/>
                <a:cs typeface="Times New Roman" charset="0"/>
              </a:rPr>
              <a:t>bosón</a:t>
            </a:r>
            <a:endParaRPr lang="en-US" sz="4800" baseline="-250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463" y="1152525"/>
            <a:ext cx="8820150" cy="5589588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Medidas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de los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experimentos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ATLAS y CMS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buNone/>
            </a:pPr>
            <a:endParaRPr lang="en-US" sz="1600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buNone/>
            </a:pP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buNone/>
            </a:pP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		   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m</a:t>
            </a:r>
            <a:r>
              <a:rPr lang="en-US" baseline="-25000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H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= 125.09 ± 0.24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GeV</a:t>
            </a:r>
            <a:endParaRPr lang="en-US" dirty="0" smtClean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Conocida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con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alta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precisión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b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Crucial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para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el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futuro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del </a:t>
            </a:r>
            <a:r>
              <a:rPr lang="en-US" b="1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universo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48131" name="Picture 6" descr="Hma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728788"/>
            <a:ext cx="4354513" cy="316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805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211138" y="1916832"/>
            <a:ext cx="8609012" cy="48323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</p:txBody>
      </p:sp>
      <p:cxnSp>
        <p:nvCxnSpPr>
          <p:cNvPr id="4" name="Straight Connector 3"/>
          <p:cNvCxnSpPr/>
          <p:nvPr/>
        </p:nvCxnSpPr>
        <p:spPr bwMode="auto">
          <a:xfrm>
            <a:off x="-541338" y="3644900"/>
            <a:ext cx="914401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Straight Connector 5"/>
          <p:cNvCxnSpPr/>
          <p:nvPr/>
        </p:nvCxnSpPr>
        <p:spPr bwMode="auto">
          <a:xfrm>
            <a:off x="4643438" y="6257925"/>
            <a:ext cx="914400" cy="9144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7307263" y="6330950"/>
            <a:ext cx="914400" cy="914400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519" name="TextBox 6"/>
          <p:cNvSpPr txBox="1">
            <a:spLocks noChangeArrowheads="1"/>
          </p:cNvSpPr>
          <p:nvPr/>
        </p:nvSpPr>
        <p:spPr bwMode="auto">
          <a:xfrm>
            <a:off x="1979613" y="2154238"/>
            <a:ext cx="6337300" cy="3538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  <a:p>
            <a:pPr eaLnBrk="1" hangingPunct="1"/>
            <a:endParaRPr lang="en-US" sz="2800"/>
          </a:p>
        </p:txBody>
      </p:sp>
      <p:cxnSp>
        <p:nvCxnSpPr>
          <p:cNvPr id="64520" name="Straight Connector 8"/>
          <p:cNvCxnSpPr>
            <a:cxnSpLocks noChangeShapeType="1"/>
          </p:cNvCxnSpPr>
          <p:nvPr/>
        </p:nvCxnSpPr>
        <p:spPr bwMode="auto">
          <a:xfrm flipV="1">
            <a:off x="1979613" y="3789363"/>
            <a:ext cx="6337300" cy="1749425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521" name="TextBox 10"/>
          <p:cNvSpPr txBox="1">
            <a:spLocks noChangeArrowheads="1"/>
          </p:cNvSpPr>
          <p:nvPr/>
        </p:nvSpPr>
        <p:spPr bwMode="auto">
          <a:xfrm>
            <a:off x="1112838" y="1938338"/>
            <a:ext cx="722312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>
                <a:latin typeface="Times New Roman" charset="0"/>
                <a:cs typeface="Times New Roman" charset="0"/>
              </a:rPr>
              <a:t>178</a:t>
            </a:r>
          </a:p>
        </p:txBody>
      </p:sp>
      <p:sp>
        <p:nvSpPr>
          <p:cNvPr id="64522" name="TextBox 26"/>
          <p:cNvSpPr txBox="1">
            <a:spLocks noChangeArrowheads="1"/>
          </p:cNvSpPr>
          <p:nvPr/>
        </p:nvSpPr>
        <p:spPr bwMode="auto">
          <a:xfrm>
            <a:off x="250825" y="3162300"/>
            <a:ext cx="1251715" cy="207441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 err="1" smtClean="0">
                <a:latin typeface="Times New Roman" charset="0"/>
                <a:cs typeface="Times New Roman" charset="0"/>
              </a:rPr>
              <a:t>Masa</a:t>
            </a:r>
            <a:endParaRPr lang="en-US" sz="2800" b="0" dirty="0"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sz="2800" b="0" dirty="0">
                <a:latin typeface="Times New Roman" charset="0"/>
                <a:cs typeface="Times New Roman" charset="0"/>
              </a:rPr>
              <a:t>d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el 173</a:t>
            </a:r>
            <a:endParaRPr lang="en-US" sz="2800" b="0" dirty="0"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sz="2800" b="0" dirty="0">
                <a:latin typeface="Times New Roman" charset="0"/>
                <a:cs typeface="Times New Roman" charset="0"/>
              </a:rPr>
              <a:t>q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uark</a:t>
            </a:r>
          </a:p>
          <a:p>
            <a:pPr algn="ctr" eaLnBrk="1" hangingPunct="1">
              <a:buNone/>
            </a:pPr>
            <a:r>
              <a:rPr lang="en-US" sz="2800" b="0" dirty="0" smtClean="0">
                <a:latin typeface="Times New Roman" charset="0"/>
                <a:cs typeface="Times New Roman" charset="0"/>
              </a:rPr>
              <a:t>top</a:t>
            </a:r>
            <a:endParaRPr lang="en-US" sz="2800" b="0" dirty="0">
              <a:latin typeface="Times New Roman" charset="0"/>
              <a:cs typeface="Times New Roman" charset="0"/>
            </a:endParaRPr>
          </a:p>
        </p:txBody>
      </p:sp>
      <p:sp>
        <p:nvSpPr>
          <p:cNvPr id="64523" name="TextBox 27"/>
          <p:cNvSpPr txBox="1">
            <a:spLocks noChangeArrowheads="1"/>
          </p:cNvSpPr>
          <p:nvPr/>
        </p:nvSpPr>
        <p:spPr bwMode="auto">
          <a:xfrm>
            <a:off x="1116013" y="5375275"/>
            <a:ext cx="722312" cy="5238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>
                <a:latin typeface="Times New Roman" charset="0"/>
                <a:cs typeface="Times New Roman" charset="0"/>
              </a:rPr>
              <a:t>168</a:t>
            </a:r>
          </a:p>
        </p:txBody>
      </p:sp>
      <p:sp>
        <p:nvSpPr>
          <p:cNvPr id="64524" name="TextBox 28"/>
          <p:cNvSpPr txBox="1">
            <a:spLocks noChangeArrowheads="1"/>
          </p:cNvSpPr>
          <p:nvPr/>
        </p:nvSpPr>
        <p:spPr bwMode="auto">
          <a:xfrm>
            <a:off x="1689100" y="5735638"/>
            <a:ext cx="722313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>
                <a:latin typeface="Times New Roman" charset="0"/>
                <a:cs typeface="Times New Roman" charset="0"/>
              </a:rPr>
              <a:t>120</a:t>
            </a:r>
          </a:p>
        </p:txBody>
      </p:sp>
      <p:sp>
        <p:nvSpPr>
          <p:cNvPr id="64525" name="TextBox 29"/>
          <p:cNvSpPr txBox="1">
            <a:spLocks noChangeArrowheads="1"/>
          </p:cNvSpPr>
          <p:nvPr/>
        </p:nvSpPr>
        <p:spPr bwMode="auto">
          <a:xfrm>
            <a:off x="3290198" y="5735638"/>
            <a:ext cx="3774866" cy="104028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>
                <a:latin typeface="Times New Roman" charset="0"/>
                <a:cs typeface="Times New Roman" charset="0"/>
              </a:rPr>
              <a:t>125</a:t>
            </a:r>
          </a:p>
          <a:p>
            <a:pPr algn="ctr" eaLnBrk="1" hangingPunct="1">
              <a:buNone/>
            </a:pPr>
            <a:r>
              <a:rPr lang="en-US" sz="2800" b="0" dirty="0" err="1">
                <a:latin typeface="Times New Roman" charset="0"/>
                <a:cs typeface="Times New Roman" charset="0"/>
              </a:rPr>
              <a:t>masa</a:t>
            </a:r>
            <a:r>
              <a:rPr lang="en-US" sz="2800" b="0" dirty="0">
                <a:latin typeface="Times New Roman" charset="0"/>
                <a:cs typeface="Times New Roman" charset="0"/>
              </a:rPr>
              <a:t> del </a:t>
            </a:r>
            <a:r>
              <a:rPr lang="en-US" sz="2800" b="0" dirty="0" err="1">
                <a:latin typeface="Times New Roman" charset="0"/>
                <a:cs typeface="Times New Roman" charset="0"/>
              </a:rPr>
              <a:t>bosón</a:t>
            </a:r>
            <a:r>
              <a:rPr lang="en-US" sz="2800" b="0" dirty="0">
                <a:latin typeface="Times New Roman" charset="0"/>
                <a:cs typeface="Times New Roman" charset="0"/>
              </a:rPr>
              <a:t> de Higgs</a:t>
            </a:r>
          </a:p>
        </p:txBody>
      </p:sp>
      <p:sp>
        <p:nvSpPr>
          <p:cNvPr id="64526" name="TextBox 30"/>
          <p:cNvSpPr txBox="1">
            <a:spLocks noChangeArrowheads="1"/>
          </p:cNvSpPr>
          <p:nvPr/>
        </p:nvSpPr>
        <p:spPr bwMode="auto">
          <a:xfrm>
            <a:off x="7953375" y="5754688"/>
            <a:ext cx="722313" cy="522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>
                <a:latin typeface="Times New Roman" charset="0"/>
                <a:cs typeface="Times New Roman" charset="0"/>
              </a:rPr>
              <a:t>130</a:t>
            </a:r>
          </a:p>
        </p:txBody>
      </p:sp>
      <p:sp>
        <p:nvSpPr>
          <p:cNvPr id="64527" name="TextBox 32"/>
          <p:cNvSpPr txBox="1">
            <a:spLocks noChangeArrowheads="1"/>
          </p:cNvSpPr>
          <p:nvPr/>
        </p:nvSpPr>
        <p:spPr bwMode="auto">
          <a:xfrm>
            <a:off x="6458751" y="4724400"/>
            <a:ext cx="1484301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200" dirty="0" err="1">
                <a:solidFill>
                  <a:srgbClr val="008000"/>
                </a:solidFill>
                <a:latin typeface="Times New Roman" charset="0"/>
                <a:cs typeface="Times New Roman" charset="0"/>
              </a:rPr>
              <a:t>E</a:t>
            </a:r>
            <a:r>
              <a:rPr lang="en-US" sz="3200" dirty="0" err="1" smtClean="0">
                <a:solidFill>
                  <a:srgbClr val="008000"/>
                </a:solidFill>
                <a:latin typeface="Times New Roman" charset="0"/>
                <a:cs typeface="Times New Roman" charset="0"/>
              </a:rPr>
              <a:t>stable</a:t>
            </a:r>
            <a:endParaRPr lang="en-US" sz="3200" dirty="0">
              <a:solidFill>
                <a:srgbClr val="008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4528" name="TextBox 33"/>
          <p:cNvSpPr txBox="1">
            <a:spLocks noChangeArrowheads="1"/>
          </p:cNvSpPr>
          <p:nvPr/>
        </p:nvSpPr>
        <p:spPr bwMode="auto">
          <a:xfrm>
            <a:off x="6238341" y="2565400"/>
            <a:ext cx="1780656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200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Inestable</a:t>
            </a:r>
            <a:endParaRPr lang="en-US" sz="32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60350"/>
            <a:ext cx="8891588" cy="1008063"/>
          </a:xfrm>
          <a:solidFill>
            <a:srgbClr val="B7DEE8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sz="4000" dirty="0" err="1" smtClean="0">
                <a:solidFill>
                  <a:srgbClr val="000000"/>
                </a:solidFill>
                <a:latin typeface="Times New Roman" charset="0"/>
                <a:cs typeface="+mj-cs"/>
              </a:rPr>
              <a:t>Inestabilidad</a:t>
            </a:r>
            <a:r>
              <a:rPr lang="en-US" sz="4000" dirty="0" smtClean="0">
                <a:solidFill>
                  <a:srgbClr val="000000"/>
                </a:solidFill>
                <a:latin typeface="Times New Roman" charset="0"/>
                <a:cs typeface="+mj-cs"/>
              </a:rPr>
              <a:t> </a:t>
            </a:r>
            <a:r>
              <a:rPr lang="en-US" sz="4000" dirty="0" smtClean="0">
                <a:solidFill>
                  <a:srgbClr val="000000"/>
                </a:solidFill>
                <a:latin typeface="Times New Roman" charset="0"/>
                <a:cs typeface="+mj-cs"/>
              </a:rPr>
              <a:t>del </a:t>
            </a:r>
            <a:r>
              <a:rPr lang="en-US" sz="4000" dirty="0" err="1" smtClean="0">
                <a:solidFill>
                  <a:srgbClr val="000000"/>
                </a:solidFill>
                <a:latin typeface="Times New Roman" charset="0"/>
                <a:cs typeface="+mj-cs"/>
              </a:rPr>
              <a:t>espacio</a:t>
            </a:r>
            <a:r>
              <a:rPr lang="en-US" sz="4000" dirty="0" smtClean="0">
                <a:solidFill>
                  <a:srgbClr val="000000"/>
                </a:solidFill>
                <a:latin typeface="Times New Roman" charset="0"/>
                <a:cs typeface="+mj-cs"/>
              </a:rPr>
              <a:t> </a:t>
            </a:r>
            <a:r>
              <a:rPr lang="en-US" sz="4000" dirty="0" err="1" smtClean="0">
                <a:solidFill>
                  <a:srgbClr val="000000"/>
                </a:solidFill>
                <a:latin typeface="Times New Roman" charset="0"/>
                <a:cs typeface="+mj-cs"/>
              </a:rPr>
              <a:t>vacío</a:t>
            </a:r>
            <a:r>
              <a:rPr lang="en-US" sz="4000" dirty="0" smtClean="0">
                <a:solidFill>
                  <a:srgbClr val="000000"/>
                </a:solidFill>
                <a:latin typeface="Times New Roman" charset="0"/>
                <a:cs typeface="+mj-cs"/>
              </a:rPr>
              <a:t> ?</a:t>
            </a:r>
            <a:endParaRPr lang="en-US" sz="4000" dirty="0" smtClean="0">
              <a:solidFill>
                <a:srgbClr val="000000"/>
              </a:solidFill>
              <a:latin typeface="Times New Roman" charset="0"/>
              <a:cs typeface="+mj-cs"/>
            </a:endParaRPr>
          </a:p>
        </p:txBody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341438"/>
            <a:ext cx="8856663" cy="647700"/>
          </a:xfrm>
          <a:solidFill>
            <a:srgbClr val="BBE0E3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Está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poniente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de la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masa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del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bosón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de Higgs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88900" y="90488"/>
            <a:ext cx="3195932" cy="52322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800" dirty="0" smtClean="0">
                <a:solidFill>
                  <a:srgbClr val="FFFF00"/>
                </a:solidFill>
                <a:cs typeface="Times New Roman" charset="0"/>
              </a:rPr>
              <a:t>¿ 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Hay 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un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problema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?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411760" y="3212976"/>
            <a:ext cx="2448272" cy="1040285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Medidas</a:t>
            </a:r>
            <a:endParaRPr lang="en-US" sz="2800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experimentales</a:t>
            </a:r>
            <a:endParaRPr lang="en-US" sz="2800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8" name="Oval 17"/>
          <p:cNvSpPr>
            <a:spLocks noChangeArrowheads="1"/>
          </p:cNvSpPr>
          <p:nvPr/>
        </p:nvSpPr>
        <p:spPr bwMode="auto">
          <a:xfrm>
            <a:off x="5148263" y="3378200"/>
            <a:ext cx="295275" cy="709613"/>
          </a:xfrm>
          <a:prstGeom prst="ellips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796136" y="3213100"/>
            <a:ext cx="2232249" cy="1040285"/>
          </a:xfrm>
          <a:prstGeom prst="rect">
            <a:avLst/>
          </a:prstGeom>
          <a:solidFill>
            <a:srgbClr val="008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Necesita</a:t>
            </a:r>
            <a:endParaRPr lang="en-US" sz="2800" b="0" dirty="0" smtClean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nueva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física</a:t>
            </a:r>
            <a:r>
              <a:rPr lang="en-US" sz="28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?</a:t>
            </a:r>
            <a:endParaRPr lang="en-US" sz="2800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075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1" descr="Tunnellin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7338"/>
            <a:ext cx="8964488" cy="50403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458200" cy="1081088"/>
          </a:xfrm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54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Will the Universe Collapse?</a:t>
            </a:r>
          </a:p>
        </p:txBody>
      </p:sp>
      <p:sp>
        <p:nvSpPr>
          <p:cNvPr id="66563" name="Text Box 13"/>
          <p:cNvSpPr txBox="1">
            <a:spLocks noChangeArrowheads="1"/>
          </p:cNvSpPr>
          <p:nvPr/>
        </p:nvSpPr>
        <p:spPr bwMode="auto">
          <a:xfrm>
            <a:off x="3420492" y="4508500"/>
            <a:ext cx="3816350" cy="9540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b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Tunnel through barrier</a:t>
            </a:r>
          </a:p>
          <a:p>
            <a:pPr algn="ctr" eaLnBrk="1" hangingPunct="1"/>
            <a:r>
              <a:rPr lang="en-US" sz="2800" b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in current Universe?</a:t>
            </a:r>
          </a:p>
        </p:txBody>
      </p:sp>
      <p:sp>
        <p:nvSpPr>
          <p:cNvPr id="66564" name="Text Box 13"/>
          <p:cNvSpPr txBox="1">
            <a:spLocks noChangeArrowheads="1"/>
          </p:cNvSpPr>
          <p:nvPr/>
        </p:nvSpPr>
        <p:spPr bwMode="auto">
          <a:xfrm>
            <a:off x="3652267" y="2257425"/>
            <a:ext cx="3816350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b="0">
                <a:solidFill>
                  <a:srgbClr val="FFFFFF"/>
                </a:solidFill>
                <a:latin typeface="Times New Roman" charset="0"/>
                <a:cs typeface="Times New Roman" charset="0"/>
              </a:rPr>
              <a:t>Fluctuate over barrier?</a:t>
            </a:r>
          </a:p>
        </p:txBody>
      </p:sp>
      <p:sp>
        <p:nvSpPr>
          <p:cNvPr id="66565" name="Text Box 13"/>
          <p:cNvSpPr txBox="1">
            <a:spLocks noChangeArrowheads="1"/>
          </p:cNvSpPr>
          <p:nvPr/>
        </p:nvSpPr>
        <p:spPr bwMode="auto">
          <a:xfrm>
            <a:off x="1115442" y="2906713"/>
            <a:ext cx="2736850" cy="9540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800" b="0">
                <a:solidFill>
                  <a:schemeClr val="bg1"/>
                </a:solidFill>
                <a:latin typeface="Times New Roman" charset="0"/>
                <a:cs typeface="Times New Roman" charset="0"/>
              </a:rPr>
              <a:t>Fluctuate over barrier?</a:t>
            </a: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auto">
          <a:xfrm>
            <a:off x="2412430" y="1827213"/>
            <a:ext cx="3816350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>
                <a:latin typeface="Times New Roman" charset="0"/>
                <a:cs typeface="Times New Roman" charset="0"/>
              </a:rPr>
              <a:t>¿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Grandes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f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luctuaciones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 en el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universo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joven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 ?</a:t>
            </a:r>
            <a:endParaRPr lang="en-US" sz="2800" b="0" dirty="0">
              <a:latin typeface="Times New Roman" charset="0"/>
              <a:cs typeface="Times New Roman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391313" y="5281613"/>
            <a:ext cx="3604623" cy="52322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 err="1" smtClean="0">
                <a:latin typeface="Times New Roman" charset="0"/>
                <a:cs typeface="Times New Roman" charset="0"/>
              </a:rPr>
              <a:t>F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luctuaciones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cu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á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nticas</a:t>
            </a:r>
            <a:endParaRPr lang="en-US" sz="2800" b="0" baseline="30000" dirty="0">
              <a:latin typeface="Times New Roman" charset="0"/>
              <a:cs typeface="Times New Roman" charset="0"/>
            </a:endParaRPr>
          </a:p>
        </p:txBody>
      </p:sp>
      <p:pic>
        <p:nvPicPr>
          <p:cNvPr id="25" name="Picture 24" descr="Higgsdens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917" y="4868863"/>
            <a:ext cx="1770063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9" name="Picture 25" descr="Higgsno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67" y="2924175"/>
            <a:ext cx="1801813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3389" name="Text Box 13"/>
          <p:cNvSpPr txBox="1">
            <a:spLocks noChangeArrowheads="1"/>
          </p:cNvSpPr>
          <p:nvPr/>
        </p:nvSpPr>
        <p:spPr bwMode="auto">
          <a:xfrm>
            <a:off x="4428555" y="6165850"/>
            <a:ext cx="2498300" cy="52322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El Gran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Crujido</a:t>
            </a:r>
            <a:endParaRPr lang="en-US" sz="2800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3707830" y="4508500"/>
            <a:ext cx="3024187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 err="1" smtClean="0">
                <a:latin typeface="Times New Roman" charset="0"/>
                <a:cs typeface="Times New Roman" charset="0"/>
              </a:rPr>
              <a:t>Permiten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 de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pasar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por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 la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barrera</a:t>
            </a:r>
            <a:endParaRPr lang="en-US" sz="2800" b="0" dirty="0">
              <a:latin typeface="Times New Roman" charset="0"/>
              <a:cs typeface="Times New Roman" charset="0"/>
            </a:endParaRPr>
          </a:p>
        </p:txBody>
      </p:sp>
      <p:sp>
        <p:nvSpPr>
          <p:cNvPr id="66572" name="Text Box 4"/>
          <p:cNvSpPr txBox="1">
            <a:spLocks noChangeArrowheads="1"/>
          </p:cNvSpPr>
          <p:nvPr/>
        </p:nvSpPr>
        <p:spPr bwMode="auto">
          <a:xfrm>
            <a:off x="230330" y="2833688"/>
            <a:ext cx="2109422" cy="523220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Estamos</a:t>
            </a:r>
            <a:r>
              <a:rPr lang="en-US" sz="28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aqu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í</a:t>
            </a:r>
            <a:endParaRPr lang="en-US" sz="2800" b="0" baseline="3000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613383" name="Oval 7"/>
          <p:cNvSpPr>
            <a:spLocks noChangeArrowheads="1"/>
          </p:cNvSpPr>
          <p:nvPr/>
        </p:nvSpPr>
        <p:spPr bwMode="auto">
          <a:xfrm>
            <a:off x="396305" y="4652963"/>
            <a:ext cx="457200" cy="4572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800" b="0">
              <a:latin typeface="Times New Roman"/>
              <a:cs typeface="Times New Roman"/>
            </a:endParaRPr>
          </a:p>
        </p:txBody>
      </p:sp>
      <p:sp>
        <p:nvSpPr>
          <p:cNvPr id="24" name="Oval 7"/>
          <p:cNvSpPr>
            <a:spLocks noChangeArrowheads="1"/>
          </p:cNvSpPr>
          <p:nvPr/>
        </p:nvSpPr>
        <p:spPr bwMode="auto">
          <a:xfrm>
            <a:off x="396305" y="4627563"/>
            <a:ext cx="457200" cy="45720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z="2800" b="0">
              <a:latin typeface="Times New Roman"/>
              <a:cs typeface="Times New Roman"/>
            </a:endParaRPr>
          </a:p>
        </p:txBody>
      </p:sp>
      <p:sp>
        <p:nvSpPr>
          <p:cNvPr id="30" name="Text Box 13"/>
          <p:cNvSpPr txBox="1">
            <a:spLocks noChangeArrowheads="1"/>
          </p:cNvSpPr>
          <p:nvPr/>
        </p:nvSpPr>
        <p:spPr bwMode="auto">
          <a:xfrm>
            <a:off x="6876157" y="2204864"/>
            <a:ext cx="2160339" cy="155734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 err="1" smtClean="0">
                <a:latin typeface="Times New Roman" charset="0"/>
                <a:cs typeface="Times New Roman" charset="0"/>
              </a:rPr>
              <a:t>Prevenidas</a:t>
            </a:r>
            <a:endParaRPr lang="en-US" sz="2800" b="0" dirty="0"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sz="2800" b="0" dirty="0" err="1" smtClean="0">
                <a:latin typeface="Times New Roman" charset="0"/>
                <a:cs typeface="Times New Roman" charset="0"/>
              </a:rPr>
              <a:t>por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 la</a:t>
            </a:r>
          </a:p>
          <a:p>
            <a:pPr algn="ctr" eaLnBrk="1" hangingPunct="1">
              <a:buNone/>
            </a:pPr>
            <a:r>
              <a:rPr lang="en-US" sz="2800" b="0" dirty="0" err="1" smtClean="0">
                <a:latin typeface="Times New Roman" charset="0"/>
                <a:cs typeface="Times New Roman" charset="0"/>
              </a:rPr>
              <a:t>supersimetr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ía</a:t>
            </a:r>
            <a:endParaRPr lang="en-US" sz="2800" b="0" dirty="0">
              <a:latin typeface="Times New Roman" charset="0"/>
              <a:cs typeface="Times New Roman" charset="0"/>
            </a:endParaRPr>
          </a:p>
        </p:txBody>
      </p:sp>
      <p:cxnSp>
        <p:nvCxnSpPr>
          <p:cNvPr id="4" name="Straight Connector 3"/>
          <p:cNvCxnSpPr>
            <a:cxnSpLocks noChangeShapeType="1"/>
          </p:cNvCxnSpPr>
          <p:nvPr/>
        </p:nvCxnSpPr>
        <p:spPr bwMode="auto">
          <a:xfrm flipV="1">
            <a:off x="4932363" y="692150"/>
            <a:ext cx="4319587" cy="28082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250825" y="260350"/>
            <a:ext cx="8612188" cy="1081088"/>
          </a:xfrm>
          <a:prstGeom prst="rect">
            <a:avLst/>
          </a:prstGeom>
          <a:solidFill>
            <a:srgbClr val="9ED3D7"/>
          </a:solidFill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4800" b="0" dirty="0">
                <a:latin typeface="Times New Roman" charset="0"/>
                <a:cs typeface="Times New Roman" charset="0"/>
              </a:rPr>
              <a:t>¿ </a:t>
            </a:r>
            <a:r>
              <a:rPr lang="en-US" sz="4800" b="0" dirty="0" err="1" smtClean="0">
                <a:latin typeface="Times New Roman" charset="0"/>
                <a:cs typeface="Times New Roman" charset="0"/>
              </a:rPr>
              <a:t>Porqu</a:t>
            </a:r>
            <a:r>
              <a:rPr lang="en-US" sz="4800" b="0" dirty="0" err="1" smtClean="0">
                <a:latin typeface="Times New Roman" charset="0"/>
                <a:cs typeface="Times New Roman" charset="0"/>
              </a:rPr>
              <a:t>é</a:t>
            </a:r>
            <a:r>
              <a:rPr lang="en-US" sz="4800" b="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4800" b="0" dirty="0" err="1" smtClean="0">
                <a:latin typeface="Times New Roman" charset="0"/>
                <a:cs typeface="Times New Roman" charset="0"/>
              </a:rPr>
              <a:t>estamos</a:t>
            </a:r>
            <a:r>
              <a:rPr lang="en-US" sz="4800" b="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4800" b="0" dirty="0" err="1" smtClean="0">
                <a:latin typeface="Times New Roman" charset="0"/>
                <a:cs typeface="Times New Roman" charset="0"/>
              </a:rPr>
              <a:t>aquí</a:t>
            </a:r>
            <a:r>
              <a:rPr lang="en-US" sz="4800" b="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4800" b="0" dirty="0" smtClean="0">
                <a:latin typeface="Times New Roman" charset="0"/>
                <a:cs typeface="Times New Roman" charset="0"/>
              </a:rPr>
              <a:t>?</a:t>
            </a:r>
            <a:endParaRPr lang="en-US" sz="4800" b="0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72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3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3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3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8438E-6 1.43188E-6 C 0.02187 -0.00532 0.01424 -0.00578 0.04218 1.43188E-6 C 0.05294 0.00231 0.08487 0.00809 0.07376 0.00809 C 0.06873 0.00809 0.05832 0.00809 0.05832 0.00856 C 0.05294 0.00671 0.04721 0.00555 0.04218 0.00393 C 0.03506 0.00277 0.02378 0.00555 0.02118 1.43188E-6 C 0.01962 -0.0044 0.03159 -0.00532 0.03662 -0.0081 C 0.06335 -0.00301 0.08869 0.00462 0.11594 0.00809 C 0.12791 0.00971 0.14058 0.01064 0.15273 0.01226 C 0.15464 0.01226 0.15863 0.01226 0.15863 0.01249 C 0.11299 0.00092 0.16089 0.01156 0.05832 0.00393 C 0.03662 0.00277 0.01545 -0.00393 -0.00503 -0.0081 C 0.03159 -0.01712 0.07255 0.00555 0.11056 0.00809 C 0.14249 0.01041 0.17425 0.01064 0.20584 0.01226 C 0.24263 0.0229 0.28741 0.02359 0.16384 0.01642 C 0.11056 0.00185 0.05415 0.01041 -4.98438E-6 1.43188E-6 Z " pathEditMode="relative" rAng="0" ptsTypes="ffffffffffffffff">
                                      <p:cBhvr>
                                        <p:cTn id="21" dur="2000" fill="hold"/>
                                        <p:tgtEl>
                                          <p:spTgt spid="6133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10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5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4444E-6 L 0.4118 4.44444E-6 C 0.59687 4.44444E-6 0.825 0.07916 0.825 0.14351 L 0.825 0.28796 " pathEditMode="relative" rAng="0" ptsTypes="FfFF">
                                      <p:cBhvr>
                                        <p:cTn id="29" dur="3000" fill="hold"/>
                                        <p:tgtEl>
                                          <p:spTgt spid="6133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50" y="14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0.0037 C 0.32466 -0.16968 0.64914 -0.34283 0.64723 -0.34607 C 0.64549 -0.34954 -0.01024 -0.01574 -0.01128 -0.01713 C -0.01215 -0.01852 0.64167 -0.36111 0.64063 -0.3551 C 0.63959 -0.34931 -0.02395 0.0206 -0.01788 0.01898 C -0.01163 0.01759 0.67674 -0.35926 0.67813 -0.36435 C 0.67969 -0.36922 0.10157 -0.06644 -0.00885 -0.01111 " pathEditMode="relative" rAng="0" ptsTypes="aaaaaaA">
                                      <p:cBhvr>
                                        <p:cTn id="3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78" y="-17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613389" grpId="0" animBg="1"/>
      <p:bldP spid="15" grpId="0" animBg="1"/>
      <p:bldP spid="613383" grpId="0" animBg="1"/>
      <p:bldP spid="613383" grpId="1" animBg="1"/>
      <p:bldP spid="24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3716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Preguntas abiertas mas allá 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</a:b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del </a:t>
            </a:r>
            <a:r>
              <a:rPr lang="ja-JP" alt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‘</a:t>
            </a:r>
            <a:r>
              <a:rPr lang="en-US" altLang="ja-JP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Modelo Estándar</a:t>
            </a:r>
            <a:r>
              <a:rPr lang="ja-JP" alt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’</a:t>
            </a:r>
            <a:endParaRPr lang="en-US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628775"/>
            <a:ext cx="8496300" cy="4876800"/>
          </a:xfrm>
          <a:solidFill>
            <a:srgbClr val="000066"/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400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Por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qué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hay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tantos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tipos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de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partículas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elementales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Qué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es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la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materia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oscura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Unificación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de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las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fuerzas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fundamentales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Teoría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cuántica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 de la </a:t>
            </a:r>
            <a:r>
              <a:rPr lang="en-US" sz="4400" dirty="0" err="1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gravitación</a:t>
            </a: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4400" dirty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	</a:t>
            </a:r>
            <a:endParaRPr lang="en-US" sz="4400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1333500" y="6149975"/>
            <a:ext cx="6394450" cy="584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2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Muchos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vínculos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con la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cosmología</a:t>
            </a:r>
            <a:endParaRPr lang="en-US" sz="3200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8172450" y="2209800"/>
            <a:ext cx="895350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LHC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8153400" y="4221088"/>
            <a:ext cx="895350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LHC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153400" y="5573713"/>
            <a:ext cx="895350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LHC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8153400" y="3140968"/>
            <a:ext cx="895350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LHC</a:t>
            </a:r>
          </a:p>
        </p:txBody>
      </p:sp>
    </p:spTree>
    <p:extLst>
      <p:ext uri="{BB962C8B-B14F-4D97-AF65-F5344CB8AC3E}">
        <p14:creationId xmlns:p14="http://schemas.microsoft.com/office/powerpoint/2010/main" val="3932063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28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28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28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28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8387" grpId="0" build="p" autoUpdateAnimBg="0"/>
      <p:bldP spid="5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634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9ED3D7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fr-FR" dirty="0" smtClean="0">
                <a:solidFill>
                  <a:schemeClr val="tx1"/>
                </a:solidFill>
                <a:latin typeface="Times New Roman" charset="0"/>
                <a:cs typeface="+mj-cs"/>
              </a:rPr>
              <a:t>¿</a:t>
            </a:r>
            <a:r>
              <a:rPr lang="fr-FR" dirty="0" err="1" smtClean="0">
                <a:solidFill>
                  <a:schemeClr val="tx1"/>
                </a:solidFill>
                <a:latin typeface="Times New Roman" charset="0"/>
                <a:cs typeface="+mj-cs"/>
              </a:rPr>
              <a:t>Cómo</a:t>
            </a:r>
            <a:r>
              <a:rPr lang="fr-FR" dirty="0" smtClean="0">
                <a:solidFill>
                  <a:schemeClr val="tx1"/>
                </a:solidFill>
                <a:latin typeface="Times New Roman" charset="0"/>
                <a:cs typeface="+mj-cs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Times New Roman" charset="0"/>
                <a:cs typeface="+mj-cs"/>
              </a:rPr>
              <a:t>fabricar</a:t>
            </a:r>
            <a:r>
              <a:rPr lang="fr-FR" dirty="0" smtClean="0">
                <a:solidFill>
                  <a:schemeClr val="tx1"/>
                </a:solidFill>
                <a:latin typeface="Times New Roman" charset="0"/>
                <a:cs typeface="+mj-cs"/>
              </a:rPr>
              <a:t> un </a:t>
            </a:r>
            <a:r>
              <a:rPr lang="fr-FR" dirty="0" err="1" smtClean="0">
                <a:solidFill>
                  <a:schemeClr val="tx1"/>
                </a:solidFill>
                <a:latin typeface="Times New Roman" charset="0"/>
                <a:cs typeface="+mj-cs"/>
              </a:rPr>
              <a:t>universo</a:t>
            </a:r>
            <a:r>
              <a:rPr lang="fr-FR" dirty="0" smtClean="0">
                <a:solidFill>
                  <a:schemeClr val="tx1"/>
                </a:solidFill>
                <a:latin typeface="Times New Roman" charset="0"/>
                <a:cs typeface="+mj-cs"/>
              </a:rPr>
              <a:t>?</a:t>
            </a:r>
          </a:p>
        </p:txBody>
      </p:sp>
      <p:pic>
        <p:nvPicPr>
          <p:cNvPr id="4536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81200"/>
            <a:ext cx="8763000" cy="401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53636" name="Text Box 4"/>
          <p:cNvSpPr txBox="1">
            <a:spLocks noChangeArrowheads="1"/>
          </p:cNvSpPr>
          <p:nvPr/>
        </p:nvSpPr>
        <p:spPr bwMode="auto">
          <a:xfrm>
            <a:off x="5751811" y="5456238"/>
            <a:ext cx="1844525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buNone/>
              <a:defRPr/>
            </a:pPr>
            <a:r>
              <a:rPr lang="en-US" sz="2000" b="1" dirty="0" err="1" smtClean="0">
                <a:latin typeface="Times" charset="0"/>
                <a:cs typeface="+mn-cs"/>
              </a:rPr>
              <a:t>Energía</a:t>
            </a:r>
            <a:r>
              <a:rPr lang="fr-FR" sz="2000" b="1" dirty="0" smtClean="0">
                <a:latin typeface="Times" charset="0"/>
                <a:cs typeface="+mn-cs"/>
              </a:rPr>
              <a:t> </a:t>
            </a:r>
            <a:r>
              <a:rPr lang="fr-FR" sz="2000" b="1" dirty="0" err="1">
                <a:latin typeface="Times" charset="0"/>
                <a:cs typeface="+mn-cs"/>
              </a:rPr>
              <a:t>oscura</a:t>
            </a:r>
            <a:endParaRPr lang="fr-FR" sz="2000" b="1" dirty="0">
              <a:latin typeface="Times" charset="0"/>
              <a:cs typeface="+mn-cs"/>
            </a:endParaRPr>
          </a:p>
        </p:txBody>
      </p:sp>
      <p:sp>
        <p:nvSpPr>
          <p:cNvPr id="453637" name="Text Box 5"/>
          <p:cNvSpPr txBox="1">
            <a:spLocks noChangeArrowheads="1"/>
          </p:cNvSpPr>
          <p:nvPr/>
        </p:nvSpPr>
        <p:spPr bwMode="auto">
          <a:xfrm>
            <a:off x="1887844" y="5791200"/>
            <a:ext cx="5300049" cy="1040285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buNone/>
              <a:defRPr/>
            </a:pPr>
            <a:r>
              <a:rPr lang="fr-FR" sz="2800" b="0" dirty="0">
                <a:solidFill>
                  <a:srgbClr val="FFFF00"/>
                </a:solidFill>
                <a:latin typeface="Times" charset="0"/>
                <a:cs typeface="+mn-cs"/>
              </a:rPr>
              <a:t>El ‘</a:t>
            </a:r>
            <a:r>
              <a:rPr lang="fr-FR" sz="2800" b="0" dirty="0" err="1">
                <a:solidFill>
                  <a:srgbClr val="FFFF00"/>
                </a:solidFill>
                <a:latin typeface="Times" charset="0"/>
                <a:cs typeface="+mn-cs"/>
              </a:rPr>
              <a:t>Modelo</a:t>
            </a:r>
            <a:r>
              <a:rPr lang="fr-FR" sz="2800" b="0" dirty="0">
                <a:solidFill>
                  <a:srgbClr val="FFFF00"/>
                </a:solidFill>
                <a:latin typeface="Times" charset="0"/>
                <a:cs typeface="+mn-cs"/>
              </a:rPr>
              <a:t> </a:t>
            </a:r>
            <a:r>
              <a:rPr lang="fr-FR" sz="2800" b="0" dirty="0" err="1">
                <a:solidFill>
                  <a:srgbClr val="FFFF00"/>
                </a:solidFill>
                <a:latin typeface="Times" charset="0"/>
                <a:cs typeface="+mn-cs"/>
              </a:rPr>
              <a:t>Estándar</a:t>
            </a:r>
            <a:r>
              <a:rPr lang="fr-FR" sz="2800" b="0" dirty="0">
                <a:solidFill>
                  <a:srgbClr val="FFFF00"/>
                </a:solidFill>
                <a:latin typeface="Times" charset="0"/>
                <a:cs typeface="+mn-cs"/>
              </a:rPr>
              <a:t>’ </a:t>
            </a:r>
            <a:r>
              <a:rPr lang="fr-FR" sz="2800" b="0" dirty="0" err="1">
                <a:solidFill>
                  <a:srgbClr val="FFFF00"/>
                </a:solidFill>
                <a:latin typeface="Times" charset="0"/>
                <a:cs typeface="+mn-cs"/>
              </a:rPr>
              <a:t>del</a:t>
            </a:r>
            <a:r>
              <a:rPr lang="fr-FR" sz="2800" b="0" dirty="0">
                <a:solidFill>
                  <a:srgbClr val="FFFF00"/>
                </a:solidFill>
                <a:latin typeface="Times" charset="0"/>
                <a:cs typeface="+mn-cs"/>
              </a:rPr>
              <a:t> </a:t>
            </a:r>
            <a:r>
              <a:rPr lang="fr-FR" sz="2800" b="0" dirty="0" err="1">
                <a:solidFill>
                  <a:srgbClr val="FFFF00"/>
                </a:solidFill>
                <a:latin typeface="Times" charset="0"/>
                <a:cs typeface="+mn-cs"/>
              </a:rPr>
              <a:t>universo</a:t>
            </a:r>
            <a:endParaRPr lang="fr-FR" sz="2800" b="0" dirty="0">
              <a:solidFill>
                <a:srgbClr val="FFFF00"/>
              </a:solidFill>
              <a:latin typeface="Times" charset="0"/>
              <a:cs typeface="+mn-cs"/>
            </a:endParaRPr>
          </a:p>
          <a:p>
            <a:pPr algn="ctr" eaLnBrk="0" hangingPunct="0">
              <a:buNone/>
              <a:defRPr/>
            </a:pPr>
            <a:r>
              <a:rPr lang="fr-FR" sz="2800" b="0" dirty="0" err="1" smtClean="0">
                <a:solidFill>
                  <a:srgbClr val="FFFF00"/>
                </a:solidFill>
                <a:latin typeface="Times" charset="0"/>
                <a:cs typeface="+mn-cs"/>
              </a:rPr>
              <a:t>según</a:t>
            </a:r>
            <a:r>
              <a:rPr lang="fr-FR" sz="2800" b="0" dirty="0" smtClean="0">
                <a:solidFill>
                  <a:srgbClr val="FFFF00"/>
                </a:solidFill>
                <a:latin typeface="Times" charset="0"/>
                <a:cs typeface="+mn-cs"/>
              </a:rPr>
              <a:t> </a:t>
            </a:r>
            <a:r>
              <a:rPr lang="fr-FR" sz="2800" b="0" dirty="0">
                <a:solidFill>
                  <a:srgbClr val="FFFF00"/>
                </a:solidFill>
                <a:latin typeface="Times" charset="0"/>
                <a:cs typeface="+mn-cs"/>
              </a:rPr>
              <a:t>la </a:t>
            </a:r>
            <a:r>
              <a:rPr lang="fr-FR" sz="2800" b="0" dirty="0" err="1">
                <a:solidFill>
                  <a:srgbClr val="FFFF00"/>
                </a:solidFill>
                <a:latin typeface="Times" charset="0"/>
                <a:cs typeface="+mn-cs"/>
              </a:rPr>
              <a:t>astrofísica</a:t>
            </a:r>
            <a:r>
              <a:rPr lang="fr-FR" sz="2800" b="0" dirty="0">
                <a:solidFill>
                  <a:srgbClr val="FFFF00"/>
                </a:solidFill>
                <a:latin typeface="Times" charset="0"/>
                <a:cs typeface="+mn-cs"/>
              </a:rPr>
              <a:t> y la </a:t>
            </a:r>
            <a:r>
              <a:rPr lang="fr-FR" sz="2800" b="0" dirty="0" err="1">
                <a:solidFill>
                  <a:srgbClr val="FFFF00"/>
                </a:solidFill>
                <a:latin typeface="Times" charset="0"/>
                <a:cs typeface="+mn-cs"/>
              </a:rPr>
              <a:t>cosmología</a:t>
            </a:r>
            <a:endParaRPr lang="fr-FR" sz="2800" b="0" dirty="0">
              <a:solidFill>
                <a:srgbClr val="FFFF00"/>
              </a:solidFill>
              <a:latin typeface="Times" charset="0"/>
              <a:cs typeface="+mn-cs"/>
            </a:endParaRPr>
          </a:p>
        </p:txBody>
      </p:sp>
      <p:sp>
        <p:nvSpPr>
          <p:cNvPr id="453638" name="Text Box 6"/>
          <p:cNvSpPr txBox="1">
            <a:spLocks noChangeArrowheads="1"/>
          </p:cNvSpPr>
          <p:nvPr/>
        </p:nvSpPr>
        <p:spPr bwMode="auto">
          <a:xfrm>
            <a:off x="304800" y="2879725"/>
            <a:ext cx="22098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buNone/>
              <a:defRPr/>
            </a:pPr>
            <a:r>
              <a:rPr lang="fr-FR" sz="2000" b="1" dirty="0" err="1" smtClean="0">
                <a:latin typeface="Times" charset="0"/>
                <a:cs typeface="+mn-cs"/>
              </a:rPr>
              <a:t>Materia</a:t>
            </a:r>
            <a:r>
              <a:rPr lang="fr-FR" sz="2000" b="1" dirty="0" smtClean="0">
                <a:latin typeface="Times" charset="0"/>
                <a:cs typeface="+mn-cs"/>
              </a:rPr>
              <a:t> </a:t>
            </a:r>
            <a:r>
              <a:rPr lang="fr-FR" sz="2000" b="1" dirty="0" err="1" smtClean="0">
                <a:latin typeface="Times" charset="0"/>
                <a:cs typeface="+mn-cs"/>
              </a:rPr>
              <a:t>oscura</a:t>
            </a:r>
            <a:r>
              <a:rPr lang="fr-FR" sz="2000" b="1" dirty="0" smtClean="0">
                <a:latin typeface="Times" charset="0"/>
                <a:cs typeface="+mn-cs"/>
              </a:rPr>
              <a:t> :</a:t>
            </a:r>
            <a:endParaRPr lang="fr-FR" sz="2000" dirty="0">
              <a:latin typeface="Times" charset="0"/>
              <a:cs typeface="+mn-cs"/>
            </a:endParaRPr>
          </a:p>
        </p:txBody>
      </p:sp>
      <p:sp>
        <p:nvSpPr>
          <p:cNvPr id="453639" name="Text Box 7"/>
          <p:cNvSpPr txBox="1">
            <a:spLocks noChangeArrowheads="1"/>
          </p:cNvSpPr>
          <p:nvPr/>
        </p:nvSpPr>
        <p:spPr bwMode="auto">
          <a:xfrm>
            <a:off x="1202280" y="2236802"/>
            <a:ext cx="2079090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buNone/>
              <a:defRPr/>
            </a:pPr>
            <a:r>
              <a:rPr lang="fr-FR" sz="2000" b="1" dirty="0" err="1" smtClean="0">
                <a:latin typeface="Times" charset="0"/>
                <a:cs typeface="+mn-cs"/>
              </a:rPr>
              <a:t>Materia</a:t>
            </a:r>
            <a:r>
              <a:rPr lang="fr-FR" sz="2000" b="1" dirty="0" smtClean="0">
                <a:latin typeface="Times" charset="0"/>
                <a:cs typeface="+mn-cs"/>
              </a:rPr>
              <a:t> normal :</a:t>
            </a:r>
            <a:endParaRPr lang="fr-FR" sz="2000" dirty="0">
              <a:latin typeface="Times" charset="0"/>
              <a:cs typeface="+mn-cs"/>
            </a:endParaRPr>
          </a:p>
        </p:txBody>
      </p:sp>
      <p:sp>
        <p:nvSpPr>
          <p:cNvPr id="453640" name="Text Box 8"/>
          <p:cNvSpPr txBox="1">
            <a:spLocks noChangeArrowheads="1"/>
          </p:cNvSpPr>
          <p:nvPr/>
        </p:nvSpPr>
        <p:spPr bwMode="auto">
          <a:xfrm>
            <a:off x="6372096" y="2484438"/>
            <a:ext cx="129624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buNone/>
              <a:defRPr/>
            </a:pPr>
            <a:r>
              <a:rPr lang="fr-FR" sz="2000" b="1" dirty="0" err="1" smtClean="0">
                <a:latin typeface="Times" charset="0"/>
                <a:cs typeface="+mn-cs"/>
              </a:rPr>
              <a:t>Radiación</a:t>
            </a:r>
            <a:endParaRPr lang="fr-FR" sz="2000" dirty="0">
              <a:latin typeface="Time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4391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3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3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63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371600"/>
          </a:xfrm>
          <a:solidFill>
            <a:srgbClr val="9ED3D7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Preguntas abiertas mas allá </a:t>
            </a:r>
            <a:b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</a:br>
            <a: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del </a:t>
            </a:r>
            <a:r>
              <a:rPr lang="ja-JP" alt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‘</a:t>
            </a:r>
            <a: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Modelo Estándar</a:t>
            </a:r>
            <a:r>
              <a:rPr lang="ja-JP" alt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’</a:t>
            </a:r>
            <a:endParaRPr lang="en-US" smtClean="0">
              <a:solidFill>
                <a:schemeClr val="tx1"/>
              </a:solidFill>
              <a:latin typeface="Times New Roman" charset="0"/>
              <a:cs typeface="+mj-cs"/>
            </a:endParaRP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988768"/>
          </a:xfrm>
          <a:solidFill>
            <a:srgbClr val="000066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Por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qué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hay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tantos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tipos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de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partículas</a:t>
            </a:r>
            <a:r>
              <a:rPr lang="en-US" sz="3600" dirty="0" smtClean="0"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elementales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	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¿La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d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iferencia</a:t>
            </a:r>
            <a:r>
              <a:rPr lang="en-US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entre la</a:t>
            </a:r>
            <a:r>
              <a:rPr lang="en-US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materia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y la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antimateria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?</a:t>
            </a:r>
            <a:endParaRPr lang="en-US" dirty="0" smtClean="0">
              <a:solidFill>
                <a:srgbClr val="FFFF00"/>
              </a:solidFill>
              <a:latin typeface="Times New Roman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3029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76200" y="5373688"/>
            <a:ext cx="8991600" cy="1331912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El </a:t>
            </a:r>
            <a:r>
              <a:rPr lang="en-US" sz="36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objetivo</a:t>
            </a:r>
            <a:r>
              <a:rPr lang="en-US" sz="36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de la </a:t>
            </a:r>
            <a:r>
              <a:rPr lang="en-US" sz="3600" dirty="0" err="1">
                <a:latin typeface="Times New Roman" charset="0"/>
                <a:ea typeface="ＭＳ Ｐゴシック" charset="0"/>
                <a:cs typeface="Times New Roman" charset="0"/>
              </a:rPr>
              <a:t>física</a:t>
            </a:r>
            <a:r>
              <a:rPr lang="en-US" sz="3600" dirty="0">
                <a:latin typeface="Times New Roman" charset="0"/>
                <a:ea typeface="ＭＳ Ｐゴシック" charset="0"/>
                <a:cs typeface="Times New Roman" charset="0"/>
              </a:rPr>
              <a:t> de </a:t>
            </a:r>
            <a:r>
              <a:rPr lang="en-US" sz="3600" dirty="0" err="1">
                <a:latin typeface="Times New Roman" charset="0"/>
                <a:ea typeface="ＭＳ Ｐゴシック" charset="0"/>
                <a:cs typeface="Times New Roman" charset="0"/>
              </a:rPr>
              <a:t>partículas</a:t>
            </a:r>
            <a:r>
              <a:rPr lang="en-US" sz="36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 sz="36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C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ómo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está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hecho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el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Universo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6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sp>
        <p:nvSpPr>
          <p:cNvPr id="33792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76200"/>
            <a:ext cx="6400800" cy="17526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dónde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venimos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?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Qué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somos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?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Ad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ónde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vamos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?</a:t>
            </a:r>
          </a:p>
        </p:txBody>
      </p:sp>
      <p:pic>
        <p:nvPicPr>
          <p:cNvPr id="15363" name="Picture 1028" descr="Gaugu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9144000" cy="342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918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2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2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79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37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2" grpId="0" animBg="1"/>
      <p:bldP spid="33792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 descr="StarTrek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31750"/>
            <a:ext cx="9274176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AngelsandDem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2681288"/>
            <a:ext cx="8264525" cy="413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3" y="44450"/>
            <a:ext cx="8891587" cy="1143000"/>
          </a:xfrm>
          <a:solidFill>
            <a:schemeClr val="accent1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Times New Roman" charset="0"/>
              </a:rPr>
              <a:t>Mucho interés en la antimateria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68313" y="5661025"/>
            <a:ext cx="8229600" cy="1143000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None/>
              <a:defRPr/>
            </a:pPr>
            <a:r>
              <a:rPr lang="en-US" sz="3600" b="0" dirty="0">
                <a:latin typeface="Times New Roman" charset="0"/>
              </a:rPr>
              <a:t>¡</a:t>
            </a:r>
            <a:r>
              <a:rPr lang="en-US" sz="3600" b="0" dirty="0" err="1" smtClean="0">
                <a:latin typeface="Times New Roman"/>
                <a:cs typeface="Times New Roman"/>
              </a:rPr>
              <a:t>Nosotros</a:t>
            </a:r>
            <a:r>
              <a:rPr lang="en-US" sz="3600" b="0" dirty="0" smtClean="0">
                <a:latin typeface="Times New Roman"/>
                <a:cs typeface="Times New Roman"/>
              </a:rPr>
              <a:t> </a:t>
            </a:r>
            <a:r>
              <a:rPr lang="en-US" sz="3600" b="0" dirty="0" err="1" smtClean="0">
                <a:latin typeface="Times New Roman"/>
                <a:cs typeface="Times New Roman"/>
              </a:rPr>
              <a:t>físicos</a:t>
            </a:r>
            <a:r>
              <a:rPr lang="en-US" sz="3600" b="0" dirty="0" smtClean="0">
                <a:latin typeface="Times New Roman"/>
                <a:cs typeface="Times New Roman"/>
              </a:rPr>
              <a:t> no </a:t>
            </a:r>
            <a:r>
              <a:rPr lang="en-US" sz="3600" b="0" dirty="0" err="1" smtClean="0">
                <a:latin typeface="Times New Roman"/>
                <a:cs typeface="Times New Roman"/>
              </a:rPr>
              <a:t>hacemos</a:t>
            </a:r>
            <a:r>
              <a:rPr lang="en-US" sz="3600" b="0" dirty="0" smtClean="0">
                <a:latin typeface="Times New Roman"/>
                <a:cs typeface="Times New Roman"/>
              </a:rPr>
              <a:t> </a:t>
            </a:r>
            <a:r>
              <a:rPr lang="en-US" sz="3600" b="0" dirty="0" err="1" smtClean="0">
                <a:latin typeface="Times New Roman"/>
                <a:cs typeface="Times New Roman"/>
              </a:rPr>
              <a:t>suficiente</a:t>
            </a:r>
            <a:endParaRPr lang="en-US" sz="3600" b="0" dirty="0" smtClean="0">
              <a:latin typeface="Times New Roman"/>
              <a:cs typeface="Times New Roman"/>
            </a:endParaRPr>
          </a:p>
          <a:p>
            <a:pPr>
              <a:buNone/>
              <a:defRPr/>
            </a:pPr>
            <a:r>
              <a:rPr lang="en-US" sz="3600" b="0" dirty="0" err="1">
                <a:latin typeface="Times New Roman"/>
                <a:cs typeface="Times New Roman"/>
              </a:rPr>
              <a:t>p</a:t>
            </a:r>
            <a:r>
              <a:rPr lang="en-US" sz="3600" b="0" dirty="0" err="1" smtClean="0">
                <a:latin typeface="Times New Roman"/>
                <a:cs typeface="Times New Roman"/>
              </a:rPr>
              <a:t>ara</a:t>
            </a:r>
            <a:r>
              <a:rPr lang="en-US" sz="3600" b="0" dirty="0" smtClean="0">
                <a:latin typeface="Times New Roman"/>
                <a:cs typeface="Times New Roman"/>
              </a:rPr>
              <a:t> Star Trek o Dan Brown!</a:t>
            </a:r>
          </a:p>
        </p:txBody>
      </p:sp>
    </p:spTree>
    <p:extLst>
      <p:ext uri="{BB962C8B-B14F-4D97-AF65-F5344CB8AC3E}">
        <p14:creationId xmlns:p14="http://schemas.microsoft.com/office/powerpoint/2010/main" val="3672764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0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¿Cómo difieren</a:t>
            </a:r>
            <a:r>
              <a:rPr lang="en-US" sz="4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la</a:t>
            </a: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4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materia y la antimateria?</a:t>
            </a:r>
          </a:p>
        </p:txBody>
      </p:sp>
      <p:grpSp>
        <p:nvGrpSpPr>
          <p:cNvPr id="414723" name="Group 3"/>
          <p:cNvGrpSpPr>
            <a:grpSpLocks/>
          </p:cNvGrpSpPr>
          <p:nvPr/>
        </p:nvGrpSpPr>
        <p:grpSpPr bwMode="auto">
          <a:xfrm>
            <a:off x="76200" y="1489075"/>
            <a:ext cx="8915400" cy="2678113"/>
            <a:chOff x="48" y="938"/>
            <a:chExt cx="5616" cy="1687"/>
          </a:xfrm>
        </p:grpSpPr>
        <p:pic>
          <p:nvPicPr>
            <p:cNvPr id="36870" name="Picture 4" descr="DiracCom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" y="960"/>
              <a:ext cx="2160" cy="1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4725" name="Text Box 5"/>
            <p:cNvSpPr txBox="1">
              <a:spLocks noChangeArrowheads="1"/>
            </p:cNvSpPr>
            <p:nvPr/>
          </p:nvSpPr>
          <p:spPr bwMode="auto">
            <a:xfrm>
              <a:off x="48" y="938"/>
              <a:ext cx="3142" cy="1687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None/>
                <a:defRPr/>
              </a:pP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Dirac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previdió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las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 </a:t>
              </a:r>
              <a:r>
                <a:rPr lang="en-US" sz="2400" b="0" dirty="0" err="1">
                  <a:solidFill>
                    <a:srgbClr val="FF0000"/>
                  </a:solidFill>
                  <a:latin typeface="Times New Roman" charset="0"/>
                </a:rPr>
                <a:t>ANTI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partículas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:</a:t>
              </a:r>
            </a:p>
            <a:p>
              <a:pPr>
                <a:buNone/>
                <a:defRPr/>
              </a:pP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	Las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mismas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masas</a:t>
              </a:r>
              <a:endParaRPr lang="en-US" sz="2400" b="0" dirty="0">
                <a:solidFill>
                  <a:srgbClr val="FFFF00"/>
                </a:solidFill>
                <a:latin typeface="Times New Roman" charset="0"/>
              </a:endParaRPr>
            </a:p>
            <a:p>
              <a:pPr>
                <a:buNone/>
                <a:defRPr/>
              </a:pP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	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Propriedades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internas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opuestas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:</a:t>
              </a:r>
            </a:p>
            <a:p>
              <a:pPr>
                <a:buNone/>
                <a:defRPr/>
              </a:pP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		cargos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electricos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, …</a:t>
              </a:r>
            </a:p>
            <a:p>
              <a:pPr>
                <a:buNone/>
                <a:defRPr/>
              </a:pP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Descubiertos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 en los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rayos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cósmicos</a:t>
              </a:r>
              <a:endParaRPr lang="en-US" sz="2400" b="0" dirty="0">
                <a:solidFill>
                  <a:srgbClr val="FFFF00"/>
                </a:solidFill>
                <a:latin typeface="Times New Roman" charset="0"/>
              </a:endParaRPr>
            </a:p>
            <a:p>
              <a:pPr>
                <a:buNone/>
                <a:defRPr/>
              </a:pP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Estudiados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por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</a:rPr>
                <a:t> los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</a:rPr>
                <a:t>aceleradores</a:t>
              </a:r>
              <a:endParaRPr lang="en-US" sz="2400" b="0" dirty="0">
                <a:solidFill>
                  <a:srgbClr val="FFFF00"/>
                </a:solidFill>
                <a:latin typeface="Times New Roman" charset="0"/>
              </a:endParaRPr>
            </a:p>
          </p:txBody>
        </p:sp>
      </p:grpSp>
      <p:sp>
        <p:nvSpPr>
          <p:cNvPr id="414726" name="Text Box 6"/>
          <p:cNvSpPr txBox="1">
            <a:spLocks noChangeArrowheads="1"/>
          </p:cNvSpPr>
          <p:nvPr/>
        </p:nvSpPr>
        <p:spPr bwMode="auto">
          <a:xfrm>
            <a:off x="1062038" y="4308475"/>
            <a:ext cx="7081837" cy="461963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La </a:t>
            </a: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materia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 y la </a:t>
            </a: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antimateria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 no son </a:t>
            </a: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iguales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: ¿POR QU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É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?</a:t>
            </a:r>
          </a:p>
        </p:txBody>
      </p:sp>
      <p:sp>
        <p:nvSpPr>
          <p:cNvPr id="414727" name="Text Box 7"/>
          <p:cNvSpPr txBox="1">
            <a:spLocks noChangeArrowheads="1"/>
          </p:cNvSpPr>
          <p:nvPr/>
        </p:nvSpPr>
        <p:spPr bwMode="auto">
          <a:xfrm>
            <a:off x="1114425" y="5105400"/>
            <a:ext cx="6953250" cy="461963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¿</a:t>
            </a: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Por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qu</a:t>
            </a:r>
            <a:r>
              <a:rPr lang="en-US" sz="24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é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 el </a:t>
            </a: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Universo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contiene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materia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, no </a:t>
            </a:r>
            <a:r>
              <a:rPr lang="en-US" sz="2400" b="0" dirty="0" err="1">
                <a:solidFill>
                  <a:srgbClr val="FFFF00"/>
                </a:solidFill>
                <a:latin typeface="Times New Roman" charset="0"/>
              </a:rPr>
              <a:t>antimateria</a:t>
            </a:r>
            <a:r>
              <a:rPr lang="en-US" sz="2400" b="0" dirty="0">
                <a:solidFill>
                  <a:srgbClr val="FFFF00"/>
                </a:solidFill>
                <a:latin typeface="Times New Roman" charset="0"/>
              </a:rPr>
              <a:t>?</a:t>
            </a:r>
          </a:p>
        </p:txBody>
      </p:sp>
      <p:sp>
        <p:nvSpPr>
          <p:cNvPr id="414728" name="Text Box 8"/>
          <p:cNvSpPr txBox="1">
            <a:spLocks noChangeArrowheads="1"/>
          </p:cNvSpPr>
          <p:nvPr/>
        </p:nvSpPr>
        <p:spPr bwMode="auto">
          <a:xfrm>
            <a:off x="6350" y="5943600"/>
            <a:ext cx="9061450" cy="51911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Experimentos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al LHC y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otros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laboratorios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buscaran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respuestas</a:t>
            </a:r>
            <a:endParaRPr lang="en-US" sz="2800" b="0" dirty="0">
              <a:solidFill>
                <a:srgbClr val="FFFF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970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4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4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4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4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4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4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4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4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26" grpId="0" animBg="1" autoUpdateAnimBg="0"/>
      <p:bldP spid="414727" grpId="0" animBg="1" autoUpdateAnimBg="0"/>
      <p:bldP spid="414728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4177"/>
            <a:ext cx="7848600" cy="13716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¿ Cómo </a:t>
            </a:r>
            <a:r>
              <a:rPr lang="fr-FR" smtClean="0">
                <a:solidFill>
                  <a:schemeClr val="tx1"/>
                </a:solidFill>
                <a:latin typeface="Times New Roman" charset="0"/>
                <a:cs typeface="+mj-cs"/>
              </a:rPr>
              <a:t>crear la materia en el universo ?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91977"/>
            <a:ext cx="9144000" cy="4419600"/>
          </a:xfrm>
          <a:solidFill>
            <a:srgbClr val="000066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fr-FR" sz="2800" smtClean="0">
                <a:solidFill>
                  <a:srgbClr val="FFFF00"/>
                </a:solidFill>
                <a:latin typeface="Times New Roman" charset="0"/>
                <a:cs typeface="+mn-cs"/>
              </a:rPr>
              <a:t>Necesita una diferencia entre materia y antimateria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fr-FR" sz="2800" smtClean="0">
                <a:latin typeface="Times New Roman" charset="0"/>
                <a:cs typeface="+mn-cs"/>
              </a:rPr>
              <a:t>		</a:t>
            </a:r>
            <a:r>
              <a:rPr lang="fr-FR" sz="2800" smtClean="0">
                <a:solidFill>
                  <a:srgbClr val="FF0000"/>
                </a:solidFill>
                <a:latin typeface="Times New Roman" charset="0"/>
                <a:cs typeface="+mn-cs"/>
              </a:rPr>
              <a:t>observada en el laboratorio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smtClean="0">
                <a:solidFill>
                  <a:srgbClr val="FFFF00"/>
                </a:solidFill>
                <a:latin typeface="Times New Roman" charset="0"/>
                <a:cs typeface="+mn-cs"/>
              </a:rPr>
              <a:t>Necesita interacciones capaces de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fr-FR" sz="2800" smtClean="0">
                <a:solidFill>
                  <a:srgbClr val="FFFF00"/>
                </a:solidFill>
                <a:latin typeface="Times New Roman" charset="0"/>
                <a:cs typeface="+mn-cs"/>
              </a:rPr>
              <a:t>	crear materia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fr-FR" sz="2800" smtClean="0">
                <a:latin typeface="Times New Roman" charset="0"/>
                <a:cs typeface="+mn-cs"/>
              </a:rPr>
              <a:t>		</a:t>
            </a:r>
            <a:r>
              <a:rPr lang="fr-FR" sz="2800" smtClean="0">
                <a:solidFill>
                  <a:srgbClr val="FF0000"/>
                </a:solidFill>
                <a:latin typeface="Times New Roman" charset="0"/>
                <a:cs typeface="+mn-cs"/>
              </a:rPr>
              <a:t>pr</a:t>
            </a:r>
            <a:r>
              <a:rPr lang="fr-FR" altLang="ja-JP" sz="2800" smtClean="0">
                <a:solidFill>
                  <a:srgbClr val="FF0000"/>
                </a:solidFill>
                <a:latin typeface="Times New Roman" charset="0"/>
                <a:ea typeface="ヒラギノ角ゴ Pro W3" charset="0"/>
                <a:cs typeface="ヒラギノ角ゴ Pro W3" charset="0"/>
              </a:rPr>
              <a:t>e</a:t>
            </a:r>
            <a:r>
              <a:rPr lang="fr-FR" sz="2800" smtClean="0">
                <a:solidFill>
                  <a:srgbClr val="FF0000"/>
                </a:solidFill>
                <a:latin typeface="Times New Roman" charset="0"/>
                <a:cs typeface="+mn-cs"/>
              </a:rPr>
              <a:t>sentes en teorías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fr-FR" sz="2800" smtClean="0">
                <a:solidFill>
                  <a:srgbClr val="FF0000"/>
                </a:solidFill>
                <a:latin typeface="Times New Roman" charset="0"/>
                <a:cs typeface="+mn-cs"/>
              </a:rPr>
              <a:t>		pero nunca observadas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fr-FR" sz="2800" smtClean="0">
                <a:solidFill>
                  <a:srgbClr val="FFFF00"/>
                </a:solidFill>
                <a:latin typeface="Times New Roman" charset="0"/>
                <a:cs typeface="+mn-cs"/>
              </a:rPr>
              <a:t>La evolución del universo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fr-FR" sz="2800" smtClean="0">
                <a:latin typeface="Times New Roman" charset="0"/>
                <a:cs typeface="+mn-cs"/>
              </a:rPr>
              <a:t>		</a:t>
            </a:r>
            <a:r>
              <a:rPr lang="fr-FR" sz="2800" smtClean="0">
                <a:solidFill>
                  <a:srgbClr val="FF0000"/>
                </a:solidFill>
                <a:latin typeface="Times New Roman" charset="0"/>
                <a:cs typeface="+mn-cs"/>
              </a:rPr>
              <a:t>podría distinguir entre materia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fr-FR" sz="2800" smtClean="0">
                <a:solidFill>
                  <a:srgbClr val="FF0000"/>
                </a:solidFill>
                <a:latin typeface="Times New Roman" charset="0"/>
                <a:cs typeface="+mn-cs"/>
              </a:rPr>
              <a:t>		y antimateria</a:t>
            </a:r>
          </a:p>
        </p:txBody>
      </p:sp>
      <p:sp>
        <p:nvSpPr>
          <p:cNvPr id="467972" name="Text Box 4"/>
          <p:cNvSpPr txBox="1">
            <a:spLocks noChangeArrowheads="1"/>
          </p:cNvSpPr>
          <p:nvPr/>
        </p:nvSpPr>
        <p:spPr bwMode="auto">
          <a:xfrm>
            <a:off x="7043738" y="1112540"/>
            <a:ext cx="1736373" cy="584776"/>
          </a:xfrm>
          <a:prstGeom prst="rect">
            <a:avLst/>
          </a:prstGeom>
          <a:solidFill>
            <a:srgbClr val="FF33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fr-FR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Sakharov</a:t>
            </a:r>
          </a:p>
        </p:txBody>
      </p:sp>
      <p:sp>
        <p:nvSpPr>
          <p:cNvPr id="467973" name="Text Box 5"/>
          <p:cNvSpPr txBox="1">
            <a:spLocks noChangeArrowheads="1"/>
          </p:cNvSpPr>
          <p:nvPr/>
        </p:nvSpPr>
        <p:spPr bwMode="auto">
          <a:xfrm>
            <a:off x="879475" y="5895677"/>
            <a:ext cx="7420671" cy="707886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40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</a:t>
            </a:r>
            <a:r>
              <a:rPr lang="fr-FR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 Se </a:t>
            </a:r>
            <a:r>
              <a:rPr lang="fr-FR" sz="3200" b="0" dirty="0" err="1">
                <a:solidFill>
                  <a:srgbClr val="FFFF00"/>
                </a:solidFill>
                <a:latin typeface="Times New Roman" charset="0"/>
                <a:cs typeface="+mn-cs"/>
              </a:rPr>
              <a:t>podrá</a:t>
            </a:r>
            <a:r>
              <a:rPr lang="fr-FR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fr-FR" sz="3200" b="0" dirty="0" err="1">
                <a:solidFill>
                  <a:srgbClr val="FFFF00"/>
                </a:solidFill>
                <a:latin typeface="Times New Roman" charset="0"/>
                <a:cs typeface="+mn-cs"/>
              </a:rPr>
              <a:t>calcular</a:t>
            </a:r>
            <a:r>
              <a:rPr lang="fr-FR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 con los </a:t>
            </a:r>
            <a:r>
              <a:rPr lang="fr-FR" sz="3200" b="0" dirty="0" err="1">
                <a:solidFill>
                  <a:srgbClr val="FFFF00"/>
                </a:solidFill>
                <a:latin typeface="Times New Roman" charset="0"/>
                <a:cs typeface="+mn-cs"/>
              </a:rPr>
              <a:t>datos</a:t>
            </a:r>
            <a:r>
              <a:rPr lang="fr-FR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fr-FR" sz="3200" b="0" dirty="0" err="1">
                <a:solidFill>
                  <a:srgbClr val="FFFF00"/>
                </a:solidFill>
                <a:latin typeface="Times New Roman" charset="0"/>
                <a:cs typeface="+mn-cs"/>
              </a:rPr>
              <a:t>del</a:t>
            </a:r>
            <a:r>
              <a:rPr lang="fr-FR" sz="3200" b="0" dirty="0">
                <a:solidFill>
                  <a:srgbClr val="FFFF00"/>
                </a:solidFill>
                <a:latin typeface="Times New Roman" charset="0"/>
                <a:cs typeface="+mn-cs"/>
              </a:rPr>
              <a:t> LHC ?</a:t>
            </a:r>
          </a:p>
        </p:txBody>
      </p:sp>
      <p:pic>
        <p:nvPicPr>
          <p:cNvPr id="26629" name="Picture 6" descr="SakharovCER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225377"/>
            <a:ext cx="3581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2005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67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7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67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6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67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67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67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67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67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7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7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67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7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7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67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7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7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67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7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7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797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371600"/>
          </a:xfrm>
          <a:solidFill>
            <a:srgbClr val="9ED3D7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Preguntas abiertas mas allá </a:t>
            </a:r>
            <a:b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</a:br>
            <a: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del </a:t>
            </a:r>
            <a:r>
              <a:rPr lang="ja-JP" alt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‘</a:t>
            </a:r>
            <a: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Modelo Estándar</a:t>
            </a:r>
            <a:r>
              <a:rPr lang="ja-JP" alt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’</a:t>
            </a:r>
            <a:endParaRPr lang="en-US" smtClean="0">
              <a:solidFill>
                <a:schemeClr val="tx1"/>
              </a:solidFill>
              <a:latin typeface="Times New Roman" charset="0"/>
              <a:cs typeface="+mj-cs"/>
            </a:endParaRP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988768"/>
          </a:xfrm>
          <a:solidFill>
            <a:srgbClr val="000066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Por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qué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hay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tantos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tipos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de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partículas</a:t>
            </a:r>
            <a:r>
              <a:rPr lang="en-US" sz="3600" dirty="0" smtClean="0"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elementales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	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¿La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d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iferencia</a:t>
            </a:r>
            <a:r>
              <a:rPr lang="en-US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entre la</a:t>
            </a:r>
            <a:r>
              <a:rPr lang="en-US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materia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y la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antimateria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?</a:t>
            </a:r>
            <a:endParaRPr lang="en-US" dirty="0" smtClean="0">
              <a:solidFill>
                <a:srgbClr val="FFFF00"/>
              </a:solidFill>
              <a:latin typeface="Times New Roman" charset="0"/>
              <a:cs typeface="+mn-cs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¿La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materia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oscura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3659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4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4963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4800" dirty="0" err="1" smtClean="0">
                <a:latin typeface="Times New Roman" charset="0"/>
                <a:ea typeface="ＭＳ Ｐゴシック" charset="0"/>
                <a:cs typeface="Times New Roman" charset="0"/>
              </a:rPr>
              <a:t>Hypótesis</a:t>
            </a:r>
            <a:r>
              <a:rPr lang="en-US" sz="48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4800" dirty="0">
                <a:latin typeface="Times New Roman" charset="0"/>
                <a:ea typeface="ＭＳ Ｐゴシック" charset="0"/>
                <a:cs typeface="Times New Roman" charset="0"/>
              </a:rPr>
              <a:t>de la </a:t>
            </a:r>
            <a:r>
              <a:rPr lang="en-US" sz="4800" dirty="0" err="1" smtClean="0">
                <a:latin typeface="Times New Roman" charset="0"/>
                <a:ea typeface="ＭＳ Ｐゴシック" charset="0"/>
                <a:cs typeface="Times New Roman" charset="0"/>
              </a:rPr>
              <a:t>materia</a:t>
            </a:r>
            <a:r>
              <a:rPr lang="en-US" sz="480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4800" dirty="0" err="1" smtClean="0">
                <a:latin typeface="Times New Roman" charset="0"/>
                <a:ea typeface="ＭＳ Ｐゴシック" charset="0"/>
                <a:cs typeface="Times New Roman" charset="0"/>
              </a:rPr>
              <a:t>oscura</a:t>
            </a:r>
            <a:endParaRPr lang="en-US" sz="48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72208"/>
            <a:ext cx="8424936" cy="4277072"/>
          </a:xfrm>
          <a:solidFill>
            <a:srgbClr val="000066"/>
          </a:solidFill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Motivado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por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las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observaciones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de Fritz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Zwicky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del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cúmulo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de galaxias ‘Coma’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Las galaxias se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mueven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demasiado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rápidamente</a:t>
            </a: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Las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observaciones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necesitan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un</a:t>
            </a:r>
          </a:p>
          <a:p>
            <a:pPr marL="0" indent="0" eaLnBrk="1" hangingPunct="1"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   campo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gravitacional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más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fuerte</a:t>
            </a: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marL="0" indent="0" eaLnBrk="1" hangingPunct="1"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  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que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generado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por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la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materia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visible</a:t>
            </a:r>
          </a:p>
          <a:p>
            <a:pPr eaLnBrk="1" hangingPunct="1">
              <a:defRPr/>
            </a:pPr>
            <a:r>
              <a:rPr lang="en-US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¿</a:t>
            </a:r>
            <a:r>
              <a:rPr lang="en-US" b="1" dirty="0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charset="0"/>
              </a:rPr>
              <a:t>L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a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materia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oscura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?</a:t>
            </a: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25603" name="Picture 3" descr="Zwick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996" y="3429000"/>
            <a:ext cx="2476500" cy="3148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9805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205680" y="274638"/>
            <a:ext cx="8686800" cy="1143000"/>
          </a:xfrm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Las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curvas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de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rotación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de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las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galaxias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712968" cy="4176464"/>
          </a:xfrm>
          <a:solidFill>
            <a:srgbClr val="000066"/>
          </a:solidFill>
          <a:ln>
            <a:solidFill>
              <a:srgbClr val="00009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Las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observaciones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de Vera Rubin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Las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estrellas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también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orbitan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</a:p>
          <a:p>
            <a:pPr marL="0" indent="0" eaLnBrk="1" hangingPunct="1">
              <a:buNone/>
              <a:defRPr/>
            </a:pP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>	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‘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demasiado</a:t>
            </a: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rápidamente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’</a:t>
            </a:r>
          </a:p>
          <a:p>
            <a:pPr eaLnBrk="1" hangingPunct="1">
              <a:defRPr/>
            </a:pP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Sus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Times New Roman"/>
                <a:cs typeface="Times New Roman"/>
              </a:rPr>
              <a:t>observaciones</a:t>
            </a: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Times New Roman"/>
                <a:cs typeface="Times New Roman"/>
              </a:rPr>
              <a:t>necesitan</a:t>
            </a: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> un</a:t>
            </a:r>
          </a:p>
          <a:p>
            <a:pPr marL="0" indent="0" eaLnBrk="1" hangingPunct="1">
              <a:buNone/>
              <a:defRPr/>
            </a:pP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>    campo </a:t>
            </a:r>
            <a:r>
              <a:rPr lang="en-US" dirty="0" err="1">
                <a:solidFill>
                  <a:srgbClr val="FFFF00"/>
                </a:solidFill>
                <a:latin typeface="Times New Roman"/>
                <a:cs typeface="Times New Roman"/>
              </a:rPr>
              <a:t>gravitacional</a:t>
            </a: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Times New Roman"/>
                <a:cs typeface="Times New Roman"/>
              </a:rPr>
              <a:t>más</a:t>
            </a: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Times New Roman"/>
                <a:cs typeface="Times New Roman"/>
              </a:rPr>
              <a:t>fuerte</a:t>
            </a:r>
            <a:endParaRPr lang="en-US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marL="0" indent="0" eaLnBrk="1" hangingPunct="1">
              <a:buNone/>
              <a:defRPr/>
            </a:pP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>    </a:t>
            </a:r>
            <a:r>
              <a:rPr lang="en-US" dirty="0" err="1">
                <a:solidFill>
                  <a:srgbClr val="FFFF00"/>
                </a:solidFill>
                <a:latin typeface="Times New Roman"/>
                <a:cs typeface="Times New Roman"/>
              </a:rPr>
              <a:t>que</a:t>
            </a: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generado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por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la </a:t>
            </a:r>
            <a:r>
              <a:rPr lang="en-US" dirty="0" err="1">
                <a:solidFill>
                  <a:srgbClr val="FFFF00"/>
                </a:solidFill>
                <a:latin typeface="Times New Roman"/>
                <a:cs typeface="Times New Roman"/>
              </a:rPr>
              <a:t>materia</a:t>
            </a: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> visible</a:t>
            </a:r>
          </a:p>
          <a:p>
            <a:pPr eaLnBrk="1" hangingPunct="1">
              <a:defRPr/>
            </a:pP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Una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otra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prueba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de la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materia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oscura</a:t>
            </a:r>
            <a:endParaRPr lang="en-US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26627" name="Picture 4" descr="VeraRubi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421235"/>
            <a:ext cx="278130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4919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7772400" cy="936104"/>
          </a:xfrm>
          <a:solidFill>
            <a:srgbClr val="9ED3D7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5400" dirty="0" smtClean="0">
                <a:latin typeface="Times New Roman" charset="0"/>
                <a:ea typeface="ＭＳ Ｐゴシック" charset="0"/>
                <a:cs typeface="Times New Roman" charset="0"/>
              </a:rPr>
              <a:t>Las </a:t>
            </a:r>
            <a:r>
              <a:rPr lang="en-US" sz="5400" dirty="0" err="1" smtClean="0">
                <a:latin typeface="Times New Roman" charset="0"/>
                <a:ea typeface="ＭＳ Ｐゴシック" charset="0"/>
                <a:cs typeface="Times New Roman" charset="0"/>
              </a:rPr>
              <a:t>curvas</a:t>
            </a:r>
            <a:r>
              <a:rPr lang="en-US" sz="5400" dirty="0" smtClean="0">
                <a:latin typeface="Times New Roman" charset="0"/>
                <a:ea typeface="ＭＳ Ｐゴシック" charset="0"/>
                <a:cs typeface="Times New Roman" charset="0"/>
              </a:rPr>
              <a:t> de </a:t>
            </a:r>
            <a:r>
              <a:rPr lang="en-US" sz="5400" dirty="0" err="1" smtClean="0">
                <a:latin typeface="Times New Roman" charset="0"/>
                <a:ea typeface="ＭＳ Ｐゴシック" charset="0"/>
                <a:cs typeface="Times New Roman" charset="0"/>
              </a:rPr>
              <a:t>rotación</a:t>
            </a:r>
            <a:endParaRPr lang="en-US" sz="54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340768"/>
            <a:ext cx="4316289" cy="5157936"/>
          </a:xfrm>
          <a:solidFill>
            <a:srgbClr val="000066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En el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sistema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solar</a:t>
            </a: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marL="0" indent="0" eaLnBrk="1" hangingPunct="1">
              <a:buFontTx/>
              <a:buNone/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Las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velocidades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disminuen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con la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distancia</a:t>
            </a: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La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masa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(Sol) en el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centro</a:t>
            </a: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0768"/>
            <a:ext cx="4388296" cy="5113338"/>
          </a:xfrm>
          <a:solidFill>
            <a:srgbClr val="000066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Las galaxias</a:t>
            </a: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>
                <a:solidFill>
                  <a:srgbClr val="FFFF00"/>
                </a:solidFill>
                <a:latin typeface="Times New Roman"/>
                <a:cs typeface="Times New Roman"/>
              </a:rPr>
              <a:t>Las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velocidades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no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disminuen</a:t>
            </a: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La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masa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oscura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distribuida</a:t>
            </a: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129028" name="Picture 4" descr="SolarSyste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845593"/>
            <a:ext cx="4427537" cy="3167063"/>
          </a:xfrm>
          <a:prstGeom prst="rect">
            <a:avLst/>
          </a:prstGeom>
          <a:solidFill>
            <a:srgbClr val="000066"/>
          </a:solidFill>
          <a:ln>
            <a:noFill/>
          </a:ln>
          <a:extLst/>
        </p:spPr>
      </p:pic>
      <p:pic>
        <p:nvPicPr>
          <p:cNvPr id="129029" name="Picture 6" descr="M33RotationCurv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893218"/>
            <a:ext cx="4249737" cy="3097213"/>
          </a:xfrm>
          <a:prstGeom prst="rect">
            <a:avLst/>
          </a:prstGeom>
          <a:solidFill>
            <a:srgbClr val="000066"/>
          </a:solidFill>
          <a:ln>
            <a:noFill/>
          </a:ln>
          <a:extLst/>
        </p:spPr>
      </p:pic>
      <p:pic>
        <p:nvPicPr>
          <p:cNvPr id="129030" name="Picture 7" descr="RotationCurve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4388" y="1845593"/>
            <a:ext cx="4286250" cy="3144838"/>
          </a:xfrm>
          <a:prstGeom prst="rect">
            <a:avLst/>
          </a:prstGeom>
          <a:solidFill>
            <a:srgbClr val="000066"/>
          </a:solidFill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837283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9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9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963960"/>
          </a:xfrm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Otra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prueba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de la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materia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oscura</a:t>
            </a: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29698" name="Picture 3" descr="Snapshot 2007-02-05 18-56-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" y="2954908"/>
            <a:ext cx="9180740" cy="3282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0612" name="Text Box 4"/>
          <p:cNvSpPr txBox="1">
            <a:spLocks noChangeArrowheads="1"/>
          </p:cNvSpPr>
          <p:nvPr/>
        </p:nvSpPr>
        <p:spPr bwMode="auto">
          <a:xfrm>
            <a:off x="35496" y="1412776"/>
            <a:ext cx="4711546" cy="1932837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2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Choque</a:t>
            </a:r>
            <a:r>
              <a:rPr lang="en-US" sz="2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entre dos </a:t>
            </a:r>
            <a:r>
              <a:rPr lang="en-US" sz="2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cúmulos</a:t>
            </a:r>
            <a:endParaRPr lang="en-US" sz="2600" b="0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en-US" sz="2600" b="0" dirty="0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lang="en-US" sz="2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e galaxias </a:t>
            </a:r>
            <a:r>
              <a:rPr lang="en-US" sz="2600" b="0" dirty="0">
                <a:solidFill>
                  <a:srgbClr val="FFFF00"/>
                </a:solidFill>
                <a:latin typeface="Times New Roman"/>
                <a:cs typeface="Times New Roman"/>
              </a:rPr>
              <a:t>:</a:t>
            </a:r>
          </a:p>
          <a:p>
            <a:pPr algn="ctr">
              <a:buNone/>
              <a:defRPr/>
            </a:pPr>
            <a:r>
              <a:rPr lang="en-US" sz="2600" b="0" dirty="0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lang="en-US" sz="2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a </a:t>
            </a:r>
            <a:r>
              <a:rPr lang="en-US" sz="2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materia</a:t>
            </a:r>
            <a:r>
              <a:rPr lang="en-US" sz="2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oscura</a:t>
            </a:r>
            <a:r>
              <a:rPr lang="en-US" sz="2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no </a:t>
            </a:r>
            <a:r>
              <a:rPr lang="en-US" sz="2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interacciona</a:t>
            </a:r>
            <a:endParaRPr lang="en-US" sz="2600" b="0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en-US" sz="2600" b="0" dirty="0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lang="en-US" sz="2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sigue</a:t>
            </a:r>
            <a:r>
              <a:rPr lang="en-US" sz="2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separando</a:t>
            </a:r>
            <a:endParaRPr lang="en-US" sz="2600" b="0" dirty="0">
              <a:latin typeface="Times New Roman"/>
              <a:cs typeface="Times New Roman"/>
            </a:endParaRPr>
          </a:p>
        </p:txBody>
      </p:sp>
      <p:sp>
        <p:nvSpPr>
          <p:cNvPr id="580613" name="Text Box 5"/>
          <p:cNvSpPr txBox="1">
            <a:spLocks noChangeArrowheads="1"/>
          </p:cNvSpPr>
          <p:nvPr/>
        </p:nvSpPr>
        <p:spPr bwMode="auto">
          <a:xfrm>
            <a:off x="4788024" y="1412776"/>
            <a:ext cx="4288353" cy="1932837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26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Choque</a:t>
            </a:r>
            <a:r>
              <a:rPr lang="en-US" sz="2600" b="0" dirty="0">
                <a:solidFill>
                  <a:srgbClr val="FFFF00"/>
                </a:solidFill>
                <a:latin typeface="Times New Roman"/>
                <a:cs typeface="Times New Roman"/>
              </a:rPr>
              <a:t> entre dos </a:t>
            </a:r>
            <a:r>
              <a:rPr lang="en-US" sz="26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cúmulos</a:t>
            </a:r>
            <a:endParaRPr lang="en-US" sz="26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en-US" sz="2600" b="0" dirty="0">
                <a:solidFill>
                  <a:srgbClr val="FFFF00"/>
                </a:solidFill>
                <a:latin typeface="Times New Roman"/>
                <a:cs typeface="Times New Roman"/>
              </a:rPr>
              <a:t>de galaxias :</a:t>
            </a:r>
          </a:p>
          <a:p>
            <a:pPr algn="ctr">
              <a:buNone/>
              <a:defRPr/>
            </a:pPr>
            <a:r>
              <a:rPr lang="en-US" sz="2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El gas </a:t>
            </a:r>
            <a:r>
              <a:rPr lang="en-US" sz="2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interacciona</a:t>
            </a:r>
            <a:r>
              <a:rPr lang="en-US" sz="2600" b="0" dirty="0">
                <a:solidFill>
                  <a:srgbClr val="FFFF00"/>
                </a:solidFill>
                <a:latin typeface="Times New Roman"/>
                <a:cs typeface="Times New Roman"/>
              </a:rPr>
              <a:t>,</a:t>
            </a:r>
            <a:r>
              <a:rPr lang="en-US" sz="2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se </a:t>
            </a:r>
            <a:r>
              <a:rPr lang="en-US" sz="2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calienta</a:t>
            </a:r>
            <a:endParaRPr lang="en-US" sz="2600" b="0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en-US" sz="2600" b="0" dirty="0">
                <a:solidFill>
                  <a:srgbClr val="FFFF00"/>
                </a:solidFill>
                <a:latin typeface="Times New Roman"/>
                <a:cs typeface="Times New Roman"/>
              </a:rPr>
              <a:t>y</a:t>
            </a:r>
            <a:r>
              <a:rPr lang="en-US" sz="26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se </a:t>
            </a:r>
            <a:r>
              <a:rPr lang="en-US" sz="26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para</a:t>
            </a:r>
            <a:endParaRPr lang="en-US" sz="2600" b="0" dirty="0">
              <a:latin typeface="Times New Roman"/>
              <a:cs typeface="Times New Roman"/>
            </a:endParaRPr>
          </a:p>
        </p:txBody>
      </p:sp>
      <p:sp>
        <p:nvSpPr>
          <p:cNvPr id="580614" name="Text Box 6"/>
          <p:cNvSpPr txBox="1">
            <a:spLocks noChangeArrowheads="1"/>
          </p:cNvSpPr>
          <p:nvPr/>
        </p:nvSpPr>
        <p:spPr bwMode="auto">
          <a:xfrm>
            <a:off x="7239000" y="6188794"/>
            <a:ext cx="1685077" cy="338554"/>
          </a:xfrm>
          <a:prstGeom prst="rect">
            <a:avLst/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16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Clowe</a:t>
            </a:r>
            <a:r>
              <a:rPr lang="en-US" sz="1600" b="0" dirty="0">
                <a:solidFill>
                  <a:srgbClr val="FFFF00"/>
                </a:solidFill>
                <a:latin typeface="Times New Roman"/>
                <a:cs typeface="Times New Roman"/>
              </a:rPr>
              <a:t> et al, 2006</a:t>
            </a:r>
          </a:p>
        </p:txBody>
      </p:sp>
    </p:spTree>
    <p:extLst>
      <p:ext uri="{BB962C8B-B14F-4D97-AF65-F5344CB8AC3E}">
        <p14:creationId xmlns:p14="http://schemas.microsoft.com/office/powerpoint/2010/main" val="3818960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MitU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"/>
            <a:ext cx="9131300" cy="6832600"/>
          </a:xfrm>
          <a:prstGeom prst="rect">
            <a:avLst/>
          </a:prstGeom>
        </p:spPr>
      </p:pic>
      <p:pic>
        <p:nvPicPr>
          <p:cNvPr id="10" name="Picture 9" descr="supersymmetry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450" y="1204913"/>
            <a:ext cx="6305550" cy="546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152400" y="185738"/>
            <a:ext cx="6003776" cy="11969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buNone/>
              <a:defRPr/>
            </a:pPr>
            <a:r>
              <a:rPr lang="en-US" sz="4400" b="0" dirty="0">
                <a:latin typeface="Times New Roman" charset="0"/>
              </a:rPr>
              <a:t>¿ La </a:t>
            </a:r>
            <a:r>
              <a:rPr lang="en-US" sz="4400" b="0" dirty="0" err="1">
                <a:latin typeface="Times New Roman" charset="0"/>
              </a:rPr>
              <a:t>materia</a:t>
            </a:r>
            <a:r>
              <a:rPr lang="en-US" sz="4400" b="0" dirty="0">
                <a:latin typeface="Times New Roman" charset="0"/>
              </a:rPr>
              <a:t> </a:t>
            </a:r>
            <a:r>
              <a:rPr lang="en-US" sz="4400" b="0" dirty="0" err="1">
                <a:latin typeface="Times New Roman" charset="0"/>
              </a:rPr>
              <a:t>oscura</a:t>
            </a:r>
            <a:r>
              <a:rPr lang="en-US" sz="4400" b="0" dirty="0">
                <a:latin typeface="Times New Roman" charset="0"/>
              </a:rPr>
              <a:t> en el </a:t>
            </a:r>
            <a:r>
              <a:rPr lang="en-US" sz="4400" b="0" dirty="0" err="1">
                <a:latin typeface="Times New Roman" charset="0"/>
              </a:rPr>
              <a:t>universo</a:t>
            </a:r>
            <a:r>
              <a:rPr lang="en-US" sz="4400" b="0" dirty="0">
                <a:latin typeface="Times New Roman" charset="0"/>
              </a:rPr>
              <a:t> ?</a:t>
            </a: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35496" y="1412776"/>
            <a:ext cx="3024336" cy="2733056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en-US" sz="2600" b="0" dirty="0">
                <a:solidFill>
                  <a:srgbClr val="FFFF00"/>
                </a:solidFill>
              </a:rPr>
              <a:t>Los </a:t>
            </a:r>
            <a:r>
              <a:rPr lang="en-US" sz="2600" b="0" dirty="0" err="1">
                <a:solidFill>
                  <a:srgbClr val="FFFF00"/>
                </a:solidFill>
              </a:rPr>
              <a:t>astrónomos</a:t>
            </a:r>
            <a:r>
              <a:rPr lang="en-US" sz="2600" b="0" dirty="0">
                <a:solidFill>
                  <a:srgbClr val="FFFF00"/>
                </a:solidFill>
              </a:rPr>
              <a:t> </a:t>
            </a:r>
            <a:r>
              <a:rPr lang="en-US" sz="2600" b="0" dirty="0" err="1">
                <a:solidFill>
                  <a:srgbClr val="FFFF00"/>
                </a:solidFill>
              </a:rPr>
              <a:t>nos</a:t>
            </a:r>
            <a:r>
              <a:rPr lang="en-US" sz="2600" b="0" dirty="0">
                <a:solidFill>
                  <a:srgbClr val="FFFF00"/>
                </a:solidFill>
              </a:rPr>
              <a:t> </a:t>
            </a:r>
            <a:r>
              <a:rPr lang="en-US" sz="2600" b="0" dirty="0" err="1">
                <a:solidFill>
                  <a:srgbClr val="FFFF00"/>
                </a:solidFill>
              </a:rPr>
              <a:t>dicen</a:t>
            </a:r>
            <a:r>
              <a:rPr lang="en-US" sz="2600" b="0" dirty="0">
                <a:solidFill>
                  <a:srgbClr val="FFFF00"/>
                </a:solidFill>
              </a:rPr>
              <a:t> </a:t>
            </a:r>
            <a:r>
              <a:rPr lang="en-US" sz="2600" b="0" dirty="0" err="1">
                <a:solidFill>
                  <a:srgbClr val="FFFF00"/>
                </a:solidFill>
              </a:rPr>
              <a:t>que</a:t>
            </a:r>
            <a:r>
              <a:rPr lang="en-US" sz="2600" b="0" dirty="0">
                <a:solidFill>
                  <a:srgbClr val="FFFF00"/>
                </a:solidFill>
              </a:rPr>
              <a:t> </a:t>
            </a:r>
            <a:r>
              <a:rPr lang="en-US" sz="2600" b="0" dirty="0" smtClean="0">
                <a:solidFill>
                  <a:srgbClr val="FFFF00"/>
                </a:solidFill>
              </a:rPr>
              <a:t>la </a:t>
            </a:r>
            <a:r>
              <a:rPr lang="en-US" sz="2600" b="0" dirty="0" err="1" smtClean="0">
                <a:solidFill>
                  <a:srgbClr val="FFFF00"/>
                </a:solidFill>
              </a:rPr>
              <a:t>mayoría</a:t>
            </a:r>
            <a:r>
              <a:rPr lang="en-US" sz="2600" b="0" dirty="0" smtClean="0">
                <a:solidFill>
                  <a:srgbClr val="FFFF00"/>
                </a:solidFill>
              </a:rPr>
              <a:t> </a:t>
            </a:r>
            <a:r>
              <a:rPr lang="en-US" sz="2600" b="0" dirty="0">
                <a:solidFill>
                  <a:srgbClr val="FFFF00"/>
                </a:solidFill>
              </a:rPr>
              <a:t>de </a:t>
            </a:r>
            <a:r>
              <a:rPr lang="en-US" sz="2600" b="0" dirty="0" smtClean="0">
                <a:solidFill>
                  <a:srgbClr val="FFFF00"/>
                </a:solidFill>
              </a:rPr>
              <a:t>la </a:t>
            </a:r>
            <a:r>
              <a:rPr lang="en-US" sz="2600" b="0" dirty="0" err="1" smtClean="0">
                <a:solidFill>
                  <a:srgbClr val="FFFF00"/>
                </a:solidFill>
              </a:rPr>
              <a:t>materia</a:t>
            </a:r>
            <a:r>
              <a:rPr lang="en-US" sz="2600" b="0" dirty="0" smtClean="0">
                <a:solidFill>
                  <a:srgbClr val="FFFF00"/>
                </a:solidFill>
              </a:rPr>
              <a:t> </a:t>
            </a:r>
            <a:r>
              <a:rPr lang="en-US" sz="2600" b="0" dirty="0">
                <a:solidFill>
                  <a:srgbClr val="FFFF00"/>
                </a:solidFill>
              </a:rPr>
              <a:t>en el</a:t>
            </a:r>
          </a:p>
          <a:p>
            <a:pPr>
              <a:buNone/>
              <a:defRPr/>
            </a:pPr>
            <a:r>
              <a:rPr lang="en-US" sz="2600" b="0" dirty="0" err="1">
                <a:solidFill>
                  <a:srgbClr val="FFFF00"/>
                </a:solidFill>
              </a:rPr>
              <a:t>universo</a:t>
            </a:r>
            <a:r>
              <a:rPr lang="en-US" sz="2600" b="0" dirty="0">
                <a:solidFill>
                  <a:srgbClr val="FFFF00"/>
                </a:solidFill>
              </a:rPr>
              <a:t> </a:t>
            </a:r>
            <a:r>
              <a:rPr lang="en-US" sz="2600" b="0" dirty="0" err="1">
                <a:solidFill>
                  <a:srgbClr val="FFFF00"/>
                </a:solidFill>
              </a:rPr>
              <a:t>es</a:t>
            </a:r>
            <a:r>
              <a:rPr lang="en-US" sz="2600" b="0" dirty="0">
                <a:solidFill>
                  <a:srgbClr val="FFFF00"/>
                </a:solidFill>
              </a:rPr>
              <a:t> </a:t>
            </a:r>
            <a:endParaRPr lang="en-US" sz="2600" b="0" dirty="0" smtClean="0">
              <a:solidFill>
                <a:srgbClr val="FFFF00"/>
              </a:solidFill>
            </a:endParaRPr>
          </a:p>
          <a:p>
            <a:pPr>
              <a:buNone/>
              <a:defRPr/>
            </a:pPr>
            <a:r>
              <a:rPr lang="ja-JP" altLang="en-US" sz="2600" b="0" dirty="0" smtClean="0">
                <a:solidFill>
                  <a:srgbClr val="FFFF00"/>
                </a:solidFill>
                <a:latin typeface="Arial"/>
              </a:rPr>
              <a:t>‘</a:t>
            </a:r>
            <a:r>
              <a:rPr lang="en-US" sz="2600" b="0" dirty="0" err="1" smtClean="0">
                <a:solidFill>
                  <a:srgbClr val="FFFF00"/>
                </a:solidFill>
              </a:rPr>
              <a:t>Materia</a:t>
            </a:r>
            <a:r>
              <a:rPr lang="en-US" sz="2600" b="0" dirty="0">
                <a:solidFill>
                  <a:srgbClr val="FFFF00"/>
                </a:solidFill>
              </a:rPr>
              <a:t> </a:t>
            </a:r>
            <a:r>
              <a:rPr lang="en-US" sz="2600" b="0" dirty="0" err="1" smtClean="0">
                <a:solidFill>
                  <a:srgbClr val="FFFF00"/>
                </a:solidFill>
              </a:rPr>
              <a:t>Oscura</a:t>
            </a:r>
            <a:r>
              <a:rPr lang="ja-JP" altLang="en-US" sz="2600" b="0" dirty="0" smtClean="0">
                <a:solidFill>
                  <a:srgbClr val="FFFF00"/>
                </a:solidFill>
                <a:latin typeface="Arial"/>
              </a:rPr>
              <a:t>’</a:t>
            </a:r>
            <a:endParaRPr lang="en-US" altLang="ja-JP" sz="2600" b="0" dirty="0" smtClean="0">
              <a:solidFill>
                <a:srgbClr val="FFFF00"/>
              </a:solidFill>
              <a:latin typeface="Arial"/>
            </a:endParaRPr>
          </a:p>
          <a:p>
            <a:pPr>
              <a:buNone/>
              <a:defRPr/>
            </a:pPr>
            <a:r>
              <a:rPr lang="en-US" sz="2600" b="0" dirty="0" smtClean="0">
                <a:solidFill>
                  <a:srgbClr val="FFFF00"/>
                </a:solidFill>
              </a:rPr>
              <a:t>invisible</a:t>
            </a:r>
            <a:endParaRPr lang="en-US" sz="2600" b="0" dirty="0">
              <a:solidFill>
                <a:srgbClr val="FFFF00"/>
              </a:solidFill>
            </a:endParaRP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35496" y="4653136"/>
            <a:ext cx="2952328" cy="1902059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Las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buscamos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</a:p>
          <a:p>
            <a:pPr algn="ctr">
              <a:buNone/>
              <a:defRPr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con </a:t>
            </a:r>
            <a:r>
              <a:rPr lang="en-US" sz="2800" b="0" dirty="0" smtClean="0">
                <a:solidFill>
                  <a:srgbClr val="FFFF00"/>
                </a:solidFill>
                <a:latin typeface="Times New Roman" charset="0"/>
              </a:rPr>
              <a:t>los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 charset="0"/>
              </a:rPr>
              <a:t>experimentos</a:t>
            </a:r>
            <a:r>
              <a:rPr lang="en-US" sz="2800" b="0" dirty="0" smtClean="0">
                <a:solidFill>
                  <a:srgbClr val="FFFF00"/>
                </a:solidFill>
                <a:latin typeface="Times New Roman" charset="0"/>
              </a:rPr>
              <a:t> al 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LHC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588" y="4149080"/>
            <a:ext cx="4751387" cy="5238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Partículas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ja-JP" altLang="en-US" sz="2800" b="0" dirty="0">
                <a:solidFill>
                  <a:srgbClr val="FFFF00"/>
                </a:solidFill>
                <a:latin typeface="Arial"/>
              </a:rPr>
              <a:t>‘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Supersimétricas</a:t>
            </a:r>
            <a:r>
              <a:rPr lang="ja-JP" altLang="en-US" sz="2800" b="0" dirty="0">
                <a:solidFill>
                  <a:srgbClr val="FFFF00"/>
                </a:solidFill>
                <a:latin typeface="Arial"/>
              </a:rPr>
              <a:t>’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19845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usy-particl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2346325"/>
            <a:ext cx="7453313" cy="4286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755650" y="2924175"/>
            <a:ext cx="7632700" cy="3933825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r>
              <a:rPr lang="en-US" b="0" dirty="0" err="1" smtClean="0">
                <a:latin typeface="Times New Roman"/>
                <a:cs typeface="Times New Roman"/>
              </a:rPr>
              <a:t>Estabiliza</a:t>
            </a:r>
            <a:r>
              <a:rPr lang="en-US" b="0" dirty="0" smtClean="0">
                <a:latin typeface="Times New Roman"/>
                <a:cs typeface="Times New Roman"/>
              </a:rPr>
              <a:t> el </a:t>
            </a:r>
            <a:r>
              <a:rPr lang="en-US" b="0" dirty="0" err="1" smtClean="0">
                <a:latin typeface="Times New Roman"/>
                <a:cs typeface="Times New Roman"/>
              </a:rPr>
              <a:t>vacío</a:t>
            </a:r>
            <a:endParaRPr lang="en-US" b="0" dirty="0" smtClean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b="0" dirty="0" smtClean="0">
                <a:latin typeface="Times New Roman"/>
                <a:cs typeface="Times New Roman"/>
              </a:rPr>
              <a:t>Buena </a:t>
            </a:r>
            <a:r>
              <a:rPr lang="en-US" b="0" dirty="0" err="1" smtClean="0">
                <a:latin typeface="Times New Roman"/>
                <a:cs typeface="Times New Roman"/>
              </a:rPr>
              <a:t>predicción</a:t>
            </a:r>
            <a:r>
              <a:rPr lang="en-US" b="0" dirty="0" smtClean="0">
                <a:latin typeface="Times New Roman"/>
                <a:cs typeface="Times New Roman"/>
              </a:rPr>
              <a:t> </a:t>
            </a:r>
            <a:r>
              <a:rPr lang="en-US" b="0" dirty="0" err="1" smtClean="0">
                <a:latin typeface="Times New Roman"/>
                <a:cs typeface="Times New Roman"/>
              </a:rPr>
              <a:t>para</a:t>
            </a:r>
            <a:r>
              <a:rPr lang="en-US" b="0" dirty="0" smtClean="0">
                <a:latin typeface="Times New Roman"/>
                <a:cs typeface="Times New Roman"/>
              </a:rPr>
              <a:t> la </a:t>
            </a:r>
            <a:r>
              <a:rPr lang="en-US" b="0" dirty="0" err="1" smtClean="0">
                <a:latin typeface="Times New Roman"/>
                <a:cs typeface="Times New Roman"/>
              </a:rPr>
              <a:t>masa</a:t>
            </a:r>
            <a:r>
              <a:rPr lang="en-US" b="0" dirty="0" smtClean="0">
                <a:latin typeface="Times New Roman"/>
                <a:cs typeface="Times New Roman"/>
              </a:rPr>
              <a:t> del </a:t>
            </a:r>
            <a:r>
              <a:rPr lang="en-US" b="0" dirty="0" err="1" smtClean="0">
                <a:latin typeface="Times New Roman"/>
                <a:cs typeface="Times New Roman"/>
              </a:rPr>
              <a:t>bosón</a:t>
            </a:r>
            <a:r>
              <a:rPr lang="en-US" b="0" dirty="0" smtClean="0">
                <a:latin typeface="Times New Roman"/>
                <a:cs typeface="Times New Roman"/>
              </a:rPr>
              <a:t> de Higgs</a:t>
            </a:r>
          </a:p>
          <a:p>
            <a:pPr>
              <a:defRPr/>
            </a:pPr>
            <a:r>
              <a:rPr lang="en-US" b="0" dirty="0" err="1" smtClean="0">
                <a:latin typeface="Times New Roman"/>
                <a:cs typeface="Times New Roman"/>
              </a:rPr>
              <a:t>Buenas</a:t>
            </a:r>
            <a:r>
              <a:rPr lang="en-US" b="0" dirty="0" smtClean="0">
                <a:latin typeface="Times New Roman"/>
                <a:cs typeface="Times New Roman"/>
              </a:rPr>
              <a:t> </a:t>
            </a:r>
            <a:r>
              <a:rPr lang="en-US" b="0" dirty="0" err="1" smtClean="0">
                <a:latin typeface="Times New Roman"/>
                <a:cs typeface="Times New Roman"/>
              </a:rPr>
              <a:t>predicciones</a:t>
            </a:r>
            <a:r>
              <a:rPr lang="en-US" b="0" dirty="0" smtClean="0">
                <a:latin typeface="Times New Roman"/>
                <a:cs typeface="Times New Roman"/>
              </a:rPr>
              <a:t> </a:t>
            </a:r>
            <a:r>
              <a:rPr lang="en-US" b="0" dirty="0" err="1" smtClean="0">
                <a:latin typeface="Times New Roman"/>
                <a:cs typeface="Times New Roman"/>
              </a:rPr>
              <a:t>para</a:t>
            </a:r>
            <a:r>
              <a:rPr lang="en-US" b="0" dirty="0" smtClean="0">
                <a:latin typeface="Times New Roman"/>
                <a:cs typeface="Times New Roman"/>
              </a:rPr>
              <a:t> </a:t>
            </a:r>
            <a:r>
              <a:rPr lang="en-US" b="0" dirty="0" err="1" smtClean="0">
                <a:latin typeface="Times New Roman"/>
                <a:cs typeface="Times New Roman"/>
              </a:rPr>
              <a:t>las</a:t>
            </a:r>
            <a:r>
              <a:rPr lang="en-US" b="0" dirty="0" smtClean="0">
                <a:latin typeface="Times New Roman"/>
                <a:cs typeface="Times New Roman"/>
              </a:rPr>
              <a:t> </a:t>
            </a:r>
            <a:r>
              <a:rPr lang="en-US" b="0" dirty="0" err="1" smtClean="0">
                <a:latin typeface="Times New Roman"/>
                <a:cs typeface="Times New Roman"/>
              </a:rPr>
              <a:t>propriedades</a:t>
            </a:r>
            <a:r>
              <a:rPr lang="en-US" b="0" dirty="0" smtClean="0">
                <a:latin typeface="Times New Roman"/>
                <a:cs typeface="Times New Roman"/>
              </a:rPr>
              <a:t> del </a:t>
            </a:r>
            <a:r>
              <a:rPr lang="en-US" b="0" dirty="0" err="1" smtClean="0">
                <a:latin typeface="Times New Roman"/>
                <a:cs typeface="Times New Roman"/>
              </a:rPr>
              <a:t>bosón</a:t>
            </a:r>
            <a:r>
              <a:rPr lang="en-US" b="0" dirty="0" smtClean="0">
                <a:latin typeface="Times New Roman"/>
                <a:cs typeface="Times New Roman"/>
              </a:rPr>
              <a:t> de </a:t>
            </a:r>
            <a:r>
              <a:rPr lang="en-US" b="0" dirty="0" smtClean="0">
                <a:latin typeface="Times New Roman"/>
                <a:cs typeface="Times New Roman"/>
              </a:rPr>
              <a:t>Higgs</a:t>
            </a:r>
          </a:p>
          <a:p>
            <a:pPr>
              <a:defRPr/>
            </a:pPr>
            <a:r>
              <a:rPr lang="en-US" b="0" dirty="0" err="1" smtClean="0">
                <a:latin typeface="Times New Roman"/>
                <a:cs typeface="Times New Roman"/>
              </a:rPr>
              <a:t>Ayuda</a:t>
            </a:r>
            <a:r>
              <a:rPr lang="en-US" b="0" dirty="0" smtClean="0">
                <a:latin typeface="Times New Roman"/>
                <a:cs typeface="Times New Roman"/>
              </a:rPr>
              <a:t> a la </a:t>
            </a:r>
            <a:r>
              <a:rPr lang="en-US" b="0" dirty="0" err="1" smtClean="0">
                <a:latin typeface="Times New Roman"/>
                <a:cs typeface="Times New Roman"/>
              </a:rPr>
              <a:t>unificaci</a:t>
            </a:r>
            <a:r>
              <a:rPr lang="en-US" b="0" dirty="0" err="1" smtClean="0">
                <a:latin typeface="Times New Roman"/>
                <a:cs typeface="Times New Roman"/>
              </a:rPr>
              <a:t>ón</a:t>
            </a:r>
            <a:r>
              <a:rPr lang="en-US" b="0" dirty="0" smtClean="0">
                <a:latin typeface="Times New Roman"/>
                <a:cs typeface="Times New Roman"/>
              </a:rPr>
              <a:t> de </a:t>
            </a:r>
            <a:r>
              <a:rPr lang="en-US" b="0" dirty="0" err="1" smtClean="0">
                <a:latin typeface="Times New Roman"/>
                <a:cs typeface="Times New Roman"/>
              </a:rPr>
              <a:t>las</a:t>
            </a:r>
            <a:r>
              <a:rPr lang="en-US" b="0" dirty="0" smtClean="0">
                <a:latin typeface="Times New Roman"/>
                <a:cs typeface="Times New Roman"/>
              </a:rPr>
              <a:t> </a:t>
            </a:r>
            <a:r>
              <a:rPr lang="en-US" b="0" dirty="0" err="1" smtClean="0">
                <a:latin typeface="Times New Roman"/>
                <a:cs typeface="Times New Roman"/>
              </a:rPr>
              <a:t>interacciones</a:t>
            </a:r>
            <a:endParaRPr lang="en-US" b="0" dirty="0" smtClean="0">
              <a:latin typeface="Times New Roman"/>
              <a:cs typeface="Times New Roman"/>
            </a:endParaRPr>
          </a:p>
          <a:p>
            <a:pPr>
              <a:defRPr/>
            </a:pPr>
            <a:r>
              <a:rPr lang="en-US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Podría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explicar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 la </a:t>
            </a:r>
            <a:r>
              <a:rPr lang="en-US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materia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oscura</a:t>
            </a:r>
            <a:endParaRPr lang="en-US" b="0" dirty="0">
              <a:latin typeface="Times New Roman"/>
              <a:cs typeface="Times New Roman"/>
            </a:endParaRPr>
          </a:p>
          <a:p>
            <a:pPr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 smtClean="0">
              <a:latin typeface="Times New Roman"/>
              <a:cs typeface="Times New Roman"/>
            </a:endParaRPr>
          </a:p>
          <a:p>
            <a:pPr marL="0" indent="0">
              <a:buFontTx/>
              <a:buNone/>
              <a:defRPr/>
            </a:pPr>
            <a:endParaRPr lang="en-US" b="0" dirty="0">
              <a:latin typeface="Times New Roman"/>
              <a:cs typeface="Times New Roman"/>
            </a:endParaRPr>
          </a:p>
        </p:txBody>
      </p:sp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6000" dirty="0"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sz="60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6000" dirty="0" err="1">
                <a:latin typeface="Times New Roman"/>
                <a:cs typeface="Times New Roman"/>
              </a:rPr>
              <a:t>Qué</a:t>
            </a:r>
            <a:r>
              <a:rPr lang="en-US" sz="6000" dirty="0">
                <a:latin typeface="Times New Roman"/>
                <a:cs typeface="Times New Roman"/>
              </a:rPr>
              <a:t> </a:t>
            </a:r>
            <a:r>
              <a:rPr lang="en-US" sz="6000" dirty="0" err="1">
                <a:latin typeface="Times New Roman"/>
                <a:cs typeface="Times New Roman"/>
              </a:rPr>
              <a:t>más</a:t>
            </a:r>
            <a:r>
              <a:rPr lang="en-US" sz="6000" dirty="0">
                <a:latin typeface="Times New Roman"/>
                <a:cs typeface="Times New Roman"/>
              </a:rPr>
              <a:t> hay </a:t>
            </a:r>
            <a:r>
              <a:rPr lang="en-US" sz="60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?</a:t>
            </a:r>
            <a:endParaRPr lang="en-US" sz="6000" dirty="0" smtClean="0">
              <a:solidFill>
                <a:schemeClr val="tx1"/>
              </a:solidFill>
              <a:latin typeface="Times New Roman" charset="0"/>
              <a:cs typeface="+mj-cs"/>
            </a:endParaRPr>
          </a:p>
        </p:txBody>
      </p:sp>
      <p:sp>
        <p:nvSpPr>
          <p:cNvPr id="87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12875"/>
            <a:ext cx="8496300" cy="1528763"/>
          </a:xfrm>
          <a:solidFill>
            <a:srgbClr val="000066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US" sz="9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Supersimetría</a:t>
            </a:r>
            <a:endParaRPr lang="en-US" sz="9600" dirty="0" smtClean="0">
              <a:solidFill>
                <a:srgbClr val="FFFF00"/>
              </a:solidFill>
              <a:latin typeface="Times New Roman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5957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744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7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74499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3716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Las grandes preguntas de Gauguin en los terminos de la física</a:t>
            </a:r>
          </a:p>
        </p:txBody>
      </p:sp>
      <p:sp>
        <p:nvSpPr>
          <p:cNvPr id="3031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39624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 De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qué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está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hecha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la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materia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?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Por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qué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hay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masa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Qué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es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la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materia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ＭＳ Ｐゴシック" charset="0"/>
              </a:rPr>
              <a:t>oscura</a:t>
            </a:r>
            <a:r>
              <a:rPr lang="en-US" dirty="0" smtClean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en el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universo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?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Cómo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evoluciona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el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universo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?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Cuál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es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el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origen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de la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materia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?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Por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qué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está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el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u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niverso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así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grande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?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Hay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dimensiones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adicionales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del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espacio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?</a:t>
            </a:r>
          </a:p>
        </p:txBody>
      </p:sp>
      <p:sp>
        <p:nvSpPr>
          <p:cNvPr id="303108" name="Text Box 1028"/>
          <p:cNvSpPr txBox="1">
            <a:spLocks noChangeArrowheads="1"/>
          </p:cNvSpPr>
          <p:nvPr/>
        </p:nvSpPr>
        <p:spPr bwMode="auto">
          <a:xfrm>
            <a:off x="251520" y="5940568"/>
            <a:ext cx="8687394" cy="584776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b="0" dirty="0" err="1" smtClean="0">
                <a:solidFill>
                  <a:srgbClr val="FFFF00"/>
                </a:solidFill>
              </a:rPr>
              <a:t>Nuestro</a:t>
            </a:r>
            <a:r>
              <a:rPr lang="en-US" b="0" dirty="0" smtClean="0">
                <a:solidFill>
                  <a:srgbClr val="FFFF00"/>
                </a:solidFill>
              </a:rPr>
              <a:t> </a:t>
            </a:r>
            <a:r>
              <a:rPr lang="en-US" b="0" dirty="0" err="1" smtClean="0">
                <a:solidFill>
                  <a:srgbClr val="FFFF00"/>
                </a:solidFill>
              </a:rPr>
              <a:t>objetivo</a:t>
            </a:r>
            <a:r>
              <a:rPr lang="en-US" b="0" dirty="0" smtClean="0">
                <a:solidFill>
                  <a:srgbClr val="FFFF00"/>
                </a:solidFill>
              </a:rPr>
              <a:t> </a:t>
            </a:r>
            <a:r>
              <a:rPr lang="en-US" b="0" dirty="0" err="1">
                <a:solidFill>
                  <a:srgbClr val="FFFF00"/>
                </a:solidFill>
              </a:rPr>
              <a:t>es</a:t>
            </a:r>
            <a:r>
              <a:rPr lang="en-US" b="0" dirty="0">
                <a:solidFill>
                  <a:srgbClr val="FFFF00"/>
                </a:solidFill>
              </a:rPr>
              <a:t> </a:t>
            </a:r>
            <a:r>
              <a:rPr lang="en-US" b="0" dirty="0" err="1">
                <a:solidFill>
                  <a:srgbClr val="FFFF00"/>
                </a:solidFill>
              </a:rPr>
              <a:t>dar</a:t>
            </a:r>
            <a:r>
              <a:rPr lang="en-US" b="0" dirty="0">
                <a:solidFill>
                  <a:srgbClr val="FFFF00"/>
                </a:solidFill>
              </a:rPr>
              <a:t> </a:t>
            </a:r>
            <a:r>
              <a:rPr lang="en-US" b="0" dirty="0" err="1">
                <a:solidFill>
                  <a:srgbClr val="FFFF00"/>
                </a:solidFill>
              </a:rPr>
              <a:t>respuestas</a:t>
            </a:r>
            <a:r>
              <a:rPr lang="en-US" b="0" dirty="0">
                <a:solidFill>
                  <a:srgbClr val="FFFF00"/>
                </a:solidFill>
              </a:rPr>
              <a:t> a </a:t>
            </a:r>
            <a:r>
              <a:rPr lang="en-US" b="0" dirty="0" err="1">
                <a:solidFill>
                  <a:srgbClr val="FFFF00"/>
                </a:solidFill>
              </a:rPr>
              <a:t>estas</a:t>
            </a:r>
            <a:r>
              <a:rPr lang="en-US" b="0" dirty="0">
                <a:solidFill>
                  <a:srgbClr val="FFFF00"/>
                </a:solidFill>
              </a:rPr>
              <a:t> </a:t>
            </a:r>
            <a:r>
              <a:rPr lang="en-US" b="0" dirty="0" err="1">
                <a:solidFill>
                  <a:srgbClr val="FFFF00"/>
                </a:solidFill>
              </a:rPr>
              <a:t>preguntas</a:t>
            </a:r>
            <a:endParaRPr lang="en-US" b="0" dirty="0">
              <a:solidFill>
                <a:srgbClr val="FFFF00"/>
              </a:solidFill>
            </a:endParaRPr>
          </a:p>
        </p:txBody>
      </p:sp>
      <p:pic>
        <p:nvPicPr>
          <p:cNvPr id="5" name="Picture 4" descr="20120707_STP004_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49500"/>
            <a:ext cx="1081088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20120707_STP004_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1800" y="2924175"/>
            <a:ext cx="1081088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20120707_STP004_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4508500"/>
            <a:ext cx="1081088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20120707_STP004_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5126038"/>
            <a:ext cx="1081087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20120707_STP004_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933825"/>
            <a:ext cx="1081087" cy="60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6305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310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310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31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3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3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3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3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3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3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3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3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3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3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03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3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3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3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3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3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3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3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7" grpId="0" build="p" animBg="1"/>
      <p:bldP spid="30310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¿ </a:t>
            </a:r>
            <a:r>
              <a:rPr lang="en-US" sz="4800" dirty="0" err="1" smtClean="0">
                <a:solidFill>
                  <a:schemeClr val="tx1"/>
                </a:solidFill>
                <a:latin typeface="Times New Roman" charset="0"/>
                <a:cs typeface="+mj-cs"/>
              </a:rPr>
              <a:t>Qué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cs typeface="+mj-cs"/>
              </a:rPr>
              <a:t> </a:t>
            </a:r>
            <a:r>
              <a:rPr lang="en-US" sz="4800" dirty="0" err="1" smtClean="0">
                <a:solidFill>
                  <a:schemeClr val="tx1"/>
                </a:solidFill>
                <a:latin typeface="Times New Roman" charset="0"/>
                <a:cs typeface="+mj-cs"/>
              </a:rPr>
              <a:t>es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cs typeface="+mj-cs"/>
              </a:rPr>
              <a:t> la </a:t>
            </a:r>
            <a:r>
              <a:rPr lang="en-US" sz="4800" dirty="0" err="1" smtClean="0">
                <a:solidFill>
                  <a:schemeClr val="tx1"/>
                </a:solidFill>
                <a:latin typeface="Times New Roman" charset="0"/>
                <a:cs typeface="+mj-cs"/>
              </a:rPr>
              <a:t>supersimetría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cs typeface="+mj-cs"/>
              </a:rPr>
              <a:t> ?</a:t>
            </a:r>
            <a:endParaRPr lang="en-US" sz="4800" dirty="0" smtClean="0">
              <a:solidFill>
                <a:schemeClr val="tx1"/>
              </a:solidFill>
              <a:latin typeface="Times New Roman" charset="0"/>
              <a:cs typeface="+mj-cs"/>
            </a:endParaRP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382000" cy="4572000"/>
          </a:xfrm>
          <a:solidFill>
            <a:srgbClr val="000066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Une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la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materia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a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las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partículas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que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transportan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las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fuerzas</a:t>
            </a:r>
            <a:endParaRPr lang="en-US" sz="2800" dirty="0" smtClean="0">
              <a:solidFill>
                <a:srgbClr val="FFFF00"/>
              </a:solidFill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Relaciona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las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partículas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con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diferentes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		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momentos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angulares</a:t>
            </a:r>
            <a:endParaRPr lang="en-US" sz="2800" dirty="0" smtClean="0">
              <a:solidFill>
                <a:srgbClr val="FFFF00"/>
              </a:solidFill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	   0   </a:t>
            </a:r>
            <a:r>
              <a:rPr lang="en-US" sz="20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-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   ½     </a:t>
            </a:r>
            <a:r>
              <a:rPr lang="en-US" sz="20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-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   1    </a:t>
            </a:r>
            <a:r>
              <a:rPr lang="en-US" sz="20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-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   3/2    </a:t>
            </a:r>
            <a:r>
              <a:rPr lang="en-US" sz="20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-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    2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>
                <a:solidFill>
                  <a:schemeClr val="accent2"/>
                </a:solidFill>
                <a:latin typeface="Times New Roman" charset="0"/>
                <a:cs typeface="+mn-cs"/>
              </a:rPr>
              <a:t>	 </a:t>
            </a:r>
            <a:r>
              <a:rPr lang="en-US" sz="2200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Higgs - </a:t>
            </a:r>
            <a:r>
              <a:rPr lang="en-US" sz="2200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Electrón</a:t>
            </a:r>
            <a:r>
              <a:rPr lang="en-US" sz="2200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- </a:t>
            </a:r>
            <a:r>
              <a:rPr lang="en-US" sz="2200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Fotón</a:t>
            </a:r>
            <a:r>
              <a:rPr lang="en-US" sz="2200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- </a:t>
            </a:r>
            <a:r>
              <a:rPr lang="en-US" sz="2200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Gravitino</a:t>
            </a:r>
            <a:r>
              <a:rPr lang="en-US" sz="2200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- </a:t>
            </a:r>
            <a:r>
              <a:rPr lang="en-US" sz="2200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Gravitón</a:t>
            </a:r>
            <a:endParaRPr lang="en-US" sz="2200" dirty="0" smtClean="0">
              <a:solidFill>
                <a:srgbClr val="FF0000"/>
              </a:solidFill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Ayuda</a:t>
            </a:r>
            <a:r>
              <a:rPr lang="en-US" sz="2800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a </a:t>
            </a:r>
            <a:r>
              <a:rPr lang="en-US" sz="2800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fijar</a:t>
            </a:r>
            <a:r>
              <a:rPr lang="en-US" sz="2800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las</a:t>
            </a:r>
            <a:r>
              <a:rPr lang="en-US" sz="2800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masas</a:t>
            </a:r>
            <a:r>
              <a:rPr lang="en-US" sz="2800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de </a:t>
            </a:r>
            <a:r>
              <a:rPr lang="en-US" sz="2800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las</a:t>
            </a:r>
            <a:r>
              <a:rPr lang="en-US" sz="2800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partículas</a:t>
            </a:r>
            <a:endParaRPr lang="en-US" sz="2800" dirty="0" smtClean="0">
              <a:solidFill>
                <a:srgbClr val="FF0000"/>
              </a:solidFill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Ayuda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a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unir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las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fuerzas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fundamentales</a:t>
            </a:r>
            <a:endParaRPr lang="en-US" sz="2800" dirty="0" smtClean="0">
              <a:solidFill>
                <a:srgbClr val="FFFF00"/>
              </a:solidFill>
              <a:latin typeface="Times New Roman" charset="0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Podría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proporcionar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la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materia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oscura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requerida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por</a:t>
            </a:r>
            <a:r>
              <a:rPr lang="en-US" sz="28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los </a:t>
            </a:r>
            <a:r>
              <a:rPr lang="en-US" sz="28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astrofísicos</a:t>
            </a:r>
            <a:endParaRPr lang="en-US" sz="2800" dirty="0" smtClean="0">
              <a:solidFill>
                <a:srgbClr val="FFFF00"/>
              </a:solidFill>
              <a:latin typeface="Times New Roman" charset="0"/>
              <a:cs typeface="+mn-cs"/>
            </a:endParaRPr>
          </a:p>
        </p:txBody>
      </p:sp>
      <p:pic>
        <p:nvPicPr>
          <p:cNvPr id="386052" name="Picture 4" descr="Pirouet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0" y="2133600"/>
            <a:ext cx="2540000" cy="317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0625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6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6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6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6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6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6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60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6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6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60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1" descr="Supersymmetr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1738"/>
            <a:ext cx="9123363" cy="536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Rectangle 2"/>
          <p:cNvSpPr txBox="1">
            <a:spLocks noChangeArrowheads="1"/>
          </p:cNvSpPr>
          <p:nvPr/>
        </p:nvSpPr>
        <p:spPr bwMode="auto">
          <a:xfrm>
            <a:off x="457200" y="190500"/>
            <a:ext cx="8229600" cy="1638300"/>
          </a:xfrm>
          <a:prstGeom prst="rect">
            <a:avLst/>
          </a:prstGeom>
          <a:solidFill>
            <a:srgbClr val="B7DEE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defTabSz="4572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4400" b="0" dirty="0" err="1" smtClean="0">
                <a:latin typeface="Times New Roman" charset="0"/>
              </a:rPr>
              <a:t>Extensi</a:t>
            </a:r>
            <a:r>
              <a:rPr lang="en-US" sz="4400" b="0" dirty="0" err="1" smtClean="0">
                <a:latin typeface="Times New Roman" charset="0"/>
              </a:rPr>
              <a:t>ó</a:t>
            </a:r>
            <a:r>
              <a:rPr lang="en-US" sz="4400" b="0" dirty="0" err="1" smtClean="0">
                <a:latin typeface="Times New Roman" charset="0"/>
              </a:rPr>
              <a:t>n</a:t>
            </a:r>
            <a:r>
              <a:rPr lang="en-US" sz="4400" b="0" dirty="0" smtClean="0">
                <a:latin typeface="Times New Roman" charset="0"/>
              </a:rPr>
              <a:t> </a:t>
            </a:r>
            <a:r>
              <a:rPr lang="en-US" sz="4400" b="0" dirty="0" err="1" smtClean="0">
                <a:latin typeface="Times New Roman" charset="0"/>
              </a:rPr>
              <a:t>s</a:t>
            </a:r>
            <a:r>
              <a:rPr lang="en-US" sz="4400" b="0" dirty="0" err="1" smtClean="0">
                <a:latin typeface="Times New Roman" charset="0"/>
              </a:rPr>
              <a:t>upersim</a:t>
            </a:r>
            <a:r>
              <a:rPr lang="en-US" sz="4400" b="0" dirty="0" err="1" smtClean="0">
                <a:latin typeface="Times New Roman" charset="0"/>
              </a:rPr>
              <a:t>é</a:t>
            </a:r>
            <a:r>
              <a:rPr lang="en-US" sz="4400" b="0" dirty="0" err="1" smtClean="0">
                <a:latin typeface="Times New Roman" charset="0"/>
              </a:rPr>
              <a:t>trica</a:t>
            </a:r>
            <a:r>
              <a:rPr lang="en-US" sz="4400" b="0" dirty="0" smtClean="0">
                <a:latin typeface="Times New Roman" charset="0"/>
              </a:rPr>
              <a:t> </a:t>
            </a:r>
            <a:r>
              <a:rPr lang="en-US" sz="4400" b="0" dirty="0">
                <a:latin typeface="Times New Roman" charset="0"/>
              </a:rPr>
              <a:t>minimal </a:t>
            </a:r>
            <a:r>
              <a:rPr lang="en-US" sz="4400" b="0" dirty="0" smtClean="0">
                <a:latin typeface="Times New Roman" charset="0"/>
              </a:rPr>
              <a:t>del </a:t>
            </a:r>
            <a:r>
              <a:rPr lang="en-US" sz="4400" b="0" dirty="0" err="1" smtClean="0">
                <a:latin typeface="Times New Roman" charset="0"/>
              </a:rPr>
              <a:t>Modelo</a:t>
            </a:r>
            <a:r>
              <a:rPr lang="en-US" sz="4400" b="0" dirty="0" smtClean="0">
                <a:latin typeface="Times New Roman" charset="0"/>
              </a:rPr>
              <a:t> </a:t>
            </a:r>
            <a:r>
              <a:rPr lang="en-US" sz="4400" b="0" dirty="0" err="1" smtClean="0">
                <a:latin typeface="Times New Roman" charset="0"/>
              </a:rPr>
              <a:t>Est</a:t>
            </a:r>
            <a:r>
              <a:rPr lang="en-US" sz="4400" b="0" dirty="0" err="1" smtClean="0">
                <a:latin typeface="Times New Roman" charset="0"/>
              </a:rPr>
              <a:t>á</a:t>
            </a:r>
            <a:r>
              <a:rPr lang="en-US" sz="4400" b="0" dirty="0" err="1" smtClean="0">
                <a:latin typeface="Times New Roman" charset="0"/>
              </a:rPr>
              <a:t>ndar</a:t>
            </a:r>
            <a:endParaRPr lang="en-US" sz="4400" b="0" baseline="30000" dirty="0">
              <a:latin typeface="Times New Roman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839" y="5858108"/>
            <a:ext cx="4124121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err="1" smtClean="0"/>
              <a:t>Part</a:t>
            </a:r>
            <a:r>
              <a:rPr lang="en-US" sz="2800" dirty="0" err="1" smtClean="0"/>
              <a:t>ículas</a:t>
            </a:r>
            <a:r>
              <a:rPr lang="en-US" sz="2800" dirty="0" smtClean="0"/>
              <a:t> </a:t>
            </a:r>
            <a:r>
              <a:rPr lang="en-US" sz="2800" dirty="0" err="1" smtClean="0"/>
              <a:t>convencionales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768359" y="5877272"/>
            <a:ext cx="4243344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dirty="0" err="1" smtClean="0"/>
              <a:t>Part</a:t>
            </a:r>
            <a:r>
              <a:rPr lang="en-US" sz="2800" dirty="0" err="1" smtClean="0"/>
              <a:t>ículas</a:t>
            </a:r>
            <a:r>
              <a:rPr lang="en-US" sz="2800" dirty="0" smtClean="0"/>
              <a:t> </a:t>
            </a:r>
            <a:r>
              <a:rPr lang="en-US" sz="2800" dirty="0" err="1" smtClean="0"/>
              <a:t>supersimétricas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24612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extBox 13"/>
          <p:cNvSpPr txBox="1">
            <a:spLocks noChangeArrowheads="1"/>
          </p:cNvSpPr>
          <p:nvPr/>
        </p:nvSpPr>
        <p:spPr bwMode="auto">
          <a:xfrm>
            <a:off x="-127000" y="1109663"/>
            <a:ext cx="9280525" cy="6000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9600" b="0"/>
          </a:p>
          <a:p>
            <a:pPr eaLnBrk="1" hangingPunct="1"/>
            <a:endParaRPr lang="en-US" sz="9600" b="0"/>
          </a:p>
          <a:p>
            <a:pPr eaLnBrk="1" hangingPunct="1"/>
            <a:endParaRPr lang="en-US" sz="9600" b="0"/>
          </a:p>
          <a:p>
            <a:pPr eaLnBrk="1" hangingPunct="1"/>
            <a:endParaRPr lang="en-US" sz="9600" b="0"/>
          </a:p>
        </p:txBody>
      </p:sp>
      <p:pic>
        <p:nvPicPr>
          <p:cNvPr id="94210" name="Picture 5" descr="DDMvsID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900" y="1325563"/>
            <a:ext cx="6921500" cy="548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1" name="TextBox 8"/>
          <p:cNvSpPr txBox="1">
            <a:spLocks noChangeArrowheads="1"/>
          </p:cNvSpPr>
          <p:nvPr/>
        </p:nvSpPr>
        <p:spPr bwMode="auto">
          <a:xfrm>
            <a:off x="5588000" y="2171700"/>
            <a:ext cx="596900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b="0"/>
          </a:p>
        </p:txBody>
      </p:sp>
      <p:sp>
        <p:nvSpPr>
          <p:cNvPr id="94212" name="TextBox 14"/>
          <p:cNvSpPr txBox="1">
            <a:spLocks noChangeArrowheads="1"/>
          </p:cNvSpPr>
          <p:nvPr/>
        </p:nvSpPr>
        <p:spPr bwMode="auto">
          <a:xfrm>
            <a:off x="-1600200" y="20574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94213" name="TextBox 1"/>
          <p:cNvSpPr txBox="1">
            <a:spLocks noChangeArrowheads="1"/>
          </p:cNvSpPr>
          <p:nvPr/>
        </p:nvSpPr>
        <p:spPr bwMode="auto">
          <a:xfrm>
            <a:off x="-36513" y="3114675"/>
            <a:ext cx="2736851" cy="2124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4400"/>
          </a:p>
          <a:p>
            <a:pPr eaLnBrk="1" hangingPunct="1"/>
            <a:endParaRPr lang="en-US" sz="4400"/>
          </a:p>
          <a:p>
            <a:pPr eaLnBrk="1" hangingPunct="1"/>
            <a:endParaRPr lang="en-US" sz="440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7504" y="3311811"/>
            <a:ext cx="2787291" cy="15573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 err="1" smtClean="0">
                <a:latin typeface="Times New Roman" charset="0"/>
                <a:cs typeface="Times New Roman" charset="0"/>
              </a:rPr>
              <a:t>Aniquilaciones</a:t>
            </a:r>
            <a:endParaRPr lang="en-US" sz="2800" b="0" dirty="0" smtClean="0">
              <a:latin typeface="Times New Roman" charset="0"/>
              <a:cs typeface="Times New Roman" charset="0"/>
            </a:endParaRPr>
          </a:p>
          <a:p>
            <a:pPr eaLnBrk="1" hangingPunct="1">
              <a:buNone/>
            </a:pPr>
            <a:r>
              <a:rPr lang="en-US" sz="2800" b="0" dirty="0">
                <a:latin typeface="Times New Roman" charset="0"/>
                <a:cs typeface="Times New Roman" charset="0"/>
                <a:sym typeface="Wingdings" charset="0"/>
              </a:rPr>
              <a:t>e</a:t>
            </a:r>
            <a:r>
              <a:rPr lang="en-US" sz="2800" b="0" dirty="0" smtClean="0">
                <a:latin typeface="Times New Roman" charset="0"/>
                <a:cs typeface="Times New Roman" charset="0"/>
                <a:sym typeface="Wingdings" charset="0"/>
              </a:rPr>
              <a:t>n el </a:t>
            </a:r>
            <a:r>
              <a:rPr lang="en-US" sz="2800" b="0" dirty="0" err="1" smtClean="0">
                <a:latin typeface="Times New Roman" charset="0"/>
                <a:cs typeface="Times New Roman" charset="0"/>
                <a:sym typeface="Wingdings" charset="0"/>
              </a:rPr>
              <a:t>universo</a:t>
            </a:r>
            <a:r>
              <a:rPr lang="en-US" sz="2800" b="0" dirty="0" smtClean="0">
                <a:latin typeface="Times New Roman" charset="0"/>
                <a:cs typeface="Times New Roman" charset="0"/>
                <a:sym typeface="Wingdings" charset="0"/>
              </a:rPr>
              <a:t>  </a:t>
            </a:r>
            <a:r>
              <a:rPr lang="en-US" sz="2800" b="0" dirty="0" smtClean="0">
                <a:solidFill>
                  <a:srgbClr val="FF0000"/>
                </a:solidFill>
                <a:latin typeface="Wingdings" charset="0"/>
                <a:cs typeface="Wingdings" charset="0"/>
                <a:sym typeface="Wingdings" charset="0"/>
              </a:rPr>
              <a:t></a:t>
            </a:r>
            <a:endParaRPr lang="en-US" sz="2800" b="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  <a:p>
            <a:pPr eaLnBrk="1" hangingPunct="1">
              <a:buNone/>
            </a:pPr>
            <a:r>
              <a:rPr lang="en-US" sz="2800" b="0" dirty="0" err="1" smtClean="0">
                <a:latin typeface="Times New Roman" charset="0"/>
                <a:cs typeface="Times New Roman" charset="0"/>
              </a:rPr>
              <a:t>joven</a:t>
            </a:r>
            <a:endParaRPr lang="en-US" sz="2800" b="0" dirty="0">
              <a:latin typeface="Times New Roman" charset="0"/>
              <a:cs typeface="Times New Roman" charset="0"/>
            </a:endParaRPr>
          </a:p>
        </p:txBody>
      </p:sp>
      <p:sp>
        <p:nvSpPr>
          <p:cNvPr id="94215" name="TextBox 15"/>
          <p:cNvSpPr txBox="1">
            <a:spLocks noChangeArrowheads="1"/>
          </p:cNvSpPr>
          <p:nvPr/>
        </p:nvSpPr>
        <p:spPr bwMode="auto">
          <a:xfrm>
            <a:off x="6084888" y="3068638"/>
            <a:ext cx="2735262" cy="2124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4400"/>
          </a:p>
          <a:p>
            <a:pPr eaLnBrk="1" hangingPunct="1"/>
            <a:endParaRPr lang="en-US" sz="4400"/>
          </a:p>
          <a:p>
            <a:pPr eaLnBrk="1" hangingPunct="1"/>
            <a:endParaRPr lang="en-US" sz="440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184900" y="3154786"/>
            <a:ext cx="2486025" cy="207441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buNone/>
            </a:pPr>
            <a:r>
              <a:rPr lang="en-US" sz="2800" b="0" dirty="0" err="1" smtClean="0">
                <a:solidFill>
                  <a:srgbClr val="000000"/>
                </a:solidFill>
                <a:latin typeface="Times New Roman"/>
                <a:cs typeface="Times New Roman"/>
                <a:sym typeface="Wingdings" charset="0"/>
              </a:rPr>
              <a:t>Producci</a:t>
            </a:r>
            <a:r>
              <a:rPr lang="en-US" sz="2800" b="0" dirty="0" err="1" smtClean="0">
                <a:solidFill>
                  <a:srgbClr val="000000"/>
                </a:solidFill>
                <a:latin typeface="Times New Roman"/>
                <a:cs typeface="Times New Roman"/>
                <a:sym typeface="Wingdings" charset="0"/>
              </a:rPr>
              <a:t>ón</a:t>
            </a:r>
            <a:endParaRPr lang="en-US" sz="2800" b="0" dirty="0">
              <a:solidFill>
                <a:srgbClr val="000000"/>
              </a:solidFill>
              <a:latin typeface="Times New Roman"/>
              <a:cs typeface="Times New Roman"/>
              <a:sym typeface="Wingdings" charset="0"/>
            </a:endParaRPr>
          </a:p>
          <a:p>
            <a:pPr algn="ctr" eaLnBrk="1" hangingPunct="1">
              <a:buNone/>
            </a:pPr>
            <a:r>
              <a:rPr lang="en-US" sz="2800" b="0" dirty="0" smtClean="0">
                <a:latin typeface="Wingdings"/>
                <a:ea typeface="Wingdings"/>
                <a:cs typeface="Wingdings"/>
                <a:sym typeface="Wingdings"/>
              </a:rPr>
              <a:t>		</a:t>
            </a:r>
            <a:r>
              <a:rPr lang="en-US" sz="2800" b="0" dirty="0" err="1" smtClean="0">
                <a:latin typeface="Times New Roman" charset="0"/>
                <a:cs typeface="Times New Roman" charset="0"/>
                <a:sym typeface="Wingdings" charset="0"/>
              </a:rPr>
              <a:t>por</a:t>
            </a:r>
            <a:endParaRPr lang="en-US" sz="2800" b="0" dirty="0" smtClean="0">
              <a:latin typeface="Times New Roman" charset="0"/>
              <a:cs typeface="Times New Roman" charset="0"/>
            </a:endParaRPr>
          </a:p>
          <a:p>
            <a:pPr algn="r" eaLnBrk="1" hangingPunct="1">
              <a:buNone/>
            </a:pPr>
            <a:r>
              <a:rPr lang="en-US" sz="2800" b="0" dirty="0" err="1">
                <a:latin typeface="Times New Roman" charset="0"/>
                <a:cs typeface="Times New Roman" charset="0"/>
              </a:rPr>
              <a:t>c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olisiones</a:t>
            </a:r>
            <a:endParaRPr lang="en-US" sz="2800" b="0" dirty="0" smtClean="0">
              <a:latin typeface="Times New Roman" charset="0"/>
              <a:cs typeface="Times New Roman" charset="0"/>
            </a:endParaRPr>
          </a:p>
          <a:p>
            <a:pPr algn="r" eaLnBrk="1" hangingPunct="1">
              <a:buNone/>
            </a:pPr>
            <a:r>
              <a:rPr lang="en-US" sz="2800" b="0" dirty="0" smtClean="0">
                <a:latin typeface="Times New Roman" charset="0"/>
                <a:cs typeface="Times New Roman" charset="0"/>
              </a:rPr>
              <a:t>de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part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ículas</a:t>
            </a:r>
            <a:endParaRPr lang="en-US" sz="2800" b="0" dirty="0">
              <a:latin typeface="Times New Roman" charset="0"/>
              <a:cs typeface="Times New Roman" charset="0"/>
            </a:endParaRPr>
          </a:p>
        </p:txBody>
      </p:sp>
      <p:sp>
        <p:nvSpPr>
          <p:cNvPr id="94217" name="TextBox 16"/>
          <p:cNvSpPr txBox="1">
            <a:spLocks noChangeArrowheads="1"/>
          </p:cNvSpPr>
          <p:nvPr/>
        </p:nvSpPr>
        <p:spPr bwMode="auto">
          <a:xfrm>
            <a:off x="2916238" y="5459413"/>
            <a:ext cx="2735262" cy="1570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3200"/>
          </a:p>
          <a:p>
            <a:pPr eaLnBrk="1" hangingPunct="1"/>
            <a:endParaRPr lang="en-US" sz="3200"/>
          </a:p>
          <a:p>
            <a:pPr eaLnBrk="1" hangingPunct="1"/>
            <a:endParaRPr lang="en-US" sz="320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532360" y="5373216"/>
            <a:ext cx="3479800" cy="15573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b="0" dirty="0">
                <a:solidFill>
                  <a:srgbClr val="FF0000"/>
                </a:solidFill>
                <a:latin typeface="Wingdings" charset="0"/>
                <a:cs typeface="Wingdings" charset="0"/>
                <a:sym typeface="Wingdings" charset="0"/>
              </a:rPr>
              <a:t></a:t>
            </a:r>
            <a:endParaRPr lang="en-US" sz="2800" b="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sz="2800" b="0" dirty="0" err="1" smtClean="0">
                <a:latin typeface="Times New Roman" charset="0"/>
                <a:cs typeface="Times New Roman" charset="0"/>
              </a:rPr>
              <a:t>Detecci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ón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d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irecta</a:t>
            </a:r>
            <a:endParaRPr lang="en-US" sz="2800" b="0" dirty="0"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sz="2800" b="0" dirty="0">
                <a:latin typeface="Times New Roman" charset="0"/>
                <a:cs typeface="Times New Roman" charset="0"/>
              </a:rPr>
              <a:t>d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e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materia</a:t>
            </a:r>
            <a:r>
              <a:rPr lang="en-US" sz="2800" b="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oscura</a:t>
            </a:r>
            <a:endParaRPr lang="en-US" sz="2800" b="0" dirty="0">
              <a:latin typeface="Times New Roman" charset="0"/>
              <a:cs typeface="Times New Roman" charset="0"/>
            </a:endParaRPr>
          </a:p>
        </p:txBody>
      </p:sp>
      <p:sp>
        <p:nvSpPr>
          <p:cNvPr id="94219" name="TextBox 17"/>
          <p:cNvSpPr txBox="1">
            <a:spLocks noChangeArrowheads="1"/>
          </p:cNvSpPr>
          <p:nvPr/>
        </p:nvSpPr>
        <p:spPr bwMode="auto">
          <a:xfrm>
            <a:off x="2627313" y="728663"/>
            <a:ext cx="3097212" cy="2124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4400"/>
          </a:p>
          <a:p>
            <a:pPr eaLnBrk="1" hangingPunct="1"/>
            <a:endParaRPr lang="en-US" sz="4400"/>
          </a:p>
          <a:p>
            <a:pPr eaLnBrk="1" hangingPunct="1"/>
            <a:endParaRPr lang="en-US" sz="4400"/>
          </a:p>
        </p:txBody>
      </p:sp>
      <p:sp>
        <p:nvSpPr>
          <p:cNvPr id="87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1143000"/>
          </a:xfrm>
          <a:solidFill>
            <a:srgbClr val="B7DEE8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4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Buscando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la </a:t>
            </a:r>
            <a:r>
              <a:rPr lang="en-US" sz="4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materia</a:t>
            </a:r>
            <a:r>
              <a:rPr lang="en-US" sz="4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4800" dirty="0" err="1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oscura</a:t>
            </a:r>
            <a:endParaRPr lang="en-US" sz="4800" dirty="0" smtClean="0">
              <a:solidFill>
                <a:schemeClr val="tx1"/>
              </a:solidFill>
              <a:latin typeface="Times New Roman" charset="0"/>
              <a:cs typeface="+mj-cs"/>
            </a:endParaRPr>
          </a:p>
        </p:txBody>
      </p:sp>
      <p:sp>
        <p:nvSpPr>
          <p:cNvPr id="94222" name="TextBox 3"/>
          <p:cNvSpPr txBox="1">
            <a:spLocks noChangeArrowheads="1"/>
          </p:cNvSpPr>
          <p:nvPr/>
        </p:nvSpPr>
        <p:spPr bwMode="auto">
          <a:xfrm>
            <a:off x="-108520" y="1700213"/>
            <a:ext cx="2864887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 err="1" smtClean="0">
                <a:latin typeface="Times New Roman" charset="0"/>
                <a:cs typeface="Times New Roman" charset="0"/>
              </a:rPr>
              <a:t>Materia</a:t>
            </a:r>
            <a:r>
              <a:rPr lang="en-US" sz="320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3200" dirty="0" err="1" smtClean="0">
                <a:latin typeface="Times New Roman" charset="0"/>
                <a:cs typeface="Times New Roman" charset="0"/>
              </a:rPr>
              <a:t>oscura</a:t>
            </a:r>
            <a:endParaRPr lang="en-US" sz="3200" dirty="0">
              <a:latin typeface="Times New Roman" charset="0"/>
              <a:cs typeface="Times New Roman" charset="0"/>
            </a:endParaRPr>
          </a:p>
        </p:txBody>
      </p:sp>
      <p:sp>
        <p:nvSpPr>
          <p:cNvPr id="94223" name="TextBox 18"/>
          <p:cNvSpPr txBox="1">
            <a:spLocks noChangeArrowheads="1"/>
          </p:cNvSpPr>
          <p:nvPr/>
        </p:nvSpPr>
        <p:spPr bwMode="auto">
          <a:xfrm>
            <a:off x="-108520" y="5868988"/>
            <a:ext cx="2864887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 err="1" smtClean="0">
                <a:latin typeface="Times New Roman" charset="0"/>
                <a:cs typeface="Times New Roman" charset="0"/>
              </a:rPr>
              <a:t>Materia</a:t>
            </a:r>
            <a:r>
              <a:rPr lang="en-US" sz="320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3200" dirty="0" err="1" smtClean="0">
                <a:latin typeface="Times New Roman" charset="0"/>
                <a:cs typeface="Times New Roman" charset="0"/>
              </a:rPr>
              <a:t>oscura</a:t>
            </a:r>
            <a:endParaRPr lang="en-US" sz="3200" dirty="0">
              <a:latin typeface="Times New Roman" charset="0"/>
              <a:cs typeface="Times New Roman" charset="0"/>
            </a:endParaRPr>
          </a:p>
        </p:txBody>
      </p:sp>
      <p:sp>
        <p:nvSpPr>
          <p:cNvPr id="94224" name="TextBox 19"/>
          <p:cNvSpPr txBox="1">
            <a:spLocks noChangeArrowheads="1"/>
          </p:cNvSpPr>
          <p:nvPr/>
        </p:nvSpPr>
        <p:spPr bwMode="auto">
          <a:xfrm>
            <a:off x="5940425" y="1700213"/>
            <a:ext cx="3134191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 err="1" smtClean="0">
                <a:latin typeface="Times New Roman" charset="0"/>
                <a:cs typeface="Times New Roman" charset="0"/>
              </a:rPr>
              <a:t>Modelo</a:t>
            </a:r>
            <a:r>
              <a:rPr lang="en-US" sz="320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3200" dirty="0" err="1" smtClean="0">
                <a:latin typeface="Times New Roman" charset="0"/>
                <a:cs typeface="Times New Roman" charset="0"/>
              </a:rPr>
              <a:t>est</a:t>
            </a:r>
            <a:r>
              <a:rPr lang="en-US" sz="3200" dirty="0" err="1" smtClean="0">
                <a:latin typeface="Times New Roman" charset="0"/>
                <a:cs typeface="Times New Roman" charset="0"/>
              </a:rPr>
              <a:t>ándar</a:t>
            </a:r>
            <a:endParaRPr lang="en-US" sz="3200" dirty="0">
              <a:latin typeface="Times New Roman" charset="0"/>
              <a:cs typeface="Times New Roman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987824" y="1367595"/>
            <a:ext cx="2607931" cy="155734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2800" b="0" dirty="0" err="1" smtClean="0">
                <a:latin typeface="Times New Roman" charset="0"/>
                <a:cs typeface="Times New Roman" charset="0"/>
              </a:rPr>
              <a:t>Aniquilaciones</a:t>
            </a:r>
            <a:endParaRPr lang="en-US" sz="2800" b="0" dirty="0" smtClean="0">
              <a:latin typeface="Times New Roman" charset="0"/>
              <a:cs typeface="Times New Roman" charset="0"/>
            </a:endParaRPr>
          </a:p>
          <a:p>
            <a:pPr eaLnBrk="1" hangingPunct="1">
              <a:buNone/>
            </a:pPr>
            <a:r>
              <a:rPr lang="en-US" sz="2800" b="0" dirty="0">
                <a:latin typeface="Times New Roman" charset="0"/>
                <a:cs typeface="Times New Roman" charset="0"/>
                <a:sym typeface="Wingdings" charset="0"/>
              </a:rPr>
              <a:t>e</a:t>
            </a:r>
            <a:r>
              <a:rPr lang="en-US" sz="2800" b="0" dirty="0" smtClean="0">
                <a:latin typeface="Times New Roman" charset="0"/>
                <a:cs typeface="Times New Roman" charset="0"/>
                <a:sym typeface="Wingdings" charset="0"/>
              </a:rPr>
              <a:t>n </a:t>
            </a:r>
            <a:r>
              <a:rPr lang="en-US" sz="2800" b="0" dirty="0" err="1" smtClean="0">
                <a:latin typeface="Times New Roman" charset="0"/>
                <a:cs typeface="Times New Roman" charset="0"/>
                <a:sym typeface="Wingdings" charset="0"/>
              </a:rPr>
              <a:t>rayos</a:t>
            </a:r>
            <a:r>
              <a:rPr lang="en-US" sz="2800" b="0" dirty="0" smtClean="0">
                <a:latin typeface="Times New Roman" charset="0"/>
                <a:cs typeface="Times New Roman" charset="0"/>
                <a:sym typeface="Wingdings" charset="0"/>
              </a:rPr>
              <a:t>         </a:t>
            </a:r>
            <a:r>
              <a:rPr lang="en-US" sz="2800" b="0" dirty="0" smtClean="0">
                <a:solidFill>
                  <a:srgbClr val="FF0000"/>
                </a:solidFill>
                <a:latin typeface="Wingdings" charset="0"/>
                <a:cs typeface="Wingdings" charset="0"/>
                <a:sym typeface="Wingdings" charset="0"/>
              </a:rPr>
              <a:t></a:t>
            </a:r>
            <a:endParaRPr lang="en-US" sz="2800" b="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  <a:p>
            <a:pPr eaLnBrk="1" hangingPunct="1">
              <a:buNone/>
            </a:pPr>
            <a:r>
              <a:rPr lang="en-US" sz="2800" b="0" dirty="0" err="1" smtClean="0">
                <a:latin typeface="Times New Roman" charset="0"/>
                <a:cs typeface="Times New Roman" charset="0"/>
              </a:rPr>
              <a:t>c</a:t>
            </a:r>
            <a:r>
              <a:rPr lang="en-US" sz="2800" b="0" dirty="0" err="1" smtClean="0">
                <a:latin typeface="Times New Roman" charset="0"/>
                <a:cs typeface="Times New Roman" charset="0"/>
              </a:rPr>
              <a:t>ósmicos</a:t>
            </a:r>
            <a:endParaRPr lang="en-US" sz="2800" b="0" dirty="0">
              <a:latin typeface="Times New Roman" charset="0"/>
              <a:cs typeface="Times New Roman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5940152" y="5733256"/>
            <a:ext cx="3134191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 err="1" smtClean="0">
                <a:latin typeface="Times New Roman" charset="0"/>
                <a:cs typeface="Times New Roman" charset="0"/>
              </a:rPr>
              <a:t>Modelo</a:t>
            </a:r>
            <a:r>
              <a:rPr lang="en-US" sz="3200" dirty="0" smtClean="0">
                <a:latin typeface="Times New Roman" charset="0"/>
                <a:cs typeface="Times New Roman" charset="0"/>
              </a:rPr>
              <a:t> </a:t>
            </a:r>
            <a:r>
              <a:rPr lang="en-US" sz="3200" dirty="0" err="1" smtClean="0">
                <a:latin typeface="Times New Roman" charset="0"/>
                <a:cs typeface="Times New Roman" charset="0"/>
              </a:rPr>
              <a:t>est</a:t>
            </a:r>
            <a:r>
              <a:rPr lang="en-US" sz="3200" dirty="0" err="1" smtClean="0">
                <a:latin typeface="Times New Roman" charset="0"/>
                <a:cs typeface="Times New Roman" charset="0"/>
              </a:rPr>
              <a:t>ándar</a:t>
            </a:r>
            <a:endParaRPr lang="en-US" sz="3200" dirty="0">
              <a:latin typeface="Times New Roman" charset="0"/>
              <a:cs typeface="Times New Roman" charset="0"/>
            </a:endParaRPr>
          </a:p>
        </p:txBody>
      </p:sp>
      <p:sp>
        <p:nvSpPr>
          <p:cNvPr id="21" name="TextBox 19"/>
          <p:cNvSpPr txBox="1">
            <a:spLocks noChangeArrowheads="1"/>
          </p:cNvSpPr>
          <p:nvPr/>
        </p:nvSpPr>
        <p:spPr bwMode="auto">
          <a:xfrm>
            <a:off x="3203848" y="3789040"/>
            <a:ext cx="2316059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Nueva </a:t>
            </a:r>
            <a:r>
              <a:rPr lang="en-US" sz="3200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f</a:t>
            </a:r>
            <a:r>
              <a:rPr lang="en-US" sz="3200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ísica</a:t>
            </a:r>
            <a:endParaRPr lang="en-US" sz="3200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76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2" grpId="0" animBg="1"/>
      <p:bldP spid="1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jetm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9144000" cy="372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Rectangle 3"/>
          <p:cNvSpPr>
            <a:spLocks noGrp="1" noChangeArrowheads="1"/>
          </p:cNvSpPr>
          <p:nvPr>
            <p:ph type="title"/>
          </p:nvPr>
        </p:nvSpPr>
        <p:spPr>
          <a:xfrm>
            <a:off x="611188" y="76200"/>
            <a:ext cx="7848600" cy="12954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Búsquedas de la supersimetría en el LHC</a:t>
            </a:r>
          </a:p>
        </p:txBody>
      </p:sp>
      <p:sp>
        <p:nvSpPr>
          <p:cNvPr id="406532" name="Text Box 4"/>
          <p:cNvSpPr txBox="1">
            <a:spLocks noChangeArrowheads="1"/>
          </p:cNvSpPr>
          <p:nvPr/>
        </p:nvSpPr>
        <p:spPr bwMode="auto">
          <a:xfrm>
            <a:off x="584200" y="1524000"/>
            <a:ext cx="8020050" cy="523875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en-US" sz="28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Simulaciòn</a:t>
            </a: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 de un </a:t>
            </a:r>
            <a:r>
              <a:rPr lang="en-US" sz="28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evento</a:t>
            </a: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supersimétrico</a:t>
            </a: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 en el LHC</a:t>
            </a:r>
          </a:p>
        </p:txBody>
      </p:sp>
      <p:sp>
        <p:nvSpPr>
          <p:cNvPr id="406533" name="Text Box 5"/>
          <p:cNvSpPr txBox="1">
            <a:spLocks noChangeArrowheads="1"/>
          </p:cNvSpPr>
          <p:nvPr/>
        </p:nvSpPr>
        <p:spPr bwMode="auto">
          <a:xfrm>
            <a:off x="1295400" y="5683250"/>
            <a:ext cx="6373813" cy="9461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Energía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faltante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llevada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por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las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partículas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supersimétricas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de la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materia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oscura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50688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6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6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6533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144016" y="188640"/>
            <a:ext cx="8820472" cy="10079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5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Todav</a:t>
            </a:r>
            <a:r>
              <a:rPr lang="en-US" sz="5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ía</a:t>
            </a:r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nada al </a:t>
            </a:r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LHC</a:t>
            </a:r>
            <a:endParaRPr lang="en-US" sz="54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3" name="Picture 2" descr="NoNothi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36" y="1844824"/>
            <a:ext cx="8822952" cy="457241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54263" y="1340768"/>
            <a:ext cx="4584709" cy="584776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32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No hay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otra</a:t>
            </a:r>
            <a:r>
              <a:rPr lang="en-US" sz="32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cosa</a:t>
            </a:r>
            <a:r>
              <a:rPr lang="en-US" sz="32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,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tampoco</a:t>
            </a:r>
            <a:endParaRPr lang="en-US" sz="32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35496" y="1340768"/>
            <a:ext cx="3672408" cy="648072"/>
          </a:xfrm>
          <a:solidFill>
            <a:schemeClr val="tx1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No hay </a:t>
            </a:r>
            <a:r>
              <a:rPr lang="en-US" dirty="0" err="1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supersimetr</a:t>
            </a:r>
            <a:r>
              <a:rPr lang="en-US" dirty="0" err="1" smtClean="0">
                <a:solidFill>
                  <a:srgbClr val="FFFF00"/>
                </a:solidFill>
                <a:latin typeface="Times New Roman" charset="0"/>
                <a:ea typeface="ＭＳ Ｐゴシック" charset="0"/>
                <a:cs typeface="Times New Roman" charset="0"/>
              </a:rPr>
              <a:t>ía</a:t>
            </a:r>
            <a:endParaRPr lang="en-US" dirty="0">
              <a:solidFill>
                <a:srgbClr val="FFFF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6921" y="5171708"/>
            <a:ext cx="2840040" cy="1175706"/>
          </a:xfrm>
          <a:prstGeom prst="rect">
            <a:avLst/>
          </a:prstGeom>
          <a:solidFill>
            <a:srgbClr val="008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32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Tenemos</a:t>
            </a:r>
            <a:r>
              <a:rPr lang="en-US" sz="32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que</a:t>
            </a:r>
            <a:endParaRPr lang="en-US" sz="3200" b="0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en-US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seguir</a:t>
            </a:r>
            <a:r>
              <a:rPr lang="en-US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buscando</a:t>
            </a:r>
            <a:endParaRPr lang="en-US" sz="32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207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680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6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6802" grpId="0" build="p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09" name="Picture 1" descr="DDM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513"/>
            <a:ext cx="9151938" cy="580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4450"/>
            <a:ext cx="8218487" cy="1008063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err="1">
                <a:latin typeface="Times New Roman" charset="0"/>
                <a:cs typeface="Times New Roman" charset="0"/>
              </a:rPr>
              <a:t>Detección</a:t>
            </a:r>
            <a:r>
              <a:rPr lang="en-US" dirty="0">
                <a:latin typeface="Times New Roman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cs typeface="Times New Roman" charset="0"/>
              </a:rPr>
              <a:t>directa</a:t>
            </a:r>
            <a:r>
              <a:rPr lang="en-US" dirty="0" smtClean="0">
                <a:latin typeface="Times New Roman" charset="0"/>
                <a:cs typeface="Times New Roman" charset="0"/>
              </a:rPr>
              <a:t> de </a:t>
            </a:r>
            <a:r>
              <a:rPr lang="en-US" dirty="0" err="1">
                <a:latin typeface="Times New Roman" charset="0"/>
                <a:cs typeface="Times New Roman" charset="0"/>
              </a:rPr>
              <a:t>materia</a:t>
            </a:r>
            <a:r>
              <a:rPr lang="en-US" dirty="0">
                <a:latin typeface="Times New Roman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cs typeface="Times New Roman" charset="0"/>
              </a:rPr>
              <a:t>oscura</a:t>
            </a:r>
            <a:endParaRPr lang="en-US" dirty="0">
              <a:latin typeface="Times New Roman" charset="0"/>
              <a:cs typeface="Times New Roman" charset="0"/>
            </a:endParaRPr>
          </a:p>
        </p:txBody>
      </p:sp>
      <p:sp>
        <p:nvSpPr>
          <p:cNvPr id="5" name="TextBox 18"/>
          <p:cNvSpPr txBox="1">
            <a:spLocks noChangeArrowheads="1"/>
          </p:cNvSpPr>
          <p:nvPr/>
        </p:nvSpPr>
        <p:spPr bwMode="auto">
          <a:xfrm>
            <a:off x="414964" y="3180803"/>
            <a:ext cx="1420732" cy="1040285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dirty="0" err="1" smtClean="0">
                <a:latin typeface="Times New Roman" charset="0"/>
                <a:cs typeface="Times New Roman" charset="0"/>
              </a:rPr>
              <a:t>Materia</a:t>
            </a:r>
            <a:endParaRPr lang="en-US" sz="2800" dirty="0"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sz="2800" dirty="0" err="1" smtClean="0">
                <a:latin typeface="Times New Roman" charset="0"/>
                <a:cs typeface="Times New Roman" charset="0"/>
              </a:rPr>
              <a:t>oscura</a:t>
            </a:r>
            <a:endParaRPr lang="en-US" sz="2800" dirty="0">
              <a:latin typeface="Times New Roman" charset="0"/>
              <a:cs typeface="Times New Roman" charset="0"/>
            </a:endParaRPr>
          </a:p>
        </p:txBody>
      </p:sp>
      <p:sp>
        <p:nvSpPr>
          <p:cNvPr id="6" name="TextBox 18"/>
          <p:cNvSpPr txBox="1">
            <a:spLocks noChangeArrowheads="1"/>
          </p:cNvSpPr>
          <p:nvPr/>
        </p:nvSpPr>
        <p:spPr bwMode="auto">
          <a:xfrm>
            <a:off x="7236296" y="2964779"/>
            <a:ext cx="1420732" cy="1040285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dirty="0" err="1" smtClean="0">
                <a:latin typeface="Times New Roman" charset="0"/>
                <a:cs typeface="Times New Roman" charset="0"/>
              </a:rPr>
              <a:t>Materia</a:t>
            </a:r>
            <a:endParaRPr lang="en-US" sz="2800" dirty="0">
              <a:latin typeface="Times New Roman" charset="0"/>
              <a:cs typeface="Times New Roman" charset="0"/>
            </a:endParaRPr>
          </a:p>
          <a:p>
            <a:pPr algn="ctr" eaLnBrk="1" hangingPunct="1">
              <a:buNone/>
            </a:pPr>
            <a:r>
              <a:rPr lang="en-US" sz="2800" dirty="0" err="1" smtClean="0">
                <a:latin typeface="Times New Roman" charset="0"/>
                <a:cs typeface="Times New Roman" charset="0"/>
              </a:rPr>
              <a:t>oscura</a:t>
            </a:r>
            <a:endParaRPr lang="en-US" sz="2800" dirty="0"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775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07963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B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úsquedas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d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irectas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de la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materia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oscura</a:t>
            </a:r>
            <a:endParaRPr lang="en-US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179512" y="1340768"/>
            <a:ext cx="8723312" cy="5256584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2" name="Picture 1" descr="DirectSear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00974"/>
            <a:ext cx="7200800" cy="51585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488063" y="4169171"/>
            <a:ext cx="2116385" cy="134806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Predicciones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en-US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d</a:t>
            </a:r>
            <a:r>
              <a:rPr lang="en-US" sz="24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e </a:t>
            </a:r>
            <a:r>
              <a:rPr lang="en-US" sz="2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modelos</a:t>
            </a:r>
            <a:endParaRPr lang="en-US" sz="2400" b="0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en-US" sz="2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supersim</a:t>
            </a:r>
            <a:r>
              <a:rPr lang="en-US" sz="24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étricos</a:t>
            </a:r>
            <a:endParaRPr lang="en-US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03401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>
          <a:xfrm>
            <a:off x="144463" y="116632"/>
            <a:ext cx="8820150" cy="155701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z="5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Comparaci</a:t>
            </a:r>
            <a:r>
              <a:rPr lang="en-US" sz="5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ón</a:t>
            </a:r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LHC </a:t>
            </a:r>
            <a:r>
              <a:rPr lang="en-US" sz="5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vs</a:t>
            </a:r>
            <a:r>
              <a:rPr lang="en-US" sz="5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5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b</a:t>
            </a:r>
            <a:r>
              <a:rPr lang="en-US" sz="5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úsquedas</a:t>
            </a:r>
            <a:r>
              <a:rPr lang="en-US" sz="54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5400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directas</a:t>
            </a:r>
            <a:endParaRPr lang="en-US" sz="5400" b="1" dirty="0">
              <a:solidFill>
                <a:srgbClr val="FF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76802" name="Content Placeholder 2"/>
          <p:cNvSpPr>
            <a:spLocks noGrp="1"/>
          </p:cNvSpPr>
          <p:nvPr>
            <p:ph idx="1"/>
          </p:nvPr>
        </p:nvSpPr>
        <p:spPr>
          <a:xfrm>
            <a:off x="179512" y="1916832"/>
            <a:ext cx="8713539" cy="4796557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/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Complementaridad</a:t>
            </a:r>
            <a:endParaRPr lang="en-US" baseline="-2500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79875" name="Picture 5" descr="CMSSDM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2060253"/>
            <a:ext cx="8229600" cy="391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6" name="TextBox 6"/>
          <p:cNvSpPr txBox="1">
            <a:spLocks noChangeArrowheads="1"/>
          </p:cNvSpPr>
          <p:nvPr/>
        </p:nvSpPr>
        <p:spPr bwMode="auto">
          <a:xfrm>
            <a:off x="2411413" y="3731891"/>
            <a:ext cx="1074737" cy="5857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LHC</a:t>
            </a:r>
          </a:p>
        </p:txBody>
      </p:sp>
      <p:sp>
        <p:nvSpPr>
          <p:cNvPr id="79877" name="TextBox 8"/>
          <p:cNvSpPr txBox="1">
            <a:spLocks noChangeArrowheads="1"/>
          </p:cNvSpPr>
          <p:nvPr/>
        </p:nvSpPr>
        <p:spPr bwMode="auto">
          <a:xfrm>
            <a:off x="5297488" y="4524053"/>
            <a:ext cx="107473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LHC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195513" y="4524053"/>
            <a:ext cx="2078013" cy="117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 err="1" smtClean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B</a:t>
            </a:r>
            <a:r>
              <a:rPr lang="en-US" sz="3200" dirty="0" err="1" smtClean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úsquedas</a:t>
            </a:r>
            <a:endParaRPr lang="en-US" sz="3200" dirty="0">
              <a:solidFill>
                <a:srgbClr val="0000FF"/>
              </a:solidFill>
              <a:latin typeface="Times New Roman" charset="0"/>
              <a:cs typeface="Times New Roman" charset="0"/>
            </a:endParaRPr>
          </a:p>
          <a:p>
            <a:pPr eaLnBrk="1" hangingPunct="1">
              <a:buNone/>
            </a:pPr>
            <a:r>
              <a:rPr lang="en-US" sz="3200" dirty="0" err="1" smtClean="0">
                <a:solidFill>
                  <a:srgbClr val="0000FF"/>
                </a:solidFill>
                <a:latin typeface="Times New Roman" charset="0"/>
                <a:cs typeface="Times New Roman" charset="0"/>
              </a:rPr>
              <a:t>directas</a:t>
            </a:r>
            <a:endParaRPr lang="en-US" sz="3200" dirty="0">
              <a:solidFill>
                <a:srgbClr val="0000FF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382419" y="3380929"/>
            <a:ext cx="2078013" cy="117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dirty="0" err="1">
                <a:solidFill>
                  <a:srgbClr val="0000FF"/>
                </a:solidFill>
                <a:latin typeface="Times New Roman" charset="0"/>
                <a:cs typeface="Times New Roman" charset="0"/>
              </a:rPr>
              <a:t>Búsquedas</a:t>
            </a:r>
            <a:endParaRPr lang="en-US" sz="3200" dirty="0">
              <a:solidFill>
                <a:srgbClr val="0000FF"/>
              </a:solidFill>
              <a:latin typeface="Times New Roman" charset="0"/>
              <a:cs typeface="Times New Roman" charset="0"/>
            </a:endParaRPr>
          </a:p>
          <a:p>
            <a:pPr eaLnBrk="1" hangingPunct="1">
              <a:buNone/>
            </a:pPr>
            <a:r>
              <a:rPr lang="en-US" sz="3200" dirty="0" err="1">
                <a:solidFill>
                  <a:srgbClr val="0000FF"/>
                </a:solidFill>
                <a:latin typeface="Times New Roman" charset="0"/>
                <a:cs typeface="Times New Roman" charset="0"/>
              </a:rPr>
              <a:t>directas</a:t>
            </a:r>
            <a:endParaRPr lang="en-US" sz="3200" dirty="0">
              <a:solidFill>
                <a:srgbClr val="0000FF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673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68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US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581128"/>
            <a:ext cx="6696744" cy="1728192"/>
          </a:xfrm>
          <a:solidFill>
            <a:schemeClr val="accent1"/>
          </a:solidFill>
          <a:ln>
            <a:solidFill>
              <a:srgbClr val="000000"/>
            </a:solidFill>
          </a:ln>
        </p:spPr>
        <p:txBody>
          <a:bodyPr/>
          <a:lstStyle/>
          <a:p>
            <a:r>
              <a:rPr lang="en-US" sz="5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Supersimetr</a:t>
            </a:r>
            <a:r>
              <a:rPr lang="en-US" sz="5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ía</a:t>
            </a:r>
            <a:r>
              <a:rPr lang="en-US" sz="5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: </a:t>
            </a:r>
            <a:br>
              <a:rPr lang="en-US" sz="5400" dirty="0" smtClean="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en-US" sz="5400" dirty="0" smtClean="0">
                <a:latin typeface="Times New Roman" charset="0"/>
                <a:ea typeface="ＭＳ Ｐゴシック" charset="0"/>
                <a:cs typeface="Times New Roman" charset="0"/>
              </a:rPr>
              <a:t>¿ </a:t>
            </a:r>
            <a:r>
              <a:rPr lang="en-US" sz="5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Alba o </a:t>
            </a:r>
            <a:r>
              <a:rPr lang="en-US" sz="5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c</a:t>
            </a:r>
            <a:r>
              <a:rPr lang="en-US" sz="5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rep</a:t>
            </a:r>
            <a:r>
              <a:rPr lang="en-US" sz="5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úsculo</a:t>
            </a:r>
            <a:r>
              <a:rPr lang="en-US" sz="5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sz="5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?</a:t>
            </a:r>
            <a:endParaRPr lang="en-US" sz="5400" dirty="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4222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1371600"/>
          </a:xfrm>
          <a:solidFill>
            <a:srgbClr val="9ED3D7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Preguntas abiertas mas allá </a:t>
            </a:r>
            <a:b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</a:br>
            <a: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del </a:t>
            </a:r>
            <a:r>
              <a:rPr lang="ja-JP" alt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‘</a:t>
            </a:r>
            <a:r>
              <a:rPr 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Modelo Estándar</a:t>
            </a:r>
            <a:r>
              <a:rPr lang="ja-JP" altLang="en-US" smtClean="0">
                <a:solidFill>
                  <a:schemeClr val="tx1"/>
                </a:solidFill>
                <a:latin typeface="Times New Roman" charset="0"/>
                <a:cs typeface="+mj-cs"/>
              </a:rPr>
              <a:t>’</a:t>
            </a:r>
            <a:endParaRPr lang="en-US" smtClean="0">
              <a:solidFill>
                <a:schemeClr val="tx1"/>
              </a:solidFill>
              <a:latin typeface="Times New Roman" charset="0"/>
              <a:cs typeface="+mj-cs"/>
            </a:endParaRPr>
          </a:p>
        </p:txBody>
      </p:sp>
      <p:sp>
        <p:nvSpPr>
          <p:cNvPr id="424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988768"/>
          </a:xfrm>
          <a:solidFill>
            <a:srgbClr val="000066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Por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qué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hay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tantos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tipos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de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partículas</a:t>
            </a:r>
            <a:r>
              <a:rPr lang="en-US" sz="3600" dirty="0" smtClean="0"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elementales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	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¿La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d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iferencia</a:t>
            </a:r>
            <a:r>
              <a:rPr lang="en-US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entre la</a:t>
            </a:r>
            <a:r>
              <a:rPr lang="en-US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materia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y la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antimateria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?</a:t>
            </a:r>
            <a:endParaRPr lang="en-US" dirty="0" smtClean="0">
              <a:solidFill>
                <a:srgbClr val="FFFF00"/>
              </a:solidFill>
              <a:latin typeface="Times New Roman" charset="0"/>
              <a:cs typeface="+mn-cs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¿La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materia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oscura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360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Unificaci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ó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n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de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las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fuerzas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fundamentales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?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	</a:t>
            </a:r>
            <a:r>
              <a:rPr lang="en-US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¿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Pruebas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por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medidas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de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las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fuerzas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las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charset="0"/>
                <a:cs typeface="+mn-cs"/>
              </a:rPr>
              <a:t>masas</a:t>
            </a:r>
            <a:r>
              <a:rPr lang="en-US" dirty="0" smtClean="0">
                <a:solidFill>
                  <a:srgbClr val="FF0000"/>
                </a:solidFill>
                <a:latin typeface="Times New Roman" charset="0"/>
                <a:cs typeface="+mn-cs"/>
              </a:rPr>
              <a:t>, los neutrinos?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Teoría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cuantica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 de la </a:t>
            </a:r>
            <a:r>
              <a:rPr lang="en-US" sz="3600" dirty="0" err="1" smtClean="0">
                <a:solidFill>
                  <a:srgbClr val="FFFF00"/>
                </a:solidFill>
                <a:latin typeface="Times New Roman" charset="0"/>
                <a:cs typeface="+mn-cs"/>
              </a:rPr>
              <a:t>gravedad</a:t>
            </a:r>
            <a:r>
              <a:rPr lang="en-US" sz="3600" dirty="0" smtClean="0">
                <a:solidFill>
                  <a:srgbClr val="FFFF00"/>
                </a:solidFill>
                <a:latin typeface="Times New Roman" charset="0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90003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4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24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24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496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2" descr="june0500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59" name="Text Box 15"/>
          <p:cNvSpPr txBox="1">
            <a:spLocks noChangeArrowheads="1"/>
          </p:cNvSpPr>
          <p:nvPr/>
        </p:nvSpPr>
        <p:spPr bwMode="auto">
          <a:xfrm>
            <a:off x="88900" y="90488"/>
            <a:ext cx="6286797" cy="52322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Para </a:t>
            </a:r>
            <a:r>
              <a:rPr lang="en-US" sz="28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contestar</a:t>
            </a: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 a </a:t>
            </a:r>
            <a:r>
              <a:rPr lang="en-US" sz="28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l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as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preguntas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de Gauguin: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34160" name="Rectangle 16"/>
          <p:cNvSpPr>
            <a:spLocks noChangeArrowheads="1"/>
          </p:cNvSpPr>
          <p:nvPr/>
        </p:nvSpPr>
        <p:spPr bwMode="auto">
          <a:xfrm>
            <a:off x="381000" y="654968"/>
            <a:ext cx="83058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None/>
              <a:defRPr/>
            </a:pPr>
            <a:r>
              <a:rPr lang="fr-FR" sz="3600" b="0" dirty="0">
                <a:latin typeface="Times New Roman"/>
                <a:cs typeface="Times New Roman"/>
              </a:rPr>
              <a:t>El ‘</a:t>
            </a:r>
            <a:r>
              <a:rPr lang="fr-FR" sz="3600" b="0" dirty="0" err="1">
                <a:latin typeface="Times New Roman"/>
                <a:cs typeface="Times New Roman"/>
              </a:rPr>
              <a:t>Gran</a:t>
            </a:r>
            <a:r>
              <a:rPr lang="fr-FR" sz="3600" b="0" dirty="0">
                <a:latin typeface="Times New Roman"/>
                <a:cs typeface="Times New Roman"/>
              </a:rPr>
              <a:t> </a:t>
            </a:r>
            <a:r>
              <a:rPr lang="fr-FR" sz="3600" b="0" dirty="0" err="1">
                <a:latin typeface="Times New Roman"/>
                <a:cs typeface="Times New Roman"/>
              </a:rPr>
              <a:t>Colisionador</a:t>
            </a:r>
            <a:r>
              <a:rPr lang="fr-FR" sz="3600" b="0" dirty="0">
                <a:latin typeface="Times New Roman"/>
                <a:cs typeface="Times New Roman"/>
              </a:rPr>
              <a:t> de </a:t>
            </a:r>
            <a:r>
              <a:rPr lang="fr-FR" sz="3600" b="0" dirty="0" err="1">
                <a:latin typeface="Times New Roman"/>
                <a:cs typeface="Times New Roman"/>
              </a:rPr>
              <a:t>Hadrones</a:t>
            </a:r>
            <a:r>
              <a:rPr lang="fr-FR" sz="3600" b="0" dirty="0">
                <a:latin typeface="Times New Roman"/>
                <a:cs typeface="Times New Roman"/>
              </a:rPr>
              <a:t>’ (LHC)</a:t>
            </a:r>
            <a:endParaRPr lang="en-GB" sz="3600" b="0" dirty="0">
              <a:latin typeface="Times New Roman"/>
              <a:cs typeface="Times New Roman"/>
            </a:endParaRPr>
          </a:p>
        </p:txBody>
      </p:sp>
      <p:sp>
        <p:nvSpPr>
          <p:cNvPr id="134161" name="Rectangle 17"/>
          <p:cNvSpPr>
            <a:spLocks noChangeArrowheads="1"/>
          </p:cNvSpPr>
          <p:nvPr/>
        </p:nvSpPr>
        <p:spPr bwMode="auto">
          <a:xfrm>
            <a:off x="467544" y="3573016"/>
            <a:ext cx="4121641" cy="294849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buNone/>
              <a:defRPr/>
            </a:pP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Objetivos primarias</a:t>
            </a:r>
            <a:r>
              <a:rPr lang="en-GB" b="0" dirty="0">
                <a:solidFill>
                  <a:srgbClr val="FFFF00"/>
                </a:solidFill>
                <a:latin typeface="Times New Roman"/>
                <a:cs typeface="Times New Roman"/>
              </a:rPr>
              <a:t>: </a:t>
            </a:r>
          </a:p>
          <a:p>
            <a:pPr eaLnBrk="0" hangingPunct="0">
              <a:buFontTx/>
              <a:buChar char="•"/>
              <a:defRPr/>
            </a:pP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 El o</a:t>
            </a:r>
            <a:r>
              <a:rPr lang="en-GB" b="0" dirty="0">
                <a:solidFill>
                  <a:srgbClr val="FFFF00"/>
                </a:solidFill>
                <a:latin typeface="Times New Roman"/>
                <a:cs typeface="Times New Roman"/>
              </a:rPr>
              <a:t>rig</a:t>
            </a: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e</a:t>
            </a:r>
            <a:r>
              <a:rPr lang="en-GB" b="0" dirty="0">
                <a:solidFill>
                  <a:srgbClr val="FFFF00"/>
                </a:solidFill>
                <a:latin typeface="Times New Roman"/>
                <a:cs typeface="Times New Roman"/>
              </a:rPr>
              <a:t>n </a:t>
            </a: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de las</a:t>
            </a:r>
            <a:r>
              <a:rPr lang="en-GB" b="0" dirty="0">
                <a:solidFill>
                  <a:srgbClr val="FFFF00"/>
                </a:solidFill>
                <a:latin typeface="Times New Roman"/>
                <a:cs typeface="Times New Roman"/>
              </a:rPr>
              <a:t> mas</a:t>
            </a: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a</a:t>
            </a:r>
            <a:r>
              <a:rPr lang="en-GB" b="0" dirty="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</a:p>
          <a:p>
            <a:pPr eaLnBrk="0" hangingPunct="0">
              <a:buFontTx/>
              <a:buChar char="•"/>
              <a:defRPr/>
            </a:pP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 La</a:t>
            </a:r>
            <a:r>
              <a:rPr lang="en-GB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m</a:t>
            </a:r>
            <a:r>
              <a:rPr lang="en-GB" b="0" dirty="0" err="1">
                <a:solidFill>
                  <a:srgbClr val="FFFF00"/>
                </a:solidFill>
                <a:latin typeface="Times New Roman"/>
                <a:cs typeface="Times New Roman"/>
              </a:rPr>
              <a:t>ater</a:t>
            </a: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ia oscura</a:t>
            </a:r>
            <a:endParaRPr lang="en-GB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0" hangingPunct="0">
              <a:buFontTx/>
              <a:buChar char="•"/>
              <a:defRPr/>
            </a:pP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 El p</a:t>
            </a:r>
            <a:r>
              <a:rPr lang="en-GB" b="0" dirty="0" err="1">
                <a:solidFill>
                  <a:srgbClr val="FFFF00"/>
                </a:solidFill>
                <a:latin typeface="Times New Roman"/>
                <a:cs typeface="Times New Roman"/>
              </a:rPr>
              <a:t>lasma</a:t>
            </a: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 p</a:t>
            </a:r>
            <a:r>
              <a:rPr lang="en-GB" b="0" dirty="0" err="1">
                <a:solidFill>
                  <a:srgbClr val="FFFF00"/>
                </a:solidFill>
                <a:latin typeface="Times New Roman"/>
                <a:cs typeface="Times New Roman"/>
              </a:rPr>
              <a:t>rimordial</a:t>
            </a:r>
            <a:endParaRPr lang="en-GB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0" hangingPunct="0">
              <a:buFontTx/>
              <a:buChar char="•"/>
              <a:defRPr/>
            </a:pPr>
            <a:r>
              <a:rPr lang="en-GB" b="0" dirty="0">
                <a:solidFill>
                  <a:srgbClr val="FFFF00"/>
                </a:solidFill>
                <a:latin typeface="Times New Roman"/>
                <a:cs typeface="Times New Roman"/>
              </a:rPr>
              <a:t> Mater</a:t>
            </a: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ia</a:t>
            </a:r>
            <a:r>
              <a:rPr lang="en-GB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GB" b="0" dirty="0" err="1">
                <a:solidFill>
                  <a:srgbClr val="FFFF00"/>
                </a:solidFill>
                <a:latin typeface="Times New Roman"/>
                <a:cs typeface="Times New Roman"/>
              </a:rPr>
              <a:t>vs</a:t>
            </a:r>
            <a:r>
              <a:rPr lang="en-GB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GB" b="0" dirty="0" err="1">
                <a:solidFill>
                  <a:srgbClr val="FFFF00"/>
                </a:solidFill>
                <a:latin typeface="Times New Roman"/>
                <a:cs typeface="Times New Roman"/>
              </a:rPr>
              <a:t>antimater</a:t>
            </a:r>
            <a:r>
              <a:rPr lang="fr-CH" b="0" dirty="0">
                <a:solidFill>
                  <a:srgbClr val="FFFF00"/>
                </a:solidFill>
                <a:latin typeface="Times New Roman"/>
                <a:cs typeface="Times New Roman"/>
              </a:rPr>
              <a:t>ia</a:t>
            </a:r>
            <a:endParaRPr lang="en-GB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97868107"/>
      </p:ext>
    </p:extLst>
  </p:cSld>
  <p:clrMapOvr>
    <a:masterClrMapping/>
  </p:clrMapOvr>
  <p:transition xmlns:p14="http://schemas.microsoft.com/office/powerpoint/2010/main">
    <p:strips dir="ld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4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61" grpId="0" animBg="1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Text Box 2"/>
          <p:cNvSpPr txBox="1">
            <a:spLocks noChangeArrowheads="1"/>
          </p:cNvSpPr>
          <p:nvPr/>
        </p:nvSpPr>
        <p:spPr bwMode="auto">
          <a:xfrm>
            <a:off x="362923" y="76200"/>
            <a:ext cx="7491053" cy="131112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3600" b="0" dirty="0" err="1">
                <a:latin typeface="Times New Roman" charset="0"/>
              </a:rPr>
              <a:t>Unificar</a:t>
            </a:r>
            <a:r>
              <a:rPr lang="en-US" sz="3600" b="0" dirty="0">
                <a:latin typeface="Times New Roman" charset="0"/>
              </a:rPr>
              <a:t> </a:t>
            </a:r>
            <a:r>
              <a:rPr lang="en-US" sz="3600" b="0" dirty="0" err="1">
                <a:latin typeface="Times New Roman" charset="0"/>
              </a:rPr>
              <a:t>las</a:t>
            </a:r>
            <a:r>
              <a:rPr lang="en-US" sz="3600" b="0" dirty="0">
                <a:latin typeface="Times New Roman" charset="0"/>
              </a:rPr>
              <a:t> </a:t>
            </a:r>
            <a:r>
              <a:rPr lang="en-US" sz="3600" b="0" dirty="0" err="1">
                <a:latin typeface="Times New Roman" charset="0"/>
              </a:rPr>
              <a:t>interacciones</a:t>
            </a:r>
            <a:r>
              <a:rPr lang="en-US" sz="3600" b="0" dirty="0">
                <a:latin typeface="Times New Roman" charset="0"/>
              </a:rPr>
              <a:t> de </a:t>
            </a:r>
            <a:r>
              <a:rPr lang="en-US" sz="3600" b="0" dirty="0" err="1">
                <a:latin typeface="Times New Roman" charset="0"/>
              </a:rPr>
              <a:t>partículas</a:t>
            </a:r>
            <a:r>
              <a:rPr lang="en-US" sz="3600" b="0" dirty="0">
                <a:latin typeface="Times New Roman" charset="0"/>
              </a:rPr>
              <a:t>: </a:t>
            </a:r>
          </a:p>
          <a:p>
            <a:pPr algn="ctr">
              <a:buNone/>
              <a:defRPr/>
            </a:pPr>
            <a:r>
              <a:rPr lang="en-US" sz="3600" b="0" dirty="0" err="1">
                <a:latin typeface="Times New Roman" charset="0"/>
              </a:rPr>
              <a:t>Fu</a:t>
            </a:r>
            <a:r>
              <a:rPr lang="en-US" sz="3600" b="0" dirty="0" err="1">
                <a:latin typeface="Times New Roman" charset="0"/>
                <a:cs typeface="Times New Roman" charset="0"/>
              </a:rPr>
              <a:t>é</a:t>
            </a:r>
            <a:r>
              <a:rPr lang="en-US" sz="3600" b="0" dirty="0">
                <a:latin typeface="Times New Roman" charset="0"/>
              </a:rPr>
              <a:t> </a:t>
            </a:r>
            <a:r>
              <a:rPr lang="en-US" sz="3600" b="0" dirty="0" err="1">
                <a:latin typeface="Times New Roman" charset="0"/>
              </a:rPr>
              <a:t>siempre</a:t>
            </a:r>
            <a:r>
              <a:rPr lang="en-US" sz="3600" b="0" dirty="0">
                <a:latin typeface="Times New Roman" charset="0"/>
              </a:rPr>
              <a:t> el </a:t>
            </a:r>
            <a:r>
              <a:rPr lang="en-US" sz="3600" b="0" dirty="0" err="1">
                <a:latin typeface="Times New Roman" charset="0"/>
              </a:rPr>
              <a:t>sue</a:t>
            </a:r>
            <a:r>
              <a:rPr lang="en-US" sz="3600" b="0" dirty="0" err="1">
                <a:latin typeface="Times New Roman" charset="0"/>
                <a:cs typeface="Times New Roman" charset="0"/>
              </a:rPr>
              <a:t>ñ</a:t>
            </a:r>
            <a:r>
              <a:rPr lang="en-US" sz="3600" b="0" dirty="0" err="1">
                <a:latin typeface="Times New Roman" charset="0"/>
              </a:rPr>
              <a:t>o</a:t>
            </a:r>
            <a:r>
              <a:rPr lang="en-US" sz="3600" b="0" dirty="0">
                <a:latin typeface="Times New Roman" charset="0"/>
              </a:rPr>
              <a:t> de Einstein</a:t>
            </a:r>
          </a:p>
        </p:txBody>
      </p:sp>
      <p:pic>
        <p:nvPicPr>
          <p:cNvPr id="38914" name="Picture 3" descr="youngeinste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317625"/>
            <a:ext cx="3817938" cy="554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22916" name="Group 4"/>
          <p:cNvGrpSpPr>
            <a:grpSpLocks/>
          </p:cNvGrpSpPr>
          <p:nvPr/>
        </p:nvGrpSpPr>
        <p:grpSpPr bwMode="auto">
          <a:xfrm>
            <a:off x="-36513" y="1905000"/>
            <a:ext cx="8353426" cy="4419600"/>
            <a:chOff x="48" y="1899"/>
            <a:chExt cx="4487" cy="2229"/>
          </a:xfrm>
        </p:grpSpPr>
        <p:pic>
          <p:nvPicPr>
            <p:cNvPr id="38917" name="Picture 5" descr="blackboar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1899"/>
              <a:ext cx="2853" cy="2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2918" name="Text Box 6"/>
            <p:cNvSpPr txBox="1">
              <a:spLocks noChangeArrowheads="1"/>
            </p:cNvSpPr>
            <p:nvPr/>
          </p:nvSpPr>
          <p:spPr bwMode="auto">
            <a:xfrm>
              <a:off x="2736" y="3194"/>
              <a:ext cx="1799" cy="233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buNone/>
                <a:defRPr/>
              </a:pP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  <a:sym typeface="Wingdings" charset="0"/>
                </a:rPr>
                <a:t> …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  <a:sym typeface="Wingdings" charset="0"/>
                </a:rPr>
                <a:t>pero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  <a:sym typeface="Wingdings" charset="0"/>
                </a:rPr>
                <a:t>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  <a:sym typeface="Wingdings" charset="0"/>
                </a:rPr>
                <a:t>nunca</a:t>
              </a:r>
              <a:r>
                <a:rPr lang="en-US" sz="2400" b="0" dirty="0">
                  <a:solidFill>
                    <a:srgbClr val="FFFF00"/>
                  </a:solidFill>
                  <a:latin typeface="Times New Roman" charset="0"/>
                  <a:sym typeface="Wingdings" charset="0"/>
                </a:rPr>
                <a:t> lo 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  <a:sym typeface="Wingdings" charset="0"/>
                </a:rPr>
                <a:t>logr</a:t>
              </a:r>
              <a:r>
                <a:rPr lang="en-US" sz="2400" b="0" dirty="0" err="1">
                  <a:solidFill>
                    <a:srgbClr val="FFFF00"/>
                  </a:solidFill>
                  <a:latin typeface="Times New Roman" charset="0"/>
                  <a:cs typeface="Times New Roman" charset="0"/>
                  <a:sym typeface="Wingdings" charset="0"/>
                </a:rPr>
                <a:t>ó</a:t>
              </a:r>
              <a:endParaRPr lang="en-US" sz="2400" b="0" dirty="0">
                <a:solidFill>
                  <a:srgbClr val="FFFF00"/>
                </a:solidFill>
                <a:latin typeface="Times New Roman" charset="0"/>
                <a:cs typeface="Times New Roman" charset="0"/>
              </a:endParaRPr>
            </a:p>
          </p:txBody>
        </p:sp>
      </p:grpSp>
      <p:sp>
        <p:nvSpPr>
          <p:cNvPr id="422919" name="Text Box 7"/>
          <p:cNvSpPr txBox="1">
            <a:spLocks noChangeArrowheads="1"/>
          </p:cNvSpPr>
          <p:nvPr/>
        </p:nvSpPr>
        <p:spPr bwMode="auto">
          <a:xfrm>
            <a:off x="838200" y="6110288"/>
            <a:ext cx="7391400" cy="51911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¿Tal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vez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hay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dimensiones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adicionales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del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espacio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8357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2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2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229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229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22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291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1" name="Object 4"/>
          <p:cNvGraphicFramePr>
            <a:graphicFrameLocks noChangeAspect="1"/>
          </p:cNvGraphicFramePr>
          <p:nvPr/>
        </p:nvGraphicFramePr>
        <p:xfrm>
          <a:off x="0" y="-12700"/>
          <a:ext cx="9144000" cy="687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6" name="CorelPhotoPaint.Image.10" r:id="rId4" imgW="9752381" imgH="6882540" progId="CorelPhotoPaint.Image.10">
                  <p:embed/>
                </p:oleObj>
              </mc:Choice>
              <mc:Fallback>
                <p:oleObj name="CorelPhotoPaint.Image.10" r:id="rId4" imgW="9752381" imgH="6882540" progId="CorelPhotoPaint.Image.1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12700"/>
                        <a:ext cx="9144000" cy="687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2802" name="Text Box 2"/>
          <p:cNvSpPr txBox="1">
            <a:spLocks noChangeArrowheads="1"/>
          </p:cNvSpPr>
          <p:nvPr/>
        </p:nvSpPr>
        <p:spPr bwMode="auto">
          <a:xfrm>
            <a:off x="88900" y="76200"/>
            <a:ext cx="7886700" cy="519113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Según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algunas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teorías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con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dimensiones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</a:rPr>
              <a:t>adicionales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…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8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sz="48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Agujeros negros en el LHC ?</a:t>
            </a:r>
          </a:p>
        </p:txBody>
      </p:sp>
      <p:sp>
        <p:nvSpPr>
          <p:cNvPr id="332805" name="Text Box 5"/>
          <p:cNvSpPr txBox="1">
            <a:spLocks noChangeArrowheads="1"/>
          </p:cNvSpPr>
          <p:nvPr/>
        </p:nvSpPr>
        <p:spPr bwMode="auto">
          <a:xfrm>
            <a:off x="6380163" y="3432175"/>
            <a:ext cx="2800350" cy="1175706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Se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desintegran</a:t>
            </a:r>
            <a:endParaRPr lang="en-US" sz="3200" b="0" dirty="0">
              <a:solidFill>
                <a:srgbClr val="FFFF00"/>
              </a:solidFill>
              <a:latin typeface="Times New Roman" charset="0"/>
            </a:endParaRPr>
          </a:p>
          <a:p>
            <a:pPr algn="ctr">
              <a:buNone/>
              <a:defRPr/>
            </a:pP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inmediatamente</a:t>
            </a:r>
            <a:endParaRPr lang="en-US" sz="3200" b="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107950" y="3429000"/>
            <a:ext cx="2800350" cy="1175706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No hay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ningún</a:t>
            </a:r>
            <a:endParaRPr lang="en-US" sz="3200" b="0" dirty="0">
              <a:solidFill>
                <a:srgbClr val="FFFF00"/>
              </a:solidFill>
              <a:latin typeface="Times New Roman" charset="0"/>
            </a:endParaRPr>
          </a:p>
          <a:p>
            <a:pPr algn="ctr" eaLnBrk="1" hangingPunct="1">
              <a:buNone/>
            </a:pP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peligro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425618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 bwMode="auto">
          <a:xfrm>
            <a:off x="611188" y="2492375"/>
            <a:ext cx="7777162" cy="18018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en-US" sz="3200" b="0">
                <a:latin typeface="Times New Roman" charset="0"/>
                <a:cs typeface="Times New Roman" charset="0"/>
              </a:rPr>
              <a:t>El LHC continuará durante ~ 20 años más</a:t>
            </a:r>
          </a:p>
          <a:p>
            <a:pPr algn="ctr">
              <a:spcBef>
                <a:spcPct val="20000"/>
              </a:spcBef>
            </a:pPr>
            <a:r>
              <a:rPr lang="en-US" sz="3200" b="0">
                <a:latin typeface="Times New Roman" charset="0"/>
                <a:cs typeface="Times New Roman" charset="0"/>
              </a:rPr>
              <a:t>Energía ~ 2 veces más grande</a:t>
            </a:r>
          </a:p>
          <a:p>
            <a:pPr algn="ctr">
              <a:spcBef>
                <a:spcPct val="20000"/>
              </a:spcBef>
            </a:pPr>
            <a:r>
              <a:rPr lang="en-US" sz="3200" b="0">
                <a:latin typeface="Times New Roman" charset="0"/>
                <a:cs typeface="Times New Roman" charset="0"/>
              </a:rPr>
              <a:t>~ 100 veces más colisiones</a:t>
            </a:r>
          </a:p>
        </p:txBody>
      </p:sp>
      <p:pic>
        <p:nvPicPr>
          <p:cNvPr id="4" name="Picture 3" descr="CLICloc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125538"/>
            <a:ext cx="5329238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3" descr="projet_boucle_100km_Eng_8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238" y="1135063"/>
            <a:ext cx="4105275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2" name="Title 1"/>
          <p:cNvSpPr>
            <a:spLocks noGrp="1"/>
          </p:cNvSpPr>
          <p:nvPr>
            <p:ph type="ctrTitle"/>
          </p:nvPr>
        </p:nvSpPr>
        <p:spPr>
          <a:xfrm>
            <a:off x="323850" y="71438"/>
            <a:ext cx="8458200" cy="1270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000"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4000">
                <a:latin typeface="Times New Roman" charset="0"/>
                <a:ea typeface="ＭＳ Ｐゴシック" charset="0"/>
                <a:cs typeface="Times New Roman" charset="0"/>
              </a:rPr>
              <a:t>Próximos pasos en la física de altas energías </a:t>
            </a:r>
            <a:r>
              <a:rPr lang="en-US" sz="40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?</a:t>
            </a:r>
            <a:endParaRPr lang="en-US" sz="400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4941888"/>
            <a:ext cx="7129463" cy="1800225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Adónde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vamos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despues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del LHC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?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Colisionador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e</a:t>
            </a:r>
            <a:r>
              <a:rPr lang="en-US" baseline="30000" dirty="0" err="1">
                <a:latin typeface="Times New Roman" charset="0"/>
                <a:ea typeface="ＭＳ Ｐゴシック" charset="0"/>
                <a:cs typeface="Times New Roman" charset="0"/>
              </a:rPr>
              <a:t>+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e</a:t>
            </a:r>
            <a:r>
              <a:rPr lang="en-US" baseline="30000" dirty="0">
                <a:latin typeface="Times New Roman" charset="0"/>
                <a:ea typeface="ＭＳ Ｐゴシック" charset="0"/>
                <a:cs typeface="Times New Roman" charset="0"/>
              </a:rPr>
              <a:t>-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lineal de 50km ?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>
                <a:latin typeface="Times New Roman" charset="0"/>
                <a:ea typeface="ＭＳ Ｐゴシック" charset="0"/>
                <a:cs typeface="Times New Roman" charset="0"/>
              </a:rPr>
              <a:t>Colisionador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circular de 80 o 100 km ?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01296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3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CC-eeLum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4" y="1628799"/>
            <a:ext cx="8941792" cy="4686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188913"/>
            <a:ext cx="8134350" cy="1470025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dirty="0" err="1" smtClean="0">
                <a:latin typeface="Times New Roman"/>
                <a:cs typeface="Times New Roman"/>
              </a:rPr>
              <a:t>Projectos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para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colisionadores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 err="1" smtClean="0">
                <a:latin typeface="Times New Roman"/>
                <a:cs typeface="Times New Roman"/>
              </a:rPr>
              <a:t>e</a:t>
            </a:r>
            <a:r>
              <a:rPr lang="en-US" baseline="30000" dirty="0" err="1" smtClean="0">
                <a:latin typeface="Times New Roman"/>
                <a:cs typeface="Times New Roman"/>
              </a:rPr>
              <a:t>+</a:t>
            </a:r>
            <a:r>
              <a:rPr lang="en-US" dirty="0" err="1" smtClean="0">
                <a:latin typeface="Times New Roman"/>
                <a:cs typeface="Times New Roman"/>
              </a:rPr>
              <a:t>e</a:t>
            </a:r>
            <a:r>
              <a:rPr lang="en-US" baseline="30000" dirty="0" smtClean="0">
                <a:latin typeface="Times New Roman"/>
                <a:cs typeface="Times New Roman"/>
              </a:rPr>
              <a:t>-</a:t>
            </a:r>
            <a:r>
              <a:rPr lang="en-US" dirty="0" smtClean="0">
                <a:latin typeface="Times New Roman"/>
                <a:cs typeface="Times New Roman"/>
              </a:rPr>
              <a:t>:</a:t>
            </a:r>
            <a:r>
              <a:rPr lang="en-US" dirty="0" smtClean="0">
                <a:latin typeface="Times New Roman"/>
                <a:cs typeface="Times New Roman"/>
              </a:rPr>
              <a:t/>
            </a:r>
            <a:br>
              <a:rPr lang="en-US" dirty="0" smtClean="0">
                <a:latin typeface="Times New Roman"/>
                <a:cs typeface="Times New Roman"/>
              </a:rPr>
            </a:br>
            <a:r>
              <a:rPr lang="en-US" dirty="0" err="1" smtClean="0">
                <a:latin typeface="Times New Roman"/>
                <a:cs typeface="Times New Roman"/>
              </a:rPr>
              <a:t>Energ</a:t>
            </a:r>
            <a:r>
              <a:rPr lang="en-US" dirty="0" err="1" smtClean="0">
                <a:latin typeface="Times New Roman"/>
                <a:cs typeface="Times New Roman"/>
              </a:rPr>
              <a:t>ía</a:t>
            </a:r>
            <a:r>
              <a:rPr lang="en-US" dirty="0" smtClean="0">
                <a:latin typeface="Times New Roman"/>
                <a:cs typeface="Times New Roman"/>
              </a:rPr>
              <a:t> y </a:t>
            </a:r>
            <a:r>
              <a:rPr lang="en-US" dirty="0" err="1" smtClean="0">
                <a:latin typeface="Times New Roman"/>
                <a:cs typeface="Times New Roman"/>
              </a:rPr>
              <a:t>l</a:t>
            </a:r>
            <a:r>
              <a:rPr lang="en-US" dirty="0" err="1" smtClean="0">
                <a:latin typeface="Times New Roman"/>
                <a:cs typeface="Times New Roman"/>
              </a:rPr>
              <a:t>uminosidad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 rot="20451414">
            <a:off x="2311795" y="1721223"/>
            <a:ext cx="1309899" cy="2942508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 rot="21370623">
            <a:off x="3071406" y="3692647"/>
            <a:ext cx="5788053" cy="1183670"/>
          </a:xfrm>
          <a:prstGeom prst="ellips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4" name="TextBox 3"/>
          <p:cNvSpPr txBox="1"/>
          <p:nvPr/>
        </p:nvSpPr>
        <p:spPr>
          <a:xfrm>
            <a:off x="2413244" y="5877272"/>
            <a:ext cx="4193901" cy="104028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Los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resultados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del LHC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nos</a:t>
            </a:r>
            <a:endParaRPr lang="en-US" sz="2800" b="0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</a:pPr>
            <a:r>
              <a:rPr lang="en-US" sz="28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i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ndicar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án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las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prioridades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4330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597" y="-36909"/>
            <a:ext cx="9277109" cy="69174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4744"/>
            <a:ext cx="9036496" cy="1152127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4800" dirty="0" err="1" smtClean="0">
                <a:latin typeface="Times New Roman"/>
                <a:cs typeface="Times New Roman"/>
              </a:rPr>
              <a:t>Colisionadores</a:t>
            </a:r>
            <a:r>
              <a:rPr lang="en-US" sz="4800" dirty="0" smtClean="0">
                <a:latin typeface="Times New Roman"/>
                <a:cs typeface="Times New Roman"/>
              </a:rPr>
              <a:t> </a:t>
            </a:r>
            <a:r>
              <a:rPr lang="en-US" sz="4800" dirty="0" err="1">
                <a:latin typeface="Times New Roman"/>
                <a:cs typeface="Times New Roman"/>
              </a:rPr>
              <a:t>c</a:t>
            </a:r>
            <a:r>
              <a:rPr lang="en-US" sz="4800" dirty="0" err="1" smtClean="0">
                <a:latin typeface="Times New Roman"/>
                <a:cs typeface="Times New Roman"/>
              </a:rPr>
              <a:t>irculares</a:t>
            </a:r>
            <a:r>
              <a:rPr lang="en-US" sz="4800" dirty="0" smtClean="0">
                <a:latin typeface="Times New Roman"/>
                <a:cs typeface="Times New Roman"/>
              </a:rPr>
              <a:t> del </a:t>
            </a:r>
            <a:r>
              <a:rPr lang="en-US" sz="4800" dirty="0" err="1" smtClean="0">
                <a:latin typeface="Times New Roman"/>
                <a:cs typeface="Times New Roman"/>
              </a:rPr>
              <a:t>futuro</a:t>
            </a:r>
            <a:endParaRPr lang="en-US" sz="4800" dirty="0">
              <a:latin typeface="Times New Roman"/>
              <a:cs typeface="Times New Roman"/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496" y="5444579"/>
            <a:ext cx="9036495" cy="1296789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4000" dirty="0" smtClean="0">
                <a:latin typeface="Times New Roman"/>
                <a:cs typeface="Times New Roman"/>
              </a:rPr>
              <a:t>La </a:t>
            </a:r>
            <a:r>
              <a:rPr lang="en-US" sz="4000" dirty="0" err="1" smtClean="0">
                <a:latin typeface="Times New Roman"/>
                <a:cs typeface="Times New Roman"/>
              </a:rPr>
              <a:t>visi</a:t>
            </a:r>
            <a:r>
              <a:rPr lang="en-US" sz="4000" dirty="0" err="1" smtClean="0">
                <a:latin typeface="Times New Roman"/>
                <a:cs typeface="Times New Roman"/>
              </a:rPr>
              <a:t>ó</a:t>
            </a:r>
            <a:r>
              <a:rPr lang="en-US" sz="4000" dirty="0" err="1" smtClean="0">
                <a:latin typeface="Times New Roman"/>
                <a:cs typeface="Times New Roman"/>
              </a:rPr>
              <a:t>n</a:t>
            </a:r>
            <a:r>
              <a:rPr lang="en-US" sz="4000" dirty="0" smtClean="0">
                <a:latin typeface="Times New Roman"/>
                <a:cs typeface="Times New Roman"/>
              </a:rPr>
              <a:t>:</a:t>
            </a:r>
          </a:p>
          <a:p>
            <a:pPr>
              <a:defRPr/>
            </a:pPr>
            <a:r>
              <a:rPr lang="en-US" sz="2400" dirty="0" err="1" smtClean="0">
                <a:latin typeface="Times New Roman"/>
                <a:cs typeface="Times New Roman"/>
              </a:rPr>
              <a:t>explorar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10 </a:t>
            </a:r>
            <a:r>
              <a:rPr lang="en-US" sz="2400" dirty="0" err="1" smtClean="0">
                <a:latin typeface="Times New Roman"/>
                <a:cs typeface="Times New Roman"/>
              </a:rPr>
              <a:t>TeV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directamente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(100 </a:t>
            </a:r>
            <a:r>
              <a:rPr lang="en-US" sz="2400" dirty="0" err="1" smtClean="0">
                <a:latin typeface="Times New Roman"/>
                <a:cs typeface="Times New Roman"/>
              </a:rPr>
              <a:t>TeV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err="1" smtClean="0">
                <a:latin typeface="Times New Roman"/>
                <a:cs typeface="Times New Roman"/>
              </a:rPr>
              <a:t>pp</a:t>
            </a:r>
            <a:r>
              <a:rPr lang="en-US" sz="2400" dirty="0" smtClean="0">
                <a:latin typeface="Times New Roman"/>
                <a:cs typeface="Times New Roman"/>
              </a:rPr>
              <a:t>) + </a:t>
            </a:r>
            <a:r>
              <a:rPr lang="en-US" sz="2400" dirty="0" err="1" smtClean="0">
                <a:latin typeface="Times New Roman"/>
                <a:cs typeface="Times New Roman"/>
              </a:rPr>
              <a:t>indirectamente</a:t>
            </a:r>
            <a:r>
              <a:rPr lang="en-US" sz="2400" dirty="0" smtClean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(</a:t>
            </a:r>
            <a:r>
              <a:rPr lang="en-US" sz="2400" dirty="0" err="1" smtClean="0">
                <a:latin typeface="Times New Roman"/>
                <a:cs typeface="Times New Roman"/>
              </a:rPr>
              <a:t>e</a:t>
            </a:r>
            <a:r>
              <a:rPr lang="en-US" sz="2400" baseline="30000" dirty="0" err="1" smtClean="0">
                <a:latin typeface="Times New Roman"/>
                <a:cs typeface="Times New Roman"/>
              </a:rPr>
              <a:t>+</a:t>
            </a:r>
            <a:r>
              <a:rPr lang="en-US" sz="2400" dirty="0" err="1" smtClean="0">
                <a:latin typeface="Times New Roman"/>
                <a:cs typeface="Times New Roman"/>
              </a:rPr>
              <a:t>e</a:t>
            </a:r>
            <a:r>
              <a:rPr lang="en-US" sz="2400" baseline="30000" dirty="0" smtClean="0">
                <a:latin typeface="Times New Roman"/>
                <a:cs typeface="Times New Roman"/>
              </a:rPr>
              <a:t>-</a:t>
            </a:r>
            <a:r>
              <a:rPr lang="en-US" sz="2400" dirty="0" smtClean="0"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8" name="Arc 7"/>
          <p:cNvSpPr/>
          <p:nvPr/>
        </p:nvSpPr>
        <p:spPr>
          <a:xfrm>
            <a:off x="-940534" y="4113292"/>
            <a:ext cx="5870973" cy="1358292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1663800" y="4113292"/>
            <a:ext cx="2884972" cy="617406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4548772" y="4196753"/>
            <a:ext cx="381668" cy="107375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635" y="87718"/>
            <a:ext cx="2307485" cy="965018"/>
          </a:xfrm>
          <a:prstGeom prst="rect">
            <a:avLst/>
          </a:prstGeom>
        </p:spPr>
      </p:pic>
      <p:pic>
        <p:nvPicPr>
          <p:cNvPr id="3" name="Picture 2" descr="CEPC-SPP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16632"/>
            <a:ext cx="2946400" cy="762000"/>
          </a:xfrm>
          <a:prstGeom prst="rect">
            <a:avLst/>
          </a:prstGeom>
        </p:spPr>
      </p:pic>
      <p:sp>
        <p:nvSpPr>
          <p:cNvPr id="12" name="Arc 11"/>
          <p:cNvSpPr/>
          <p:nvPr/>
        </p:nvSpPr>
        <p:spPr>
          <a:xfrm>
            <a:off x="1954183" y="2987530"/>
            <a:ext cx="996263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7871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68760"/>
            <a:ext cx="6912768" cy="5472608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2800" dirty="0" err="1" smtClean="0">
                <a:latin typeface="Times New Roman"/>
                <a:cs typeface="Times New Roman"/>
              </a:rPr>
              <a:t>M</a:t>
            </a:r>
            <a:r>
              <a:rPr lang="en-US" sz="2800" dirty="0" err="1" smtClean="0">
                <a:latin typeface="Times New Roman"/>
                <a:cs typeface="Times New Roman"/>
              </a:rPr>
              <a:t>ás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allá</a:t>
            </a:r>
            <a:r>
              <a:rPr lang="en-US" sz="2800" dirty="0" smtClean="0">
                <a:latin typeface="Times New Roman"/>
                <a:cs typeface="Times New Roman"/>
              </a:rPr>
              <a:t> del </a:t>
            </a:r>
            <a:r>
              <a:rPr lang="en-US" sz="2800" dirty="0" smtClean="0">
                <a:latin typeface="Times New Roman"/>
                <a:cs typeface="Times New Roman"/>
              </a:rPr>
              <a:t>LHC:</a:t>
            </a:r>
            <a:endParaRPr lang="en-US" sz="2800" dirty="0" smtClean="0">
              <a:latin typeface="Times New Roman"/>
              <a:cs typeface="Times New Roman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80920" cy="936501"/>
          </a:xfr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800" dirty="0" err="1" smtClean="0">
                <a:latin typeface="Times New Roman"/>
                <a:cs typeface="Times New Roman"/>
              </a:rPr>
              <a:t>Producci</a:t>
            </a:r>
            <a:r>
              <a:rPr lang="en-US" sz="4800" dirty="0" err="1" smtClean="0">
                <a:latin typeface="Times New Roman"/>
                <a:cs typeface="Times New Roman"/>
              </a:rPr>
              <a:t>ón</a:t>
            </a:r>
            <a:r>
              <a:rPr lang="en-US" sz="4800" dirty="0" smtClean="0">
                <a:latin typeface="Times New Roman"/>
                <a:cs typeface="Times New Roman"/>
              </a:rPr>
              <a:t> del </a:t>
            </a:r>
            <a:r>
              <a:rPr lang="en-US" sz="4800" dirty="0" err="1" smtClean="0">
                <a:latin typeface="Times New Roman"/>
                <a:cs typeface="Times New Roman"/>
              </a:rPr>
              <a:t>bosón</a:t>
            </a:r>
            <a:r>
              <a:rPr lang="en-US" sz="4800" dirty="0" smtClean="0">
                <a:latin typeface="Times New Roman"/>
                <a:cs typeface="Times New Roman"/>
              </a:rPr>
              <a:t> de H</a:t>
            </a:r>
            <a:r>
              <a:rPr lang="en-US" sz="4800" dirty="0" smtClean="0">
                <a:latin typeface="Times New Roman"/>
                <a:cs typeface="Times New Roman"/>
              </a:rPr>
              <a:t>iggs</a:t>
            </a:r>
            <a:endParaRPr lang="en-US" sz="4800" dirty="0" smtClean="0">
              <a:latin typeface="Times New Roman"/>
              <a:cs typeface="Times New Roman"/>
            </a:endParaRPr>
          </a:p>
        </p:txBody>
      </p:sp>
      <p:pic>
        <p:nvPicPr>
          <p:cNvPr id="5" name="Picture 4" descr="HiggsXsecti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72816"/>
            <a:ext cx="7236296" cy="5046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511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la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6986116" cy="541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269776"/>
            <a:ext cx="82804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>
              <a:defRPr/>
            </a:pPr>
            <a:r>
              <a:rPr lang="en-US" sz="5400" dirty="0" smtClean="0">
                <a:latin typeface="Times New Roman"/>
                <a:cs typeface="Times New Roman"/>
              </a:rPr>
              <a:t>     </a:t>
            </a:r>
            <a:r>
              <a:rPr lang="en-US" sz="5400" dirty="0" err="1" smtClean="0">
                <a:latin typeface="Times New Roman"/>
                <a:cs typeface="Times New Roman"/>
              </a:rPr>
              <a:t>Buscando</a:t>
            </a:r>
            <a:r>
              <a:rPr lang="en-US" sz="5400" dirty="0" smtClean="0">
                <a:latin typeface="Times New Roman"/>
                <a:cs typeface="Times New Roman"/>
              </a:rPr>
              <a:t> </a:t>
            </a:r>
            <a:r>
              <a:rPr lang="en-US" sz="5400" dirty="0" err="1" smtClean="0">
                <a:latin typeface="Times New Roman"/>
                <a:cs typeface="Times New Roman"/>
              </a:rPr>
              <a:t>supersimetr</a:t>
            </a:r>
            <a:r>
              <a:rPr lang="en-US" sz="5400" dirty="0" err="1" smtClean="0">
                <a:latin typeface="Times New Roman"/>
                <a:cs typeface="Times New Roman"/>
              </a:rPr>
              <a:t>ía</a:t>
            </a:r>
            <a:endParaRPr lang="en-US" sz="5400" dirty="0"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16" y="4077072"/>
            <a:ext cx="4320480" cy="1296144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 algn="ctr">
              <a:buNone/>
              <a:defRPr/>
            </a:pP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Descubrir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part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ículas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supersimétricas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pesadas</a:t>
            </a:r>
            <a:endParaRPr lang="en-US" dirty="0">
              <a:solidFill>
                <a:srgbClr val="000000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495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r-FR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08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0"/>
            <a:ext cx="96774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08580" name="Text Box 4"/>
          <p:cNvSpPr txBox="1">
            <a:spLocks noChangeArrowheads="1"/>
          </p:cNvSpPr>
          <p:nvPr/>
        </p:nvSpPr>
        <p:spPr bwMode="auto">
          <a:xfrm>
            <a:off x="4917280" y="4941888"/>
            <a:ext cx="4298773" cy="176663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  <a:buNone/>
              <a:defRPr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…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también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telescopios</a:t>
            </a:r>
            <a:endParaRPr lang="en-US" sz="3200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algn="ctr">
              <a:spcBef>
                <a:spcPct val="20000"/>
              </a:spcBef>
              <a:buNone/>
              <a:defRPr/>
            </a:pPr>
            <a:r>
              <a:rPr lang="en-US" sz="32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para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estudiar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los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secretos</a:t>
            </a:r>
            <a:endParaRPr lang="en-US" sz="3200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algn="ctr">
              <a:spcBef>
                <a:spcPct val="20000"/>
              </a:spcBef>
              <a:buNone/>
              <a:defRPr/>
            </a:pPr>
            <a:r>
              <a:rPr lang="en-US" sz="32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del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Universo</a:t>
            </a:r>
            <a:endParaRPr lang="en-US" sz="3200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00013" y="150813"/>
            <a:ext cx="5245547" cy="117570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None/>
              <a:defRPr/>
            </a:pPr>
            <a:r>
              <a:rPr lang="en-US" sz="32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Los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colisionadores</a:t>
            </a:r>
            <a:r>
              <a:rPr lang="en-US" sz="32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no son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sólo</a:t>
            </a:r>
            <a:endParaRPr lang="en-US" sz="3200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>
              <a:spcBef>
                <a:spcPct val="20000"/>
              </a:spcBef>
              <a:buNone/>
              <a:defRPr/>
            </a:pPr>
            <a:r>
              <a:rPr lang="en-US" sz="32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super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-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microscopios</a:t>
            </a:r>
            <a:r>
              <a:rPr lang="en-US" sz="3200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…</a:t>
            </a:r>
          </a:p>
        </p:txBody>
      </p:sp>
      <p:pic>
        <p:nvPicPr>
          <p:cNvPr id="6" name="Picture 5" descr="20120707_STP004_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725" y="3375025"/>
            <a:ext cx="2144713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605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8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8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8580" grpId="0" animBg="1"/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4" descr="sal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-26988"/>
            <a:ext cx="4176713" cy="589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5486400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El </a:t>
            </a:r>
            <a:r>
              <a:rPr lang="ja-JP" altLang="en-US" sz="4000">
                <a:latin typeface="Times New Roman" charset="0"/>
                <a:ea typeface="ＭＳ Ｐゴシック" charset="0"/>
                <a:cs typeface="ＭＳ Ｐゴシック" charset="0"/>
              </a:rPr>
              <a:t>‘</a:t>
            </a:r>
            <a:r>
              <a:rPr lang="en-US" altLang="ja-JP" sz="4000">
                <a:latin typeface="Times New Roman" charset="0"/>
                <a:ea typeface="ＭＳ Ｐゴシック" charset="0"/>
                <a:cs typeface="ＭＳ Ｐゴシック" charset="0"/>
              </a:rPr>
              <a:t>Modelo Estándar</a:t>
            </a:r>
            <a:r>
              <a:rPr lang="ja-JP" altLang="en-US" sz="400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4000">
                <a:latin typeface="Times New Roman" charset="0"/>
                <a:ea typeface="ＭＳ Ｐゴシック" charset="0"/>
                <a:cs typeface="ＭＳ Ｐゴシック" charset="0"/>
              </a:rPr>
              <a:t/>
            </a:r>
            <a:br>
              <a:rPr lang="en-US" altLang="ja-JP" sz="400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fr-FR" altLang="ja-JP" sz="400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de las partículas</a:t>
            </a:r>
            <a:endParaRPr lang="fr-FR" sz="400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1143000" y="1752600"/>
            <a:ext cx="3962400" cy="904863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None/>
              <a:defRPr/>
            </a:pPr>
            <a:r>
              <a:rPr lang="fr-FR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Propuesto</a:t>
            </a:r>
            <a:r>
              <a:rPr lang="fr-FR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fr-FR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por</a:t>
            </a:r>
            <a:r>
              <a:rPr lang="fr-FR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fr-FR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Abdus</a:t>
            </a:r>
            <a:r>
              <a:rPr lang="fr-FR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 Salam, </a:t>
            </a:r>
          </a:p>
          <a:p>
            <a:pPr algn="ctr">
              <a:buNone/>
              <a:defRPr/>
            </a:pPr>
            <a:r>
              <a:rPr lang="fr-FR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Glashow y Weinberg</a:t>
            </a:r>
          </a:p>
        </p:txBody>
      </p:sp>
      <p:grpSp>
        <p:nvGrpSpPr>
          <p:cNvPr id="177158" name="Group 6"/>
          <p:cNvGrpSpPr>
            <a:grpSpLocks/>
          </p:cNvGrpSpPr>
          <p:nvPr/>
        </p:nvGrpSpPr>
        <p:grpSpPr bwMode="auto">
          <a:xfrm>
            <a:off x="152400" y="2781300"/>
            <a:ext cx="4141788" cy="2171700"/>
            <a:chOff x="144" y="1709"/>
            <a:chExt cx="2609" cy="1368"/>
          </a:xfrm>
        </p:grpSpPr>
        <p:sp>
          <p:nvSpPr>
            <p:cNvPr id="177159" name="Text Box 7"/>
            <p:cNvSpPr txBox="1">
              <a:spLocks noChangeArrowheads="1"/>
            </p:cNvSpPr>
            <p:nvPr/>
          </p:nvSpPr>
          <p:spPr bwMode="auto">
            <a:xfrm>
              <a:off x="1931" y="1709"/>
              <a:ext cx="822" cy="849"/>
            </a:xfrm>
            <a:prstGeom prst="rect">
              <a:avLst/>
            </a:prstGeom>
            <a:solidFill>
              <a:srgbClr val="00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>
                <a:buNone/>
                <a:defRPr/>
              </a:pPr>
              <a:r>
                <a:rPr lang="fr-FR" sz="2400" b="0" dirty="0">
                  <a:solidFill>
                    <a:srgbClr val="FFFF00"/>
                  </a:solidFill>
                  <a:latin typeface="Times New Roman"/>
                  <a:cs typeface="Times New Roman"/>
                </a:rPr>
                <a:t>Primeras</a:t>
              </a:r>
            </a:p>
            <a:p>
              <a:pPr algn="ctr">
                <a:buNone/>
                <a:defRPr/>
              </a:pPr>
              <a:r>
                <a:rPr lang="fr-FR" sz="2400" b="0" dirty="0" err="1">
                  <a:solidFill>
                    <a:srgbClr val="FFFF00"/>
                  </a:solidFill>
                  <a:latin typeface="Times New Roman"/>
                  <a:cs typeface="Times New Roman"/>
                </a:rPr>
                <a:t>pruebas</a:t>
              </a:r>
              <a:endParaRPr lang="fr-FR" sz="2400" b="0" dirty="0">
                <a:solidFill>
                  <a:srgbClr val="FFFF00"/>
                </a:solidFill>
                <a:latin typeface="Times New Roman"/>
                <a:cs typeface="Times New Roman"/>
              </a:endParaRPr>
            </a:p>
            <a:p>
              <a:pPr algn="ctr">
                <a:buNone/>
                <a:defRPr/>
              </a:pPr>
              <a:r>
                <a:rPr lang="fr-FR" sz="2400" b="0" dirty="0">
                  <a:solidFill>
                    <a:srgbClr val="FFFF00"/>
                  </a:solidFill>
                  <a:latin typeface="Times New Roman"/>
                  <a:cs typeface="Times New Roman"/>
                </a:rPr>
                <a:t>al CERN</a:t>
              </a:r>
            </a:p>
          </p:txBody>
        </p:sp>
        <p:pic>
          <p:nvPicPr>
            <p:cNvPr id="21512" name="Picture 8" descr="gargamelle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1776"/>
              <a:ext cx="1778" cy="13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7162" name="Text Box 10"/>
          <p:cNvSpPr txBox="1">
            <a:spLocks noChangeArrowheads="1"/>
          </p:cNvSpPr>
          <p:nvPr/>
        </p:nvSpPr>
        <p:spPr bwMode="auto">
          <a:xfrm>
            <a:off x="345619" y="5219700"/>
            <a:ext cx="3672800" cy="1348061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fr-FR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Acuerdo</a:t>
            </a:r>
            <a:r>
              <a:rPr lang="fr-FR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 perfecto entre</a:t>
            </a:r>
          </a:p>
          <a:p>
            <a:pPr algn="ctr">
              <a:buNone/>
              <a:defRPr/>
            </a:pPr>
            <a:r>
              <a:rPr lang="fr-FR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la </a:t>
            </a:r>
            <a:r>
              <a:rPr lang="fr-FR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teoría</a:t>
            </a:r>
            <a:r>
              <a:rPr lang="fr-FR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 y los </a:t>
            </a:r>
            <a:r>
              <a:rPr lang="fr-FR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experimentos</a:t>
            </a:r>
            <a:endParaRPr lang="fr-FR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fr-FR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en </a:t>
            </a:r>
            <a:r>
              <a:rPr lang="fr-FR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todos</a:t>
            </a:r>
            <a:r>
              <a:rPr lang="fr-FR" sz="2400" b="0" dirty="0">
                <a:solidFill>
                  <a:srgbClr val="FFFF00"/>
                </a:solidFill>
                <a:latin typeface="Times New Roman"/>
                <a:cs typeface="Times New Roman"/>
              </a:rPr>
              <a:t> los </a:t>
            </a:r>
            <a:r>
              <a:rPr lang="fr-FR" sz="24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laboratorios</a:t>
            </a:r>
            <a:endParaRPr lang="fr-FR" sz="24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30726" name="Picture 1" descr="Zpeak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971925"/>
            <a:ext cx="2736850" cy="277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1025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7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7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16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/>
          <p:cNvSpPr>
            <a:spLocks noChangeArrowheads="1"/>
          </p:cNvSpPr>
          <p:nvPr/>
        </p:nvSpPr>
        <p:spPr bwMode="auto">
          <a:xfrm>
            <a:off x="2743200" y="76200"/>
            <a:ext cx="4114800" cy="49212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None/>
            </a:pP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Partículas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 de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materia</a:t>
            </a:r>
            <a:endParaRPr lang="en-US" sz="3200" b="0" dirty="0">
              <a:solidFill>
                <a:srgbClr val="FFFF00"/>
              </a:solidFill>
              <a:latin typeface="Times New Roman" charset="0"/>
            </a:endParaRPr>
          </a:p>
        </p:txBody>
      </p:sp>
      <p:sp>
        <p:nvSpPr>
          <p:cNvPr id="381955" name="Rectangle 3"/>
          <p:cNvSpPr>
            <a:spLocks noChangeArrowheads="1"/>
          </p:cNvSpPr>
          <p:nvPr/>
        </p:nvSpPr>
        <p:spPr bwMode="auto">
          <a:xfrm>
            <a:off x="2133600" y="4038600"/>
            <a:ext cx="4800600" cy="492125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None/>
            </a:pP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Fuerzas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 e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interacciones</a:t>
            </a:r>
            <a:endParaRPr lang="en-US" sz="3200" b="0" dirty="0">
              <a:solidFill>
                <a:srgbClr val="FFFF00"/>
              </a:solidFill>
              <a:latin typeface="Times New Roman" charset="0"/>
            </a:endParaRPr>
          </a:p>
        </p:txBody>
      </p:sp>
      <p:pic>
        <p:nvPicPr>
          <p:cNvPr id="381956" name="Picture 4" descr="Forc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4572000"/>
            <a:ext cx="835025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1957" name="Picture 5" descr="fermion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98525"/>
            <a:ext cx="835025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1958" name="Rectangle 6"/>
          <p:cNvSpPr>
            <a:spLocks noChangeArrowheads="1"/>
          </p:cNvSpPr>
          <p:nvPr/>
        </p:nvSpPr>
        <p:spPr bwMode="auto">
          <a:xfrm>
            <a:off x="1066800" y="2895600"/>
            <a:ext cx="6934200" cy="1012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>
              <a:buNone/>
              <a:defRPr/>
            </a:pPr>
            <a:r>
              <a:rPr lang="en-US" sz="4400" b="0" dirty="0">
                <a:latin typeface="Times New Roman" charset="0"/>
              </a:rPr>
              <a:t>El </a:t>
            </a:r>
            <a:r>
              <a:rPr lang="ja-JP" altLang="en-US" sz="4400" b="0" dirty="0">
                <a:latin typeface="Times New Roman" charset="0"/>
              </a:rPr>
              <a:t>‘</a:t>
            </a:r>
            <a:r>
              <a:rPr lang="en-US" sz="4400" b="0" dirty="0" err="1">
                <a:latin typeface="Times New Roman" charset="0"/>
              </a:rPr>
              <a:t>Modelo</a:t>
            </a:r>
            <a:r>
              <a:rPr lang="en-US" sz="4400" b="0" dirty="0">
                <a:latin typeface="Times New Roman" charset="0"/>
              </a:rPr>
              <a:t> </a:t>
            </a:r>
            <a:r>
              <a:rPr lang="en-US" sz="4400" b="0" dirty="0" err="1">
                <a:latin typeface="Times New Roman" charset="0"/>
              </a:rPr>
              <a:t>Estándar</a:t>
            </a:r>
            <a:r>
              <a:rPr lang="ja-JP" altLang="en-US" sz="4400" b="0" dirty="0">
                <a:latin typeface="Times New Roman" charset="0"/>
              </a:rPr>
              <a:t>’</a:t>
            </a:r>
            <a:endParaRPr lang="en-US" sz="4400" b="0" dirty="0">
              <a:latin typeface="Times New Roman" charset="0"/>
            </a:endParaRPr>
          </a:p>
        </p:txBody>
      </p:sp>
      <p:sp>
        <p:nvSpPr>
          <p:cNvPr id="381959" name="Text Box 7"/>
          <p:cNvSpPr txBox="1">
            <a:spLocks noChangeArrowheads="1"/>
          </p:cNvSpPr>
          <p:nvPr/>
        </p:nvSpPr>
        <p:spPr bwMode="auto">
          <a:xfrm>
            <a:off x="228600" y="6400800"/>
            <a:ext cx="8801100" cy="461963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buNone/>
              <a:defRPr/>
            </a:pPr>
            <a:r>
              <a:rPr lang="en-US" sz="2400" b="0" dirty="0" err="1">
                <a:solidFill>
                  <a:srgbClr val="FFFF0C"/>
                </a:solidFill>
                <a:latin typeface="Times" charset="0"/>
              </a:rPr>
              <a:t>Gravedad</a:t>
            </a:r>
            <a:r>
              <a:rPr lang="en-US" sz="2400" b="0" dirty="0">
                <a:solidFill>
                  <a:srgbClr val="FFFF0C"/>
                </a:solidFill>
                <a:latin typeface="Times" charset="0"/>
              </a:rPr>
              <a:t>	</a:t>
            </a:r>
            <a:r>
              <a:rPr lang="en-US" sz="2400" b="0" dirty="0" err="1">
                <a:solidFill>
                  <a:srgbClr val="FFFF0C"/>
                </a:solidFill>
                <a:latin typeface="Times" charset="0"/>
              </a:rPr>
              <a:t>Electromagnetismo</a:t>
            </a:r>
            <a:r>
              <a:rPr lang="en-US" sz="2400" b="0" dirty="0">
                <a:solidFill>
                  <a:srgbClr val="FFFF0C"/>
                </a:solidFill>
                <a:latin typeface="Times" charset="0"/>
              </a:rPr>
              <a:t>	</a:t>
            </a:r>
            <a:r>
              <a:rPr lang="en-US" sz="2400" b="0" dirty="0" err="1">
                <a:solidFill>
                  <a:srgbClr val="FFFF0C"/>
                </a:solidFill>
                <a:latin typeface="Times" charset="0"/>
              </a:rPr>
              <a:t>Fuerzas</a:t>
            </a:r>
            <a:r>
              <a:rPr lang="en-US" sz="2400" b="0" dirty="0">
                <a:solidFill>
                  <a:srgbClr val="FFFF0C"/>
                </a:solidFill>
                <a:latin typeface="Times" charset="0"/>
              </a:rPr>
              <a:t> </a:t>
            </a:r>
            <a:r>
              <a:rPr lang="en-US" sz="2400" b="0" dirty="0" err="1">
                <a:solidFill>
                  <a:srgbClr val="FFFF0C"/>
                </a:solidFill>
                <a:latin typeface="Times" charset="0"/>
              </a:rPr>
              <a:t>nucleares</a:t>
            </a:r>
            <a:r>
              <a:rPr lang="en-US" sz="2400" b="0" dirty="0">
                <a:solidFill>
                  <a:srgbClr val="FFFF0C"/>
                </a:solidFill>
                <a:latin typeface="Times" charset="0"/>
              </a:rPr>
              <a:t>: </a:t>
            </a:r>
            <a:r>
              <a:rPr lang="en-US" sz="2400" b="0" dirty="0" err="1">
                <a:solidFill>
                  <a:srgbClr val="FFFF0C"/>
                </a:solidFill>
                <a:latin typeface="Times" charset="0"/>
              </a:rPr>
              <a:t>débil</a:t>
            </a:r>
            <a:r>
              <a:rPr lang="en-US" sz="2400" b="0" dirty="0">
                <a:solidFill>
                  <a:srgbClr val="FFFF0C"/>
                </a:solidFill>
                <a:latin typeface="Times" charset="0"/>
              </a:rPr>
              <a:t> y </a:t>
            </a:r>
            <a:r>
              <a:rPr lang="en-US" sz="2400" b="0" dirty="0" err="1">
                <a:solidFill>
                  <a:srgbClr val="FFFF0C"/>
                </a:solidFill>
                <a:latin typeface="Times" charset="0"/>
              </a:rPr>
              <a:t>fuerte</a:t>
            </a:r>
            <a:endParaRPr lang="en-US" sz="2400" b="0" dirty="0">
              <a:solidFill>
                <a:srgbClr val="FFFF0C"/>
              </a:solidFill>
              <a:latin typeface="Times" charset="0"/>
            </a:endParaRP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5003800" y="4652963"/>
            <a:ext cx="1727200" cy="1655762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-36513" y="3716338"/>
            <a:ext cx="2089151" cy="1384300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280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Cuál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es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el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origen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de la </a:t>
            </a:r>
            <a:r>
              <a:rPr lang="en-US" sz="2800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masa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?</a:t>
            </a:r>
          </a:p>
        </p:txBody>
      </p:sp>
      <p:sp>
        <p:nvSpPr>
          <p:cNvPr id="13" name="Oval 4"/>
          <p:cNvSpPr>
            <a:spLocks noChangeArrowheads="1"/>
          </p:cNvSpPr>
          <p:nvPr/>
        </p:nvSpPr>
        <p:spPr bwMode="auto">
          <a:xfrm>
            <a:off x="7019925" y="981075"/>
            <a:ext cx="936625" cy="1655763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4" name="Oval 4"/>
          <p:cNvSpPr>
            <a:spLocks noChangeArrowheads="1"/>
          </p:cNvSpPr>
          <p:nvPr/>
        </p:nvSpPr>
        <p:spPr bwMode="auto">
          <a:xfrm>
            <a:off x="1692275" y="981075"/>
            <a:ext cx="2374900" cy="1655763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551329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81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19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1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19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81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19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19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1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1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81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1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54" grpId="0" animBg="1"/>
      <p:bldP spid="381955" grpId="0" animBg="1"/>
      <p:bldP spid="381959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10" name="Picture 42" descr="Hig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4325" y="533400"/>
            <a:ext cx="5019675" cy="632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Rectangle 49"/>
          <p:cNvSpPr>
            <a:spLocks noChangeArrowheads="1"/>
          </p:cNvSpPr>
          <p:nvPr/>
        </p:nvSpPr>
        <p:spPr bwMode="auto">
          <a:xfrm>
            <a:off x="609600" y="4930775"/>
            <a:ext cx="3632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b="0"/>
          </a:p>
        </p:txBody>
      </p:sp>
      <p:grpSp>
        <p:nvGrpSpPr>
          <p:cNvPr id="34819" name="Group 50"/>
          <p:cNvGrpSpPr>
            <a:grpSpLocks/>
          </p:cNvGrpSpPr>
          <p:nvPr/>
        </p:nvGrpSpPr>
        <p:grpSpPr bwMode="auto">
          <a:xfrm>
            <a:off x="2184400" y="2708275"/>
            <a:ext cx="1031875" cy="841375"/>
            <a:chOff x="1376" y="1726"/>
            <a:chExt cx="650" cy="530"/>
          </a:xfrm>
        </p:grpSpPr>
        <p:sp>
          <p:nvSpPr>
            <p:cNvPr id="34828" name="Oval 51"/>
            <p:cNvSpPr>
              <a:spLocks noChangeArrowheads="1"/>
            </p:cNvSpPr>
            <p:nvPr/>
          </p:nvSpPr>
          <p:spPr bwMode="auto">
            <a:xfrm>
              <a:off x="1616" y="2014"/>
              <a:ext cx="242" cy="242"/>
            </a:xfrm>
            <a:prstGeom prst="ellipse">
              <a:avLst/>
            </a:prstGeom>
            <a:solidFill>
              <a:srgbClr val="00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/>
            </a:p>
          </p:txBody>
        </p:sp>
        <p:sp>
          <p:nvSpPr>
            <p:cNvPr id="34829" name="Rectangle 52"/>
            <p:cNvSpPr>
              <a:spLocks noChangeArrowheads="1"/>
            </p:cNvSpPr>
            <p:nvPr/>
          </p:nvSpPr>
          <p:spPr bwMode="auto">
            <a:xfrm>
              <a:off x="1688" y="2032"/>
              <a:ext cx="48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000000"/>
                  </a:solidFill>
                  <a:latin typeface="Times" charset="0"/>
                </a:rPr>
                <a:t>0</a:t>
              </a:r>
              <a:endParaRPr lang="en-US" b="0">
                <a:latin typeface="Times New Roman" charset="0"/>
              </a:endParaRPr>
            </a:p>
          </p:txBody>
        </p:sp>
        <p:sp>
          <p:nvSpPr>
            <p:cNvPr id="34830" name="Rectangle 53"/>
            <p:cNvSpPr>
              <a:spLocks noChangeArrowheads="1"/>
            </p:cNvSpPr>
            <p:nvPr/>
          </p:nvSpPr>
          <p:spPr bwMode="auto">
            <a:xfrm>
              <a:off x="1376" y="1726"/>
              <a:ext cx="65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b="0"/>
            </a:p>
          </p:txBody>
        </p:sp>
        <p:sp>
          <p:nvSpPr>
            <p:cNvPr id="34831" name="Rectangle 54"/>
            <p:cNvSpPr>
              <a:spLocks noChangeArrowheads="1"/>
            </p:cNvSpPr>
            <p:nvPr/>
          </p:nvSpPr>
          <p:spPr bwMode="auto">
            <a:xfrm>
              <a:off x="1434" y="1768"/>
              <a:ext cx="269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b="0">
                  <a:solidFill>
                    <a:srgbClr val="FFFFFF"/>
                  </a:solidFill>
                  <a:latin typeface="Times" charset="0"/>
                </a:rPr>
                <a:t>photon</a:t>
              </a:r>
              <a:endParaRPr lang="en-US" b="0">
                <a:latin typeface="Times New Roman" charset="0"/>
              </a:endParaRPr>
            </a:p>
          </p:txBody>
        </p:sp>
      </p:grpSp>
      <p:sp>
        <p:nvSpPr>
          <p:cNvPr id="34820" name="Rectangle 55"/>
          <p:cNvSpPr>
            <a:spLocks noChangeArrowheads="1"/>
          </p:cNvSpPr>
          <p:nvPr/>
        </p:nvSpPr>
        <p:spPr bwMode="auto">
          <a:xfrm>
            <a:off x="609600" y="3549650"/>
            <a:ext cx="2292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b="0"/>
          </a:p>
        </p:txBody>
      </p:sp>
      <p:sp>
        <p:nvSpPr>
          <p:cNvPr id="34821" name="Rectangle 56"/>
          <p:cNvSpPr>
            <a:spLocks noChangeArrowheads="1"/>
          </p:cNvSpPr>
          <p:nvPr/>
        </p:nvSpPr>
        <p:spPr bwMode="auto">
          <a:xfrm>
            <a:off x="701675" y="3616325"/>
            <a:ext cx="3254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b="0">
                <a:solidFill>
                  <a:srgbClr val="FFFFFF"/>
                </a:solidFill>
                <a:latin typeface="Times" charset="0"/>
              </a:rPr>
              <a:t>Mass</a:t>
            </a:r>
            <a:endParaRPr lang="en-US" b="0">
              <a:latin typeface="Times New Roman" charset="0"/>
            </a:endParaRPr>
          </a:p>
        </p:txBody>
      </p:sp>
      <p:sp>
        <p:nvSpPr>
          <p:cNvPr id="34822" name="Rectangle 57"/>
          <p:cNvSpPr>
            <a:spLocks noChangeArrowheads="1"/>
          </p:cNvSpPr>
          <p:nvPr/>
        </p:nvSpPr>
        <p:spPr bwMode="auto">
          <a:xfrm>
            <a:off x="2689225" y="3683000"/>
            <a:ext cx="114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800" b="0">
                <a:solidFill>
                  <a:srgbClr val="FFFF0C"/>
                </a:solidFill>
                <a:latin typeface="Times" charset="0"/>
              </a:rPr>
              <a:t>0</a:t>
            </a:r>
            <a:endParaRPr lang="en-US" b="0">
              <a:latin typeface="Times New Roman" charset="0"/>
            </a:endParaRPr>
          </a:p>
        </p:txBody>
      </p:sp>
      <p:sp>
        <p:nvSpPr>
          <p:cNvPr id="7226" name="Text Box 58"/>
          <p:cNvSpPr txBox="1">
            <a:spLocks noChangeArrowheads="1"/>
          </p:cNvSpPr>
          <p:nvPr/>
        </p:nvSpPr>
        <p:spPr bwMode="auto">
          <a:xfrm>
            <a:off x="0" y="1828800"/>
            <a:ext cx="5514325" cy="25914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800" b="0" dirty="0">
                <a:solidFill>
                  <a:srgbClr val="FF3300"/>
                </a:solidFill>
                <a:latin typeface="Times New Roman" charset="0"/>
              </a:rPr>
              <a:t>Newton:</a:t>
            </a:r>
          </a:p>
          <a:p>
            <a:pPr>
              <a:buNone/>
              <a:defRPr/>
            </a:pPr>
            <a:r>
              <a:rPr lang="en-US" sz="2800" b="0" dirty="0">
                <a:latin typeface="Times New Roman" charset="0"/>
              </a:rPr>
              <a:t>   El</a:t>
            </a:r>
            <a:r>
              <a:rPr lang="en-US" sz="2800" b="0" dirty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2800" b="0" dirty="0">
                <a:latin typeface="Times New Roman" charset="0"/>
              </a:rPr>
              <a:t>peso </a:t>
            </a:r>
            <a:r>
              <a:rPr lang="en-US" sz="2800" b="0" dirty="0" err="1">
                <a:latin typeface="Times New Roman" charset="0"/>
              </a:rPr>
              <a:t>proporcional</a:t>
            </a:r>
            <a:r>
              <a:rPr lang="en-US" sz="2800" b="0" dirty="0">
                <a:latin typeface="Times New Roman" charset="0"/>
              </a:rPr>
              <a:t> a la </a:t>
            </a:r>
            <a:r>
              <a:rPr lang="en-US" sz="2800" b="0" dirty="0" err="1" smtClean="0">
                <a:latin typeface="Times New Roman" charset="0"/>
              </a:rPr>
              <a:t>masa</a:t>
            </a:r>
            <a:endParaRPr lang="en-US" sz="2800" b="0" dirty="0">
              <a:solidFill>
                <a:srgbClr val="FFFF00"/>
              </a:solidFill>
              <a:latin typeface="Times New Roman" charset="0"/>
            </a:endParaRPr>
          </a:p>
          <a:p>
            <a:pPr>
              <a:buNone/>
              <a:defRPr/>
            </a:pPr>
            <a:r>
              <a:rPr lang="en-US" sz="2800" b="0" dirty="0">
                <a:solidFill>
                  <a:srgbClr val="FF3300"/>
                </a:solidFill>
                <a:latin typeface="Times New Roman" charset="0"/>
              </a:rPr>
              <a:t>Einstein:</a:t>
            </a:r>
          </a:p>
          <a:p>
            <a:pPr>
              <a:buNone/>
              <a:defRPr/>
            </a:pPr>
            <a:r>
              <a:rPr lang="en-US" sz="2800" b="0" dirty="0">
                <a:latin typeface="Times New Roman" charset="0"/>
              </a:rPr>
              <a:t>   La </a:t>
            </a:r>
            <a:r>
              <a:rPr lang="en-US" sz="2800" b="0" dirty="0" err="1">
                <a:latin typeface="Times New Roman" charset="0"/>
              </a:rPr>
              <a:t>energía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relacionada</a:t>
            </a:r>
            <a:r>
              <a:rPr lang="en-US" sz="2800" b="0" dirty="0">
                <a:latin typeface="Times New Roman" charset="0"/>
              </a:rPr>
              <a:t> con la </a:t>
            </a:r>
            <a:r>
              <a:rPr lang="en-US" sz="2800" b="0" dirty="0" err="1">
                <a:latin typeface="Times New Roman" charset="0"/>
              </a:rPr>
              <a:t>masa</a:t>
            </a:r>
            <a:endParaRPr lang="en-US" sz="2800" b="0" dirty="0">
              <a:solidFill>
                <a:srgbClr val="FFFF00"/>
              </a:solidFill>
              <a:latin typeface="Times New Roman" charset="0"/>
            </a:endParaRPr>
          </a:p>
          <a:p>
            <a:pPr>
              <a:buNone/>
              <a:defRPr/>
            </a:pPr>
            <a:r>
              <a:rPr lang="en-US" sz="2800" b="0" dirty="0" smtClean="0">
                <a:solidFill>
                  <a:srgbClr val="FF3300"/>
                </a:solidFill>
                <a:latin typeface="Times New Roman" charset="0"/>
              </a:rPr>
              <a:t>No </a:t>
            </a:r>
            <a:r>
              <a:rPr lang="en-US" sz="2800" b="0" dirty="0" err="1">
                <a:solidFill>
                  <a:srgbClr val="FF3300"/>
                </a:solidFill>
                <a:latin typeface="Times New Roman" charset="0"/>
              </a:rPr>
              <a:t>explicaron</a:t>
            </a:r>
            <a:r>
              <a:rPr lang="en-US" sz="2800" b="0" dirty="0">
                <a:solidFill>
                  <a:srgbClr val="FF0000"/>
                </a:solidFill>
                <a:latin typeface="Times New Roman" charset="0"/>
              </a:rPr>
              <a:t> </a:t>
            </a:r>
            <a:r>
              <a:rPr lang="en-US" sz="2800" b="0" dirty="0">
                <a:solidFill>
                  <a:srgbClr val="FF3300"/>
                </a:solidFill>
                <a:latin typeface="Times New Roman" charset="0"/>
              </a:rPr>
              <a:t>el </a:t>
            </a:r>
            <a:r>
              <a:rPr lang="en-US" sz="2800" b="0" dirty="0" err="1">
                <a:solidFill>
                  <a:srgbClr val="FF3300"/>
                </a:solidFill>
                <a:latin typeface="Times New Roman" charset="0"/>
              </a:rPr>
              <a:t>origen</a:t>
            </a:r>
            <a:r>
              <a:rPr lang="en-US" sz="2800" b="0" dirty="0">
                <a:solidFill>
                  <a:srgbClr val="FF3300"/>
                </a:solidFill>
                <a:latin typeface="Times New Roman" charset="0"/>
              </a:rPr>
              <a:t> de </a:t>
            </a:r>
            <a:r>
              <a:rPr lang="en-US" sz="2800" b="0" dirty="0" err="1">
                <a:solidFill>
                  <a:srgbClr val="FF3300"/>
                </a:solidFill>
                <a:latin typeface="Times New Roman" charset="0"/>
              </a:rPr>
              <a:t>las</a:t>
            </a:r>
            <a:r>
              <a:rPr lang="en-US" sz="2800" b="0" dirty="0">
                <a:solidFill>
                  <a:srgbClr val="FF3300"/>
                </a:solidFill>
                <a:latin typeface="Times New Roman" charset="0"/>
              </a:rPr>
              <a:t> </a:t>
            </a:r>
            <a:r>
              <a:rPr lang="en-US" sz="2800" b="0" dirty="0" err="1">
                <a:solidFill>
                  <a:srgbClr val="FF3300"/>
                </a:solidFill>
                <a:latin typeface="Times New Roman" charset="0"/>
              </a:rPr>
              <a:t>masas</a:t>
            </a:r>
            <a:endParaRPr lang="en-US" sz="2800" b="0" dirty="0">
              <a:solidFill>
                <a:srgbClr val="FF3300"/>
              </a:solidFill>
              <a:latin typeface="Times New Roman" charset="0"/>
            </a:endParaRPr>
          </a:p>
        </p:txBody>
      </p:sp>
      <p:sp>
        <p:nvSpPr>
          <p:cNvPr id="7227" name="Text Box 59"/>
          <p:cNvSpPr txBox="1">
            <a:spLocks noChangeArrowheads="1"/>
          </p:cNvSpPr>
          <p:nvPr/>
        </p:nvSpPr>
        <p:spPr bwMode="auto">
          <a:xfrm>
            <a:off x="593725" y="5942013"/>
            <a:ext cx="7159625" cy="579437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¿Las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masas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 se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deben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 a un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bos</a:t>
            </a:r>
            <a:r>
              <a:rPr lang="en-US" sz="3200" b="0" dirty="0" err="1">
                <a:solidFill>
                  <a:srgbClr val="FFFF0C"/>
                </a:solidFill>
                <a:latin typeface="Times New Roman" charset="0"/>
              </a:rPr>
              <a:t>ó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n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 de Higgs?</a:t>
            </a:r>
          </a:p>
        </p:txBody>
      </p:sp>
      <p:sp>
        <p:nvSpPr>
          <p:cNvPr id="7228" name="Rectangle 60"/>
          <p:cNvSpPr>
            <a:spLocks noChangeArrowheads="1"/>
          </p:cNvSpPr>
          <p:nvPr/>
        </p:nvSpPr>
        <p:spPr bwMode="auto">
          <a:xfrm>
            <a:off x="1066800" y="5151438"/>
            <a:ext cx="4953000" cy="49212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None/>
            </a:pPr>
            <a:r>
              <a:rPr lang="en-US" sz="3200" b="0" dirty="0">
                <a:solidFill>
                  <a:srgbClr val="FFFF0C"/>
                </a:solidFill>
                <a:latin typeface="Times" charset="0"/>
              </a:rPr>
              <a:t> 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¿</a:t>
            </a:r>
            <a:r>
              <a:rPr lang="en-US" sz="3200" b="0" dirty="0">
                <a:solidFill>
                  <a:srgbClr val="FFFF0C"/>
                </a:solidFill>
                <a:latin typeface="Times" charset="0"/>
              </a:rPr>
              <a:t>De </a:t>
            </a:r>
            <a:r>
              <a:rPr lang="en-US" sz="3200" b="0" dirty="0" err="1">
                <a:solidFill>
                  <a:srgbClr val="FFFF0C"/>
                </a:solidFill>
                <a:latin typeface="Times" charset="0"/>
              </a:rPr>
              <a:t>d</a:t>
            </a:r>
            <a:r>
              <a:rPr lang="en-US" sz="3200" b="0" dirty="0" err="1">
                <a:solidFill>
                  <a:srgbClr val="FFFF0C"/>
                </a:solidFill>
                <a:latin typeface="Times New Roman" charset="0"/>
              </a:rPr>
              <a:t>ó</a:t>
            </a:r>
            <a:r>
              <a:rPr lang="en-US" sz="3200" b="0" dirty="0" err="1">
                <a:solidFill>
                  <a:srgbClr val="FFFF0C"/>
                </a:solidFill>
                <a:latin typeface="Times" charset="0"/>
              </a:rPr>
              <a:t>nde</a:t>
            </a:r>
            <a:r>
              <a:rPr lang="en-US" sz="3200" b="0" dirty="0">
                <a:solidFill>
                  <a:srgbClr val="FFFF0C"/>
                </a:solidFill>
                <a:latin typeface="Times" charset="0"/>
              </a:rPr>
              <a:t> </a:t>
            </a:r>
            <a:r>
              <a:rPr lang="en-US" sz="3200" b="0" dirty="0" err="1">
                <a:solidFill>
                  <a:srgbClr val="FFFF0C"/>
                </a:solidFill>
                <a:latin typeface="Times" charset="0"/>
              </a:rPr>
              <a:t>vienen</a:t>
            </a:r>
            <a:r>
              <a:rPr lang="en-US" sz="3200" b="0" dirty="0">
                <a:solidFill>
                  <a:srgbClr val="FFFF0C"/>
                </a:solidFill>
                <a:latin typeface="Times" charset="0"/>
              </a:rPr>
              <a:t> </a:t>
            </a:r>
            <a:r>
              <a:rPr lang="en-US" sz="3200" b="0" dirty="0" err="1">
                <a:solidFill>
                  <a:srgbClr val="FFFF0C"/>
                </a:solidFill>
                <a:latin typeface="Times" charset="0"/>
              </a:rPr>
              <a:t>las</a:t>
            </a:r>
            <a:r>
              <a:rPr lang="en-US" sz="3200" b="0" dirty="0">
                <a:solidFill>
                  <a:srgbClr val="FFFF0C"/>
                </a:solidFill>
                <a:latin typeface="Times" charset="0"/>
              </a:rPr>
              <a:t> </a:t>
            </a:r>
            <a:r>
              <a:rPr lang="en-US" sz="3200" b="0" dirty="0" err="1">
                <a:solidFill>
                  <a:srgbClr val="FFFF0C"/>
                </a:solidFill>
                <a:latin typeface="Times" charset="0"/>
              </a:rPr>
              <a:t>masas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?</a:t>
            </a:r>
            <a:r>
              <a:rPr lang="en-US" b="0" dirty="0">
                <a:solidFill>
                  <a:srgbClr val="FFFF0C"/>
                </a:solidFill>
                <a:latin typeface="Times" charset="0"/>
              </a:rPr>
              <a:t> </a:t>
            </a:r>
          </a:p>
        </p:txBody>
      </p:sp>
      <p:sp>
        <p:nvSpPr>
          <p:cNvPr id="7230" name="Rectangle 62"/>
          <p:cNvSpPr>
            <a:spLocks noChangeArrowheads="1"/>
          </p:cNvSpPr>
          <p:nvPr/>
        </p:nvSpPr>
        <p:spPr bwMode="auto">
          <a:xfrm>
            <a:off x="265113" y="187325"/>
            <a:ext cx="8269287" cy="6508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3600" b="0" dirty="0" err="1">
                <a:latin typeface="Times" charset="0"/>
              </a:rPr>
              <a:t>Algunas</a:t>
            </a:r>
            <a:r>
              <a:rPr lang="en-US" sz="3600" b="0" dirty="0">
                <a:latin typeface="Times" charset="0"/>
              </a:rPr>
              <a:t> </a:t>
            </a:r>
            <a:r>
              <a:rPr lang="en-US" sz="3600" b="0" dirty="0" err="1">
                <a:latin typeface="Times New Roman" charset="0"/>
              </a:rPr>
              <a:t>partículas</a:t>
            </a:r>
            <a:r>
              <a:rPr lang="en-US" sz="3600" b="0" dirty="0">
                <a:latin typeface="Times" charset="0"/>
              </a:rPr>
              <a:t> </a:t>
            </a:r>
            <a:r>
              <a:rPr lang="en-US" sz="3600" b="0" dirty="0" err="1">
                <a:latin typeface="Times" charset="0"/>
              </a:rPr>
              <a:t>tienen</a:t>
            </a:r>
            <a:r>
              <a:rPr lang="en-US" sz="3600" b="0" dirty="0">
                <a:latin typeface="Times" charset="0"/>
              </a:rPr>
              <a:t> </a:t>
            </a:r>
            <a:r>
              <a:rPr lang="en-US" sz="3600" b="0" dirty="0" err="1">
                <a:latin typeface="Times" charset="0"/>
              </a:rPr>
              <a:t>masas</a:t>
            </a:r>
            <a:r>
              <a:rPr lang="en-US" sz="3600" b="0" dirty="0">
                <a:latin typeface="Times" charset="0"/>
              </a:rPr>
              <a:t>, </a:t>
            </a:r>
            <a:r>
              <a:rPr lang="en-US" sz="3600" b="0" dirty="0" err="1">
                <a:latin typeface="Times" charset="0"/>
              </a:rPr>
              <a:t>algunas</a:t>
            </a:r>
            <a:r>
              <a:rPr lang="en-US" sz="3600" b="0" dirty="0">
                <a:latin typeface="Times" charset="0"/>
              </a:rPr>
              <a:t> </a:t>
            </a:r>
            <a:r>
              <a:rPr lang="en-US" sz="3600" b="0" dirty="0" err="1">
                <a:latin typeface="Times" charset="0"/>
              </a:rPr>
              <a:t>nó</a:t>
            </a:r>
            <a:endParaRPr lang="en-US" sz="3600" b="0" dirty="0">
              <a:latin typeface="Times" charset="0"/>
            </a:endParaRPr>
          </a:p>
        </p:txBody>
      </p:sp>
      <p:pic>
        <p:nvPicPr>
          <p:cNvPr id="16" name="Picture 15" descr="KC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3141663"/>
            <a:ext cx="1204912" cy="86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829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27" grpId="0" animBg="1" autoUpdateAnimBg="0"/>
      <p:bldP spid="7228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4muATLA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HggCM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988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692275" y="76200"/>
            <a:ext cx="6551613" cy="1192213"/>
          </a:xfrm>
          <a:solidFill>
            <a:schemeClr val="accent1"/>
          </a:solidFill>
          <a:ln cap="flat">
            <a:solidFill>
              <a:schemeClr val="tx1"/>
            </a:solidFill>
            <a:miter lim="800000"/>
            <a:headEnd type="none" w="med" len="med"/>
            <a:tailEnd type="none" w="med" len="med"/>
          </a:ln>
        </p:spPr>
        <p:txBody>
          <a:bodyPr anchor="t"/>
          <a:lstStyle/>
          <a:p>
            <a:pPr eaLnBrk="1" hangingPunct="1"/>
            <a:r>
              <a:rPr lang="en-US" sz="60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Una nueva partícula</a:t>
            </a:r>
          </a:p>
        </p:txBody>
      </p:sp>
    </p:spTree>
    <p:extLst>
      <p:ext uri="{BB962C8B-B14F-4D97-AF65-F5344CB8AC3E}">
        <p14:creationId xmlns:p14="http://schemas.microsoft.com/office/powerpoint/2010/main" val="1080648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4"/>
          <p:cNvSpPr>
            <a:spLocks noChangeArrowheads="1"/>
          </p:cNvSpPr>
          <p:nvPr/>
        </p:nvSpPr>
        <p:spPr bwMode="auto">
          <a:xfrm>
            <a:off x="179512" y="152400"/>
            <a:ext cx="8784976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None/>
            </a:pPr>
            <a:r>
              <a:rPr lang="en-US" sz="5400" b="0" dirty="0" smtClean="0">
                <a:solidFill>
                  <a:schemeClr val="tx2"/>
                </a:solidFill>
              </a:rPr>
              <a:t>El </a:t>
            </a:r>
            <a:r>
              <a:rPr lang="en-US" sz="5400" b="0" dirty="0" err="1" smtClean="0">
                <a:solidFill>
                  <a:schemeClr val="tx2"/>
                </a:solidFill>
              </a:rPr>
              <a:t>día</a:t>
            </a:r>
            <a:r>
              <a:rPr lang="en-US" sz="5400" b="0" dirty="0" smtClean="0">
                <a:solidFill>
                  <a:schemeClr val="tx2"/>
                </a:solidFill>
              </a:rPr>
              <a:t> de la </a:t>
            </a:r>
            <a:r>
              <a:rPr lang="en-US" sz="5400" b="0" dirty="0" err="1" smtClean="0">
                <a:solidFill>
                  <a:schemeClr val="tx2"/>
                </a:solidFill>
              </a:rPr>
              <a:t>Higgsdependencia</a:t>
            </a:r>
            <a:endParaRPr lang="en-US" sz="5400" b="0" dirty="0">
              <a:solidFill>
                <a:schemeClr val="tx2"/>
              </a:solidFill>
              <a:latin typeface="Times New Roman" charset="0"/>
            </a:endParaRPr>
          </a:p>
        </p:txBody>
      </p:sp>
      <p:pic>
        <p:nvPicPr>
          <p:cNvPr id="5" name="Picture 4" descr="179143_10150931196477379_1583585820_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1341438"/>
            <a:ext cx="9232901" cy="483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g1_u107150_swiss_god_particle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195388"/>
            <a:ext cx="8323262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4"/>
          <p:cNvSpPr>
            <a:spLocks noChangeArrowheads="1"/>
          </p:cNvSpPr>
          <p:nvPr/>
        </p:nvSpPr>
        <p:spPr bwMode="auto">
          <a:xfrm flipV="1">
            <a:off x="1547813" y="4581525"/>
            <a:ext cx="1295400" cy="2276475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880052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HiggsComb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91440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66838" y="1519238"/>
            <a:ext cx="901700" cy="5908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5400" b="0"/>
          </a:p>
          <a:p>
            <a:pPr eaLnBrk="1" hangingPunct="1"/>
            <a:endParaRPr lang="en-US" sz="5400" b="0"/>
          </a:p>
          <a:p>
            <a:pPr eaLnBrk="1" hangingPunct="1"/>
            <a:endParaRPr lang="en-US" sz="5400" b="0"/>
          </a:p>
          <a:p>
            <a:pPr eaLnBrk="1" hangingPunct="1"/>
            <a:endParaRPr lang="en-US" sz="5400" b="0"/>
          </a:p>
          <a:p>
            <a:pPr eaLnBrk="1" hangingPunct="1"/>
            <a:endParaRPr lang="en-US" sz="5400" b="0"/>
          </a:p>
          <a:p>
            <a:pPr eaLnBrk="1" hangingPunct="1"/>
            <a:endParaRPr lang="en-US" sz="5400" b="0"/>
          </a:p>
        </p:txBody>
      </p:sp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755650" y="2781300"/>
            <a:ext cx="1727200" cy="1655763"/>
          </a:xfrm>
          <a:prstGeom prst="ellipse">
            <a:avLst/>
          </a:prstGeom>
          <a:noFill/>
          <a:ln w="76200">
            <a:solidFill>
              <a:srgbClr val="00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sz="1800" b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55875" y="1820863"/>
            <a:ext cx="2730500" cy="1077912"/>
          </a:xfrm>
          <a:prstGeom prst="rect">
            <a:avLst/>
          </a:prstGeom>
          <a:solidFill>
            <a:srgbClr val="000066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¿ 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El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bosón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 de Higgs ?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979613" y="4621213"/>
            <a:ext cx="5257800" cy="584200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¡ No hay Higgs </a:t>
            </a:r>
            <a:r>
              <a:rPr lang="en-US" sz="3200" b="0" dirty="0" err="1">
                <a:solidFill>
                  <a:srgbClr val="FFFF00"/>
                </a:solidFill>
                <a:latin typeface="Times New Roman" charset="0"/>
              </a:rPr>
              <a:t>aqui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 !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-36513" y="4626304"/>
            <a:ext cx="1246188" cy="2259080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¡ No hay</a:t>
            </a:r>
          </a:p>
          <a:p>
            <a:pPr algn="ctr" eaLnBrk="1" hangingPunct="1">
              <a:buNone/>
            </a:pP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Higgs</a:t>
            </a:r>
          </a:p>
          <a:p>
            <a:pPr algn="ctr" eaLnBrk="1" hangingPunct="1">
              <a:buNone/>
            </a:pPr>
            <a:r>
              <a:rPr lang="en-US" sz="3200" b="0" dirty="0" err="1" smtClean="0">
                <a:solidFill>
                  <a:srgbClr val="FFFF00"/>
                </a:solidFill>
                <a:latin typeface="Times New Roman" charset="0"/>
              </a:rPr>
              <a:t>aquí</a:t>
            </a:r>
            <a:r>
              <a:rPr lang="en-US" sz="3200" b="0" dirty="0" smtClean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3200" b="0" dirty="0">
                <a:solidFill>
                  <a:srgbClr val="FFFF00"/>
                </a:solidFill>
                <a:latin typeface="Times New Roman" charset="0"/>
              </a:rPr>
              <a:t>!</a:t>
            </a:r>
          </a:p>
        </p:txBody>
      </p:sp>
      <p:pic>
        <p:nvPicPr>
          <p:cNvPr id="14" name="Picture 13" descr="EmergingH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491038"/>
            <a:ext cx="1439863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4" name="TextBox 13"/>
          <p:cNvSpPr txBox="1">
            <a:spLocks noChangeArrowheads="1"/>
          </p:cNvSpPr>
          <p:nvPr/>
        </p:nvSpPr>
        <p:spPr bwMode="auto">
          <a:xfrm>
            <a:off x="107950" y="44450"/>
            <a:ext cx="8891588" cy="1717393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buNone/>
            </a:pPr>
            <a:r>
              <a:rPr lang="en-US" sz="4800" b="0" dirty="0" err="1">
                <a:latin typeface="Times New Roman" charset="0"/>
              </a:rPr>
              <a:t>Combinación</a:t>
            </a:r>
            <a:r>
              <a:rPr lang="en-US" sz="4800" b="0" dirty="0">
                <a:latin typeface="Times New Roman" charset="0"/>
              </a:rPr>
              <a:t> no </a:t>
            </a:r>
            <a:r>
              <a:rPr lang="en-US" sz="4800" b="0" dirty="0" err="1">
                <a:latin typeface="Times New Roman" charset="0"/>
              </a:rPr>
              <a:t>oficial</a:t>
            </a:r>
            <a:r>
              <a:rPr lang="en-US" sz="4800" b="0" dirty="0">
                <a:latin typeface="Times New Roman" charset="0"/>
              </a:rPr>
              <a:t> </a:t>
            </a:r>
          </a:p>
          <a:p>
            <a:pPr algn="ctr" eaLnBrk="1" hangingPunct="1">
              <a:buNone/>
            </a:pPr>
            <a:r>
              <a:rPr lang="en-US" sz="4800" b="0" dirty="0">
                <a:latin typeface="Times New Roman" charset="0"/>
              </a:rPr>
              <a:t>de los </a:t>
            </a:r>
            <a:r>
              <a:rPr lang="en-US" sz="4800" b="0" dirty="0" err="1">
                <a:latin typeface="Times New Roman" charset="0"/>
              </a:rPr>
              <a:t>resultados</a:t>
            </a:r>
            <a:endParaRPr lang="en-US" sz="48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472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2661" name="Picture 5" descr="ros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024336"/>
            <a:ext cx="4071128" cy="3452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6944"/>
            <a:ext cx="8712646" cy="1143000"/>
          </a:xfrm>
          <a:solidFill>
            <a:srgbClr val="9ED3D7"/>
          </a:solidFill>
          <a:ln>
            <a:solidFill>
              <a:srgbClr val="00009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Algunas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pruebas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de la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materia</a:t>
            </a:r>
            <a:r>
              <a:rPr lang="en-US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oscura</a:t>
            </a: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pic>
        <p:nvPicPr>
          <p:cNvPr id="582659" name="Picture 3" descr="centripet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8560"/>
            <a:ext cx="3923927" cy="2636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107504" y="1624732"/>
            <a:ext cx="3165868" cy="2677656"/>
          </a:xfrm>
          <a:prstGeom prst="rect">
            <a:avLst/>
          </a:prstGeom>
          <a:solidFill>
            <a:srgbClr val="000066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buNone/>
            </a:pP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Las galaxias </a:t>
            </a:r>
            <a:r>
              <a:rPr lang="en-US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tornan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</a:t>
            </a:r>
          </a:p>
          <a:p>
            <a:pPr algn="ctr">
              <a:buNone/>
            </a:pPr>
            <a:r>
              <a:rPr lang="en-US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demasiado</a:t>
            </a:r>
            <a:endParaRPr lang="en-US" b="0" dirty="0">
              <a:solidFill>
                <a:srgbClr val="FFFF00"/>
              </a:solidFill>
              <a:latin typeface="Times New Roman" charset="0"/>
              <a:cs typeface="Times New Roman" charset="0"/>
            </a:endParaRPr>
          </a:p>
          <a:p>
            <a:pPr algn="ctr">
              <a:buNone/>
            </a:pPr>
            <a:r>
              <a:rPr lang="en-US" b="0" dirty="0" err="1">
                <a:solidFill>
                  <a:srgbClr val="FFFF00"/>
                </a:solidFill>
                <a:latin typeface="Times New Roman" charset="0"/>
                <a:cs typeface="Times New Roman" charset="0"/>
              </a:rPr>
              <a:t>r</a:t>
            </a:r>
            <a:r>
              <a:rPr lang="en-US" b="0" dirty="0" err="1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ápidamente</a:t>
            </a:r>
            <a:r>
              <a:rPr lang="en-US" b="0" dirty="0" smtClean="0">
                <a:solidFill>
                  <a:srgbClr val="FFFF00"/>
                </a:solidFill>
                <a:latin typeface="Times New Roman" charset="0"/>
                <a:cs typeface="Times New Roman" charset="0"/>
              </a:rPr>
              <a:t> : </a:t>
            </a:r>
          </a:p>
          <a:p>
            <a:pPr algn="ctr">
              <a:buNone/>
              <a:defRPr/>
            </a:pPr>
            <a:r>
              <a:rPr lang="en-US" b="0" dirty="0" err="1">
                <a:solidFill>
                  <a:srgbClr val="FFFF00"/>
                </a:solidFill>
                <a:latin typeface="Times New Roman"/>
                <a:cs typeface="Times New Roman"/>
              </a:rPr>
              <a:t>necesitan</a:t>
            </a:r>
            <a:r>
              <a:rPr lang="en-US" b="0" dirty="0">
                <a:solidFill>
                  <a:srgbClr val="FFFF00"/>
                </a:solidFill>
                <a:latin typeface="Times New Roman"/>
                <a:cs typeface="Times New Roman"/>
              </a:rPr>
              <a:t> la</a:t>
            </a:r>
          </a:p>
          <a:p>
            <a:pPr algn="ctr">
              <a:buNone/>
              <a:defRPr/>
            </a:pPr>
            <a:r>
              <a:rPr lang="en-US" b="0" dirty="0" err="1">
                <a:solidFill>
                  <a:srgbClr val="FFFF00"/>
                </a:solidFill>
                <a:latin typeface="Times New Roman"/>
                <a:cs typeface="Times New Roman"/>
              </a:rPr>
              <a:t>materia</a:t>
            </a:r>
            <a:r>
              <a:rPr lang="en-US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b="0" dirty="0" err="1">
                <a:solidFill>
                  <a:srgbClr val="FFFF00"/>
                </a:solidFill>
                <a:latin typeface="Times New Roman"/>
                <a:cs typeface="Times New Roman"/>
              </a:rPr>
              <a:t>oscura</a:t>
            </a:r>
            <a:r>
              <a:rPr lang="en-US" b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b="0" dirty="0" err="1">
                <a:solidFill>
                  <a:srgbClr val="FFFF00"/>
                </a:solidFill>
                <a:latin typeface="Times New Roman"/>
                <a:cs typeface="Times New Roman"/>
              </a:rPr>
              <a:t>para</a:t>
            </a:r>
            <a:endParaRPr lang="en-US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en-US" b="0" dirty="0" err="1">
                <a:solidFill>
                  <a:srgbClr val="FFFF00"/>
                </a:solidFill>
                <a:latin typeface="Times New Roman"/>
                <a:cs typeface="Times New Roman"/>
              </a:rPr>
              <a:t>tenirlas</a:t>
            </a:r>
            <a:r>
              <a:rPr lang="en-US" b="0" dirty="0">
                <a:solidFill>
                  <a:srgbClr val="FFFF00"/>
                </a:solidFill>
                <a:latin typeface="Times New Roman"/>
                <a:cs typeface="Times New Roman"/>
              </a:rPr>
              <a:t> juntas</a:t>
            </a:r>
          </a:p>
        </p:txBody>
      </p:sp>
      <p:sp>
        <p:nvSpPr>
          <p:cNvPr id="582662" name="Text Box 6"/>
          <p:cNvSpPr txBox="1">
            <a:spLocks noChangeArrowheads="1"/>
          </p:cNvSpPr>
          <p:nvPr/>
        </p:nvSpPr>
        <p:spPr bwMode="auto">
          <a:xfrm>
            <a:off x="3275856" y="1643316"/>
            <a:ext cx="3318161" cy="2074414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Nubes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de gas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caliente</a:t>
            </a:r>
            <a:endParaRPr lang="en-US" sz="2800" b="0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en-US" sz="2800" b="0" dirty="0" err="1">
                <a:solidFill>
                  <a:srgbClr val="FFFF00"/>
                </a:solidFill>
                <a:latin typeface="Times New Roman"/>
                <a:cs typeface="Times New Roman"/>
              </a:rPr>
              <a:t>q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ue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necesitan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la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materia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oscura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para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tenirlas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juntas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582663" name="Picture 7" descr="starles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944" y="3029153"/>
            <a:ext cx="2335560" cy="345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2664" name="Text Box 8"/>
          <p:cNvSpPr txBox="1">
            <a:spLocks noChangeArrowheads="1"/>
          </p:cNvSpPr>
          <p:nvPr/>
        </p:nvSpPr>
        <p:spPr bwMode="auto">
          <a:xfrm>
            <a:off x="6444208" y="1630150"/>
            <a:ext cx="2740253" cy="1557349"/>
          </a:xfrm>
          <a:prstGeom prst="rect">
            <a:avLst/>
          </a:prstGeom>
          <a:solidFill>
            <a:srgbClr val="000066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Hay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también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‘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galaxias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oscuras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’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algn="ctr">
              <a:buNone/>
              <a:defRPr/>
            </a:pPr>
            <a:r>
              <a:rPr lang="en-US" sz="2800" b="0" dirty="0">
                <a:solidFill>
                  <a:srgbClr val="FFFF00"/>
                </a:solidFill>
                <a:latin typeface="Times New Roman"/>
                <a:cs typeface="Times New Roman"/>
              </a:rPr>
              <a:t>s</a:t>
            </a:r>
            <a:r>
              <a:rPr lang="en-US" sz="2800" b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in </a:t>
            </a:r>
            <a:r>
              <a:rPr lang="en-US" sz="2800" b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estrellas</a:t>
            </a:r>
            <a:endParaRPr lang="en-US" sz="2800" b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6705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826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82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82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2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2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82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2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2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2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2662" grpId="0" animBg="1"/>
      <p:bldP spid="582664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rgbClr val="9ED3D7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Los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lentes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gravitacionales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16" y="1340768"/>
            <a:ext cx="8820472" cy="5257800"/>
          </a:xfrm>
          <a:solidFill>
            <a:srgbClr val="000066"/>
          </a:solidFill>
        </p:spPr>
        <p:txBody>
          <a:bodyPr/>
          <a:lstStyle/>
          <a:p>
            <a:pPr eaLnBrk="1" hangingPunct="1">
              <a:defRPr/>
            </a:pP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Revelan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toda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la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materia</a:t>
            </a: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endParaRPr lang="en-US" dirty="0">
              <a:solidFill>
                <a:srgbClr val="FFFF00"/>
              </a:solidFill>
              <a:latin typeface="Times New Roman"/>
              <a:cs typeface="Times New Roman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Galaxias =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picos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sobre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un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fondo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de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materia</a:t>
            </a:r>
            <a:r>
              <a:rPr lang="en-US" dirty="0" smtClean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oscura</a:t>
            </a:r>
            <a:endParaRPr lang="en-US" dirty="0" smtClean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130051" name="Picture 3" descr="weakle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92" y="2060848"/>
            <a:ext cx="8541880" cy="38280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715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1"/>
          <p:cNvSpPr>
            <a:spLocks noGrp="1" noChangeArrowheads="1"/>
          </p:cNvSpPr>
          <p:nvPr>
            <p:ph type="subTitle" idx="1"/>
          </p:nvPr>
        </p:nvSpPr>
        <p:spPr>
          <a:xfrm>
            <a:off x="0" y="1981200"/>
            <a:ext cx="9144000" cy="4876800"/>
          </a:xfrm>
          <a:solidFill>
            <a:schemeClr val="bg1"/>
          </a:solidFill>
        </p:spPr>
        <p:txBody>
          <a:bodyPr/>
          <a:lstStyle/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  <a:p>
            <a:pPr algn="l">
              <a:spcBef>
                <a:spcPct val="0"/>
              </a:spcBef>
            </a:pPr>
            <a:endParaRPr lang="en-US" sz="18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52400"/>
            <a:ext cx="6553200" cy="1143000"/>
          </a:xfrm>
          <a:solidFill>
            <a:schemeClr val="accent1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Como un campo de nieve</a:t>
            </a:r>
          </a:p>
        </p:txBody>
      </p:sp>
      <p:pic>
        <p:nvPicPr>
          <p:cNvPr id="350216" name="Picture 8" descr="Snowflak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488" y="2590800"/>
            <a:ext cx="2447925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0214" name="Picture 6" descr="snowsho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0" y="3352800"/>
            <a:ext cx="133985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0215" name="Picture 7" descr="hik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013" y="5029200"/>
            <a:ext cx="1017587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0213" name="Picture 5" descr="ski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700" y="838200"/>
            <a:ext cx="1612900" cy="166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0221" name="Text Box 13"/>
          <p:cNvSpPr txBox="1">
            <a:spLocks noChangeArrowheads="1"/>
          </p:cNvSpPr>
          <p:nvPr/>
        </p:nvSpPr>
        <p:spPr bwMode="auto">
          <a:xfrm>
            <a:off x="3657600" y="1981200"/>
            <a:ext cx="4929555" cy="1557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800" b="0" dirty="0">
                <a:latin typeface="Times New Roman" charset="0"/>
              </a:rPr>
              <a:t>El </a:t>
            </a:r>
            <a:r>
              <a:rPr lang="en-US" sz="2800" b="0" dirty="0" err="1">
                <a:latin typeface="Times New Roman" charset="0"/>
              </a:rPr>
              <a:t>esquiador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anda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muy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rapido</a:t>
            </a:r>
            <a:r>
              <a:rPr lang="en-US" sz="2800" b="0" dirty="0">
                <a:latin typeface="Times New Roman" charset="0"/>
              </a:rPr>
              <a:t>:</a:t>
            </a:r>
          </a:p>
          <a:p>
            <a:pPr>
              <a:buNone/>
              <a:defRPr/>
            </a:pPr>
            <a:r>
              <a:rPr lang="en-US" sz="2800" b="0" dirty="0" err="1">
                <a:latin typeface="Times New Roman" charset="0"/>
              </a:rPr>
              <a:t>como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una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partícula</a:t>
            </a:r>
            <a:r>
              <a:rPr lang="en-US" sz="2800" b="0" dirty="0">
                <a:latin typeface="Times New Roman" charset="0"/>
              </a:rPr>
              <a:t> sin </a:t>
            </a:r>
            <a:r>
              <a:rPr lang="en-US" sz="2800" b="0" dirty="0" err="1">
                <a:latin typeface="Times New Roman" charset="0"/>
              </a:rPr>
              <a:t>masa</a:t>
            </a:r>
            <a:endParaRPr lang="en-US" sz="2800" b="0" dirty="0">
              <a:latin typeface="Times New Roman" charset="0"/>
            </a:endParaRPr>
          </a:p>
          <a:p>
            <a:pPr>
              <a:buNone/>
              <a:defRPr/>
            </a:pPr>
            <a:r>
              <a:rPr lang="en-US" sz="2800" b="0" dirty="0">
                <a:latin typeface="Times New Roman" charset="0"/>
              </a:rPr>
              <a:t>(el </a:t>
            </a:r>
            <a:r>
              <a:rPr lang="en-US" sz="2800" b="0" dirty="0" err="1">
                <a:latin typeface="Times New Roman" charset="0"/>
              </a:rPr>
              <a:t>fotón</a:t>
            </a:r>
            <a:r>
              <a:rPr lang="en-US" sz="2800" b="0" dirty="0">
                <a:latin typeface="Times New Roman" charset="0"/>
              </a:rPr>
              <a:t> = la </a:t>
            </a:r>
            <a:r>
              <a:rPr lang="en-US" sz="2800" b="0" dirty="0" err="1">
                <a:latin typeface="Times New Roman" charset="0"/>
              </a:rPr>
              <a:t>partícula</a:t>
            </a:r>
            <a:r>
              <a:rPr lang="en-US" sz="2800" b="0" dirty="0">
                <a:latin typeface="Times New Roman" charset="0"/>
              </a:rPr>
              <a:t> de la </a:t>
            </a:r>
            <a:r>
              <a:rPr lang="en-US" sz="2800" b="0" dirty="0" err="1">
                <a:latin typeface="Times New Roman" charset="0"/>
              </a:rPr>
              <a:t>luz</a:t>
            </a:r>
            <a:r>
              <a:rPr lang="en-US" sz="2800" b="0" dirty="0">
                <a:latin typeface="Times New Roman" charset="0"/>
              </a:rPr>
              <a:t>)</a:t>
            </a:r>
          </a:p>
        </p:txBody>
      </p:sp>
      <p:sp>
        <p:nvSpPr>
          <p:cNvPr id="350222" name="Text Box 14"/>
          <p:cNvSpPr txBox="1">
            <a:spLocks noChangeArrowheads="1"/>
          </p:cNvSpPr>
          <p:nvPr/>
        </p:nvSpPr>
        <p:spPr bwMode="auto">
          <a:xfrm>
            <a:off x="3724275" y="3732213"/>
            <a:ext cx="4160113" cy="1557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800" b="0" dirty="0">
                <a:latin typeface="Times New Roman" charset="0"/>
              </a:rPr>
              <a:t>El </a:t>
            </a:r>
            <a:r>
              <a:rPr lang="en-US" sz="2800" b="0" dirty="0" err="1">
                <a:latin typeface="Times New Roman" charset="0"/>
              </a:rPr>
              <a:t>raquetista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anda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menos</a:t>
            </a:r>
            <a:r>
              <a:rPr lang="en-US" sz="2800" b="0" dirty="0">
                <a:latin typeface="Times New Roman" charset="0"/>
              </a:rPr>
              <a:t> </a:t>
            </a:r>
          </a:p>
          <a:p>
            <a:pPr>
              <a:buNone/>
              <a:defRPr/>
            </a:pPr>
            <a:r>
              <a:rPr lang="en-US" sz="2800" b="0" dirty="0" err="1">
                <a:latin typeface="Times New Roman" charset="0"/>
              </a:rPr>
              <a:t>rápido</a:t>
            </a:r>
            <a:r>
              <a:rPr lang="en-US" sz="2800" b="0" dirty="0">
                <a:latin typeface="Times New Roman" charset="0"/>
              </a:rPr>
              <a:t>: </a:t>
            </a:r>
            <a:r>
              <a:rPr lang="en-US" sz="2800" b="0" dirty="0" err="1">
                <a:latin typeface="Times New Roman" charset="0"/>
              </a:rPr>
              <a:t>como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una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partícula</a:t>
            </a:r>
            <a:r>
              <a:rPr lang="en-US" sz="2800" b="0" dirty="0">
                <a:latin typeface="Times New Roman" charset="0"/>
              </a:rPr>
              <a:t> </a:t>
            </a:r>
          </a:p>
          <a:p>
            <a:pPr>
              <a:buNone/>
              <a:defRPr/>
            </a:pPr>
            <a:r>
              <a:rPr lang="en-US" sz="2800" b="0" dirty="0">
                <a:latin typeface="Times New Roman" charset="0"/>
              </a:rPr>
              <a:t>con </a:t>
            </a:r>
            <a:r>
              <a:rPr lang="en-US" sz="2800" b="0" dirty="0" err="1">
                <a:latin typeface="Times New Roman" charset="0"/>
              </a:rPr>
              <a:t>una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masa</a:t>
            </a:r>
            <a:r>
              <a:rPr lang="en-US" sz="2800" b="0" dirty="0">
                <a:latin typeface="Times New Roman" charset="0"/>
              </a:rPr>
              <a:t> (el </a:t>
            </a:r>
            <a:r>
              <a:rPr lang="en-US" sz="2800" b="0" dirty="0" err="1">
                <a:latin typeface="Times New Roman" charset="0"/>
              </a:rPr>
              <a:t>electrón</a:t>
            </a:r>
            <a:r>
              <a:rPr lang="en-US" sz="2800" b="0" dirty="0">
                <a:latin typeface="Times New Roman" charset="0"/>
              </a:rPr>
              <a:t>)</a:t>
            </a:r>
          </a:p>
        </p:txBody>
      </p:sp>
      <p:sp>
        <p:nvSpPr>
          <p:cNvPr id="350223" name="Text Box 15"/>
          <p:cNvSpPr txBox="1">
            <a:spLocks noChangeArrowheads="1"/>
          </p:cNvSpPr>
          <p:nvPr/>
        </p:nvSpPr>
        <p:spPr bwMode="auto">
          <a:xfrm>
            <a:off x="3505200" y="5334000"/>
            <a:ext cx="4660250" cy="1557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None/>
              <a:defRPr/>
            </a:pPr>
            <a:r>
              <a:rPr lang="en-US" sz="2800" b="0" dirty="0">
                <a:latin typeface="Times New Roman" charset="0"/>
              </a:rPr>
              <a:t>El </a:t>
            </a:r>
            <a:r>
              <a:rPr lang="en-US" sz="2800" b="0" dirty="0" err="1">
                <a:latin typeface="Times New Roman" charset="0"/>
              </a:rPr>
              <a:t>marchador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anda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muy</a:t>
            </a:r>
            <a:endParaRPr lang="en-US" sz="2800" b="0" dirty="0">
              <a:latin typeface="Times New Roman" charset="0"/>
            </a:endParaRPr>
          </a:p>
          <a:p>
            <a:pPr>
              <a:buNone/>
              <a:defRPr/>
            </a:pPr>
            <a:r>
              <a:rPr lang="en-US" sz="2800" b="0" dirty="0" err="1">
                <a:latin typeface="Times New Roman" charset="0"/>
              </a:rPr>
              <a:t>despacio</a:t>
            </a:r>
            <a:r>
              <a:rPr lang="en-US" sz="2800" b="0" dirty="0">
                <a:latin typeface="Times New Roman" charset="0"/>
              </a:rPr>
              <a:t>: </a:t>
            </a:r>
            <a:r>
              <a:rPr lang="en-US" sz="2800" b="0" dirty="0" err="1">
                <a:latin typeface="Times New Roman" charset="0"/>
              </a:rPr>
              <a:t>como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una</a:t>
            </a:r>
            <a:endParaRPr lang="en-US" sz="2800" b="0" dirty="0">
              <a:latin typeface="Times New Roman" charset="0"/>
            </a:endParaRPr>
          </a:p>
          <a:p>
            <a:pPr>
              <a:buNone/>
              <a:defRPr/>
            </a:pPr>
            <a:r>
              <a:rPr lang="en-US" sz="2800" b="0" dirty="0" err="1">
                <a:latin typeface="Times New Roman" charset="0"/>
              </a:rPr>
              <a:t>partícula</a:t>
            </a:r>
            <a:r>
              <a:rPr lang="en-US" sz="2800" b="0" dirty="0">
                <a:latin typeface="Times New Roman" charset="0"/>
              </a:rPr>
              <a:t> con </a:t>
            </a:r>
            <a:r>
              <a:rPr lang="en-US" sz="2800" b="0" dirty="0" err="1">
                <a:latin typeface="Times New Roman" charset="0"/>
              </a:rPr>
              <a:t>una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masa</a:t>
            </a:r>
            <a:r>
              <a:rPr lang="en-US" sz="2800" b="0" dirty="0">
                <a:latin typeface="Times New Roman" charset="0"/>
              </a:rPr>
              <a:t> </a:t>
            </a:r>
            <a:r>
              <a:rPr lang="en-US" sz="2800" b="0" dirty="0" err="1">
                <a:latin typeface="Times New Roman" charset="0"/>
              </a:rPr>
              <a:t>grande</a:t>
            </a:r>
            <a:endParaRPr lang="en-US" sz="2800" b="0" dirty="0">
              <a:latin typeface="Times New Roman" charset="0"/>
            </a:endParaRPr>
          </a:p>
        </p:txBody>
      </p:sp>
      <p:sp>
        <p:nvSpPr>
          <p:cNvPr id="350224" name="Text Box 16"/>
          <p:cNvSpPr txBox="1">
            <a:spLocks noChangeArrowheads="1"/>
          </p:cNvSpPr>
          <p:nvPr/>
        </p:nvSpPr>
        <p:spPr bwMode="auto">
          <a:xfrm>
            <a:off x="353432" y="5181600"/>
            <a:ext cx="2877711" cy="1557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None/>
              <a:defRPr/>
            </a:pPr>
            <a:r>
              <a:rPr lang="en-US" sz="2800" b="0" dirty="0">
                <a:solidFill>
                  <a:srgbClr val="FF0000"/>
                </a:solidFill>
                <a:latin typeface="Times New Roman" charset="0"/>
              </a:rPr>
              <a:t>El LHC </a:t>
            </a:r>
            <a:r>
              <a:rPr lang="en-US" sz="2800" b="0" dirty="0" err="1">
                <a:solidFill>
                  <a:srgbClr val="FF0000"/>
                </a:solidFill>
                <a:latin typeface="Times New Roman" charset="0"/>
              </a:rPr>
              <a:t>buscó</a:t>
            </a:r>
            <a:endParaRPr lang="en-US" sz="2800" b="0" dirty="0">
              <a:solidFill>
                <a:srgbClr val="FF0000"/>
              </a:solidFill>
              <a:latin typeface="Times New Roman" charset="0"/>
            </a:endParaRPr>
          </a:p>
          <a:p>
            <a:pPr algn="ctr">
              <a:buNone/>
              <a:defRPr/>
            </a:pPr>
            <a:r>
              <a:rPr lang="en-US" sz="2800" b="0" dirty="0">
                <a:solidFill>
                  <a:srgbClr val="FF0000"/>
                </a:solidFill>
                <a:latin typeface="Times New Roman" charset="0"/>
              </a:rPr>
              <a:t>el </a:t>
            </a:r>
            <a:r>
              <a:rPr lang="en-US" sz="2800" b="0" dirty="0" err="1">
                <a:solidFill>
                  <a:srgbClr val="FF0000"/>
                </a:solidFill>
                <a:latin typeface="Times New Roman" charset="0"/>
              </a:rPr>
              <a:t>copo</a:t>
            </a:r>
            <a:r>
              <a:rPr lang="en-US" sz="2800" b="0" dirty="0">
                <a:solidFill>
                  <a:srgbClr val="FF0000"/>
                </a:solidFill>
                <a:latin typeface="Times New Roman" charset="0"/>
              </a:rPr>
              <a:t> de </a:t>
            </a:r>
            <a:r>
              <a:rPr lang="en-US" sz="2800" b="0" dirty="0" err="1">
                <a:solidFill>
                  <a:srgbClr val="FF0000"/>
                </a:solidFill>
                <a:latin typeface="Times New Roman" charset="0"/>
              </a:rPr>
              <a:t>nieve</a:t>
            </a:r>
            <a:r>
              <a:rPr lang="en-US" sz="2800" b="0" dirty="0">
                <a:solidFill>
                  <a:srgbClr val="FF0000"/>
                </a:solidFill>
                <a:latin typeface="Times New Roman" charset="0"/>
              </a:rPr>
              <a:t>:</a:t>
            </a:r>
          </a:p>
          <a:p>
            <a:pPr algn="ctr">
              <a:buNone/>
              <a:defRPr/>
            </a:pPr>
            <a:r>
              <a:rPr lang="en-US" sz="2800" b="0" dirty="0">
                <a:solidFill>
                  <a:srgbClr val="FF0000"/>
                </a:solidFill>
                <a:latin typeface="Times New Roman" charset="0"/>
              </a:rPr>
              <a:t>el </a:t>
            </a:r>
            <a:r>
              <a:rPr lang="en-US" sz="2800" b="0" dirty="0" err="1">
                <a:solidFill>
                  <a:srgbClr val="FF0000"/>
                </a:solidFill>
                <a:latin typeface="Times New Roman" charset="0"/>
              </a:rPr>
              <a:t>bosón</a:t>
            </a:r>
            <a:r>
              <a:rPr lang="en-US" sz="2800" b="0" dirty="0">
                <a:solidFill>
                  <a:srgbClr val="FF0000"/>
                </a:solidFill>
                <a:latin typeface="Times New Roman" charset="0"/>
              </a:rPr>
              <a:t> de Higgs</a:t>
            </a:r>
          </a:p>
        </p:txBody>
      </p:sp>
    </p:spTree>
    <p:extLst>
      <p:ext uri="{BB962C8B-B14F-4D97-AF65-F5344CB8AC3E}">
        <p14:creationId xmlns:p14="http://schemas.microsoft.com/office/powerpoint/2010/main" val="624621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50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50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350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350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50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350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21" grpId="0"/>
      <p:bldP spid="350222" grpId="0"/>
      <p:bldP spid="350223" grpId="0"/>
      <p:bldP spid="3502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1441450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tx1"/>
                </a:solidFill>
                <a:latin typeface="Times" charset="0"/>
                <a:ea typeface="ＭＳ Ｐゴシック" charset="0"/>
              </a:rPr>
              <a:t>E</a:t>
            </a:r>
            <a:r>
              <a:rPr lang="en-US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l primer </a:t>
            </a:r>
            <a:r>
              <a:rPr lang="en-US" dirty="0" err="1" smtClean="0">
                <a:solidFill>
                  <a:schemeClr val="tx1"/>
                </a:solidFill>
                <a:latin typeface="Times" charset="0"/>
                <a:ea typeface="ＭＳ Ｐゴシック" charset="0"/>
              </a:rPr>
              <a:t>estudi</a:t>
            </a:r>
            <a:r>
              <a:rPr lang="en-US" dirty="0" err="1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o</a:t>
            </a:r>
            <a:r>
              <a:rPr lang="en-US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detallado</a:t>
            </a:r>
            <a:r>
              <a:rPr lang="en-US" dirty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del </a:t>
            </a:r>
            <a:r>
              <a:rPr lang="en-US" dirty="0" err="1">
                <a:solidFill>
                  <a:schemeClr val="tx1"/>
                </a:solidFill>
                <a:latin typeface="Times" charset="0"/>
                <a:ea typeface="ＭＳ Ｐゴシック" charset="0"/>
              </a:rPr>
              <a:t>b</a:t>
            </a:r>
            <a:r>
              <a:rPr lang="en-US" dirty="0" err="1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osón</a:t>
            </a:r>
            <a:r>
              <a:rPr lang="en-US" dirty="0" smtClean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 de </a:t>
            </a:r>
            <a:r>
              <a:rPr lang="en-US" dirty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rPr>
              <a:t>Higgs (1975)</a:t>
            </a: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144016" y="1700213"/>
            <a:ext cx="8892480" cy="4824412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z="4000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 smtClean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eaLnBrk="1" hangingPunct="1">
              <a:defRPr/>
            </a:pP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Times New Roman" charset="0"/>
            </a:endParaRPr>
          </a:p>
          <a:p>
            <a:pPr marL="0" indent="0" eaLnBrk="1" hangingPunct="1">
              <a:buFontTx/>
              <a:buNone/>
              <a:defRPr/>
            </a:pPr>
            <a:r>
              <a:rPr lang="en-US" sz="25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“No </a:t>
            </a:r>
            <a:r>
              <a:rPr lang="en-US" sz="25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quisieramos</a:t>
            </a:r>
            <a:r>
              <a:rPr lang="en-US" sz="25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5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promover</a:t>
            </a:r>
            <a:r>
              <a:rPr lang="en-US" sz="25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5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grandes</a:t>
            </a:r>
            <a:r>
              <a:rPr lang="en-US" sz="25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5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búsquedas</a:t>
            </a:r>
            <a:r>
              <a:rPr lang="en-US" sz="25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sz="25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experimentales</a:t>
            </a:r>
            <a:r>
              <a:rPr lang="en-US" sz="25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”</a:t>
            </a:r>
            <a:endParaRPr lang="en-US" sz="2500" b="1" dirty="0">
              <a:solidFill>
                <a:srgbClr val="FF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43011" name="Picture 1" descr="Profi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700213"/>
            <a:ext cx="6251575" cy="2305050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8" descr="Snapshot 2010-11-20 18-48-03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3" y="4076700"/>
            <a:ext cx="8307387" cy="1765300"/>
          </a:xfrm>
          <a:prstGeom prst="rect">
            <a:avLst/>
          </a:prstGeom>
          <a:solidFill>
            <a:srgbClr val="BBE0E3"/>
          </a:solidFill>
          <a:ln w="28575">
            <a:solidFill>
              <a:srgbClr val="FF0000"/>
            </a:solidFill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7088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>
          <a:solidFill>
            <a:srgbClr val="B7DEE8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>
                <a:latin typeface="Times New Roman" charset="0"/>
                <a:ea typeface="ＭＳ Ｐゴシック" charset="0"/>
                <a:cs typeface="Times New Roman" charset="0"/>
              </a:rPr>
              <a:t>Sin el bosón de Higgs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628775"/>
            <a:ext cx="8997950" cy="4608513"/>
          </a:xfrm>
          <a:solidFill>
            <a:srgbClr val="B7DEE8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sz="4000">
                <a:latin typeface="Times New Roman" charset="0"/>
                <a:ea typeface="ＭＳ Ｐゴシック" charset="0"/>
                <a:cs typeface="Times New Roman" charset="0"/>
              </a:rPr>
              <a:t>… no existirían átomos</a:t>
            </a:r>
          </a:p>
          <a:p>
            <a:pPr lvl="1" eaLnBrk="1" hangingPunct="1"/>
            <a:r>
              <a:rPr lang="en-US" sz="3600">
                <a:latin typeface="Times New Roman" charset="0"/>
                <a:ea typeface="ＭＳ Ｐゴシック" charset="0"/>
                <a:cs typeface="Times New Roman" charset="0"/>
              </a:rPr>
              <a:t> electrones sin masa se van con la velocidad de la luz</a:t>
            </a:r>
          </a:p>
          <a:p>
            <a:pPr marL="0" indent="0" eaLnBrk="1" hangingPunct="1">
              <a:buFontTx/>
              <a:buNone/>
            </a:pPr>
            <a:r>
              <a:rPr lang="en-US" sz="4000">
                <a:latin typeface="Times New Roman" charset="0"/>
                <a:ea typeface="ＭＳ Ｐゴシック" charset="0"/>
                <a:cs typeface="Times New Roman" charset="0"/>
              </a:rPr>
              <a:t>… las interactiones debiles volverían 	fuertes</a:t>
            </a:r>
          </a:p>
          <a:p>
            <a:pPr lvl="1" eaLnBrk="1" hangingPunct="1"/>
            <a:r>
              <a:rPr lang="en-US" sz="3600">
                <a:latin typeface="Times New Roman" charset="0"/>
                <a:ea typeface="ＭＳ Ｐゴシック" charset="0"/>
                <a:cs typeface="Times New Roman" charset="0"/>
              </a:rPr>
              <a:t> La vida sería imposible: todo sería radioactivo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99592" y="6145213"/>
            <a:ext cx="7581122" cy="584776"/>
          </a:xfrm>
          <a:prstGeom prst="rect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None/>
            </a:pPr>
            <a:r>
              <a:rPr lang="en-US" sz="3200" b="0" dirty="0" smtClean="0">
                <a:solidFill>
                  <a:srgbClr val="FFFF00"/>
                </a:solidFill>
                <a:latin typeface="Times New Roman" charset="0"/>
              </a:rPr>
              <a:t>El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 charset="0"/>
              </a:rPr>
              <a:t>bosón</a:t>
            </a:r>
            <a:r>
              <a:rPr lang="en-US" sz="3200" b="0" dirty="0" smtClean="0">
                <a:solidFill>
                  <a:srgbClr val="FFFF00"/>
                </a:solidFill>
                <a:latin typeface="Times New Roman" charset="0"/>
              </a:rPr>
              <a:t> de Higgs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 charset="0"/>
              </a:rPr>
              <a:t>juega</a:t>
            </a:r>
            <a:r>
              <a:rPr lang="en-US" sz="3200" b="0" dirty="0" smtClean="0">
                <a:solidFill>
                  <a:srgbClr val="FFFF00"/>
                </a:solidFill>
                <a:latin typeface="Times New Roman" charset="0"/>
              </a:rPr>
              <a:t> un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 charset="0"/>
              </a:rPr>
              <a:t>papel</a:t>
            </a:r>
            <a:r>
              <a:rPr lang="en-US" sz="3200" b="0" dirty="0" smtClean="0">
                <a:solidFill>
                  <a:srgbClr val="FFFF00"/>
                </a:solidFill>
                <a:latin typeface="Times New Roman" charset="0"/>
              </a:rPr>
              <a:t> </a:t>
            </a:r>
            <a:r>
              <a:rPr lang="en-US" sz="3200" b="0" dirty="0" err="1" smtClean="0">
                <a:solidFill>
                  <a:srgbClr val="FFFF00"/>
                </a:solidFill>
                <a:latin typeface="Times New Roman" charset="0"/>
              </a:rPr>
              <a:t>importante</a:t>
            </a:r>
            <a:endParaRPr lang="en-US" sz="3200" b="0" dirty="0">
              <a:solidFill>
                <a:srgbClr val="FFFF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153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3" descr="jigsaw-puzzle-patter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4" name="Title 1"/>
          <p:cNvSpPr>
            <a:spLocks noGrp="1"/>
          </p:cNvSpPr>
          <p:nvPr>
            <p:ph type="ctrTitle"/>
          </p:nvPr>
        </p:nvSpPr>
        <p:spPr>
          <a:xfrm>
            <a:off x="539552" y="260350"/>
            <a:ext cx="7920235" cy="1470025"/>
          </a:xfr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La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rompecabezas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de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las</a:t>
            </a:r>
            <a:r>
              <a:rPr lang="en-US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dirty="0" err="1" smtClean="0">
                <a:latin typeface="Times New Roman" charset="0"/>
                <a:ea typeface="ＭＳ Ｐゴシック" charset="0"/>
                <a:cs typeface="Times New Roman" charset="0"/>
              </a:rPr>
              <a:t>partículas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267744" y="5517232"/>
            <a:ext cx="4672136" cy="1072034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None/>
            </a:pPr>
            <a:r>
              <a:rPr lang="en-US" b="0" dirty="0">
                <a:latin typeface="Times New Roman" charset="0"/>
                <a:ea typeface="ＭＳ Ｐゴシック" charset="0"/>
                <a:cs typeface="Times New Roman" charset="0"/>
              </a:rPr>
              <a:t>¿</a:t>
            </a:r>
            <a:r>
              <a:rPr lang="en-US" b="0" dirty="0" smtClean="0">
                <a:latin typeface="Times New Roman" charset="0"/>
                <a:ea typeface="ＭＳ Ｐゴシック" charset="0"/>
                <a:cs typeface="Times New Roman" charset="0"/>
              </a:rPr>
              <a:t>La </a:t>
            </a:r>
            <a:r>
              <a:rPr lang="en-US" b="0" dirty="0" err="1" smtClean="0">
                <a:latin typeface="Times New Roman" charset="0"/>
                <a:ea typeface="ＭＳ Ｐゴシック" charset="0"/>
                <a:cs typeface="Times New Roman" charset="0"/>
              </a:rPr>
              <a:t>buena</a:t>
            </a:r>
            <a:r>
              <a:rPr lang="en-US" b="0" dirty="0" smtClean="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b="0" dirty="0" err="1" smtClean="0">
                <a:latin typeface="Times New Roman" charset="0"/>
                <a:ea typeface="ＭＳ Ｐゴシック" charset="0"/>
                <a:cs typeface="Times New Roman" charset="0"/>
              </a:rPr>
              <a:t>pieza</a:t>
            </a:r>
            <a:r>
              <a:rPr lang="en-US" b="0" dirty="0" smtClean="0">
                <a:latin typeface="Times New Roman" charset="0"/>
                <a:ea typeface="ＭＳ Ｐゴシック" charset="0"/>
                <a:cs typeface="Times New Roman" charset="0"/>
              </a:rPr>
              <a:t>?</a:t>
            </a:r>
            <a:endParaRPr lang="en-US" b="0" dirty="0">
              <a:latin typeface="Times New Roman" charset="0"/>
              <a:ea typeface="ＭＳ Ｐゴシック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3334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47000</TotalTime>
  <Words>1498</Words>
  <Application>Microsoft Macintosh PowerPoint</Application>
  <PresentationFormat>On-screen Show (4:3)</PresentationFormat>
  <Paragraphs>504</Paragraphs>
  <Slides>54</Slides>
  <Notes>28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Default Design</vt:lpstr>
      <vt:lpstr>CorelPhotoPaint.Image.10</vt:lpstr>
      <vt:lpstr>El Futuro de la Física de Partículas</vt:lpstr>
      <vt:lpstr>El objetivo de la física de partículas:  ¿ Cómo está hecho el Universo ?</vt:lpstr>
      <vt:lpstr>Las grandes preguntas de Gauguin en los terminos de la física</vt:lpstr>
      <vt:lpstr>PowerPoint Presentation</vt:lpstr>
      <vt:lpstr>PowerPoint Presentation</vt:lpstr>
      <vt:lpstr>Como un campo de nieve</vt:lpstr>
      <vt:lpstr>El primer estudio detallado del bosón de Higgs (1975)</vt:lpstr>
      <vt:lpstr>Sin el bosón de Higgs …</vt:lpstr>
      <vt:lpstr>La rompecabezas de las partículas</vt:lpstr>
      <vt:lpstr>Muy parecido al bosón de Higgs</vt:lpstr>
      <vt:lpstr>El ‘Bosón de Higgs’ tiene ‘Spin’ 0</vt:lpstr>
      <vt:lpstr>Higgs elemental o compuesto?</vt:lpstr>
      <vt:lpstr>Análisis global de los datos</vt:lpstr>
      <vt:lpstr>La masa del bosón</vt:lpstr>
      <vt:lpstr>¿ Inestabilidad del espacio vacío ?</vt:lpstr>
      <vt:lpstr>Will the Universe Collapse?</vt:lpstr>
      <vt:lpstr>Preguntas abiertas mas allá  del ‘Modelo Estándar’</vt:lpstr>
      <vt:lpstr>¿Cómo fabricar un universo?</vt:lpstr>
      <vt:lpstr>Preguntas abiertas mas allá  del ‘Modelo Estándar’</vt:lpstr>
      <vt:lpstr>Mucho interés en la antimateria</vt:lpstr>
      <vt:lpstr>¿Cómo difieren la materia y la antimateria?</vt:lpstr>
      <vt:lpstr>¿ Cómo crear la materia en el universo ?</vt:lpstr>
      <vt:lpstr>Preguntas abiertas mas allá  del ‘Modelo Estándar’</vt:lpstr>
      <vt:lpstr>Hypótesis de la materia oscura</vt:lpstr>
      <vt:lpstr>Las curvas de rotación de las galaxias</vt:lpstr>
      <vt:lpstr>Las curvas de rotación</vt:lpstr>
      <vt:lpstr>Otra prueba de la materia oscura</vt:lpstr>
      <vt:lpstr>PowerPoint Presentation</vt:lpstr>
      <vt:lpstr>¿ Qué más hay ?</vt:lpstr>
      <vt:lpstr>¿ Qué es la supersimetría ?</vt:lpstr>
      <vt:lpstr>PowerPoint Presentation</vt:lpstr>
      <vt:lpstr>Buscando la materia oscura</vt:lpstr>
      <vt:lpstr>Búsquedas de la supersimetría en el LHC</vt:lpstr>
      <vt:lpstr>Todavía nada al LHC</vt:lpstr>
      <vt:lpstr>Detección directa de materia oscura</vt:lpstr>
      <vt:lpstr>Búsquedas directas de la materia oscura</vt:lpstr>
      <vt:lpstr>Comparación LHC vs búsquedas directas</vt:lpstr>
      <vt:lpstr>Supersimetría:  ¿ Alba o crepúsculo ?</vt:lpstr>
      <vt:lpstr>Preguntas abiertas mas allá  del ‘Modelo Estándar’</vt:lpstr>
      <vt:lpstr>PowerPoint Presentation</vt:lpstr>
      <vt:lpstr>¿ Agujeros negros en el LHC ?</vt:lpstr>
      <vt:lpstr>¿ Próximos pasos en la física de altas energías ?</vt:lpstr>
      <vt:lpstr>Projectos para colisionadores e+e-: Energía y luminosidad</vt:lpstr>
      <vt:lpstr>Colisionadores circulares del futuro</vt:lpstr>
      <vt:lpstr>Producción del bosón de Higgs</vt:lpstr>
      <vt:lpstr>     Buscando supersimetría</vt:lpstr>
      <vt:lpstr>PowerPoint Presentation</vt:lpstr>
      <vt:lpstr>El ‘Modelo Estándar’ de las partículas</vt:lpstr>
      <vt:lpstr>PowerPoint Presentation</vt:lpstr>
      <vt:lpstr>Una nueva partícula</vt:lpstr>
      <vt:lpstr>PowerPoint Presentation</vt:lpstr>
      <vt:lpstr>PowerPoint Presentation</vt:lpstr>
      <vt:lpstr>Algunas pruebas de la materia oscura</vt:lpstr>
      <vt:lpstr>Los lentes gravitacionales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Phenomenology Beyond the Standard Model</dc:title>
  <cp:lastModifiedBy>CERN User</cp:lastModifiedBy>
  <cp:revision>539</cp:revision>
  <cp:lastPrinted>2013-05-16T10:20:45Z</cp:lastPrinted>
  <dcterms:modified xsi:type="dcterms:W3CDTF">2017-08-04T07:42:20Z</dcterms:modified>
</cp:coreProperties>
</file>