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media1.mp4" ContentType="video/unknown"/>
  <Override PartName="/ppt/media/media2.mp4" ContentType="video/unknown"/>
  <Override PartName="/ppt/media/media3.mp4" ContentType="video/unknown"/>
  <Override PartName="/ppt/media/media4.mp4" ContentType="video/unknown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Giovanni Mela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–Giovanni Mela</a:t>
            </a:r>
          </a:p>
        </p:txBody>
      </p:sp>
      <p:sp>
        <p:nvSpPr>
          <p:cNvPr id="94" name="“Inserisci qui una citazione”."/>
          <p:cNvSpPr txBox="1"/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“Inserisci qui una citazione”.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, punti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video" Target="../media/media2.mp4"/><Relationship Id="rId4" Type="http://schemas.microsoft.com/office/2007/relationships/media" Target="../media/media2.mp4"/><Relationship Id="rId5" Type="http://schemas.openxmlformats.org/officeDocument/2006/relationships/image" Target="../media/image24.png"/><Relationship Id="rId6" Type="http://schemas.openxmlformats.org/officeDocument/2006/relationships/video" Target="../media/media3.mp4"/><Relationship Id="rId7" Type="http://schemas.microsoft.com/office/2007/relationships/media" Target="../media/media3.mp4"/><Relationship Id="rId8" Type="http://schemas.openxmlformats.org/officeDocument/2006/relationships/image" Target="../media/image25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video" Target="../media/media4.mp4"/><Relationship Id="rId3" Type="http://schemas.microsoft.com/office/2007/relationships/media" Target="../media/media4.mp4"/><Relationship Id="rId4" Type="http://schemas.openxmlformats.org/officeDocument/2006/relationships/image" Target="../media/image26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video" Target="../media/media1.mp4"/><Relationship Id="rId5" Type="http://schemas.microsoft.com/office/2007/relationships/media" Target="../media/media1.mp4"/><Relationship Id="rId6" Type="http://schemas.openxmlformats.org/officeDocument/2006/relationships/image" Target="../media/image3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17757332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Onde Gravitazionali: Analisi dei dati…"/>
          <p:cNvSpPr txBox="1"/>
          <p:nvPr/>
        </p:nvSpPr>
        <p:spPr>
          <a:xfrm>
            <a:off x="1374368" y="2470149"/>
            <a:ext cx="10256064" cy="5143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480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</a:p>
          <a:p>
            <a:pPr>
              <a:defRPr b="0" sz="520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  <a:r>
              <a:t>Onde Gravitazionali: Analisi dei dati</a:t>
            </a:r>
          </a:p>
          <a:p>
            <a:pPr>
              <a:defRPr b="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</a:p>
          <a:p>
            <a:pPr>
              <a:defRPr b="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</a:p>
          <a:p>
            <a:pPr>
              <a:defRPr b="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</a:p>
          <a:p>
            <a:pPr>
              <a:defRPr b="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  <a:r>
              <a:t>Gruppo 2</a:t>
            </a:r>
          </a:p>
          <a:p>
            <a:pPr>
              <a:defRPr b="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</a:p>
          <a:p>
            <a:pPr algn="l" defTabSz="457200">
              <a:defRPr b="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  <a:r>
              <a:t>Lara Albania,Adele De Rosa,  Alessandro Forieri, Maria Grazia Meli,</a:t>
            </a:r>
          </a:p>
          <a:p>
            <a:pPr algn="l" defTabSz="457200">
              <a:defRPr b="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  <a:r>
              <a:t> Domenico Mongelli, Lorenzo Pelucchi, Marinella Picchi, Marina Villani,</a:t>
            </a:r>
          </a:p>
          <a:p>
            <a:pPr algn="l" defTabSz="457200">
              <a:defRPr b="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  <a:r>
              <a:t> Angelo Vitiello,  Claudia Zelaschi</a:t>
            </a:r>
          </a:p>
        </p:txBody>
      </p:sp>
      <p:sp>
        <p:nvSpPr>
          <p:cNvPr id="120" name="ITP Academy 2017"/>
          <p:cNvSpPr txBox="1"/>
          <p:nvPr/>
        </p:nvSpPr>
        <p:spPr>
          <a:xfrm>
            <a:off x="4987874" y="1175030"/>
            <a:ext cx="4070452" cy="647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ITP Academy 2017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1994204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onfronto fra dati sperimentali…"/>
          <p:cNvSpPr txBox="1"/>
          <p:nvPr/>
        </p:nvSpPr>
        <p:spPr>
          <a:xfrm>
            <a:off x="4174032" y="1566520"/>
            <a:ext cx="4656736" cy="1565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Confronto fra dati sperimentali</a:t>
            </a:r>
          </a:p>
          <a:p>
            <a:pPr/>
            <a:r>
              <a:t>Ligo 1 - Ligo 2</a:t>
            </a:r>
            <a:br/>
          </a:p>
          <a:p>
            <a:pPr/>
            <a:r>
              <a:t>Perché?</a:t>
            </a:r>
          </a:p>
        </p:txBody>
      </p:sp>
      <p:pic>
        <p:nvPicPr>
          <p:cNvPr id="178" name="Schermata 2017-08-31 alle 21.03.08.png" descr="Schermata 2017-08-31 alle 21.03.0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48655" y="3782764"/>
            <a:ext cx="8636001" cy="2832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Schermata 2017-08-31 alle 21.03.27.png" descr="Schermata 2017-08-31 alle 21.03.27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58034" y="6656734"/>
            <a:ext cx="3683001" cy="736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18561476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Schermata 2017-08-30 alle 22.21.47.png" descr="Schermata 2017-08-30 alle 22.21.4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59906" y="1133822"/>
            <a:ext cx="7937501" cy="6464301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Livello 1"/>
          <p:cNvSpPr txBox="1"/>
          <p:nvPr/>
        </p:nvSpPr>
        <p:spPr>
          <a:xfrm>
            <a:off x="10984318" y="9178328"/>
            <a:ext cx="789764" cy="312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Livello 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erché due detector?"/>
          <p:cNvSpPr txBox="1"/>
          <p:nvPr/>
        </p:nvSpPr>
        <p:spPr>
          <a:xfrm>
            <a:off x="5423801" y="1406665"/>
            <a:ext cx="2397101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Perché due detector?</a:t>
            </a:r>
          </a:p>
        </p:txBody>
      </p:sp>
      <p:sp>
        <p:nvSpPr>
          <p:cNvPr id="185" name="1 Maggior numero di dati…"/>
          <p:cNvSpPr txBox="1"/>
          <p:nvPr/>
        </p:nvSpPr>
        <p:spPr>
          <a:xfrm>
            <a:off x="5213654" y="6092965"/>
            <a:ext cx="3833395" cy="9712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1800">
                <a:latin typeface="+mn-lt"/>
                <a:ea typeface="+mn-ea"/>
                <a:cs typeface="+mn-cs"/>
                <a:sym typeface="Helvetica Neue Medium"/>
              </a:defRPr>
            </a:pPr>
            <a:r>
              <a:t>1 Maggior numero di dati</a:t>
            </a:r>
          </a:p>
          <a:p>
            <a:pPr algn="l">
              <a:defRPr b="0" sz="1800">
                <a:latin typeface="+mn-lt"/>
                <a:ea typeface="+mn-ea"/>
                <a:cs typeface="+mn-cs"/>
                <a:sym typeface="Helvetica Neue Medium"/>
              </a:defRPr>
            </a:pPr>
            <a:r>
              <a:t>2 Maggior porzione di cielo visibile</a:t>
            </a:r>
          </a:p>
          <a:p>
            <a:pPr algn="l">
              <a:defRPr b="0" sz="1800">
                <a:latin typeface="+mn-lt"/>
                <a:ea typeface="+mn-ea"/>
                <a:cs typeface="+mn-cs"/>
                <a:sym typeface="Helvetica Neue Medium"/>
              </a:defRPr>
            </a:pPr>
            <a:r>
              <a:t>3 Allineati o non allineati?</a:t>
            </a:r>
          </a:p>
        </p:txBody>
      </p:sp>
      <p:pic>
        <p:nvPicPr>
          <p:cNvPr id="186" name="Schermata 2017-08-31 alle 21.11.32.png" descr="Schermata 2017-08-31 alle 21.11.3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8741" y="2279503"/>
            <a:ext cx="5206316" cy="2793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Schermata 2017-08-31 alle 21.11.04.png" descr="Schermata 2017-08-31 alle 21.11.0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74552" y="2204743"/>
            <a:ext cx="4083819" cy="2943369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Livello 1"/>
          <p:cNvSpPr txBox="1"/>
          <p:nvPr/>
        </p:nvSpPr>
        <p:spPr>
          <a:xfrm>
            <a:off x="11225618" y="9102128"/>
            <a:ext cx="789764" cy="312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Livello 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20569718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Schermata 2017-08-30 alle 20.58.42.png" descr="Schermata 2017-08-30 alle 20.58.4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05334" y="3148377"/>
            <a:ext cx="6627716" cy="2311654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Attività"/>
          <p:cNvSpPr txBox="1"/>
          <p:nvPr/>
        </p:nvSpPr>
        <p:spPr>
          <a:xfrm>
            <a:off x="6424746" y="1509370"/>
            <a:ext cx="1135686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Attività</a:t>
            </a:r>
          </a:p>
        </p:txBody>
      </p:sp>
      <p:sp>
        <p:nvSpPr>
          <p:cNvPr id="192" name="Osserva le differenze e spiegale.…"/>
          <p:cNvSpPr txBox="1"/>
          <p:nvPr/>
        </p:nvSpPr>
        <p:spPr>
          <a:xfrm>
            <a:off x="4334386" y="6899415"/>
            <a:ext cx="5569612" cy="6791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1800">
                <a:latin typeface="+mn-lt"/>
                <a:ea typeface="+mn-ea"/>
                <a:cs typeface="+mn-cs"/>
                <a:sym typeface="Helvetica Neue Medium"/>
              </a:defRPr>
            </a:pPr>
            <a:r>
              <a:t>Osserva le differenze e spiegale.</a:t>
            </a:r>
          </a:p>
          <a:p>
            <a:pPr>
              <a:defRPr b="0" sz="1800">
                <a:latin typeface="+mn-lt"/>
                <a:ea typeface="+mn-ea"/>
                <a:cs typeface="+mn-cs"/>
                <a:sym typeface="Helvetica Neue Medium"/>
              </a:defRPr>
            </a:pPr>
            <a:r>
              <a:t>La distanza Hanford- Livingston è circa 2363 miglia </a:t>
            </a:r>
          </a:p>
        </p:txBody>
      </p:sp>
      <p:sp>
        <p:nvSpPr>
          <p:cNvPr id="193" name="Courtesy of http://cgwp.gravity.psu.edu/"/>
          <p:cNvSpPr txBox="1"/>
          <p:nvPr/>
        </p:nvSpPr>
        <p:spPr>
          <a:xfrm>
            <a:off x="5707478" y="6296251"/>
            <a:ext cx="2823427" cy="287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300">
                <a:latin typeface="Helvetica Neue UltraLight"/>
                <a:ea typeface="Helvetica Neue UltraLight"/>
                <a:cs typeface="Helvetica Neue UltraLight"/>
                <a:sym typeface="Helvetica Neue UltraLight"/>
              </a:defRPr>
            </a:lvl1pPr>
          </a:lstStyle>
          <a:p>
            <a:pPr/>
            <a:r>
              <a:t>Courtesy of http://cgwp.gravity.psu.edu/ </a:t>
            </a:r>
          </a:p>
        </p:txBody>
      </p:sp>
      <p:sp>
        <p:nvSpPr>
          <p:cNvPr id="194" name="Livello 2"/>
          <p:cNvSpPr txBox="1"/>
          <p:nvPr/>
        </p:nvSpPr>
        <p:spPr>
          <a:xfrm>
            <a:off x="10704918" y="9102128"/>
            <a:ext cx="789764" cy="312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4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Livello 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19372062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onclusione"/>
          <p:cNvSpPr txBox="1"/>
          <p:nvPr/>
        </p:nvSpPr>
        <p:spPr>
          <a:xfrm>
            <a:off x="5132400" y="2178330"/>
            <a:ext cx="2740000" cy="647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Conclusione</a:t>
            </a:r>
          </a:p>
        </p:txBody>
      </p:sp>
      <p:sp>
        <p:nvSpPr>
          <p:cNvPr id="197" name="Rivelazione diretta di onde gravitazionali…"/>
          <p:cNvSpPr txBox="1"/>
          <p:nvPr/>
        </p:nvSpPr>
        <p:spPr>
          <a:xfrm>
            <a:off x="3539744" y="3693770"/>
            <a:ext cx="5925313" cy="1934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+mn-lt"/>
                <a:ea typeface="+mn-ea"/>
                <a:cs typeface="+mn-cs"/>
                <a:sym typeface="Helvetica Neue Medium"/>
              </a:defRPr>
            </a:pPr>
            <a:r>
              <a:t>Rivelazione diretta di onde gravitazionali</a:t>
            </a:r>
          </a:p>
          <a:p>
            <a:pPr algn="l">
              <a:defRPr b="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algn="l">
              <a:defRPr b="0">
                <a:latin typeface="+mn-lt"/>
                <a:ea typeface="+mn-ea"/>
                <a:cs typeface="+mn-cs"/>
                <a:sym typeface="Helvetica Neue Medium"/>
              </a:defRPr>
            </a:pPr>
            <a:r>
              <a:t>Rivelazione diretta di buchi neri</a:t>
            </a:r>
          </a:p>
          <a:p>
            <a:pPr algn="l">
              <a:defRPr b="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algn="l">
              <a:defRPr b="0">
                <a:latin typeface="+mn-lt"/>
                <a:ea typeface="+mn-ea"/>
                <a:cs typeface="+mn-cs"/>
                <a:sym typeface="Helvetica Neue Medium"/>
              </a:defRPr>
            </a:pPr>
            <a:r>
              <a:t>Evidenza della coalescenza tra buchi neri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19178072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Schermata 2017-08-30 alle 21.49.43.png" descr="Schermata 2017-08-30 alle 21.49.4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1836" y="1790700"/>
            <a:ext cx="6861128" cy="2148213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Courtesy of http://cgwp.gravity.psu.edu/"/>
          <p:cNvSpPr txBox="1"/>
          <p:nvPr/>
        </p:nvSpPr>
        <p:spPr>
          <a:xfrm>
            <a:off x="5444595" y="4132876"/>
            <a:ext cx="2823427" cy="287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300">
                <a:latin typeface="Helvetica Neue UltraLight"/>
                <a:ea typeface="Helvetica Neue UltraLight"/>
                <a:cs typeface="Helvetica Neue UltraLight"/>
                <a:sym typeface="Helvetica Neue UltraLight"/>
              </a:defRPr>
            </a:lvl1pPr>
          </a:lstStyle>
          <a:p>
            <a:pPr/>
            <a:r>
              <a:t>Courtesy of http://cgwp.gravity.psu.edu/ </a:t>
            </a:r>
          </a:p>
        </p:txBody>
      </p:sp>
      <p:sp>
        <p:nvSpPr>
          <p:cNvPr id="201" name="Conclusione"/>
          <p:cNvSpPr txBox="1"/>
          <p:nvPr/>
        </p:nvSpPr>
        <p:spPr>
          <a:xfrm>
            <a:off x="4991009" y="463830"/>
            <a:ext cx="2740000" cy="647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Conclusione</a:t>
            </a:r>
          </a:p>
        </p:txBody>
      </p:sp>
      <p:pic>
        <p:nvPicPr>
          <p:cNvPr id="202" name="Comparing -Chirps- from Black Holes.mp4" descr="Comparing -Chirps- from Black Holes.mp4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887738" y="5759012"/>
            <a:ext cx="5602309" cy="3151299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Livello 1"/>
          <p:cNvSpPr txBox="1"/>
          <p:nvPr/>
        </p:nvSpPr>
        <p:spPr>
          <a:xfrm>
            <a:off x="11682818" y="9191028"/>
            <a:ext cx="789764" cy="312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Livello 1</a:t>
            </a:r>
          </a:p>
        </p:txBody>
      </p:sp>
      <p:pic>
        <p:nvPicPr>
          <p:cNvPr id="204" name="Black Hole Waves Simulation.mp4" descr="Black Hole Waves Simulation.mp4"/>
          <p:cNvPicPr>
            <a:picLocks noChangeAspect="0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8">
            <a:extLst/>
          </a:blip>
          <a:stretch>
            <a:fillRect/>
          </a:stretch>
        </p:blipFill>
        <p:spPr>
          <a:xfrm>
            <a:off x="6659509" y="5601240"/>
            <a:ext cx="6163275" cy="34668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70155" fill="hold"/>
                                        <p:tgtEl>
                                          <p:spTgt spid="2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1" grp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3785034" fill="hold"/>
                                        <p:tgtEl>
                                          <p:spTgt spid="2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11" fill="hold" display="0">
                  <p:stCondLst>
                    <p:cond delay="indefinite"/>
                  </p:stCondLst>
                </p:cTn>
                <p:tgtEl>
                  <p:spTgt spid="204"/>
                </p:tgtEl>
              </p:cMediaNode>
            </p:video>
            <p:video fullScrn="0">
              <p:cMediaNode mute="0" showWhenStopped="1" numSld="1" vol="100000">
                <p:cTn id="12" fill="hold" display="0">
                  <p:stCondLst>
                    <p:cond delay="indefinite"/>
                  </p:stCondLst>
                </p:cTn>
                <p:tgtEl>
                  <p:spTgt spid="202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18521164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Two Black Holes Merge into One.mp4" descr="Two Black Holes Merge into One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2269112" y="3160404"/>
            <a:ext cx="8644905" cy="48627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15689" fill="hold"/>
                                        <p:tgtEl>
                                          <p:spTgt spid="2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06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1782421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Livello 1"/>
          <p:cNvSpPr txBox="1"/>
          <p:nvPr/>
        </p:nvSpPr>
        <p:spPr>
          <a:xfrm>
            <a:off x="10654118" y="9089428"/>
            <a:ext cx="789764" cy="312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Livello 1</a:t>
            </a:r>
          </a:p>
        </p:txBody>
      </p:sp>
      <p:sp>
        <p:nvSpPr>
          <p:cNvPr id="209" name="Rumore: segnale di fondo rilevato in condizioni operative…"/>
          <p:cNvSpPr txBox="1"/>
          <p:nvPr/>
        </p:nvSpPr>
        <p:spPr>
          <a:xfrm>
            <a:off x="2838551" y="3126778"/>
            <a:ext cx="8318298" cy="26618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Rumore: </a:t>
            </a:r>
            <a:r>
              <a:rPr b="0" sz="1800">
                <a:latin typeface="+mn-lt"/>
                <a:ea typeface="+mn-ea"/>
                <a:cs typeface="+mn-cs"/>
                <a:sym typeface="Helvetica Neue Medium"/>
              </a:rPr>
              <a:t>segnale di fondo rilevato in condizioni operative</a:t>
            </a:r>
            <a:endParaRPr b="0" sz="1800">
              <a:latin typeface="+mn-lt"/>
              <a:ea typeface="+mn-ea"/>
              <a:cs typeface="+mn-cs"/>
              <a:sym typeface="Helvetica Neue Medium"/>
            </a:endParaRPr>
          </a:p>
          <a:p>
            <a:pPr algn="l"/>
          </a:p>
          <a:p>
            <a:pPr algn="l"/>
            <a:r>
              <a:rPr b="0" sz="1800">
                <a:latin typeface="+mn-lt"/>
                <a:ea typeface="+mn-ea"/>
                <a:cs typeface="+mn-cs"/>
                <a:sym typeface="Helvetica Neue Medium"/>
              </a:rPr>
              <a:t>Nel nostro caso</a:t>
            </a:r>
            <a:r>
              <a:t> </a:t>
            </a:r>
            <a:r>
              <a:rPr b="0" sz="1800">
                <a:latin typeface="+mn-lt"/>
                <a:ea typeface="+mn-ea"/>
                <a:cs typeface="+mn-cs"/>
                <a:sym typeface="Helvetica Neue Medium"/>
              </a:rPr>
              <a:t>la necessità di ottimizzare il rapporto segnale - rumore </a:t>
            </a:r>
            <a:endParaRPr b="0" sz="1800">
              <a:latin typeface="+mn-lt"/>
              <a:ea typeface="+mn-ea"/>
              <a:cs typeface="+mn-cs"/>
              <a:sym typeface="Helvetica Neue Medium"/>
            </a:endParaRPr>
          </a:p>
          <a:p>
            <a:pPr algn="l"/>
            <a:br>
              <a:rPr b="0" sz="1800">
                <a:latin typeface="+mn-lt"/>
                <a:ea typeface="+mn-ea"/>
                <a:cs typeface="+mn-cs"/>
                <a:sym typeface="Helvetica Neue Medium"/>
              </a:rPr>
            </a:br>
            <a:r>
              <a:rPr b="0" sz="1800">
                <a:latin typeface="+mn-lt"/>
                <a:ea typeface="+mn-ea"/>
                <a:cs typeface="+mn-cs"/>
                <a:sym typeface="Helvetica Neue Medium"/>
              </a:rPr>
              <a:t>richiede di tagliare tutte le frequenze non comprese nell’intervallo 32-512 Hz. </a:t>
            </a:r>
            <a:endParaRPr b="0" sz="1800">
              <a:latin typeface="+mn-lt"/>
              <a:ea typeface="+mn-ea"/>
              <a:cs typeface="+mn-cs"/>
              <a:sym typeface="Helvetica Neue Medium"/>
            </a:endParaRPr>
          </a:p>
          <a:p>
            <a:pPr algn="l"/>
            <a:endParaRPr b="0" sz="1800">
              <a:latin typeface="+mn-lt"/>
              <a:ea typeface="+mn-ea"/>
              <a:cs typeface="+mn-cs"/>
              <a:sym typeface="Helvetica Neue Medium"/>
            </a:endParaRPr>
          </a:p>
          <a:p>
            <a:pPr algn="l"/>
          </a:p>
        </p:txBody>
      </p:sp>
      <p:sp>
        <p:nvSpPr>
          <p:cNvPr id="210" name="Problema"/>
          <p:cNvSpPr txBox="1"/>
          <p:nvPr/>
        </p:nvSpPr>
        <p:spPr>
          <a:xfrm>
            <a:off x="6163970" y="1990865"/>
            <a:ext cx="1159460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/>
            <a:r>
              <a:t>Problema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20038896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Ringraziamenti…"/>
          <p:cNvSpPr txBox="1"/>
          <p:nvPr/>
        </p:nvSpPr>
        <p:spPr>
          <a:xfrm>
            <a:off x="3108375" y="1810687"/>
            <a:ext cx="6788050" cy="6132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480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  <a:r>
              <a:t>Ringraziamenti</a:t>
            </a:r>
          </a:p>
          <a:p>
            <a:pPr>
              <a:defRPr b="0" sz="360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</a:p>
          <a:p>
            <a:pPr>
              <a:defRPr b="0" sz="360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  <a:r>
              <a:t>I tre gruppi desiderano ringraziare</a:t>
            </a:r>
          </a:p>
          <a:p>
            <a:pPr>
              <a:defRPr b="0" sz="360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  <a:r>
              <a:t>di cuore </a:t>
            </a:r>
          </a:p>
          <a:p>
            <a:pPr>
              <a:defRPr b="0" sz="360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  <a:r>
              <a:t> tutto lo staff del 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CERN</a:t>
            </a:r>
          </a:p>
          <a:p>
            <a:pPr>
              <a:defRPr b="0" sz="360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  <a:r>
              <a:t>e</a:t>
            </a:r>
          </a:p>
          <a:p>
            <a:pPr>
              <a:defRPr b="0" sz="360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  <a:r>
              <a:t> in particolare</a:t>
            </a:r>
          </a:p>
          <a:p>
            <a:pPr>
              <a:defRPr b="0" sz="360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  <a:r>
              <a:t>la nostra </a:t>
            </a:r>
          </a:p>
          <a:p>
            <a:pPr>
              <a:defRPr b="0" sz="7200">
                <a:latin typeface="Snell Roundhand Bold"/>
                <a:ea typeface="Snell Roundhand Bold"/>
                <a:cs typeface="Snell Roundhand Bold"/>
                <a:sym typeface="Snell Roundhand Bold"/>
              </a:defRPr>
            </a:pPr>
            <a:r>
              <a:t>Antonella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18230454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Schermata 2017-08-29 alle 22.23.04.png" descr="Schermata 2017-08-29 alle 22.23.0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8924" y="1485584"/>
            <a:ext cx="4649771" cy="6585266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Analisi dati perché"/>
          <p:cNvSpPr txBox="1"/>
          <p:nvPr/>
        </p:nvSpPr>
        <p:spPr>
          <a:xfrm>
            <a:off x="5102453" y="658470"/>
            <a:ext cx="2799894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Analisi dati perché</a:t>
            </a:r>
          </a:p>
        </p:txBody>
      </p:sp>
      <p:sp>
        <p:nvSpPr>
          <p:cNvPr id="124" name="Arrow"/>
          <p:cNvSpPr/>
          <p:nvPr/>
        </p:nvSpPr>
        <p:spPr>
          <a:xfrm>
            <a:off x="5956540" y="2361647"/>
            <a:ext cx="1270001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5" name="elaborazione"/>
          <p:cNvSpPr txBox="1"/>
          <p:nvPr/>
        </p:nvSpPr>
        <p:spPr>
          <a:xfrm>
            <a:off x="5831902" y="3867966"/>
            <a:ext cx="1519277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/>
            <a:r>
              <a:t>elaborazione</a:t>
            </a:r>
          </a:p>
        </p:txBody>
      </p:sp>
      <p:pic>
        <p:nvPicPr>
          <p:cNvPr id="126" name="Schermata 2017-08-29 alle 21.36.44.png" descr="Schermata 2017-08-29 alle 21.36.4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15257" y="2059556"/>
            <a:ext cx="2469464" cy="1639428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Arrow 3"/>
          <p:cNvSpPr/>
          <p:nvPr/>
        </p:nvSpPr>
        <p:spPr>
          <a:xfrm>
            <a:off x="8925856" y="3870749"/>
            <a:ext cx="1343845" cy="1186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418" y="0"/>
                </a:moveTo>
                <a:cubicBezTo>
                  <a:pt x="4218" y="41"/>
                  <a:pt x="0" y="4377"/>
                  <a:pt x="0" y="10278"/>
                </a:cubicBezTo>
                <a:lnTo>
                  <a:pt x="0" y="10847"/>
                </a:lnTo>
                <a:cubicBezTo>
                  <a:pt x="0" y="16776"/>
                  <a:pt x="4259" y="21600"/>
                  <a:pt x="9493" y="21600"/>
                </a:cubicBezTo>
                <a:cubicBezTo>
                  <a:pt x="9512" y="21600"/>
                  <a:pt x="9531" y="21598"/>
                  <a:pt x="9550" y="21598"/>
                </a:cubicBezTo>
                <a:lnTo>
                  <a:pt x="9581" y="21598"/>
                </a:lnTo>
                <a:lnTo>
                  <a:pt x="9577" y="21027"/>
                </a:lnTo>
                <a:lnTo>
                  <a:pt x="9577" y="17837"/>
                </a:lnTo>
                <a:lnTo>
                  <a:pt x="9584" y="17837"/>
                </a:lnTo>
                <a:lnTo>
                  <a:pt x="9569" y="16699"/>
                </a:lnTo>
                <a:lnTo>
                  <a:pt x="9533" y="16699"/>
                </a:lnTo>
                <a:cubicBezTo>
                  <a:pt x="9520" y="16699"/>
                  <a:pt x="9506" y="16701"/>
                  <a:pt x="9493" y="16701"/>
                </a:cubicBezTo>
                <a:cubicBezTo>
                  <a:pt x="6644" y="16701"/>
                  <a:pt x="4327" y="14075"/>
                  <a:pt x="4327" y="10847"/>
                </a:cubicBezTo>
                <a:lnTo>
                  <a:pt x="4327" y="10669"/>
                </a:lnTo>
                <a:cubicBezTo>
                  <a:pt x="4365" y="7497"/>
                  <a:pt x="6641" y="4928"/>
                  <a:pt x="9444" y="4899"/>
                </a:cubicBezTo>
                <a:lnTo>
                  <a:pt x="9539" y="4899"/>
                </a:lnTo>
                <a:cubicBezTo>
                  <a:pt x="12226" y="4925"/>
                  <a:pt x="14431" y="7288"/>
                  <a:pt x="14644" y="10278"/>
                </a:cubicBezTo>
                <a:lnTo>
                  <a:pt x="12029" y="10278"/>
                </a:lnTo>
                <a:lnTo>
                  <a:pt x="16815" y="17636"/>
                </a:lnTo>
                <a:lnTo>
                  <a:pt x="21600" y="10278"/>
                </a:lnTo>
                <a:lnTo>
                  <a:pt x="18976" y="10278"/>
                </a:lnTo>
                <a:cubicBezTo>
                  <a:pt x="18756" y="4585"/>
                  <a:pt x="14612" y="27"/>
                  <a:pt x="9539" y="0"/>
                </a:cubicBezTo>
                <a:lnTo>
                  <a:pt x="9503" y="0"/>
                </a:lnTo>
                <a:cubicBezTo>
                  <a:pt x="9500" y="0"/>
                  <a:pt x="9496" y="0"/>
                  <a:pt x="9493" y="0"/>
                </a:cubicBezTo>
                <a:lnTo>
                  <a:pt x="9491" y="0"/>
                </a:lnTo>
                <a:cubicBezTo>
                  <a:pt x="9488" y="0"/>
                  <a:pt x="9485" y="0"/>
                  <a:pt x="9481" y="0"/>
                </a:cubicBezTo>
                <a:lnTo>
                  <a:pt x="9418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8" name="interpretazione"/>
          <p:cNvSpPr txBox="1"/>
          <p:nvPr/>
        </p:nvSpPr>
        <p:spPr>
          <a:xfrm>
            <a:off x="8855799" y="5228868"/>
            <a:ext cx="1760907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/>
            <a:r>
              <a:t>interpretazione</a:t>
            </a:r>
          </a:p>
        </p:txBody>
      </p:sp>
      <p:pic>
        <p:nvPicPr>
          <p:cNvPr id="129" name="Simulation of GW170104.mp4" descr="Simulation of GW170104.mp4"/>
          <p:cNvPicPr>
            <a:picLocks noChangeAspect="0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>
            <a:extLst/>
          </a:blip>
          <a:stretch>
            <a:fillRect/>
          </a:stretch>
        </p:blipFill>
        <p:spPr>
          <a:xfrm>
            <a:off x="6904435" y="5787703"/>
            <a:ext cx="5386688" cy="3030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04755" fill="hold"/>
                                        <p:tgtEl>
                                          <p:spTgt spid="1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29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19588988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Schermata 2017-08-30 alle 17.58.30.png" descr="Schermata 2017-08-30 alle 17.58.3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86158" y="2438003"/>
            <a:ext cx="8632484" cy="58507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19281654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Analisi dati"/>
          <p:cNvSpPr txBox="1"/>
          <p:nvPr/>
        </p:nvSpPr>
        <p:spPr>
          <a:xfrm>
            <a:off x="5604916" y="1045667"/>
            <a:ext cx="1794968" cy="829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Analisi dati</a:t>
            </a:r>
          </a:p>
        </p:txBody>
      </p:sp>
      <p:sp>
        <p:nvSpPr>
          <p:cNvPr id="134" name="Ricavare la tipologie e la distanza della sorgente dell'onda di interesse  (e stabilire se c’è un evento  significativo)…"/>
          <p:cNvSpPr txBox="1"/>
          <p:nvPr/>
        </p:nvSpPr>
        <p:spPr>
          <a:xfrm>
            <a:off x="2171700" y="2301278"/>
            <a:ext cx="7590435" cy="17728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1800">
                <a:latin typeface="+mn-lt"/>
                <a:ea typeface="+mn-ea"/>
                <a:cs typeface="+mn-cs"/>
                <a:sym typeface="Helvetica Neue Medium"/>
              </a:defRPr>
            </a:pPr>
            <a:r>
              <a:t>Ricavare la tipologie e la distanza della sorgente</a:t>
            </a:r>
            <a:r>
              <a:t> dell'onda di interesse </a:t>
            </a:r>
            <a:br/>
            <a:r>
              <a:t>(e stabilire se c’è un evento  significativo)</a:t>
            </a:r>
          </a:p>
          <a:p>
            <a:pPr algn="l">
              <a:defRPr b="0" sz="1800">
                <a:latin typeface="+mn-lt"/>
                <a:ea typeface="+mn-ea"/>
                <a:cs typeface="+mn-cs"/>
                <a:sym typeface="Helvetica Neue Medium"/>
              </a:defRPr>
            </a:pPr>
            <a:br/>
            <a:r>
              <a:t>Passo 1</a:t>
            </a:r>
            <a:br/>
            <a:r>
              <a:t>dai dati grezzi ricaviamo il grafico ‘sperimentale’ fornito dall'apparato</a:t>
            </a:r>
          </a:p>
        </p:txBody>
      </p:sp>
      <p:sp>
        <p:nvSpPr>
          <p:cNvPr id="135" name="Esercizio: ricavare con Excel il grafico qui sopra a partire dai dati sperimentali"/>
          <p:cNvSpPr txBox="1"/>
          <p:nvPr/>
        </p:nvSpPr>
        <p:spPr>
          <a:xfrm>
            <a:off x="2832201" y="7433004"/>
            <a:ext cx="6269432" cy="831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rPr b="0" i="1">
                <a:latin typeface="Helvetica Neue Light"/>
                <a:ea typeface="Helvetica Neue Light"/>
                <a:cs typeface="Helvetica Neue Light"/>
                <a:sym typeface="Helvetica Neue Light"/>
              </a:rPr>
              <a:t>Esercizio: ricavare con Excel</a:t>
            </a:r>
            <a:r>
              <a:t> </a:t>
            </a:r>
            <a:r>
              <a:rPr b="0" i="1">
                <a:latin typeface="Helvetica Neue Light"/>
                <a:ea typeface="Helvetica Neue Light"/>
                <a:cs typeface="Helvetica Neue Light"/>
                <a:sym typeface="Helvetica Neue Light"/>
              </a:rPr>
              <a:t>il grafico qui sopra</a:t>
            </a:r>
            <a:br>
              <a:rPr b="0" i="1">
                <a:latin typeface="Helvetica Neue Light"/>
                <a:ea typeface="Helvetica Neue Light"/>
                <a:cs typeface="Helvetica Neue Light"/>
                <a:sym typeface="Helvetica Neue Light"/>
              </a:rPr>
            </a:br>
            <a:r>
              <a:rPr b="0" i="1">
                <a:latin typeface="Helvetica Neue Light"/>
                <a:ea typeface="Helvetica Neue Light"/>
                <a:cs typeface="Helvetica Neue Light"/>
                <a:sym typeface="Helvetica Neue Light"/>
              </a:rPr>
              <a:t>a partire dai dati sperimentali</a:t>
            </a:r>
          </a:p>
        </p:txBody>
      </p:sp>
      <p:pic>
        <p:nvPicPr>
          <p:cNvPr id="136" name="Schermata 2017-08-29 alle 21.36.59.png" descr="Schermata 2017-08-29 alle 21.36.59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51150" y="4128592"/>
            <a:ext cx="4595202" cy="3223616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Livello 1"/>
          <p:cNvSpPr txBox="1"/>
          <p:nvPr/>
        </p:nvSpPr>
        <p:spPr>
          <a:xfrm>
            <a:off x="9917518" y="9165628"/>
            <a:ext cx="789764" cy="312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Livello 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1837575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asso 2"/>
          <p:cNvSpPr txBox="1"/>
          <p:nvPr/>
        </p:nvSpPr>
        <p:spPr>
          <a:xfrm>
            <a:off x="1896211" y="1660665"/>
            <a:ext cx="957378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>
              <a:defRPr b="1" sz="24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0" sz="1800">
                <a:latin typeface="+mn-lt"/>
                <a:ea typeface="+mn-ea"/>
                <a:cs typeface="+mn-cs"/>
                <a:sym typeface="Helvetica Neue Medium"/>
              </a:rPr>
              <a:t>Passo 2</a:t>
            </a:r>
          </a:p>
        </p:txBody>
      </p:sp>
      <p:pic>
        <p:nvPicPr>
          <p:cNvPr id="140" name="Schermata 2017-08-29 alle 21.37.10.png" descr="Schermata 2017-08-29 alle 21.37.1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1819" y="3679682"/>
            <a:ext cx="4175005" cy="2923887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Tra tutte le forme d’onda fornite dal modello teorico si cerca di individuare quella che…"/>
          <p:cNvSpPr txBox="1"/>
          <p:nvPr/>
        </p:nvSpPr>
        <p:spPr>
          <a:xfrm>
            <a:off x="1907082" y="2073273"/>
            <a:ext cx="9190636" cy="6791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1800">
                <a:latin typeface="+mn-lt"/>
                <a:ea typeface="+mn-ea"/>
                <a:cs typeface="+mn-cs"/>
                <a:sym typeface="Helvetica Neue Medium"/>
              </a:defRPr>
            </a:pPr>
            <a:r>
              <a:t>Tra tutte le forme d’onda fornite dal modello teorico si cerca di individuare quella che </a:t>
            </a:r>
          </a:p>
          <a:p>
            <a:pPr algn="l">
              <a:defRPr b="0" sz="1800">
                <a:latin typeface="+mn-lt"/>
                <a:ea typeface="+mn-ea"/>
                <a:cs typeface="+mn-cs"/>
                <a:sym typeface="Helvetica Neue Medium"/>
              </a:defRPr>
            </a:pPr>
            <a:r>
              <a:t>meglio correli i dati sperimentali</a:t>
            </a:r>
          </a:p>
        </p:txBody>
      </p:sp>
      <p:pic>
        <p:nvPicPr>
          <p:cNvPr id="142" name="Schermata 2017-08-29 alle 21.37.18.png" descr="Schermata 2017-08-29 alle 21.37.1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72350" y="3740663"/>
            <a:ext cx="4175005" cy="2801925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Livello 1"/>
          <p:cNvSpPr txBox="1"/>
          <p:nvPr/>
        </p:nvSpPr>
        <p:spPr>
          <a:xfrm>
            <a:off x="11225618" y="9102128"/>
            <a:ext cx="789764" cy="312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Livello 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19131588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Schermata 2017-08-29 alle 22.13.40.png" descr="Schermata 2017-08-29 alle 22.13.4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49088" y="2378774"/>
            <a:ext cx="5708692" cy="39521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Schermata 2017-08-29 alle 22.16.27.png" descr="Schermata 2017-08-29 alle 22.16.27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14309" y="4722885"/>
            <a:ext cx="4176182" cy="1744482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Livello 1"/>
          <p:cNvSpPr txBox="1"/>
          <p:nvPr/>
        </p:nvSpPr>
        <p:spPr>
          <a:xfrm>
            <a:off x="11225618" y="9102128"/>
            <a:ext cx="789764" cy="312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Livello 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19830232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Rumore"/>
          <p:cNvSpPr txBox="1"/>
          <p:nvPr/>
        </p:nvSpPr>
        <p:spPr>
          <a:xfrm>
            <a:off x="6483656" y="606565"/>
            <a:ext cx="944347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>
              <a:defRPr b="1" sz="24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0" sz="1800">
                <a:latin typeface="+mn-lt"/>
                <a:ea typeface="+mn-ea"/>
                <a:cs typeface="+mn-cs"/>
                <a:sym typeface="Helvetica Neue Medium"/>
              </a:rPr>
              <a:t>Rumore</a:t>
            </a:r>
          </a:p>
        </p:txBody>
      </p:sp>
      <p:pic>
        <p:nvPicPr>
          <p:cNvPr id="150" name="Schermata 2017-08-31 alle 20.10.15.png" descr="Schermata 2017-08-31 alle 20.10.1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70074" y="1278603"/>
            <a:ext cx="5177950" cy="3207064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Livello 2"/>
          <p:cNvSpPr txBox="1"/>
          <p:nvPr/>
        </p:nvSpPr>
        <p:spPr>
          <a:xfrm>
            <a:off x="10781118" y="9102128"/>
            <a:ext cx="789764" cy="312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4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Livello 2</a:t>
            </a:r>
          </a:p>
        </p:txBody>
      </p:sp>
      <p:sp>
        <p:nvSpPr>
          <p:cNvPr id="152" name="Courtesy of http://tesi.cab.unipd.it/52074/1/tesi_LM_Comellato_Tommaso.pdf"/>
          <p:cNvSpPr txBox="1"/>
          <p:nvPr/>
        </p:nvSpPr>
        <p:spPr>
          <a:xfrm>
            <a:off x="1892811" y="4770636"/>
            <a:ext cx="5361404" cy="287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sz="1300">
                <a:latin typeface="Helvetica Neue UltraLight"/>
                <a:ea typeface="Helvetica Neue UltraLight"/>
                <a:cs typeface="Helvetica Neue UltraLight"/>
                <a:sym typeface="Helvetica Neue UltraLight"/>
              </a:defRPr>
            </a:lvl1pPr>
          </a:lstStyle>
          <a:p>
            <a:pPr/>
            <a:r>
              <a:t>Courtesy of http://tesi.cab.unipd.it/52074/1/tesi_LM_Comellato_Tommaso.pdf</a:t>
            </a:r>
          </a:p>
        </p:txBody>
      </p:sp>
      <p:pic>
        <p:nvPicPr>
          <p:cNvPr id="153" name="Schermata 2017-08-31 alle 19.58.28.png" descr="Schermata 2017-08-31 alle 19.58.2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11186" y="1458649"/>
            <a:ext cx="6079731" cy="3027018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Courtesy of https://losc.ligo.org/"/>
          <p:cNvSpPr txBox="1"/>
          <p:nvPr/>
        </p:nvSpPr>
        <p:spPr>
          <a:xfrm>
            <a:off x="8729660" y="4732978"/>
            <a:ext cx="2239963" cy="287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300">
                <a:latin typeface="Helvetica Neue UltraLight"/>
                <a:ea typeface="Helvetica Neue UltraLight"/>
                <a:cs typeface="Helvetica Neue UltraLight"/>
                <a:sym typeface="Helvetica Neue UltraLight"/>
              </a:defRPr>
            </a:lvl1pPr>
          </a:lstStyle>
          <a:p>
            <a:pPr/>
            <a:r>
              <a:t>Courtesy of https://losc.ligo.org/</a:t>
            </a:r>
          </a:p>
        </p:txBody>
      </p:sp>
      <p:pic>
        <p:nvPicPr>
          <p:cNvPr id="155" name="Schermata 2017-08-29 alle 21.36.33.png" descr="Schermata 2017-08-29 alle 21.36.3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326255" y="5088135"/>
            <a:ext cx="5970350" cy="41278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19231038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Attività"/>
          <p:cNvSpPr txBox="1"/>
          <p:nvPr/>
        </p:nvSpPr>
        <p:spPr>
          <a:xfrm>
            <a:off x="5922289" y="1102970"/>
            <a:ext cx="1160222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1800">
                <a:latin typeface="+mn-lt"/>
                <a:ea typeface="+mn-ea"/>
                <a:cs typeface="+mn-cs"/>
                <a:sym typeface="Helvetica Neue Medium"/>
              </a:defRPr>
            </a:pPr>
            <a:r>
              <a:rPr sz="2400"/>
              <a:t>Attività</a:t>
            </a:r>
            <a:r>
              <a:t> </a:t>
            </a:r>
          </a:p>
        </p:txBody>
      </p:sp>
      <p:sp>
        <p:nvSpPr>
          <p:cNvPr id="158" name="A partire da un file audio fornito dal docente…"/>
          <p:cNvSpPr txBox="1"/>
          <p:nvPr/>
        </p:nvSpPr>
        <p:spPr>
          <a:xfrm>
            <a:off x="3160725" y="1922120"/>
            <a:ext cx="6683350" cy="829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 partire da un file audio fornito dal docente </a:t>
            </a:r>
          </a:p>
          <a:p>
            <a:pPr/>
            <a:r>
              <a:t>pulire il segnale con l’ausilio del sw Audacity</a:t>
            </a:r>
          </a:p>
        </p:txBody>
      </p:sp>
      <p:pic>
        <p:nvPicPr>
          <p:cNvPr id="159" name="Schermata 2017-08-30 alle 21.28.32.png" descr="Schermata 2017-08-30 alle 21.28.3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05546" y="3616465"/>
            <a:ext cx="7810501" cy="1841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Schermata 2017-08-30 alle 21.29.21.png" descr="Schermata 2017-08-30 alle 21.29.2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05546" y="7283054"/>
            <a:ext cx="7810501" cy="1403685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Livello 1"/>
          <p:cNvSpPr txBox="1"/>
          <p:nvPr/>
        </p:nvSpPr>
        <p:spPr>
          <a:xfrm>
            <a:off x="10120718" y="9165628"/>
            <a:ext cx="789764" cy="312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Livello 1</a:t>
            </a:r>
          </a:p>
        </p:txBody>
      </p:sp>
      <p:sp>
        <p:nvSpPr>
          <p:cNvPr id="162" name="Arrow 3"/>
          <p:cNvSpPr/>
          <p:nvPr/>
        </p:nvSpPr>
        <p:spPr>
          <a:xfrm>
            <a:off x="5830478" y="5777333"/>
            <a:ext cx="1343844" cy="1186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418" y="0"/>
                </a:moveTo>
                <a:cubicBezTo>
                  <a:pt x="4218" y="41"/>
                  <a:pt x="0" y="4377"/>
                  <a:pt x="0" y="10278"/>
                </a:cubicBezTo>
                <a:lnTo>
                  <a:pt x="0" y="10847"/>
                </a:lnTo>
                <a:cubicBezTo>
                  <a:pt x="0" y="16776"/>
                  <a:pt x="4259" y="21600"/>
                  <a:pt x="9493" y="21600"/>
                </a:cubicBezTo>
                <a:cubicBezTo>
                  <a:pt x="9512" y="21600"/>
                  <a:pt x="9531" y="21598"/>
                  <a:pt x="9550" y="21598"/>
                </a:cubicBezTo>
                <a:lnTo>
                  <a:pt x="9581" y="21598"/>
                </a:lnTo>
                <a:lnTo>
                  <a:pt x="9577" y="21027"/>
                </a:lnTo>
                <a:lnTo>
                  <a:pt x="9577" y="17837"/>
                </a:lnTo>
                <a:lnTo>
                  <a:pt x="9584" y="17837"/>
                </a:lnTo>
                <a:lnTo>
                  <a:pt x="9569" y="16699"/>
                </a:lnTo>
                <a:lnTo>
                  <a:pt x="9533" y="16699"/>
                </a:lnTo>
                <a:cubicBezTo>
                  <a:pt x="9520" y="16699"/>
                  <a:pt x="9506" y="16701"/>
                  <a:pt x="9493" y="16701"/>
                </a:cubicBezTo>
                <a:cubicBezTo>
                  <a:pt x="6644" y="16701"/>
                  <a:pt x="4327" y="14075"/>
                  <a:pt x="4327" y="10847"/>
                </a:cubicBezTo>
                <a:lnTo>
                  <a:pt x="4327" y="10669"/>
                </a:lnTo>
                <a:cubicBezTo>
                  <a:pt x="4365" y="7497"/>
                  <a:pt x="6641" y="4928"/>
                  <a:pt x="9444" y="4899"/>
                </a:cubicBezTo>
                <a:lnTo>
                  <a:pt x="9539" y="4899"/>
                </a:lnTo>
                <a:cubicBezTo>
                  <a:pt x="12226" y="4925"/>
                  <a:pt x="14431" y="7288"/>
                  <a:pt x="14644" y="10278"/>
                </a:cubicBezTo>
                <a:lnTo>
                  <a:pt x="12029" y="10278"/>
                </a:lnTo>
                <a:lnTo>
                  <a:pt x="16815" y="17636"/>
                </a:lnTo>
                <a:lnTo>
                  <a:pt x="21600" y="10278"/>
                </a:lnTo>
                <a:lnTo>
                  <a:pt x="18976" y="10278"/>
                </a:lnTo>
                <a:cubicBezTo>
                  <a:pt x="18756" y="4585"/>
                  <a:pt x="14612" y="27"/>
                  <a:pt x="9539" y="0"/>
                </a:cubicBezTo>
                <a:lnTo>
                  <a:pt x="9503" y="0"/>
                </a:lnTo>
                <a:cubicBezTo>
                  <a:pt x="9500" y="0"/>
                  <a:pt x="9496" y="0"/>
                  <a:pt x="9493" y="0"/>
                </a:cubicBezTo>
                <a:lnTo>
                  <a:pt x="9491" y="0"/>
                </a:lnTo>
                <a:cubicBezTo>
                  <a:pt x="9488" y="0"/>
                  <a:pt x="9485" y="0"/>
                  <a:pt x="9481" y="0"/>
                </a:cubicBezTo>
                <a:lnTo>
                  <a:pt x="9418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0">
              <a:schemeClr val="accent1">
                <a:lumOff val="16847"/>
              </a:schemeClr>
            </a:gs>
            <a:gs pos="100000">
              <a:schemeClr val="accent1">
                <a:lumOff val="-13575"/>
              </a:schemeClr>
            </a:gs>
          </a:gsLst>
          <a:lin ang="2081764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egnale GW 150914"/>
          <p:cNvSpPr txBox="1"/>
          <p:nvPr/>
        </p:nvSpPr>
        <p:spPr>
          <a:xfrm>
            <a:off x="5418734" y="633070"/>
            <a:ext cx="2954732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Segnale GW 150914</a:t>
            </a:r>
          </a:p>
        </p:txBody>
      </p:sp>
      <p:sp>
        <p:nvSpPr>
          <p:cNvPr id="165" name="Segnale in ingresso"/>
          <p:cNvSpPr txBox="1"/>
          <p:nvPr/>
        </p:nvSpPr>
        <p:spPr>
          <a:xfrm>
            <a:off x="446668" y="2790965"/>
            <a:ext cx="2177187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Segnale in ingresso</a:t>
            </a:r>
          </a:p>
        </p:txBody>
      </p:sp>
      <p:sp>
        <p:nvSpPr>
          <p:cNvPr id="166" name="Rumore"/>
          <p:cNvSpPr txBox="1"/>
          <p:nvPr/>
        </p:nvSpPr>
        <p:spPr>
          <a:xfrm>
            <a:off x="1063088" y="6232665"/>
            <a:ext cx="944347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Rumore</a:t>
            </a:r>
          </a:p>
        </p:txBody>
      </p:sp>
      <p:sp>
        <p:nvSpPr>
          <p:cNvPr id="167" name="Segnale di riferimento"/>
          <p:cNvSpPr txBox="1"/>
          <p:nvPr/>
        </p:nvSpPr>
        <p:spPr>
          <a:xfrm>
            <a:off x="423566" y="4511815"/>
            <a:ext cx="2426590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Segnale di riferimento</a:t>
            </a:r>
          </a:p>
        </p:txBody>
      </p:sp>
      <p:pic>
        <p:nvPicPr>
          <p:cNvPr id="168" name="Schermata 2017-08-30 alle 20.58.42.png" descr="Schermata 2017-08-30 alle 20.58.4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46550" y="1699942"/>
            <a:ext cx="5753100" cy="2006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Schermata 2017-08-30 alle 20.58.49.png" descr="Schermata 2017-08-30 alle 20.58.49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14800" y="3974170"/>
            <a:ext cx="5816600" cy="1625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Schermata 2017-08-30 alle 20.59.00.png" descr="Schermata 2017-08-30 alle 20.59.00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121150" y="5867400"/>
            <a:ext cx="5803900" cy="1028700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-"/>
          <p:cNvSpPr txBox="1"/>
          <p:nvPr/>
        </p:nvSpPr>
        <p:spPr>
          <a:xfrm>
            <a:off x="1416084" y="3525495"/>
            <a:ext cx="238355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-</a:t>
            </a:r>
          </a:p>
        </p:txBody>
      </p:sp>
      <p:sp>
        <p:nvSpPr>
          <p:cNvPr id="172" name="="/>
          <p:cNvSpPr txBox="1"/>
          <p:nvPr/>
        </p:nvSpPr>
        <p:spPr>
          <a:xfrm>
            <a:off x="1386671" y="5509870"/>
            <a:ext cx="29718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=</a:t>
            </a:r>
          </a:p>
        </p:txBody>
      </p:sp>
      <p:sp>
        <p:nvSpPr>
          <p:cNvPr id="173" name="Triangle"/>
          <p:cNvSpPr/>
          <p:nvPr/>
        </p:nvSpPr>
        <p:spPr>
          <a:xfrm>
            <a:off x="455166" y="5347945"/>
            <a:ext cx="2160191" cy="26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4" name="Livello 1"/>
          <p:cNvSpPr txBox="1"/>
          <p:nvPr/>
        </p:nvSpPr>
        <p:spPr>
          <a:xfrm>
            <a:off x="9917518" y="9165628"/>
            <a:ext cx="789764" cy="312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Livello 1</a:t>
            </a:r>
          </a:p>
        </p:txBody>
      </p:sp>
      <p:sp>
        <p:nvSpPr>
          <p:cNvPr id="175" name="Courtesy of http://cgwp.gravity.psu.edu/"/>
          <p:cNvSpPr txBox="1"/>
          <p:nvPr/>
        </p:nvSpPr>
        <p:spPr>
          <a:xfrm>
            <a:off x="5611387" y="7241083"/>
            <a:ext cx="2823426" cy="287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300">
                <a:latin typeface="Helvetica Neue UltraLight"/>
                <a:ea typeface="Helvetica Neue UltraLight"/>
                <a:cs typeface="Helvetica Neue UltraLight"/>
                <a:sym typeface="Helvetica Neue UltraLight"/>
              </a:defRPr>
            </a:lvl1pPr>
          </a:lstStyle>
          <a:p>
            <a:pPr/>
            <a:r>
              <a:t>Courtesy of http://cgwp.gravity.psu.edu/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