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mp4" ContentType="video/mp4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1" r:id="rId2"/>
    <p:sldMasterId id="2147483663" r:id="rId3"/>
    <p:sldMasterId id="2147483665" r:id="rId4"/>
    <p:sldMasterId id="2147483667" r:id="rId5"/>
  </p:sldMasterIdLst>
  <p:notesMasterIdLst>
    <p:notesMasterId r:id="rId31"/>
  </p:notesMasterIdLst>
  <p:handoutMasterIdLst>
    <p:handoutMasterId r:id="rId32"/>
  </p:handoutMasterIdLst>
  <p:sldIdLst>
    <p:sldId id="406" r:id="rId6"/>
    <p:sldId id="352" r:id="rId7"/>
    <p:sldId id="342" r:id="rId8"/>
    <p:sldId id="353" r:id="rId9"/>
    <p:sldId id="344" r:id="rId10"/>
    <p:sldId id="361" r:id="rId11"/>
    <p:sldId id="357" r:id="rId12"/>
    <p:sldId id="341" r:id="rId13"/>
    <p:sldId id="347" r:id="rId14"/>
    <p:sldId id="358" r:id="rId15"/>
    <p:sldId id="345" r:id="rId16"/>
    <p:sldId id="355" r:id="rId17"/>
    <p:sldId id="363" r:id="rId18"/>
    <p:sldId id="350" r:id="rId19"/>
    <p:sldId id="364" r:id="rId20"/>
    <p:sldId id="334" r:id="rId21"/>
    <p:sldId id="396" r:id="rId22"/>
    <p:sldId id="366" r:id="rId23"/>
    <p:sldId id="367" r:id="rId24"/>
    <p:sldId id="368" r:id="rId25"/>
    <p:sldId id="369" r:id="rId26"/>
    <p:sldId id="370" r:id="rId27"/>
    <p:sldId id="409" r:id="rId28"/>
    <p:sldId id="315" r:id="rId29"/>
    <p:sldId id="407" r:id="rId30"/>
  </p:sldIdLst>
  <p:sldSz cx="9144000" cy="6858000" type="screen4x3"/>
  <p:notesSz cx="6985000" cy="92837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33C6FF"/>
    <a:srgbClr val="680101"/>
    <a:srgbClr val="FFFFFF"/>
    <a:srgbClr val="9500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828" autoAdjust="0"/>
    <p:restoredTop sz="94397" autoAdjust="0"/>
  </p:normalViewPr>
  <p:slideViewPr>
    <p:cSldViewPr snapToGrid="0" snapToObjects="1">
      <p:cViewPr varScale="1">
        <p:scale>
          <a:sx n="95" d="100"/>
          <a:sy n="95" d="100"/>
        </p:scale>
        <p:origin x="34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5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AB4714-9168-0A4D-B3CF-F4C387803302}" type="datetimeFigureOut">
              <a:rPr lang="en-US" smtClean="0"/>
              <a:t>9/7/17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ABDAB-B93D-8143-8FC2-615C237DC0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18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3A6D0-67ED-C642-A69C-2C3708F7997D}" type="datetimeFigureOut">
              <a:rPr lang="en-US" smtClean="0"/>
              <a:t>9/7/17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Click to edit Master text styles</a:t>
            </a:r>
          </a:p>
          <a:p>
            <a:pPr lvl="1"/>
            <a:r>
              <a:rPr lang="pt-PT" smtClean="0"/>
              <a:t>Second level</a:t>
            </a:r>
          </a:p>
          <a:p>
            <a:pPr lvl="2"/>
            <a:r>
              <a:rPr lang="pt-PT" smtClean="0"/>
              <a:t>Third level</a:t>
            </a:r>
          </a:p>
          <a:p>
            <a:pPr lvl="3"/>
            <a:r>
              <a:rPr lang="pt-PT" smtClean="0"/>
              <a:t>Fourth level</a:t>
            </a:r>
          </a:p>
          <a:p>
            <a:pPr lvl="4"/>
            <a:r>
              <a:rPr lang="pt-P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5"/>
            <a:ext cx="3026833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B81FD0-E4AA-324D-A71B-B21549143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52298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581" y="6461477"/>
            <a:ext cx="7899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pPr algn="l"/>
            <a:r>
              <a:rPr lang="en-US" dirty="0" smtClean="0"/>
              <a:t>Filipe Joaquim                                  </a:t>
            </a:r>
            <a:r>
              <a:rPr lang="en-US" dirty="0" err="1" smtClean="0"/>
              <a:t>Introdução</a:t>
            </a:r>
            <a:r>
              <a:rPr lang="en-US" dirty="0" smtClean="0"/>
              <a:t> à </a:t>
            </a:r>
            <a:r>
              <a:rPr lang="en-US" dirty="0" err="1" smtClean="0"/>
              <a:t>Física</a:t>
            </a:r>
            <a:r>
              <a:rPr lang="en-US" dirty="0" smtClean="0"/>
              <a:t> de </a:t>
            </a:r>
            <a:r>
              <a:rPr lang="en-US" dirty="0" err="1" smtClean="0"/>
              <a:t>Partículas</a:t>
            </a:r>
            <a:r>
              <a:rPr lang="en-US" dirty="0" smtClean="0"/>
              <a:t> e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Universo</a:t>
            </a:r>
            <a:r>
              <a:rPr lang="en-US" dirty="0" smtClean="0"/>
              <a:t> (4/4)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E421941-A48F-2348-96CF-79538C99FB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4819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581" y="6461477"/>
            <a:ext cx="7899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Filipe Joaquim                                  </a:t>
            </a:r>
            <a:r>
              <a:rPr lang="en-US" dirty="0" err="1" smtClean="0">
                <a:solidFill>
                  <a:prstClr val="white"/>
                </a:solidFill>
              </a:rPr>
              <a:t>Introdução</a:t>
            </a:r>
            <a:r>
              <a:rPr lang="en-US" dirty="0" smtClean="0">
                <a:solidFill>
                  <a:prstClr val="white"/>
                </a:solidFill>
              </a:rPr>
              <a:t> à </a:t>
            </a:r>
            <a:r>
              <a:rPr lang="en-US" dirty="0" err="1" smtClean="0">
                <a:solidFill>
                  <a:prstClr val="white"/>
                </a:solidFill>
              </a:rPr>
              <a:t>Física</a:t>
            </a:r>
            <a:r>
              <a:rPr lang="en-US" dirty="0" smtClean="0">
                <a:solidFill>
                  <a:prstClr val="white"/>
                </a:solidFill>
              </a:rPr>
              <a:t> de </a:t>
            </a:r>
            <a:r>
              <a:rPr lang="en-US" dirty="0" err="1" smtClean="0">
                <a:solidFill>
                  <a:prstClr val="white"/>
                </a:solidFill>
              </a:rPr>
              <a:t>Partículas</a:t>
            </a:r>
            <a:r>
              <a:rPr lang="en-US" dirty="0" smtClean="0">
                <a:solidFill>
                  <a:prstClr val="white"/>
                </a:solidFill>
              </a:rPr>
              <a:t> e </a:t>
            </a:r>
            <a:r>
              <a:rPr lang="en-US" dirty="0" err="1" smtClean="0">
                <a:solidFill>
                  <a:prstClr val="white"/>
                </a:solidFill>
              </a:rPr>
              <a:t>ao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Universo</a:t>
            </a:r>
            <a:r>
              <a:rPr lang="en-US" dirty="0" smtClean="0">
                <a:solidFill>
                  <a:prstClr val="white"/>
                </a:solidFill>
              </a:rPr>
              <a:t> (4/4)     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E421941-A48F-2348-96CF-79538C99FB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82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581" y="6461477"/>
            <a:ext cx="7899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Filipe Joaquim                                  </a:t>
            </a:r>
            <a:r>
              <a:rPr lang="en-US" dirty="0" err="1" smtClean="0">
                <a:solidFill>
                  <a:prstClr val="white"/>
                </a:solidFill>
              </a:rPr>
              <a:t>Introdução</a:t>
            </a:r>
            <a:r>
              <a:rPr lang="en-US" dirty="0" smtClean="0">
                <a:solidFill>
                  <a:prstClr val="white"/>
                </a:solidFill>
              </a:rPr>
              <a:t> à </a:t>
            </a:r>
            <a:r>
              <a:rPr lang="en-US" dirty="0" err="1" smtClean="0">
                <a:solidFill>
                  <a:prstClr val="white"/>
                </a:solidFill>
              </a:rPr>
              <a:t>Física</a:t>
            </a:r>
            <a:r>
              <a:rPr lang="en-US" dirty="0" smtClean="0">
                <a:solidFill>
                  <a:prstClr val="white"/>
                </a:solidFill>
              </a:rPr>
              <a:t> de </a:t>
            </a:r>
            <a:r>
              <a:rPr lang="en-US" dirty="0" err="1" smtClean="0">
                <a:solidFill>
                  <a:prstClr val="white"/>
                </a:solidFill>
              </a:rPr>
              <a:t>Partículas</a:t>
            </a:r>
            <a:r>
              <a:rPr lang="en-US" dirty="0" smtClean="0">
                <a:solidFill>
                  <a:prstClr val="white"/>
                </a:solidFill>
              </a:rPr>
              <a:t> e </a:t>
            </a:r>
            <a:r>
              <a:rPr lang="en-US" dirty="0" err="1" smtClean="0">
                <a:solidFill>
                  <a:prstClr val="white"/>
                </a:solidFill>
              </a:rPr>
              <a:t>ao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Universo</a:t>
            </a:r>
            <a:r>
              <a:rPr lang="en-US" dirty="0" smtClean="0">
                <a:solidFill>
                  <a:prstClr val="white"/>
                </a:solidFill>
              </a:rPr>
              <a:t> (1/3)     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E421941-A48F-2348-96CF-79538C99FB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816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581" y="6461477"/>
            <a:ext cx="7899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Filipe Joaquim                                  </a:t>
            </a:r>
            <a:r>
              <a:rPr lang="en-US" dirty="0" err="1" smtClean="0">
                <a:solidFill>
                  <a:prstClr val="white"/>
                </a:solidFill>
              </a:rPr>
              <a:t>Introdução</a:t>
            </a:r>
            <a:r>
              <a:rPr lang="en-US" dirty="0" smtClean="0">
                <a:solidFill>
                  <a:prstClr val="white"/>
                </a:solidFill>
              </a:rPr>
              <a:t> à </a:t>
            </a:r>
            <a:r>
              <a:rPr lang="en-US" dirty="0" err="1" smtClean="0">
                <a:solidFill>
                  <a:prstClr val="white"/>
                </a:solidFill>
              </a:rPr>
              <a:t>Física</a:t>
            </a:r>
            <a:r>
              <a:rPr lang="en-US" dirty="0" smtClean="0">
                <a:solidFill>
                  <a:prstClr val="white"/>
                </a:solidFill>
              </a:rPr>
              <a:t> de </a:t>
            </a:r>
            <a:r>
              <a:rPr lang="en-US" dirty="0" err="1" smtClean="0">
                <a:solidFill>
                  <a:prstClr val="white"/>
                </a:solidFill>
              </a:rPr>
              <a:t>Partículas</a:t>
            </a:r>
            <a:r>
              <a:rPr lang="en-US" dirty="0" smtClean="0">
                <a:solidFill>
                  <a:prstClr val="white"/>
                </a:solidFill>
              </a:rPr>
              <a:t> e </a:t>
            </a:r>
            <a:r>
              <a:rPr lang="en-US" dirty="0" err="1" smtClean="0">
                <a:solidFill>
                  <a:prstClr val="white"/>
                </a:solidFill>
              </a:rPr>
              <a:t>ao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Universo</a:t>
            </a:r>
            <a:r>
              <a:rPr lang="en-US" dirty="0" smtClean="0">
                <a:solidFill>
                  <a:prstClr val="white"/>
                </a:solidFill>
              </a:rPr>
              <a:t> (1/3)     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E421941-A48F-2348-96CF-79538C99FB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824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581" y="6461477"/>
            <a:ext cx="78997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Century Gothic"/>
                <a:cs typeface="Century Gothic"/>
              </a:defRPr>
            </a:lvl1pPr>
          </a:lstStyle>
          <a:p>
            <a:pPr algn="l"/>
            <a:r>
              <a:rPr lang="en-US" dirty="0" smtClean="0">
                <a:solidFill>
                  <a:prstClr val="white"/>
                </a:solidFill>
              </a:rPr>
              <a:t>Filipe Joaquim                                  </a:t>
            </a:r>
            <a:r>
              <a:rPr lang="en-US" dirty="0" err="1" smtClean="0">
                <a:solidFill>
                  <a:prstClr val="white"/>
                </a:solidFill>
              </a:rPr>
              <a:t>Introdução</a:t>
            </a:r>
            <a:r>
              <a:rPr lang="en-US" dirty="0" smtClean="0">
                <a:solidFill>
                  <a:prstClr val="white"/>
                </a:solidFill>
              </a:rPr>
              <a:t> à </a:t>
            </a:r>
            <a:r>
              <a:rPr lang="en-US" dirty="0" err="1" smtClean="0">
                <a:solidFill>
                  <a:prstClr val="white"/>
                </a:solidFill>
              </a:rPr>
              <a:t>Física</a:t>
            </a:r>
            <a:r>
              <a:rPr lang="en-US" dirty="0" smtClean="0">
                <a:solidFill>
                  <a:prstClr val="white"/>
                </a:solidFill>
              </a:rPr>
              <a:t> de </a:t>
            </a:r>
            <a:r>
              <a:rPr lang="en-US" dirty="0" err="1" smtClean="0">
                <a:solidFill>
                  <a:prstClr val="white"/>
                </a:solidFill>
              </a:rPr>
              <a:t>Partículas</a:t>
            </a:r>
            <a:r>
              <a:rPr lang="en-US" dirty="0" smtClean="0">
                <a:solidFill>
                  <a:prstClr val="white"/>
                </a:solidFill>
              </a:rPr>
              <a:t> e </a:t>
            </a:r>
            <a:r>
              <a:rPr lang="en-US" dirty="0" err="1" smtClean="0">
                <a:solidFill>
                  <a:prstClr val="white"/>
                </a:solidFill>
              </a:rPr>
              <a:t>ao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Universo</a:t>
            </a:r>
            <a:r>
              <a:rPr lang="en-US" dirty="0" smtClean="0">
                <a:solidFill>
                  <a:prstClr val="white"/>
                </a:solidFill>
              </a:rPr>
              <a:t> (1/3)     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8E421941-A48F-2348-96CF-79538C99FB8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631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875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999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0407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609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928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png"/><Relationship Id="rId6" Type="http://schemas.openxmlformats.org/officeDocument/2006/relationships/image" Target="../media/image4.jpeg"/><Relationship Id="rId7" Type="http://schemas.openxmlformats.org/officeDocument/2006/relationships/image" Target="../media/image5.jpg"/><Relationship Id="rId8" Type="http://schemas.openxmlformats.org/officeDocument/2006/relationships/image" Target="../media/image6.jpg"/><Relationship Id="rId9" Type="http://schemas.openxmlformats.org/officeDocument/2006/relationships/image" Target="../media/image7.png"/><Relationship Id="rId10" Type="http://schemas.openxmlformats.org/officeDocument/2006/relationships/image" Target="../media/image8.png"/><Relationship Id="rId11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.jp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1" Type="http://schemas.openxmlformats.org/officeDocument/2006/relationships/video" Target="NULL" TargetMode="External"/><Relationship Id="rId2" Type="http://schemas.microsoft.com/office/2007/relationships/media" Target="../media/media1.mp4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4.jpeg"/><Relationship Id="rId12" Type="http://schemas.openxmlformats.org/officeDocument/2006/relationships/image" Target="../media/image520.png"/><Relationship Id="rId13" Type="http://schemas.openxmlformats.org/officeDocument/2006/relationships/image" Target="../media/image55.png"/><Relationship Id="rId1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49.jpeg"/><Relationship Id="rId4" Type="http://schemas.openxmlformats.org/officeDocument/2006/relationships/image" Target="../media/image50.png"/><Relationship Id="rId5" Type="http://schemas.openxmlformats.org/officeDocument/2006/relationships/image" Target="../media/image51.jpeg"/><Relationship Id="rId6" Type="http://schemas.openxmlformats.org/officeDocument/2006/relationships/image" Target="../media/image910.png"/><Relationship Id="rId7" Type="http://schemas.openxmlformats.org/officeDocument/2006/relationships/image" Target="../media/image920.png"/><Relationship Id="rId8" Type="http://schemas.openxmlformats.org/officeDocument/2006/relationships/image" Target="../media/image52.jpeg"/><Relationship Id="rId9" Type="http://schemas.openxmlformats.org/officeDocument/2006/relationships/image" Target="../media/image53.png"/><Relationship Id="rId10" Type="http://schemas.openxmlformats.org/officeDocument/2006/relationships/image" Target="../media/image95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5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30.png"/><Relationship Id="rId12" Type="http://schemas.openxmlformats.org/officeDocument/2006/relationships/image" Target="../media/image740.png"/><Relationship Id="rId13" Type="http://schemas.openxmlformats.org/officeDocument/2006/relationships/image" Target="../media/image60.png"/><Relationship Id="rId14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Relationship Id="rId3" Type="http://schemas.openxmlformats.org/officeDocument/2006/relationships/image" Target="../media/image650.png"/><Relationship Id="rId4" Type="http://schemas.openxmlformats.org/officeDocument/2006/relationships/image" Target="../media/image660.png"/><Relationship Id="rId5" Type="http://schemas.openxmlformats.org/officeDocument/2006/relationships/image" Target="../media/image670.png"/><Relationship Id="rId6" Type="http://schemas.openxmlformats.org/officeDocument/2006/relationships/image" Target="../media/image680.png"/><Relationship Id="rId7" Type="http://schemas.openxmlformats.org/officeDocument/2006/relationships/image" Target="../media/image690.png"/><Relationship Id="rId8" Type="http://schemas.openxmlformats.org/officeDocument/2006/relationships/image" Target="../media/image700.png"/><Relationship Id="rId9" Type="http://schemas.openxmlformats.org/officeDocument/2006/relationships/image" Target="../media/image710.png"/><Relationship Id="rId10" Type="http://schemas.openxmlformats.org/officeDocument/2006/relationships/image" Target="../media/image7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Relationship Id="rId3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60.png"/><Relationship Id="rId12" Type="http://schemas.openxmlformats.org/officeDocument/2006/relationships/image" Target="../media/image870.png"/><Relationship Id="rId13" Type="http://schemas.openxmlformats.org/officeDocument/2006/relationships/image" Target="../media/image88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Relationship Id="rId3" Type="http://schemas.openxmlformats.org/officeDocument/2006/relationships/image" Target="../media/image780.png"/><Relationship Id="rId4" Type="http://schemas.openxmlformats.org/officeDocument/2006/relationships/image" Target="../media/image790.png"/><Relationship Id="rId5" Type="http://schemas.openxmlformats.org/officeDocument/2006/relationships/image" Target="../media/image800.png"/><Relationship Id="rId6" Type="http://schemas.openxmlformats.org/officeDocument/2006/relationships/image" Target="../media/image810.png"/><Relationship Id="rId7" Type="http://schemas.openxmlformats.org/officeDocument/2006/relationships/image" Target="../media/image820.png"/><Relationship Id="rId8" Type="http://schemas.openxmlformats.org/officeDocument/2006/relationships/image" Target="../media/image830.png"/><Relationship Id="rId9" Type="http://schemas.openxmlformats.org/officeDocument/2006/relationships/image" Target="../media/image840.png"/><Relationship Id="rId10" Type="http://schemas.openxmlformats.org/officeDocument/2006/relationships/image" Target="../media/image85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7" Type="http://schemas.openxmlformats.org/officeDocument/2006/relationships/image" Target="../media/image67.png"/><Relationship Id="rId8" Type="http://schemas.openxmlformats.org/officeDocument/2006/relationships/image" Target="../media/image68.png"/><Relationship Id="rId9" Type="http://schemas.openxmlformats.org/officeDocument/2006/relationships/image" Target="../media/image69.png"/><Relationship Id="rId10" Type="http://schemas.openxmlformats.org/officeDocument/2006/relationships/image" Target="../media/image70.png"/><Relationship Id="rId11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jpg"/><Relationship Id="rId3" Type="http://schemas.openxmlformats.org/officeDocument/2006/relationships/image" Target="../media/image72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7" Type="http://schemas.openxmlformats.org/officeDocument/2006/relationships/image" Target="../media/image77.png"/><Relationship Id="rId8" Type="http://schemas.openxmlformats.org/officeDocument/2006/relationships/image" Target="../media/image78.png"/><Relationship Id="rId9" Type="http://schemas.openxmlformats.org/officeDocument/2006/relationships/image" Target="../media/image79.png"/><Relationship Id="rId10" Type="http://schemas.openxmlformats.org/officeDocument/2006/relationships/image" Target="../media/image8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Relationship Id="rId3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Relationship Id="rId11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-228083" y="565792"/>
            <a:ext cx="9118343" cy="55625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pt-PT" sz="4400" dirty="0" smtClean="0">
                <a:solidFill>
                  <a:schemeClr val="bg1"/>
                </a:solidFill>
                <a:latin typeface="Century Gothic"/>
                <a:cs typeface="Century Gothic"/>
              </a:rPr>
              <a:t>Introdução à Física de Partículas</a:t>
            </a:r>
            <a:br>
              <a:rPr lang="pt-PT" sz="4400" dirty="0" smtClean="0">
                <a:solidFill>
                  <a:schemeClr val="bg1"/>
                </a:solidFill>
                <a:latin typeface="Century Gothic"/>
                <a:cs typeface="Century Gothic"/>
              </a:rPr>
            </a:br>
            <a:r>
              <a:rPr lang="pt-PT" sz="2700" dirty="0">
                <a:solidFill>
                  <a:schemeClr val="bg1"/>
                </a:solidFill>
                <a:latin typeface="Century Gothic"/>
                <a:cs typeface="Century Gothic"/>
              </a:rPr>
              <a:t> </a:t>
            </a:r>
            <a:r>
              <a:rPr lang="pt-PT" sz="2700" dirty="0" smtClean="0">
                <a:solidFill>
                  <a:schemeClr val="bg1"/>
                </a:solidFill>
                <a:latin typeface="Century Gothic"/>
                <a:cs typeface="Century Gothic"/>
              </a:rPr>
              <a:t>                                                                        </a:t>
            </a:r>
            <a:endParaRPr lang="fr-FR" sz="2700" dirty="0">
              <a:solidFill>
                <a:schemeClr val="bg1"/>
              </a:solidFill>
              <a:latin typeface="Century Gothic"/>
              <a:cs typeface="Century Gothic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632495" y="6097901"/>
            <a:ext cx="52739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pt-BR" sz="2000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entury Gothic"/>
                <a:cs typeface="Century Gothic"/>
              </a:rPr>
              <a:t>3 – 8 Setembro, CERN, Genebra</a:t>
            </a:r>
            <a:endParaRPr lang="fr-FR" dirty="0">
              <a:solidFill>
                <a:schemeClr val="accent3">
                  <a:lumMod val="60000"/>
                  <a:lumOff val="40000"/>
                </a:schemeClr>
              </a:solidFill>
              <a:latin typeface="Century Gothic"/>
              <a:cs typeface="Century Gothic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504" t="27448" r="16850" b="30326"/>
          <a:stretch/>
        </p:blipFill>
        <p:spPr>
          <a:xfrm>
            <a:off x="209178" y="2837330"/>
            <a:ext cx="1049972" cy="477260"/>
          </a:xfrm>
          <a:prstGeom prst="rect">
            <a:avLst/>
          </a:prstGeom>
        </p:spPr>
      </p:pic>
      <p:pic>
        <p:nvPicPr>
          <p:cNvPr id="6" name="Picture 5" descr="DF_RGB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264" y="2764180"/>
            <a:ext cx="1190394" cy="603132"/>
          </a:xfrm>
          <a:prstGeom prst="rect">
            <a:avLst/>
          </a:prstGeom>
        </p:spPr>
      </p:pic>
      <p:sp>
        <p:nvSpPr>
          <p:cNvPr id="21" name="Text Box 1"/>
          <p:cNvSpPr txBox="1"/>
          <p:nvPr/>
        </p:nvSpPr>
        <p:spPr>
          <a:xfrm>
            <a:off x="1472423" y="3084664"/>
            <a:ext cx="2880420" cy="270459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t-PT" sz="1100" dirty="0">
                <a:ln w="9208" cap="flat" cmpd="sng" algn="ctr">
                  <a:solidFill>
                    <a:schemeClr val="bg1"/>
                  </a:solidFill>
                  <a:prstDash val="solid"/>
                  <a:round/>
                </a:ln>
                <a:solidFill>
                  <a:schemeClr val="bg1"/>
                </a:solidFill>
                <a:effectLst>
                  <a:outerShdw blurRad="63500" dir="3600000" algn="tl">
                    <a:srgbClr val="000000">
                      <a:alpha val="70000"/>
                    </a:srgbClr>
                  </a:outerShdw>
                </a:effectLst>
                <a:latin typeface="Arial"/>
                <a:ea typeface="Calibri"/>
                <a:cs typeface="Arial"/>
              </a:rPr>
              <a:t>CFTP</a:t>
            </a:r>
            <a:endParaRPr lang="en-US" sz="100" dirty="0">
              <a:ln w="9208" cap="flat" cmpd="sng" algn="ctr">
                <a:solidFill>
                  <a:schemeClr val="bg1"/>
                </a:solidFill>
                <a:prstDash val="solid"/>
                <a:round/>
              </a:ln>
              <a:solidFill>
                <a:schemeClr val="bg1"/>
              </a:solidFill>
              <a:effectLst/>
              <a:latin typeface="Arial"/>
              <a:ea typeface="Calibri"/>
              <a:cs typeface="Arial"/>
            </a:endParaRPr>
          </a:p>
        </p:txBody>
      </p:sp>
      <p:pic>
        <p:nvPicPr>
          <p:cNvPr id="22" name="Picture 21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674" y="2838670"/>
            <a:ext cx="787662" cy="432913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 bwMode="gray">
          <a:xfrm>
            <a:off x="2441745" y="2794740"/>
            <a:ext cx="6443676" cy="5562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>
              <a:lnSpc>
                <a:spcPct val="130000"/>
              </a:lnSpc>
            </a:pPr>
            <a:r>
              <a:rPr lang="pt-PT" sz="2200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Century Gothic"/>
                <a:cs typeface="Century Gothic"/>
              </a:rPr>
              <a:t>FILIPE JOAQUIM</a:t>
            </a:r>
          </a:p>
          <a:p>
            <a:pPr algn="r">
              <a:lnSpc>
                <a:spcPct val="130000"/>
              </a:lnSpc>
            </a:pPr>
            <a:r>
              <a:rPr lang="pt-PT" sz="1600" dirty="0" smtClean="0">
                <a:solidFill>
                  <a:schemeClr val="bg1">
                    <a:lumMod val="75000"/>
                  </a:schemeClr>
                </a:solidFill>
                <a:latin typeface="Century Gothic"/>
                <a:cs typeface="Century Gothic"/>
              </a:rPr>
              <a:t>IST </a:t>
            </a:r>
            <a:r>
              <a:rPr lang="pt-PT" sz="1600" dirty="0" err="1" smtClean="0">
                <a:solidFill>
                  <a:schemeClr val="bg1">
                    <a:lumMod val="75000"/>
                  </a:schemeClr>
                </a:solidFill>
                <a:latin typeface="Century Gothic"/>
                <a:cs typeface="Century Gothic"/>
              </a:rPr>
              <a:t>Dep</a:t>
            </a:r>
            <a:r>
              <a:rPr lang="pt-PT" sz="1600" dirty="0" smtClean="0">
                <a:solidFill>
                  <a:schemeClr val="bg1">
                    <a:lumMod val="75000"/>
                  </a:schemeClr>
                </a:solidFill>
                <a:latin typeface="Century Gothic"/>
                <a:cs typeface="Century Gothic"/>
              </a:rPr>
              <a:t>. de Física  e CFTP , Lisboa, Portuga</a:t>
            </a:r>
            <a:r>
              <a:rPr lang="pt-PT" sz="1600" dirty="0" smtClean="0">
                <a:solidFill>
                  <a:schemeClr val="bg1">
                    <a:lumMod val="75000"/>
                  </a:schemeClr>
                </a:solidFill>
              </a:rPr>
              <a:t>l</a:t>
            </a:r>
            <a:endParaRPr lang="fr-FR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7" name="Picture 6" descr="1361-magic-math-wallpaper-wallchan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237" y="3501175"/>
            <a:ext cx="2244855" cy="167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lhc_wave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338" y="3501175"/>
            <a:ext cx="2260129" cy="1679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Picture 18"/>
          <p:cNvPicPr/>
          <p:nvPr/>
        </p:nvPicPr>
        <p:blipFill>
          <a:blip r:embed="rId9">
            <a:clrChange>
              <a:clrFrom>
                <a:srgbClr val="000007"/>
              </a:clrFrom>
              <a:clrTo>
                <a:srgbClr val="000007">
                  <a:alpha val="0"/>
                </a:srgbClr>
              </a:clrTo>
            </a:clrChange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9716" y="3522167"/>
            <a:ext cx="2903127" cy="16363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" name="Picture 22"/>
          <p:cNvPicPr/>
          <p:nvPr/>
        </p:nvPicPr>
        <p:blipFill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01175"/>
            <a:ext cx="2078182" cy="1637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24"/>
          <p:cNvPicPr/>
          <p:nvPr/>
        </p:nvPicPr>
        <p:blipFill>
          <a:blip r:embed="rId1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693" y="3406708"/>
            <a:ext cx="2446674" cy="174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Rectangle 25"/>
          <p:cNvSpPr/>
          <p:nvPr/>
        </p:nvSpPr>
        <p:spPr>
          <a:xfrm>
            <a:off x="2049414" y="5240633"/>
            <a:ext cx="6858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pt-BR" dirty="0">
                <a:solidFill>
                  <a:schemeClr val="bg1"/>
                </a:solidFill>
                <a:latin typeface="Century Gothic"/>
                <a:cs typeface="Century Gothic"/>
              </a:rPr>
              <a:t>Escola de Professores no CERN em Língua </a:t>
            </a:r>
            <a:r>
              <a:rPr lang="pt-BR" dirty="0" smtClean="0">
                <a:solidFill>
                  <a:schemeClr val="bg1"/>
                </a:solidFill>
                <a:latin typeface="Century Gothic"/>
                <a:cs typeface="Century Gothic"/>
              </a:rPr>
              <a:t>Portuguesa 2017 </a:t>
            </a:r>
          </a:p>
          <a:p>
            <a:pPr algn="r">
              <a:lnSpc>
                <a:spcPct val="150000"/>
              </a:lnSpc>
            </a:pPr>
            <a:r>
              <a:rPr lang="pt-BR" sz="1600" dirty="0" smtClean="0">
                <a:solidFill>
                  <a:schemeClr val="bg1"/>
                </a:solidFill>
                <a:latin typeface="Century Gothic"/>
                <a:cs typeface="Century Gothic"/>
              </a:rPr>
              <a:t>                     </a:t>
            </a:r>
            <a:r>
              <a:rPr lang="pt-BR" sz="1400" dirty="0" smtClean="0">
                <a:solidFill>
                  <a:schemeClr val="bg1">
                    <a:lumMod val="85000"/>
                  </a:schemeClr>
                </a:solidFill>
                <a:latin typeface="Century Gothic"/>
                <a:cs typeface="Century Gothic"/>
              </a:rPr>
              <a:t>CERN </a:t>
            </a:r>
            <a:r>
              <a:rPr lang="pt-BR" sz="1400" dirty="0">
                <a:solidFill>
                  <a:schemeClr val="bg1">
                    <a:lumMod val="85000"/>
                  </a:schemeClr>
                </a:solidFill>
                <a:latin typeface="Century Gothic"/>
                <a:cs typeface="Century Gothic"/>
              </a:rPr>
              <a:t>Portuguese Language Teachers </a:t>
            </a:r>
            <a:r>
              <a:rPr lang="pt-BR" sz="1400" dirty="0" err="1">
                <a:solidFill>
                  <a:schemeClr val="bg1">
                    <a:lumMod val="85000"/>
                  </a:schemeClr>
                </a:solidFill>
                <a:latin typeface="Century Gothic"/>
                <a:cs typeface="Century Gothic"/>
              </a:rPr>
              <a:t>Programme</a:t>
            </a:r>
            <a:r>
              <a:rPr lang="pt-BR" sz="1400" dirty="0">
                <a:solidFill>
                  <a:schemeClr val="bg1">
                    <a:lumMod val="85000"/>
                  </a:schemeClr>
                </a:solidFill>
                <a:latin typeface="Century Gothic"/>
                <a:cs typeface="Century Gothic"/>
              </a:rPr>
              <a:t> </a:t>
            </a:r>
            <a:r>
              <a:rPr lang="pt-BR" sz="1400" dirty="0" smtClean="0">
                <a:solidFill>
                  <a:schemeClr val="bg1">
                    <a:lumMod val="85000"/>
                  </a:schemeClr>
                </a:solidFill>
                <a:latin typeface="Century Gothic"/>
                <a:cs typeface="Century Gothic"/>
              </a:rPr>
              <a:t>2017</a:t>
            </a:r>
            <a:endParaRPr lang="fr-FR" sz="1600" dirty="0">
              <a:solidFill>
                <a:schemeClr val="bg1">
                  <a:lumMod val="85000"/>
                </a:schemeClr>
              </a:solidFill>
              <a:latin typeface="Century Gothic"/>
              <a:cs typeface="Century Gothic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 bwMode="gray">
          <a:xfrm>
            <a:off x="247479" y="1069118"/>
            <a:ext cx="5216874" cy="5562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800" b="0" i="0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pt-PT" sz="1600" dirty="0" smtClean="0">
                <a:solidFill>
                  <a:schemeClr val="bg1">
                    <a:lumMod val="75000"/>
                  </a:schemeClr>
                </a:solidFill>
                <a:latin typeface="Century Gothic"/>
                <a:cs typeface="Century Gothic"/>
              </a:rPr>
              <a:t>Introduction to particle Physics</a:t>
            </a:r>
            <a:endParaRPr lang="fr-FR" sz="16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030376" y="1893099"/>
            <a:ext cx="8875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400" dirty="0" smtClean="0">
                <a:solidFill>
                  <a:schemeClr val="bg1"/>
                </a:solidFill>
                <a:latin typeface="Century Gothic"/>
                <a:cs typeface="Century Gothic"/>
              </a:rPr>
              <a:t>(4/4)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9905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812" y="367849"/>
            <a:ext cx="4632318" cy="61481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7196"/>
            <a:ext cx="4499811" cy="601818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10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32130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21937" y="113543"/>
            <a:ext cx="63001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0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O ACONTECIMENTO CIENTÍFICO MAIS MEDIÁTICO</a:t>
            </a:r>
            <a:endParaRPr lang="en-US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56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6" name="Electrons, Protons And Neutrons  Standard Model Of Particle Physics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1826" end="6386"/>
                </p14:media>
              </p:ext>
            </p:extLst>
          </p:nvPr>
        </p:nvPicPr>
        <p:blipFill rotWithShape="1">
          <a:blip r:embed="rId5">
            <a:lum bright="20000" contrast="40000"/>
          </a:blip>
          <a:srcRect t="13989" b="8818"/>
          <a:stretch>
            <a:fillRect/>
          </a:stretch>
        </p:blipFill>
        <p:spPr>
          <a:xfrm>
            <a:off x="2631023" y="1439289"/>
            <a:ext cx="4272454" cy="36860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11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67650" y="102907"/>
            <a:ext cx="64556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“ENTÃO A MASSA VEM TODA DO HIGGS?”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  <a:alphaModFix amt="70000"/>
          </a:blip>
          <a:stretch>
            <a:fillRect/>
          </a:stretch>
        </p:blipFill>
        <p:spPr>
          <a:xfrm>
            <a:off x="3045107" y="1139833"/>
            <a:ext cx="3444289" cy="126065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77530" y="627196"/>
            <a:ext cx="3265071" cy="74946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87449" y="4526927"/>
            <a:ext cx="7616016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Só</a:t>
            </a:r>
            <a:r>
              <a:rPr lang="en-US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 1% da </a:t>
            </a:r>
            <a:r>
              <a:rPr lang="en-US" sz="24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massa</a:t>
            </a:r>
            <a:r>
              <a:rPr lang="en-US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 do </a:t>
            </a:r>
            <a:r>
              <a:rPr lang="en-US" sz="24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protão</a:t>
            </a:r>
            <a:r>
              <a:rPr lang="en-US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 é </a:t>
            </a:r>
            <a:r>
              <a:rPr lang="en-US" sz="24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devida</a:t>
            </a:r>
            <a:r>
              <a:rPr lang="en-US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 à </a:t>
            </a:r>
            <a:r>
              <a:rPr lang="en-US" sz="24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massa</a:t>
            </a:r>
            <a:r>
              <a:rPr lang="en-US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em</a:t>
            </a:r>
            <a:r>
              <a:rPr lang="en-US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repouso</a:t>
            </a:r>
            <a:r>
              <a:rPr lang="en-US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 dos quarks, </a:t>
            </a:r>
            <a:r>
              <a:rPr lang="en-US" sz="24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ou</a:t>
            </a:r>
            <a:r>
              <a:rPr lang="en-US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seja</a:t>
            </a:r>
            <a:r>
              <a:rPr lang="en-US" sz="2400" dirty="0" smtClean="0">
                <a:solidFill>
                  <a:srgbClr val="FFFFFF"/>
                </a:solidFill>
                <a:latin typeface="Century Gothic"/>
                <a:cs typeface="Century Gothic"/>
              </a:rPr>
              <a:t>…</a:t>
            </a:r>
          </a:p>
          <a:p>
            <a:pPr algn="ctr"/>
            <a:endParaRPr lang="en-US" sz="2000" dirty="0">
              <a:solidFill>
                <a:srgbClr val="FFFFFF"/>
              </a:solidFill>
              <a:latin typeface="Century Gothic"/>
              <a:cs typeface="Century Gothic"/>
            </a:endParaRPr>
          </a:p>
          <a:p>
            <a:pPr algn="ctr"/>
            <a:r>
              <a:rPr lang="en-US" sz="2400" dirty="0" err="1" smtClean="0">
                <a:solidFill>
                  <a:srgbClr val="FFFF00"/>
                </a:solidFill>
                <a:latin typeface="Century Gothic"/>
                <a:cs typeface="Century Gothic"/>
              </a:rPr>
              <a:t>Apenas</a:t>
            </a:r>
            <a:r>
              <a:rPr lang="en-US" sz="2400" dirty="0" smtClean="0">
                <a:solidFill>
                  <a:srgbClr val="FFFF00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Century Gothic"/>
                <a:cs typeface="Century Gothic"/>
              </a:rPr>
              <a:t>uma</a:t>
            </a:r>
            <a:r>
              <a:rPr lang="en-US" sz="2400" dirty="0" smtClean="0">
                <a:solidFill>
                  <a:srgbClr val="FFFF00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Century Gothic"/>
                <a:cs typeface="Century Gothic"/>
              </a:rPr>
              <a:t>infima</a:t>
            </a:r>
            <a:r>
              <a:rPr lang="en-US" sz="2400" dirty="0" smtClean="0">
                <a:solidFill>
                  <a:srgbClr val="FFFF00"/>
                </a:solidFill>
                <a:latin typeface="Century Gothic"/>
                <a:cs typeface="Century Gothic"/>
              </a:rPr>
              <a:t> parte da </a:t>
            </a:r>
            <a:r>
              <a:rPr lang="en-US" sz="2400" dirty="0" err="1" smtClean="0">
                <a:solidFill>
                  <a:srgbClr val="FFFF00"/>
                </a:solidFill>
                <a:latin typeface="Century Gothic"/>
                <a:cs typeface="Century Gothic"/>
              </a:rPr>
              <a:t>massa</a:t>
            </a:r>
            <a:r>
              <a:rPr lang="en-US" sz="2400" dirty="0" smtClean="0">
                <a:solidFill>
                  <a:srgbClr val="FFFF00"/>
                </a:solidFill>
                <a:latin typeface="Century Gothic"/>
                <a:cs typeface="Century Gothic"/>
              </a:rPr>
              <a:t> é </a:t>
            </a:r>
            <a:r>
              <a:rPr lang="en-US" sz="2400" dirty="0" err="1" smtClean="0">
                <a:solidFill>
                  <a:srgbClr val="FFFF00"/>
                </a:solidFill>
                <a:latin typeface="Century Gothic"/>
                <a:cs typeface="Century Gothic"/>
              </a:rPr>
              <a:t>devida</a:t>
            </a:r>
            <a:r>
              <a:rPr lang="en-US" sz="2400" dirty="0" smtClean="0">
                <a:solidFill>
                  <a:srgbClr val="FFFF00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Century Gothic"/>
                <a:cs typeface="Century Gothic"/>
              </a:rPr>
              <a:t>ao</a:t>
            </a:r>
            <a:r>
              <a:rPr lang="en-US" sz="2400" dirty="0" smtClean="0">
                <a:solidFill>
                  <a:srgbClr val="FFFF00"/>
                </a:solidFill>
                <a:latin typeface="Century Gothic"/>
                <a:cs typeface="Century Gothic"/>
              </a:rPr>
              <a:t> </a:t>
            </a:r>
            <a:r>
              <a:rPr lang="en-US" sz="2400" dirty="0" err="1" smtClean="0">
                <a:solidFill>
                  <a:srgbClr val="FFFF00"/>
                </a:solidFill>
                <a:latin typeface="Century Gothic"/>
                <a:cs typeface="Century Gothic"/>
              </a:rPr>
              <a:t>mecanismo</a:t>
            </a:r>
            <a:r>
              <a:rPr lang="en-US" sz="2400" dirty="0" smtClean="0">
                <a:solidFill>
                  <a:srgbClr val="FFFF00"/>
                </a:solidFill>
                <a:latin typeface="Century Gothic"/>
                <a:cs typeface="Century Gothic"/>
              </a:rPr>
              <a:t> de Higgs…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166548" y="785836"/>
            <a:ext cx="29851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Protão</a:t>
            </a:r>
            <a:r>
              <a:rPr lang="en-US" sz="2800" dirty="0" smtClean="0">
                <a:solidFill>
                  <a:srgbClr val="FFFFFF"/>
                </a:solidFill>
                <a:latin typeface="Century Gothic"/>
                <a:cs typeface="Century Gothic"/>
              </a:rPr>
              <a:t> p = </a:t>
            </a:r>
            <a:r>
              <a:rPr lang="en-US" sz="2800" dirty="0" err="1" smtClean="0">
                <a:solidFill>
                  <a:srgbClr val="FFFFFF"/>
                </a:solidFill>
                <a:latin typeface="Century Gothic"/>
                <a:cs typeface="Century Gothic"/>
              </a:rPr>
              <a:t>uud</a:t>
            </a:r>
            <a:r>
              <a:rPr lang="en-US" sz="2800" dirty="0" smtClean="0">
                <a:solidFill>
                  <a:srgbClr val="FFFFFF"/>
                </a:solidFill>
                <a:latin typeface="Century Gothic"/>
                <a:cs typeface="Century Gothic"/>
              </a:rPr>
              <a:t>: </a:t>
            </a:r>
            <a:endParaRPr lang="en-US" sz="2800" dirty="0"/>
          </a:p>
        </p:txBody>
      </p:sp>
      <p:pic>
        <p:nvPicPr>
          <p:cNvPr id="25" name="Picture 24" descr="Screen Shot 2012-10-14 at 1.28.18 PM.png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998" y="734375"/>
            <a:ext cx="883198" cy="615085"/>
          </a:xfrm>
          <a:prstGeom prst="rect">
            <a:avLst/>
          </a:prstGeom>
        </p:spPr>
      </p:pic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0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50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12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2459" y="2580807"/>
            <a:ext cx="76160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rgbClr val="FFFFFF"/>
                </a:solidFill>
                <a:latin typeface="Century Gothic"/>
                <a:cs typeface="Century Gothic"/>
              </a:rPr>
              <a:t>E AGORA?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90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7576" t="3498" r="5051" b="3498"/>
          <a:stretch/>
        </p:blipFill>
        <p:spPr>
          <a:xfrm>
            <a:off x="402868" y="1294102"/>
            <a:ext cx="1863540" cy="2434451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6" name="Rectangle 5"/>
          <p:cNvSpPr/>
          <p:nvPr/>
        </p:nvSpPr>
        <p:spPr>
          <a:xfrm>
            <a:off x="105400" y="339995"/>
            <a:ext cx="90651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“Nineteenth-Century </a:t>
            </a:r>
            <a:r>
              <a:rPr lang="en-US" sz="2800" dirty="0">
                <a:solidFill>
                  <a:prstClr val="white"/>
                </a:solidFill>
                <a:latin typeface="Century Gothic" panose="020B0502020202020204" pitchFamily="34" charset="0"/>
              </a:rPr>
              <a:t>Clouds over </a:t>
            </a:r>
            <a:r>
              <a:rPr lang="en-US" sz="28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the Dynamical </a:t>
            </a:r>
            <a:r>
              <a:rPr lang="en-US" sz="2800" dirty="0">
                <a:solidFill>
                  <a:prstClr val="white"/>
                </a:solidFill>
                <a:latin typeface="Century Gothic" panose="020B0502020202020204" pitchFamily="34" charset="0"/>
              </a:rPr>
              <a:t>Theory of Heat and </a:t>
            </a:r>
            <a:r>
              <a:rPr lang="en-US" sz="28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Light”</a:t>
            </a:r>
            <a:endParaRPr lang="en-US" sz="28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51219" y="1261646"/>
            <a:ext cx="29258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Lord Kelvin, 27 de Abril 1900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13307" y="1676400"/>
            <a:ext cx="48926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As </a:t>
            </a:r>
            <a:r>
              <a:rPr lang="en-US" sz="28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núvens</a:t>
            </a:r>
            <a:r>
              <a:rPr lang="en-US" sz="28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negras</a:t>
            </a:r>
            <a:r>
              <a:rPr lang="en-US" sz="28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de Kelvin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766672" y="2209800"/>
            <a:ext cx="57859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dirty="0" err="1" smtClean="0">
                <a:solidFill>
                  <a:srgbClr val="33C6FF"/>
                </a:solidFill>
                <a:latin typeface="Century Gothic" panose="020B0502020202020204" pitchFamily="34" charset="0"/>
              </a:rPr>
              <a:t>Incapacidade</a:t>
            </a:r>
            <a:r>
              <a:rPr lang="en-US" sz="2200" dirty="0" smtClean="0">
                <a:solidFill>
                  <a:srgbClr val="33C6FF"/>
                </a:solidFill>
                <a:latin typeface="Century Gothic" panose="020B0502020202020204" pitchFamily="34" charset="0"/>
              </a:rPr>
              <a:t> de </a:t>
            </a:r>
            <a:r>
              <a:rPr lang="en-US" sz="2200" dirty="0" err="1" smtClean="0">
                <a:solidFill>
                  <a:srgbClr val="33C6FF"/>
                </a:solidFill>
                <a:latin typeface="Century Gothic" panose="020B0502020202020204" pitchFamily="34" charset="0"/>
              </a:rPr>
              <a:t>detectar</a:t>
            </a:r>
            <a:r>
              <a:rPr lang="en-US" sz="2200" dirty="0" smtClean="0">
                <a:solidFill>
                  <a:srgbClr val="33C6FF"/>
                </a:solidFill>
                <a:latin typeface="Century Gothic" panose="020B0502020202020204" pitchFamily="34" charset="0"/>
              </a:rPr>
              <a:t> o </a:t>
            </a:r>
            <a:r>
              <a:rPr lang="en-US" sz="2200" dirty="0" err="1" smtClean="0">
                <a:solidFill>
                  <a:srgbClr val="33C6FF"/>
                </a:solidFill>
                <a:latin typeface="Century Gothic" panose="020B0502020202020204" pitchFamily="34" charset="0"/>
              </a:rPr>
              <a:t>Éter</a:t>
            </a:r>
            <a:r>
              <a:rPr lang="en-US" sz="2200" dirty="0" smtClean="0">
                <a:solidFill>
                  <a:srgbClr val="33C6FF"/>
                </a:solidFill>
                <a:latin typeface="Century Gothic" panose="020B0502020202020204" pitchFamily="34" charset="0"/>
              </a:rPr>
              <a:t> e a “</a:t>
            </a:r>
            <a:r>
              <a:rPr lang="en-US" sz="2200" dirty="0" err="1" smtClean="0">
                <a:solidFill>
                  <a:srgbClr val="33C6FF"/>
                </a:solidFill>
                <a:latin typeface="Century Gothic" panose="020B0502020202020204" pitchFamily="34" charset="0"/>
              </a:rPr>
              <a:t>Catástrofe</a:t>
            </a:r>
            <a:r>
              <a:rPr lang="en-US" sz="2200" dirty="0" smtClean="0">
                <a:solidFill>
                  <a:srgbClr val="33C6FF"/>
                </a:solidFill>
                <a:latin typeface="Century Gothic" panose="020B0502020202020204" pitchFamily="34" charset="0"/>
              </a:rPr>
              <a:t> ultra-</a:t>
            </a:r>
            <a:r>
              <a:rPr lang="en-US" sz="2200" dirty="0" err="1" smtClean="0">
                <a:solidFill>
                  <a:srgbClr val="33C6FF"/>
                </a:solidFill>
                <a:latin typeface="Century Gothic" panose="020B0502020202020204" pitchFamily="34" charset="0"/>
              </a:rPr>
              <a:t>violeta</a:t>
            </a:r>
            <a:r>
              <a:rPr lang="en-US" sz="2200" dirty="0" smtClean="0">
                <a:solidFill>
                  <a:srgbClr val="33C6FF"/>
                </a:solidFill>
                <a:latin typeface="Century Gothic" panose="020B0502020202020204" pitchFamily="34" charset="0"/>
              </a:rPr>
              <a:t>”</a:t>
            </a:r>
            <a:endParaRPr lang="en-US" sz="2200" dirty="0">
              <a:solidFill>
                <a:srgbClr val="33C6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38400" y="3048000"/>
            <a:ext cx="62862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A Física estaria limitada à medição de quantidades conhecidas com grande precisão...</a:t>
            </a:r>
          </a:p>
          <a:p>
            <a:pPr algn="just"/>
            <a:endParaRPr lang="pt-PT" dirty="0" smtClean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algn="r"/>
            <a:r>
              <a:rPr lang="pt-PT" b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Kelvin não podia estar mais enganado...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51" y="3962400"/>
            <a:ext cx="1845449" cy="286116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37670" y="4347841"/>
            <a:ext cx="4400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Stephen Hawking (1998)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403662" y="4871061"/>
            <a:ext cx="63209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“Com a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descoberta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iminente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do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bosão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de Higgs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não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há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nada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fundamentalmente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novo a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ser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descoberto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.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Tudo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o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que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há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a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fazer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é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medir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com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mais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i="1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precisão</a:t>
            </a:r>
            <a:r>
              <a:rPr lang="en-US" i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.”</a:t>
            </a:r>
            <a:endParaRPr lang="en-US" i="1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200400" y="6032980"/>
            <a:ext cx="45865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8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REPETIÇÃO DA HISTÓRIA?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776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14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15779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7576" t="3498" r="5051" b="3498"/>
          <a:stretch/>
        </p:blipFill>
        <p:spPr>
          <a:xfrm>
            <a:off x="513989" y="1440008"/>
            <a:ext cx="1650714" cy="2156424"/>
          </a:xfrm>
          <a:prstGeom prst="rect">
            <a:avLst/>
          </a:prstGeom>
          <a:ln>
            <a:noFill/>
          </a:ln>
          <a:effectLst>
            <a:softEdge rad="31750"/>
          </a:effectLst>
        </p:spPr>
      </p:pic>
      <p:sp>
        <p:nvSpPr>
          <p:cNvPr id="35" name="Rectangle 34"/>
          <p:cNvSpPr/>
          <p:nvPr/>
        </p:nvSpPr>
        <p:spPr>
          <a:xfrm>
            <a:off x="121099" y="728731"/>
            <a:ext cx="90651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“Twentieth first-Century </a:t>
            </a:r>
            <a:r>
              <a:rPr lang="en-US" sz="2800" dirty="0">
                <a:solidFill>
                  <a:prstClr val="white"/>
                </a:solidFill>
                <a:latin typeface="Century Gothic" panose="020B0502020202020204" pitchFamily="34" charset="0"/>
              </a:rPr>
              <a:t>Clouds over </a:t>
            </a:r>
            <a:r>
              <a:rPr lang="en-US" sz="28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the electroweak theory”</a:t>
            </a:r>
            <a:endParaRPr lang="en-US" sz="28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2043144" y="1639280"/>
            <a:ext cx="675997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“A 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beleza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e a 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clareza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da 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teoria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electrofraca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está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obscurecida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por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algumas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núvens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”</a:t>
            </a:r>
            <a:endParaRPr lang="en-US" sz="2000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3144305" y="2696505"/>
            <a:ext cx="47484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As </a:t>
            </a:r>
            <a:r>
              <a:rPr lang="en-US" sz="36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núvens</a:t>
            </a:r>
            <a:r>
              <a:rPr lang="en-US" sz="36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do Pedro: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338028" y="90875"/>
            <a:ext cx="45704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O QUE DIRIA KELVIN AGORA?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44305" y="3329022"/>
            <a:ext cx="45063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Matéria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escura</a:t>
            </a:r>
            <a:r>
              <a:rPr lang="en-US" sz="2000" dirty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e </a:t>
            </a:r>
            <a:r>
              <a:rPr lang="en-US" sz="2000" dirty="0" err="1">
                <a:solidFill>
                  <a:prstClr val="white"/>
                </a:solidFill>
                <a:latin typeface="Century Gothic" panose="020B0502020202020204" pitchFamily="34" charset="0"/>
              </a:rPr>
              <a:t>e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nergia</a:t>
            </a:r>
            <a:r>
              <a:rPr lang="en-US" sz="2000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escura</a:t>
            </a:r>
            <a:endParaRPr lang="en-US" sz="2000" dirty="0" smtClean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0820" y="3907151"/>
            <a:ext cx="811230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pt-PT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Porque existe mais matéria que anti-matéria no Universo?</a:t>
            </a:r>
          </a:p>
          <a:p>
            <a:pPr marL="285750" indent="-285750">
              <a:buFontTx/>
              <a:buChar char="-"/>
            </a:pPr>
            <a:r>
              <a:rPr lang="pt-PT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Porquê 3 famílias?;</a:t>
            </a:r>
            <a:endParaRPr lang="en-US" dirty="0" smtClean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US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Problema</a:t>
            </a:r>
            <a:r>
              <a:rPr lang="en-US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da </a:t>
            </a:r>
            <a:r>
              <a:rPr lang="en-US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Hierarquia</a:t>
            </a:r>
            <a:r>
              <a:rPr lang="en-US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en-US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Porque</a:t>
            </a:r>
            <a:r>
              <a:rPr lang="en-US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é </a:t>
            </a:r>
            <a:r>
              <a:rPr lang="en-US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que</a:t>
            </a:r>
            <a:r>
              <a:rPr lang="en-US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as </a:t>
            </a:r>
            <a:r>
              <a:rPr lang="en-US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massas</a:t>
            </a:r>
            <a:r>
              <a:rPr lang="en-US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das </a:t>
            </a:r>
            <a:r>
              <a:rPr lang="en-US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partículas</a:t>
            </a:r>
            <a:r>
              <a:rPr lang="en-US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elementares</a:t>
            </a:r>
            <a:r>
              <a:rPr lang="en-US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são</a:t>
            </a:r>
            <a:r>
              <a:rPr lang="en-US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o </a:t>
            </a:r>
            <a:r>
              <a:rPr lang="en-US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que</a:t>
            </a:r>
            <a:r>
              <a:rPr lang="en-US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dirty="0" err="1" smtClean="0">
                <a:solidFill>
                  <a:prstClr val="white"/>
                </a:solidFill>
                <a:latin typeface="Century Gothic" panose="020B0502020202020204" pitchFamily="34" charset="0"/>
              </a:rPr>
              <a:t>são</a:t>
            </a:r>
            <a:r>
              <a:rPr lang="en-US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;</a:t>
            </a:r>
          </a:p>
          <a:p>
            <a:pPr marL="285750" indent="-285750">
              <a:buFontTx/>
              <a:buChar char="-"/>
            </a:pPr>
            <a:r>
              <a:rPr lang="pt-PT" dirty="0">
                <a:solidFill>
                  <a:prstClr val="white"/>
                </a:solidFill>
                <a:latin typeface="Century Gothic" panose="020B0502020202020204" pitchFamily="34" charset="0"/>
              </a:rPr>
              <a:t>Porque é que os neutrinos são muito mais leves do que os leptões carregados e os </a:t>
            </a:r>
            <a:r>
              <a:rPr lang="pt-PT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quarks;</a:t>
            </a:r>
            <a:endParaRPr lang="pt-PT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pt-PT" dirty="0">
                <a:solidFill>
                  <a:prstClr val="white"/>
                </a:solidFill>
                <a:latin typeface="Century Gothic" panose="020B0502020202020204" pitchFamily="34" charset="0"/>
              </a:rPr>
              <a:t>Será que as 3 (ou 4) forças se unificam a alguma escala</a:t>
            </a:r>
            <a:r>
              <a:rPr lang="pt-PT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?;</a:t>
            </a:r>
            <a:endParaRPr lang="pt-PT" dirty="0"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pt-PT" dirty="0">
                <a:solidFill>
                  <a:prstClr val="white"/>
                </a:solidFill>
                <a:latin typeface="Century Gothic" panose="020B0502020202020204" pitchFamily="34" charset="0"/>
              </a:rPr>
              <a:t>Será que as partículas elementares são mesmo elementares</a:t>
            </a:r>
            <a:r>
              <a:rPr lang="pt-PT" dirty="0" smtClean="0">
                <a:solidFill>
                  <a:prstClr val="white"/>
                </a:solidFill>
                <a:latin typeface="Century Gothic" panose="020B0502020202020204" pitchFamily="34" charset="0"/>
              </a:rPr>
              <a:t>?;</a:t>
            </a:r>
            <a:endParaRPr lang="pt-PT" dirty="0"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91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3199" y="1013535"/>
            <a:ext cx="7561557" cy="3645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777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EVIDÊNCIAS EXPERIMENTAIS PARA A EXISTÊNCIA DE NOVA FÍSICA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27" t="19119" r="17917" b="16356"/>
          <a:stretch/>
        </p:blipFill>
        <p:spPr>
          <a:xfrm>
            <a:off x="504494" y="5105244"/>
            <a:ext cx="2046130" cy="131914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932402" y="1705945"/>
            <a:ext cx="3612314" cy="394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Assimetria</a:t>
            </a:r>
            <a:r>
              <a:rPr lang="en-US" sz="1974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matéria-antimatéria</a:t>
            </a:r>
            <a:endParaRPr lang="en-US" sz="1974" dirty="0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788553" y="2123575"/>
            <a:ext cx="5900014" cy="516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MP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falha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explicar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porque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razão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existe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excesso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Universo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porque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estamos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facto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!”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014112" y="4989125"/>
            <a:ext cx="3359174" cy="394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Problema</a:t>
            </a:r>
            <a:r>
              <a:rPr lang="en-US" sz="1974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</a:t>
            </a:r>
            <a:r>
              <a:rPr lang="en-US" sz="1974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escura</a:t>
            </a:r>
            <a:endParaRPr lang="en-US" sz="1974" dirty="0">
              <a:solidFill>
                <a:schemeClr val="accent6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658322" y="5425492"/>
            <a:ext cx="6341247" cy="516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23% do budget de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energia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Universo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surge sob a forma de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matéria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82" dirty="0" err="1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escura</a:t>
            </a:r>
            <a:r>
              <a:rPr lang="en-US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/>
            <a:r>
              <a:rPr lang="pt-PT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MP não tem um candidato para a matéria escura.</a:t>
            </a:r>
            <a:endParaRPr lang="en-US" sz="1382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74719" y="3229109"/>
            <a:ext cx="2515900" cy="3949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974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Massas</a:t>
            </a:r>
            <a:r>
              <a:rPr lang="en-US" sz="1974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neutrinos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701798" y="3639388"/>
            <a:ext cx="6341247" cy="729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382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MP os neutrinos não têm massa, mas de facto hoje sabemos que estas partículas são massivas (com uma massa muito menor que os restantes fermiões). </a:t>
            </a:r>
            <a:endParaRPr lang="en-US" sz="1382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5" t="13175" r="2138" b="2197"/>
          <a:stretch/>
        </p:blipFill>
        <p:spPr>
          <a:xfrm>
            <a:off x="333255" y="3361736"/>
            <a:ext cx="2455298" cy="13713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000003"/>
              </a:clrFrom>
              <a:clrTo>
                <a:srgbClr val="00000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1" t="2841" r="56027" b="88456"/>
          <a:stretch/>
        </p:blipFill>
        <p:spPr>
          <a:xfrm>
            <a:off x="1318764" y="3147803"/>
            <a:ext cx="548959" cy="1194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000003"/>
              </a:clrFrom>
              <a:clrTo>
                <a:srgbClr val="00000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09" y="1462592"/>
            <a:ext cx="1802042" cy="148656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-38469" y="-21204"/>
            <a:ext cx="9223898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829883" y="90875"/>
            <a:ext cx="5586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PORQUE FÍSICA PARA ALÉM DO MP?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15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334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16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56870" y="127325"/>
            <a:ext cx="62007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sz="20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1964: MISTÉRIO DOS NEUTRINOS DESAPARECIDOS</a:t>
            </a:r>
            <a:endParaRPr lang="en-US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01315" y="1216241"/>
            <a:ext cx="2650882" cy="25746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070101"/>
              </a:clrFrom>
              <a:clrTo>
                <a:srgbClr val="0701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968" y="750478"/>
            <a:ext cx="1605269" cy="1605269"/>
          </a:xfrm>
          <a:prstGeom prst="rect">
            <a:avLst/>
          </a:prstGeom>
        </p:spPr>
      </p:pic>
      <p:pic>
        <p:nvPicPr>
          <p:cNvPr id="6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772" y="905946"/>
            <a:ext cx="954298" cy="134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864" y="914572"/>
            <a:ext cx="845815" cy="12697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3822528" y="913487"/>
                <a:ext cx="799834" cy="562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2800" i="1" smtClean="0">
                              <a:solidFill>
                                <a:prstClr val="white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pt-PT" sz="280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sz="28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22528" y="913487"/>
                <a:ext cx="799834" cy="562398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/>
              <p:cNvSpPr txBox="1"/>
              <p:nvPr/>
            </p:nvSpPr>
            <p:spPr>
              <a:xfrm>
                <a:off x="4771151" y="914572"/>
                <a:ext cx="799834" cy="5623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pt-PT" sz="2800" i="1" smtClean="0">
                              <a:solidFill>
                                <a:prstClr val="white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pt-PT" sz="280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𝑁</m:t>
                          </m:r>
                        </m:e>
                        <m:sub>
                          <m:sSub>
                            <m:sSubPr>
                              <m:ctrlP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pt-PT" sz="2800" i="1" smtClean="0">
                                  <a:solidFill>
                                    <a:prstClr val="white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sub>
                          </m:sSub>
                        </m:sub>
                        <m:sup>
                          <m:r>
                            <a:rPr lang="pt-PT" sz="2800" i="1" smtClean="0">
                              <a:solidFill>
                                <a:prstClr val="white"/>
                              </a:solidFill>
                              <a:latin typeface="Cambria Math"/>
                            </a:rPr>
                            <m:t>′</m:t>
                          </m:r>
                        </m:sup>
                      </m:sSubSup>
                    </m:oMath>
                  </m:oMathPara>
                </a14:m>
                <a:endParaRPr lang="en-US" sz="2800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64" name="TextBox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1151" y="914572"/>
                <a:ext cx="799834" cy="56239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Rectangle 64"/>
          <p:cNvSpPr/>
          <p:nvPr/>
        </p:nvSpPr>
        <p:spPr>
          <a:xfrm>
            <a:off x="2440824" y="2742479"/>
            <a:ext cx="617403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O </a:t>
            </a:r>
            <a:r>
              <a:rPr lang="en-US" sz="2000" dirty="0" err="1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número</a:t>
            </a: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 de neutrinos </a:t>
            </a:r>
            <a:r>
              <a:rPr lang="en-US" sz="2000" dirty="0" err="1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que</a:t>
            </a: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saem</a:t>
            </a: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 do Sol </a:t>
            </a:r>
            <a:r>
              <a:rPr lang="en-US" sz="2000" dirty="0" err="1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está</a:t>
            </a:r>
            <a:r>
              <a:rPr lang="en-US" sz="2000" dirty="0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 mal </a:t>
            </a:r>
            <a:r>
              <a:rPr lang="en-US" sz="2000" dirty="0" err="1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calculado</a:t>
            </a:r>
            <a:r>
              <a:rPr lang="fr-FR" sz="2000" dirty="0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, OU</a:t>
            </a:r>
            <a:endParaRPr lang="en-US" sz="2000" dirty="0" smtClean="0">
              <a:ln w="18415" cmpd="sng">
                <a:noFill/>
                <a:prstDash val="solid"/>
              </a:ln>
              <a:solidFill>
                <a:prstClr val="white"/>
              </a:solidFill>
              <a:latin typeface="Century Gothic" panose="020B0502020202020204" pitchFamily="34" charset="0"/>
            </a:endParaRPr>
          </a:p>
          <a:p>
            <a:pPr marL="285750" indent="-285750" algn="just">
              <a:buFontTx/>
              <a:buChar char="-"/>
            </a:pPr>
            <a:r>
              <a:rPr lang="pt-PT" sz="2000" dirty="0" smtClean="0">
                <a:ln w="18415" cmpd="sng">
                  <a:noFill/>
                  <a:prstDash val="solid"/>
                </a:ln>
                <a:solidFill>
                  <a:prstClr val="white"/>
                </a:solidFill>
                <a:latin typeface="Century Gothic" panose="020B0502020202020204" pitchFamily="34" charset="0"/>
              </a:rPr>
              <a:t>A experiência está errada.</a:t>
            </a:r>
            <a:endParaRPr lang="en-US" sz="2000" dirty="0">
              <a:ln w="18415" cmpd="sng">
                <a:noFill/>
                <a:prstDash val="solid"/>
              </a:ln>
              <a:solidFill>
                <a:prstClr val="white"/>
              </a:solidFill>
              <a:latin typeface="Century Gothic" panose="020B0502020202020204" pitchFamily="34" charset="0"/>
            </a:endParaRPr>
          </a:p>
        </p:txBody>
      </p:sp>
      <p:sp>
        <p:nvSpPr>
          <p:cNvPr id="66" name="Striped Right Arrow 65"/>
          <p:cNvSpPr/>
          <p:nvPr/>
        </p:nvSpPr>
        <p:spPr>
          <a:xfrm>
            <a:off x="3893160" y="1491651"/>
            <a:ext cx="1584176" cy="202893"/>
          </a:xfrm>
          <a:prstGeom prst="striped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070101"/>
              </a:clrFrom>
              <a:clrTo>
                <a:srgbClr val="0701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950" y="4571432"/>
            <a:ext cx="733602" cy="733602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861" y="789563"/>
            <a:ext cx="1489888" cy="1422168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540" y="4646256"/>
            <a:ext cx="1489888" cy="142216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/>
              <p:cNvSpPr txBox="1"/>
              <p:nvPr/>
            </p:nvSpPr>
            <p:spPr>
              <a:xfrm>
                <a:off x="617553" y="2706698"/>
                <a:ext cx="1544397" cy="10699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PT" sz="2800" i="1" smtClean="0">
                              <a:solidFill>
                                <a:srgbClr val="FFFF00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pt-PT" sz="2800" i="1">
                                  <a:solidFill>
                                    <a:srgbClr val="FFFF00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pt-PT" sz="28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sub>
                            <m:sup>
                              <m:r>
                                <a:rPr lang="pt-PT" sz="28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′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pt-PT" sz="2800" i="1">
                                  <a:solidFill>
                                    <a:srgbClr val="FFFF0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lang="pt-PT" sz="28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pt-PT" sz="28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sub>
                          </m:sSub>
                        </m:den>
                      </m:f>
                      <m:r>
                        <a:rPr lang="pt-PT" sz="2800" smtClean="0">
                          <a:solidFill>
                            <a:srgbClr val="FFFF00"/>
                          </a:solidFill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pt-PT" sz="2800" i="1" smtClean="0">
                              <a:solidFill>
                                <a:srgbClr val="FFFF00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a:rPr lang="pt-PT" sz="2800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pt-PT" sz="2800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en-US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70" name="TextBox 6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553" y="2706698"/>
                <a:ext cx="1544397" cy="1069908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1" name="Oval 70"/>
          <p:cNvSpPr/>
          <p:nvPr/>
        </p:nvSpPr>
        <p:spPr>
          <a:xfrm>
            <a:off x="505745" y="4884227"/>
            <a:ext cx="108012" cy="10801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211150" y="2190638"/>
            <a:ext cx="7857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ln w="18415" cmpd="sng">
                  <a:noFill/>
                  <a:prstDash val="solid"/>
                </a:ln>
                <a:solidFill>
                  <a:prstClr val="white"/>
                </a:solidFill>
              </a:rPr>
              <a:t>Bachal</a:t>
            </a:r>
            <a:r>
              <a:rPr lang="en-US" dirty="0" err="1" smtClean="0">
                <a:ln w="18415" cmpd="sng">
                  <a:noFill/>
                  <a:prstDash val="solid"/>
                </a:ln>
                <a:solidFill>
                  <a:prstClr val="white"/>
                </a:solidFill>
              </a:rPr>
              <a:t>l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7364618" y="2254400"/>
            <a:ext cx="62529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n w="18415" cmpd="sng">
                  <a:noFill/>
                  <a:prstDash val="solid"/>
                </a:ln>
                <a:solidFill>
                  <a:prstClr val="white"/>
                </a:solidFill>
              </a:rPr>
              <a:t>Davis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672202" y="3976388"/>
            <a:ext cx="4752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PT" sz="2400" dirty="0" smtClean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OSCILAÇÕES DE NEUTRINOS</a:t>
            </a:r>
            <a:endParaRPr lang="en-US" sz="24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730" y="4531706"/>
            <a:ext cx="1366680" cy="17370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7" name="Rectangle 76"/>
              <p:cNvSpPr/>
              <p:nvPr/>
            </p:nvSpPr>
            <p:spPr>
              <a:xfrm>
                <a:off x="889190" y="5758140"/>
                <a:ext cx="1525161" cy="5579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2800" i="1" smtClean="0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pt-PT" sz="2800" i="1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pt-PT" sz="2800" i="1" smtClean="0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𝑒</m:t>
                          </m:r>
                        </m:sub>
                      </m:sSub>
                      <m:r>
                        <a:rPr lang="pt-PT" sz="2800" i="1" smtClean="0">
                          <a:ln w="18415" cmpd="sng">
                            <a:solidFill>
                              <a:srgbClr val="FFC000"/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Cambria Math"/>
                        </a:rPr>
                        <m:t>→</m:t>
                      </m:r>
                      <m:r>
                        <a:rPr lang="pt-PT" sz="2800" i="1">
                          <a:ln w="18415" cmpd="sng">
                            <a:solidFill>
                              <a:srgbClr val="FFC000"/>
                            </a:solidFill>
                            <a:prstDash val="solid"/>
                          </a:ln>
                          <a:solidFill>
                            <a:srgbClr val="C00000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  <a:latin typeface="Cambria Math"/>
                        </a:rPr>
                        <m:t> </m:t>
                      </m:r>
                      <m:sSub>
                        <m:sSubPr>
                          <m:ctrlPr>
                            <a:rPr lang="pt-PT" sz="2800" i="1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pt-PT" sz="2800" i="1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𝜈</m:t>
                          </m:r>
                        </m:e>
                        <m:sub>
                          <m:r>
                            <a:rPr lang="pt-PT" sz="2800" i="1">
                              <a:ln w="18415" cmpd="sng">
                                <a:solidFill>
                                  <a:srgbClr val="FFC000"/>
                                </a:solidFill>
                                <a:prstDash val="solid"/>
                              </a:ln>
                              <a:solidFill>
                                <a:srgbClr val="C00000"/>
                              </a:solidFill>
                              <a:effectLst>
                                <a:outerShdw blurRad="63500" dir="3600000" algn="tl" rotWithShape="0">
                                  <a:srgbClr val="000000">
                                    <a:alpha val="70000"/>
                                  </a:srgbClr>
                                </a:outerShdw>
                              </a:effectLst>
                              <a:latin typeface="Cambria Math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lang="en-US" sz="105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77" name="Rectangle 7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9190" y="5758140"/>
                <a:ext cx="1525161" cy="557910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8" name="Rectangle 77"/>
          <p:cNvSpPr/>
          <p:nvPr/>
        </p:nvSpPr>
        <p:spPr>
          <a:xfrm>
            <a:off x="257410" y="2613911"/>
            <a:ext cx="8521371" cy="1300862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-3565" r="23508"/>
          <a:stretch/>
        </p:blipFill>
        <p:spPr>
          <a:xfrm>
            <a:off x="3582706" y="4679381"/>
            <a:ext cx="3781912" cy="730541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83523"/>
          <a:stretch/>
        </p:blipFill>
        <p:spPr>
          <a:xfrm>
            <a:off x="4374302" y="5404671"/>
            <a:ext cx="773162" cy="730541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0029" y="5601867"/>
            <a:ext cx="1437760" cy="427323"/>
          </a:xfrm>
          <a:prstGeom prst="rect">
            <a:avLst/>
          </a:prstGeom>
        </p:spPr>
      </p:pic>
      <p:sp>
        <p:nvSpPr>
          <p:cNvPr id="3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21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11111E-6 C 0.00348 -0.00417 0.00816 -0.00648 0.0165 -0.00463 C 0.02535 -0.00255 0.0283 0.00208 0.03091 0.00741 C 0.03438 0.01273 0.03646 0.01805 0.04671 0.0206 C 0.05608 0.02222 0.05955 0.01875 0.06441 0.01481 C 0.06702 0.01111 0.07188 0.00856 0.08073 0.01065 C 0.08872 0.0125 0.09237 0.01736 0.09497 0.02245 C 0.09775 0.02778 0.10105 0.0331 0.1106 0.03565 C 0.11962 0.0375 0.12813 0.02963 0.12796 0.03009 C 0.13125 0.02662 0.13525 0.02338 0.14428 0.02546 C 0.1533 0.02755 0.15608 0.03217 0.15869 0.03727 C 0.16198 0.04282 0.16441 0.04815 0.175 0.05046 C 0.18386 0.05255 0.18768 0.04838 0.19132 0.04467 C 0.19584 0.0419 0.19948 0.03842 0.20851 0.04051 C 0.21719 0.04259 0.22049 0.04768 0.2231 0.05255 C 0.22553 0.05741 0.229 0.06342 0.23837 0.06528 C 0.24757 0.06759 0.25122 0.06342 0.25591 0.06018 " pathEditMode="relative" rAng="600000" ptsTypes="AAAAAAAAAAAAAAAAA">
                                      <p:cBhvr>
                                        <p:cTn id="10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78" y="305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mph" presetSubtype="2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71" grpId="0" animBg="1"/>
      <p:bldP spid="7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7618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24496" y="6471973"/>
            <a:ext cx="8837464" cy="393347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17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456870" y="127325"/>
            <a:ext cx="62007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sz="20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1964: MISTÉRIO DOS NEUTRINOS DESAPARECIDOS</a:t>
            </a:r>
            <a:endParaRPr lang="en-US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69" y="-29592"/>
            <a:ext cx="9217780" cy="649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28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1" t="4766" r="1651" b="7362"/>
          <a:stretch/>
        </p:blipFill>
        <p:spPr>
          <a:xfrm>
            <a:off x="1317566" y="1333389"/>
            <a:ext cx="6420143" cy="158592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61119" y="797234"/>
            <a:ext cx="6010363" cy="4569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369" dirty="0">
                <a:solidFill>
                  <a:schemeClr val="bg1">
                    <a:lumMod val="85000"/>
                  </a:schemeClr>
                </a:solidFill>
              </a:rPr>
              <a:t>UNIFICAÇÃO DAS INTERAÇÕES FUNDAMENTAIS</a:t>
            </a:r>
            <a:endParaRPr lang="en-US" sz="2369" dirty="0"/>
          </a:p>
        </p:txBody>
      </p:sp>
      <p:sp>
        <p:nvSpPr>
          <p:cNvPr id="8" name="Rectangle 7"/>
          <p:cNvSpPr/>
          <p:nvPr/>
        </p:nvSpPr>
        <p:spPr>
          <a:xfrm>
            <a:off x="140369" y="3144620"/>
            <a:ext cx="8880196" cy="698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1974" dirty="0">
                <a:solidFill>
                  <a:srgbClr val="FFFF00"/>
                </a:solidFill>
              </a:rPr>
              <a:t>SE O MP FOR VÁLIDO ATÉ À ESCALA DE PLANCK AS 3 (4) FORÇAS FUNDAMENTAIS UNIFICAM-SE OU NÃO?</a:t>
            </a:r>
            <a:endParaRPr lang="en-US" sz="1974" dirty="0">
              <a:solidFill>
                <a:srgbClr val="FFFF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37" r="51568"/>
          <a:stretch/>
        </p:blipFill>
        <p:spPr>
          <a:xfrm>
            <a:off x="2077612" y="3843287"/>
            <a:ext cx="2383999" cy="2488827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99" t="16437" r="3803"/>
          <a:stretch/>
        </p:blipFill>
        <p:spPr>
          <a:xfrm>
            <a:off x="4713434" y="3843287"/>
            <a:ext cx="2380856" cy="2461806"/>
          </a:xfrm>
          <a:prstGeom prst="rect">
            <a:avLst/>
          </a:prstGeom>
          <a:effectLst>
            <a:softEdge rad="31750"/>
          </a:effectLst>
        </p:spPr>
      </p:pic>
      <p:sp>
        <p:nvSpPr>
          <p:cNvPr id="12" name="Rectangle 11"/>
          <p:cNvSpPr/>
          <p:nvPr/>
        </p:nvSpPr>
        <p:spPr>
          <a:xfrm>
            <a:off x="-38469" y="-21204"/>
            <a:ext cx="9223898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59647" y="90875"/>
            <a:ext cx="71272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UNIFICAÇÃO DAS INETRAÇÕES FUNDAMENTAIS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18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48578" y="3539098"/>
                <a:ext cx="4902431" cy="7776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pt-PT" sz="240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sSup>
                            <m:sSupPr>
                              <m:ctrlPr>
                                <a:rPr lang="pt-PT" sz="24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pt-P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pt-PT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p>
                          </m:sSup>
                        </m:sub>
                        <m:sup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pt-PT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p>
                        <m:sSupPr>
                          <m:ctrlPr>
                            <a:rPr lang="pt-PT" sz="24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pt-PT" sz="2400" i="1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pt-PT" sz="2400" i="1">
                              <a:solidFill>
                                <a:srgbClr val="00B0F0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pt-PT" sz="2400" b="0" i="1" smtClean="0">
                                  <a:solidFill>
                                    <a:srgbClr val="00B0F0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a:rPr lang="pt-PT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pt-PT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sub>
                            <m:sup>
                              <m:r>
                                <a:rPr lang="pt-PT" sz="2400" b="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pt-PT" sz="2400" b="0" i="1" smtClean="0">
                                  <a:solidFill>
                                    <a:srgbClr val="00B0F0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t-PT" sz="240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t-PT" sz="2400" smtClean="0">
                                  <a:solidFill>
                                    <a:schemeClr val="accent1"/>
                                  </a:solidFill>
                                  <a:latin typeface="Cambria Math" panose="02040503050406030204" pitchFamily="18" charset="0"/>
                                </a:rPr>
                                <m:t>Planck</m:t>
                              </m:r>
                            </m:sub>
                            <m:sup>
                              <m:r>
                                <a:rPr lang="pt-PT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pt-PT" sz="2400" i="1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lang="pt-PT" sz="2400" i="1">
                                  <a:solidFill>
                                    <a:srgbClr val="00B0F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pt-PT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pt-PT" sz="2400" i="1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pt-PT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p>
                        <m:sSupPr>
                          <m:ctrlPr>
                            <a:rPr lang="pt-PT" sz="24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pt-PT" sz="24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</m:ctrlPr>
                            </m:dPr>
                            <m:e>
                              <m:r>
                                <a:rPr lang="pt-PT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125 </m:t>
                              </m:r>
                              <m:r>
                                <m:rPr>
                                  <m:sty m:val="p"/>
                                </m:rPr>
                                <a:rPr lang="pt-PT" sz="24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GeV</m:t>
                              </m:r>
                            </m:e>
                          </m:d>
                        </m:e>
                        <m:sup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578" y="3539098"/>
                <a:ext cx="4902431" cy="77764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525549" y="3759435"/>
                <a:ext cx="332712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2400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PT" sz="240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t-PT" sz="24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Planck</m:t>
                          </m:r>
                        </m:sub>
                      </m:sSub>
                      <m:r>
                        <a:rPr lang="pt-PT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=1.2×</m:t>
                      </m:r>
                      <m:sSup>
                        <m:sSupPr>
                          <m:ctrlPr>
                            <a:rPr lang="pt-PT" sz="24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pt-PT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19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pt-PT" sz="24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GeV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25549" y="3759435"/>
                <a:ext cx="3327129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916" t="-1667" r="-1099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13073" y="4464746"/>
                <a:ext cx="7660367" cy="9943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pt-PT" sz="2369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pt-PT" sz="2369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pt-PT" sz="2369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pt-PT" sz="2369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≃9100000000000000000000000000000</m:t>
                    </m:r>
                    <m:r>
                      <a:rPr lang="pt-PT" sz="2369" i="1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15625 </m:t>
                    </m:r>
                    <m:r>
                      <m:rPr>
                        <m:sty m:val="p"/>
                      </m:rPr>
                      <a:rPr lang="pt-PT" sz="2369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Ge</m:t>
                    </m:r>
                    <m:sSup>
                      <m:sSupPr>
                        <m:ctrlPr>
                          <a:rPr lang="pt-PT" sz="2369" i="1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pt-PT" sz="2369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pt-PT" sz="2369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PT" sz="2369" i="1" dirty="0">
                    <a:solidFill>
                      <a:srgbClr val="FFFF00"/>
                    </a:solidFill>
                    <a:latin typeface="Cambria Math" panose="02040503050406030204" pitchFamily="18" charset="0"/>
                  </a:rPr>
                  <a:t> 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PT" sz="20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pt-PT" sz="2000" b="0" i="1" smtClean="0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pt-PT" sz="20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pt-PT" sz="20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Planck</m:t>
                              </m:r>
                            </m:sub>
                            <m:sup>
                              <m:r>
                                <a:rPr lang="pt-P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pt-PT" sz="20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16</m:t>
                          </m:r>
                          <m:sSup>
                            <m:sSupPr>
                              <m:ctrlPr>
                                <a:rPr lang="pt-PT" sz="2000" i="1">
                                  <a:solidFill>
                                    <a:schemeClr val="bg1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lang="pt-P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pt-PT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pt-PT" sz="20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≃910000000000000000000000000000000000</m:t>
                      </m:r>
                      <m:r>
                        <a:rPr lang="pt-PT" sz="20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m:rPr>
                          <m:sty m:val="p"/>
                        </m:rPr>
                        <a:rPr lang="pt-PT" sz="200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pt-PT" sz="2000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pt-PT" sz="20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pt-PT" sz="200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369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073" y="4464746"/>
                <a:ext cx="7660367" cy="994375"/>
              </a:xfrm>
              <a:prstGeom prst="rect">
                <a:avLst/>
              </a:prstGeom>
              <a:blipFill rotWithShape="0">
                <a:blip r:embed="rId5"/>
                <a:stretch>
                  <a:fillRect l="-4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/>
          <p:cNvSpPr/>
          <p:nvPr/>
        </p:nvSpPr>
        <p:spPr>
          <a:xfrm>
            <a:off x="1937782" y="5533503"/>
            <a:ext cx="5582041" cy="4569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2369" b="1" dirty="0">
                <a:solidFill>
                  <a:schemeClr val="bg1"/>
                </a:solidFill>
              </a:rPr>
              <a:t>O PROBLEMA DA HIERARQUIA DE ESCALAS</a:t>
            </a:r>
            <a:endParaRPr lang="en-US" sz="2369" b="1" dirty="0">
              <a:solidFill>
                <a:schemeClr val="bg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65727" y="5914172"/>
            <a:ext cx="3047495" cy="577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158" dirty="0">
                <a:solidFill>
                  <a:srgbClr val="FFFF00"/>
                </a:solidFill>
              </a:rPr>
              <a:t>FINE-TUNNING!!!</a:t>
            </a:r>
            <a:endParaRPr lang="en-US" sz="3158" dirty="0"/>
          </a:p>
        </p:txBody>
      </p:sp>
      <p:sp>
        <p:nvSpPr>
          <p:cNvPr id="9" name="Rectangle 8"/>
          <p:cNvSpPr/>
          <p:nvPr/>
        </p:nvSpPr>
        <p:spPr>
          <a:xfrm>
            <a:off x="-38469" y="-21204"/>
            <a:ext cx="9223898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62001" y="90875"/>
            <a:ext cx="63225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PROBLEMA DA HIERARQUIA DE ESCALAS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19</a:t>
            </a:fld>
            <a:endParaRPr lang="en-US" dirty="0">
              <a:latin typeface="Century Gothic"/>
              <a:cs typeface="Century Gothic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161725" y="2181386"/>
            <a:ext cx="1009476" cy="279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4171201" y="1738190"/>
            <a:ext cx="903214" cy="87525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5074415" y="2178590"/>
            <a:ext cx="1009476" cy="279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3427904" y="2269901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7904" y="2269901"/>
                <a:ext cx="477118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260899" y="2248433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60899" y="2248433"/>
                <a:ext cx="477118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4483260" y="1392361"/>
                <a:ext cx="334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3260" y="1392361"/>
                <a:ext cx="334579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4415671" y="2617765"/>
                <a:ext cx="334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5671" y="2617765"/>
                <a:ext cx="334579" cy="369332"/>
              </a:xfrm>
              <a:prstGeom prst="rect">
                <a:avLst/>
              </a:prstGeom>
              <a:blipFill rotWithShape="0">
                <a:blip r:embed="rId9"/>
                <a:stretch>
                  <a:fillRect r="-181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1751589" y="3050630"/>
                <a:ext cx="5726761" cy="4569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2369" dirty="0" smtClean="0">
                    <a:solidFill>
                      <a:srgbClr val="FFFF00"/>
                    </a:solidFill>
                  </a:rPr>
                  <a:t>Vamos supor o SM válido até a uma escala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PT" sz="2000" smtClean="0">
                        <a:solidFill>
                          <a:srgbClr val="FFFF00"/>
                        </a:solidFill>
                        <a:latin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pt-PT" sz="2369" dirty="0" smtClean="0">
                    <a:solidFill>
                      <a:srgbClr val="FFFF00"/>
                    </a:solidFill>
                  </a:rPr>
                  <a:t> </a:t>
                </a:r>
                <a:endParaRPr lang="en-US" sz="2369" dirty="0"/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589" y="3050630"/>
                <a:ext cx="5726761" cy="456920"/>
              </a:xfrm>
              <a:prstGeom prst="rect">
                <a:avLst/>
              </a:prstGeom>
              <a:blipFill rotWithShape="0">
                <a:blip r:embed="rId10"/>
                <a:stretch>
                  <a:fillRect l="-1596" t="-9333" b="-29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808658" y="1788171"/>
                <a:ext cx="458907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08658" y="1788171"/>
                <a:ext cx="458907" cy="391582"/>
              </a:xfrm>
              <a:prstGeom prst="rect">
                <a:avLst/>
              </a:prstGeom>
              <a:blipFill rotWithShape="0">
                <a:blip r:embed="rId11"/>
                <a:stretch>
                  <a:fillRect b="-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988538" y="1771182"/>
                <a:ext cx="458907" cy="3915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bPr>
                        <m:e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8538" y="1771182"/>
                <a:ext cx="458907" cy="391582"/>
              </a:xfrm>
              <a:prstGeom prst="rect">
                <a:avLst/>
              </a:prstGeom>
              <a:blipFill rotWithShape="0">
                <a:blip r:embed="rId12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/>
          <p:cNvPicPr>
            <a:picLocks noChangeAspect="1"/>
          </p:cNvPicPr>
          <p:nvPr/>
        </p:nvPicPr>
        <p:blipFill>
          <a:blip r:embed="rId1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7827" y="902950"/>
            <a:ext cx="3488837" cy="67078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89213" y="907434"/>
            <a:ext cx="1865669" cy="602302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>
            <a:off x="4313795" y="1169219"/>
            <a:ext cx="1272774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728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2" grpId="0"/>
      <p:bldP spid="6" grpId="0"/>
      <p:bldP spid="13" grpId="0"/>
      <p:bldP spid="5" grpId="0" animBg="1"/>
      <p:bldP spid="7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1877" y="913660"/>
            <a:ext cx="5352893" cy="554181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8377" y="0"/>
            <a:ext cx="9172222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332672" y="141632"/>
            <a:ext cx="46506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Até agora a chávena do CERN é assim:</a:t>
            </a:r>
            <a:endParaRPr lang="en-US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3084176" y="1222747"/>
            <a:ext cx="3280322" cy="1236372"/>
          </a:xfrm>
          <a:prstGeom prst="ellipse">
            <a:avLst/>
          </a:prstGeom>
          <a:solidFill>
            <a:schemeClr val="bg1">
              <a:alpha val="82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6408485" y="3053706"/>
            <a:ext cx="1713702" cy="1496010"/>
          </a:xfrm>
          <a:prstGeom prst="ellipse">
            <a:avLst/>
          </a:prstGeom>
          <a:solidFill>
            <a:schemeClr val="bg1">
              <a:alpha val="76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751" y="1450856"/>
            <a:ext cx="2621655" cy="78366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0106" y="3311876"/>
            <a:ext cx="1274258" cy="1005426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>
            <a:off x="4816284" y="2534439"/>
            <a:ext cx="0" cy="55341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191895" y="3777647"/>
            <a:ext cx="1216590" cy="0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55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38469" y="-21204"/>
            <a:ext cx="9223898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62001" y="90875"/>
            <a:ext cx="63225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PROBLEMA DA HIERARQUIA DE ESCALAS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20</a:t>
            </a:fld>
            <a:endParaRPr lang="en-US" dirty="0">
              <a:latin typeface="Century Gothic"/>
              <a:cs typeface="Century Gothic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649" y="1821707"/>
            <a:ext cx="7325257" cy="3706639"/>
          </a:xfrm>
          <a:prstGeom prst="rect">
            <a:avLst/>
          </a:prstGeom>
        </p:spPr>
      </p:pic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74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38469" y="-21204"/>
            <a:ext cx="9218821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65264" y="90875"/>
            <a:ext cx="7116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SOLUÇÃO PARA O PROBLEMA DA HIERARQUIA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21</a:t>
            </a:fld>
            <a:endParaRPr lang="en-US" dirty="0">
              <a:latin typeface="Century Gothic"/>
              <a:cs typeface="Century Gothic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908807" y="2161451"/>
            <a:ext cx="1009476" cy="279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1918283" y="1718255"/>
            <a:ext cx="903214" cy="87525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2821497" y="2158655"/>
            <a:ext cx="1009476" cy="279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1174986" y="2249966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4986" y="2249966"/>
                <a:ext cx="477118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007981" y="2228498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7981" y="2228498"/>
                <a:ext cx="477118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/>
              <p:cNvSpPr/>
              <p:nvPr/>
            </p:nvSpPr>
            <p:spPr>
              <a:xfrm>
                <a:off x="2230342" y="1372426"/>
                <a:ext cx="334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0" name="Rectangle 2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0342" y="1372426"/>
                <a:ext cx="334579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2162753" y="2597830"/>
                <a:ext cx="334579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2753" y="2597830"/>
                <a:ext cx="334579" cy="369332"/>
              </a:xfrm>
              <a:prstGeom prst="rect">
                <a:avLst/>
              </a:prstGeom>
              <a:blipFill rotWithShape="0">
                <a:blip r:embed="rId6"/>
                <a:stretch>
                  <a:fillRect r="-16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1555740" y="1768236"/>
                <a:ext cx="3617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5740" y="1768236"/>
                <a:ext cx="361766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2783586" y="1793517"/>
                <a:ext cx="36176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3586" y="1793517"/>
                <a:ext cx="361766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Connector 33"/>
          <p:cNvCxnSpPr/>
          <p:nvPr/>
        </p:nvCxnSpPr>
        <p:spPr>
          <a:xfrm>
            <a:off x="4998068" y="2155859"/>
            <a:ext cx="2163901" cy="279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5686711" y="1278974"/>
            <a:ext cx="903214" cy="875252"/>
          </a:xfrm>
          <a:prstGeom prst="ellipse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5992804" y="883148"/>
                <a:ext cx="38183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m:rPr>
                              <m:nor/>
                            </m:rPr>
                            <a:rPr lang="en-US" dirty="0"/>
                            <m:t> </m:t>
                          </m:r>
                        </m:e>
                      </m:acc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2804" y="883148"/>
                <a:ext cx="381836" cy="369332"/>
              </a:xfrm>
              <a:prstGeom prst="rect">
                <a:avLst/>
              </a:prstGeom>
              <a:blipFill rotWithShape="0">
                <a:blip r:embed="rId9"/>
                <a:stretch>
                  <a:fillRect t="-1667" r="-31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5954268" y="2201925"/>
                <a:ext cx="361766" cy="3806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n-US" i="1" smtClean="0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accPr>
                        <m:e>
                          <m:r>
                            <a:rPr lang="pt-PT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acc>
                    </m:oMath>
                  </m:oMathPara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268" y="2201925"/>
                <a:ext cx="361766" cy="380617"/>
              </a:xfrm>
              <a:prstGeom prst="rect">
                <a:avLst/>
              </a:prstGeom>
              <a:blipFill rotWithShape="0">
                <a:blip r:embed="rId10"/>
                <a:stretch>
                  <a:fillRect t="-4762" r="-8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4998068" y="2192041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8068" y="2192041"/>
                <a:ext cx="477118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6831063" y="2170573"/>
                <a:ext cx="4771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pt-PT" i="1">
                              <a:solidFill>
                                <a:schemeClr val="bg1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pt-PT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1063" y="2170573"/>
                <a:ext cx="477118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4017457" y="1459057"/>
            <a:ext cx="69602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8000" dirty="0">
                <a:solidFill>
                  <a:schemeClr val="bg1"/>
                </a:solidFill>
              </a:rPr>
              <a:t>+</a:t>
            </a:r>
            <a:endParaRPr lang="en-US" sz="8000" dirty="0"/>
          </a:p>
        </p:txBody>
      </p:sp>
      <p:sp>
        <p:nvSpPr>
          <p:cNvPr id="40" name="Rectangle 39"/>
          <p:cNvSpPr/>
          <p:nvPr/>
        </p:nvSpPr>
        <p:spPr>
          <a:xfrm>
            <a:off x="7299701" y="1533159"/>
            <a:ext cx="122661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6600" dirty="0" smtClean="0">
                <a:solidFill>
                  <a:schemeClr val="bg1"/>
                </a:solidFill>
              </a:rPr>
              <a:t>= 0</a:t>
            </a:r>
            <a:endParaRPr lang="en-US" sz="6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2951587" y="3196153"/>
                <a:ext cx="3238707" cy="8611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pt-PT" sz="4800" dirty="0" smtClean="0">
                    <a:solidFill>
                      <a:schemeClr val="bg1"/>
                    </a:solidFill>
                  </a:rPr>
                  <a:t>Se 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pt-PT" sz="480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accPr>
                      <m:e>
                        <m:r>
                          <a:rPr lang="pt-PT" sz="4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acc>
                    <m:r>
                      <a:rPr lang="pt-PT" sz="48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p>
                      <m:sSupPr>
                        <m:ctrlPr>
                          <a:rPr lang="pt-PT" sz="4800" b="0" i="1" smtClean="0">
                            <a:solidFill>
                              <a:schemeClr val="bg1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lang="pt-PT" sz="4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p>
                        <m:r>
                          <a:rPr lang="pt-PT" sz="4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pt-PT" sz="4800" dirty="0" smtClean="0">
                    <a:solidFill>
                      <a:schemeClr val="bg1"/>
                    </a:solidFill>
                  </a:rPr>
                  <a:t> </a:t>
                </a:r>
                <a:endParaRPr lang="en-US" sz="48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1587" y="3196153"/>
                <a:ext cx="3238707" cy="861198"/>
              </a:xfrm>
              <a:prstGeom prst="rect">
                <a:avLst/>
              </a:prstGeom>
              <a:blipFill rotWithShape="0">
                <a:blip r:embed="rId13"/>
                <a:stretch>
                  <a:fillRect l="-8475" t="-11972" b="-366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Rectangle 41"/>
          <p:cNvSpPr/>
          <p:nvPr/>
        </p:nvSpPr>
        <p:spPr>
          <a:xfrm>
            <a:off x="2564921" y="4156380"/>
            <a:ext cx="3900363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13800" b="1" dirty="0" smtClean="0">
                <a:solidFill>
                  <a:schemeClr val="bg1"/>
                </a:solidFill>
              </a:rPr>
              <a:t>SUSY</a:t>
            </a:r>
            <a:endParaRPr lang="en-US" sz="13800" dirty="0"/>
          </a:p>
        </p:txBody>
      </p:sp>
      <p:sp>
        <p:nvSpPr>
          <p:cNvPr id="4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56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/>
      <p:bldP spid="38" grpId="0"/>
      <p:bldP spid="39" grpId="0"/>
      <p:bldP spid="3" grpId="0"/>
      <p:bldP spid="40" grpId="0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20707034">
            <a:off x="455200" y="1313201"/>
            <a:ext cx="2383249" cy="17514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024406">
            <a:off x="3227435" y="885641"/>
            <a:ext cx="2527012" cy="17181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20178516">
            <a:off x="6330092" y="1318796"/>
            <a:ext cx="2345494" cy="16196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20136962">
            <a:off x="117063" y="3619478"/>
            <a:ext cx="2198937" cy="149361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905257">
            <a:off x="2597874" y="3184334"/>
            <a:ext cx="2093911" cy="13560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314393">
            <a:off x="6849288" y="4209121"/>
            <a:ext cx="2046411" cy="17270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20852333">
            <a:off x="1931921" y="4899731"/>
            <a:ext cx="1843016" cy="12093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749961">
            <a:off x="4483665" y="4700922"/>
            <a:ext cx="1897845" cy="133868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1748228">
            <a:off x="5036173" y="3104663"/>
            <a:ext cx="2141045" cy="117633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-38469" y="-21204"/>
            <a:ext cx="9223898" cy="656788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29883" y="90875"/>
            <a:ext cx="55867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PORQUE FÍSICA PARA ALÉM DO MP?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22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72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2095481" cy="36431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97085" y="3059906"/>
            <a:ext cx="5813515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</a:rPr>
              <a:t>“We are reaching into the fabric of the Universe at the level never done before… We are in the edge of a new exploration.”</a:t>
            </a:r>
          </a:p>
          <a:p>
            <a:pPr algn="r"/>
            <a:r>
              <a:rPr lang="pt-PT" sz="1400" dirty="0" smtClean="0">
                <a:solidFill>
                  <a:schemeClr val="bg1"/>
                </a:solidFill>
              </a:rPr>
              <a:t>Joe Incandela, CMS spokesperson, Press Conference, July 4, 2012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68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8377" y="0"/>
            <a:ext cx="9172222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895454" y="141518"/>
            <a:ext cx="55803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sz="20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ALGUNS LIVROS (Os mais actuais em inglês)</a:t>
            </a:r>
            <a:endParaRPr lang="en-US" sz="2000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5333" y="3750409"/>
            <a:ext cx="1636537" cy="25100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0590" y="3779554"/>
            <a:ext cx="1637799" cy="245173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917" y="3703226"/>
            <a:ext cx="1709152" cy="25100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3147" y="3791675"/>
            <a:ext cx="1612985" cy="24517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466" y="774012"/>
            <a:ext cx="1647666" cy="256212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57470" y="786638"/>
            <a:ext cx="1670950" cy="256212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17789" y="786638"/>
            <a:ext cx="1604081" cy="260930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35917" y="786638"/>
            <a:ext cx="1709152" cy="260930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24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13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8377" y="0"/>
            <a:ext cx="9172222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3381260" y="129592"/>
            <a:ext cx="23984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sz="2000" dirty="0" err="1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Physics</a:t>
            </a:r>
            <a:r>
              <a:rPr lang="pt-PT" sz="20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 @ Técnico</a:t>
            </a:r>
            <a:endParaRPr lang="en-US" sz="2000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25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44109" y="2719785"/>
            <a:ext cx="7659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https://</a:t>
            </a:r>
            <a:r>
              <a:rPr lang="en-US" sz="3200" dirty="0" err="1">
                <a:solidFill>
                  <a:schemeClr val="bg1"/>
                </a:solidFill>
              </a:rPr>
              <a:t>www.facebook.com</a:t>
            </a:r>
            <a:r>
              <a:rPr lang="en-US" sz="3200" dirty="0">
                <a:solidFill>
                  <a:schemeClr val="bg1"/>
                </a:solidFill>
              </a:rPr>
              <a:t>/</a:t>
            </a:r>
            <a:r>
              <a:rPr lang="en-US" sz="3200" dirty="0" err="1">
                <a:solidFill>
                  <a:schemeClr val="bg1"/>
                </a:solidFill>
              </a:rPr>
              <a:t>PhysicsTecnico</a:t>
            </a:r>
            <a:r>
              <a:rPr lang="en-US" sz="3200" dirty="0">
                <a:solidFill>
                  <a:schemeClr val="bg1"/>
                </a:solidFill>
              </a:rPr>
              <a:t>/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06720" y="3791433"/>
            <a:ext cx="76590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f</a:t>
            </a:r>
            <a:r>
              <a:rPr lang="en-US" sz="3200" smtClean="0">
                <a:solidFill>
                  <a:schemeClr val="bg1"/>
                </a:solidFill>
              </a:rPr>
              <a:t>ilipe.joaquim@tecnico.ulisboa.pt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65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3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738" y="1862215"/>
            <a:ext cx="3932609" cy="261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467" y="1923904"/>
            <a:ext cx="3902928" cy="2514600"/>
          </a:xfrm>
          <a:prstGeom prst="rect">
            <a:avLst/>
          </a:prstGeom>
          <a:ln>
            <a:noFill/>
          </a:ln>
          <a:effectLst>
            <a:softEdge rad="63500"/>
          </a:effectLst>
        </p:spPr>
      </p:pic>
      <p:sp>
        <p:nvSpPr>
          <p:cNvPr id="14" name="Rectangle 13"/>
          <p:cNvSpPr/>
          <p:nvPr/>
        </p:nvSpPr>
        <p:spPr>
          <a:xfrm>
            <a:off x="5268827" y="103532"/>
            <a:ext cx="3714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b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Como </a:t>
            </a:r>
            <a:r>
              <a:rPr lang="en-US" b="1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dar</a:t>
            </a:r>
            <a:r>
              <a:rPr lang="en-US" b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massa</a:t>
            </a:r>
            <a:r>
              <a:rPr lang="en-US" b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às</a:t>
            </a:r>
            <a:r>
              <a:rPr lang="en-US" b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b="1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partículas</a:t>
            </a:r>
            <a:r>
              <a:rPr lang="en-US" b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?</a:t>
            </a:r>
            <a:endParaRPr lang="en-US" sz="24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640903" y="1533035"/>
            <a:ext cx="74021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Anderson, </a:t>
            </a:r>
            <a:r>
              <a:rPr lang="en-US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Brout</a:t>
            </a:r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Englert</a:t>
            </a:r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, </a:t>
            </a:r>
            <a:r>
              <a:rPr lang="en-US" sz="1400" dirty="0" err="1">
                <a:solidFill>
                  <a:schemeClr val="bg1"/>
                </a:solidFill>
                <a:latin typeface="Century Gothic" panose="020B0502020202020204" pitchFamily="34" charset="0"/>
              </a:rPr>
              <a:t>Guralnik</a:t>
            </a:r>
            <a:r>
              <a:rPr lang="en-US" sz="1400" dirty="0">
                <a:solidFill>
                  <a:schemeClr val="bg1"/>
                </a:solidFill>
                <a:latin typeface="Century Gothic" panose="020B0502020202020204" pitchFamily="34" charset="0"/>
              </a:rPr>
              <a:t>, Hagen, Higgs, Kibble </a:t>
            </a:r>
            <a:r>
              <a:rPr lang="en-US" sz="1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and ‘t </a:t>
            </a:r>
            <a:r>
              <a:rPr lang="en-US" sz="14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Hooft</a:t>
            </a:r>
            <a:endParaRPr lang="en-US" sz="140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31170" y="934397"/>
            <a:ext cx="48510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O </a:t>
            </a:r>
            <a:r>
              <a:rPr lang="en-US" sz="28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mecanismo</a:t>
            </a:r>
            <a:r>
              <a:rPr lang="en-US" sz="2800" dirty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800" dirty="0" err="1">
                <a:solidFill>
                  <a:srgbClr val="FFFF00"/>
                </a:solidFill>
                <a:latin typeface="Century Gothic" panose="020B0502020202020204" pitchFamily="34" charset="0"/>
              </a:rPr>
              <a:t>ABEGHHK'tH</a:t>
            </a:r>
            <a:endParaRPr lang="en-US" sz="36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1452" y="437170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Kibble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46623" y="4657839"/>
            <a:ext cx="970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Guralnik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09911" y="4382953"/>
            <a:ext cx="783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chemeClr val="bg1"/>
                </a:solidFill>
              </a:rPr>
              <a:t>H</a:t>
            </a:r>
            <a:r>
              <a:rPr lang="pt-PT" dirty="0" smtClean="0">
                <a:solidFill>
                  <a:schemeClr val="bg1"/>
                </a:solidFill>
              </a:rPr>
              <a:t>agen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54062" y="4665663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Englert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26421" y="4374273"/>
            <a:ext cx="706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Brout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83485" y="4407037"/>
            <a:ext cx="691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chemeClr val="bg1"/>
                </a:solidFill>
              </a:rPr>
              <a:t>Higgs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707" y="5149299"/>
            <a:ext cx="91085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8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Como </a:t>
            </a:r>
            <a:r>
              <a:rPr lang="en-US" sz="28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funciona</a:t>
            </a:r>
            <a:r>
              <a:rPr lang="en-US" sz="28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então</a:t>
            </a:r>
            <a:r>
              <a:rPr lang="en-US" sz="28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o </a:t>
            </a:r>
            <a:r>
              <a:rPr lang="en-US" sz="28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mecanismo</a:t>
            </a:r>
            <a:r>
              <a:rPr lang="en-US" sz="28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ABEGHHK'tH</a:t>
            </a:r>
            <a:r>
              <a:rPr lang="en-US" sz="28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? </a:t>
            </a:r>
            <a:endParaRPr lang="en-US" sz="36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8376" y="625563"/>
            <a:ext cx="9144667" cy="5841601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080007" y="1060630"/>
            <a:ext cx="2874505" cy="45089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l-GR" sz="287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endParaRPr lang="en-US" sz="413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83480" y="621351"/>
            <a:ext cx="150329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54618" y="226047"/>
            <a:ext cx="13260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4400" dirty="0" smtClean="0">
                <a:solidFill>
                  <a:prstClr val="white"/>
                </a:solidFill>
              </a:rPr>
              <a:t>1962</a:t>
            </a:r>
            <a:endParaRPr lang="en-US" sz="4400" dirty="0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54618" y="225047"/>
            <a:ext cx="13260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4400" dirty="0" smtClean="0">
                <a:solidFill>
                  <a:prstClr val="white"/>
                </a:solidFill>
              </a:rPr>
              <a:t>1964</a:t>
            </a:r>
            <a:endParaRPr lang="en-US" sz="4400" dirty="0">
              <a:solidFill>
                <a:prstClr val="white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213300" y="517670"/>
            <a:ext cx="207362" cy="207362"/>
          </a:xfrm>
          <a:prstGeom prst="ellipse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32731" y="5727769"/>
            <a:ext cx="40992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sz="28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O CAMPO DE HIGGS...</a:t>
            </a:r>
            <a:endParaRPr lang="en-US" sz="3600" dirty="0">
              <a:ln>
                <a:solidFill>
                  <a:srgbClr val="FFFF00"/>
                </a:solidFill>
              </a:ln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2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09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8 -0.00347 L -0.24427 0.04421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18" y="238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" grpId="0"/>
      <p:bldP spid="10" grpId="0"/>
      <p:bldP spid="10" grpId="1"/>
      <p:bldP spid="11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22593"/>
          <a:stretch/>
        </p:blipFill>
        <p:spPr>
          <a:xfrm>
            <a:off x="1867862" y="633354"/>
            <a:ext cx="5603744" cy="580748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4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68178" y="141632"/>
            <a:ext cx="49151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PT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A chávena CERN depois de introduzir o </a:t>
            </a:r>
            <a:r>
              <a:rPr lang="el-GR" sz="20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lang="pt-PT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/>
              </a:rPr>
              <a:t> </a:t>
            </a:r>
            <a:endParaRPr lang="en-US" dirty="0">
              <a:ln>
                <a:solidFill>
                  <a:srgbClr val="FFFF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741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5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21441" y="96609"/>
            <a:ext cx="3966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O MECANISMO DE HIGGS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661" y="3845997"/>
            <a:ext cx="3877949" cy="23939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78"/>
          <a:stretch/>
        </p:blipFill>
        <p:spPr>
          <a:xfrm>
            <a:off x="140666" y="729513"/>
            <a:ext cx="2566439" cy="307537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30675" y="809741"/>
            <a:ext cx="3673280" cy="805751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5445999" y="1670668"/>
            <a:ext cx="3050670" cy="965926"/>
            <a:chOff x="4904367" y="1734840"/>
            <a:chExt cx="3050670" cy="96592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04367" y="1911133"/>
              <a:ext cx="2153290" cy="615887"/>
            </a:xfrm>
            <a:prstGeom prst="rect">
              <a:avLst/>
            </a:prstGeom>
          </p:spPr>
        </p:pic>
        <p:pic>
          <p:nvPicPr>
            <p:cNvPr id="19" name="Picture 18" descr="Screen Shot 2012-10-14 at 1.36.22 PM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168" y="1984792"/>
              <a:ext cx="114701" cy="15054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040707"/>
                </a:clrFrom>
                <a:clrTo>
                  <a:srgbClr val="04070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02157" y="1734840"/>
              <a:ext cx="1152880" cy="965926"/>
            </a:xfrm>
            <a:prstGeom prst="rect">
              <a:avLst/>
            </a:prstGeom>
          </p:spPr>
        </p:pic>
      </p:grpSp>
      <p:sp>
        <p:nvSpPr>
          <p:cNvPr id="21" name="Rectangle 20"/>
          <p:cNvSpPr/>
          <p:nvPr/>
        </p:nvSpPr>
        <p:spPr>
          <a:xfrm>
            <a:off x="5394451" y="1779520"/>
            <a:ext cx="1665751" cy="7976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5335094" y="1974586"/>
            <a:ext cx="1784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“NO VÁCUO”: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074048" y="2874868"/>
            <a:ext cx="36365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Essencial para o mecanismo de Higgs funcionar.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760734" y="3763729"/>
            <a:ext cx="36365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400" dirty="0" smtClean="0">
                <a:solidFill>
                  <a:srgbClr val="FFFF00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A simetria é quebrada espontâneamente!!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8694" y="4722741"/>
            <a:ext cx="40017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20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Os bosões de gauge (W e Z) e os fermiões adquirem massa!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260661" y="555864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PT" sz="2400" dirty="0" smtClean="0">
                <a:solidFill>
                  <a:schemeClr val="bg1"/>
                </a:solidFill>
                <a:latin typeface="Century Gothic" panose="020B0502020202020204" pitchFamily="34" charset="0"/>
                <a:cs typeface="Times New Roman" panose="02020603050405020304" pitchFamily="18" charset="0"/>
              </a:rPr>
              <a:t>E... O FOTÃO PERMANECE SEM MASSA!!!</a:t>
            </a:r>
            <a:endParaRPr lang="en-US" sz="2400" dirty="0"/>
          </a:p>
        </p:txBody>
      </p:sp>
      <p:sp>
        <p:nvSpPr>
          <p:cNvPr id="2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91"/>
          <a:stretch/>
        </p:blipFill>
        <p:spPr>
          <a:xfrm>
            <a:off x="2595304" y="722643"/>
            <a:ext cx="2627674" cy="307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751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6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32130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591333" y="113543"/>
            <a:ext cx="39613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0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PRÉMIO NOBEL DA FÍSICA 2013</a:t>
            </a:r>
            <a:endParaRPr lang="en-US" sz="28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" y="627196"/>
            <a:ext cx="9119834" cy="5831195"/>
          </a:xfrm>
          <a:prstGeom prst="rect">
            <a:avLst/>
          </a:prstGeom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899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7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721441" y="96609"/>
            <a:ext cx="3966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2400" b="1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O MECANISMO DE HIGGS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01" y="4080460"/>
            <a:ext cx="1543050" cy="2162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8086" y="4080460"/>
            <a:ext cx="1543050" cy="216217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607" y="4862640"/>
            <a:ext cx="1127426" cy="1127426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3834604" y="4774966"/>
            <a:ext cx="392316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"for their decisive contributions to the large project, which led to the discovery of the field particles W and Z, communicators of weak interaction"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834603" y="4104524"/>
            <a:ext cx="505942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O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prémio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Nobel da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Física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foi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atríbuido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a </a:t>
            </a:r>
            <a:r>
              <a:rPr lang="en-US" sz="16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Rubbia e Van De Meer </a:t>
            </a:r>
            <a:r>
              <a:rPr lang="en-US" sz="1600" dirty="0" err="1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em</a:t>
            </a:r>
            <a:r>
              <a:rPr lang="en-US" sz="16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1984;</a:t>
            </a:r>
            <a:endParaRPr lang="en-US" sz="16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4056" y="856163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5824546" y="3632112"/>
            <a:ext cx="25090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O detector </a:t>
            </a:r>
            <a:r>
              <a:rPr lang="en-US" sz="16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gargamelle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167463" y="2471016"/>
            <a:ext cx="4908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Os bosões W e Z foram descobertos no CERN em 1983.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9398" y="1103909"/>
            <a:ext cx="1989444" cy="536721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8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6002" y="1171498"/>
            <a:ext cx="2810268" cy="46444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75346" y="1705647"/>
            <a:ext cx="2692190" cy="88165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230877" y="3100434"/>
            <a:ext cx="2913560" cy="83391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25898" y="1420397"/>
            <a:ext cx="76200" cy="171450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267037" y="733664"/>
            <a:ext cx="49088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Algumas previsões da teoria:</a:t>
            </a:r>
            <a:endParaRPr lang="en-US" dirty="0"/>
          </a:p>
        </p:txBody>
      </p:sp>
      <p:sp>
        <p:nvSpPr>
          <p:cNvPr id="2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67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1" grpId="0"/>
      <p:bldP spid="12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8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882019" y="102907"/>
            <a:ext cx="56268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O NOBEL PARA O MODELO PADRÃO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049" y="849561"/>
            <a:ext cx="1543050" cy="21621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3027" y="870553"/>
            <a:ext cx="1543050" cy="21621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9977" y="849561"/>
            <a:ext cx="1543050" cy="2162175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862" y="1942472"/>
            <a:ext cx="1024933" cy="1024933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94265" y="3223197"/>
            <a:ext cx="87276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"for their contributions to the theory of the unified weak and electromagnetic interaction between elementary particles, </a:t>
            </a:r>
            <a:r>
              <a:rPr lang="en-US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including, </a:t>
            </a:r>
            <a:r>
              <a:rPr lang="en-US" dirty="0">
                <a:solidFill>
                  <a:schemeClr val="bg1"/>
                </a:solidFill>
                <a:latin typeface="Century Gothic" panose="020B0502020202020204" pitchFamily="34" charset="0"/>
              </a:rPr>
              <a:t>the prediction of the weak neutral current</a:t>
            </a:r>
            <a:r>
              <a:rPr lang="en-US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".</a:t>
            </a:r>
          </a:p>
          <a:p>
            <a:pPr algn="just"/>
            <a:endParaRPr lang="en-US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193785" y="823418"/>
            <a:ext cx="36281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O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prémio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Nobel da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Física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foi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atríbuido</a:t>
            </a:r>
            <a:r>
              <a:rPr lang="en-US" sz="1600" dirty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a </a:t>
            </a:r>
            <a:r>
              <a:rPr lang="en-US" sz="16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Glashow, Weinberg e Salam </a:t>
            </a:r>
            <a:r>
              <a:rPr lang="en-US" sz="1600" dirty="0" err="1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em</a:t>
            </a:r>
            <a:r>
              <a:rPr lang="en-US" sz="16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 1979;</a:t>
            </a:r>
            <a:endParaRPr lang="en-US" sz="16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195" y="1917819"/>
            <a:ext cx="1024933" cy="1024933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pic>
        <p:nvPicPr>
          <p:cNvPr id="79" name="Picture 78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6528" y="1940884"/>
            <a:ext cx="1024933" cy="1024933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585582" y="4180656"/>
            <a:ext cx="77449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Até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ao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dia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4 de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Julho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de 2012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não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se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sabia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nada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sobre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o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que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estava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por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detrás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da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quebra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de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simetria</a:t>
            </a:r>
            <a:r>
              <a:rPr lang="en-US" sz="2000" dirty="0" smtClean="0">
                <a:solidFill>
                  <a:srgbClr val="FFFF00"/>
                </a:solidFill>
                <a:latin typeface="Century Gothic" panose="020B0502020202020204" pitchFamily="34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Century Gothic" panose="020B0502020202020204" pitchFamily="34" charset="0"/>
              </a:rPr>
              <a:t>electrofraca</a:t>
            </a:r>
            <a:r>
              <a:rPr lang="en-US" sz="2000" dirty="0">
                <a:solidFill>
                  <a:srgbClr val="FFFF00"/>
                </a:solidFill>
                <a:latin typeface="Century Gothic" panose="020B0502020202020204" pitchFamily="34" charset="0"/>
              </a:rPr>
              <a:t>.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78577" y="5295537"/>
            <a:ext cx="29738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Até</a:t>
            </a:r>
            <a:r>
              <a:rPr lang="en-US" sz="4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US" sz="4400" dirty="0" err="1" smtClean="0">
                <a:solidFill>
                  <a:schemeClr val="bg1"/>
                </a:solidFill>
                <a:latin typeface="Century Gothic" panose="020B0502020202020204" pitchFamily="34" charset="0"/>
              </a:rPr>
              <a:t>que</a:t>
            </a:r>
            <a:r>
              <a:rPr lang="en-US" sz="4400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…</a:t>
            </a:r>
            <a:endParaRPr lang="en-US" sz="4400" dirty="0"/>
          </a:p>
        </p:txBody>
      </p:sp>
      <p:sp>
        <p:nvSpPr>
          <p:cNvPr id="1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19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470" y="-29592"/>
            <a:ext cx="9223899" cy="69245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8803122" y="6468797"/>
            <a:ext cx="361868" cy="396523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8376" y="6471973"/>
            <a:ext cx="8831344" cy="396523"/>
          </a:xfrm>
          <a:prstGeom prst="rect">
            <a:avLst/>
          </a:prstGeom>
          <a:solidFill>
            <a:srgbClr val="68010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982178" y="6489699"/>
            <a:ext cx="2133600" cy="365125"/>
          </a:xfrm>
          <a:prstGeom prst="rect">
            <a:avLst/>
          </a:prstGeom>
        </p:spPr>
        <p:txBody>
          <a:bodyPr/>
          <a:lstStyle/>
          <a:p>
            <a:fld id="{8E421941-A48F-2348-96CF-79538C99FB84}" type="slidenum">
              <a:rPr lang="en-US" smtClean="0">
                <a:latin typeface="Century Gothic"/>
                <a:cs typeface="Century Gothic"/>
              </a:rPr>
              <a:pPr/>
              <a:t>9</a:t>
            </a:fld>
            <a:endParaRPr lang="en-US" dirty="0">
              <a:latin typeface="Century Gothic"/>
              <a:cs typeface="Century Gothic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" y="0"/>
            <a:ext cx="9144001" cy="627196"/>
          </a:xfrm>
          <a:prstGeom prst="rect">
            <a:avLst/>
          </a:prstGeom>
          <a:solidFill>
            <a:srgbClr val="68010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prstClr val="white"/>
              </a:solidFill>
            </a:endParaRPr>
          </a:p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657873" y="114939"/>
            <a:ext cx="40751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PT" sz="2400" dirty="0" smtClean="0">
                <a:ln>
                  <a:solidFill>
                    <a:srgbClr val="FFFF00"/>
                  </a:solidFill>
                </a:ln>
                <a:solidFill>
                  <a:srgbClr val="FFFF00"/>
                </a:solidFill>
                <a:latin typeface="Century Gothic" panose="020B0502020202020204" pitchFamily="34" charset="0"/>
              </a:rPr>
              <a:t>BORN ON THE 4TH OF JULY</a:t>
            </a:r>
            <a:endParaRPr lang="en-US" sz="3200" dirty="0">
              <a:ln>
                <a:solidFill>
                  <a:srgbClr val="FFFF00"/>
                </a:solidFill>
              </a:ln>
              <a:solidFill>
                <a:srgbClr val="FFFF00"/>
              </a:solidFill>
              <a:latin typeface="Century Gothic" panose="020B0502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64422" y="4439740"/>
            <a:ext cx="77048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chemeClr val="bg1"/>
                </a:solidFill>
              </a:rPr>
              <a:t>“The discovery of a particle consistent with the Higgs boson opens the way to more detailed studies</a:t>
            </a:r>
            <a:r>
              <a:rPr lang="en-US" b="1" dirty="0" smtClean="0">
                <a:solidFill>
                  <a:schemeClr val="bg1"/>
                </a:solidFill>
              </a:rPr>
              <a:t>, … , </a:t>
            </a:r>
            <a:r>
              <a:rPr lang="en-US" b="1" dirty="0">
                <a:solidFill>
                  <a:schemeClr val="bg1"/>
                </a:solidFill>
              </a:rPr>
              <a:t>and is likely to shed light on other mysteries of our </a:t>
            </a:r>
            <a:r>
              <a:rPr lang="en-US" b="1" dirty="0" smtClean="0">
                <a:solidFill>
                  <a:schemeClr val="bg1"/>
                </a:solidFill>
              </a:rPr>
              <a:t>Universe.”</a:t>
            </a:r>
          </a:p>
          <a:p>
            <a:pPr algn="r"/>
            <a:r>
              <a:rPr lang="pt-PT" sz="1200" b="1" dirty="0" smtClean="0">
                <a:solidFill>
                  <a:schemeClr val="bg1"/>
                </a:solidFill>
              </a:rPr>
              <a:t>Rolf Heuer, CERN D.G., Press Release July 4, 2012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4422" y="5534147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schemeClr val="bg1"/>
                </a:solidFill>
              </a:rPr>
              <a:t>“We are reaching into the fabric of the Universe at the level never done before… We are in the edge of a new exploration.”</a:t>
            </a:r>
          </a:p>
          <a:p>
            <a:pPr algn="r"/>
            <a:r>
              <a:rPr lang="pt-PT" sz="1200" b="1" dirty="0" smtClean="0">
                <a:solidFill>
                  <a:schemeClr val="bg1"/>
                </a:solidFill>
              </a:rPr>
              <a:t>Joe Incandela, CMS spokesperson, Press Conference, July 4, 2012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156" y="6492965"/>
            <a:ext cx="9070622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pt-BR" dirty="0" smtClean="0"/>
              <a:t>Filipe Joaquim                                       Introdução à Física de Partículas (4/4)                            </a:t>
            </a:r>
            <a:r>
              <a:rPr lang="de-DE" dirty="0" smtClean="0"/>
              <a:t>CERN, 03/09 - 08/09, 2017</a:t>
            </a:r>
            <a:r>
              <a:rPr lang="en-US" dirty="0" smtClean="0"/>
              <a:t>                       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38" y="817762"/>
            <a:ext cx="4119261" cy="33932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73"/>
          <a:stretch/>
        </p:blipFill>
        <p:spPr>
          <a:xfrm>
            <a:off x="4405443" y="830420"/>
            <a:ext cx="4594178" cy="3395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45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12356</TotalTime>
  <Words>1522</Words>
  <Application>Microsoft Macintosh PowerPoint</Application>
  <PresentationFormat>On-screen Show (4:3)</PresentationFormat>
  <Paragraphs>181</Paragraphs>
  <Slides>25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Calibri</vt:lpstr>
      <vt:lpstr>Cambria Math</vt:lpstr>
      <vt:lpstr>Century Gothic</vt:lpstr>
      <vt:lpstr>Times New Roman</vt:lpstr>
      <vt:lpstr>Arial</vt:lpstr>
      <vt:lpstr>Office Theme</vt:lpstr>
      <vt:lpstr>1_Office Theme</vt:lpstr>
      <vt:lpstr>2_Office Theme</vt:lpstr>
      <vt:lpstr>3_Office Theme</vt:lpstr>
      <vt:lpstr>4_Office Theme</vt:lpstr>
      <vt:lpstr>Introdução à Física de Partículas                                                                    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cLFV in Seesaw Models</dc:title>
  <dc:creator>f</dc:creator>
  <cp:lastModifiedBy>Filipe Joaquim</cp:lastModifiedBy>
  <cp:revision>458</cp:revision>
  <dcterms:created xsi:type="dcterms:W3CDTF">2013-07-13T23:07:25Z</dcterms:created>
  <dcterms:modified xsi:type="dcterms:W3CDTF">2017-09-07T13:27:00Z</dcterms:modified>
</cp:coreProperties>
</file>