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75" r:id="rId6"/>
    <p:sldId id="264" r:id="rId7"/>
    <p:sldId id="266" r:id="rId8"/>
    <p:sldId id="276" r:id="rId9"/>
    <p:sldId id="265" r:id="rId10"/>
    <p:sldId id="267" r:id="rId11"/>
    <p:sldId id="268" r:id="rId12"/>
    <p:sldId id="277" r:id="rId13"/>
    <p:sldId id="263" r:id="rId14"/>
    <p:sldId id="272" r:id="rId15"/>
    <p:sldId id="273" r:id="rId16"/>
    <p:sldId id="274" r:id="rId17"/>
    <p:sldId id="269" r:id="rId18"/>
    <p:sldId id="279" r:id="rId19"/>
    <p:sldId id="278" r:id="rId20"/>
    <p:sldId id="280" r:id="rId21"/>
    <p:sldId id="260" r:id="rId22"/>
    <p:sldId id="281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80CD"/>
    <a:srgbClr val="BF37AC"/>
    <a:srgbClr val="008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96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250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061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42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68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6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08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249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21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48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13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ECBEE-FB20-4242-A90E-C962EBC3B15F}" type="datetimeFigureOut">
              <a:rPr lang="en-GB" smtClean="0"/>
              <a:t>23/02/2017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460E2-6F2B-46D9-A48F-828EB9CF70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174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D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61665"/>
            <a:ext cx="9144000" cy="2387600"/>
          </a:xfrm>
          <a:solidFill>
            <a:srgbClr val="008DF6"/>
          </a:solidFill>
        </p:spPr>
        <p:txBody>
          <a:bodyPr>
            <a:normAutofit fontScale="90000"/>
          </a:bodyPr>
          <a:lstStyle/>
          <a:p>
            <a:r>
              <a:rPr lang="en-GB" b="1" cap="all" dirty="0">
                <a:solidFill>
                  <a:srgbClr val="FFC000"/>
                </a:solidFill>
              </a:rPr>
              <a:t>BRINGING REALTIME MEDIA CAPABILITIES TO YOUR INTERFACE WITH WEBRTC</a:t>
            </a:r>
            <a:r>
              <a:rPr lang="en-GB" b="1" cap="all" dirty="0"/>
              <a:t/>
            </a:r>
            <a:br>
              <a:rPr lang="en-GB" b="1" cap="all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75666"/>
            <a:ext cx="9144000" cy="1655762"/>
          </a:xfrm>
        </p:spPr>
        <p:txBody>
          <a:bodyPr/>
          <a:lstStyle/>
          <a:p>
            <a:r>
              <a:rPr lang="es-ES" dirty="0" smtClean="0"/>
              <a:t>Francisco Valentín</a:t>
            </a:r>
          </a:p>
          <a:p>
            <a:r>
              <a:rPr lang="es-ES" dirty="0" smtClean="0"/>
              <a:t>14/02/2017</a:t>
            </a:r>
            <a:endParaRPr lang="en-GB" dirty="0"/>
          </a:p>
        </p:txBody>
      </p:sp>
      <p:pic>
        <p:nvPicPr>
          <p:cNvPr id="2050" name="Picture 2" descr="https://webrtc.org/assets/images/webrtc-logo-vert-retro-255x3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885" y="4249265"/>
            <a:ext cx="1480625" cy="1770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58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37796"/>
            <a:ext cx="8511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Media </a:t>
            </a:r>
            <a:r>
              <a:rPr lang="es-ES" sz="6600" dirty="0" err="1" smtClean="0"/>
              <a:t>Stream</a:t>
            </a:r>
            <a:endParaRPr lang="en-GB" sz="1000" dirty="0"/>
          </a:p>
        </p:txBody>
      </p:sp>
      <p:sp>
        <p:nvSpPr>
          <p:cNvPr id="2" name="TextBox 1"/>
          <p:cNvSpPr txBox="1"/>
          <p:nvPr/>
        </p:nvSpPr>
        <p:spPr>
          <a:xfrm>
            <a:off x="333375" y="1938248"/>
            <a:ext cx="115252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/>
              <a:t>Detect’s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user</a:t>
            </a:r>
            <a:r>
              <a:rPr lang="es-ES" sz="3200" dirty="0" smtClean="0"/>
              <a:t> </a:t>
            </a:r>
            <a:r>
              <a:rPr lang="es-ES" sz="3200" dirty="0" err="1" smtClean="0"/>
              <a:t>devices</a:t>
            </a:r>
            <a:r>
              <a:rPr lang="es-ES" sz="3200" dirty="0" smtClean="0"/>
              <a:t> and </a:t>
            </a:r>
            <a:r>
              <a:rPr lang="es-ES" sz="3200" dirty="0" err="1" smtClean="0"/>
              <a:t>creates</a:t>
            </a:r>
            <a:r>
              <a:rPr lang="es-ES" sz="3200" dirty="0" smtClean="0"/>
              <a:t> a </a:t>
            </a:r>
            <a:r>
              <a:rPr lang="es-ES" sz="3200" dirty="0" err="1" smtClean="0"/>
              <a:t>stream</a:t>
            </a:r>
            <a:endParaRPr lang="es-ES" sz="3200" dirty="0" smtClean="0"/>
          </a:p>
          <a:p>
            <a:r>
              <a:rPr lang="es-ES" sz="3200" dirty="0" smtClean="0"/>
              <a:t>1 </a:t>
            </a:r>
            <a:r>
              <a:rPr lang="es-ES" sz="3200" dirty="0" err="1" smtClean="0"/>
              <a:t>stream</a:t>
            </a:r>
            <a:r>
              <a:rPr lang="es-ES" sz="3200" dirty="0" smtClean="0"/>
              <a:t> =  </a:t>
            </a:r>
            <a:r>
              <a:rPr lang="es-ES" sz="3200" dirty="0" err="1" smtClean="0"/>
              <a:t>synchronized</a:t>
            </a:r>
            <a:r>
              <a:rPr lang="es-ES" sz="3200" dirty="0" smtClean="0"/>
              <a:t> media </a:t>
            </a:r>
            <a:r>
              <a:rPr lang="es-ES" sz="3200" dirty="0" err="1" smtClean="0"/>
              <a:t>tracks</a:t>
            </a:r>
            <a:r>
              <a:rPr lang="es-ES" sz="3200" dirty="0" smtClean="0"/>
              <a:t> (audio, video)</a:t>
            </a:r>
            <a:endParaRPr lang="en-GB" sz="3200" dirty="0"/>
          </a:p>
        </p:txBody>
      </p:sp>
      <p:sp>
        <p:nvSpPr>
          <p:cNvPr id="9" name="Rectangle 8"/>
          <p:cNvSpPr/>
          <p:nvPr/>
        </p:nvSpPr>
        <p:spPr>
          <a:xfrm>
            <a:off x="0" y="3039320"/>
            <a:ext cx="12192001" cy="101566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err="1" smtClean="0">
                <a:latin typeface="Consolas" panose="020B0609020204030204" pitchFamily="49" charset="0"/>
              </a:rPr>
              <a:t>var</a:t>
            </a:r>
            <a:r>
              <a:rPr lang="en-GB" sz="2000" dirty="0" smtClean="0">
                <a:latin typeface="Consolas" panose="020B0609020204030204" pitchFamily="49" charset="0"/>
              </a:rPr>
              <a:t> </a:t>
            </a:r>
            <a:r>
              <a:rPr lang="en-GB" sz="2000" b="1" dirty="0" smtClean="0">
                <a:latin typeface="Consolas" panose="020B0609020204030204" pitchFamily="49" charset="0"/>
              </a:rPr>
              <a:t>constraints</a:t>
            </a:r>
            <a:r>
              <a:rPr lang="en-GB" sz="2000" dirty="0" smtClean="0">
                <a:latin typeface="Consolas" panose="020B0609020204030204" pitchFamily="49" charset="0"/>
              </a:rPr>
              <a:t> = {video: true};</a:t>
            </a:r>
          </a:p>
          <a:p>
            <a:endParaRPr lang="en-GB" sz="2000" dirty="0">
              <a:latin typeface="Consolas" panose="020B0609020204030204" pitchFamily="49" charset="0"/>
            </a:endParaRPr>
          </a:p>
          <a:p>
            <a:r>
              <a:rPr lang="en-GB" sz="2000" dirty="0" err="1" smtClean="0">
                <a:latin typeface="Consolas" panose="020B0609020204030204" pitchFamily="49" charset="0"/>
              </a:rPr>
              <a:t>navigator.</a:t>
            </a:r>
            <a:r>
              <a:rPr lang="en-GB" sz="2000" b="1" dirty="0" err="1" smtClean="0">
                <a:latin typeface="Consolas" panose="020B0609020204030204" pitchFamily="49" charset="0"/>
              </a:rPr>
              <a:t>getUserMedia</a:t>
            </a:r>
            <a:r>
              <a:rPr lang="en-GB" sz="2000" dirty="0" smtClean="0">
                <a:latin typeface="Consolas" panose="020B0609020204030204" pitchFamily="49" charset="0"/>
              </a:rPr>
              <a:t>(constraints, </a:t>
            </a:r>
            <a:r>
              <a:rPr lang="en-GB" sz="2000" dirty="0" err="1" smtClean="0">
                <a:latin typeface="Consolas" panose="020B0609020204030204" pitchFamily="49" charset="0"/>
              </a:rPr>
              <a:t>successCallback</a:t>
            </a:r>
            <a:r>
              <a:rPr lang="en-GB" sz="2000" dirty="0" smtClean="0">
                <a:latin typeface="Consolas" panose="020B0609020204030204" pitchFamily="49" charset="0"/>
              </a:rPr>
              <a:t>, </a:t>
            </a:r>
            <a:r>
              <a:rPr lang="en-GB" sz="2000" dirty="0" err="1" smtClean="0">
                <a:latin typeface="Consolas" panose="020B0609020204030204" pitchFamily="49" charset="0"/>
              </a:rPr>
              <a:t>errorCallback</a:t>
            </a:r>
            <a:r>
              <a:rPr lang="en-GB" sz="2000" dirty="0" smtClean="0">
                <a:latin typeface="Consolas" panose="020B0609020204030204" pitchFamily="49" charset="0"/>
              </a:rPr>
              <a:t>);</a:t>
            </a:r>
            <a:endParaRPr lang="en-GB" sz="2000" dirty="0">
              <a:latin typeface="Consolas" panose="020B0609020204030204" pitchFamily="49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1" y="4038407"/>
            <a:ext cx="5048250" cy="288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51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Peer </a:t>
            </a:r>
            <a:r>
              <a:rPr lang="es-ES" sz="6600" dirty="0" err="1" smtClean="0"/>
              <a:t>Connection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946823"/>
            <a:ext cx="1188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/>
              <a:t>Establishes</a:t>
            </a:r>
            <a:r>
              <a:rPr lang="es-ES" sz="3200" dirty="0" smtClean="0"/>
              <a:t> a P2P </a:t>
            </a:r>
            <a:r>
              <a:rPr lang="es-ES" sz="3200" dirty="0" err="1" smtClean="0"/>
              <a:t>channel</a:t>
            </a:r>
            <a:r>
              <a:rPr lang="es-ES" sz="3200" dirty="0" smtClean="0"/>
              <a:t> </a:t>
            </a:r>
            <a:r>
              <a:rPr lang="es-ES" sz="3200" dirty="0" err="1" smtClean="0"/>
              <a:t>with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other</a:t>
            </a:r>
            <a:r>
              <a:rPr lang="es-ES" sz="3200" dirty="0" smtClean="0"/>
              <a:t> </a:t>
            </a:r>
            <a:r>
              <a:rPr lang="es-ES" sz="3200" dirty="0" err="1" smtClean="0"/>
              <a:t>end</a:t>
            </a:r>
            <a:r>
              <a:rPr lang="es-ES" sz="3200" dirty="0" smtClean="0"/>
              <a:t>.</a:t>
            </a:r>
          </a:p>
          <a:p>
            <a:endParaRPr lang="es-ES" sz="3200" dirty="0" smtClean="0"/>
          </a:p>
          <a:p>
            <a:r>
              <a:rPr lang="es-ES" sz="3200" dirty="0" err="1" smtClean="0"/>
              <a:t>Provides</a:t>
            </a:r>
            <a:r>
              <a:rPr lang="es-ES" sz="3200" dirty="0" smtClean="0"/>
              <a:t> </a:t>
            </a:r>
            <a:r>
              <a:rPr lang="es-ES" sz="3200" dirty="0" err="1" smtClean="0"/>
              <a:t>security</a:t>
            </a:r>
            <a:r>
              <a:rPr lang="es-ES" sz="3200" dirty="0" smtClean="0"/>
              <a:t> and </a:t>
            </a:r>
            <a:r>
              <a:rPr lang="es-ES" sz="3200" dirty="0" err="1" smtClean="0"/>
              <a:t>bandwidth</a:t>
            </a:r>
            <a:r>
              <a:rPr lang="es-ES" sz="3200" dirty="0" smtClean="0"/>
              <a:t> </a:t>
            </a:r>
            <a:r>
              <a:rPr lang="es-ES" sz="3200" dirty="0" err="1" smtClean="0"/>
              <a:t>allocation</a:t>
            </a:r>
            <a:r>
              <a:rPr lang="es-ES" sz="3200" dirty="0" smtClean="0"/>
              <a:t>.</a:t>
            </a:r>
          </a:p>
          <a:p>
            <a:endParaRPr lang="es-ES" sz="3200" dirty="0" smtClean="0"/>
          </a:p>
          <a:p>
            <a:r>
              <a:rPr lang="es-ES" sz="3200" dirty="0" err="1" smtClean="0"/>
              <a:t>Codes</a:t>
            </a:r>
            <a:r>
              <a:rPr lang="es-ES" sz="3200" dirty="0" smtClean="0"/>
              <a:t>/</a:t>
            </a:r>
            <a:r>
              <a:rPr lang="es-ES" sz="3200" dirty="0" err="1" smtClean="0"/>
              <a:t>decodes</a:t>
            </a:r>
            <a:r>
              <a:rPr lang="es-ES" sz="3200" dirty="0" smtClean="0"/>
              <a:t> </a:t>
            </a:r>
            <a:r>
              <a:rPr lang="es-ES" sz="3200" dirty="0" err="1" smtClean="0"/>
              <a:t>incoming</a:t>
            </a:r>
            <a:r>
              <a:rPr lang="es-ES" sz="3200" dirty="0" smtClean="0"/>
              <a:t> and </a:t>
            </a:r>
            <a:r>
              <a:rPr lang="es-ES" sz="3200" dirty="0" err="1" smtClean="0"/>
              <a:t>outgoing</a:t>
            </a:r>
            <a:r>
              <a:rPr lang="es-ES" sz="3200" dirty="0" smtClean="0"/>
              <a:t> </a:t>
            </a:r>
            <a:r>
              <a:rPr lang="es-ES" sz="3200" dirty="0" err="1" smtClean="0"/>
              <a:t>streams</a:t>
            </a:r>
            <a:r>
              <a:rPr lang="es-ES" sz="3200" dirty="0"/>
              <a:t> </a:t>
            </a:r>
            <a:r>
              <a:rPr lang="es-ES" sz="3200" dirty="0" smtClean="0"/>
              <a:t>(VP8, OPUS)</a:t>
            </a:r>
          </a:p>
          <a:p>
            <a:endParaRPr lang="es-ES" sz="3200" dirty="0" smtClean="0"/>
          </a:p>
          <a:p>
            <a:r>
              <a:rPr lang="es-ES" sz="3200" dirty="0" err="1" smtClean="0"/>
              <a:t>Creates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SDP (</a:t>
            </a:r>
            <a:r>
              <a:rPr lang="es-ES" sz="3200" dirty="0" err="1" smtClean="0"/>
              <a:t>Session</a:t>
            </a:r>
            <a:r>
              <a:rPr lang="es-ES" sz="3200" dirty="0" smtClean="0"/>
              <a:t> </a:t>
            </a:r>
            <a:r>
              <a:rPr lang="es-ES" sz="3200" dirty="0" err="1" smtClean="0"/>
              <a:t>Description</a:t>
            </a:r>
            <a:r>
              <a:rPr lang="es-ES" sz="3200" dirty="0" smtClean="0"/>
              <a:t> </a:t>
            </a:r>
            <a:r>
              <a:rPr lang="es-ES" sz="3200" dirty="0" err="1" smtClean="0"/>
              <a:t>Protocol</a:t>
            </a:r>
            <a:r>
              <a:rPr lang="es-ES" sz="3200" dirty="0" smtClean="0"/>
              <a:t>) </a:t>
            </a:r>
            <a:r>
              <a:rPr lang="es-ES" sz="3200" dirty="0" err="1" smtClean="0"/>
              <a:t>from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</a:t>
            </a:r>
            <a:r>
              <a:rPr lang="es-ES" sz="3200" dirty="0" err="1" smtClean="0"/>
              <a:t>MediaStream</a:t>
            </a:r>
            <a:r>
              <a:rPr lang="es-ES" sz="3200" dirty="0" smtClean="0"/>
              <a:t>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371728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Peer </a:t>
            </a:r>
            <a:r>
              <a:rPr lang="es-ES" sz="6600" dirty="0" err="1" smtClean="0"/>
              <a:t>Connection</a:t>
            </a:r>
            <a:r>
              <a:rPr lang="es-ES" sz="6600" dirty="0" smtClean="0"/>
              <a:t> (2)</a:t>
            </a:r>
            <a:endParaRPr lang="en-GB" sz="1000" dirty="0"/>
          </a:p>
        </p:txBody>
      </p:sp>
      <p:sp>
        <p:nvSpPr>
          <p:cNvPr id="10" name="Rectangle 9"/>
          <p:cNvSpPr/>
          <p:nvPr/>
        </p:nvSpPr>
        <p:spPr>
          <a:xfrm>
            <a:off x="-1" y="1716794"/>
            <a:ext cx="12192001" cy="484748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2400" dirty="0" smtClean="0">
                <a:latin typeface="Consolas" panose="020B0609020204030204" pitchFamily="49" charset="0"/>
              </a:rPr>
              <a:t>pc = </a:t>
            </a:r>
            <a:r>
              <a:rPr lang="en-GB" sz="2400" b="1" dirty="0" smtClean="0">
                <a:latin typeface="Consolas" panose="020B0609020204030204" pitchFamily="49" charset="0"/>
              </a:rPr>
              <a:t>new </a:t>
            </a:r>
            <a:r>
              <a:rPr lang="en-GB" sz="2400" b="1" dirty="0" err="1" smtClean="0">
                <a:latin typeface="Consolas" panose="020B0609020204030204" pitchFamily="49" charset="0"/>
              </a:rPr>
              <a:t>RTCPeerConnection</a:t>
            </a:r>
            <a:r>
              <a:rPr lang="en-GB" sz="2400" dirty="0" smtClean="0">
                <a:latin typeface="Consolas" panose="020B0609020204030204" pitchFamily="49" charset="0"/>
              </a:rPr>
              <a:t>(null);</a:t>
            </a:r>
          </a:p>
          <a:p>
            <a:r>
              <a:rPr lang="en-GB" sz="2400" dirty="0" err="1" smtClean="0">
                <a:latin typeface="Consolas" panose="020B0609020204030204" pitchFamily="49" charset="0"/>
              </a:rPr>
              <a:t>pc.onaddstream</a:t>
            </a:r>
            <a:r>
              <a:rPr lang="en-GB" sz="2400" dirty="0" smtClean="0">
                <a:latin typeface="Consolas" panose="020B0609020204030204" pitchFamily="49" charset="0"/>
              </a:rPr>
              <a:t> = </a:t>
            </a:r>
            <a:r>
              <a:rPr lang="en-GB" sz="2400" dirty="0" err="1" smtClean="0">
                <a:latin typeface="Consolas" panose="020B0609020204030204" pitchFamily="49" charset="0"/>
              </a:rPr>
              <a:t>gotRemoteStream</a:t>
            </a:r>
            <a:r>
              <a:rPr lang="en-GB" sz="2400" dirty="0" smtClean="0">
                <a:latin typeface="Consolas" panose="020B0609020204030204" pitchFamily="49" charset="0"/>
              </a:rPr>
              <a:t>;</a:t>
            </a:r>
          </a:p>
          <a:p>
            <a:r>
              <a:rPr lang="en-GB" sz="2400" dirty="0" err="1" smtClean="0">
                <a:latin typeface="Consolas" panose="020B0609020204030204" pitchFamily="49" charset="0"/>
              </a:rPr>
              <a:t>pc.addStream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localStream</a:t>
            </a:r>
            <a:r>
              <a:rPr lang="en-GB" sz="2400" dirty="0" smtClean="0">
                <a:latin typeface="Consolas" panose="020B0609020204030204" pitchFamily="49" charset="0"/>
              </a:rPr>
              <a:t>);</a:t>
            </a:r>
          </a:p>
          <a:p>
            <a:r>
              <a:rPr lang="en-GB" sz="2400" dirty="0" err="1" smtClean="0">
                <a:latin typeface="Consolas" panose="020B0609020204030204" pitchFamily="49" charset="0"/>
              </a:rPr>
              <a:t>pc.createOffer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gotOffer</a:t>
            </a:r>
            <a:r>
              <a:rPr lang="en-GB" sz="2400" dirty="0" smtClean="0">
                <a:latin typeface="Consolas" panose="020B0609020204030204" pitchFamily="49" charset="0"/>
              </a:rPr>
              <a:t>);</a:t>
            </a:r>
          </a:p>
          <a:p>
            <a:endParaRPr lang="en-GB" sz="1400" dirty="0" smtClean="0">
              <a:latin typeface="Consolas" panose="020B0609020204030204" pitchFamily="49" charset="0"/>
            </a:endParaRPr>
          </a:p>
          <a:p>
            <a:r>
              <a:rPr lang="en-GB" sz="2400" dirty="0" smtClean="0">
                <a:latin typeface="Consolas" panose="020B0609020204030204" pitchFamily="49" charset="0"/>
              </a:rPr>
              <a:t>function </a:t>
            </a:r>
            <a:r>
              <a:rPr lang="en-GB" sz="2400" dirty="0" err="1" smtClean="0">
                <a:latin typeface="Consolas" panose="020B0609020204030204" pitchFamily="49" charset="0"/>
              </a:rPr>
              <a:t>gotOffer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desc</a:t>
            </a:r>
            <a:r>
              <a:rPr lang="en-GB" sz="2400" dirty="0" smtClean="0">
                <a:latin typeface="Consolas" panose="020B0609020204030204" pitchFamily="49" charset="0"/>
              </a:rPr>
              <a:t>) {</a:t>
            </a:r>
          </a:p>
          <a:p>
            <a:r>
              <a:rPr lang="en-GB" sz="2400" dirty="0" smtClean="0">
                <a:latin typeface="Consolas" panose="020B0609020204030204" pitchFamily="49" charset="0"/>
              </a:rPr>
              <a:t>  </a:t>
            </a:r>
            <a:r>
              <a:rPr lang="en-GB" sz="2400" dirty="0" err="1" smtClean="0">
                <a:latin typeface="Consolas" panose="020B0609020204030204" pitchFamily="49" charset="0"/>
              </a:rPr>
              <a:t>pc.setLocalDescription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desc</a:t>
            </a:r>
            <a:r>
              <a:rPr lang="en-GB" sz="2400" dirty="0" smtClean="0">
                <a:latin typeface="Consolas" panose="020B0609020204030204" pitchFamily="49" charset="0"/>
              </a:rPr>
              <a:t>);</a:t>
            </a:r>
          </a:p>
          <a:p>
            <a:r>
              <a:rPr lang="en-GB" sz="2400" dirty="0" smtClean="0">
                <a:latin typeface="Consolas" panose="020B0609020204030204" pitchFamily="49" charset="0"/>
              </a:rPr>
              <a:t>  </a:t>
            </a:r>
            <a:r>
              <a:rPr lang="en-GB" sz="2400" dirty="0" err="1" smtClean="0">
                <a:latin typeface="Consolas" panose="020B0609020204030204" pitchFamily="49" charset="0"/>
              </a:rPr>
              <a:t>sendOffer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desc</a:t>
            </a:r>
            <a:r>
              <a:rPr lang="en-GB" sz="2400" dirty="0" smtClean="0">
                <a:latin typeface="Consolas" panose="020B0609020204030204" pitchFamily="49" charset="0"/>
              </a:rPr>
              <a:t>);</a:t>
            </a:r>
          </a:p>
          <a:p>
            <a:r>
              <a:rPr lang="en-GB" sz="2400" dirty="0" smtClean="0">
                <a:latin typeface="Consolas" panose="020B0609020204030204" pitchFamily="49" charset="0"/>
              </a:rPr>
              <a:t>}</a:t>
            </a:r>
          </a:p>
          <a:p>
            <a:endParaRPr lang="en-GB" sz="700" dirty="0" smtClean="0">
              <a:latin typeface="Consolas" panose="020B0609020204030204" pitchFamily="49" charset="0"/>
            </a:endParaRPr>
          </a:p>
          <a:p>
            <a:r>
              <a:rPr lang="en-GB" sz="2400" dirty="0" smtClean="0">
                <a:latin typeface="Consolas" panose="020B0609020204030204" pitchFamily="49" charset="0"/>
              </a:rPr>
              <a:t>function </a:t>
            </a:r>
            <a:r>
              <a:rPr lang="en-GB" sz="2400" dirty="0" err="1" smtClean="0">
                <a:latin typeface="Consolas" panose="020B0609020204030204" pitchFamily="49" charset="0"/>
              </a:rPr>
              <a:t>gotAnswer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desc</a:t>
            </a:r>
            <a:r>
              <a:rPr lang="en-GB" sz="2400" dirty="0" smtClean="0">
                <a:latin typeface="Consolas" panose="020B0609020204030204" pitchFamily="49" charset="0"/>
              </a:rPr>
              <a:t>) {  </a:t>
            </a:r>
            <a:r>
              <a:rPr lang="en-GB" sz="2400" dirty="0" err="1" smtClean="0">
                <a:latin typeface="Consolas" panose="020B0609020204030204" pitchFamily="49" charset="0"/>
              </a:rPr>
              <a:t>pc.</a:t>
            </a:r>
            <a:r>
              <a:rPr lang="en-GB" sz="2400" b="1" dirty="0" err="1" smtClean="0">
                <a:latin typeface="Consolas" panose="020B0609020204030204" pitchFamily="49" charset="0"/>
              </a:rPr>
              <a:t>setRemoteDescription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desc</a:t>
            </a:r>
            <a:r>
              <a:rPr lang="en-GB" sz="2400" dirty="0" smtClean="0">
                <a:latin typeface="Consolas" panose="020B0609020204030204" pitchFamily="49" charset="0"/>
              </a:rPr>
              <a:t>);}</a:t>
            </a:r>
          </a:p>
          <a:p>
            <a:endParaRPr lang="en-GB" sz="2400" dirty="0" smtClean="0">
              <a:latin typeface="Consolas" panose="020B0609020204030204" pitchFamily="49" charset="0"/>
            </a:endParaRPr>
          </a:p>
          <a:p>
            <a:r>
              <a:rPr lang="en-GB" sz="2400" dirty="0" smtClean="0">
                <a:latin typeface="Consolas" panose="020B0609020204030204" pitchFamily="49" charset="0"/>
              </a:rPr>
              <a:t>function </a:t>
            </a:r>
            <a:r>
              <a:rPr lang="en-GB" sz="2400" dirty="0" err="1" smtClean="0">
                <a:latin typeface="Consolas" panose="020B0609020204030204" pitchFamily="49" charset="0"/>
              </a:rPr>
              <a:t>gotRemoteStream</a:t>
            </a:r>
            <a:r>
              <a:rPr lang="en-GB" sz="2400" dirty="0" smtClean="0">
                <a:latin typeface="Consolas" panose="020B0609020204030204" pitchFamily="49" charset="0"/>
              </a:rPr>
              <a:t>(e) {  </a:t>
            </a:r>
            <a:r>
              <a:rPr lang="en-GB" sz="2400" b="1" dirty="0" err="1" smtClean="0">
                <a:latin typeface="Consolas" panose="020B0609020204030204" pitchFamily="49" charset="0"/>
              </a:rPr>
              <a:t>attachMediaStream</a:t>
            </a:r>
            <a:r>
              <a:rPr lang="en-GB" sz="2400" dirty="0" smtClean="0">
                <a:latin typeface="Consolas" panose="020B0609020204030204" pitchFamily="49" charset="0"/>
              </a:rPr>
              <a:t>(</a:t>
            </a:r>
            <a:r>
              <a:rPr lang="en-GB" sz="2400" dirty="0" err="1" smtClean="0">
                <a:latin typeface="Consolas" panose="020B0609020204030204" pitchFamily="49" charset="0"/>
              </a:rPr>
              <a:t>remoteVideo</a:t>
            </a:r>
            <a:r>
              <a:rPr lang="en-GB" sz="2400" dirty="0" smtClean="0">
                <a:latin typeface="Consolas" panose="020B0609020204030204" pitchFamily="49" charset="0"/>
              </a:rPr>
              <a:t>, </a:t>
            </a:r>
            <a:r>
              <a:rPr lang="en-GB" sz="2400" dirty="0" err="1" smtClean="0">
                <a:latin typeface="Consolas" panose="020B0609020204030204" pitchFamily="49" charset="0"/>
              </a:rPr>
              <a:t>e.stream</a:t>
            </a:r>
            <a:r>
              <a:rPr lang="en-GB" sz="2400" dirty="0" smtClean="0">
                <a:latin typeface="Consolas" panose="020B0609020204030204" pitchFamily="49" charset="0"/>
              </a:rPr>
              <a:t>);}</a:t>
            </a:r>
          </a:p>
        </p:txBody>
      </p:sp>
    </p:spTree>
    <p:extLst>
      <p:ext uri="{BB962C8B-B14F-4D97-AF65-F5344CB8AC3E}">
        <p14:creationId xmlns:p14="http://schemas.microsoft.com/office/powerpoint/2010/main" val="40881146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7" y="437796"/>
            <a:ext cx="8884355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000" dirty="0" smtClean="0"/>
              <a:t>Peer </a:t>
            </a:r>
            <a:r>
              <a:rPr lang="es-ES" sz="6000" dirty="0" err="1" smtClean="0"/>
              <a:t>Connection</a:t>
            </a:r>
            <a:r>
              <a:rPr lang="es-ES" sz="6000" dirty="0" smtClean="0"/>
              <a:t> (3)</a:t>
            </a:r>
          </a:p>
          <a:p>
            <a:endParaRPr lang="en-GB" sz="1000" dirty="0"/>
          </a:p>
        </p:txBody>
      </p:sp>
      <p:pic>
        <p:nvPicPr>
          <p:cNvPr id="7" name="Picture 6" descr="https://webrtc.org/assets/images/webrtc-public-diagram-for-websit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533" y="1730727"/>
            <a:ext cx="7048500" cy="459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839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850" y="2158208"/>
            <a:ext cx="4241710" cy="31473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76" y="2158208"/>
            <a:ext cx="4241710" cy="314730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P2P</a:t>
            </a:r>
            <a:endParaRPr lang="en-GB" sz="900" dirty="0"/>
          </a:p>
        </p:txBody>
      </p:sp>
      <p:pic>
        <p:nvPicPr>
          <p:cNvPr id="10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998" y="34417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153" y="41275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2.kym-cdn.com/photos/images/facebook/000/217/040/48AC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8" y="2738919"/>
            <a:ext cx="3018382" cy="247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at phone fev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039" y="2738920"/>
            <a:ext cx="3458195" cy="254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7612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25 -0.00162 L 0.19922 -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17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9 0.01666 L -0.27787 0.0166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450" y="2158208"/>
            <a:ext cx="4241710" cy="31473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976" y="2158208"/>
            <a:ext cx="4241710" cy="3147306"/>
          </a:xfrm>
          <a:prstGeom prst="rect">
            <a:avLst/>
          </a:prstGeom>
        </p:spPr>
      </p:pic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9019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P2P – </a:t>
            </a:r>
            <a:r>
              <a:rPr lang="es-ES" sz="6000" dirty="0" err="1" smtClean="0"/>
              <a:t>Nope</a:t>
            </a:r>
            <a:r>
              <a:rPr lang="es-ES" sz="6000" dirty="0" smtClean="0"/>
              <a:t> </a:t>
            </a:r>
            <a:r>
              <a:rPr lang="es-ES" sz="6000" dirty="0" err="1" smtClean="0"/>
              <a:t>with</a:t>
            </a:r>
            <a:r>
              <a:rPr lang="es-ES" sz="6000" dirty="0" smtClean="0"/>
              <a:t> NAT</a:t>
            </a:r>
            <a:endParaRPr lang="en-GB" sz="800" dirty="0"/>
          </a:p>
        </p:txBody>
      </p:sp>
      <p:pic>
        <p:nvPicPr>
          <p:cNvPr id="10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598" y="34417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753" y="41275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2.kym-cdn.com/photos/images/facebook/000/217/040/48AC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18" y="2738919"/>
            <a:ext cx="3018382" cy="247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237" y="2903984"/>
            <a:ext cx="1741859" cy="18350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970281" y="2414348"/>
            <a:ext cx="16072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/>
              <a:t>NAT</a:t>
            </a:r>
            <a:endParaRPr lang="en-GB" dirty="0"/>
          </a:p>
        </p:txBody>
      </p:sp>
      <p:pic>
        <p:nvPicPr>
          <p:cNvPr id="17410" name="Picture 2" descr="Image result for cat phone mem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588" y="2701642"/>
            <a:ext cx="2792932" cy="2603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1966" y="4334046"/>
            <a:ext cx="912843" cy="111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67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26 -0.00162 L 3.125E-6 1.85185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56" y="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9 0.01666 L -0.04649 0.0131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9019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P2P – </a:t>
            </a:r>
            <a:r>
              <a:rPr lang="es-ES" sz="6000" dirty="0" err="1" smtClean="0"/>
              <a:t>You</a:t>
            </a:r>
            <a:r>
              <a:rPr lang="es-ES" sz="6000" dirty="0" smtClean="0"/>
              <a:t> </a:t>
            </a:r>
            <a:r>
              <a:rPr lang="es-ES" sz="6000" dirty="0" err="1" smtClean="0"/>
              <a:t>need</a:t>
            </a:r>
            <a:r>
              <a:rPr lang="es-ES" sz="6000" dirty="0" smtClean="0"/>
              <a:t> STUN</a:t>
            </a:r>
            <a:endParaRPr lang="en-GB" sz="800" dirty="0"/>
          </a:p>
        </p:txBody>
      </p:sp>
      <p:pic>
        <p:nvPicPr>
          <p:cNvPr id="18434" name="Picture 2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076" y="1392557"/>
            <a:ext cx="7365824" cy="546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89639" y="5499100"/>
            <a:ext cx="61849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err="1" smtClean="0">
                <a:solidFill>
                  <a:schemeClr val="bg1">
                    <a:lumMod val="95000"/>
                  </a:schemeClr>
                </a:solidFill>
              </a:rPr>
              <a:t>Who</a:t>
            </a:r>
            <a:r>
              <a:rPr lang="es-ES" sz="6600" dirty="0" smtClean="0">
                <a:solidFill>
                  <a:schemeClr val="bg1">
                    <a:lumMod val="95000"/>
                  </a:schemeClr>
                </a:solidFill>
              </a:rPr>
              <a:t> am I?</a:t>
            </a:r>
            <a:endParaRPr lang="en-GB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228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72178" y="440271"/>
            <a:ext cx="9019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600" dirty="0" err="1" smtClean="0"/>
              <a:t>You</a:t>
            </a:r>
            <a:r>
              <a:rPr lang="es-ES" sz="6600" dirty="0" smtClean="0"/>
              <a:t> </a:t>
            </a:r>
            <a:r>
              <a:rPr lang="es-ES" sz="6600" dirty="0" err="1" smtClean="0"/>
              <a:t>want</a:t>
            </a:r>
            <a:r>
              <a:rPr lang="es-ES" sz="6600" dirty="0" smtClean="0"/>
              <a:t> a Back </a:t>
            </a:r>
            <a:r>
              <a:rPr lang="es-ES" sz="6600" dirty="0" err="1" smtClean="0"/>
              <a:t>End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946823"/>
            <a:ext cx="11887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smtClean="0"/>
              <a:t>Media </a:t>
            </a:r>
            <a:r>
              <a:rPr lang="es-ES" sz="3200" dirty="0" err="1" smtClean="0"/>
              <a:t>transmission</a:t>
            </a:r>
            <a:r>
              <a:rPr lang="es-ES" sz="3200" dirty="0" smtClean="0"/>
              <a:t> </a:t>
            </a:r>
            <a:r>
              <a:rPr lang="es-ES" sz="3200" dirty="0" err="1" smtClean="0"/>
              <a:t>is</a:t>
            </a:r>
            <a:r>
              <a:rPr lang="es-ES" sz="3200" dirty="0" smtClean="0"/>
              <a:t> P2P</a:t>
            </a:r>
          </a:p>
          <a:p>
            <a:endParaRPr lang="es-ES" sz="3200" dirty="0"/>
          </a:p>
          <a:p>
            <a:r>
              <a:rPr lang="es-ES" sz="3200" dirty="0" err="1" smtClean="0"/>
              <a:t>You</a:t>
            </a:r>
            <a:r>
              <a:rPr lang="es-ES" sz="3200" dirty="0" smtClean="0"/>
              <a:t> </a:t>
            </a:r>
            <a:r>
              <a:rPr lang="es-ES" sz="3200" dirty="0" err="1" smtClean="0"/>
              <a:t>need</a:t>
            </a:r>
            <a:r>
              <a:rPr lang="es-ES" sz="3200" dirty="0" smtClean="0"/>
              <a:t> a </a:t>
            </a:r>
            <a:r>
              <a:rPr lang="es-ES" sz="3200" dirty="0" err="1" smtClean="0"/>
              <a:t>backend</a:t>
            </a:r>
            <a:r>
              <a:rPr lang="es-ES" sz="3200" dirty="0" smtClean="0"/>
              <a:t> to </a:t>
            </a:r>
            <a:r>
              <a:rPr lang="es-ES" sz="3200" dirty="0" err="1" smtClean="0"/>
              <a:t>discover</a:t>
            </a:r>
            <a:r>
              <a:rPr lang="es-ES" sz="3200" dirty="0" smtClean="0"/>
              <a:t> </a:t>
            </a:r>
            <a:r>
              <a:rPr lang="es-ES" sz="3200" dirty="0" err="1" smtClean="0"/>
              <a:t>other</a:t>
            </a:r>
            <a:r>
              <a:rPr lang="es-ES" sz="3200" dirty="0" smtClean="0"/>
              <a:t> </a:t>
            </a:r>
            <a:r>
              <a:rPr lang="es-ES" sz="3200" dirty="0" err="1" smtClean="0"/>
              <a:t>peers</a:t>
            </a:r>
            <a:r>
              <a:rPr lang="es-ES" sz="3200" dirty="0" smtClean="0"/>
              <a:t>.</a:t>
            </a:r>
          </a:p>
          <a:p>
            <a:endParaRPr lang="es-ES" sz="3200" dirty="0"/>
          </a:p>
          <a:p>
            <a:r>
              <a:rPr lang="es-ES" sz="3200" dirty="0" err="1" smtClean="0"/>
              <a:t>You</a:t>
            </a:r>
            <a:r>
              <a:rPr lang="es-ES" sz="3200" dirty="0" smtClean="0"/>
              <a:t> </a:t>
            </a:r>
            <a:r>
              <a:rPr lang="es-ES" sz="3200" dirty="0" err="1" smtClean="0"/>
              <a:t>need</a:t>
            </a:r>
            <a:r>
              <a:rPr lang="es-ES" sz="3200" dirty="0" smtClean="0"/>
              <a:t> </a:t>
            </a:r>
            <a:r>
              <a:rPr lang="es-ES" sz="3200" dirty="0" err="1" smtClean="0"/>
              <a:t>signalling</a:t>
            </a:r>
            <a:r>
              <a:rPr lang="es-ES" sz="3200" dirty="0" smtClean="0"/>
              <a:t> to </a:t>
            </a:r>
            <a:r>
              <a:rPr lang="es-ES" sz="3200" dirty="0" err="1" smtClean="0"/>
              <a:t>offer</a:t>
            </a:r>
            <a:r>
              <a:rPr lang="es-ES" sz="3200" dirty="0" smtClean="0"/>
              <a:t> </a:t>
            </a:r>
            <a:r>
              <a:rPr lang="es-ES" sz="3200" dirty="0" err="1" smtClean="0"/>
              <a:t>your</a:t>
            </a:r>
            <a:r>
              <a:rPr lang="es-ES" sz="3200" dirty="0" smtClean="0"/>
              <a:t> media </a:t>
            </a:r>
            <a:r>
              <a:rPr lang="es-ES" sz="3200" dirty="0" err="1" smtClean="0"/>
              <a:t>capabilities</a:t>
            </a:r>
            <a:r>
              <a:rPr lang="es-ES" sz="3200" dirty="0" smtClean="0"/>
              <a:t> to </a:t>
            </a:r>
            <a:r>
              <a:rPr lang="es-ES" sz="3200" dirty="0" err="1" smtClean="0"/>
              <a:t>others</a:t>
            </a:r>
            <a:r>
              <a:rPr lang="es-ES" sz="3200" dirty="0" smtClean="0"/>
              <a:t>.</a:t>
            </a:r>
          </a:p>
          <a:p>
            <a:endParaRPr lang="es-ES" sz="3200" dirty="0"/>
          </a:p>
        </p:txBody>
      </p:sp>
      <p:pic>
        <p:nvPicPr>
          <p:cNvPr id="9" name="Picture 2" descr="https://i1.wp.com/webrtcbydralex.com/wp-content/uploads/2016/08/Screen-Shot-2016-08-13-at-1.49.01-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76" y="1716794"/>
            <a:ext cx="11518724" cy="4513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018587" y="6321778"/>
            <a:ext cx="289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Source</a:t>
            </a:r>
            <a:r>
              <a:rPr lang="es-ES" dirty="0" smtClean="0"/>
              <a:t>: webrtcbydralex.com</a:t>
            </a:r>
            <a:endParaRPr lang="en-GB" dirty="0"/>
          </a:p>
        </p:txBody>
      </p:sp>
      <p:sp>
        <p:nvSpPr>
          <p:cNvPr id="4" name="Rounded Rectangle 3"/>
          <p:cNvSpPr/>
          <p:nvPr/>
        </p:nvSpPr>
        <p:spPr>
          <a:xfrm>
            <a:off x="7943850" y="2571750"/>
            <a:ext cx="2803172" cy="3467100"/>
          </a:xfrm>
          <a:prstGeom prst="roundRect">
            <a:avLst/>
          </a:prstGeom>
          <a:noFill/>
          <a:ln w="6032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4231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15850" y="3491708"/>
            <a:ext cx="4241710" cy="31473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76" y="3491708"/>
            <a:ext cx="4241710" cy="314730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P2P </a:t>
            </a:r>
            <a:r>
              <a:rPr lang="es-ES" sz="6600" dirty="0" err="1" smtClean="0"/>
              <a:t>with</a:t>
            </a:r>
            <a:r>
              <a:rPr lang="es-ES" sz="6600" dirty="0" smtClean="0"/>
              <a:t> Back </a:t>
            </a:r>
            <a:r>
              <a:rPr lang="es-ES" sz="6600" dirty="0" err="1" smtClean="0"/>
              <a:t>End</a:t>
            </a:r>
            <a:endParaRPr lang="es-ES" sz="6600" dirty="0" smtClean="0"/>
          </a:p>
        </p:txBody>
      </p:sp>
      <p:pic>
        <p:nvPicPr>
          <p:cNvPr id="10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998" y="47752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153" y="546100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2.kym-cdn.com/photos/images/facebook/000/217/040/48AC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18" y="4072419"/>
            <a:ext cx="3018382" cy="2470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at phone fev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039" y="4072420"/>
            <a:ext cx="3458195" cy="2544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>
          <a:xfrm>
            <a:off x="4699086" y="1548267"/>
            <a:ext cx="2716764" cy="111873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Back </a:t>
            </a:r>
            <a:r>
              <a:rPr lang="es-ES" sz="3600" dirty="0" err="1" smtClean="0"/>
              <a:t>End</a:t>
            </a:r>
            <a:endParaRPr lang="en-GB" sz="3600" dirty="0"/>
          </a:p>
        </p:txBody>
      </p:sp>
      <p:cxnSp>
        <p:nvCxnSpPr>
          <p:cNvPr id="9" name="Straight Arrow Connector 8"/>
          <p:cNvCxnSpPr>
            <a:stCxn id="4" idx="0"/>
            <a:endCxn id="2" idx="1"/>
          </p:cNvCxnSpPr>
          <p:nvPr/>
        </p:nvCxnSpPr>
        <p:spPr>
          <a:xfrm flipV="1">
            <a:off x="2578231" y="2107634"/>
            <a:ext cx="2120855" cy="1384074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2" idx="3"/>
            <a:endCxn id="13" idx="0"/>
          </p:cNvCxnSpPr>
          <p:nvPr/>
        </p:nvCxnSpPr>
        <p:spPr>
          <a:xfrm>
            <a:off x="7415850" y="2107634"/>
            <a:ext cx="2120855" cy="1384074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28118" y="2234919"/>
            <a:ext cx="3229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Initial</a:t>
            </a:r>
            <a:r>
              <a:rPr lang="es-ES" sz="2000" b="1" dirty="0" smtClean="0"/>
              <a:t> </a:t>
            </a:r>
            <a:r>
              <a:rPr lang="es-ES" sz="2000" b="1" dirty="0" err="1"/>
              <a:t>s</a:t>
            </a:r>
            <a:r>
              <a:rPr lang="es-ES" sz="2000" b="1" dirty="0" err="1" smtClean="0"/>
              <a:t>ignalling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exchange</a:t>
            </a:r>
            <a:endParaRPr lang="en-GB" sz="2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259732" y="2319932"/>
            <a:ext cx="3229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/>
              <a:t>Initial</a:t>
            </a:r>
            <a:r>
              <a:rPr lang="es-ES" sz="2000" b="1" dirty="0" smtClean="0"/>
              <a:t> </a:t>
            </a:r>
            <a:r>
              <a:rPr lang="es-ES" sz="2000" b="1" dirty="0" err="1"/>
              <a:t>s</a:t>
            </a:r>
            <a:r>
              <a:rPr lang="es-ES" sz="2000" b="1" dirty="0" err="1" smtClean="0"/>
              <a:t>ignalling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exchange</a:t>
            </a:r>
            <a:endParaRPr lang="en-GB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77831" y="2720042"/>
            <a:ext cx="846619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SIP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217792" y="2720042"/>
            <a:ext cx="133576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XMPP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6671914" y="2720042"/>
            <a:ext cx="133576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sz="3200" dirty="0" smtClean="0"/>
              <a:t>NODE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338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25 -0.00162 L 0.19922 -0.0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17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9 0.01667 L -0.27787 0.0166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Data </a:t>
            </a:r>
            <a:r>
              <a:rPr lang="es-ES" sz="6600" dirty="0" err="1" smtClean="0"/>
              <a:t>Channel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1946823"/>
            <a:ext cx="11887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/>
              <a:t>For</a:t>
            </a:r>
            <a:r>
              <a:rPr lang="es-ES" sz="3200" dirty="0" smtClean="0"/>
              <a:t> </a:t>
            </a:r>
            <a:r>
              <a:rPr lang="es-ES" sz="3200" dirty="0" err="1" smtClean="0"/>
              <a:t>arbitrary</a:t>
            </a:r>
            <a:r>
              <a:rPr lang="es-ES" sz="3200" dirty="0" smtClean="0"/>
              <a:t> </a:t>
            </a:r>
            <a:r>
              <a:rPr lang="es-ES" sz="3200" dirty="0" err="1" smtClean="0"/>
              <a:t>binary</a:t>
            </a:r>
            <a:r>
              <a:rPr lang="es-ES" sz="3200" dirty="0" smtClean="0"/>
              <a:t> </a:t>
            </a:r>
            <a:r>
              <a:rPr lang="es-ES" sz="3200" dirty="0" err="1" smtClean="0"/>
              <a:t>streams</a:t>
            </a:r>
            <a:r>
              <a:rPr lang="es-ES" sz="3200" dirty="0"/>
              <a:t> </a:t>
            </a:r>
            <a:r>
              <a:rPr lang="es-ES" sz="3200" dirty="0" smtClean="0"/>
              <a:t>(</a:t>
            </a:r>
            <a:r>
              <a:rPr lang="es-ES" sz="3200" dirty="0" err="1" smtClean="0"/>
              <a:t>gaming</a:t>
            </a:r>
            <a:r>
              <a:rPr lang="es-ES" sz="3200" dirty="0" smtClean="0"/>
              <a:t>, </a:t>
            </a:r>
            <a:r>
              <a:rPr lang="es-ES" sz="3200" dirty="0" err="1" smtClean="0"/>
              <a:t>IoT</a:t>
            </a:r>
            <a:r>
              <a:rPr lang="es-ES" sz="3200" dirty="0" smtClean="0"/>
              <a:t>)</a:t>
            </a:r>
          </a:p>
          <a:p>
            <a:endParaRPr lang="es-ES" sz="3200" dirty="0"/>
          </a:p>
          <a:p>
            <a:r>
              <a:rPr lang="es-ES" sz="3200" dirty="0" err="1" smtClean="0"/>
              <a:t>Same</a:t>
            </a:r>
            <a:r>
              <a:rPr lang="es-ES" sz="3200" dirty="0" smtClean="0"/>
              <a:t> API as </a:t>
            </a:r>
            <a:r>
              <a:rPr lang="es-ES" sz="3200" dirty="0" err="1" smtClean="0"/>
              <a:t>WebSockets</a:t>
            </a:r>
            <a:r>
              <a:rPr lang="es-ES" sz="3200" dirty="0" smtClean="0"/>
              <a:t>.</a:t>
            </a:r>
          </a:p>
          <a:p>
            <a:endParaRPr lang="es-ES" sz="3200" dirty="0"/>
          </a:p>
          <a:p>
            <a:r>
              <a:rPr lang="es-ES" sz="3200" dirty="0" err="1" smtClean="0"/>
              <a:t>Unreliable</a:t>
            </a:r>
            <a:r>
              <a:rPr lang="es-ES" sz="3200" dirty="0" smtClean="0"/>
              <a:t> / </a:t>
            </a:r>
            <a:r>
              <a:rPr lang="es-ES" sz="3200" dirty="0" err="1" smtClean="0"/>
              <a:t>reliable</a:t>
            </a:r>
            <a:r>
              <a:rPr lang="es-ES" sz="3200" dirty="0" smtClean="0"/>
              <a:t> </a:t>
            </a:r>
            <a:r>
              <a:rPr lang="es-ES" sz="3200" dirty="0" err="1" smtClean="0"/>
              <a:t>transmission</a:t>
            </a:r>
            <a:r>
              <a:rPr lang="en-GB" sz="3200" dirty="0" smtClean="0"/>
              <a:t>.</a:t>
            </a:r>
          </a:p>
          <a:p>
            <a:endParaRPr lang="es-ES" sz="3200" dirty="0" smtClean="0"/>
          </a:p>
          <a:p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993212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DF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861665"/>
            <a:ext cx="9144000" cy="2387600"/>
          </a:xfrm>
          <a:solidFill>
            <a:srgbClr val="008DF6"/>
          </a:solidFill>
        </p:spPr>
        <p:txBody>
          <a:bodyPr>
            <a:normAutofit fontScale="90000"/>
          </a:bodyPr>
          <a:lstStyle/>
          <a:p>
            <a:r>
              <a:rPr lang="en-GB" b="1" strike="sngStrike" cap="all" dirty="0">
                <a:solidFill>
                  <a:srgbClr val="FFC000"/>
                </a:solidFill>
              </a:rPr>
              <a:t>BRINGING REALTIME MEDIA CAPABILITIES TO YOUR INTERFACE WITH WEBRTC</a:t>
            </a:r>
            <a:r>
              <a:rPr lang="en-GB" b="1" strike="sngStrike" cap="all" dirty="0"/>
              <a:t/>
            </a:r>
            <a:br>
              <a:rPr lang="en-GB" b="1" strike="sngStrike" cap="all" dirty="0"/>
            </a:br>
            <a:endParaRPr lang="en-GB" strike="sngStrik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381" y="4875666"/>
            <a:ext cx="9144000" cy="1655762"/>
          </a:xfrm>
        </p:spPr>
        <p:txBody>
          <a:bodyPr/>
          <a:lstStyle/>
          <a:p>
            <a:r>
              <a:rPr lang="es-ES" dirty="0" smtClean="0"/>
              <a:t>Francisco </a:t>
            </a:r>
            <a:r>
              <a:rPr lang="es-ES" b="1" dirty="0" smtClean="0"/>
              <a:t>Valentín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14/02</a:t>
            </a:r>
            <a:r>
              <a:rPr lang="es-ES" dirty="0" smtClean="0"/>
              <a:t>/2017</a:t>
            </a:r>
            <a:endParaRPr lang="en-GB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568803" y="4875666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 smtClean="0"/>
              <a:t>Francisco Valentín</a:t>
            </a:r>
          </a:p>
          <a:p>
            <a:r>
              <a:rPr lang="es-ES" dirty="0" smtClean="0"/>
              <a:t>14/02/2017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13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uiExpand="1" build="p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9250" y="4949854"/>
            <a:ext cx="2000037" cy="14840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776" y="4865017"/>
            <a:ext cx="2114374" cy="156884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Full Picture</a:t>
            </a:r>
            <a:endParaRPr lang="en-GB" sz="900" dirty="0"/>
          </a:p>
        </p:txBody>
      </p:sp>
      <p:pic>
        <p:nvPicPr>
          <p:cNvPr id="10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2502" y="4949854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266" y="5969790"/>
            <a:ext cx="449137" cy="37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4707502" y="2113260"/>
            <a:ext cx="2716764" cy="111873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Back </a:t>
            </a:r>
            <a:r>
              <a:rPr lang="es-ES" sz="3600" dirty="0" err="1" smtClean="0"/>
              <a:t>End</a:t>
            </a:r>
            <a:endParaRPr lang="en-GB" sz="3600" dirty="0"/>
          </a:p>
        </p:txBody>
      </p:sp>
      <p:cxnSp>
        <p:nvCxnSpPr>
          <p:cNvPr id="15" name="Straight Arrow Connector 14"/>
          <p:cNvCxnSpPr>
            <a:stCxn id="4" idx="0"/>
          </p:cNvCxnSpPr>
          <p:nvPr/>
        </p:nvCxnSpPr>
        <p:spPr>
          <a:xfrm flipV="1">
            <a:off x="3190963" y="3314623"/>
            <a:ext cx="1721211" cy="1550394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277100" y="3231993"/>
            <a:ext cx="1672168" cy="1633024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92984" y="2113259"/>
            <a:ext cx="2716764" cy="1118733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600" dirty="0" smtClean="0"/>
              <a:t>STUN</a:t>
            </a:r>
            <a:endParaRPr lang="en-GB" sz="3600" dirty="0"/>
          </a:p>
        </p:txBody>
      </p:sp>
      <p:cxnSp>
        <p:nvCxnSpPr>
          <p:cNvPr id="21" name="Straight Arrow Connector 20"/>
          <p:cNvCxnSpPr>
            <a:endCxn id="20" idx="2"/>
          </p:cNvCxnSpPr>
          <p:nvPr/>
        </p:nvCxnSpPr>
        <p:spPr>
          <a:xfrm flipH="1" flipV="1">
            <a:off x="1551366" y="3231992"/>
            <a:ext cx="717029" cy="1602775"/>
          </a:xfrm>
          <a:prstGeom prst="straightConnector1">
            <a:avLst/>
          </a:prstGeom>
          <a:ln w="28575">
            <a:prstDash val="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909748" y="3231992"/>
            <a:ext cx="5356021" cy="1717289"/>
          </a:xfrm>
          <a:prstGeom prst="straightConnector1">
            <a:avLst/>
          </a:prstGeom>
          <a:ln w="28575">
            <a:prstDash val="dash"/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56294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326 -0.00162 L 0.19922 -0.003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17" y="-9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9 0.01666 L -0.27786 0.0166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-1535290" y="197137"/>
            <a:ext cx="9144000" cy="1655762"/>
          </a:xfrm>
        </p:spPr>
        <p:txBody>
          <a:bodyPr/>
          <a:lstStyle/>
          <a:p>
            <a:r>
              <a:rPr lang="es-ES" sz="3600" dirty="0" smtClean="0">
                <a:solidFill>
                  <a:srgbClr val="FFC000"/>
                </a:solidFill>
                <a:latin typeface="Georgia" panose="02040502050405020303" pitchFamily="18" charset="0"/>
              </a:rPr>
              <a:t>isWebRTCreadyyet.com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2521" y="888448"/>
            <a:ext cx="6681435" cy="578240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670299" y="1409423"/>
            <a:ext cx="4986883" cy="26971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575" y="4258937"/>
            <a:ext cx="10875326" cy="215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2538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/>
          </a:bodyPr>
          <a:lstStyle/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72178" y="440271"/>
            <a:ext cx="87531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600" dirty="0" err="1" smtClean="0"/>
              <a:t>Conclusion</a:t>
            </a:r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216076" y="1716794"/>
            <a:ext cx="12332136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dirty="0" err="1" smtClean="0"/>
              <a:t>Entry-level</a:t>
            </a:r>
            <a:r>
              <a:rPr lang="es-ES" sz="3200" dirty="0" smtClean="0"/>
              <a:t>: </a:t>
            </a:r>
            <a:r>
              <a:rPr lang="es-ES" sz="3200" dirty="0" err="1" smtClean="0"/>
              <a:t>basic</a:t>
            </a:r>
            <a:r>
              <a:rPr lang="es-ES" sz="3200" dirty="0" smtClean="0"/>
              <a:t> JS </a:t>
            </a:r>
            <a:r>
              <a:rPr lang="es-ES" sz="3200" dirty="0" err="1" smtClean="0"/>
              <a:t>skills</a:t>
            </a:r>
            <a:endParaRPr lang="es-ES" sz="3200" dirty="0" smtClean="0"/>
          </a:p>
          <a:p>
            <a:r>
              <a:rPr lang="es-ES" sz="3200" dirty="0" err="1" smtClean="0"/>
              <a:t>Uncomplicated</a:t>
            </a:r>
            <a:r>
              <a:rPr lang="es-ES" sz="3200" dirty="0" smtClean="0"/>
              <a:t> API</a:t>
            </a:r>
          </a:p>
          <a:p>
            <a:r>
              <a:rPr lang="es-ES" sz="3200" dirty="0" err="1" smtClean="0"/>
              <a:t>Easy</a:t>
            </a:r>
            <a:r>
              <a:rPr lang="es-ES" sz="3200" dirty="0" smtClean="0"/>
              <a:t> to set-up a demo </a:t>
            </a:r>
            <a:r>
              <a:rPr lang="es-ES" sz="3200" dirty="0" err="1" smtClean="0"/>
              <a:t>with</a:t>
            </a:r>
            <a:r>
              <a:rPr lang="es-ES" sz="3200" dirty="0" smtClean="0"/>
              <a:t> Node.js</a:t>
            </a:r>
          </a:p>
          <a:p>
            <a:endParaRPr lang="es-ES" dirty="0" smtClean="0"/>
          </a:p>
          <a:p>
            <a:r>
              <a:rPr lang="es-ES" sz="3200" dirty="0" err="1" smtClean="0"/>
              <a:t>You</a:t>
            </a:r>
            <a:r>
              <a:rPr lang="es-ES" sz="3200" dirty="0" smtClean="0"/>
              <a:t> </a:t>
            </a:r>
            <a:r>
              <a:rPr lang="es-ES" sz="3200" dirty="0" err="1" smtClean="0"/>
              <a:t>need</a:t>
            </a:r>
            <a:r>
              <a:rPr lang="es-ES" sz="3200" dirty="0" smtClean="0"/>
              <a:t> to </a:t>
            </a:r>
            <a:r>
              <a:rPr lang="es-ES" sz="3200" dirty="0" err="1" smtClean="0"/>
              <a:t>understand</a:t>
            </a:r>
            <a:r>
              <a:rPr lang="es-ES" sz="3200" dirty="0" smtClean="0"/>
              <a:t> </a:t>
            </a:r>
            <a:r>
              <a:rPr lang="es-ES" sz="3200" dirty="0" err="1" smtClean="0"/>
              <a:t>the</a:t>
            </a:r>
            <a:r>
              <a:rPr lang="es-ES" sz="3200" dirty="0" smtClean="0"/>
              <a:t> STUN and </a:t>
            </a:r>
          </a:p>
          <a:p>
            <a:r>
              <a:rPr lang="es-ES" sz="3200" dirty="0" smtClean="0"/>
              <a:t>Back </a:t>
            </a:r>
            <a:r>
              <a:rPr lang="es-ES" sz="3200" dirty="0" err="1" smtClean="0"/>
              <a:t>End</a:t>
            </a:r>
            <a:r>
              <a:rPr lang="es-ES" sz="3200" dirty="0" smtClean="0"/>
              <a:t> </a:t>
            </a:r>
            <a:r>
              <a:rPr lang="es-ES" sz="3200" dirty="0" err="1" smtClean="0"/>
              <a:t>signalling</a:t>
            </a:r>
            <a:r>
              <a:rPr lang="es-ES" sz="3200" dirty="0" smtClean="0"/>
              <a:t> </a:t>
            </a:r>
            <a:r>
              <a:rPr lang="es-ES" sz="3200" dirty="0" err="1" smtClean="0"/>
              <a:t>exchange</a:t>
            </a:r>
            <a:r>
              <a:rPr lang="es-ES" sz="3200" dirty="0" smtClean="0"/>
              <a:t>…</a:t>
            </a:r>
          </a:p>
          <a:p>
            <a:endParaRPr lang="es-ES" sz="1400" dirty="0"/>
          </a:p>
          <a:p>
            <a:r>
              <a:rPr lang="es-ES" sz="3200" dirty="0" smtClean="0"/>
              <a:t>…</a:t>
            </a:r>
            <a:r>
              <a:rPr lang="es-ES" sz="3200" dirty="0" err="1" smtClean="0"/>
              <a:t>or</a:t>
            </a:r>
            <a:r>
              <a:rPr lang="es-ES" sz="3200" dirty="0" smtClean="0"/>
              <a:t> </a:t>
            </a:r>
            <a:r>
              <a:rPr lang="es-ES" sz="3200" dirty="0" err="1" smtClean="0"/>
              <a:t>you</a:t>
            </a:r>
            <a:r>
              <a:rPr lang="es-ES" sz="3200" dirty="0" smtClean="0"/>
              <a:t> can use a </a:t>
            </a:r>
            <a:r>
              <a:rPr lang="es-ES" sz="3200" dirty="0" err="1" smtClean="0"/>
              <a:t>CPaaS</a:t>
            </a:r>
            <a:r>
              <a:rPr lang="es-ES" sz="3200" dirty="0" smtClean="0"/>
              <a:t>:</a:t>
            </a:r>
          </a:p>
          <a:p>
            <a:r>
              <a:rPr lang="es-ES" sz="3200" dirty="0" err="1" smtClean="0"/>
              <a:t>Twilio</a:t>
            </a:r>
            <a:r>
              <a:rPr lang="es-ES" sz="3200" dirty="0" smtClean="0"/>
              <a:t>, ONSIP, </a:t>
            </a:r>
            <a:r>
              <a:rPr lang="es-ES" sz="3200" dirty="0" err="1" smtClean="0"/>
              <a:t>Nexmo</a:t>
            </a:r>
            <a:r>
              <a:rPr lang="es-ES" sz="3200" dirty="0" smtClean="0"/>
              <a:t>, </a:t>
            </a:r>
            <a:r>
              <a:rPr lang="es-ES" sz="3200" dirty="0" err="1" smtClean="0"/>
              <a:t>TokBox</a:t>
            </a:r>
            <a:r>
              <a:rPr lang="es-ES" sz="3200" dirty="0" smtClean="0"/>
              <a:t>, Tropo.</a:t>
            </a:r>
          </a:p>
          <a:p>
            <a:r>
              <a:rPr lang="es-ES" sz="3200" dirty="0" smtClean="0"/>
              <a:t>(</a:t>
            </a:r>
            <a:r>
              <a:rPr lang="es-ES" sz="3200" dirty="0" err="1" smtClean="0"/>
              <a:t>or</a:t>
            </a:r>
            <a:r>
              <a:rPr lang="es-ES" sz="3200" dirty="0" smtClean="0"/>
              <a:t> a </a:t>
            </a:r>
            <a:r>
              <a:rPr lang="es-ES" sz="3200" dirty="0" err="1" smtClean="0"/>
              <a:t>framework</a:t>
            </a:r>
            <a:r>
              <a:rPr lang="es-ES" sz="3200" dirty="0" smtClean="0"/>
              <a:t>: </a:t>
            </a:r>
            <a:r>
              <a:rPr lang="es-ES" sz="3200" dirty="0" err="1" smtClean="0"/>
              <a:t>easyRTC</a:t>
            </a:r>
            <a:r>
              <a:rPr lang="es-ES" sz="3200" dirty="0" smtClean="0"/>
              <a:t>, </a:t>
            </a:r>
            <a:r>
              <a:rPr lang="es-ES" sz="3200" dirty="0" err="1" smtClean="0"/>
              <a:t>simpleWRTC</a:t>
            </a:r>
            <a:r>
              <a:rPr lang="es-ES" sz="3200" dirty="0" smtClean="0"/>
              <a:t>, </a:t>
            </a:r>
            <a:r>
              <a:rPr lang="es-ES" sz="3200" dirty="0" err="1" smtClean="0"/>
              <a:t>OpenRTC</a:t>
            </a:r>
            <a:r>
              <a:rPr lang="es-ES" sz="3200" dirty="0" smtClean="0"/>
              <a:t>, </a:t>
            </a:r>
            <a:r>
              <a:rPr lang="es-ES" sz="3200" dirty="0" err="1" smtClean="0"/>
              <a:t>PeerJS</a:t>
            </a:r>
            <a:r>
              <a:rPr lang="es-ES" sz="3200" dirty="0" smtClean="0"/>
              <a:t>)</a:t>
            </a:r>
          </a:p>
          <a:p>
            <a:endParaRPr lang="es-ES" sz="3200" dirty="0" smtClean="0"/>
          </a:p>
          <a:p>
            <a:endParaRPr lang="en-GB" sz="3200" dirty="0" smtClean="0"/>
          </a:p>
          <a:p>
            <a:endParaRPr lang="es-ES" sz="3200" dirty="0" smtClean="0"/>
          </a:p>
          <a:p>
            <a:endParaRPr lang="es-E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153" y="1716794"/>
            <a:ext cx="4322275" cy="318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9737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96931" y="2376648"/>
            <a:ext cx="43940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err="1" smtClean="0"/>
              <a:t>Questions</a:t>
            </a:r>
            <a:r>
              <a:rPr lang="es-ES" sz="6600" dirty="0" smtClean="0"/>
              <a:t>?</a:t>
            </a:r>
            <a:endParaRPr lang="en-GB" sz="800" dirty="0"/>
          </a:p>
        </p:txBody>
      </p:sp>
      <p:sp>
        <p:nvSpPr>
          <p:cNvPr id="2" name="TextBox 1"/>
          <p:cNvSpPr txBox="1"/>
          <p:nvPr/>
        </p:nvSpPr>
        <p:spPr>
          <a:xfrm>
            <a:off x="3844862" y="4536142"/>
            <a:ext cx="42832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b="1" dirty="0" smtClean="0"/>
              <a:t>Francisco.Valentin@cern.ch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623791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1381" y="4875666"/>
            <a:ext cx="9144000" cy="1655762"/>
          </a:xfrm>
        </p:spPr>
        <p:txBody>
          <a:bodyPr/>
          <a:lstStyle/>
          <a:p>
            <a:r>
              <a:rPr lang="es-ES" dirty="0" smtClean="0"/>
              <a:t>Francisco </a:t>
            </a:r>
            <a:r>
              <a:rPr lang="es-ES" b="1" dirty="0" smtClean="0"/>
              <a:t>Valentín</a:t>
            </a:r>
          </a:p>
          <a:p>
            <a:r>
              <a:rPr lang="es-ES" dirty="0" smtClean="0">
                <a:solidFill>
                  <a:srgbClr val="FF0000"/>
                </a:solidFill>
              </a:rPr>
              <a:t>14/02</a:t>
            </a:r>
            <a:r>
              <a:rPr lang="es-ES" dirty="0" smtClean="0"/>
              <a:t>/2017</a:t>
            </a:r>
            <a:endParaRPr lang="en-GB" dirty="0"/>
          </a:p>
        </p:txBody>
      </p:sp>
      <p:pic>
        <p:nvPicPr>
          <p:cNvPr id="4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041" y="1133668"/>
            <a:ext cx="283845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8141" y="1225822"/>
            <a:ext cx="3835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800" dirty="0" smtClean="0"/>
              <a:t>Web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574491" y="1225822"/>
            <a:ext cx="3835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800" dirty="0" smtClean="0"/>
              <a:t>RTC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579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5" grpId="1"/>
      <p:bldP spid="6" grpId="0"/>
      <p:bldP spid="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978" y="2735138"/>
            <a:ext cx="5184422" cy="21706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716794"/>
            <a:ext cx="10442222" cy="4548540"/>
          </a:xfrm>
        </p:spPr>
        <p:txBody>
          <a:bodyPr>
            <a:normAutofit lnSpcReduction="10000"/>
          </a:bodyPr>
          <a:lstStyle/>
          <a:p>
            <a:pPr algn="l"/>
            <a:r>
              <a:rPr lang="es-ES" sz="2800" b="1" dirty="0" smtClean="0"/>
              <a:t>JavaScript</a:t>
            </a:r>
            <a:r>
              <a:rPr lang="es-ES" sz="2800" dirty="0" smtClean="0"/>
              <a:t> API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b="1" dirty="0" smtClean="0"/>
              <a:t>peer-to-peer</a:t>
            </a:r>
            <a:r>
              <a:rPr lang="es-ES" sz="2800" dirty="0" smtClean="0"/>
              <a:t> </a:t>
            </a:r>
            <a:r>
              <a:rPr lang="es-ES" sz="2800" b="1" dirty="0" smtClean="0"/>
              <a:t>R</a:t>
            </a:r>
            <a:r>
              <a:rPr lang="es-ES" sz="2800" dirty="0" smtClean="0"/>
              <a:t>eal-</a:t>
            </a:r>
            <a:r>
              <a:rPr lang="es-ES" sz="2800" b="1" dirty="0" smtClean="0"/>
              <a:t>T</a:t>
            </a:r>
            <a:r>
              <a:rPr lang="es-ES" sz="2800" dirty="0" smtClean="0"/>
              <a:t>ime </a:t>
            </a:r>
            <a:r>
              <a:rPr lang="es-ES" sz="2800" b="1" dirty="0" err="1" smtClean="0"/>
              <a:t>C</a:t>
            </a:r>
            <a:r>
              <a:rPr lang="es-ES" sz="2800" dirty="0" err="1" smtClean="0"/>
              <a:t>ommunications</a:t>
            </a:r>
            <a:endParaRPr lang="es-ES" sz="2800" dirty="0" smtClean="0"/>
          </a:p>
          <a:p>
            <a:pPr algn="l"/>
            <a:r>
              <a:rPr lang="es-ES" sz="2800" dirty="0" smtClean="0"/>
              <a:t>Video, audio, IM, data in </a:t>
            </a:r>
            <a:r>
              <a:rPr lang="es-ES" sz="2800" dirty="0" err="1" smtClean="0"/>
              <a:t>the</a:t>
            </a:r>
            <a:r>
              <a:rPr lang="es-ES" sz="2800" dirty="0" smtClean="0"/>
              <a:t> browser</a:t>
            </a:r>
          </a:p>
          <a:p>
            <a:pPr algn="l"/>
            <a:r>
              <a:rPr lang="es-ES" sz="2800" b="1" dirty="0" err="1" smtClean="0"/>
              <a:t>Plugin</a:t>
            </a:r>
            <a:r>
              <a:rPr lang="es-ES" sz="2800" b="1" dirty="0" smtClean="0"/>
              <a:t>-free</a:t>
            </a:r>
            <a:r>
              <a:rPr lang="es-ES" sz="2800" dirty="0" smtClean="0"/>
              <a:t>!</a:t>
            </a:r>
          </a:p>
          <a:p>
            <a:pPr algn="l"/>
            <a:endParaRPr lang="es-ES" sz="2800" dirty="0" smtClean="0"/>
          </a:p>
          <a:p>
            <a:pPr algn="l"/>
            <a:r>
              <a:rPr lang="es-ES" sz="2800" dirty="0" smtClean="0"/>
              <a:t>5 </a:t>
            </a:r>
            <a:r>
              <a:rPr lang="es-ES" sz="2800" dirty="0" err="1" smtClean="0"/>
              <a:t>years</a:t>
            </a:r>
            <a:r>
              <a:rPr lang="es-ES" sz="2800" dirty="0" smtClean="0"/>
              <a:t> </a:t>
            </a:r>
            <a:r>
              <a:rPr lang="es-ES" sz="2800" dirty="0" err="1" smtClean="0"/>
              <a:t>relationship</a:t>
            </a:r>
            <a:endParaRPr lang="es-ES" sz="2800" dirty="0" smtClean="0"/>
          </a:p>
          <a:p>
            <a:pPr algn="l"/>
            <a:r>
              <a:rPr lang="es-ES" sz="2800" dirty="0" err="1" smtClean="0"/>
              <a:t>Originally</a:t>
            </a:r>
            <a:r>
              <a:rPr lang="es-ES" sz="2800" dirty="0" smtClean="0"/>
              <a:t> </a:t>
            </a:r>
            <a:r>
              <a:rPr lang="es-ES" sz="2800" dirty="0" err="1" smtClean="0"/>
              <a:t>just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Chrome, Firefox and Opera</a:t>
            </a:r>
          </a:p>
          <a:p>
            <a:pPr algn="l"/>
            <a:r>
              <a:rPr lang="es-ES" sz="2800" dirty="0" smtClean="0"/>
              <a:t>Microsoft </a:t>
            </a:r>
            <a:r>
              <a:rPr lang="es-ES" sz="2800" dirty="0" err="1" smtClean="0"/>
              <a:t>entered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game</a:t>
            </a:r>
            <a:r>
              <a:rPr lang="es-ES" sz="2800" dirty="0" smtClean="0"/>
              <a:t> </a:t>
            </a:r>
            <a:r>
              <a:rPr lang="es-ES" sz="2800" dirty="0" err="1" smtClean="0"/>
              <a:t>with</a:t>
            </a:r>
            <a:r>
              <a:rPr lang="es-ES" sz="2800" dirty="0" smtClean="0"/>
              <a:t> </a:t>
            </a:r>
            <a:r>
              <a:rPr lang="es-ES" sz="2800" u="sng" dirty="0" smtClean="0"/>
              <a:t>ORTC</a:t>
            </a:r>
          </a:p>
          <a:p>
            <a:pPr algn="l"/>
            <a:endParaRPr lang="es-ES" sz="2800" dirty="0"/>
          </a:p>
          <a:p>
            <a:pPr algn="l"/>
            <a:r>
              <a:rPr lang="es-ES" sz="2800" dirty="0" err="1" smtClean="0"/>
              <a:t>Native</a:t>
            </a:r>
            <a:r>
              <a:rPr lang="es-ES" sz="2800" dirty="0" smtClean="0"/>
              <a:t> iOS and Android </a:t>
            </a:r>
            <a:r>
              <a:rPr lang="es-ES" sz="2800" dirty="0" err="1" smtClean="0"/>
              <a:t>code</a:t>
            </a:r>
            <a:r>
              <a:rPr lang="es-ES" sz="2800" dirty="0" smtClean="0"/>
              <a:t> </a:t>
            </a:r>
            <a:r>
              <a:rPr lang="es-ES" sz="2800" dirty="0" err="1" smtClean="0"/>
              <a:t>too</a:t>
            </a:r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37796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14475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6" name="Picture 20" descr="Image result for chromecast logo transpar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757" y="3786552"/>
            <a:ext cx="4148643" cy="1100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37796"/>
            <a:ext cx="72418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600" dirty="0" err="1" smtClean="0"/>
              <a:t>offspring</a:t>
            </a:r>
            <a:endParaRPr lang="en-GB" sz="1000" dirty="0"/>
          </a:p>
        </p:txBody>
      </p:sp>
      <p:pic>
        <p:nvPicPr>
          <p:cNvPr id="19460" name="Picture 4" descr="Image result for facebook messenger official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706" y="1963057"/>
            <a:ext cx="1480694" cy="148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i.imgur.com/NfUqFpH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5694" y="1438446"/>
            <a:ext cx="3410244" cy="255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6" name="Picture 10" descr="https://www.evry.com/contentassets/3a98a2e6fefe40dc9873c85efadd43d8/workplace_from-facebook-logo-400px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61" y="3785076"/>
            <a:ext cx="2249255" cy="110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8" name="Picture 12" descr="Image result for slack ic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963" y="1644628"/>
            <a:ext cx="2333625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0" name="Picture 14" descr="Image result for mattermost 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5621" y="2107468"/>
            <a:ext cx="1486711" cy="1381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2" name="Picture 16" descr="Image result for citrix logo transparen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3600" y="3978254"/>
            <a:ext cx="2261089" cy="90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4" name="Picture 18" descr="Image result for vidyo logo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332" y="2145885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78" name="Picture 22" descr="Image result for amazon mayday icon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3176" y="2201239"/>
            <a:ext cx="1104900" cy="10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80" name="Picture 24" descr="Image result for twilio logo transparent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889" y="4006015"/>
            <a:ext cx="2185399" cy="66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8605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7" y="437796"/>
            <a:ext cx="6897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</a:t>
            </a:r>
            <a:endParaRPr lang="en-GB" sz="1000" dirty="0"/>
          </a:p>
        </p:txBody>
      </p:sp>
      <p:pic>
        <p:nvPicPr>
          <p:cNvPr id="5122" name="Picture 2" descr="https://i1.wp.com/webrtcbydralex.com/wp-content/uploads/2016/08/Screen-Shot-2016-08-13-at-1.49.01-P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636" y="1830211"/>
            <a:ext cx="10330687" cy="404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18587" y="6321778"/>
            <a:ext cx="289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Source</a:t>
            </a:r>
            <a:r>
              <a:rPr lang="es-ES" dirty="0" smtClean="0"/>
              <a:t>: webrtcbydralex.com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102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7" y="437796"/>
            <a:ext cx="68975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600" dirty="0" err="1" smtClean="0"/>
              <a:t>polyfill</a:t>
            </a:r>
            <a:endParaRPr lang="en-GB" sz="1000" dirty="0"/>
          </a:p>
        </p:txBody>
      </p:sp>
      <p:sp>
        <p:nvSpPr>
          <p:cNvPr id="3" name="Rectangle 2"/>
          <p:cNvSpPr/>
          <p:nvPr/>
        </p:nvSpPr>
        <p:spPr>
          <a:xfrm>
            <a:off x="2472267" y="2163233"/>
            <a:ext cx="7021689" cy="84666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err="1" smtClean="0"/>
              <a:t>Your</a:t>
            </a:r>
            <a:r>
              <a:rPr lang="es-ES" sz="3200" dirty="0" smtClean="0"/>
              <a:t> JavaScript </a:t>
            </a:r>
            <a:r>
              <a:rPr lang="es-ES" sz="3200" dirty="0" err="1" smtClean="0"/>
              <a:t>code</a:t>
            </a:r>
            <a:endParaRPr lang="en-GB" sz="3200" dirty="0"/>
          </a:p>
        </p:txBody>
      </p:sp>
      <p:sp>
        <p:nvSpPr>
          <p:cNvPr id="9" name="Rectangle 8"/>
          <p:cNvSpPr/>
          <p:nvPr/>
        </p:nvSpPr>
        <p:spPr>
          <a:xfrm>
            <a:off x="2472267" y="3151010"/>
            <a:ext cx="7021689" cy="84666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Adapter.js (</a:t>
            </a:r>
            <a:r>
              <a:rPr lang="es-ES" sz="3200" dirty="0" err="1" smtClean="0"/>
              <a:t>shim</a:t>
            </a:r>
            <a:r>
              <a:rPr lang="es-ES" sz="3200" dirty="0" smtClean="0"/>
              <a:t>)</a:t>
            </a:r>
            <a:endParaRPr lang="en-GB" sz="3200" dirty="0"/>
          </a:p>
        </p:txBody>
      </p:sp>
      <p:sp>
        <p:nvSpPr>
          <p:cNvPr id="10" name="Rectangle 9"/>
          <p:cNvSpPr/>
          <p:nvPr/>
        </p:nvSpPr>
        <p:spPr>
          <a:xfrm>
            <a:off x="7100711" y="4262965"/>
            <a:ext cx="2393245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/>
              <a:t>ORTC</a:t>
            </a:r>
            <a:endParaRPr lang="en-GB" sz="3200" dirty="0"/>
          </a:p>
        </p:txBody>
      </p:sp>
      <p:sp>
        <p:nvSpPr>
          <p:cNvPr id="11" name="Rectangle 10"/>
          <p:cNvSpPr/>
          <p:nvPr/>
        </p:nvSpPr>
        <p:spPr>
          <a:xfrm>
            <a:off x="2472267" y="4262965"/>
            <a:ext cx="4549422" cy="8466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err="1" smtClean="0"/>
              <a:t>WebRTC</a:t>
            </a:r>
            <a:r>
              <a:rPr lang="es-ES" sz="3200" dirty="0" smtClean="0"/>
              <a:t> 1.0</a:t>
            </a:r>
            <a:endParaRPr lang="en-GB" sz="3200" dirty="0"/>
          </a:p>
        </p:txBody>
      </p:sp>
      <p:pic>
        <p:nvPicPr>
          <p:cNvPr id="9218" name="Picture 2" descr="Image result for edg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0996" y="5168754"/>
            <a:ext cx="1132674" cy="113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s://cdn1.iconfinder.com/data/icons/logotypes/32/chrome-5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796" y="5258826"/>
            <a:ext cx="983480" cy="98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s://people-mozilla.org/~faaborg/files/shiretoko/firefoxIcon/firefox-512-noshadow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775" y="5199703"/>
            <a:ext cx="1101725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201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7" y="437796"/>
            <a:ext cx="78441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</a:t>
            </a:r>
            <a:r>
              <a:rPr lang="es-ES" sz="6600" dirty="0" err="1" smtClean="0"/>
              <a:t>polyfill</a:t>
            </a:r>
            <a:r>
              <a:rPr lang="es-ES" sz="6600" dirty="0" smtClean="0"/>
              <a:t> (</a:t>
            </a:r>
            <a:r>
              <a:rPr lang="es-ES" sz="6600" dirty="0" err="1" smtClean="0"/>
              <a:t>without</a:t>
            </a:r>
            <a:r>
              <a:rPr lang="es-ES" sz="6600" dirty="0" smtClean="0"/>
              <a:t>)</a:t>
            </a:r>
            <a:endParaRPr lang="en-GB" sz="1000" dirty="0"/>
          </a:p>
        </p:txBody>
      </p:sp>
      <p:sp>
        <p:nvSpPr>
          <p:cNvPr id="15" name="Rectangle 14"/>
          <p:cNvSpPr/>
          <p:nvPr/>
        </p:nvSpPr>
        <p:spPr>
          <a:xfrm>
            <a:off x="-1" y="2127240"/>
            <a:ext cx="12192001" cy="34778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en-GB" sz="2000" dirty="0" err="1" smtClean="0">
                <a:latin typeface="Consolas" panose="020B0609020204030204" pitchFamily="49" charset="0"/>
              </a:rPr>
              <a:t>navigator.getUserMedia</a:t>
            </a:r>
            <a:r>
              <a:rPr lang="en-GB" sz="2000" dirty="0" smtClean="0">
                <a:latin typeface="Consolas" panose="020B0609020204030204" pitchFamily="49" charset="0"/>
              </a:rPr>
              <a:t> = </a:t>
            </a:r>
            <a:r>
              <a:rPr lang="en-GB" sz="2000" dirty="0" err="1" smtClean="0">
                <a:latin typeface="Consolas" panose="020B0609020204030204" pitchFamily="49" charset="0"/>
              </a:rPr>
              <a:t>navigator.getUserMedia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navigator.</a:t>
            </a:r>
            <a:r>
              <a:rPr lang="en-GB" sz="2000" b="1" dirty="0" err="1" smtClean="0">
                <a:latin typeface="Consolas" panose="020B0609020204030204" pitchFamily="49" charset="0"/>
              </a:rPr>
              <a:t>moz</a:t>
            </a:r>
            <a:r>
              <a:rPr lang="en-GB" sz="2000" dirty="0" err="1" smtClean="0">
                <a:latin typeface="Consolas" panose="020B0609020204030204" pitchFamily="49" charset="0"/>
              </a:rPr>
              <a:t>GetUserMedia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navigator.</a:t>
            </a:r>
            <a:r>
              <a:rPr lang="en-GB" sz="2000" b="1" dirty="0" err="1" smtClean="0">
                <a:latin typeface="Consolas" panose="020B0609020204030204" pitchFamily="49" charset="0"/>
              </a:rPr>
              <a:t>webkit</a:t>
            </a:r>
            <a:r>
              <a:rPr lang="en-GB" sz="2000" dirty="0" err="1" smtClean="0">
                <a:latin typeface="Consolas" panose="020B0609020204030204" pitchFamily="49" charset="0"/>
              </a:rPr>
              <a:t>GetUserMedia</a:t>
            </a:r>
            <a:r>
              <a:rPr lang="en-GB" sz="2000" dirty="0" smtClean="0">
                <a:latin typeface="Consolas" panose="020B0609020204030204" pitchFamily="49" charset="0"/>
              </a:rPr>
              <a:t>;</a:t>
            </a:r>
          </a:p>
          <a:p>
            <a:endParaRPr lang="en-GB" sz="2000" dirty="0" smtClean="0">
              <a:latin typeface="Consolas" panose="020B0609020204030204" pitchFamily="49" charset="0"/>
            </a:endParaRPr>
          </a:p>
          <a:p>
            <a:r>
              <a:rPr lang="en-GB" sz="2000" dirty="0" err="1" smtClean="0">
                <a:latin typeface="Consolas" panose="020B0609020204030204" pitchFamily="49" charset="0"/>
              </a:rPr>
              <a:t>window.RTCPeerConnection</a:t>
            </a:r>
            <a:r>
              <a:rPr lang="en-GB" sz="2000" dirty="0" smtClean="0">
                <a:latin typeface="Consolas" panose="020B0609020204030204" pitchFamily="49" charset="0"/>
              </a:rPr>
              <a:t> = </a:t>
            </a:r>
            <a:r>
              <a:rPr lang="en-GB" sz="2000" dirty="0" err="1" smtClean="0">
                <a:latin typeface="Consolas" panose="020B0609020204030204" pitchFamily="49" charset="0"/>
              </a:rPr>
              <a:t>window.RTCPeerConnection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moz</a:t>
            </a:r>
            <a:r>
              <a:rPr lang="en-GB" sz="2000" dirty="0" err="1" smtClean="0">
                <a:latin typeface="Consolas" panose="020B0609020204030204" pitchFamily="49" charset="0"/>
              </a:rPr>
              <a:t>RTCPeerConnection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webkit</a:t>
            </a:r>
            <a:r>
              <a:rPr lang="en-GB" sz="2000" dirty="0" err="1" smtClean="0">
                <a:latin typeface="Consolas" panose="020B0609020204030204" pitchFamily="49" charset="0"/>
              </a:rPr>
              <a:t>RTCPeerConnection</a:t>
            </a:r>
            <a:r>
              <a:rPr lang="en-GB" sz="2000" dirty="0" smtClean="0">
                <a:latin typeface="Consolas" panose="020B0609020204030204" pitchFamily="49" charset="0"/>
              </a:rPr>
              <a:t>;</a:t>
            </a:r>
          </a:p>
          <a:p>
            <a:endParaRPr lang="en-GB" sz="2000" dirty="0" smtClean="0">
              <a:latin typeface="Consolas" panose="020B0609020204030204" pitchFamily="49" charset="0"/>
            </a:endParaRPr>
          </a:p>
          <a:p>
            <a:r>
              <a:rPr lang="en-GB" sz="2000" dirty="0" err="1" smtClean="0">
                <a:latin typeface="Consolas" panose="020B0609020204030204" pitchFamily="49" charset="0"/>
              </a:rPr>
              <a:t>window.RTCIceCandidate</a:t>
            </a:r>
            <a:r>
              <a:rPr lang="en-GB" sz="2000" dirty="0" smtClean="0">
                <a:latin typeface="Consolas" panose="020B0609020204030204" pitchFamily="49" charset="0"/>
              </a:rPr>
              <a:t> = </a:t>
            </a:r>
            <a:r>
              <a:rPr lang="en-GB" sz="2000" dirty="0" err="1" smtClean="0">
                <a:latin typeface="Consolas" panose="020B0609020204030204" pitchFamily="49" charset="0"/>
              </a:rPr>
              <a:t>window.RTCIceCandidate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moz</a:t>
            </a:r>
            <a:r>
              <a:rPr lang="en-GB" sz="2000" dirty="0" err="1" smtClean="0">
                <a:latin typeface="Consolas" panose="020B0609020204030204" pitchFamily="49" charset="0"/>
              </a:rPr>
              <a:t>RTCIceCandidate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webkit</a:t>
            </a:r>
            <a:r>
              <a:rPr lang="en-GB" sz="2000" dirty="0" err="1" smtClean="0">
                <a:latin typeface="Consolas" panose="020B0609020204030204" pitchFamily="49" charset="0"/>
              </a:rPr>
              <a:t>RTCIceCandidate</a:t>
            </a:r>
            <a:r>
              <a:rPr lang="en-GB" sz="2000" dirty="0" smtClean="0">
                <a:latin typeface="Consolas" panose="020B0609020204030204" pitchFamily="49" charset="0"/>
              </a:rPr>
              <a:t>;</a:t>
            </a:r>
          </a:p>
          <a:p>
            <a:endParaRPr lang="en-GB" sz="2000" dirty="0" smtClean="0">
              <a:latin typeface="Consolas" panose="020B0609020204030204" pitchFamily="49" charset="0"/>
            </a:endParaRPr>
          </a:p>
          <a:p>
            <a:r>
              <a:rPr lang="en-GB" sz="2000" dirty="0" err="1" smtClean="0">
                <a:latin typeface="Consolas" panose="020B0609020204030204" pitchFamily="49" charset="0"/>
              </a:rPr>
              <a:t>window.RTCSessionDescription</a:t>
            </a:r>
            <a:r>
              <a:rPr lang="en-GB" sz="2000" dirty="0" smtClean="0">
                <a:latin typeface="Consolas" panose="020B0609020204030204" pitchFamily="49" charset="0"/>
              </a:rPr>
              <a:t> = </a:t>
            </a:r>
            <a:r>
              <a:rPr lang="en-GB" sz="2000" dirty="0" err="1" smtClean="0">
                <a:latin typeface="Consolas" panose="020B0609020204030204" pitchFamily="49" charset="0"/>
              </a:rPr>
              <a:t>window.RTCSessionDescription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moz</a:t>
            </a:r>
            <a:r>
              <a:rPr lang="en-GB" sz="2000" dirty="0" err="1" smtClean="0">
                <a:latin typeface="Consolas" panose="020B0609020204030204" pitchFamily="49" charset="0"/>
              </a:rPr>
              <a:t>RTCSessionDescription</a:t>
            </a:r>
            <a:r>
              <a:rPr lang="en-GB" sz="2000" dirty="0" smtClean="0">
                <a:latin typeface="Consolas" panose="020B0609020204030204" pitchFamily="49" charset="0"/>
              </a:rPr>
              <a:t> || </a:t>
            </a:r>
            <a:r>
              <a:rPr lang="en-GB" sz="2000" dirty="0" err="1" smtClean="0">
                <a:latin typeface="Consolas" panose="020B0609020204030204" pitchFamily="49" charset="0"/>
              </a:rPr>
              <a:t>window.</a:t>
            </a:r>
            <a:r>
              <a:rPr lang="en-GB" sz="2000" b="1" dirty="0" err="1" smtClean="0">
                <a:latin typeface="Consolas" panose="020B0609020204030204" pitchFamily="49" charset="0"/>
              </a:rPr>
              <a:t>webkit</a:t>
            </a:r>
            <a:r>
              <a:rPr lang="en-GB" sz="2000" dirty="0" err="1" smtClean="0">
                <a:latin typeface="Consolas" panose="020B0609020204030204" pitchFamily="49" charset="0"/>
              </a:rPr>
              <a:t>RTCSessionDescription</a:t>
            </a:r>
            <a:r>
              <a:rPr lang="en-GB" sz="2000" dirty="0" smtClean="0">
                <a:latin typeface="Consolas" panose="020B0609020204030204" pitchFamily="49" charset="0"/>
              </a:rPr>
              <a:t>;</a:t>
            </a:r>
            <a:endParaRPr lang="en-GB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0621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80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700" y="2046994"/>
            <a:ext cx="10442222" cy="454854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4800" b="1" dirty="0" smtClean="0">
                <a:latin typeface="+mj-lt"/>
              </a:rPr>
              <a:t>  </a:t>
            </a:r>
            <a:r>
              <a:rPr lang="es-ES" sz="4800" b="1" dirty="0" err="1" smtClean="0">
                <a:latin typeface="+mj-lt"/>
              </a:rPr>
              <a:t>MediaStream</a:t>
            </a:r>
            <a:r>
              <a:rPr lang="es-ES" sz="4800" b="1" dirty="0" smtClean="0">
                <a:latin typeface="+mj-lt"/>
              </a:rPr>
              <a:t> (</a:t>
            </a:r>
            <a:r>
              <a:rPr lang="es-ES" sz="4800" b="1" dirty="0" err="1" smtClean="0">
                <a:latin typeface="+mj-lt"/>
              </a:rPr>
              <a:t>aka</a:t>
            </a:r>
            <a:r>
              <a:rPr lang="es-ES" sz="4800" b="1" dirty="0" smtClean="0">
                <a:latin typeface="+mj-lt"/>
              </a:rPr>
              <a:t> </a:t>
            </a:r>
            <a:r>
              <a:rPr lang="es-ES" sz="4800" b="1" dirty="0" err="1" smtClean="0">
                <a:latin typeface="+mj-lt"/>
              </a:rPr>
              <a:t>getUserMedia</a:t>
            </a:r>
            <a:r>
              <a:rPr lang="es-ES" sz="4800" b="1" dirty="0" smtClean="0">
                <a:latin typeface="+mj-lt"/>
              </a:rPr>
              <a:t>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4800" b="1" dirty="0" smtClean="0">
              <a:latin typeface="+mj-l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4800" b="1" dirty="0" smtClean="0">
                <a:latin typeface="+mj-lt"/>
              </a:rPr>
              <a:t>  </a:t>
            </a:r>
            <a:r>
              <a:rPr lang="es-ES" sz="4800" b="1" dirty="0" err="1" smtClean="0">
                <a:latin typeface="+mj-lt"/>
              </a:rPr>
              <a:t>RTCPeerConnection</a:t>
            </a:r>
            <a:endParaRPr lang="es-ES" sz="4800" b="1" dirty="0" smtClean="0">
              <a:latin typeface="+mj-l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ES" sz="4800" b="1" dirty="0" smtClean="0">
              <a:latin typeface="+mj-lt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ES" sz="4800" b="1" dirty="0" smtClean="0">
                <a:latin typeface="+mj-lt"/>
              </a:rPr>
              <a:t>  </a:t>
            </a:r>
            <a:r>
              <a:rPr lang="es-ES" sz="4800" b="1" dirty="0" err="1" smtClean="0">
                <a:latin typeface="+mj-lt"/>
              </a:rPr>
              <a:t>RTCDataChannel</a:t>
            </a:r>
            <a:endParaRPr lang="es-ES" sz="4800" dirty="0" smtClean="0">
              <a:latin typeface="+mj-lt"/>
            </a:endParaRPr>
          </a:p>
          <a:p>
            <a:pPr algn="l"/>
            <a:endParaRPr lang="es-ES" sz="2800" dirty="0" smtClean="0"/>
          </a:p>
          <a:p>
            <a:pPr algn="l"/>
            <a:endParaRPr lang="es-ES" sz="2800" dirty="0" smtClean="0"/>
          </a:p>
          <a:p>
            <a:pPr algn="l"/>
            <a:endParaRPr lang="en-GB" dirty="0"/>
          </a:p>
        </p:txBody>
      </p:sp>
      <p:pic>
        <p:nvPicPr>
          <p:cNvPr id="5" name="Picture 2" descr="http://www.clker.com/cliparts/S/T/l/4/i/d/red-heart-flat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75" y="457899"/>
            <a:ext cx="1289403" cy="109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6076" y="440271"/>
            <a:ext cx="3835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Web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3172178" y="437796"/>
            <a:ext cx="618772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RTC: Interfaces</a:t>
            </a:r>
            <a:endParaRPr lang="en-GB" sz="1000" dirty="0"/>
          </a:p>
        </p:txBody>
      </p:sp>
      <p:pic>
        <p:nvPicPr>
          <p:cNvPr id="10242" name="Picture 2" descr="Angel, Arrow, Bow, Cartoon, Cherub, Chubby, Cupi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388" y="2046994"/>
            <a:ext cx="889987" cy="83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Angel, Arrow, Bow, Cartoon, Cherub, Chubby, Cupi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88" y="3609094"/>
            <a:ext cx="889987" cy="83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Angel, Arrow, Bow, Cartoon, Cherub, Chubby, Cupi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88" y="5171194"/>
            <a:ext cx="889987" cy="83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7900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</TotalTime>
  <Words>461</Words>
  <Application>Microsoft Office PowerPoint</Application>
  <PresentationFormat>Widescreen</PresentationFormat>
  <Paragraphs>145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Calibri Light</vt:lpstr>
      <vt:lpstr>Consolas</vt:lpstr>
      <vt:lpstr>Georgia</vt:lpstr>
      <vt:lpstr>Office Theme</vt:lpstr>
      <vt:lpstr>BRINGING REALTIME MEDIA CAPABILITIES TO YOUR INTERFACE WITH WEBRTC </vt:lpstr>
      <vt:lpstr>BRINGING REALTIME MEDIA CAPABILITIES TO YOUR INTERFACE WITH WEBRTC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Francisco Valentin Vinagrero</dc:creator>
  <cp:lastModifiedBy>Francisco Valentin Vinagrero</cp:lastModifiedBy>
  <cp:revision>55</cp:revision>
  <dcterms:created xsi:type="dcterms:W3CDTF">2017-02-13T11:11:58Z</dcterms:created>
  <dcterms:modified xsi:type="dcterms:W3CDTF">2017-02-23T16:40:53Z</dcterms:modified>
</cp:coreProperties>
</file>