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99" r:id="rId2"/>
    <p:sldId id="600" r:id="rId3"/>
    <p:sldId id="623" r:id="rId4"/>
    <p:sldId id="622" r:id="rId5"/>
    <p:sldId id="626" r:id="rId6"/>
    <p:sldId id="612" r:id="rId7"/>
    <p:sldId id="624" r:id="rId8"/>
    <p:sldId id="625" r:id="rId9"/>
    <p:sldId id="620" r:id="rId10"/>
    <p:sldId id="61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CC"/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 autoAdjust="0"/>
    <p:restoredTop sz="98099" autoAdjust="0"/>
  </p:normalViewPr>
  <p:slideViewPr>
    <p:cSldViewPr snapToGrid="0" snapToObjects="1">
      <p:cViewPr>
        <p:scale>
          <a:sx n="100" d="100"/>
          <a:sy n="100" d="100"/>
        </p:scale>
        <p:origin x="-75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07.03.17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07.03.17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5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Lucie Linssen, CLICdp welcome, March 7th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clicdp.web.cern.ch/content/collaborat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8.07538" TargetMode="External"/><Relationship Id="rId3" Type="http://schemas.openxmlformats.org/officeDocument/2006/relationships/hyperlink" Target="https://cds.cern.ch/record/2210893?ln=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170/CERN-2016-004" TargetMode="External"/><Relationship Id="rId4" Type="http://schemas.openxmlformats.org/officeDocument/2006/relationships/hyperlink" Target="https://arxiv.org/abs/1608.07538" TargetMode="External"/><Relationship Id="rId5" Type="http://schemas.openxmlformats.org/officeDocument/2006/relationships/hyperlink" Target="http://cds.cern.ch/record/225404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8.07537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07729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595651/" TargetMode="External"/><Relationship Id="rId4" Type="http://schemas.openxmlformats.org/officeDocument/2006/relationships/hyperlink" Target="https://agenda.linearcollider.org/event/7450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genda.linearcollider.org/event/7454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emf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8625"/>
            <a:ext cx="7772400" cy="1470025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welcome and news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62600"/>
            <a:ext cx="6400800" cy="121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Lucie Linssen</a:t>
            </a:r>
          </a:p>
          <a:p>
            <a:r>
              <a:rPr lang="en-US" sz="2000" dirty="0" smtClean="0"/>
              <a:t>CLIC workshop</a:t>
            </a:r>
          </a:p>
          <a:p>
            <a:r>
              <a:rPr lang="en-US" sz="2000" dirty="0" smtClean="0"/>
              <a:t>March 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2017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79600"/>
            <a:ext cx="9144000" cy="326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04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89949" y="3048000"/>
            <a:ext cx="3006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extra slides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7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0" y="1778000"/>
            <a:ext cx="5442516" cy="2523768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</a:t>
            </a:r>
            <a:r>
              <a:rPr lang="en-US" dirty="0" err="1" smtClean="0"/>
              <a:t>collaboratrion</a:t>
            </a:r>
            <a:endParaRPr lang="en-US" dirty="0" smtClean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at this workshop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Re-submission of the CLIC Higgs overview publication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plans for the European strategy update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CLIC and possible ambitions beyond 3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Upcoming LC events</a:t>
            </a:r>
          </a:p>
        </p:txBody>
      </p:sp>
    </p:spTree>
    <p:extLst>
      <p:ext uri="{BB962C8B-B14F-4D97-AF65-F5344CB8AC3E}">
        <p14:creationId xmlns:p14="http://schemas.microsoft.com/office/powerpoint/2010/main" val="420721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579633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CLICdp</a:t>
            </a:r>
            <a:r>
              <a:rPr lang="en-US" sz="3200" dirty="0" smtClean="0"/>
              <a:t> collaboration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 descr="CLICdp-member-institutes-map-23Feb20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40"/>
          <a:stretch/>
        </p:blipFill>
        <p:spPr>
          <a:xfrm>
            <a:off x="0" y="1013973"/>
            <a:ext cx="5499100" cy="3397644"/>
          </a:xfrm>
          <a:prstGeom prst="rect">
            <a:avLst/>
          </a:prstGeom>
        </p:spPr>
      </p:pic>
      <p:pic>
        <p:nvPicPr>
          <p:cNvPr id="8" name="Picture 7" descr="Screen Shot 2017-03-05 at 11.49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554" y="990600"/>
            <a:ext cx="3622146" cy="4521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83754" y="5682278"/>
            <a:ext cx="3736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http://clicdp.web.cern.ch/content/</a:t>
            </a:r>
            <a:r>
              <a:rPr lang="en-US" sz="1400" dirty="0" smtClean="0">
                <a:hlinkClick r:id="rId4"/>
              </a:rPr>
              <a:t>collaboration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03200" y="4450715"/>
            <a:ext cx="4985371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CC"/>
                </a:solidFill>
              </a:rPr>
              <a:t>CLICdp</a:t>
            </a:r>
            <a:endParaRPr lang="en-US" b="1" dirty="0" smtClean="0">
              <a:solidFill>
                <a:srgbClr val="0000CC"/>
              </a:solidFill>
            </a:endParaRPr>
          </a:p>
          <a:p>
            <a:r>
              <a:rPr lang="en-US" b="1" dirty="0" smtClean="0"/>
              <a:t>   29 institutes from 18 countries</a:t>
            </a:r>
          </a:p>
          <a:p>
            <a:r>
              <a:rPr lang="en-US" b="1" dirty="0" smtClean="0"/>
              <a:t>   ~150 members</a:t>
            </a:r>
          </a:p>
          <a:p>
            <a:endParaRPr lang="en-US" sz="900" dirty="0"/>
          </a:p>
          <a:p>
            <a:r>
              <a:rPr lang="en-US" dirty="0" smtClean="0"/>
              <a:t>Most recent institute joined:</a:t>
            </a:r>
          </a:p>
          <a:p>
            <a:r>
              <a:rPr lang="en-US" dirty="0" err="1"/>
              <a:t>Abant</a:t>
            </a:r>
            <a:r>
              <a:rPr lang="en-US" dirty="0"/>
              <a:t> </a:t>
            </a:r>
            <a:r>
              <a:rPr lang="en-US" dirty="0" err="1"/>
              <a:t>Izzet</a:t>
            </a:r>
            <a:r>
              <a:rPr lang="en-US" dirty="0"/>
              <a:t> </a:t>
            </a:r>
            <a:r>
              <a:rPr lang="en-US" dirty="0" err="1"/>
              <a:t>Baysal</a:t>
            </a:r>
            <a:r>
              <a:rPr lang="en-US" dirty="0"/>
              <a:t> University (AIBU) in </a:t>
            </a:r>
            <a:r>
              <a:rPr lang="en-US" dirty="0" err="1"/>
              <a:t>Bolu</a:t>
            </a:r>
            <a:r>
              <a:rPr lang="en-US" dirty="0"/>
              <a:t>, </a:t>
            </a:r>
            <a:r>
              <a:rPr lang="en-US" dirty="0" smtClean="0"/>
              <a:t>Turkey</a:t>
            </a:r>
          </a:p>
          <a:p>
            <a:r>
              <a:rPr lang="en-US" dirty="0" smtClean="0"/>
              <a:t>Representative: </a:t>
            </a:r>
            <a:r>
              <a:rPr lang="en-US" dirty="0" err="1" smtClean="0"/>
              <a:t>Haluk</a:t>
            </a:r>
            <a:r>
              <a:rPr lang="en-US" dirty="0" smtClean="0"/>
              <a:t> </a:t>
            </a:r>
            <a:r>
              <a:rPr lang="en-US" dirty="0" err="1" smtClean="0"/>
              <a:t>Denizli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 smtClean="0">
                <a:solidFill>
                  <a:srgbClr val="FF0000"/>
                </a:solidFill>
              </a:rPr>
              <a:t> Welcome 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CLICdp</a:t>
            </a:r>
            <a:r>
              <a:rPr lang="en-US" sz="3200" dirty="0" smtClean="0"/>
              <a:t> at this workshop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8000" y="1143000"/>
            <a:ext cx="6083717" cy="1200329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Workshop 2017: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~220 registrants </a:t>
            </a:r>
            <a:r>
              <a:rPr lang="en-US" sz="1400" dirty="0" smtClean="0"/>
              <a:t>(226 in 2016)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~80  physics/detector registrants </a:t>
            </a:r>
            <a:r>
              <a:rPr lang="en-US" sz="1400" dirty="0" smtClean="0"/>
              <a:t>(~67 at last </a:t>
            </a:r>
            <a:r>
              <a:rPr lang="en-US" sz="1400" dirty="0" err="1" smtClean="0"/>
              <a:t>CLICdp</a:t>
            </a:r>
            <a:r>
              <a:rPr lang="en-US" sz="1400" dirty="0" smtClean="0"/>
              <a:t> 2-day meeting)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~50 physics/detector presentations (all plenary)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8000" y="2832100"/>
            <a:ext cx="7988300" cy="2031325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Topical sessions and conveners: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Physics and Analysis</a:t>
            </a: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1600" dirty="0" smtClean="0"/>
              <a:t>(Igor </a:t>
            </a:r>
            <a:r>
              <a:rPr lang="en-US" sz="1600" dirty="0" err="1" smtClean="0"/>
              <a:t>Boyko</a:t>
            </a:r>
            <a:r>
              <a:rPr lang="en-US" sz="1600" dirty="0" smtClean="0"/>
              <a:t>, Wolfgang </a:t>
            </a:r>
            <a:r>
              <a:rPr lang="en-US" sz="1600" dirty="0" err="1" smtClean="0"/>
              <a:t>Kilian</a:t>
            </a:r>
            <a:r>
              <a:rPr lang="en-US" sz="1600" dirty="0" smtClean="0"/>
              <a:t>, Victoria Martin, </a:t>
            </a:r>
            <a:r>
              <a:rPr lang="en-US" sz="1600" dirty="0"/>
              <a:t>James Wells)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Detector Validation / Detector Calibration and Alignment    </a:t>
            </a:r>
            <a:r>
              <a:rPr lang="en-US" sz="1600" dirty="0" smtClean="0"/>
              <a:t>(Jean-Jacques </a:t>
            </a:r>
            <a:r>
              <a:rPr lang="en-US" sz="1600" dirty="0" err="1" smtClean="0"/>
              <a:t>Blaising</a:t>
            </a:r>
            <a:r>
              <a:rPr lang="en-US" sz="1600" dirty="0" smtClean="0"/>
              <a:t>,      	Philipp </a:t>
            </a:r>
            <a:r>
              <a:rPr lang="en-US" sz="1600" dirty="0" err="1" smtClean="0"/>
              <a:t>Roloff</a:t>
            </a:r>
            <a:r>
              <a:rPr lang="en-US" sz="1600" dirty="0" smtClean="0"/>
              <a:t>, Matthias Weber)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Software</a:t>
            </a: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1600" dirty="0" smtClean="0"/>
              <a:t>(Frank </a:t>
            </a:r>
            <a:r>
              <a:rPr lang="en-US" sz="1600" dirty="0" err="1" smtClean="0"/>
              <a:t>Gaede</a:t>
            </a:r>
            <a:r>
              <a:rPr lang="en-US" sz="1600" dirty="0" smtClean="0"/>
              <a:t>, Aidan </a:t>
            </a:r>
            <a:r>
              <a:rPr lang="en-US" sz="1600" dirty="0"/>
              <a:t>Robson, Andre </a:t>
            </a:r>
            <a:r>
              <a:rPr lang="en-US" sz="1600" dirty="0" err="1" smtClean="0"/>
              <a:t>Sailer</a:t>
            </a:r>
            <a:r>
              <a:rPr lang="en-US" sz="1600" dirty="0" smtClean="0"/>
              <a:t>)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Vertex </a:t>
            </a:r>
            <a:r>
              <a:rPr lang="en-US" dirty="0" smtClean="0">
                <a:solidFill>
                  <a:srgbClr val="0000FF"/>
                </a:solidFill>
              </a:rPr>
              <a:t>and </a:t>
            </a:r>
            <a:r>
              <a:rPr lang="en-US" dirty="0">
                <a:solidFill>
                  <a:srgbClr val="0000FF"/>
                </a:solidFill>
              </a:rPr>
              <a:t>Tracker R&amp;</a:t>
            </a:r>
            <a:r>
              <a:rPr lang="en-US" dirty="0" smtClean="0">
                <a:solidFill>
                  <a:srgbClr val="0000FF"/>
                </a:solidFill>
              </a:rPr>
              <a:t>D    </a:t>
            </a:r>
            <a:r>
              <a:rPr lang="en-US" sz="1600" dirty="0" smtClean="0"/>
              <a:t>(Daniel </a:t>
            </a:r>
            <a:r>
              <a:rPr lang="en-US" sz="1600" dirty="0" err="1"/>
              <a:t>Hynds</a:t>
            </a:r>
            <a:r>
              <a:rPr lang="en-US" sz="1600" dirty="0"/>
              <a:t>, Andreas </a:t>
            </a:r>
            <a:r>
              <a:rPr lang="en-US" sz="1600" dirty="0" smtClean="0"/>
              <a:t>Nurnberg, </a:t>
            </a:r>
            <a:r>
              <a:rPr lang="en-US" sz="1600" dirty="0" err="1" smtClean="0"/>
              <a:t>Joost</a:t>
            </a:r>
            <a:r>
              <a:rPr lang="en-US" sz="1600" dirty="0" smtClean="0"/>
              <a:t> </a:t>
            </a:r>
            <a:r>
              <a:rPr lang="en-US" sz="1600" dirty="0" err="1" smtClean="0"/>
              <a:t>Vossebeld</a:t>
            </a:r>
            <a:r>
              <a:rPr lang="en-US" sz="1600" dirty="0" smtClean="0"/>
              <a:t>)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FCAL / ECAL / HCAL R&amp;D 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sz="1600" dirty="0" smtClean="0"/>
              <a:t>(</a:t>
            </a:r>
            <a:r>
              <a:rPr lang="en-US" sz="1600" dirty="0" err="1" smtClean="0"/>
              <a:t>Marek</a:t>
            </a:r>
            <a:r>
              <a:rPr lang="en-US" sz="1600" dirty="0" smtClean="0"/>
              <a:t> </a:t>
            </a:r>
            <a:r>
              <a:rPr lang="en-US" sz="1600" dirty="0" err="1" smtClean="0"/>
              <a:t>Idzik</a:t>
            </a:r>
            <a:r>
              <a:rPr lang="en-US" sz="1600" dirty="0" smtClean="0"/>
              <a:t>, </a:t>
            </a:r>
            <a:r>
              <a:rPr lang="en-US" sz="1600" dirty="0"/>
              <a:t>Eva </a:t>
            </a:r>
            <a:r>
              <a:rPr lang="en-US" sz="1600" dirty="0" err="1"/>
              <a:t>Sicking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66700" y="5232400"/>
            <a:ext cx="868600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Workshop dinner </a:t>
            </a:r>
            <a:r>
              <a:rPr lang="en-US" dirty="0" smtClean="0"/>
              <a:t>=&gt; Wednesday evening in CERN restaurant R1, included in workshop fee</a:t>
            </a:r>
          </a:p>
          <a:p>
            <a:endParaRPr lang="en-US" sz="900" dirty="0" smtClean="0"/>
          </a:p>
          <a:p>
            <a:r>
              <a:rPr lang="en-US" b="1" dirty="0" err="1" smtClean="0"/>
              <a:t>CLICdp</a:t>
            </a:r>
            <a:r>
              <a:rPr lang="en-US" b="1" dirty="0" smtClean="0"/>
              <a:t> dinner </a:t>
            </a:r>
            <a:r>
              <a:rPr lang="en-US" dirty="0" smtClean="0"/>
              <a:t>=&gt; Thursday evening in St </a:t>
            </a:r>
            <a:r>
              <a:rPr lang="en-US" dirty="0" err="1" smtClean="0"/>
              <a:t>Genis</a:t>
            </a:r>
            <a:r>
              <a:rPr lang="en-US" dirty="0" smtClean="0"/>
              <a:t> =&gt; 47 participants </a:t>
            </a:r>
            <a:r>
              <a:rPr lang="en-US" sz="2000" dirty="0" smtClean="0"/>
              <a:t>≈</a:t>
            </a:r>
            <a:r>
              <a:rPr lang="en-US" dirty="0" smtClean="0"/>
              <a:t> maximum</a:t>
            </a:r>
          </a:p>
          <a:p>
            <a:endParaRPr lang="en-US" sz="900" dirty="0" smtClean="0"/>
          </a:p>
          <a:p>
            <a:r>
              <a:rPr lang="en-US" b="1" i="1" dirty="0" smtClean="0">
                <a:solidFill>
                  <a:srgbClr val="FF6600"/>
                </a:solidFill>
              </a:rPr>
              <a:t>Unfortunately, no snowshoe outing on Friday</a:t>
            </a:r>
            <a:r>
              <a:rPr lang="en-US" dirty="0" smtClean="0"/>
              <a:t>, due to weather conditions</a:t>
            </a:r>
          </a:p>
        </p:txBody>
      </p:sp>
    </p:spTree>
    <p:extLst>
      <p:ext uri="{BB962C8B-B14F-4D97-AF65-F5344CB8AC3E}">
        <p14:creationId xmlns:p14="http://schemas.microsoft.com/office/powerpoint/2010/main" val="657277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Re-submission of CLIC Higgs physics paper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825500"/>
            <a:ext cx="6064346" cy="2308324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Higgs </a:t>
            </a:r>
            <a:r>
              <a:rPr lang="en-US" b="1" dirty="0"/>
              <a:t>Physics at the CLIC Electron-Positron Linear </a:t>
            </a:r>
            <a:r>
              <a:rPr lang="en-US" b="1" dirty="0" smtClean="0"/>
              <a:t>Collider</a:t>
            </a:r>
          </a:p>
          <a:p>
            <a:r>
              <a:rPr lang="en-US" dirty="0" smtClean="0">
                <a:hlinkClick r:id="rId2"/>
              </a:rPr>
              <a:t>https://arxiv.org/abs/1608.07538</a:t>
            </a:r>
            <a:r>
              <a:rPr lang="en-US" dirty="0" smtClean="0"/>
              <a:t> and </a:t>
            </a:r>
            <a:r>
              <a:rPr lang="mr-IN" sz="1600" dirty="0" smtClean="0">
                <a:hlinkClick r:id="rId3"/>
              </a:rPr>
              <a:t>CLICdp-Pub-2016-001</a:t>
            </a:r>
            <a:endParaRPr lang="en-US" dirty="0" smtClean="0"/>
          </a:p>
          <a:p>
            <a:r>
              <a:rPr lang="en-US" dirty="0" smtClean="0"/>
              <a:t>Was submitted to EPJC in August 2016</a:t>
            </a:r>
          </a:p>
          <a:p>
            <a:r>
              <a:rPr lang="en-US" dirty="0" smtClean="0"/>
              <a:t>Comments received from EPJC in Oct 2016: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Systematic errors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Detailed questions on various analyses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Editing comments</a:t>
            </a:r>
          </a:p>
          <a:p>
            <a:r>
              <a:rPr lang="en-US" dirty="0" smtClean="0"/>
              <a:t>Re-submitted to EPJC on 3/3/2017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191" y="3416300"/>
            <a:ext cx="7968848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Principal changes with respect to Aug 2016 version: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New section dedicated to systematic errors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self-coupling analysis =&gt; replaced by the recent analysis by Bono and Rosa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i="1" dirty="0" smtClean="0"/>
              <a:t>Larger statistical error than before, still with room for improvement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Correlations taken into account in combined Higgs coupling fits.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Added a version of combined fit that includes theoretical errors.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461000"/>
            <a:ext cx="7587308" cy="92333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Note that:</a:t>
            </a:r>
          </a:p>
          <a:p>
            <a:r>
              <a:rPr lang="en-US" dirty="0" smtClean="0"/>
              <a:t>To avoid public presentation of different versions of our Higgs results, </a:t>
            </a:r>
          </a:p>
          <a:p>
            <a:r>
              <a:rPr lang="en-US" dirty="0" smtClean="0"/>
              <a:t>for now</a:t>
            </a:r>
            <a:r>
              <a:rPr lang="en-US" dirty="0"/>
              <a:t> </a:t>
            </a:r>
            <a:r>
              <a:rPr lang="en-US" dirty="0" smtClean="0"/>
              <a:t>please use the plots and figures from </a:t>
            </a:r>
            <a:r>
              <a:rPr lang="en-US" dirty="0">
                <a:hlinkClick r:id="rId2"/>
              </a:rPr>
              <a:t>https://arxiv.org/abs/1608.07538</a:t>
            </a: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52281">
            <a:off x="6626259" y="1496080"/>
            <a:ext cx="2451099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Victoria Martin, Aidan Robson, Philipp </a:t>
            </a:r>
            <a:r>
              <a:rPr lang="en-US" sz="1400" dirty="0" err="1" smtClean="0"/>
              <a:t>Roloff</a:t>
            </a:r>
            <a:r>
              <a:rPr lang="en-US" sz="1400" dirty="0" smtClean="0"/>
              <a:t>, Frank Simon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53538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6"/>
            <a:ext cx="7410748" cy="935233"/>
          </a:xfrm>
        </p:spPr>
        <p:txBody>
          <a:bodyPr>
            <a:noAutofit/>
          </a:bodyPr>
          <a:lstStyle/>
          <a:p>
            <a:r>
              <a:rPr lang="en-US" sz="3200" dirty="0" err="1"/>
              <a:t>CLICdp</a:t>
            </a:r>
            <a:r>
              <a:rPr lang="en-US" sz="3200" dirty="0"/>
              <a:t> documents</a:t>
            </a:r>
            <a:br>
              <a:rPr lang="en-US" sz="3200" dirty="0"/>
            </a:br>
            <a:r>
              <a:rPr lang="en-US" sz="3200" dirty="0"/>
              <a:t>in preparation for next European Strategy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300" y="1266646"/>
            <a:ext cx="8058616" cy="500137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 smtClean="0"/>
              <a:t>CLICdp</a:t>
            </a:r>
            <a:r>
              <a:rPr lang="en-US" sz="2000" b="1" dirty="0" smtClean="0"/>
              <a:t> reports serving as ingredients for a </a:t>
            </a:r>
            <a:r>
              <a:rPr lang="en-US" sz="2000" b="1" dirty="0" smtClean="0">
                <a:solidFill>
                  <a:srgbClr val="FF0000"/>
                </a:solidFill>
              </a:rPr>
              <a:t>CLIC summary report</a:t>
            </a:r>
            <a:r>
              <a:rPr lang="en-US" sz="2000" b="1" dirty="0" smtClean="0"/>
              <a:t>: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Updated Baseline for a Staged Compact Linear </a:t>
            </a:r>
            <a:r>
              <a:rPr lang="en-US" dirty="0" smtClean="0">
                <a:solidFill>
                  <a:srgbClr val="0000FF"/>
                </a:solidFill>
              </a:rPr>
              <a:t>Collider </a:t>
            </a:r>
            <a:r>
              <a:rPr lang="en-US" sz="1400" dirty="0" smtClean="0">
                <a:solidFill>
                  <a:srgbClr val="0000FF"/>
                </a:solidFill>
              </a:rPr>
              <a:t>(380 </a:t>
            </a:r>
            <a:r>
              <a:rPr lang="en-US" sz="1400" dirty="0" err="1" smtClean="0">
                <a:solidFill>
                  <a:srgbClr val="0000FF"/>
                </a:solidFill>
              </a:rPr>
              <a:t>GeV</a:t>
            </a:r>
            <a:r>
              <a:rPr lang="en-US" sz="1400" dirty="0" smtClean="0">
                <a:solidFill>
                  <a:srgbClr val="0000FF"/>
                </a:solidFill>
              </a:rPr>
              <a:t>, 1.5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r>
              <a:rPr lang="en-US" sz="1400" dirty="0" smtClean="0">
                <a:solidFill>
                  <a:srgbClr val="0000FF"/>
                </a:solidFill>
              </a:rPr>
              <a:t>, 3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r>
              <a:rPr lang="en-US" sz="1400" dirty="0" smtClean="0">
                <a:solidFill>
                  <a:srgbClr val="0000FF"/>
                </a:solidFill>
              </a:rPr>
              <a:t>)   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 </a:t>
            </a:r>
            <a:endParaRPr lang="en-US" dirty="0" smtClean="0">
              <a:solidFill>
                <a:srgbClr val="FF66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2"/>
              </a:rPr>
              <a:t>arXiv:</a:t>
            </a:r>
            <a:r>
              <a:rPr lang="hr-HR" dirty="0" smtClean="0">
                <a:hlinkClick r:id="rId2"/>
              </a:rPr>
              <a:t>1608.07537</a:t>
            </a:r>
            <a:r>
              <a:rPr lang="hr-HR" dirty="0" smtClean="0"/>
              <a:t>, </a:t>
            </a:r>
            <a:r>
              <a:rPr lang="en-US" dirty="0" smtClean="0">
                <a:hlinkClick r:id="rId3"/>
              </a:rPr>
              <a:t>CERN-2016-004</a:t>
            </a:r>
            <a:endParaRPr lang="en-US" dirty="0" smtClean="0"/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Higgs Physics at the CLIC Electron-Positron Linear </a:t>
            </a:r>
            <a:r>
              <a:rPr lang="en-US" dirty="0" smtClean="0">
                <a:solidFill>
                  <a:srgbClr val="0000FF"/>
                </a:solidFill>
              </a:rPr>
              <a:t>Collider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4"/>
              </a:rPr>
              <a:t>arXiv:</a:t>
            </a:r>
            <a:r>
              <a:rPr lang="hr-HR" dirty="0" smtClean="0">
                <a:hlinkClick r:id="rId4"/>
              </a:rPr>
              <a:t>1608.07538</a:t>
            </a:r>
            <a:endParaRPr lang="hr-HR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 new </a:t>
            </a:r>
            <a:r>
              <a:rPr lang="en-US" dirty="0" err="1" smtClean="0">
                <a:solidFill>
                  <a:srgbClr val="0000FF"/>
                </a:solidFill>
              </a:rPr>
              <a:t>optimised</a:t>
            </a:r>
            <a:r>
              <a:rPr lang="en-US" dirty="0" smtClean="0">
                <a:solidFill>
                  <a:srgbClr val="0000FF"/>
                </a:solidFill>
              </a:rPr>
              <a:t> CLIC detector model </a:t>
            </a:r>
            <a:r>
              <a:rPr lang="en-US" dirty="0" err="1" smtClean="0">
                <a:solidFill>
                  <a:srgbClr val="0000FF"/>
                </a:solidFill>
              </a:rPr>
              <a:t>CLICdet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00FF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note </a:t>
            </a:r>
            <a:r>
              <a:rPr lang="mr-IN" sz="1600" dirty="0" smtClean="0">
                <a:hlinkClick r:id="rId5"/>
              </a:rPr>
              <a:t>CLICdp-Note-2017-001</a:t>
            </a:r>
            <a:r>
              <a:rPr lang="en-US" sz="1600" dirty="0" smtClean="0"/>
              <a:t> (detector/SW validation in progress)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An overview of CLIC top physics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top physics publication =&gt; complete draft before the end of 2017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Extended BSM studies (hopefully also motivated by LHC discoveries)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BSM overview publication in 2018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CLIC R&amp;D report =&gt; with main CLIC technology demonstrators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Summary publication(s) in 2018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Plan for the period ~2019-2025 in case CLIC would be supported by next strategy</a:t>
            </a:r>
          </a:p>
        </p:txBody>
      </p:sp>
    </p:spTree>
    <p:extLst>
      <p:ext uri="{BB962C8B-B14F-4D97-AF65-F5344CB8AC3E}">
        <p14:creationId xmlns:p14="http://schemas.microsoft.com/office/powerpoint/2010/main" val="2718385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29967"/>
            <a:ext cx="8126976" cy="7273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CLIC and possible ambitions beyond 3 </a:t>
            </a:r>
            <a:r>
              <a:rPr lang="en-US" sz="3200" dirty="0" err="1" smtClean="0"/>
              <a:t>TeV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0701" y="1100667"/>
            <a:ext cx="8026400" cy="196977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Exploring ambitious possibilities of:</a:t>
            </a:r>
          </a:p>
          <a:p>
            <a:r>
              <a:rPr lang="en-US" b="1" dirty="0" smtClean="0"/>
              <a:t>Initial 380 </a:t>
            </a:r>
            <a:r>
              <a:rPr lang="en-US" b="1" dirty="0" err="1" smtClean="0"/>
              <a:t>GeV</a:t>
            </a:r>
            <a:r>
              <a:rPr lang="en-US" b="1" dirty="0" smtClean="0"/>
              <a:t> CLIC collider + extension to &gt;&gt;3 </a:t>
            </a:r>
            <a:r>
              <a:rPr lang="en-US" b="1" dirty="0" err="1" smtClean="0"/>
              <a:t>TeV</a:t>
            </a:r>
            <a:r>
              <a:rPr lang="en-US" b="1" dirty="0" smtClean="0"/>
              <a:t> using new technologies</a:t>
            </a:r>
          </a:p>
          <a:p>
            <a:endParaRPr lang="en-US" sz="900" dirty="0"/>
          </a:p>
          <a:p>
            <a:r>
              <a:rPr lang="en-US" dirty="0" smtClean="0"/>
              <a:t>Explored in a series of meetings, mostly accelerator experts + </a:t>
            </a:r>
            <a:r>
              <a:rPr lang="en-US" u="sng" dirty="0" smtClean="0"/>
              <a:t>Philipp </a:t>
            </a:r>
            <a:r>
              <a:rPr lang="en-US" u="sng" dirty="0" err="1" smtClean="0"/>
              <a:t>Roloff</a:t>
            </a:r>
            <a:endParaRPr lang="en-US" sz="900" u="sng" dirty="0"/>
          </a:p>
          <a:p>
            <a:r>
              <a:rPr lang="en-US" dirty="0">
                <a:hlinkClick r:id="rId2"/>
              </a:rPr>
              <a:t>https://indico.cern.ch/event/607729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sz="1400" dirty="0" smtClean="0"/>
              <a:t>(open meetings, see mandate attached there)</a:t>
            </a:r>
            <a:endParaRPr lang="en-US" sz="1400" dirty="0"/>
          </a:p>
          <a:p>
            <a:endParaRPr lang="en-US" sz="900" dirty="0" smtClean="0"/>
          </a:p>
          <a:p>
            <a:r>
              <a:rPr lang="en-US" dirty="0"/>
              <a:t>U</a:t>
            </a:r>
            <a:r>
              <a:rPr lang="en-US" dirty="0" smtClean="0"/>
              <a:t>nderstanding such possibilities may allow to adapt CLIC design to future options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1" y="3429000"/>
            <a:ext cx="6677279" cy="2585323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 main concern: 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ifficult </a:t>
            </a:r>
            <a:r>
              <a:rPr lang="en-US" dirty="0"/>
              <a:t>to accelerate positrons </a:t>
            </a:r>
            <a:r>
              <a:rPr lang="en-US" dirty="0" smtClean="0"/>
              <a:t>using </a:t>
            </a:r>
            <a:r>
              <a:rPr lang="en-US" dirty="0"/>
              <a:t>plasma acceleration </a:t>
            </a:r>
            <a:r>
              <a:rPr lang="en-US" dirty="0" smtClean="0"/>
              <a:t>techniques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Sample of related questions for the physics:</a:t>
            </a:r>
          </a:p>
          <a:p>
            <a:r>
              <a:rPr lang="en-US" b="1" dirty="0" smtClean="0"/>
              <a:t>What about?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hoton (1 </a:t>
            </a:r>
            <a:r>
              <a:rPr lang="en-US" dirty="0" err="1" smtClean="0"/>
              <a:t>TeV</a:t>
            </a:r>
            <a:r>
              <a:rPr lang="en-US" dirty="0" smtClean="0"/>
              <a:t>) </a:t>
            </a:r>
            <a:r>
              <a:rPr lang="mr-IN" dirty="0" smtClean="0"/>
              <a:t>–</a:t>
            </a:r>
            <a:r>
              <a:rPr lang="en-US" dirty="0" smtClean="0"/>
              <a:t> proton  (LHC) collider?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Photon </a:t>
            </a:r>
            <a:r>
              <a:rPr lang="mr-IN" dirty="0" smtClean="0"/>
              <a:t>–</a:t>
            </a:r>
            <a:r>
              <a:rPr lang="en-US" dirty="0" smtClean="0"/>
              <a:t> photon collider at 2.4 </a:t>
            </a:r>
            <a:r>
              <a:rPr lang="en-US" dirty="0" err="1" smtClean="0"/>
              <a:t>TeV</a:t>
            </a:r>
            <a:r>
              <a:rPr lang="en-US" dirty="0" smtClean="0"/>
              <a:t> 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Asymmetric electron </a:t>
            </a:r>
            <a:r>
              <a:rPr lang="mr-IN" dirty="0" smtClean="0"/>
              <a:t>–</a:t>
            </a:r>
            <a:r>
              <a:rPr lang="en-US" dirty="0" smtClean="0"/>
              <a:t> positron collisions ?</a:t>
            </a:r>
          </a:p>
          <a:p>
            <a:pPr marL="285750" indent="-285750">
              <a:buFont typeface="Arial"/>
              <a:buChar char="•"/>
            </a:pPr>
            <a:r>
              <a:rPr lang="mr-IN" dirty="0" smtClean="0"/>
              <a:t>……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7188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17267"/>
            <a:ext cx="7410748" cy="727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Some </a:t>
            </a:r>
            <a:r>
              <a:rPr lang="en-US" sz="3600" smtClean="0"/>
              <a:t>upcoming LC community </a:t>
            </a:r>
            <a:r>
              <a:rPr lang="en-US" sz="3600" dirty="0" smtClean="0"/>
              <a:t>events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77149" y="2209800"/>
            <a:ext cx="6262389" cy="3970318"/>
          </a:xfrm>
          <a:prstGeom prst="rect">
            <a:avLst/>
          </a:prstGeom>
          <a:noFill/>
          <a:ln w="19050" cmpd="sng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CALICE</a:t>
            </a:r>
            <a:r>
              <a:rPr lang="en-US" dirty="0"/>
              <a:t> collaboration meeting, </a:t>
            </a:r>
            <a:r>
              <a:rPr lang="en-US" dirty="0" smtClean="0"/>
              <a:t>March 22-24, LLR Paris</a:t>
            </a:r>
            <a:endParaRPr lang="en-US" dirty="0"/>
          </a:p>
          <a:p>
            <a:r>
              <a:rPr lang="en-US" dirty="0">
                <a:hlinkClick r:id="rId2"/>
              </a:rPr>
              <a:t>https://agenda.linearcollider.org/event/7454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Workshop on </a:t>
            </a:r>
            <a:r>
              <a:rPr lang="en-US" b="1" dirty="0" smtClean="0"/>
              <a:t>top physics at the LC</a:t>
            </a:r>
            <a:r>
              <a:rPr lang="en-US" dirty="0" smtClean="0"/>
              <a:t>, June 7-9, CERN</a:t>
            </a:r>
          </a:p>
          <a:p>
            <a:r>
              <a:rPr lang="en-US" dirty="0">
                <a:hlinkClick r:id="rId3"/>
              </a:rPr>
              <a:t>http://indico.cern.ch/event/595651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LC vertex detector workshop</a:t>
            </a:r>
            <a:r>
              <a:rPr lang="en-US" dirty="0" smtClean="0"/>
              <a:t>, April 30 </a:t>
            </a:r>
            <a:r>
              <a:rPr lang="mr-IN" dirty="0" smtClean="0"/>
              <a:t>–</a:t>
            </a:r>
            <a:r>
              <a:rPr lang="en-US" dirty="0" smtClean="0"/>
              <a:t> May 3,Ringberg </a:t>
            </a:r>
            <a:r>
              <a:rPr lang="en-US" dirty="0" err="1" smtClean="0"/>
              <a:t>Schloss</a:t>
            </a:r>
            <a:r>
              <a:rPr lang="en-US" dirty="0" smtClean="0"/>
              <a:t>, </a:t>
            </a:r>
          </a:p>
          <a:p>
            <a:r>
              <a:rPr lang="en-US" dirty="0">
                <a:hlinkClick r:id="rId4"/>
              </a:rPr>
              <a:t>https://agenda.linearcollider.org/event/7450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ALCWS</a:t>
            </a:r>
            <a:r>
              <a:rPr lang="en-US" dirty="0" smtClean="0"/>
              <a:t>, June 26-30, SLAC</a:t>
            </a:r>
          </a:p>
          <a:p>
            <a:r>
              <a:rPr lang="en-US" dirty="0" smtClean="0"/>
              <a:t>Currently a 2-hour </a:t>
            </a:r>
            <a:r>
              <a:rPr lang="en-US" dirty="0" err="1" smtClean="0"/>
              <a:t>CLICdp</a:t>
            </a:r>
            <a:r>
              <a:rPr lang="en-US" dirty="0" smtClean="0"/>
              <a:t> session planned on Monday 26/6</a:t>
            </a:r>
            <a:endParaRPr lang="en-US" dirty="0"/>
          </a:p>
          <a:p>
            <a:endParaRPr lang="en-US" dirty="0"/>
          </a:p>
          <a:p>
            <a:r>
              <a:rPr lang="en-US" b="1" dirty="0" smtClean="0"/>
              <a:t>Linear Collider workshop LCWS17</a:t>
            </a:r>
            <a:r>
              <a:rPr lang="en-US" dirty="0" smtClean="0"/>
              <a:t>, Strasbourg, France</a:t>
            </a:r>
          </a:p>
          <a:p>
            <a:r>
              <a:rPr lang="en-US" dirty="0" smtClean="0"/>
              <a:t>Proposed dates: week Oct 23 </a:t>
            </a:r>
            <a:r>
              <a:rPr lang="mr-IN" dirty="0" smtClean="0"/>
              <a:t>–</a:t>
            </a:r>
            <a:r>
              <a:rPr lang="en-US" dirty="0" smtClean="0"/>
              <a:t> Oct 27 or week Oct 30 - Nov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02549" y="1790700"/>
            <a:ext cx="704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2017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02549" y="1041400"/>
            <a:ext cx="6106735" cy="369332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CLICdp</a:t>
            </a:r>
            <a:r>
              <a:rPr lang="en-US" b="1" dirty="0" smtClean="0"/>
              <a:t> 2-day </a:t>
            </a:r>
            <a:r>
              <a:rPr lang="en-US" dirty="0" smtClean="0"/>
              <a:t>meeting, planned for </a:t>
            </a:r>
            <a:r>
              <a:rPr lang="en-US" b="1" dirty="0" smtClean="0"/>
              <a:t>August 29-30 2017 @ CERN</a:t>
            </a:r>
          </a:p>
        </p:txBody>
      </p:sp>
    </p:spTree>
    <p:extLst>
      <p:ext uri="{BB962C8B-B14F-4D97-AF65-F5344CB8AC3E}">
        <p14:creationId xmlns:p14="http://schemas.microsoft.com/office/powerpoint/2010/main" val="25839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welcome, March 7th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51191" y="2717800"/>
            <a:ext cx="59339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CC"/>
                </a:solidFill>
              </a:rPr>
              <a:t>Thank you for attending,</a:t>
            </a:r>
          </a:p>
          <a:p>
            <a:pPr algn="ctr"/>
            <a:r>
              <a:rPr lang="en-US" sz="4000" dirty="0" smtClean="0">
                <a:solidFill>
                  <a:srgbClr val="0000CC"/>
                </a:solidFill>
              </a:rPr>
              <a:t>and have a nice workshop !</a:t>
            </a:r>
            <a:endParaRPr lang="en-US" sz="4000" dirty="0">
              <a:solidFill>
                <a:srgbClr val="0000CC"/>
              </a:solidFill>
            </a:endParaRPr>
          </a:p>
        </p:txBody>
      </p:sp>
      <p:pic>
        <p:nvPicPr>
          <p:cNvPr id="7" name="Picture 6" descr="Screen Shot 2017-03-05 at 22.57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128" y="731906"/>
            <a:ext cx="2649972" cy="2045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1239"/>
            <a:ext cx="2527841" cy="2536553"/>
          </a:xfrm>
          <a:prstGeom prst="rect">
            <a:avLst/>
          </a:prstGeom>
        </p:spPr>
      </p:pic>
      <p:pic>
        <p:nvPicPr>
          <p:cNvPr id="3" name="Picture 2" descr="Screen Shot 2017-03-05 at 23.01.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041239"/>
            <a:ext cx="2438400" cy="2539778"/>
          </a:xfrm>
          <a:prstGeom prst="rect">
            <a:avLst/>
          </a:prstGeom>
        </p:spPr>
      </p:pic>
      <p:pic>
        <p:nvPicPr>
          <p:cNvPr id="9" name="Picture 8" descr="comp_after_veto_mH2_op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471" y="4129184"/>
            <a:ext cx="3376891" cy="24299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64639" y="4304404"/>
            <a:ext cx="920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S/B ~ 10</a:t>
            </a:r>
            <a:r>
              <a:rPr lang="en-US" sz="1400" b="1" baseline="30000" dirty="0" smtClean="0"/>
              <a:t>−5</a:t>
            </a:r>
            <a:endParaRPr lang="en-US" sz="1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4051300" y="4623832"/>
            <a:ext cx="125076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Work in progress</a:t>
            </a:r>
          </a:p>
          <a:p>
            <a:r>
              <a:rPr lang="en-US" sz="1400" dirty="0" smtClean="0"/>
              <a:t>CLIC 3 </a:t>
            </a:r>
            <a:r>
              <a:rPr lang="en-US" sz="1400" dirty="0" err="1" smtClean="0"/>
              <a:t>TeV</a:t>
            </a:r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00" y="541406"/>
            <a:ext cx="2057400" cy="20402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6301" y="562687"/>
            <a:ext cx="2031999" cy="201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71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27894</TotalTime>
  <Words>912</Words>
  <Application>Microsoft Macintosh PowerPoint</Application>
  <PresentationFormat>On-screen Show (4:3)</PresentationFormat>
  <Paragraphs>131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CLICdp welcome and news</vt:lpstr>
      <vt:lpstr>Outline</vt:lpstr>
      <vt:lpstr>CLICdp collaboration</vt:lpstr>
      <vt:lpstr>CLICdp at this workshop</vt:lpstr>
      <vt:lpstr>Re-submission of CLIC Higgs physics paper</vt:lpstr>
      <vt:lpstr>CLICdp documents in preparation for next European Strategy</vt:lpstr>
      <vt:lpstr>CLIC and possible ambitions beyond 3 TeV</vt:lpstr>
      <vt:lpstr>Some upcoming LC community events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904</cp:revision>
  <cp:lastPrinted>2013-06-17T15:18:24Z</cp:lastPrinted>
  <dcterms:created xsi:type="dcterms:W3CDTF">2011-11-21T07:55:02Z</dcterms:created>
  <dcterms:modified xsi:type="dcterms:W3CDTF">2017-03-07T12:58:44Z</dcterms:modified>
</cp:coreProperties>
</file>