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32"/>
  </p:notesMasterIdLst>
  <p:handoutMasterIdLst>
    <p:handoutMasterId r:id="rId33"/>
  </p:handoutMasterIdLst>
  <p:sldIdLst>
    <p:sldId id="331" r:id="rId2"/>
    <p:sldId id="323" r:id="rId3"/>
    <p:sldId id="290" r:id="rId4"/>
    <p:sldId id="367" r:id="rId5"/>
    <p:sldId id="352" r:id="rId6"/>
    <p:sldId id="353" r:id="rId7"/>
    <p:sldId id="358" r:id="rId8"/>
    <p:sldId id="357" r:id="rId9"/>
    <p:sldId id="359" r:id="rId10"/>
    <p:sldId id="372" r:id="rId11"/>
    <p:sldId id="368" r:id="rId12"/>
    <p:sldId id="355" r:id="rId13"/>
    <p:sldId id="383" r:id="rId14"/>
    <p:sldId id="369" r:id="rId15"/>
    <p:sldId id="354" r:id="rId16"/>
    <p:sldId id="374" r:id="rId17"/>
    <p:sldId id="376" r:id="rId18"/>
    <p:sldId id="377" r:id="rId19"/>
    <p:sldId id="378" r:id="rId20"/>
    <p:sldId id="332" r:id="rId21"/>
    <p:sldId id="334" r:id="rId22"/>
    <p:sldId id="337" r:id="rId23"/>
    <p:sldId id="361" r:id="rId24"/>
    <p:sldId id="370" r:id="rId25"/>
    <p:sldId id="362" r:id="rId26"/>
    <p:sldId id="347" r:id="rId27"/>
    <p:sldId id="379" r:id="rId28"/>
    <p:sldId id="348" r:id="rId29"/>
    <p:sldId id="380" r:id="rId30"/>
    <p:sldId id="384" r:id="rId31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323"/>
            <p14:sldId id="290"/>
            <p14:sldId id="367"/>
            <p14:sldId id="352"/>
            <p14:sldId id="353"/>
            <p14:sldId id="358"/>
            <p14:sldId id="357"/>
            <p14:sldId id="359"/>
            <p14:sldId id="372"/>
            <p14:sldId id="368"/>
            <p14:sldId id="355"/>
            <p14:sldId id="383"/>
            <p14:sldId id="369"/>
            <p14:sldId id="354"/>
            <p14:sldId id="374"/>
            <p14:sldId id="376"/>
            <p14:sldId id="377"/>
            <p14:sldId id="378"/>
            <p14:sldId id="332"/>
            <p14:sldId id="334"/>
            <p14:sldId id="337"/>
            <p14:sldId id="361"/>
            <p14:sldId id="370"/>
            <p14:sldId id="362"/>
            <p14:sldId id="347"/>
            <p14:sldId id="379"/>
            <p14:sldId id="348"/>
            <p14:sldId id="380"/>
            <p14:sldId id="38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97418"/>
    <a:srgbClr val="7C204E"/>
    <a:srgbClr val="010000"/>
    <a:srgbClr val="808080"/>
    <a:srgbClr val="000000"/>
    <a:srgbClr val="FDCA00"/>
    <a:srgbClr val="EF5B00"/>
    <a:srgbClr val="C50006"/>
    <a:srgbClr val="003B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09" autoAdjust="0"/>
    <p:restoredTop sz="87961" autoAdjust="0"/>
  </p:normalViewPr>
  <p:slideViewPr>
    <p:cSldViewPr snapToObjects="1">
      <p:cViewPr>
        <p:scale>
          <a:sx n="90" d="100"/>
          <a:sy n="90" d="100"/>
        </p:scale>
        <p:origin x="344" y="176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7" d="100"/>
          <a:sy n="77" d="100"/>
        </p:scale>
        <p:origin x="3728" y="2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Relationship Id="rId2" Type="http://schemas.openxmlformats.org/officeDocument/2006/relationships/image" Target="../media/image4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03883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27320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6001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513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44565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0488" marR="0" indent="-90488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pitchFamily="-108" charset="-128"/>
                <a:cs typeface="ヒラギノ角ゴ Pro W3" pitchFamily="-108" charset="-128"/>
              </a:rPr>
              <a:t>The gun was conditioned over a period of one week at 100 Hz, pulse width 1.0us, maximum electric field 110 MV/m (nominal 100 MV/m)</a:t>
            </a:r>
          </a:p>
          <a:p>
            <a:pPr marL="90488" marR="0" indent="-90488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pitchFamily="-108" charset="-128"/>
                <a:cs typeface="ヒラギノ角ゴ Pro W3" pitchFamily="-108" charset="-128"/>
              </a:rPr>
              <a:t>It is worthwhile to note that nominal RF power of 18 MW with the RF pulse width of 1 μs in the first week of operation was reached. </a:t>
            </a:r>
            <a:endParaRPr lang="en-US" dirty="0" smtClean="0"/>
          </a:p>
          <a:p>
            <a:pPr marL="90488" marR="0" indent="-90488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286009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27084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23080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sz="1050" b="1" dirty="0" smtClean="0">
                <a:solidFill>
                  <a:srgbClr val="002060"/>
                </a:solidFill>
                <a:latin typeface="+mn-lt"/>
                <a:cs typeface="Calibri"/>
              </a:rPr>
              <a:t>RF design:</a:t>
            </a:r>
            <a:r>
              <a:rPr lang="en-US" altLang="en-US" sz="1050" b="1" baseline="0" dirty="0" smtClean="0">
                <a:solidFill>
                  <a:srgbClr val="002060"/>
                </a:solidFill>
                <a:latin typeface="+mn-lt"/>
                <a:cs typeface="Calibri"/>
              </a:rPr>
              <a:t> </a:t>
            </a:r>
            <a:r>
              <a:rPr lang="en-US" altLang="en-US" sz="1000" dirty="0" smtClean="0">
                <a:solidFill>
                  <a:srgbClr val="002060"/>
                </a:solidFill>
                <a:latin typeface="+mn-lt"/>
                <a:cs typeface="Calibri"/>
              </a:rPr>
              <a:t>Single cavity,</a:t>
            </a:r>
            <a:r>
              <a:rPr lang="en-US" altLang="en-US" sz="1000" baseline="0" dirty="0" smtClean="0">
                <a:solidFill>
                  <a:srgbClr val="002060"/>
                </a:solidFill>
                <a:latin typeface="+mn-lt"/>
                <a:cs typeface="Calibri"/>
              </a:rPr>
              <a:t> </a:t>
            </a:r>
            <a:r>
              <a:rPr lang="en-US" altLang="en-US" sz="1000" dirty="0" smtClean="0">
                <a:solidFill>
                  <a:srgbClr val="002060"/>
                </a:solidFill>
                <a:latin typeface="+mn-lt"/>
                <a:cs typeface="Calibri"/>
              </a:rPr>
              <a:t>Whispering gallery mode,</a:t>
            </a:r>
            <a:r>
              <a:rPr lang="en-US" altLang="en-US" sz="1000" baseline="0" dirty="0" smtClean="0">
                <a:solidFill>
                  <a:srgbClr val="002060"/>
                </a:solidFill>
                <a:latin typeface="+mn-lt"/>
                <a:cs typeface="Calibri"/>
              </a:rPr>
              <a:t> i</a:t>
            </a:r>
            <a:r>
              <a:rPr lang="en-US" altLang="en-US" sz="1000" dirty="0" smtClean="0">
                <a:solidFill>
                  <a:srgbClr val="002060"/>
                </a:solidFill>
                <a:latin typeface="+mn-lt"/>
                <a:cs typeface="Calibri"/>
              </a:rPr>
              <a:t>ntrinsic high Q&gt;200000</a:t>
            </a:r>
          </a:p>
          <a:p>
            <a:r>
              <a:rPr lang="en-US" altLang="en-US" sz="800" dirty="0" smtClean="0">
                <a:solidFill>
                  <a:srgbClr val="002060"/>
                </a:solidFill>
                <a:latin typeface="+mn-lt"/>
                <a:cs typeface="Calibri"/>
              </a:rPr>
              <a:t>Adapted from the original design for S-Band of I. Syratchev  (CERN). </a:t>
            </a:r>
            <a:endParaRPr lang="en-US" altLang="en-US" sz="1000" dirty="0" smtClean="0">
              <a:solidFill>
                <a:srgbClr val="002060"/>
              </a:solidFill>
              <a:latin typeface="+mn-lt"/>
              <a:cs typeface="Calibri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altLang="en-US" sz="100" b="1" dirty="0" smtClean="0">
              <a:solidFill>
                <a:srgbClr val="002060"/>
              </a:solidFill>
              <a:latin typeface="+mn-lt"/>
              <a:cs typeface="Calibri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sz="1050" b="1" dirty="0" smtClean="0">
                <a:solidFill>
                  <a:srgbClr val="002060"/>
                </a:solidFill>
                <a:latin typeface="+mn-lt"/>
                <a:cs typeface="Calibri"/>
              </a:rPr>
              <a:t>Production:</a:t>
            </a:r>
            <a:r>
              <a:rPr lang="en-US" altLang="en-US" sz="1000" dirty="0" smtClean="0">
                <a:solidFill>
                  <a:srgbClr val="002060"/>
                </a:solidFill>
                <a:latin typeface="+mn-lt"/>
                <a:cs typeface="Calibri"/>
              </a:rPr>
              <a:t>100% in house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8993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47991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0488" marR="0" indent="-90488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000" dirty="0" smtClean="0">
                <a:solidFill>
                  <a:srgbClr val="18376A"/>
                </a:solidFill>
                <a:latin typeface="+mn-lt"/>
              </a:rPr>
              <a:t>There is a mismatch between the last 2 cells which creates the standing wave pattern and a smaller mismatch at the input of the structure </a:t>
            </a:r>
            <a:endParaRPr lang="en-US" sz="1000" dirty="0" smtClean="0"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7755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4" Type="http://schemas.openxmlformats.org/officeDocument/2006/relationships/image" Target="../media/image29.jpeg"/><Relationship Id="rId5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image" Target="../media/image42.emf"/><Relationship Id="rId5" Type="http://schemas.openxmlformats.org/officeDocument/2006/relationships/oleObject" Target="../embeddings/oleObject1.bin"/><Relationship Id="rId6" Type="http://schemas.openxmlformats.org/officeDocument/2006/relationships/image" Target="../media/image39.w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40.wmf"/><Relationship Id="rId9" Type="http://schemas.openxmlformats.org/officeDocument/2006/relationships/image" Target="../media/image4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4" Type="http://schemas.openxmlformats.org/officeDocument/2006/relationships/image" Target="../media/image47.tiff"/><Relationship Id="rId5" Type="http://schemas.openxmlformats.org/officeDocument/2006/relationships/image" Target="../media/image48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gi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emf"/><Relationship Id="rId3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jpg"/><Relationship Id="rId3" Type="http://schemas.openxmlformats.org/officeDocument/2006/relationships/image" Target="../media/image56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51223" y="4716017"/>
            <a:ext cx="7969249" cy="873223"/>
          </a:xfrm>
        </p:spPr>
        <p:txBody>
          <a:bodyPr/>
          <a:lstStyle/>
          <a:p>
            <a:r>
              <a:rPr lang="en-GB" dirty="0" smtClean="0"/>
              <a:t>RF activities for SwissFEL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 smtClean="0"/>
              <a:t>Paolo Craievich on </a:t>
            </a:r>
            <a:r>
              <a:rPr lang="en-GB" dirty="0"/>
              <a:t>behalf </a:t>
            </a:r>
            <a:r>
              <a:rPr lang="en-GB" dirty="0" smtClean="0"/>
              <a:t>of RF group - Paul </a:t>
            </a:r>
            <a:r>
              <a:rPr lang="en-GB" dirty="0"/>
              <a:t>Scherrer </a:t>
            </a:r>
            <a:r>
              <a:rPr lang="en-GB" dirty="0" smtClean="0"/>
              <a:t>Institut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683568" y="5661248"/>
            <a:ext cx="8136904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dirty="0">
                <a:solidFill>
                  <a:srgbClr val="969696"/>
                </a:solidFill>
                <a:latin typeface="+mn-lt"/>
              </a:rPr>
              <a:t>High-Gradient applications outside particle </a:t>
            </a:r>
            <a:r>
              <a:rPr lang="en-US" sz="1800" b="1" dirty="0" smtClean="0">
                <a:solidFill>
                  <a:srgbClr val="969696"/>
                </a:solidFill>
                <a:latin typeface="+mn-lt"/>
              </a:rPr>
              <a:t>physics, CLIC Workshop</a:t>
            </a:r>
            <a:r>
              <a:rPr lang="en-US" sz="1800" b="1" dirty="0">
                <a:solidFill>
                  <a:srgbClr val="969696"/>
                </a:solidFill>
                <a:latin typeface="+mn-lt"/>
              </a:rPr>
              <a:t>, 6-10 March </a:t>
            </a:r>
            <a:r>
              <a:rPr lang="en-US" sz="1800" b="1" dirty="0" smtClean="0">
                <a:solidFill>
                  <a:srgbClr val="969696"/>
                </a:solidFill>
                <a:latin typeface="+mn-lt"/>
              </a:rPr>
              <a:t>2017</a:t>
            </a:r>
            <a:endParaRPr lang="en-GB" sz="1800" b="1" kern="1000" spc="30" dirty="0" smtClean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708" y="188640"/>
            <a:ext cx="6708025" cy="508500"/>
          </a:xfrm>
        </p:spPr>
        <p:txBody>
          <a:bodyPr/>
          <a:lstStyle/>
          <a:p>
            <a:r>
              <a:rPr lang="en-US" sz="2400" dirty="0" smtClean="0"/>
              <a:t>C-band structures: ultra-precision machining</a:t>
            </a:r>
            <a:endParaRPr lang="en-US" sz="1400" dirty="0"/>
          </a:p>
        </p:txBody>
      </p:sp>
      <p:pic>
        <p:nvPicPr>
          <p:cNvPr id="10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9" t="4985" r="4762"/>
          <a:stretch>
            <a:fillRect/>
          </a:stretch>
        </p:blipFill>
        <p:spPr bwMode="auto">
          <a:xfrm>
            <a:off x="633430" y="3543398"/>
            <a:ext cx="332806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9" t="5263" r="6619"/>
          <a:stretch>
            <a:fillRect/>
          </a:stretch>
        </p:blipFill>
        <p:spPr bwMode="auto">
          <a:xfrm>
            <a:off x="549282" y="836614"/>
            <a:ext cx="3335557" cy="2801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4"/>
          <p:cNvSpPr txBox="1">
            <a:spLocks noChangeArrowheads="1"/>
          </p:cNvSpPr>
          <p:nvPr/>
        </p:nvSpPr>
        <p:spPr bwMode="auto">
          <a:xfrm>
            <a:off x="144463" y="6305550"/>
            <a:ext cx="4475458" cy="44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9pPr>
          </a:lstStyle>
          <a:p>
            <a:pPr eaLnBrk="0" hangingPunct="0">
              <a:lnSpc>
                <a:spcPct val="110000"/>
              </a:lnSpc>
              <a:spcBef>
                <a:spcPts val="0"/>
              </a:spcBef>
            </a:pPr>
            <a:r>
              <a:rPr lang="en-US" altLang="de-DE" sz="1300" dirty="0">
                <a:solidFill>
                  <a:srgbClr val="000000"/>
                </a:solidFill>
                <a:latin typeface="+mn-lt"/>
              </a:rPr>
              <a:t>Typical examples of metrology on a </a:t>
            </a:r>
            <a:r>
              <a:rPr lang="en-US" altLang="de-DE" sz="1300" dirty="0" smtClean="0">
                <a:solidFill>
                  <a:srgbClr val="000000"/>
                </a:solidFill>
                <a:latin typeface="+mn-lt"/>
              </a:rPr>
              <a:t>structure:	</a:t>
            </a:r>
            <a:endParaRPr lang="en-US" altLang="de-DE" sz="1300" dirty="0">
              <a:solidFill>
                <a:srgbClr val="000000"/>
              </a:solidFill>
              <a:latin typeface="+mn-lt"/>
            </a:endParaRPr>
          </a:p>
          <a:p>
            <a:pPr eaLnBrk="0" hangingPunct="0">
              <a:lnSpc>
                <a:spcPct val="110000"/>
              </a:lnSpc>
              <a:spcBef>
                <a:spcPts val="0"/>
              </a:spcBef>
            </a:pPr>
            <a:r>
              <a:rPr lang="en-US" altLang="de-DE" sz="1300" dirty="0" smtClean="0">
                <a:solidFill>
                  <a:srgbClr val="000000"/>
                </a:solidFill>
                <a:latin typeface="+mn-lt"/>
              </a:rPr>
              <a:t>top histogram iris diameter, bottom histogram iris cell </a:t>
            </a:r>
            <a:r>
              <a:rPr lang="en-US" altLang="de-DE" sz="1300" dirty="0">
                <a:solidFill>
                  <a:srgbClr val="000000"/>
                </a:solidFill>
                <a:latin typeface="+mn-lt"/>
              </a:rPr>
              <a:t>diameter </a:t>
            </a:r>
          </a:p>
        </p:txBody>
      </p:sp>
      <p:sp>
        <p:nvSpPr>
          <p:cNvPr id="16" name="TextBox 25"/>
          <p:cNvSpPr txBox="1">
            <a:spLocks noChangeArrowheads="1"/>
          </p:cNvSpPr>
          <p:nvPr/>
        </p:nvSpPr>
        <p:spPr bwMode="auto">
          <a:xfrm>
            <a:off x="3052886" y="6178195"/>
            <a:ext cx="1735138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9pPr>
          </a:lstStyle>
          <a:p>
            <a:pPr eaLnBrk="0" hangingPunct="0">
              <a:lnSpc>
                <a:spcPct val="110000"/>
              </a:lnSpc>
            </a:pPr>
            <a:r>
              <a:rPr lang="en-US" altLang="en-US" sz="1200" b="1" i="1" dirty="0">
                <a:solidFill>
                  <a:srgbClr val="FF0000"/>
                </a:solidFill>
              </a:rPr>
              <a:t>Courtesy of J.Y. Raguin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921" y="854131"/>
            <a:ext cx="3648075" cy="3648075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>
            <a:off x="6248648" y="2435282"/>
            <a:ext cx="323850" cy="333375"/>
          </a:xfrm>
          <a:prstGeom prst="straightConnector1">
            <a:avLst/>
          </a:prstGeom>
          <a:ln w="28575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391577" y="2301834"/>
            <a:ext cx="282697" cy="318924"/>
          </a:xfrm>
          <a:prstGeom prst="rect">
            <a:avLst/>
          </a:prstGeom>
          <a:noFill/>
        </p:spPr>
        <p:txBody>
          <a:bodyPr wrap="none" lIns="36000" tIns="36000" rIns="36000" bIns="36000" rtlCol="0" anchor="t" anchorCtr="0">
            <a:spAutoFit/>
          </a:bodyPr>
          <a:lstStyle/>
          <a:p>
            <a:r>
              <a:rPr lang="de-CH" sz="1600" dirty="0" smtClean="0">
                <a:solidFill>
                  <a:srgbClr val="FFFF00"/>
                </a:solidFill>
                <a:latin typeface="Calibri" pitchFamily="34" charset="0"/>
              </a:rPr>
              <a:t>2</a:t>
            </a:r>
            <a:r>
              <a:rPr lang="de-CH" sz="1600" i="1" dirty="0" smtClean="0">
                <a:solidFill>
                  <a:srgbClr val="FFFF00"/>
                </a:solidFill>
                <a:latin typeface="Calibri" pitchFamily="34" charset="0"/>
              </a:rPr>
              <a:t>a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10448" y="2435184"/>
            <a:ext cx="1009650" cy="990600"/>
          </a:xfrm>
          <a:prstGeom prst="straightConnector1">
            <a:avLst/>
          </a:prstGeom>
          <a:ln w="28575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5400923" y="1720904"/>
            <a:ext cx="781050" cy="752475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6391523" y="2739988"/>
            <a:ext cx="781050" cy="752475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934374" y="2730459"/>
            <a:ext cx="282697" cy="318924"/>
          </a:xfrm>
          <a:prstGeom prst="rect">
            <a:avLst/>
          </a:prstGeom>
          <a:noFill/>
        </p:spPr>
        <p:txBody>
          <a:bodyPr wrap="none" lIns="36000" tIns="36000" rIns="36000" bIns="36000" rtlCol="0" anchor="t" anchorCtr="0">
            <a:spAutoFit/>
          </a:bodyPr>
          <a:lstStyle/>
          <a:p>
            <a:r>
              <a:rPr lang="de-CH" sz="1600" dirty="0" smtClean="0">
                <a:solidFill>
                  <a:srgbClr val="FFFF00"/>
                </a:solidFill>
                <a:latin typeface="Calibri" pitchFamily="34" charset="0"/>
              </a:rPr>
              <a:t>2</a:t>
            </a:r>
            <a:r>
              <a:rPr lang="de-CH" sz="1600" i="1" dirty="0" smtClean="0">
                <a:solidFill>
                  <a:srgbClr val="FFFF00"/>
                </a:solidFill>
                <a:latin typeface="Calibri" pitchFamily="34" charset="0"/>
              </a:rPr>
              <a:t>b</a:t>
            </a: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964138" y="4215461"/>
            <a:ext cx="2179864" cy="2555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7664" y="980728"/>
            <a:ext cx="1577230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Iris diameter 2a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580853" y="3749360"/>
            <a:ext cx="1622995" cy="2261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Cell diameter 2b</a:t>
            </a:r>
          </a:p>
        </p:txBody>
      </p:sp>
    </p:spTree>
    <p:extLst>
      <p:ext uri="{BB962C8B-B14F-4D97-AF65-F5344CB8AC3E}">
        <p14:creationId xmlns:p14="http://schemas.microsoft.com/office/powerpoint/2010/main" val="4644973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708" y="188640"/>
            <a:ext cx="6708025" cy="508500"/>
          </a:xfrm>
        </p:spPr>
        <p:txBody>
          <a:bodyPr/>
          <a:lstStyle/>
          <a:p>
            <a:r>
              <a:rPr lang="en-US" sz="2400" dirty="0" smtClean="0"/>
              <a:t>C-band structures</a:t>
            </a:r>
            <a:endParaRPr lang="en-US" sz="1400" dirty="0"/>
          </a:p>
        </p:txBody>
      </p:sp>
      <p:pic>
        <p:nvPicPr>
          <p:cNvPr id="36" name="Picture 35" descr="TUPSO43f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8" y="789242"/>
            <a:ext cx="4551568" cy="6068758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4584276" y="764704"/>
            <a:ext cx="4473120" cy="5250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480"/>
              </a:spcBef>
              <a:buFont typeface="Arial"/>
              <a:buChar char="•"/>
            </a:pPr>
            <a:r>
              <a:rPr lang="en-US" sz="1800" dirty="0">
                <a:solidFill>
                  <a:srgbClr val="002060"/>
                </a:solidFill>
                <a:latin typeface="+mn-lt"/>
              </a:rPr>
              <a:t>Structures are machined “on tune</a:t>
            </a:r>
            <a:r>
              <a:rPr lang="en-US" sz="1800" dirty="0" smtClean="0">
                <a:solidFill>
                  <a:srgbClr val="002060"/>
                </a:solidFill>
                <a:latin typeface="+mn-lt"/>
              </a:rPr>
              <a:t>”, no </a:t>
            </a:r>
            <a:r>
              <a:rPr lang="en-US" sz="1800" dirty="0">
                <a:solidFill>
                  <a:srgbClr val="002060"/>
                </a:solidFill>
                <a:latin typeface="+mn-lt"/>
              </a:rPr>
              <a:t>provisions for dimple tuning</a:t>
            </a:r>
            <a:r>
              <a:rPr lang="en-US" sz="1800" dirty="0" smtClean="0">
                <a:solidFill>
                  <a:srgbClr val="002060"/>
                </a:solidFill>
                <a:latin typeface="+mn-lt"/>
              </a:rPr>
              <a:t>!</a:t>
            </a:r>
          </a:p>
          <a:p>
            <a:pPr marL="285750" indent="-285750">
              <a:spcBef>
                <a:spcPts val="480"/>
              </a:spcBef>
              <a:buFont typeface="Arial"/>
              <a:buChar char="•"/>
            </a:pPr>
            <a:r>
              <a:rPr lang="en-US" sz="1800" dirty="0" smtClean="0">
                <a:solidFill>
                  <a:srgbClr val="002060"/>
                </a:solidFill>
                <a:latin typeface="+mn-lt"/>
              </a:rPr>
              <a:t>Cup manufacturing with micron precision at VDL ETG Switzerland</a:t>
            </a:r>
          </a:p>
          <a:p>
            <a:pPr marL="285750" indent="-285750">
              <a:spcBef>
                <a:spcPts val="480"/>
              </a:spcBef>
              <a:buFont typeface="Arial"/>
              <a:buChar char="•"/>
            </a:pPr>
            <a:r>
              <a:rPr lang="en-US" sz="1800" dirty="0" smtClean="0">
                <a:solidFill>
                  <a:srgbClr val="002060"/>
                </a:solidFill>
                <a:latin typeface="+mn-lt"/>
              </a:rPr>
              <a:t>Coupler manufacturing at VDL ETG</a:t>
            </a:r>
          </a:p>
          <a:p>
            <a:pPr marL="285750" indent="-285750">
              <a:spcBef>
                <a:spcPts val="480"/>
              </a:spcBef>
              <a:buFont typeface="Arial"/>
              <a:buChar char="•"/>
            </a:pPr>
            <a:r>
              <a:rPr lang="en-US" sz="1800" dirty="0" smtClean="0">
                <a:solidFill>
                  <a:srgbClr val="002060"/>
                </a:solidFill>
                <a:latin typeface="+mn-lt"/>
              </a:rPr>
              <a:t>Stacked by robot at PSI</a:t>
            </a:r>
          </a:p>
          <a:p>
            <a:pPr marL="285750" indent="-285750">
              <a:spcBef>
                <a:spcPts val="480"/>
              </a:spcBef>
              <a:buFont typeface="Arial"/>
              <a:buChar char="•"/>
            </a:pPr>
            <a:r>
              <a:rPr lang="en-US" sz="1800" dirty="0" smtClean="0">
                <a:solidFill>
                  <a:srgbClr val="002060"/>
                </a:solidFill>
                <a:latin typeface="+mn-lt"/>
              </a:rPr>
              <a:t>Vacuum-brazed at PSI</a:t>
            </a:r>
          </a:p>
          <a:p>
            <a:pPr marL="285750" indent="-285750">
              <a:spcBef>
                <a:spcPts val="480"/>
              </a:spcBef>
              <a:buFont typeface="Arial"/>
              <a:buChar char="•"/>
            </a:pPr>
            <a:r>
              <a:rPr lang="en-US" sz="1800" dirty="0" smtClean="0">
                <a:solidFill>
                  <a:srgbClr val="002060"/>
                </a:solidFill>
                <a:latin typeface="+mn-lt"/>
              </a:rPr>
              <a:t>Production rate: 1-2 / week</a:t>
            </a:r>
          </a:p>
          <a:p>
            <a:pPr marL="285750" indent="-285750">
              <a:spcBef>
                <a:spcPts val="480"/>
              </a:spcBef>
              <a:buFont typeface="Arial"/>
              <a:buChar char="•"/>
            </a:pPr>
            <a:r>
              <a:rPr lang="en-US" sz="1800" dirty="0" smtClean="0">
                <a:solidFill>
                  <a:srgbClr val="002060"/>
                </a:solidFill>
                <a:latin typeface="+mn-lt"/>
              </a:rPr>
              <a:t>Production finished August 2016 </a:t>
            </a:r>
          </a:p>
          <a:p>
            <a:pPr marL="285750" indent="-285750">
              <a:spcBef>
                <a:spcPts val="480"/>
              </a:spcBef>
              <a:buFont typeface="Arial"/>
              <a:buChar char="•"/>
            </a:pPr>
            <a:endParaRPr lang="en-US" sz="800" b="1" dirty="0" smtClean="0">
              <a:solidFill>
                <a:srgbClr val="002060"/>
              </a:solidFill>
              <a:latin typeface="+mn-lt"/>
              <a:cs typeface="Calibri" panose="020F0502020204030204" pitchFamily="34" charset="0"/>
            </a:endParaRPr>
          </a:p>
          <a:p>
            <a:pPr marL="342900" indent="-342900">
              <a:spcBef>
                <a:spcPts val="0"/>
              </a:spcBef>
              <a:buFont typeface="Arial"/>
              <a:buChar char="•"/>
              <a:defRPr/>
            </a:pPr>
            <a:r>
              <a:rPr lang="en-US" sz="1800" b="1" dirty="0" smtClean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High power results for first structure:</a:t>
            </a:r>
            <a:endParaRPr lang="en-US" sz="1800" b="1" dirty="0">
              <a:solidFill>
                <a:srgbClr val="002060"/>
              </a:solidFill>
              <a:latin typeface="+mn-lt"/>
              <a:cs typeface="Calibri" panose="020F0502020204030204" pitchFamily="34" charset="0"/>
            </a:endParaRPr>
          </a:p>
          <a:p>
            <a:pPr marL="800100" lvl="1" indent="-342900">
              <a:spcBef>
                <a:spcPts val="0"/>
              </a:spcBef>
              <a:buFont typeface="Wingdings" charset="0"/>
              <a:buChar char="à"/>
              <a:defRPr/>
            </a:pPr>
            <a:r>
              <a:rPr lang="en-US" sz="1800" dirty="0">
                <a:latin typeface="+mn-lt"/>
                <a:cs typeface="Calibri" panose="020F0502020204030204" pitchFamily="34" charset="0"/>
                <a:sym typeface="Wingdings"/>
              </a:rPr>
              <a:t>C</a:t>
            </a:r>
            <a:r>
              <a:rPr lang="en-US" sz="1800" dirty="0" smtClean="0">
                <a:latin typeface="+mn-lt"/>
                <a:cs typeface="Calibri" panose="020F0502020204030204" pitchFamily="34" charset="0"/>
                <a:sym typeface="Wingdings"/>
              </a:rPr>
              <a:t>onditioned to 52 MV/m </a:t>
            </a:r>
          </a:p>
          <a:p>
            <a:pPr marL="800100" lvl="1" indent="-342900">
              <a:spcBef>
                <a:spcPts val="0"/>
              </a:spcBef>
              <a:buFont typeface="Wingdings" charset="0"/>
              <a:buChar char="à"/>
              <a:defRPr/>
            </a:pPr>
            <a:r>
              <a:rPr lang="en-US" sz="1800" dirty="0" smtClean="0">
                <a:latin typeface="+mn-lt"/>
                <a:cs typeface="Calibri" panose="020F0502020204030204" pitchFamily="34" charset="0"/>
              </a:rPr>
              <a:t>Break-down rate at 52 MV/m </a:t>
            </a:r>
            <a:br>
              <a:rPr lang="en-US" sz="1800" dirty="0" smtClean="0">
                <a:latin typeface="+mn-lt"/>
                <a:cs typeface="Calibri" panose="020F0502020204030204" pitchFamily="34" charset="0"/>
              </a:rPr>
            </a:br>
            <a:r>
              <a:rPr lang="en-US" sz="1800" dirty="0" smtClean="0">
                <a:latin typeface="+mn-lt"/>
                <a:cs typeface="Calibri" panose="020F0502020204030204" pitchFamily="34" charset="0"/>
              </a:rPr>
              <a:t>≈ 2 x 10</a:t>
            </a:r>
            <a:r>
              <a:rPr lang="en-US" sz="1800" baseline="30000" dirty="0" smtClean="0">
                <a:latin typeface="+mn-lt"/>
                <a:cs typeface="Calibri" panose="020F0502020204030204" pitchFamily="34" charset="0"/>
              </a:rPr>
              <a:t>-6</a:t>
            </a:r>
            <a:endParaRPr lang="en-US" sz="1800" dirty="0" smtClean="0">
              <a:latin typeface="+mn-lt"/>
              <a:cs typeface="Calibri" panose="020F0502020204030204" pitchFamily="34" charset="0"/>
            </a:endParaRPr>
          </a:p>
          <a:p>
            <a:pPr marL="800100" lvl="1" indent="-342900">
              <a:spcBef>
                <a:spcPts val="0"/>
              </a:spcBef>
              <a:buFont typeface="Wingdings" charset="0"/>
              <a:buChar char="à"/>
              <a:defRPr/>
            </a:pPr>
            <a:r>
              <a:rPr lang="en-US" sz="1800" dirty="0" smtClean="0">
                <a:latin typeface="+mn-lt"/>
                <a:cs typeface="Calibri" panose="020F0502020204030204" pitchFamily="34" charset="0"/>
              </a:rPr>
              <a:t>At nominal 28MV/m, </a:t>
            </a:r>
            <a:br>
              <a:rPr lang="en-US" sz="1800" dirty="0" smtClean="0">
                <a:latin typeface="+mn-lt"/>
                <a:cs typeface="Calibri" panose="020F0502020204030204" pitchFamily="34" charset="0"/>
              </a:rPr>
            </a:br>
            <a:r>
              <a:rPr lang="en-US" sz="1800" dirty="0" smtClean="0">
                <a:latin typeface="+mn-lt"/>
                <a:cs typeface="Calibri" panose="020F0502020204030204" pitchFamily="34" charset="0"/>
              </a:rPr>
              <a:t>break-down rate negligible (well below the </a:t>
            </a:r>
            <a:r>
              <a:rPr lang="en-US" sz="1800" dirty="0">
                <a:latin typeface="+mn-lt"/>
                <a:cs typeface="Calibri" panose="020F0502020204030204" pitchFamily="34" charset="0"/>
              </a:rPr>
              <a:t>specified threshold of </a:t>
            </a:r>
            <a:r>
              <a:rPr lang="en-US" sz="1800" dirty="0" smtClean="0">
                <a:latin typeface="+mn-lt"/>
                <a:cs typeface="Calibri" panose="020F0502020204030204" pitchFamily="34" charset="0"/>
              </a:rPr>
              <a:t>10</a:t>
            </a:r>
            <a:r>
              <a:rPr lang="en-US" sz="1800" baseline="30000" dirty="0" smtClean="0">
                <a:latin typeface="+mn-lt"/>
                <a:cs typeface="Calibri" panose="020F0502020204030204" pitchFamily="34" charset="0"/>
              </a:rPr>
              <a:t>-8</a:t>
            </a:r>
            <a:r>
              <a:rPr lang="en-US" sz="1800" dirty="0" smtClean="0">
                <a:latin typeface="+mn-lt"/>
                <a:cs typeface="Calibri" panose="020F0502020204030204" pitchFamily="34" charset="0"/>
              </a:rPr>
              <a:t>)</a:t>
            </a:r>
            <a:endParaRPr lang="en-US" sz="18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739034" y="5962054"/>
            <a:ext cx="4097510" cy="92333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  <a:latin typeface="Calibri" pitchFamily="34" charset="0"/>
              </a:rPr>
              <a:t>R. Zennaro et al., </a:t>
            </a:r>
          </a:p>
          <a:p>
            <a:r>
              <a:rPr lang="en-US" sz="1200" dirty="0">
                <a:solidFill>
                  <a:srgbClr val="002060"/>
                </a:solidFill>
                <a:latin typeface="Calibri" pitchFamily="34" charset="0"/>
              </a:rPr>
              <a:t>“Measurement and High Power Test of the </a:t>
            </a:r>
            <a:r>
              <a:rPr lang="en-US" sz="1200" dirty="0" smtClean="0">
                <a:solidFill>
                  <a:srgbClr val="002060"/>
                </a:solidFill>
                <a:latin typeface="Calibri" pitchFamily="34" charset="0"/>
              </a:rPr>
              <a:t>First C-Band </a:t>
            </a:r>
            <a:r>
              <a:rPr lang="en-US" sz="1200" dirty="0">
                <a:solidFill>
                  <a:srgbClr val="002060"/>
                </a:solidFill>
                <a:latin typeface="Calibri" pitchFamily="34" charset="0"/>
              </a:rPr>
              <a:t>Accelerating Structure for SwissFEL”, </a:t>
            </a:r>
            <a:r>
              <a:rPr lang="en-US" sz="1200" dirty="0" smtClean="0">
                <a:solidFill>
                  <a:srgbClr val="002060"/>
                </a:solidFill>
                <a:latin typeface="Calibri" pitchFamily="34" charset="0"/>
              </a:rPr>
              <a:t>Proceedings </a:t>
            </a:r>
            <a:r>
              <a:rPr lang="en-US" sz="1200" dirty="0">
                <a:solidFill>
                  <a:srgbClr val="002060"/>
                </a:solidFill>
                <a:latin typeface="Calibri" pitchFamily="34" charset="0"/>
              </a:rPr>
              <a:t>of LINAC2014, Geneva, </a:t>
            </a:r>
            <a:r>
              <a:rPr lang="en-US" sz="1200" dirty="0" smtClean="0">
                <a:solidFill>
                  <a:srgbClr val="002060"/>
                </a:solidFill>
                <a:latin typeface="Calibri" pitchFamily="34" charset="0"/>
              </a:rPr>
              <a:t>Switzerland</a:t>
            </a:r>
          </a:p>
        </p:txBody>
      </p:sp>
    </p:spTree>
    <p:extLst>
      <p:ext uri="{BB962C8B-B14F-4D97-AF65-F5344CB8AC3E}">
        <p14:creationId xmlns:p14="http://schemas.microsoft.com/office/powerpoint/2010/main" val="3891274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850327" cy="508500"/>
          </a:xfrm>
        </p:spPr>
        <p:txBody>
          <a:bodyPr/>
          <a:lstStyle/>
          <a:p>
            <a:r>
              <a:rPr lang="en-US" dirty="0" smtClean="0"/>
              <a:t>Pulse compressor, max. gradient and bead-pull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54613"/>
            <a:ext cx="7716909" cy="1864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67544" y="4207722"/>
            <a:ext cx="6120680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 smtClean="0"/>
              <a:t>No tuning </a:t>
            </a:r>
            <a:r>
              <a:rPr lang="en-US" sz="1400" dirty="0"/>
              <a:t>steps from the cups </a:t>
            </a:r>
            <a:r>
              <a:rPr lang="en-US" sz="1400" dirty="0" smtClean="0"/>
              <a:t>production to </a:t>
            </a:r>
            <a:r>
              <a:rPr lang="en-US" sz="1400" dirty="0"/>
              <a:t>the installation </a:t>
            </a:r>
            <a:r>
              <a:rPr lang="en-US" sz="1400" dirty="0" smtClean="0"/>
              <a:t>into the </a:t>
            </a:r>
            <a:r>
              <a:rPr lang="en-US" sz="1400" dirty="0"/>
              <a:t>bunker.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141" y="908085"/>
            <a:ext cx="3301302" cy="31886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4775087" y="915400"/>
            <a:ext cx="3431225" cy="3161672"/>
            <a:chOff x="6021334" y="1196752"/>
            <a:chExt cx="2906193" cy="2807732"/>
          </a:xfrm>
        </p:grpSpPr>
        <p:pic>
          <p:nvPicPr>
            <p:cNvPr id="234" name="Picture 23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98965" y="1319885"/>
              <a:ext cx="2328562" cy="2469155"/>
            </a:xfrm>
            <a:prstGeom prst="rect">
              <a:avLst/>
            </a:prstGeom>
          </p:spPr>
        </p:pic>
        <p:pic>
          <p:nvPicPr>
            <p:cNvPr id="235" name="Picture 23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21334" y="1196752"/>
              <a:ext cx="527403" cy="2664296"/>
            </a:xfrm>
            <a:prstGeom prst="rect">
              <a:avLst/>
            </a:prstGeom>
          </p:spPr>
        </p:pic>
        <p:sp>
          <p:nvSpPr>
            <p:cNvPr id="236" name="Rectangle 215"/>
            <p:cNvSpPr>
              <a:spLocks noChangeArrowheads="1"/>
            </p:cNvSpPr>
            <p:nvPr/>
          </p:nvSpPr>
          <p:spPr bwMode="auto">
            <a:xfrm>
              <a:off x="7454511" y="3789040"/>
              <a:ext cx="71788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en-US" sz="1400" b="1" dirty="0">
                  <a:solidFill>
                    <a:srgbClr val="000000"/>
                  </a:solidFill>
                  <a:latin typeface="Calibri" charset="0"/>
                  <a:ea typeface="ＭＳ Ｐゴシック" charset="-128"/>
                </a:rPr>
                <a:t>E (MV/m)</a:t>
              </a:r>
              <a:endParaRPr lang="en-US" altLang="en-US" sz="1400" dirty="0">
                <a:latin typeface="Calibri" charset="0"/>
                <a:ea typeface="ＭＳ Ｐゴシック" charset="-128"/>
              </a:endParaRPr>
            </a:p>
          </p:txBody>
        </p:sp>
      </p:grpSp>
      <p:sp>
        <p:nvSpPr>
          <p:cNvPr id="237" name="Text Box 5"/>
          <p:cNvSpPr txBox="1">
            <a:spLocks noChangeArrowheads="1"/>
          </p:cNvSpPr>
          <p:nvPr/>
        </p:nvSpPr>
        <p:spPr bwMode="auto">
          <a:xfrm>
            <a:off x="5652121" y="751556"/>
            <a:ext cx="31828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  <a:cs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  <a:cs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  <a:cs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  <a:cs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  <a:cs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  <a:cs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  <a:cs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  <a:cs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  <a:cs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800" dirty="0" smtClean="0">
                <a:latin typeface="Calibri" charset="0"/>
                <a:ea typeface="ＭＳ Ｐゴシック" charset="-128"/>
              </a:rPr>
              <a:t>BDR on C-band short prototype</a:t>
            </a:r>
            <a:endParaRPr lang="en-US" altLang="en-US" sz="1800" dirty="0">
              <a:latin typeface="Calibri" charset="0"/>
              <a:ea typeface="ＭＳ Ｐゴシック" charset="-128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6644736" y="4502891"/>
            <a:ext cx="2499264" cy="2664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RMS phase error typically &lt; 1 deg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2051720" y="5698950"/>
            <a:ext cx="47885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400" dirty="0" smtClean="0">
                <a:latin typeface="+mn-lt"/>
                <a:cs typeface="Arial" panose="020B0604020202020204" pitchFamily="34" charset="0"/>
              </a:rPr>
              <a:t>Bead pulling for 120°  avg. phase adv.</a:t>
            </a:r>
            <a:endParaRPr lang="de-CH" sz="14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6537748"/>
            <a:ext cx="3699678" cy="25740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kern="1000" spc="30" dirty="0" smtClean="0">
                <a:latin typeface="+mn-lt"/>
                <a:cs typeface="Franklin Gothic Book"/>
              </a:rPr>
              <a:t>References: R. Zennaro and A. </a:t>
            </a:r>
            <a:r>
              <a:rPr lang="en-US" sz="1400" i="1" kern="1000" spc="30" dirty="0">
                <a:latin typeface="+mn-lt"/>
                <a:cs typeface="Franklin Gothic Book"/>
              </a:rPr>
              <a:t>C</a:t>
            </a:r>
            <a:r>
              <a:rPr lang="en-US" sz="1400" i="1" kern="1000" spc="30" dirty="0" smtClean="0">
                <a:latin typeface="+mn-lt"/>
                <a:cs typeface="Franklin Gothic Book"/>
              </a:rPr>
              <a:t>itterio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2" t="42589" r="51974" b="6271"/>
          <a:stretch/>
        </p:blipFill>
        <p:spPr bwMode="auto">
          <a:xfrm>
            <a:off x="7388238" y="4725144"/>
            <a:ext cx="1595627" cy="116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36852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distribution @5712 MHz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4067944" y="6235906"/>
            <a:ext cx="1999137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de-CH"/>
            </a:defPPr>
            <a:lvl1pPr>
              <a:lnSpc>
                <a:spcPct val="110000"/>
              </a:lnSpc>
              <a:spcBef>
                <a:spcPts val="0"/>
              </a:spcBef>
              <a:defRPr sz="1800" kern="1000" spc="30">
                <a:latin typeface="+mn-lt"/>
                <a:cs typeface="Franklin Gothic Book"/>
              </a:defRPr>
            </a:lvl1pPr>
          </a:lstStyle>
          <a:p>
            <a:r>
              <a:rPr lang="en-US" dirty="0"/>
              <a:t>Number of structure</a:t>
            </a:r>
          </a:p>
        </p:txBody>
      </p:sp>
      <p:sp>
        <p:nvSpPr>
          <p:cNvPr id="15" name="TextBox 14"/>
          <p:cNvSpPr txBox="1"/>
          <p:nvPr/>
        </p:nvSpPr>
        <p:spPr>
          <a:xfrm rot="16200000">
            <a:off x="-84271" y="3453249"/>
            <a:ext cx="1246239" cy="2894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de-CH"/>
            </a:defPPr>
            <a:lvl1pPr>
              <a:lnSpc>
                <a:spcPct val="110000"/>
              </a:lnSpc>
              <a:spcBef>
                <a:spcPts val="0"/>
              </a:spcBef>
              <a:defRPr sz="1800" kern="1000" spc="30">
                <a:latin typeface="+mn-lt"/>
                <a:cs typeface="Franklin Gothic Book"/>
              </a:defRPr>
            </a:lvl1pPr>
          </a:lstStyle>
          <a:p>
            <a:r>
              <a:rPr lang="en-US" dirty="0" smtClean="0"/>
              <a:t>Temperature</a:t>
            </a:r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014" y="1296056"/>
            <a:ext cx="8041466" cy="489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5004048" y="899428"/>
            <a:ext cx="4159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de-DE" sz="1800" dirty="0" smtClean="0">
                <a:latin typeface="Symbol" panose="05050102010706020507" pitchFamily="18" charset="2"/>
              </a:rPr>
              <a:t>D</a:t>
            </a:r>
            <a:r>
              <a:rPr lang="en-US" altLang="de-DE" sz="1800" dirty="0" smtClean="0"/>
              <a:t>1°C =  0.75 µm @ ~44mm cell diameter</a:t>
            </a:r>
            <a:endParaRPr lang="en-US" altLang="de-DE" sz="1800" dirty="0"/>
          </a:p>
        </p:txBody>
      </p:sp>
    </p:spTree>
    <p:extLst>
      <p:ext uri="{BB962C8B-B14F-4D97-AF65-F5344CB8AC3E}">
        <p14:creationId xmlns:p14="http://schemas.microsoft.com/office/powerpoint/2010/main" val="4668966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708" y="188640"/>
            <a:ext cx="6708025" cy="508500"/>
          </a:xfrm>
        </p:spPr>
        <p:txBody>
          <a:bodyPr/>
          <a:lstStyle/>
          <a:p>
            <a:r>
              <a:rPr lang="en-US" sz="2400" dirty="0" smtClean="0"/>
              <a:t>Solid-state modulators for C-band linac</a:t>
            </a:r>
            <a:endParaRPr lang="en-US" sz="1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698" y="1907268"/>
            <a:ext cx="2092167" cy="338438"/>
          </a:xfrm>
          <a:prstGeom prst="rect">
            <a:avLst/>
          </a:prstGeom>
        </p:spPr>
      </p:pic>
      <p:pic>
        <p:nvPicPr>
          <p:cNvPr id="17" name="Picture 16" descr="_ROB7478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40" b="26402"/>
          <a:stretch/>
        </p:blipFill>
        <p:spPr>
          <a:xfrm>
            <a:off x="1070064" y="2632294"/>
            <a:ext cx="3657180" cy="2803570"/>
          </a:xfrm>
          <a:prstGeom prst="rect">
            <a:avLst/>
          </a:prstGeom>
        </p:spPr>
      </p:pic>
      <p:sp>
        <p:nvSpPr>
          <p:cNvPr id="29" name="Title 1"/>
          <p:cNvSpPr txBox="1">
            <a:spLocks/>
          </p:cNvSpPr>
          <p:nvPr/>
        </p:nvSpPr>
        <p:spPr bwMode="auto">
          <a:xfrm>
            <a:off x="973380" y="2222883"/>
            <a:ext cx="4091559" cy="421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2060"/>
                </a:solidFill>
                <a:latin typeface="Calibri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sv-SE" sz="1400" dirty="0" smtClean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Type-μ modulator prot. for PSI C-band</a:t>
            </a:r>
            <a:endParaRPr lang="en-US" sz="1400" dirty="0">
              <a:solidFill>
                <a:schemeClr val="accent3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0" name="Picture 3" descr="5c4fa700-c856-4eef-841d-9ffa08ca2e5b@sc-nova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4" t="22324" r="15976" b="15284"/>
          <a:stretch/>
        </p:blipFill>
        <p:spPr bwMode="auto">
          <a:xfrm>
            <a:off x="5297790" y="2632296"/>
            <a:ext cx="2569081" cy="2803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0" descr="SN Bakgrund sidh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462" b="92953"/>
          <a:stretch/>
        </p:blipFill>
        <p:spPr bwMode="auto">
          <a:xfrm>
            <a:off x="5905223" y="1894764"/>
            <a:ext cx="1468253" cy="397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5220072" y="2322680"/>
            <a:ext cx="27160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sv-SE" sz="1400" b="1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K2-3 </a:t>
            </a:r>
            <a:r>
              <a:rPr lang="sv-SE" sz="1400" b="1" dirty="0" smtClean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proto. for </a:t>
            </a:r>
            <a:r>
              <a:rPr lang="sv-SE" sz="1400" b="1" dirty="0">
                <a:solidFill>
                  <a:schemeClr val="accent3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PSI C-band</a:t>
            </a:r>
            <a:endParaRPr lang="en-US" sz="1400" b="1" dirty="0">
              <a:solidFill>
                <a:schemeClr val="accent3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81891" y="980728"/>
            <a:ext cx="7278916" cy="6740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charset="2"/>
              <a:buChar char="ü"/>
            </a:pPr>
            <a:r>
              <a:rPr lang="en-US" sz="1800" dirty="0" smtClean="0">
                <a:latin typeface="Calibri"/>
                <a:cs typeface="Calibri"/>
              </a:rPr>
              <a:t>Two prototypes were tested at PSI for evaluation of the series</a:t>
            </a:r>
            <a:r>
              <a:rPr lang="en-US" sz="1800" dirty="0">
                <a:latin typeface="Calibri"/>
                <a:cs typeface="Calibri"/>
              </a:rPr>
              <a:t>.</a:t>
            </a:r>
            <a:endParaRPr lang="en-US" sz="1800" dirty="0" smtClean="0">
              <a:latin typeface="Calibri"/>
              <a:cs typeface="Calibri"/>
            </a:endParaRPr>
          </a:p>
          <a:p>
            <a:pPr marL="285750" indent="-285750" eaLnBrk="1" hangingPunct="1">
              <a:buFont typeface="Wingdings" charset="2"/>
              <a:buChar char="ü"/>
            </a:pPr>
            <a:r>
              <a:rPr lang="sv-SE" b="1" dirty="0">
                <a:latin typeface="Calibri"/>
                <a:cs typeface="Calibri"/>
              </a:rPr>
              <a:t>50 MW / 3µs RF, 370kV / 344A /</a:t>
            </a:r>
            <a:r>
              <a:rPr lang="sv-SE" b="1" dirty="0" smtClean="0">
                <a:latin typeface="Calibri"/>
                <a:cs typeface="Calibri"/>
              </a:rPr>
              <a:t> &lt;20 ppm voltage stability pulse to pulse @ 100 Hz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54836" y="5551609"/>
            <a:ext cx="4885316" cy="2485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tabLst>
                <a:tab pos="1433513" algn="l"/>
              </a:tabLst>
            </a:pPr>
            <a:r>
              <a:rPr lang="en-US" dirty="0" smtClean="0">
                <a:latin typeface="Arial Narrow"/>
                <a:cs typeface="Arial Narrow"/>
              </a:rPr>
              <a:t>- 13 modulators (Linac 1, Linac 2)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266700" y="5537933"/>
            <a:ext cx="3049716" cy="2708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tabLst>
                <a:tab pos="1433513" algn="l"/>
              </a:tabLst>
            </a:pPr>
            <a:r>
              <a:rPr lang="en-US" dirty="0" smtClean="0">
                <a:latin typeface="Arial Narrow"/>
                <a:cs typeface="Arial Narrow"/>
              </a:rPr>
              <a:t>- 13 modulators (Linac 3)</a:t>
            </a:r>
          </a:p>
        </p:txBody>
      </p:sp>
      <p:sp>
        <p:nvSpPr>
          <p:cNvPr id="3" name="Rectangle 2"/>
          <p:cNvSpPr/>
          <p:nvPr/>
        </p:nvSpPr>
        <p:spPr>
          <a:xfrm>
            <a:off x="896834" y="5906051"/>
            <a:ext cx="7449029" cy="855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ts val="1200"/>
              </a:spcBef>
              <a:buClr>
                <a:srgbClr val="000000"/>
              </a:buClr>
              <a:buFont typeface="Wingdings" charset="2"/>
              <a:buChar char="ü"/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Progressive 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increase of beam energy 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to 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final energy of 5.8 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GeV</a:t>
            </a:r>
          </a:p>
          <a:p>
            <a:pPr marL="285750" lvl="1" indent="-285750" eaLnBrk="1" hangingPunct="1">
              <a:lnSpc>
                <a:spcPct val="110000"/>
              </a:lnSpc>
              <a:spcBef>
                <a:spcPts val="1200"/>
              </a:spcBef>
              <a:buClr>
                <a:srgbClr val="000000"/>
              </a:buClr>
              <a:buFont typeface="Wingdings" charset="2"/>
              <a:buChar char="ü"/>
            </a:pPr>
            <a:r>
              <a:rPr lang="en-US" sz="1800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First Pilot Experiments by End 2017 (requested 3 GeV beam</a:t>
            </a:r>
            <a:r>
              <a:rPr lang="en-US" sz="1800" dirty="0" smtClean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)</a:t>
            </a:r>
            <a:endParaRPr lang="en-US" sz="1800" dirty="0">
              <a:solidFill>
                <a:srgbClr val="002060"/>
              </a:solidFill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8957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Conditioning of first C-band module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-21021" y="91440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-21021" y="980728"/>
            <a:ext cx="704589" cy="13681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5496" y="854539"/>
            <a:ext cx="9108504" cy="4158637"/>
            <a:chOff x="35496" y="1412775"/>
            <a:chExt cx="9108504" cy="4158637"/>
          </a:xfrm>
        </p:grpSpPr>
        <p:grpSp>
          <p:nvGrpSpPr>
            <p:cNvPr id="8" name="Group 7"/>
            <p:cNvGrpSpPr/>
            <p:nvPr/>
          </p:nvGrpSpPr>
          <p:grpSpPr>
            <a:xfrm>
              <a:off x="323528" y="1412775"/>
              <a:ext cx="8820472" cy="4158637"/>
              <a:chOff x="0" y="1286587"/>
              <a:chExt cx="9144000" cy="4284826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1286587"/>
                <a:ext cx="9144000" cy="4284826"/>
              </a:xfrm>
              <a:prstGeom prst="rect">
                <a:avLst/>
              </a:prstGeom>
            </p:spPr>
          </p:pic>
          <p:sp>
            <p:nvSpPr>
              <p:cNvPr id="11" name="Rectangle 10"/>
              <p:cNvSpPr/>
              <p:nvPr/>
            </p:nvSpPr>
            <p:spPr bwMode="auto">
              <a:xfrm>
                <a:off x="2123728" y="1412776"/>
                <a:ext cx="216024" cy="3672408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5004048" y="1412776"/>
                <a:ext cx="288032" cy="3672408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sp>
          <p:nvSpPr>
            <p:cNvPr id="9" name="Rectangle 8"/>
            <p:cNvSpPr/>
            <p:nvPr/>
          </p:nvSpPr>
          <p:spPr bwMode="auto">
            <a:xfrm>
              <a:off x="35496" y="1412776"/>
              <a:ext cx="427720" cy="3472408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Arial" charset="0"/>
                  <a:cs typeface="Arial" charset="0"/>
                </a:rPr>
                <a:t>RF peak power after BOC (MW)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131840" y="1268760"/>
            <a:ext cx="4536504" cy="936104"/>
            <a:chOff x="3059832" y="1916832"/>
            <a:chExt cx="4536504" cy="936104"/>
          </a:xfrm>
        </p:grpSpPr>
        <p:sp>
          <p:nvSpPr>
            <p:cNvPr id="14" name="TextBox 13"/>
            <p:cNvSpPr txBox="1"/>
            <p:nvPr/>
          </p:nvSpPr>
          <p:spPr>
            <a:xfrm>
              <a:off x="3059832" y="1916832"/>
              <a:ext cx="3456384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800" dirty="0" smtClean="0">
                  <a:solidFill>
                    <a:srgbClr val="C00000"/>
                  </a:solidFill>
                  <a:latin typeface="Calibri"/>
                </a:rPr>
                <a:t>First acceleration of e</a:t>
              </a:r>
              <a:r>
                <a:rPr lang="en-US" sz="1800" baseline="30000" dirty="0" smtClean="0">
                  <a:solidFill>
                    <a:srgbClr val="C00000"/>
                  </a:solidFill>
                  <a:latin typeface="Calibri"/>
                </a:rPr>
                <a:t>-</a:t>
              </a:r>
              <a:r>
                <a:rPr lang="en-US" sz="1800" dirty="0" smtClean="0">
                  <a:solidFill>
                    <a:srgbClr val="C00000"/>
                  </a:solidFill>
                  <a:latin typeface="Calibri"/>
                </a:rPr>
                <a:t>-beam:</a:t>
              </a:r>
            </a:p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800" dirty="0" smtClean="0">
                  <a:solidFill>
                    <a:srgbClr val="C00000"/>
                  </a:solidFill>
                  <a:latin typeface="Calibri"/>
                </a:rPr>
                <a:t>Energy gain: 241 MeV</a:t>
              </a:r>
            </a:p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800" dirty="0" smtClean="0">
                  <a:solidFill>
                    <a:srgbClr val="C00000"/>
                  </a:solidFill>
                  <a:latin typeface="Calibri"/>
                </a:rPr>
                <a:t>Nominal parameters for Linacs 2&amp;3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>
              <a:off x="6300192" y="2420888"/>
              <a:ext cx="1296144" cy="432048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C5000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6" name="TextBox 15"/>
          <p:cNvSpPr txBox="1"/>
          <p:nvPr/>
        </p:nvSpPr>
        <p:spPr>
          <a:xfrm>
            <a:off x="179512" y="5013176"/>
            <a:ext cx="8604448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Module conditioning:	 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R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eached almost maximum available RF power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		 (50 MW, 3 µs, full compression)</a:t>
            </a:r>
          </a:p>
        </p:txBody>
      </p:sp>
      <p:sp>
        <p:nvSpPr>
          <p:cNvPr id="18" name="Text Box 30"/>
          <p:cNvSpPr txBox="1">
            <a:spLocks noChangeArrowheads="1"/>
          </p:cNvSpPr>
          <p:nvPr/>
        </p:nvSpPr>
        <p:spPr bwMode="auto">
          <a:xfrm>
            <a:off x="76078" y="5622339"/>
            <a:ext cx="87233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7188" indent="-357188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  <a:cs typeface="ヒラギノ角ゴ Pro W3" charset="-128"/>
              </a:defRPr>
            </a:lvl1pPr>
            <a:lvl2pPr marL="38011100" indent="-37474525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  <a:cs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  <a:cs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  <a:cs typeface="ヒラギノ角ゴ Pro W3" charset="-128"/>
              </a:defRPr>
            </a:lvl4pPr>
            <a:lvl5pPr marL="38549263" indent="-507873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  <a:cs typeface="ヒラギノ角ゴ Pro W3" charset="-128"/>
              </a:defRPr>
            </a:lvl5pPr>
            <a:lvl6pPr marL="39006463" indent="-50787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  <a:cs typeface="ヒラギノ角ゴ Pro W3" charset="-128"/>
              </a:defRPr>
            </a:lvl6pPr>
            <a:lvl7pPr marL="39463663" indent="-50787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  <a:cs typeface="ヒラギノ角ゴ Pro W3" charset="-128"/>
              </a:defRPr>
            </a:lvl7pPr>
            <a:lvl8pPr marL="39920863" indent="-50787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  <a:cs typeface="ヒラギノ角ゴ Pro W3" charset="-128"/>
              </a:defRPr>
            </a:lvl8pPr>
            <a:lvl9pPr marL="40378063" indent="-50787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  <a:cs typeface="ヒラギノ角ゴ Pro W3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200" b="1" dirty="0">
                <a:solidFill>
                  <a:schemeClr val="accent2"/>
                </a:solidFill>
                <a:latin typeface="Calibri" charset="0"/>
                <a:ea typeface="ＭＳ Ｐゴシック" charset="-128"/>
              </a:rPr>
              <a:t>SwissFEL energy gain scheme based on BOC performances:</a:t>
            </a:r>
          </a:p>
          <a:p>
            <a:pPr>
              <a:spcBef>
                <a:spcPct val="50000"/>
              </a:spcBef>
              <a:buSzPct val="75000"/>
              <a:buFont typeface="Wingdings" charset="2"/>
              <a:buChar char="q"/>
            </a:pPr>
            <a:r>
              <a:rPr lang="en-US" altLang="en-US" sz="1200" b="1" dirty="0">
                <a:latin typeface="Calibri" charset="0"/>
                <a:ea typeface="ＭＳ Ｐゴシック" charset="-128"/>
              </a:rPr>
              <a:t>Linac 1 with phase modulation operation</a:t>
            </a:r>
            <a:r>
              <a:rPr lang="en-US" altLang="en-US" sz="1200" dirty="0">
                <a:latin typeface="Calibri" charset="0"/>
                <a:ea typeface="ＭＳ Ｐゴシック" charset="-128"/>
              </a:rPr>
              <a:t>: on-crest energy gain of 52 MeV/structure </a:t>
            </a:r>
            <a:r>
              <a:rPr lang="en-US" altLang="en-US" sz="1200" dirty="0" smtClean="0">
                <a:latin typeface="Calibri" charset="0"/>
                <a:ea typeface="ＭＳ Ｐゴシック" charset="-128"/>
              </a:rPr>
              <a:t>(~26 </a:t>
            </a:r>
            <a:r>
              <a:rPr lang="en-US" altLang="en-US" sz="1200" dirty="0">
                <a:latin typeface="Calibri" charset="0"/>
                <a:ea typeface="ＭＳ Ｐゴシック" charset="-128"/>
              </a:rPr>
              <a:t>MV/m) @40 MW from klystron.</a:t>
            </a:r>
          </a:p>
          <a:p>
            <a:pPr>
              <a:spcBef>
                <a:spcPct val="50000"/>
              </a:spcBef>
              <a:buSzPct val="75000"/>
              <a:buFont typeface="Wingdings" charset="2"/>
              <a:buChar char="q"/>
            </a:pPr>
            <a:r>
              <a:rPr lang="en-US" altLang="en-US" sz="1200" b="1" dirty="0">
                <a:latin typeface="Calibri" charset="0"/>
                <a:ea typeface="ＭＳ Ｐゴシック" charset="-128"/>
              </a:rPr>
              <a:t>Linac 2 and 3 with phase jump operation</a:t>
            </a:r>
            <a:r>
              <a:rPr lang="en-US" altLang="en-US" sz="1200" dirty="0">
                <a:latin typeface="Calibri" charset="0"/>
                <a:ea typeface="ＭＳ Ｐゴシック" charset="-128"/>
              </a:rPr>
              <a:t>: on-crest energy gain of </a:t>
            </a:r>
            <a:r>
              <a:rPr lang="en-US" altLang="en-US" sz="1200" dirty="0" smtClean="0">
                <a:latin typeface="Calibri" charset="0"/>
                <a:ea typeface="ＭＳ Ｐゴシック" charset="-128"/>
              </a:rPr>
              <a:t>58 </a:t>
            </a:r>
            <a:r>
              <a:rPr lang="en-US" altLang="en-US" sz="1200" dirty="0">
                <a:latin typeface="Calibri" charset="0"/>
                <a:ea typeface="ＭＳ Ｐゴシック" charset="-128"/>
              </a:rPr>
              <a:t>MeV/structure </a:t>
            </a:r>
            <a:r>
              <a:rPr lang="en-US" altLang="en-US" sz="1200" dirty="0" smtClean="0">
                <a:latin typeface="Calibri" charset="0"/>
                <a:ea typeface="ＭＳ Ｐゴシック" charset="-128"/>
              </a:rPr>
              <a:t>(~29 </a:t>
            </a:r>
            <a:r>
              <a:rPr lang="en-US" altLang="en-US" sz="1200" dirty="0">
                <a:latin typeface="Calibri" charset="0"/>
                <a:ea typeface="ＭＳ Ｐゴシック" charset="-128"/>
              </a:rPr>
              <a:t>MV/m) @36 MW from klystron.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3176" y="6597352"/>
            <a:ext cx="3532720" cy="2606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kern="1000" spc="30" dirty="0" smtClean="0">
                <a:latin typeface="+mn-lt"/>
                <a:cs typeface="Franklin Gothic Book"/>
              </a:rPr>
              <a:t>References: R. Zennaro, F. Löhl et al.</a:t>
            </a:r>
          </a:p>
        </p:txBody>
      </p:sp>
    </p:spTree>
    <p:extLst>
      <p:ext uri="{BB962C8B-B14F-4D97-AF65-F5344CB8AC3E}">
        <p14:creationId xmlns:p14="http://schemas.microsoft.com/office/powerpoint/2010/main" val="19668576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Rounded Rectangle 424"/>
          <p:cNvSpPr/>
          <p:nvPr/>
        </p:nvSpPr>
        <p:spPr bwMode="auto">
          <a:xfrm>
            <a:off x="809449" y="4272907"/>
            <a:ext cx="8105787" cy="24645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24" name="Rounded Rectangle 423"/>
          <p:cNvSpPr/>
          <p:nvPr/>
        </p:nvSpPr>
        <p:spPr bwMode="auto">
          <a:xfrm>
            <a:off x="792990" y="2747706"/>
            <a:ext cx="8105787" cy="1456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23" name="Rounded Rectangle 422"/>
          <p:cNvSpPr/>
          <p:nvPr/>
        </p:nvSpPr>
        <p:spPr bwMode="auto">
          <a:xfrm>
            <a:off x="792995" y="1214696"/>
            <a:ext cx="8105787" cy="1456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SwissFEL RF</a:t>
            </a:r>
            <a:br>
              <a:rPr lang="en-US" dirty="0" smtClean="0"/>
            </a:br>
            <a:r>
              <a:rPr lang="en-US" sz="2000" i="1" dirty="0" smtClean="0"/>
              <a:t>Present status</a:t>
            </a:r>
            <a:endParaRPr lang="en-US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532762" y="6688534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grpSp>
        <p:nvGrpSpPr>
          <p:cNvPr id="419" name="Group 418"/>
          <p:cNvGrpSpPr/>
          <p:nvPr/>
        </p:nvGrpSpPr>
        <p:grpSpPr>
          <a:xfrm>
            <a:off x="975419" y="1178822"/>
            <a:ext cx="7564416" cy="1370709"/>
            <a:chOff x="996518" y="1143250"/>
            <a:chExt cx="7564416" cy="1370709"/>
          </a:xfrm>
        </p:grpSpPr>
        <p:sp>
          <p:nvSpPr>
            <p:cNvPr id="15" name="Rectangle 14"/>
            <p:cNvSpPr/>
            <p:nvPr/>
          </p:nvSpPr>
          <p:spPr>
            <a:xfrm>
              <a:off x="5867227" y="1782260"/>
              <a:ext cx="194101" cy="70702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2" name="Elbow Connector 31"/>
            <p:cNvCxnSpPr/>
            <p:nvPr/>
          </p:nvCxnSpPr>
          <p:spPr>
            <a:xfrm rot="10800000" flipH="1" flipV="1">
              <a:off x="5875937" y="1799152"/>
              <a:ext cx="135314" cy="262375"/>
            </a:xfrm>
            <a:prstGeom prst="bentConnector4">
              <a:avLst>
                <a:gd name="adj1" fmla="val 1"/>
                <a:gd name="adj2" fmla="val 44808"/>
              </a:avLst>
            </a:pr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6002285" y="2061528"/>
              <a:ext cx="1" cy="285159"/>
            </a:xfrm>
            <a:prstGeom prst="line">
              <a:avLst/>
            </a:prstGeom>
            <a:ln w="19050">
              <a:solidFill>
                <a:srgbClr val="FF99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>
              <a:stCxn id="6" idx="3"/>
            </p:cNvCxnSpPr>
            <p:nvPr/>
          </p:nvCxnSpPr>
          <p:spPr>
            <a:xfrm>
              <a:off x="1267340" y="1818940"/>
              <a:ext cx="729359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996518" y="1143250"/>
              <a:ext cx="9230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>
                  <a:latin typeface="Calibri" pitchFamily="34" charset="0"/>
                </a:rPr>
                <a:t>Injector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1121306" y="1724672"/>
              <a:ext cx="146034" cy="188536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083963" y="1765515"/>
              <a:ext cx="480767" cy="141402"/>
            </a:xfrm>
            <a:prstGeom prst="rect">
              <a:avLst/>
            </a:prstGeom>
            <a:solidFill>
              <a:srgbClr val="FF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622870" y="1767083"/>
              <a:ext cx="480767" cy="141402"/>
            </a:xfrm>
            <a:prstGeom prst="rect">
              <a:avLst/>
            </a:prstGeom>
            <a:solidFill>
              <a:srgbClr val="FFFF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600788" y="1752952"/>
              <a:ext cx="480767" cy="141402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85253" y="1752952"/>
              <a:ext cx="480767" cy="141402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" name="Elbow Connector 10"/>
            <p:cNvCxnSpPr/>
            <p:nvPr/>
          </p:nvCxnSpPr>
          <p:spPr>
            <a:xfrm rot="10800000" flipV="1">
              <a:off x="3324346" y="1846493"/>
              <a:ext cx="298524" cy="120198"/>
            </a:xfrm>
            <a:prstGeom prst="bentConnector3">
              <a:avLst>
                <a:gd name="adj1" fmla="val 3441"/>
              </a:avLst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4184097" y="1765515"/>
              <a:ext cx="480767" cy="14140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723004" y="1767083"/>
              <a:ext cx="480767" cy="14140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783274" y="1752952"/>
              <a:ext cx="100157" cy="141402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6" name="Elbow Connector 15"/>
            <p:cNvCxnSpPr/>
            <p:nvPr/>
          </p:nvCxnSpPr>
          <p:spPr>
            <a:xfrm rot="10800000" flipV="1">
              <a:off x="4416234" y="1787525"/>
              <a:ext cx="306771" cy="186317"/>
            </a:xfrm>
            <a:prstGeom prst="bentConnector3">
              <a:avLst>
                <a:gd name="adj1" fmla="val -2784"/>
              </a:avLst>
            </a:pr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Isosceles Triangle 16"/>
            <p:cNvSpPr/>
            <p:nvPr/>
          </p:nvSpPr>
          <p:spPr>
            <a:xfrm rot="10800000" flipV="1">
              <a:off x="1438569" y="2257503"/>
              <a:ext cx="328308" cy="256456"/>
            </a:xfrm>
            <a:prstGeom prst="triangl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ctr"/>
            <a:lstStyle/>
            <a:p>
              <a:pPr algn="ctr"/>
              <a:r>
                <a:rPr lang="en-US" sz="1400" b="1" dirty="0" smtClean="0"/>
                <a:t>2</a:t>
              </a:r>
              <a:endParaRPr lang="en-US" sz="1400" b="1" dirty="0"/>
            </a:p>
          </p:txBody>
        </p:sp>
        <p:cxnSp>
          <p:nvCxnSpPr>
            <p:cNvPr id="18" name="Straight Connector 17"/>
            <p:cNvCxnSpPr>
              <a:stCxn id="17" idx="0"/>
              <a:endCxn id="9" idx="1"/>
            </p:cNvCxnSpPr>
            <p:nvPr/>
          </p:nvCxnSpPr>
          <p:spPr>
            <a:xfrm flipH="1" flipV="1">
              <a:off x="1600788" y="1823653"/>
              <a:ext cx="1935" cy="43385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Isosceles Triangle 18"/>
            <p:cNvSpPr/>
            <p:nvPr/>
          </p:nvSpPr>
          <p:spPr>
            <a:xfrm rot="10800000" flipV="1">
              <a:off x="2023034" y="2257503"/>
              <a:ext cx="328308" cy="256456"/>
            </a:xfrm>
            <a:prstGeom prst="triangl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ctr"/>
            <a:lstStyle/>
            <a:p>
              <a:pPr algn="ctr"/>
              <a:r>
                <a:rPr lang="en-US" sz="1400" b="1" dirty="0" smtClean="0"/>
                <a:t>3</a:t>
              </a:r>
              <a:endParaRPr lang="en-US" sz="1400" b="1" dirty="0"/>
            </a:p>
          </p:txBody>
        </p:sp>
        <p:cxnSp>
          <p:nvCxnSpPr>
            <p:cNvPr id="20" name="Straight Connector 19"/>
            <p:cNvCxnSpPr>
              <a:stCxn id="19" idx="0"/>
              <a:endCxn id="10" idx="1"/>
            </p:cNvCxnSpPr>
            <p:nvPr/>
          </p:nvCxnSpPr>
          <p:spPr>
            <a:xfrm flipH="1" flipV="1">
              <a:off x="2185253" y="1823653"/>
              <a:ext cx="1935" cy="43385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Isosceles Triangle 20"/>
            <p:cNvSpPr/>
            <p:nvPr/>
          </p:nvSpPr>
          <p:spPr>
            <a:xfrm rot="10800000" flipV="1">
              <a:off x="3146536" y="2257502"/>
              <a:ext cx="328308" cy="256456"/>
            </a:xfrm>
            <a:prstGeom prst="triangl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ctr"/>
            <a:lstStyle/>
            <a:p>
              <a:pPr algn="ctr"/>
              <a:r>
                <a:rPr lang="en-US" sz="1400" b="1" dirty="0" smtClean="0"/>
                <a:t>4</a:t>
              </a:r>
              <a:endParaRPr lang="en-US" sz="1400" b="1" dirty="0"/>
            </a:p>
          </p:txBody>
        </p:sp>
        <p:cxnSp>
          <p:nvCxnSpPr>
            <p:cNvPr id="22" name="Straight Connector 21"/>
            <p:cNvCxnSpPr>
              <a:stCxn id="21" idx="0"/>
            </p:cNvCxnSpPr>
            <p:nvPr/>
          </p:nvCxnSpPr>
          <p:spPr>
            <a:xfrm flipH="1" flipV="1">
              <a:off x="3307134" y="1979658"/>
              <a:ext cx="3556" cy="277844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lbow Connector 22"/>
            <p:cNvCxnSpPr>
              <a:stCxn id="7" idx="1"/>
            </p:cNvCxnSpPr>
            <p:nvPr/>
          </p:nvCxnSpPr>
          <p:spPr>
            <a:xfrm rot="10800000" flipH="1" flipV="1">
              <a:off x="3083963" y="1780548"/>
              <a:ext cx="232136" cy="297724"/>
            </a:xfrm>
            <a:prstGeom prst="bentConnector4">
              <a:avLst>
                <a:gd name="adj1" fmla="val -1058"/>
                <a:gd name="adj2" fmla="val 61873"/>
              </a:avLst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4416555" y="2089885"/>
              <a:ext cx="2139" cy="266231"/>
            </a:xfrm>
            <a:prstGeom prst="line">
              <a:avLst/>
            </a:prstGeom>
            <a:ln w="19050">
              <a:solidFill>
                <a:srgbClr val="FF99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Elbow Connector 25"/>
            <p:cNvCxnSpPr>
              <a:stCxn id="12" idx="1"/>
            </p:cNvCxnSpPr>
            <p:nvPr/>
          </p:nvCxnSpPr>
          <p:spPr>
            <a:xfrm rot="10800000" flipH="1" flipV="1">
              <a:off x="4184097" y="1780548"/>
              <a:ext cx="232136" cy="297724"/>
            </a:xfrm>
            <a:prstGeom prst="bentConnector4">
              <a:avLst>
                <a:gd name="adj1" fmla="val -1058"/>
                <a:gd name="adj2" fmla="val 61873"/>
              </a:avLst>
            </a:pr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Isosceles Triangle 26"/>
            <p:cNvSpPr/>
            <p:nvPr/>
          </p:nvSpPr>
          <p:spPr>
            <a:xfrm rot="10800000" flipV="1">
              <a:off x="7673789" y="2257503"/>
              <a:ext cx="328308" cy="256456"/>
            </a:xfrm>
            <a:prstGeom prst="triangl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ctr"/>
            <a:lstStyle/>
            <a:p>
              <a:pPr algn="ctr"/>
              <a:r>
                <a:rPr lang="en-US" sz="1400" b="1" dirty="0" smtClean="0"/>
                <a:t>7</a:t>
              </a:r>
              <a:endParaRPr lang="en-US" sz="1400" b="1" dirty="0"/>
            </a:p>
          </p:txBody>
        </p:sp>
        <p:cxnSp>
          <p:nvCxnSpPr>
            <p:cNvPr id="28" name="Straight Connector 27"/>
            <p:cNvCxnSpPr>
              <a:stCxn id="27" idx="0"/>
              <a:endCxn id="14" idx="0"/>
            </p:cNvCxnSpPr>
            <p:nvPr/>
          </p:nvCxnSpPr>
          <p:spPr>
            <a:xfrm flipH="1" flipV="1">
              <a:off x="7833353" y="1752952"/>
              <a:ext cx="4590" cy="504551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Isosceles Triangle 28"/>
            <p:cNvSpPr/>
            <p:nvPr/>
          </p:nvSpPr>
          <p:spPr>
            <a:xfrm rot="10800000" flipV="1">
              <a:off x="1030240" y="2257501"/>
              <a:ext cx="328308" cy="256456"/>
            </a:xfrm>
            <a:prstGeom prst="triangl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ctr"/>
            <a:lstStyle/>
            <a:p>
              <a:pPr algn="ctr"/>
              <a:r>
                <a:rPr lang="en-US" sz="1400" b="1" dirty="0" smtClean="0"/>
                <a:t>1</a:t>
              </a:r>
              <a:endParaRPr lang="en-US" sz="1400" b="1" dirty="0"/>
            </a:p>
          </p:txBody>
        </p:sp>
        <p:cxnSp>
          <p:nvCxnSpPr>
            <p:cNvPr id="30" name="Straight Connector 29"/>
            <p:cNvCxnSpPr>
              <a:stCxn id="29" idx="0"/>
              <a:endCxn id="6" idx="0"/>
            </p:cNvCxnSpPr>
            <p:nvPr/>
          </p:nvCxnSpPr>
          <p:spPr>
            <a:xfrm flipH="1" flipV="1">
              <a:off x="1194323" y="1724672"/>
              <a:ext cx="71" cy="53282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Elbow Connector 32"/>
            <p:cNvCxnSpPr/>
            <p:nvPr/>
          </p:nvCxnSpPr>
          <p:spPr>
            <a:xfrm flipV="1">
              <a:off x="6002541" y="1782955"/>
              <a:ext cx="160675" cy="132755"/>
            </a:xfrm>
            <a:prstGeom prst="bentConnector3">
              <a:avLst>
                <a:gd name="adj1" fmla="val 98907"/>
              </a:avLst>
            </a:pr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6158612" y="1781045"/>
              <a:ext cx="194101" cy="70702"/>
            </a:xfrm>
            <a:prstGeom prst="rect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Trapezoid 35"/>
            <p:cNvSpPr/>
            <p:nvPr/>
          </p:nvSpPr>
          <p:spPr>
            <a:xfrm flipV="1">
              <a:off x="2738034" y="1816510"/>
              <a:ext cx="248717" cy="77844"/>
            </a:xfrm>
            <a:prstGeom prst="trapezoid">
              <a:avLst>
                <a:gd name="adj" fmla="val 56275"/>
              </a:avLst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37" name="Trapezoid 36"/>
            <p:cNvSpPr/>
            <p:nvPr/>
          </p:nvSpPr>
          <p:spPr>
            <a:xfrm flipV="1">
              <a:off x="6672392" y="1819727"/>
              <a:ext cx="644958" cy="138255"/>
            </a:xfrm>
            <a:prstGeom prst="trapezoid">
              <a:avLst>
                <a:gd name="adj" fmla="val 141091"/>
              </a:avLst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807261" y="1915988"/>
              <a:ext cx="38985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000" b="1" dirty="0" smtClean="0">
                  <a:solidFill>
                    <a:srgbClr val="002060"/>
                  </a:solidFill>
                  <a:latin typeface="Calibri" pitchFamily="34" charset="0"/>
                </a:rPr>
                <a:t>BC1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710048" y="1843686"/>
              <a:ext cx="3193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000" b="1" dirty="0" smtClean="0">
                  <a:solidFill>
                    <a:srgbClr val="002060"/>
                  </a:solidFill>
                  <a:latin typeface="Calibri" pitchFamily="34" charset="0"/>
                </a:rPr>
                <a:t>LH</a:t>
              </a:r>
            </a:p>
          </p:txBody>
        </p:sp>
        <p:cxnSp>
          <p:nvCxnSpPr>
            <p:cNvPr id="40" name="Straight Connector 39"/>
            <p:cNvCxnSpPr/>
            <p:nvPr/>
          </p:nvCxnSpPr>
          <p:spPr>
            <a:xfrm flipV="1">
              <a:off x="1438568" y="1644725"/>
              <a:ext cx="162220" cy="1789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rapezoid 40"/>
            <p:cNvSpPr/>
            <p:nvPr/>
          </p:nvSpPr>
          <p:spPr>
            <a:xfrm rot="13397209">
              <a:off x="1551137" y="1582949"/>
              <a:ext cx="127428" cy="95967"/>
            </a:xfrm>
            <a:prstGeom prst="trapezoid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24" name="Isosceles Triangle 23"/>
            <p:cNvSpPr/>
            <p:nvPr/>
          </p:nvSpPr>
          <p:spPr>
            <a:xfrm rot="10800000" flipV="1">
              <a:off x="4252657" y="2257501"/>
              <a:ext cx="328308" cy="256456"/>
            </a:xfrm>
            <a:prstGeom prst="triangle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ctr"/>
            <a:lstStyle/>
            <a:p>
              <a:pPr algn="ctr"/>
              <a:r>
                <a:rPr lang="en-US" sz="1400" b="1" dirty="0" smtClean="0"/>
                <a:t>5</a:t>
              </a:r>
              <a:endParaRPr lang="en-US" sz="1400" b="1" dirty="0"/>
            </a:p>
          </p:txBody>
        </p:sp>
        <p:sp>
          <p:nvSpPr>
            <p:cNvPr id="31" name="Isosceles Triangle 30"/>
            <p:cNvSpPr/>
            <p:nvPr/>
          </p:nvSpPr>
          <p:spPr>
            <a:xfrm rot="10800000" flipV="1">
              <a:off x="5835963" y="2248072"/>
              <a:ext cx="328308" cy="256456"/>
            </a:xfrm>
            <a:prstGeom prst="triangle">
              <a:avLst/>
            </a:prstGeom>
            <a:solidFill>
              <a:srgbClr val="FF99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ctr"/>
            <a:lstStyle/>
            <a:p>
              <a:pPr algn="ctr"/>
              <a:r>
                <a:rPr lang="en-US" sz="1400" b="1" dirty="0" smtClean="0"/>
                <a:t>6</a:t>
              </a:r>
              <a:endParaRPr lang="en-US" sz="1400" b="1" dirty="0"/>
            </a:p>
          </p:txBody>
        </p:sp>
      </p:grpSp>
      <p:sp>
        <p:nvSpPr>
          <p:cNvPr id="42" name="Rectangle 41"/>
          <p:cNvSpPr/>
          <p:nvPr/>
        </p:nvSpPr>
        <p:spPr>
          <a:xfrm>
            <a:off x="6255662" y="405711"/>
            <a:ext cx="146034" cy="18853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6255662" y="657034"/>
            <a:ext cx="146034" cy="188536"/>
          </a:xfrm>
          <a:prstGeom prst="rect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6255662" y="909767"/>
            <a:ext cx="146034" cy="18853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6523013" y="378223"/>
            <a:ext cx="914400" cy="25132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Operational but not fully conditioned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517239" y="629546"/>
            <a:ext cx="914400" cy="25132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Installed but not commissioned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517239" y="918988"/>
            <a:ext cx="914400" cy="25132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To be installed and commissioned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255662" y="154388"/>
            <a:ext cx="146034" cy="18853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6523013" y="126900"/>
            <a:ext cx="914400" cy="25132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operational</a:t>
            </a:r>
          </a:p>
        </p:txBody>
      </p:sp>
      <p:grpSp>
        <p:nvGrpSpPr>
          <p:cNvPr id="415" name="Group 414"/>
          <p:cNvGrpSpPr/>
          <p:nvPr/>
        </p:nvGrpSpPr>
        <p:grpSpPr>
          <a:xfrm>
            <a:off x="954223" y="2823990"/>
            <a:ext cx="7876702" cy="1308149"/>
            <a:chOff x="822917" y="3111158"/>
            <a:chExt cx="7876702" cy="1308149"/>
          </a:xfrm>
        </p:grpSpPr>
        <p:cxnSp>
          <p:nvCxnSpPr>
            <p:cNvPr id="50" name="Straight Connector 49"/>
            <p:cNvCxnSpPr/>
            <p:nvPr/>
          </p:nvCxnSpPr>
          <p:spPr>
            <a:xfrm>
              <a:off x="910344" y="3615618"/>
              <a:ext cx="729359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822917" y="3111158"/>
              <a:ext cx="60244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>
                  <a:latin typeface="Calibri" pitchFamily="34" charset="0"/>
                </a:rPr>
                <a:t>Linac 1 </a:t>
              </a:r>
              <a:r>
                <a:rPr lang="en-US" sz="1800" dirty="0" smtClean="0">
                  <a:latin typeface="Calibri" pitchFamily="34" charset="0"/>
                </a:rPr>
                <a:t>(9 modules)</a:t>
              </a:r>
              <a:r>
                <a:rPr lang="en-US" sz="1800" b="1" dirty="0" smtClean="0">
                  <a:latin typeface="Calibri" pitchFamily="34" charset="0"/>
                </a:rPr>
                <a:t>		   	      Linac 2 </a:t>
              </a:r>
              <a:r>
                <a:rPr lang="en-US" sz="1800" dirty="0" smtClean="0">
                  <a:latin typeface="Calibri" pitchFamily="34" charset="0"/>
                </a:rPr>
                <a:t>(4 modules)</a:t>
              </a:r>
            </a:p>
          </p:txBody>
        </p:sp>
        <p:sp>
          <p:nvSpPr>
            <p:cNvPr id="52" name="Trapezoid 51"/>
            <p:cNvSpPr/>
            <p:nvPr/>
          </p:nvSpPr>
          <p:spPr>
            <a:xfrm flipV="1">
              <a:off x="4254341" y="3617316"/>
              <a:ext cx="644958" cy="161205"/>
            </a:xfrm>
            <a:prstGeom prst="trapezoid">
              <a:avLst>
                <a:gd name="adj" fmla="val 141091"/>
              </a:avLst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793821" y="3431421"/>
              <a:ext cx="46900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CH" sz="1600" dirty="0" smtClean="0">
                  <a:latin typeface="Calibri" pitchFamily="34" charset="0"/>
                  <a:sym typeface="Symbol"/>
                </a:rPr>
                <a:t></a:t>
              </a:r>
              <a:endParaRPr lang="de-CH" sz="1600" dirty="0">
                <a:latin typeface="Calibri" pitchFamily="34" charset="0"/>
              </a:endParaRP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1790545" y="3562620"/>
              <a:ext cx="1030350" cy="794232"/>
              <a:chOff x="1957005" y="2181699"/>
              <a:chExt cx="1030350" cy="794232"/>
            </a:xfrm>
          </p:grpSpPr>
          <p:grpSp>
            <p:nvGrpSpPr>
              <p:cNvPr id="55" name="Group 54"/>
              <p:cNvGrpSpPr/>
              <p:nvPr/>
            </p:nvGrpSpPr>
            <p:grpSpPr>
              <a:xfrm>
                <a:off x="2106743" y="2228064"/>
                <a:ext cx="691200" cy="125158"/>
                <a:chOff x="2106514" y="2232125"/>
                <a:chExt cx="691200" cy="125158"/>
              </a:xfrm>
            </p:grpSpPr>
            <p:cxnSp>
              <p:nvCxnSpPr>
                <p:cNvPr id="68" name="Straight Connector 67"/>
                <p:cNvCxnSpPr/>
                <p:nvPr/>
              </p:nvCxnSpPr>
              <p:spPr bwMode="auto">
                <a:xfrm>
                  <a:off x="2106514" y="2349629"/>
                  <a:ext cx="691200" cy="61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9" name="Straight Connector 68"/>
                <p:cNvCxnSpPr>
                  <a:endCxn id="65" idx="1"/>
                </p:cNvCxnSpPr>
                <p:nvPr/>
              </p:nvCxnSpPr>
              <p:spPr bwMode="auto">
                <a:xfrm flipV="1">
                  <a:off x="2790804" y="2232125"/>
                  <a:ext cx="0" cy="121612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0" name="Straight Connector 69"/>
                <p:cNvCxnSpPr>
                  <a:stCxn id="64" idx="1"/>
                </p:cNvCxnSpPr>
                <p:nvPr/>
              </p:nvCxnSpPr>
              <p:spPr bwMode="auto">
                <a:xfrm>
                  <a:off x="2561529" y="2232125"/>
                  <a:ext cx="0" cy="121002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1" name="Straight Connector 70"/>
                <p:cNvCxnSpPr>
                  <a:stCxn id="67" idx="1"/>
                </p:cNvCxnSpPr>
                <p:nvPr/>
              </p:nvCxnSpPr>
              <p:spPr bwMode="auto">
                <a:xfrm>
                  <a:off x="2335777" y="2232125"/>
                  <a:ext cx="1484" cy="123838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2" name="Straight Connector 71"/>
                <p:cNvCxnSpPr/>
                <p:nvPr/>
              </p:nvCxnSpPr>
              <p:spPr bwMode="auto">
                <a:xfrm>
                  <a:off x="2111049" y="2233445"/>
                  <a:ext cx="1484" cy="123838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56" name="Straight Connector 55"/>
              <p:cNvCxnSpPr/>
              <p:nvPr/>
            </p:nvCxnSpPr>
            <p:spPr>
              <a:xfrm flipV="1">
                <a:off x="2145785" y="2548171"/>
                <a:ext cx="0" cy="2520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Isosceles Triangle 56"/>
              <p:cNvSpPr/>
              <p:nvPr/>
            </p:nvSpPr>
            <p:spPr>
              <a:xfrm rot="10800000" flipV="1">
                <a:off x="1957005" y="2728436"/>
                <a:ext cx="368093" cy="247495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ctr"/>
              <a:lstStyle/>
              <a:p>
                <a:pPr algn="ctr"/>
                <a:r>
                  <a:rPr lang="en-US" sz="1400" b="1" dirty="0" smtClean="0"/>
                  <a:t>2</a:t>
                </a:r>
                <a:endParaRPr lang="en-US" sz="1400" b="1" dirty="0"/>
              </a:p>
            </p:txBody>
          </p:sp>
          <p:cxnSp>
            <p:nvCxnSpPr>
              <p:cNvPr id="58" name="Straight Connector 57"/>
              <p:cNvCxnSpPr/>
              <p:nvPr/>
            </p:nvCxnSpPr>
            <p:spPr>
              <a:xfrm flipV="1">
                <a:off x="2146546" y="2352618"/>
                <a:ext cx="1" cy="95835"/>
              </a:xfrm>
              <a:prstGeom prst="line">
                <a:avLst/>
              </a:prstGeom>
              <a:ln w="190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Oval 58"/>
              <p:cNvSpPr/>
              <p:nvPr/>
            </p:nvSpPr>
            <p:spPr>
              <a:xfrm>
                <a:off x="2196131" y="2421119"/>
                <a:ext cx="131236" cy="149572"/>
              </a:xfrm>
              <a:prstGeom prst="ellipse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 flipV="1">
                <a:off x="2146546" y="2443023"/>
                <a:ext cx="52137" cy="105764"/>
              </a:xfrm>
              <a:prstGeom prst="line">
                <a:avLst/>
              </a:prstGeom>
              <a:ln w="190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flipH="1" flipV="1">
                <a:off x="2146546" y="2444857"/>
                <a:ext cx="52137" cy="103930"/>
              </a:xfrm>
              <a:prstGeom prst="line">
                <a:avLst/>
              </a:prstGeom>
              <a:ln w="190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Oval 61"/>
              <p:cNvSpPr>
                <a:spLocks noChangeAspect="1"/>
              </p:cNvSpPr>
              <p:nvPr/>
            </p:nvSpPr>
            <p:spPr>
              <a:xfrm>
                <a:off x="2184239" y="2409227"/>
                <a:ext cx="153022" cy="174401"/>
              </a:xfrm>
              <a:prstGeom prst="ellipse">
                <a:avLst/>
              </a:prstGeom>
              <a:noFill/>
              <a:ln w="19050"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grpSp>
            <p:nvGrpSpPr>
              <p:cNvPr id="63" name="Group 62"/>
              <p:cNvGrpSpPr/>
              <p:nvPr/>
            </p:nvGrpSpPr>
            <p:grpSpPr>
              <a:xfrm>
                <a:off x="2111278" y="2181699"/>
                <a:ext cx="876077" cy="100855"/>
                <a:chOff x="318488" y="1487694"/>
                <a:chExt cx="1751744" cy="122197"/>
              </a:xfrm>
            </p:grpSpPr>
            <p:sp>
              <p:nvSpPr>
                <p:cNvPr id="64" name="Rectangle 63"/>
                <p:cNvSpPr/>
                <p:nvPr/>
              </p:nvSpPr>
              <p:spPr>
                <a:xfrm>
                  <a:off x="1218780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5" name="Rectangle 64"/>
                <p:cNvSpPr/>
                <p:nvPr/>
              </p:nvSpPr>
              <p:spPr>
                <a:xfrm>
                  <a:off x="1677222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6" name="Rectangle 65"/>
                <p:cNvSpPr/>
                <p:nvPr/>
              </p:nvSpPr>
              <p:spPr>
                <a:xfrm>
                  <a:off x="318488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7" name="Rectangle 66"/>
                <p:cNvSpPr/>
                <p:nvPr/>
              </p:nvSpPr>
              <p:spPr>
                <a:xfrm>
                  <a:off x="767381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sp>
          <p:nvSpPr>
            <p:cNvPr id="73" name="TextBox 72"/>
            <p:cNvSpPr txBox="1"/>
            <p:nvPr/>
          </p:nvSpPr>
          <p:spPr>
            <a:xfrm>
              <a:off x="2353895" y="4075478"/>
              <a:ext cx="5767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600" dirty="0" smtClean="0">
                  <a:solidFill>
                    <a:srgbClr val="FF0000"/>
                  </a:solidFill>
                  <a:latin typeface="Calibri" pitchFamily="34" charset="0"/>
                  <a:sym typeface="Symbol"/>
                </a:rPr>
                <a:t></a:t>
              </a:r>
              <a:endParaRPr lang="de-CH" sz="1600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869407" y="3436696"/>
              <a:ext cx="506698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CH" sz="1600" dirty="0" smtClean="0">
                  <a:latin typeface="Calibri" pitchFamily="34" charset="0"/>
                  <a:sym typeface="Symbol"/>
                </a:rPr>
                <a:t></a:t>
              </a:r>
              <a:endParaRPr lang="de-CH" sz="1600" dirty="0">
                <a:latin typeface="Calibri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429481" y="4080753"/>
              <a:ext cx="5767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600" dirty="0" smtClean="0">
                  <a:solidFill>
                    <a:srgbClr val="FF0000"/>
                  </a:solidFill>
                  <a:latin typeface="Calibri" pitchFamily="34" charset="0"/>
                  <a:sym typeface="Symbol"/>
                </a:rPr>
                <a:t></a:t>
              </a:r>
              <a:endParaRPr lang="de-CH" sz="1600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76" name="Freeform 75"/>
            <p:cNvSpPr/>
            <p:nvPr/>
          </p:nvSpPr>
          <p:spPr>
            <a:xfrm>
              <a:off x="7721131" y="3342143"/>
              <a:ext cx="746151" cy="277978"/>
            </a:xfrm>
            <a:custGeom>
              <a:avLst/>
              <a:gdLst>
                <a:gd name="connsiteX0" fmla="*/ 0 w 746151"/>
                <a:gd name="connsiteY0" fmla="*/ 277978 h 277978"/>
                <a:gd name="connsiteX1" fmla="*/ 256032 w 746151"/>
                <a:gd name="connsiteY1" fmla="*/ 0 h 277978"/>
                <a:gd name="connsiteX2" fmla="*/ 746151 w 746151"/>
                <a:gd name="connsiteY2" fmla="*/ 0 h 277978"/>
                <a:gd name="connsiteX3" fmla="*/ 738835 w 746151"/>
                <a:gd name="connsiteY3" fmla="*/ 0 h 27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6151" h="277978">
                  <a:moveTo>
                    <a:pt x="0" y="277978"/>
                  </a:moveTo>
                  <a:lnTo>
                    <a:pt x="256032" y="0"/>
                  </a:lnTo>
                  <a:lnTo>
                    <a:pt x="746151" y="0"/>
                  </a:lnTo>
                  <a:lnTo>
                    <a:pt x="738835" y="0"/>
                  </a:lnTo>
                </a:path>
              </a:pathLst>
            </a:cu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862196" y="3562620"/>
              <a:ext cx="1023594" cy="797730"/>
              <a:chOff x="1028656" y="2179416"/>
              <a:chExt cx="1023594" cy="797730"/>
            </a:xfrm>
          </p:grpSpPr>
          <p:grpSp>
            <p:nvGrpSpPr>
              <p:cNvPr id="78" name="Group 77"/>
              <p:cNvGrpSpPr/>
              <p:nvPr/>
            </p:nvGrpSpPr>
            <p:grpSpPr>
              <a:xfrm>
                <a:off x="1171411" y="2230447"/>
                <a:ext cx="691200" cy="125158"/>
                <a:chOff x="2101752" y="2236887"/>
                <a:chExt cx="691200" cy="125158"/>
              </a:xfrm>
            </p:grpSpPr>
            <p:cxnSp>
              <p:nvCxnSpPr>
                <p:cNvPr id="91" name="Straight Connector 90"/>
                <p:cNvCxnSpPr/>
                <p:nvPr/>
              </p:nvCxnSpPr>
              <p:spPr bwMode="auto">
                <a:xfrm>
                  <a:off x="2101752" y="2354391"/>
                  <a:ext cx="691200" cy="61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2" name="Straight Connector 91"/>
                <p:cNvCxnSpPr/>
                <p:nvPr/>
              </p:nvCxnSpPr>
              <p:spPr bwMode="auto">
                <a:xfrm flipV="1">
                  <a:off x="2786042" y="2236887"/>
                  <a:ext cx="0" cy="121612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3" name="Straight Connector 92"/>
                <p:cNvCxnSpPr/>
                <p:nvPr/>
              </p:nvCxnSpPr>
              <p:spPr bwMode="auto">
                <a:xfrm>
                  <a:off x="2556767" y="2236887"/>
                  <a:ext cx="0" cy="121002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4" name="Straight Connector 93"/>
                <p:cNvCxnSpPr/>
                <p:nvPr/>
              </p:nvCxnSpPr>
              <p:spPr bwMode="auto">
                <a:xfrm>
                  <a:off x="2331015" y="2236887"/>
                  <a:ext cx="1484" cy="123838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5" name="Straight Connector 94"/>
                <p:cNvCxnSpPr/>
                <p:nvPr/>
              </p:nvCxnSpPr>
              <p:spPr bwMode="auto">
                <a:xfrm>
                  <a:off x="2106287" y="2238207"/>
                  <a:ext cx="1484" cy="123838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00B05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79" name="Straight Connector 78"/>
              <p:cNvCxnSpPr/>
              <p:nvPr/>
            </p:nvCxnSpPr>
            <p:spPr>
              <a:xfrm flipV="1">
                <a:off x="1210852" y="2547751"/>
                <a:ext cx="0" cy="25200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Isosceles Triangle 79"/>
              <p:cNvSpPr/>
              <p:nvPr/>
            </p:nvSpPr>
            <p:spPr>
              <a:xfrm rot="10800000" flipV="1">
                <a:off x="1028656" y="2729651"/>
                <a:ext cx="368093" cy="247495"/>
              </a:xfrm>
              <a:prstGeom prst="triangle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ctr"/>
              <a:lstStyle/>
              <a:p>
                <a:pPr algn="ctr"/>
                <a:r>
                  <a:rPr lang="en-US" sz="1400" b="1" dirty="0"/>
                  <a:t>1</a:t>
                </a:r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1258645" y="2422334"/>
                <a:ext cx="131236" cy="149572"/>
              </a:xfrm>
              <a:prstGeom prst="ellipse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cxnSp>
            <p:nvCxnSpPr>
              <p:cNvPr id="82" name="Straight Connector 81"/>
              <p:cNvCxnSpPr/>
              <p:nvPr/>
            </p:nvCxnSpPr>
            <p:spPr>
              <a:xfrm flipV="1">
                <a:off x="1209060" y="2444238"/>
                <a:ext cx="52137" cy="105764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flipH="1" flipV="1">
                <a:off x="1211441" y="2446072"/>
                <a:ext cx="52137" cy="10393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Oval 83"/>
              <p:cNvSpPr>
                <a:spLocks noChangeAspect="1"/>
              </p:cNvSpPr>
              <p:nvPr/>
            </p:nvSpPr>
            <p:spPr>
              <a:xfrm>
                <a:off x="1246753" y="2410442"/>
                <a:ext cx="153022" cy="174401"/>
              </a:xfrm>
              <a:prstGeom prst="ellipse">
                <a:avLst/>
              </a:prstGeom>
              <a:noFill/>
              <a:ln w="190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grpSp>
            <p:nvGrpSpPr>
              <p:cNvPr id="85" name="Group 84"/>
              <p:cNvGrpSpPr/>
              <p:nvPr/>
            </p:nvGrpSpPr>
            <p:grpSpPr>
              <a:xfrm>
                <a:off x="1176173" y="2179416"/>
                <a:ext cx="876077" cy="100855"/>
                <a:chOff x="318488" y="1487694"/>
                <a:chExt cx="1751744" cy="122197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1218780" y="1487694"/>
                  <a:ext cx="393010" cy="122197"/>
                </a:xfrm>
                <a:prstGeom prst="rect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87"/>
                <p:cNvSpPr/>
                <p:nvPr/>
              </p:nvSpPr>
              <p:spPr>
                <a:xfrm>
                  <a:off x="1677222" y="1487694"/>
                  <a:ext cx="393010" cy="122197"/>
                </a:xfrm>
                <a:prstGeom prst="rect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88"/>
                <p:cNvSpPr/>
                <p:nvPr/>
              </p:nvSpPr>
              <p:spPr>
                <a:xfrm>
                  <a:off x="318488" y="1487694"/>
                  <a:ext cx="393010" cy="122197"/>
                </a:xfrm>
                <a:prstGeom prst="rect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90" name="Rectangle 89"/>
                <p:cNvSpPr/>
                <p:nvPr/>
              </p:nvSpPr>
              <p:spPr>
                <a:xfrm>
                  <a:off x="767381" y="1487694"/>
                  <a:ext cx="393010" cy="122197"/>
                </a:xfrm>
                <a:prstGeom prst="rect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cxnSp>
            <p:nvCxnSpPr>
              <p:cNvPr id="86" name="Straight Connector 85"/>
              <p:cNvCxnSpPr/>
              <p:nvPr/>
            </p:nvCxnSpPr>
            <p:spPr>
              <a:xfrm flipV="1">
                <a:off x="1212018" y="2358555"/>
                <a:ext cx="0" cy="9000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6" name="TextBox 95"/>
            <p:cNvSpPr txBox="1"/>
            <p:nvPr/>
          </p:nvSpPr>
          <p:spPr>
            <a:xfrm>
              <a:off x="4381895" y="3727609"/>
              <a:ext cx="38985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000" b="1" dirty="0" smtClean="0">
                  <a:solidFill>
                    <a:srgbClr val="002060"/>
                  </a:solidFill>
                  <a:latin typeface="Calibri" pitchFamily="34" charset="0"/>
                </a:rPr>
                <a:t>BC2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7920238" y="3161300"/>
              <a:ext cx="7793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000" b="1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</a:rPr>
                <a:t>ATHOS line</a:t>
              </a:r>
            </a:p>
          </p:txBody>
        </p:sp>
        <p:cxnSp>
          <p:nvCxnSpPr>
            <p:cNvPr id="98" name="Straight Connector 97"/>
            <p:cNvCxnSpPr/>
            <p:nvPr/>
          </p:nvCxnSpPr>
          <p:spPr>
            <a:xfrm>
              <a:off x="2852172" y="3621789"/>
              <a:ext cx="162220" cy="1789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rapezoid 98"/>
            <p:cNvSpPr/>
            <p:nvPr/>
          </p:nvSpPr>
          <p:spPr>
            <a:xfrm rot="8202791" flipV="1">
              <a:off x="2964741" y="3757518"/>
              <a:ext cx="127428" cy="95967"/>
            </a:xfrm>
            <a:prstGeom prst="trapezoid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grpSp>
          <p:nvGrpSpPr>
            <p:cNvPr id="100" name="Group 99"/>
            <p:cNvGrpSpPr/>
            <p:nvPr/>
          </p:nvGrpSpPr>
          <p:grpSpPr>
            <a:xfrm>
              <a:off x="3061260" y="3562620"/>
              <a:ext cx="1021385" cy="794232"/>
              <a:chOff x="1965970" y="2181699"/>
              <a:chExt cx="1021385" cy="794232"/>
            </a:xfrm>
          </p:grpSpPr>
          <p:grpSp>
            <p:nvGrpSpPr>
              <p:cNvPr id="101" name="Group 100"/>
              <p:cNvGrpSpPr/>
              <p:nvPr/>
            </p:nvGrpSpPr>
            <p:grpSpPr>
              <a:xfrm>
                <a:off x="2106743" y="2228064"/>
                <a:ext cx="691200" cy="125158"/>
                <a:chOff x="2106514" y="2232125"/>
                <a:chExt cx="691200" cy="125158"/>
              </a:xfrm>
            </p:grpSpPr>
            <p:cxnSp>
              <p:nvCxnSpPr>
                <p:cNvPr id="114" name="Straight Connector 113"/>
                <p:cNvCxnSpPr/>
                <p:nvPr/>
              </p:nvCxnSpPr>
              <p:spPr bwMode="auto">
                <a:xfrm>
                  <a:off x="2106514" y="2349629"/>
                  <a:ext cx="691200" cy="61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5" name="Straight Connector 114"/>
                <p:cNvCxnSpPr>
                  <a:endCxn id="111" idx="1"/>
                </p:cNvCxnSpPr>
                <p:nvPr/>
              </p:nvCxnSpPr>
              <p:spPr bwMode="auto">
                <a:xfrm flipV="1">
                  <a:off x="2790804" y="2232125"/>
                  <a:ext cx="0" cy="121612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6" name="Straight Connector 115"/>
                <p:cNvCxnSpPr>
                  <a:stCxn id="110" idx="1"/>
                </p:cNvCxnSpPr>
                <p:nvPr/>
              </p:nvCxnSpPr>
              <p:spPr bwMode="auto">
                <a:xfrm>
                  <a:off x="2561529" y="2232125"/>
                  <a:ext cx="0" cy="121002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7" name="Straight Connector 116"/>
                <p:cNvCxnSpPr>
                  <a:stCxn id="113" idx="1"/>
                </p:cNvCxnSpPr>
                <p:nvPr/>
              </p:nvCxnSpPr>
              <p:spPr bwMode="auto">
                <a:xfrm>
                  <a:off x="2335777" y="2232125"/>
                  <a:ext cx="1484" cy="123838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18" name="Straight Connector 117"/>
                <p:cNvCxnSpPr/>
                <p:nvPr/>
              </p:nvCxnSpPr>
              <p:spPr bwMode="auto">
                <a:xfrm>
                  <a:off x="2111049" y="2233445"/>
                  <a:ext cx="1484" cy="123838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102" name="Straight Connector 101"/>
              <p:cNvCxnSpPr/>
              <p:nvPr/>
            </p:nvCxnSpPr>
            <p:spPr>
              <a:xfrm flipV="1">
                <a:off x="2145785" y="2548171"/>
                <a:ext cx="0" cy="2520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Isosceles Triangle 102"/>
              <p:cNvSpPr/>
              <p:nvPr/>
            </p:nvSpPr>
            <p:spPr>
              <a:xfrm rot="10800000" flipV="1">
                <a:off x="1965970" y="2728436"/>
                <a:ext cx="368093" cy="247495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ctr"/>
              <a:lstStyle/>
              <a:p>
                <a:pPr algn="ctr"/>
                <a:r>
                  <a:rPr lang="en-US" sz="1400" b="1" dirty="0"/>
                  <a:t>9</a:t>
                </a:r>
              </a:p>
            </p:txBody>
          </p:sp>
          <p:cxnSp>
            <p:nvCxnSpPr>
              <p:cNvPr id="104" name="Straight Connector 103"/>
              <p:cNvCxnSpPr/>
              <p:nvPr/>
            </p:nvCxnSpPr>
            <p:spPr>
              <a:xfrm flipV="1">
                <a:off x="2146546" y="2352618"/>
                <a:ext cx="1" cy="95835"/>
              </a:xfrm>
              <a:prstGeom prst="line">
                <a:avLst/>
              </a:prstGeom>
              <a:ln w="190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Oval 104"/>
              <p:cNvSpPr/>
              <p:nvPr/>
            </p:nvSpPr>
            <p:spPr>
              <a:xfrm>
                <a:off x="2196131" y="2421119"/>
                <a:ext cx="131236" cy="149572"/>
              </a:xfrm>
              <a:prstGeom prst="ellipse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cxnSp>
            <p:nvCxnSpPr>
              <p:cNvPr id="106" name="Straight Connector 105"/>
              <p:cNvCxnSpPr/>
              <p:nvPr/>
            </p:nvCxnSpPr>
            <p:spPr>
              <a:xfrm flipV="1">
                <a:off x="2146546" y="2443023"/>
                <a:ext cx="52137" cy="105764"/>
              </a:xfrm>
              <a:prstGeom prst="line">
                <a:avLst/>
              </a:prstGeom>
              <a:ln w="190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flipH="1" flipV="1">
                <a:off x="2146546" y="2444857"/>
                <a:ext cx="52137" cy="103930"/>
              </a:xfrm>
              <a:prstGeom prst="line">
                <a:avLst/>
              </a:prstGeom>
              <a:ln w="190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Oval 107"/>
              <p:cNvSpPr>
                <a:spLocks noChangeAspect="1"/>
              </p:cNvSpPr>
              <p:nvPr/>
            </p:nvSpPr>
            <p:spPr>
              <a:xfrm>
                <a:off x="2184239" y="2409227"/>
                <a:ext cx="153022" cy="174401"/>
              </a:xfrm>
              <a:prstGeom prst="ellipse">
                <a:avLst/>
              </a:prstGeom>
              <a:noFill/>
              <a:ln w="19050"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grpSp>
            <p:nvGrpSpPr>
              <p:cNvPr id="109" name="Group 108"/>
              <p:cNvGrpSpPr/>
              <p:nvPr/>
            </p:nvGrpSpPr>
            <p:grpSpPr>
              <a:xfrm>
                <a:off x="2111278" y="2181699"/>
                <a:ext cx="876077" cy="100855"/>
                <a:chOff x="318488" y="1487694"/>
                <a:chExt cx="1751744" cy="122197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1218780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1677222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318488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3" name="Rectangle 112"/>
                <p:cNvSpPr/>
                <p:nvPr/>
              </p:nvSpPr>
              <p:spPr>
                <a:xfrm>
                  <a:off x="767381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grpSp>
          <p:nvGrpSpPr>
            <p:cNvPr id="119" name="Group 118"/>
            <p:cNvGrpSpPr/>
            <p:nvPr/>
          </p:nvGrpSpPr>
          <p:grpSpPr>
            <a:xfrm>
              <a:off x="4871237" y="3562620"/>
              <a:ext cx="1030350" cy="794232"/>
              <a:chOff x="1957005" y="2181699"/>
              <a:chExt cx="1030350" cy="794232"/>
            </a:xfrm>
          </p:grpSpPr>
          <p:grpSp>
            <p:nvGrpSpPr>
              <p:cNvPr id="120" name="Group 119"/>
              <p:cNvGrpSpPr/>
              <p:nvPr/>
            </p:nvGrpSpPr>
            <p:grpSpPr>
              <a:xfrm>
                <a:off x="2106743" y="2228064"/>
                <a:ext cx="691200" cy="125158"/>
                <a:chOff x="2106514" y="2232125"/>
                <a:chExt cx="691200" cy="125158"/>
              </a:xfrm>
            </p:grpSpPr>
            <p:cxnSp>
              <p:nvCxnSpPr>
                <p:cNvPr id="133" name="Straight Connector 132"/>
                <p:cNvCxnSpPr/>
                <p:nvPr/>
              </p:nvCxnSpPr>
              <p:spPr bwMode="auto">
                <a:xfrm>
                  <a:off x="2106514" y="2349629"/>
                  <a:ext cx="691200" cy="61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34" name="Straight Connector 133"/>
                <p:cNvCxnSpPr>
                  <a:endCxn id="130" idx="1"/>
                </p:cNvCxnSpPr>
                <p:nvPr/>
              </p:nvCxnSpPr>
              <p:spPr bwMode="auto">
                <a:xfrm flipV="1">
                  <a:off x="2790804" y="2232125"/>
                  <a:ext cx="0" cy="121612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35" name="Straight Connector 134"/>
                <p:cNvCxnSpPr>
                  <a:stCxn id="129" idx="1"/>
                </p:cNvCxnSpPr>
                <p:nvPr/>
              </p:nvCxnSpPr>
              <p:spPr bwMode="auto">
                <a:xfrm>
                  <a:off x="2561529" y="2232125"/>
                  <a:ext cx="0" cy="121002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36" name="Straight Connector 135"/>
                <p:cNvCxnSpPr>
                  <a:stCxn id="132" idx="1"/>
                </p:cNvCxnSpPr>
                <p:nvPr/>
              </p:nvCxnSpPr>
              <p:spPr bwMode="auto">
                <a:xfrm>
                  <a:off x="2335777" y="2232125"/>
                  <a:ext cx="1484" cy="123838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37" name="Straight Connector 136"/>
                <p:cNvCxnSpPr/>
                <p:nvPr/>
              </p:nvCxnSpPr>
              <p:spPr bwMode="auto">
                <a:xfrm>
                  <a:off x="2111049" y="2233445"/>
                  <a:ext cx="1484" cy="123838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121" name="Straight Connector 120"/>
              <p:cNvCxnSpPr/>
              <p:nvPr/>
            </p:nvCxnSpPr>
            <p:spPr>
              <a:xfrm flipV="1">
                <a:off x="2145785" y="2548171"/>
                <a:ext cx="0" cy="2520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Isosceles Triangle 121"/>
              <p:cNvSpPr/>
              <p:nvPr/>
            </p:nvSpPr>
            <p:spPr>
              <a:xfrm rot="10800000" flipV="1">
                <a:off x="1957005" y="2728436"/>
                <a:ext cx="368093" cy="247495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rtlCol="0" anchor="ctr"/>
              <a:lstStyle/>
              <a:p>
                <a:pPr algn="ctr"/>
                <a:r>
                  <a:rPr lang="en-US" sz="1400" b="1" dirty="0" smtClean="0"/>
                  <a:t>10</a:t>
                </a:r>
                <a:endParaRPr lang="en-US" sz="1400" b="1" dirty="0"/>
              </a:p>
            </p:txBody>
          </p:sp>
          <p:cxnSp>
            <p:nvCxnSpPr>
              <p:cNvPr id="123" name="Straight Connector 122"/>
              <p:cNvCxnSpPr/>
              <p:nvPr/>
            </p:nvCxnSpPr>
            <p:spPr>
              <a:xfrm flipV="1">
                <a:off x="2146546" y="2352618"/>
                <a:ext cx="1" cy="95835"/>
              </a:xfrm>
              <a:prstGeom prst="line">
                <a:avLst/>
              </a:prstGeom>
              <a:ln w="190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Oval 123"/>
              <p:cNvSpPr/>
              <p:nvPr/>
            </p:nvSpPr>
            <p:spPr>
              <a:xfrm>
                <a:off x="2196131" y="2421119"/>
                <a:ext cx="131236" cy="149572"/>
              </a:xfrm>
              <a:prstGeom prst="ellipse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 flipV="1">
                <a:off x="2146546" y="2443023"/>
                <a:ext cx="52137" cy="105764"/>
              </a:xfrm>
              <a:prstGeom prst="line">
                <a:avLst/>
              </a:prstGeom>
              <a:ln w="190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H="1" flipV="1">
                <a:off x="2146546" y="2444857"/>
                <a:ext cx="52137" cy="103930"/>
              </a:xfrm>
              <a:prstGeom prst="line">
                <a:avLst/>
              </a:prstGeom>
              <a:ln w="190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Oval 126"/>
              <p:cNvSpPr>
                <a:spLocks noChangeAspect="1"/>
              </p:cNvSpPr>
              <p:nvPr/>
            </p:nvSpPr>
            <p:spPr>
              <a:xfrm>
                <a:off x="2184239" y="2409227"/>
                <a:ext cx="153022" cy="174401"/>
              </a:xfrm>
              <a:prstGeom prst="ellipse">
                <a:avLst/>
              </a:prstGeom>
              <a:noFill/>
              <a:ln w="19050"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grpSp>
            <p:nvGrpSpPr>
              <p:cNvPr id="128" name="Group 127"/>
              <p:cNvGrpSpPr/>
              <p:nvPr/>
            </p:nvGrpSpPr>
            <p:grpSpPr>
              <a:xfrm>
                <a:off x="2111278" y="2181699"/>
                <a:ext cx="876077" cy="100855"/>
                <a:chOff x="318488" y="1487694"/>
                <a:chExt cx="1751744" cy="122197"/>
              </a:xfrm>
            </p:grpSpPr>
            <p:sp>
              <p:nvSpPr>
                <p:cNvPr id="129" name="Rectangle 128"/>
                <p:cNvSpPr/>
                <p:nvPr/>
              </p:nvSpPr>
              <p:spPr>
                <a:xfrm>
                  <a:off x="1218780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30" name="Rectangle 129"/>
                <p:cNvSpPr/>
                <p:nvPr/>
              </p:nvSpPr>
              <p:spPr>
                <a:xfrm>
                  <a:off x="1677222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31" name="Rectangle 130"/>
                <p:cNvSpPr/>
                <p:nvPr/>
              </p:nvSpPr>
              <p:spPr>
                <a:xfrm>
                  <a:off x="318488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32" name="Rectangle 131"/>
                <p:cNvSpPr/>
                <p:nvPr/>
              </p:nvSpPr>
              <p:spPr>
                <a:xfrm>
                  <a:off x="767381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grpSp>
          <p:nvGrpSpPr>
            <p:cNvPr id="138" name="Group 137"/>
            <p:cNvGrpSpPr/>
            <p:nvPr/>
          </p:nvGrpSpPr>
          <p:grpSpPr>
            <a:xfrm>
              <a:off x="6211502" y="3562620"/>
              <a:ext cx="1030350" cy="794232"/>
              <a:chOff x="1957005" y="2181699"/>
              <a:chExt cx="1030350" cy="794232"/>
            </a:xfrm>
          </p:grpSpPr>
          <p:grpSp>
            <p:nvGrpSpPr>
              <p:cNvPr id="139" name="Group 138"/>
              <p:cNvGrpSpPr/>
              <p:nvPr/>
            </p:nvGrpSpPr>
            <p:grpSpPr>
              <a:xfrm>
                <a:off x="2106743" y="2228064"/>
                <a:ext cx="691200" cy="125158"/>
                <a:chOff x="2106514" y="2232125"/>
                <a:chExt cx="691200" cy="125158"/>
              </a:xfrm>
            </p:grpSpPr>
            <p:cxnSp>
              <p:nvCxnSpPr>
                <p:cNvPr id="152" name="Straight Connector 151"/>
                <p:cNvCxnSpPr/>
                <p:nvPr/>
              </p:nvCxnSpPr>
              <p:spPr bwMode="auto">
                <a:xfrm>
                  <a:off x="2106514" y="2349629"/>
                  <a:ext cx="691200" cy="61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3" name="Straight Connector 152"/>
                <p:cNvCxnSpPr>
                  <a:endCxn id="149" idx="1"/>
                </p:cNvCxnSpPr>
                <p:nvPr/>
              </p:nvCxnSpPr>
              <p:spPr bwMode="auto">
                <a:xfrm flipV="1">
                  <a:off x="2790804" y="2232125"/>
                  <a:ext cx="0" cy="121612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4" name="Straight Connector 153"/>
                <p:cNvCxnSpPr>
                  <a:stCxn id="148" idx="1"/>
                </p:cNvCxnSpPr>
                <p:nvPr/>
              </p:nvCxnSpPr>
              <p:spPr bwMode="auto">
                <a:xfrm>
                  <a:off x="2561529" y="2232125"/>
                  <a:ext cx="0" cy="121002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5" name="Straight Connector 154"/>
                <p:cNvCxnSpPr>
                  <a:stCxn id="151" idx="1"/>
                </p:cNvCxnSpPr>
                <p:nvPr/>
              </p:nvCxnSpPr>
              <p:spPr bwMode="auto">
                <a:xfrm>
                  <a:off x="2335777" y="2232125"/>
                  <a:ext cx="1484" cy="123838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6" name="Straight Connector 155"/>
                <p:cNvCxnSpPr/>
                <p:nvPr/>
              </p:nvCxnSpPr>
              <p:spPr bwMode="auto">
                <a:xfrm>
                  <a:off x="2111049" y="2233445"/>
                  <a:ext cx="1484" cy="123838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140" name="Straight Connector 139"/>
              <p:cNvCxnSpPr/>
              <p:nvPr/>
            </p:nvCxnSpPr>
            <p:spPr>
              <a:xfrm flipV="1">
                <a:off x="2145785" y="2548171"/>
                <a:ext cx="0" cy="2520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Isosceles Triangle 140"/>
              <p:cNvSpPr/>
              <p:nvPr/>
            </p:nvSpPr>
            <p:spPr>
              <a:xfrm rot="10800000" flipV="1">
                <a:off x="1957005" y="2728436"/>
                <a:ext cx="368093" cy="247495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rtlCol="0" anchor="ctr"/>
              <a:lstStyle/>
              <a:p>
                <a:pPr algn="ctr"/>
                <a:r>
                  <a:rPr lang="en-US" sz="1400" b="1" dirty="0" smtClean="0"/>
                  <a:t>13</a:t>
                </a:r>
                <a:endParaRPr lang="en-US" sz="1400" b="1" dirty="0"/>
              </a:p>
            </p:txBody>
          </p:sp>
          <p:cxnSp>
            <p:nvCxnSpPr>
              <p:cNvPr id="142" name="Straight Connector 141"/>
              <p:cNvCxnSpPr/>
              <p:nvPr/>
            </p:nvCxnSpPr>
            <p:spPr>
              <a:xfrm flipV="1">
                <a:off x="2146546" y="2352618"/>
                <a:ext cx="1" cy="95835"/>
              </a:xfrm>
              <a:prstGeom prst="line">
                <a:avLst/>
              </a:prstGeom>
              <a:ln w="190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Oval 142"/>
              <p:cNvSpPr/>
              <p:nvPr/>
            </p:nvSpPr>
            <p:spPr>
              <a:xfrm>
                <a:off x="2196131" y="2421119"/>
                <a:ext cx="131236" cy="149572"/>
              </a:xfrm>
              <a:prstGeom prst="ellipse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cxnSp>
            <p:nvCxnSpPr>
              <p:cNvPr id="144" name="Straight Connector 143"/>
              <p:cNvCxnSpPr/>
              <p:nvPr/>
            </p:nvCxnSpPr>
            <p:spPr>
              <a:xfrm flipV="1">
                <a:off x="2146546" y="2443023"/>
                <a:ext cx="52137" cy="105764"/>
              </a:xfrm>
              <a:prstGeom prst="line">
                <a:avLst/>
              </a:prstGeom>
              <a:ln w="190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 flipH="1" flipV="1">
                <a:off x="2146546" y="2444857"/>
                <a:ext cx="52137" cy="103930"/>
              </a:xfrm>
              <a:prstGeom prst="line">
                <a:avLst/>
              </a:prstGeom>
              <a:ln w="190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6" name="Oval 145"/>
              <p:cNvSpPr>
                <a:spLocks noChangeAspect="1"/>
              </p:cNvSpPr>
              <p:nvPr/>
            </p:nvSpPr>
            <p:spPr>
              <a:xfrm>
                <a:off x="2184239" y="2409227"/>
                <a:ext cx="153022" cy="174401"/>
              </a:xfrm>
              <a:prstGeom prst="ellipse">
                <a:avLst/>
              </a:prstGeom>
              <a:noFill/>
              <a:ln w="19050"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 dirty="0"/>
              </a:p>
            </p:txBody>
          </p:sp>
          <p:grpSp>
            <p:nvGrpSpPr>
              <p:cNvPr id="147" name="Group 146"/>
              <p:cNvGrpSpPr/>
              <p:nvPr/>
            </p:nvGrpSpPr>
            <p:grpSpPr>
              <a:xfrm>
                <a:off x="2111278" y="2181699"/>
                <a:ext cx="876077" cy="100855"/>
                <a:chOff x="318488" y="1487694"/>
                <a:chExt cx="1751744" cy="122197"/>
              </a:xfrm>
            </p:grpSpPr>
            <p:sp>
              <p:nvSpPr>
                <p:cNvPr id="148" name="Rectangle 147"/>
                <p:cNvSpPr/>
                <p:nvPr/>
              </p:nvSpPr>
              <p:spPr>
                <a:xfrm>
                  <a:off x="1218780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9" name="Rectangle 148"/>
                <p:cNvSpPr/>
                <p:nvPr/>
              </p:nvSpPr>
              <p:spPr>
                <a:xfrm>
                  <a:off x="1677222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0" name="Rectangle 149"/>
                <p:cNvSpPr/>
                <p:nvPr/>
              </p:nvSpPr>
              <p:spPr>
                <a:xfrm>
                  <a:off x="318488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1" name="Rectangle 150"/>
                <p:cNvSpPr/>
                <p:nvPr/>
              </p:nvSpPr>
              <p:spPr>
                <a:xfrm>
                  <a:off x="767381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grpSp>
        <p:nvGrpSpPr>
          <p:cNvPr id="418" name="Group 417"/>
          <p:cNvGrpSpPr/>
          <p:nvPr/>
        </p:nvGrpSpPr>
        <p:grpSpPr>
          <a:xfrm>
            <a:off x="766032" y="4297555"/>
            <a:ext cx="7912735" cy="2377185"/>
            <a:chOff x="267161" y="4835743"/>
            <a:chExt cx="7912735" cy="2377185"/>
          </a:xfrm>
        </p:grpSpPr>
        <p:grpSp>
          <p:nvGrpSpPr>
            <p:cNvPr id="286" name="Group 285"/>
            <p:cNvGrpSpPr/>
            <p:nvPr/>
          </p:nvGrpSpPr>
          <p:grpSpPr>
            <a:xfrm>
              <a:off x="5976304" y="5545615"/>
              <a:ext cx="306939" cy="125158"/>
              <a:chOff x="5968808" y="1771478"/>
              <a:chExt cx="306939" cy="125158"/>
            </a:xfrm>
          </p:grpSpPr>
          <p:cxnSp>
            <p:nvCxnSpPr>
              <p:cNvPr id="287" name="Straight Connector 286"/>
              <p:cNvCxnSpPr/>
              <p:nvPr/>
            </p:nvCxnSpPr>
            <p:spPr bwMode="auto">
              <a:xfrm flipH="1">
                <a:off x="5968808" y="1779132"/>
                <a:ext cx="306939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8" name="Straight Connector 287"/>
              <p:cNvCxnSpPr/>
              <p:nvPr/>
            </p:nvCxnSpPr>
            <p:spPr bwMode="auto">
              <a:xfrm rot="10800000">
                <a:off x="5971189" y="1772798"/>
                <a:ext cx="1484" cy="123838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9" name="Straight Connector 288"/>
              <p:cNvCxnSpPr/>
              <p:nvPr/>
            </p:nvCxnSpPr>
            <p:spPr bwMode="auto">
              <a:xfrm rot="10800000">
                <a:off x="6269728" y="1771478"/>
                <a:ext cx="1484" cy="123838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90" name="Group 289"/>
            <p:cNvGrpSpPr/>
            <p:nvPr/>
          </p:nvGrpSpPr>
          <p:grpSpPr>
            <a:xfrm rot="10800000">
              <a:off x="2780971" y="5559454"/>
              <a:ext cx="691200" cy="125158"/>
              <a:chOff x="2772220" y="1999665"/>
              <a:chExt cx="691200" cy="125158"/>
            </a:xfrm>
          </p:grpSpPr>
          <p:cxnSp>
            <p:nvCxnSpPr>
              <p:cNvPr id="291" name="Straight Connector 290"/>
              <p:cNvCxnSpPr/>
              <p:nvPr/>
            </p:nvCxnSpPr>
            <p:spPr bwMode="auto">
              <a:xfrm>
                <a:off x="2772220" y="2117169"/>
                <a:ext cx="691200" cy="61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2" name="Straight Connector 291"/>
              <p:cNvCxnSpPr/>
              <p:nvPr/>
            </p:nvCxnSpPr>
            <p:spPr bwMode="auto">
              <a:xfrm flipV="1">
                <a:off x="3456510" y="1999665"/>
                <a:ext cx="0" cy="121612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3" name="Straight Connector 292"/>
              <p:cNvCxnSpPr/>
              <p:nvPr/>
            </p:nvCxnSpPr>
            <p:spPr bwMode="auto">
              <a:xfrm>
                <a:off x="3227235" y="1999665"/>
                <a:ext cx="0" cy="121002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4" name="Straight Connector 293"/>
              <p:cNvCxnSpPr/>
              <p:nvPr/>
            </p:nvCxnSpPr>
            <p:spPr bwMode="auto">
              <a:xfrm>
                <a:off x="3001483" y="1999665"/>
                <a:ext cx="1484" cy="123838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5" name="Straight Connector 294"/>
              <p:cNvCxnSpPr/>
              <p:nvPr/>
            </p:nvCxnSpPr>
            <p:spPr bwMode="auto">
              <a:xfrm>
                <a:off x="2776755" y="2000985"/>
                <a:ext cx="1484" cy="123838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296" name="Straight Connector 295"/>
            <p:cNvCxnSpPr/>
            <p:nvPr/>
          </p:nvCxnSpPr>
          <p:spPr>
            <a:xfrm>
              <a:off x="849718" y="6340658"/>
              <a:ext cx="432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7" name="Group 296"/>
            <p:cNvGrpSpPr/>
            <p:nvPr/>
          </p:nvGrpSpPr>
          <p:grpSpPr>
            <a:xfrm>
              <a:off x="3204326" y="6292150"/>
              <a:ext cx="1030266" cy="901821"/>
              <a:chOff x="1957089" y="2181699"/>
              <a:chExt cx="1030266" cy="901821"/>
            </a:xfrm>
          </p:grpSpPr>
          <p:grpSp>
            <p:nvGrpSpPr>
              <p:cNvPr id="298" name="Group 297"/>
              <p:cNvGrpSpPr/>
              <p:nvPr/>
            </p:nvGrpSpPr>
            <p:grpSpPr>
              <a:xfrm>
                <a:off x="2106743" y="2228064"/>
                <a:ext cx="691200" cy="125158"/>
                <a:chOff x="2106514" y="2232125"/>
                <a:chExt cx="691200" cy="125158"/>
              </a:xfrm>
            </p:grpSpPr>
            <p:cxnSp>
              <p:nvCxnSpPr>
                <p:cNvPr id="311" name="Straight Connector 310"/>
                <p:cNvCxnSpPr/>
                <p:nvPr/>
              </p:nvCxnSpPr>
              <p:spPr bwMode="auto">
                <a:xfrm>
                  <a:off x="2106514" y="2349629"/>
                  <a:ext cx="691200" cy="61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2" name="Straight Connector 311"/>
                <p:cNvCxnSpPr>
                  <a:endCxn id="308" idx="1"/>
                </p:cNvCxnSpPr>
                <p:nvPr/>
              </p:nvCxnSpPr>
              <p:spPr bwMode="auto">
                <a:xfrm flipV="1">
                  <a:off x="2790804" y="2232125"/>
                  <a:ext cx="0" cy="121612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3" name="Straight Connector 312"/>
                <p:cNvCxnSpPr>
                  <a:stCxn id="307" idx="1"/>
                </p:cNvCxnSpPr>
                <p:nvPr/>
              </p:nvCxnSpPr>
              <p:spPr bwMode="auto">
                <a:xfrm>
                  <a:off x="2561529" y="2232125"/>
                  <a:ext cx="0" cy="121002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4" name="Straight Connector 313"/>
                <p:cNvCxnSpPr>
                  <a:stCxn id="310" idx="1"/>
                </p:cNvCxnSpPr>
                <p:nvPr/>
              </p:nvCxnSpPr>
              <p:spPr bwMode="auto">
                <a:xfrm>
                  <a:off x="2335777" y="2232125"/>
                  <a:ext cx="1484" cy="123838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5" name="Straight Connector 314"/>
                <p:cNvCxnSpPr/>
                <p:nvPr/>
              </p:nvCxnSpPr>
              <p:spPr bwMode="auto">
                <a:xfrm>
                  <a:off x="2111049" y="2233445"/>
                  <a:ext cx="1484" cy="123838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299" name="Straight Connector 298"/>
              <p:cNvCxnSpPr/>
              <p:nvPr/>
            </p:nvCxnSpPr>
            <p:spPr>
              <a:xfrm flipV="1">
                <a:off x="2145785" y="2548171"/>
                <a:ext cx="0" cy="2520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0" name="Isosceles Triangle 299"/>
              <p:cNvSpPr/>
              <p:nvPr/>
            </p:nvSpPr>
            <p:spPr>
              <a:xfrm rot="10800000" flipV="1">
                <a:off x="1957089" y="2773262"/>
                <a:ext cx="386440" cy="310258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rtlCol="0" anchor="ctr"/>
              <a:lstStyle/>
              <a:p>
                <a:pPr algn="ctr"/>
                <a:r>
                  <a:rPr lang="en-US" sz="1400" b="1" dirty="0" smtClean="0"/>
                  <a:t>13</a:t>
                </a:r>
                <a:endParaRPr lang="en-US" sz="1400" b="1" dirty="0"/>
              </a:p>
            </p:txBody>
          </p:sp>
          <p:cxnSp>
            <p:nvCxnSpPr>
              <p:cNvPr id="301" name="Straight Connector 300"/>
              <p:cNvCxnSpPr/>
              <p:nvPr/>
            </p:nvCxnSpPr>
            <p:spPr>
              <a:xfrm flipV="1">
                <a:off x="2146546" y="2352618"/>
                <a:ext cx="1" cy="95835"/>
              </a:xfrm>
              <a:prstGeom prst="line">
                <a:avLst/>
              </a:prstGeom>
              <a:ln w="190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2" name="Oval 301"/>
              <p:cNvSpPr/>
              <p:nvPr/>
            </p:nvSpPr>
            <p:spPr>
              <a:xfrm>
                <a:off x="2196131" y="2421119"/>
                <a:ext cx="131236" cy="149572"/>
              </a:xfrm>
              <a:prstGeom prst="ellipse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03" name="Straight Connector 302"/>
              <p:cNvCxnSpPr/>
              <p:nvPr/>
            </p:nvCxnSpPr>
            <p:spPr>
              <a:xfrm flipV="1">
                <a:off x="2146546" y="2443023"/>
                <a:ext cx="52137" cy="105764"/>
              </a:xfrm>
              <a:prstGeom prst="line">
                <a:avLst/>
              </a:prstGeom>
              <a:ln w="190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" name="Straight Connector 303"/>
              <p:cNvCxnSpPr/>
              <p:nvPr/>
            </p:nvCxnSpPr>
            <p:spPr>
              <a:xfrm flipH="1" flipV="1">
                <a:off x="2146546" y="2444857"/>
                <a:ext cx="52137" cy="103930"/>
              </a:xfrm>
              <a:prstGeom prst="line">
                <a:avLst/>
              </a:prstGeom>
              <a:ln w="190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5" name="Oval 304"/>
              <p:cNvSpPr>
                <a:spLocks noChangeAspect="1"/>
              </p:cNvSpPr>
              <p:nvPr/>
            </p:nvSpPr>
            <p:spPr>
              <a:xfrm>
                <a:off x="2184239" y="2409227"/>
                <a:ext cx="153022" cy="174401"/>
              </a:xfrm>
              <a:prstGeom prst="ellipse">
                <a:avLst/>
              </a:prstGeom>
              <a:noFill/>
              <a:ln w="19050"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06" name="Group 305"/>
              <p:cNvGrpSpPr/>
              <p:nvPr/>
            </p:nvGrpSpPr>
            <p:grpSpPr>
              <a:xfrm>
                <a:off x="2111278" y="2181699"/>
                <a:ext cx="876077" cy="100855"/>
                <a:chOff x="318488" y="1487694"/>
                <a:chExt cx="1751744" cy="122197"/>
              </a:xfrm>
            </p:grpSpPr>
            <p:sp>
              <p:nvSpPr>
                <p:cNvPr id="307" name="Rectangle 306"/>
                <p:cNvSpPr/>
                <p:nvPr/>
              </p:nvSpPr>
              <p:spPr>
                <a:xfrm>
                  <a:off x="1218780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08" name="Rectangle 307"/>
                <p:cNvSpPr/>
                <p:nvPr/>
              </p:nvSpPr>
              <p:spPr>
                <a:xfrm>
                  <a:off x="1677222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09" name="Rectangle 308"/>
                <p:cNvSpPr/>
                <p:nvPr/>
              </p:nvSpPr>
              <p:spPr>
                <a:xfrm>
                  <a:off x="318488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10" name="Rectangle 309"/>
                <p:cNvSpPr/>
                <p:nvPr/>
              </p:nvSpPr>
              <p:spPr>
                <a:xfrm>
                  <a:off x="767381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sp>
          <p:nvSpPr>
            <p:cNvPr id="316" name="TextBox 315"/>
            <p:cNvSpPr txBox="1"/>
            <p:nvPr/>
          </p:nvSpPr>
          <p:spPr>
            <a:xfrm>
              <a:off x="1778315" y="5929516"/>
              <a:ext cx="21307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>
                  <a:latin typeface="Calibri" pitchFamily="34" charset="0"/>
                </a:rPr>
                <a:t>Linac 3 </a:t>
              </a:r>
              <a:r>
                <a:rPr lang="en-US" sz="1800" dirty="0" smtClean="0">
                  <a:latin typeface="Calibri" pitchFamily="34" charset="0"/>
                </a:rPr>
                <a:t>(13 modules)</a:t>
              </a:r>
            </a:p>
          </p:txBody>
        </p:sp>
        <p:sp>
          <p:nvSpPr>
            <p:cNvPr id="317" name="Trapezoid 277"/>
            <p:cNvSpPr/>
            <p:nvPr/>
          </p:nvSpPr>
          <p:spPr>
            <a:xfrm flipV="1">
              <a:off x="5170928" y="6337594"/>
              <a:ext cx="636385" cy="119701"/>
            </a:xfrm>
            <a:custGeom>
              <a:avLst/>
              <a:gdLst>
                <a:gd name="connsiteX0" fmla="*/ 0 w 644958"/>
                <a:gd name="connsiteY0" fmla="*/ 119701 h 119701"/>
                <a:gd name="connsiteX1" fmla="*/ 168887 w 644958"/>
                <a:gd name="connsiteY1" fmla="*/ 0 h 119701"/>
                <a:gd name="connsiteX2" fmla="*/ 476071 w 644958"/>
                <a:gd name="connsiteY2" fmla="*/ 0 h 119701"/>
                <a:gd name="connsiteX3" fmla="*/ 644958 w 644958"/>
                <a:gd name="connsiteY3" fmla="*/ 119701 h 119701"/>
                <a:gd name="connsiteX4" fmla="*/ 0 w 644958"/>
                <a:gd name="connsiteY4" fmla="*/ 119701 h 119701"/>
                <a:gd name="connsiteX0" fmla="*/ 0 w 736398"/>
                <a:gd name="connsiteY0" fmla="*/ 119701 h 211141"/>
                <a:gd name="connsiteX1" fmla="*/ 168887 w 736398"/>
                <a:gd name="connsiteY1" fmla="*/ 0 h 211141"/>
                <a:gd name="connsiteX2" fmla="*/ 476071 w 736398"/>
                <a:gd name="connsiteY2" fmla="*/ 0 h 211141"/>
                <a:gd name="connsiteX3" fmla="*/ 736398 w 736398"/>
                <a:gd name="connsiteY3" fmla="*/ 211141 h 211141"/>
                <a:gd name="connsiteX0" fmla="*/ 0 w 626860"/>
                <a:gd name="connsiteY0" fmla="*/ 119701 h 119701"/>
                <a:gd name="connsiteX1" fmla="*/ 168887 w 626860"/>
                <a:gd name="connsiteY1" fmla="*/ 0 h 119701"/>
                <a:gd name="connsiteX2" fmla="*/ 476071 w 626860"/>
                <a:gd name="connsiteY2" fmla="*/ 0 h 119701"/>
                <a:gd name="connsiteX3" fmla="*/ 626860 w 626860"/>
                <a:gd name="connsiteY3" fmla="*/ 113510 h 119701"/>
                <a:gd name="connsiteX0" fmla="*/ 0 w 636385"/>
                <a:gd name="connsiteY0" fmla="*/ 119701 h 119701"/>
                <a:gd name="connsiteX1" fmla="*/ 168887 w 636385"/>
                <a:gd name="connsiteY1" fmla="*/ 0 h 119701"/>
                <a:gd name="connsiteX2" fmla="*/ 476071 w 636385"/>
                <a:gd name="connsiteY2" fmla="*/ 0 h 119701"/>
                <a:gd name="connsiteX3" fmla="*/ 636385 w 636385"/>
                <a:gd name="connsiteY3" fmla="*/ 118273 h 119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6385" h="119701">
                  <a:moveTo>
                    <a:pt x="0" y="119701"/>
                  </a:moveTo>
                  <a:lnTo>
                    <a:pt x="168887" y="0"/>
                  </a:lnTo>
                  <a:lnTo>
                    <a:pt x="476071" y="0"/>
                  </a:lnTo>
                  <a:cubicBezTo>
                    <a:pt x="532367" y="39900"/>
                    <a:pt x="636385" y="118273"/>
                    <a:pt x="636385" y="118273"/>
                  </a:cubicBezTo>
                </a:path>
              </a:pathLst>
            </a:cu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8" name="TextBox 317"/>
            <p:cNvSpPr txBox="1"/>
            <p:nvPr/>
          </p:nvSpPr>
          <p:spPr>
            <a:xfrm>
              <a:off x="1953118" y="6167143"/>
              <a:ext cx="5767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alibri" pitchFamily="34" charset="0"/>
                  <a:sym typeface="Symbol"/>
                </a:rPr>
                <a:t></a:t>
              </a:r>
              <a:endParaRPr lang="en-US" sz="1600" dirty="0">
                <a:latin typeface="Calibri" pitchFamily="34" charset="0"/>
              </a:endParaRPr>
            </a:p>
          </p:txBody>
        </p:sp>
        <p:sp>
          <p:nvSpPr>
            <p:cNvPr id="319" name="TextBox 318"/>
            <p:cNvSpPr txBox="1"/>
            <p:nvPr/>
          </p:nvSpPr>
          <p:spPr>
            <a:xfrm>
              <a:off x="1495262" y="6874374"/>
              <a:ext cx="5767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  <a:latin typeface="Calibri" pitchFamily="34" charset="0"/>
                  <a:sym typeface="Symbol"/>
                </a:rPr>
                <a:t></a:t>
              </a:r>
              <a:endParaRPr lang="en-US" sz="1600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cxnSp>
          <p:nvCxnSpPr>
            <p:cNvPr id="320" name="Straight Connector 319"/>
            <p:cNvCxnSpPr/>
            <p:nvPr/>
          </p:nvCxnSpPr>
          <p:spPr>
            <a:xfrm flipH="1" flipV="1">
              <a:off x="3389160" y="6657064"/>
              <a:ext cx="2381" cy="23445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1" name="Oval 320"/>
            <p:cNvSpPr/>
            <p:nvPr/>
          </p:nvSpPr>
          <p:spPr>
            <a:xfrm>
              <a:off x="4408887" y="6532581"/>
              <a:ext cx="131236" cy="149572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22" name="Straight Connector 321"/>
            <p:cNvCxnSpPr/>
            <p:nvPr/>
          </p:nvCxnSpPr>
          <p:spPr>
            <a:xfrm flipV="1">
              <a:off x="4359302" y="6554485"/>
              <a:ext cx="52137" cy="10576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/>
            <p:cNvCxnSpPr/>
            <p:nvPr/>
          </p:nvCxnSpPr>
          <p:spPr>
            <a:xfrm flipH="1" flipV="1">
              <a:off x="4361683" y="6556319"/>
              <a:ext cx="52137" cy="10393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4" name="Oval 323"/>
            <p:cNvSpPr>
              <a:spLocks noChangeAspect="1"/>
            </p:cNvSpPr>
            <p:nvPr/>
          </p:nvSpPr>
          <p:spPr>
            <a:xfrm>
              <a:off x="4396995" y="6520689"/>
              <a:ext cx="153022" cy="174401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25" name="Group 324"/>
            <p:cNvGrpSpPr/>
            <p:nvPr/>
          </p:nvGrpSpPr>
          <p:grpSpPr>
            <a:xfrm>
              <a:off x="4324034" y="6289659"/>
              <a:ext cx="421050" cy="172039"/>
              <a:chOff x="318488" y="1487694"/>
              <a:chExt cx="841903" cy="208445"/>
            </a:xfrm>
          </p:grpSpPr>
          <p:sp>
            <p:nvSpPr>
              <p:cNvPr id="326" name="Rectangle 325"/>
              <p:cNvSpPr/>
              <p:nvPr/>
            </p:nvSpPr>
            <p:spPr>
              <a:xfrm>
                <a:off x="318488" y="1487694"/>
                <a:ext cx="393010" cy="12219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FF9900"/>
                  </a:solidFill>
                </a:endParaRPr>
              </a:p>
            </p:txBody>
          </p:sp>
          <p:sp>
            <p:nvSpPr>
              <p:cNvPr id="327" name="Rectangle 326"/>
              <p:cNvSpPr/>
              <p:nvPr/>
            </p:nvSpPr>
            <p:spPr>
              <a:xfrm>
                <a:off x="767381" y="1487694"/>
                <a:ext cx="393010" cy="122197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FF9900"/>
                  </a:solidFill>
                </a:endParaRPr>
              </a:p>
            </p:txBody>
          </p:sp>
          <p:cxnSp>
            <p:nvCxnSpPr>
              <p:cNvPr id="328" name="Elbow Connector 327"/>
              <p:cNvCxnSpPr/>
              <p:nvPr/>
            </p:nvCxnSpPr>
            <p:spPr>
              <a:xfrm rot="10800000" flipV="1">
                <a:off x="318488" y="1544031"/>
                <a:ext cx="470324" cy="152108"/>
              </a:xfrm>
              <a:prstGeom prst="bentConnector3">
                <a:avLst>
                  <a:gd name="adj1" fmla="val 3420"/>
                </a:avLst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Straight Connector 328"/>
              <p:cNvCxnSpPr>
                <a:stCxn id="326" idx="1"/>
              </p:cNvCxnSpPr>
              <p:nvPr/>
            </p:nvCxnSpPr>
            <p:spPr>
              <a:xfrm>
                <a:off x="318488" y="1548793"/>
                <a:ext cx="0" cy="146608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0" name="Straight Connector 329"/>
            <p:cNvCxnSpPr/>
            <p:nvPr/>
          </p:nvCxnSpPr>
          <p:spPr>
            <a:xfrm flipV="1">
              <a:off x="4362289" y="6463321"/>
              <a:ext cx="1" cy="9583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/>
            <p:cNvCxnSpPr/>
            <p:nvPr/>
          </p:nvCxnSpPr>
          <p:spPr>
            <a:xfrm flipV="1">
              <a:off x="4356921" y="6658478"/>
              <a:ext cx="2988" cy="11343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/>
            <p:cNvCxnSpPr/>
            <p:nvPr/>
          </p:nvCxnSpPr>
          <p:spPr>
            <a:xfrm>
              <a:off x="3390350" y="6771909"/>
              <a:ext cx="968952" cy="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3" name="TextBox 332"/>
            <p:cNvSpPr txBox="1"/>
            <p:nvPr/>
          </p:nvSpPr>
          <p:spPr>
            <a:xfrm>
              <a:off x="5108570" y="6418660"/>
              <a:ext cx="82907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002060"/>
                  </a:solidFill>
                  <a:latin typeface="Calibri" pitchFamily="34" charset="0"/>
                </a:rPr>
                <a:t>E-collimator</a:t>
              </a:r>
            </a:p>
          </p:txBody>
        </p:sp>
        <p:cxnSp>
          <p:nvCxnSpPr>
            <p:cNvPr id="334" name="Straight Connector 333"/>
            <p:cNvCxnSpPr/>
            <p:nvPr/>
          </p:nvCxnSpPr>
          <p:spPr>
            <a:xfrm>
              <a:off x="5814628" y="6347036"/>
              <a:ext cx="236526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5" name="Rectangle 334"/>
            <p:cNvSpPr/>
            <p:nvPr/>
          </p:nvSpPr>
          <p:spPr>
            <a:xfrm>
              <a:off x="6696141" y="6239130"/>
              <a:ext cx="614477" cy="242922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6" name="Rectangle 335"/>
            <p:cNvSpPr/>
            <p:nvPr/>
          </p:nvSpPr>
          <p:spPr>
            <a:xfrm>
              <a:off x="7381320" y="6229978"/>
              <a:ext cx="614477" cy="242922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7" name="TextBox 336"/>
            <p:cNvSpPr txBox="1"/>
            <p:nvPr/>
          </p:nvSpPr>
          <p:spPr>
            <a:xfrm>
              <a:off x="6610643" y="5991072"/>
              <a:ext cx="13404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002060"/>
                  </a:solidFill>
                  <a:latin typeface="Calibri" pitchFamily="34" charset="0"/>
                </a:rPr>
                <a:t>Aramis undulator line</a:t>
              </a:r>
            </a:p>
          </p:txBody>
        </p:sp>
        <p:sp>
          <p:nvSpPr>
            <p:cNvPr id="338" name="Freeform 337"/>
            <p:cNvSpPr/>
            <p:nvPr/>
          </p:nvSpPr>
          <p:spPr>
            <a:xfrm>
              <a:off x="903428" y="5692588"/>
              <a:ext cx="1877543" cy="647811"/>
            </a:xfrm>
            <a:custGeom>
              <a:avLst/>
              <a:gdLst>
                <a:gd name="connsiteX0" fmla="*/ 0 w 746151"/>
                <a:gd name="connsiteY0" fmla="*/ 277978 h 277978"/>
                <a:gd name="connsiteX1" fmla="*/ 256032 w 746151"/>
                <a:gd name="connsiteY1" fmla="*/ 0 h 277978"/>
                <a:gd name="connsiteX2" fmla="*/ 746151 w 746151"/>
                <a:gd name="connsiteY2" fmla="*/ 0 h 277978"/>
                <a:gd name="connsiteX3" fmla="*/ 738835 w 746151"/>
                <a:gd name="connsiteY3" fmla="*/ 0 h 27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6151" h="277978">
                  <a:moveTo>
                    <a:pt x="0" y="277978"/>
                  </a:moveTo>
                  <a:lnTo>
                    <a:pt x="256032" y="0"/>
                  </a:lnTo>
                  <a:lnTo>
                    <a:pt x="746151" y="0"/>
                  </a:lnTo>
                  <a:lnTo>
                    <a:pt x="738835" y="0"/>
                  </a:lnTo>
                </a:path>
              </a:pathLst>
            </a:cu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39" name="Group 338"/>
            <p:cNvGrpSpPr/>
            <p:nvPr/>
          </p:nvGrpSpPr>
          <p:grpSpPr>
            <a:xfrm flipV="1">
              <a:off x="2630159" y="4947086"/>
              <a:ext cx="1026889" cy="791400"/>
              <a:chOff x="2423831" y="999644"/>
              <a:chExt cx="1026889" cy="791400"/>
            </a:xfrm>
          </p:grpSpPr>
          <p:cxnSp>
            <p:nvCxnSpPr>
              <p:cNvPr id="340" name="Straight Connector 339"/>
              <p:cNvCxnSpPr/>
              <p:nvPr/>
            </p:nvCxnSpPr>
            <p:spPr>
              <a:xfrm flipV="1">
                <a:off x="2612292" y="1171680"/>
                <a:ext cx="1" cy="95835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1" name="Oval 340"/>
              <p:cNvSpPr/>
              <p:nvPr/>
            </p:nvSpPr>
            <p:spPr>
              <a:xfrm>
                <a:off x="2659496" y="1242562"/>
                <a:ext cx="131236" cy="149572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42" name="Straight Connector 341"/>
              <p:cNvCxnSpPr/>
              <p:nvPr/>
            </p:nvCxnSpPr>
            <p:spPr>
              <a:xfrm flipV="1">
                <a:off x="2607530" y="1269228"/>
                <a:ext cx="52137" cy="105764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" name="Straight Connector 342"/>
              <p:cNvCxnSpPr/>
              <p:nvPr/>
            </p:nvCxnSpPr>
            <p:spPr>
              <a:xfrm flipH="1" flipV="1">
                <a:off x="2609911" y="1261538"/>
                <a:ext cx="52137" cy="10393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4" name="Oval 343"/>
              <p:cNvSpPr>
                <a:spLocks noChangeAspect="1"/>
              </p:cNvSpPr>
              <p:nvPr/>
            </p:nvSpPr>
            <p:spPr>
              <a:xfrm>
                <a:off x="2647604" y="1230670"/>
                <a:ext cx="153022" cy="174401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45" name="Group 344"/>
              <p:cNvGrpSpPr/>
              <p:nvPr/>
            </p:nvGrpSpPr>
            <p:grpSpPr>
              <a:xfrm>
                <a:off x="2574643" y="999644"/>
                <a:ext cx="876077" cy="100855"/>
                <a:chOff x="318488" y="1487694"/>
                <a:chExt cx="1751744" cy="122197"/>
              </a:xfrm>
            </p:grpSpPr>
            <p:sp>
              <p:nvSpPr>
                <p:cNvPr id="348" name="Rectangle 347"/>
                <p:cNvSpPr/>
                <p:nvPr/>
              </p:nvSpPr>
              <p:spPr>
                <a:xfrm>
                  <a:off x="1218780" y="1487694"/>
                  <a:ext cx="393010" cy="122197"/>
                </a:xfrm>
                <a:prstGeom prst="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49" name="Rectangle 348"/>
                <p:cNvSpPr/>
                <p:nvPr/>
              </p:nvSpPr>
              <p:spPr>
                <a:xfrm>
                  <a:off x="1677222" y="1487694"/>
                  <a:ext cx="393010" cy="122197"/>
                </a:xfrm>
                <a:prstGeom prst="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50" name="Rectangle 349"/>
                <p:cNvSpPr/>
                <p:nvPr/>
              </p:nvSpPr>
              <p:spPr>
                <a:xfrm>
                  <a:off x="318488" y="1487694"/>
                  <a:ext cx="393010" cy="122197"/>
                </a:xfrm>
                <a:prstGeom prst="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51" name="Rectangle 350"/>
                <p:cNvSpPr/>
                <p:nvPr/>
              </p:nvSpPr>
              <p:spPr>
                <a:xfrm>
                  <a:off x="767381" y="1487694"/>
                  <a:ext cx="393010" cy="122197"/>
                </a:xfrm>
                <a:prstGeom prst="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cxnSp>
            <p:nvCxnSpPr>
              <p:cNvPr id="346" name="Straight Connector 345"/>
              <p:cNvCxnSpPr/>
              <p:nvPr/>
            </p:nvCxnSpPr>
            <p:spPr>
              <a:xfrm flipV="1">
                <a:off x="2609911" y="1371063"/>
                <a:ext cx="0" cy="25200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7" name="Isosceles Triangle 346"/>
              <p:cNvSpPr/>
              <p:nvPr/>
            </p:nvSpPr>
            <p:spPr>
              <a:xfrm rot="10800000" flipV="1">
                <a:off x="2423831" y="1549880"/>
                <a:ext cx="376823" cy="241164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200" b="1" dirty="0"/>
              </a:p>
            </p:txBody>
          </p:sp>
        </p:grpSp>
        <p:sp>
          <p:nvSpPr>
            <p:cNvPr id="352" name="TextBox 351"/>
            <p:cNvSpPr txBox="1"/>
            <p:nvPr/>
          </p:nvSpPr>
          <p:spPr>
            <a:xfrm>
              <a:off x="4217500" y="6066598"/>
              <a:ext cx="12490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002060"/>
                  </a:solidFill>
                  <a:latin typeface="Calibri" pitchFamily="34" charset="0"/>
                </a:rPr>
                <a:t>Deflector (S30CB14)</a:t>
              </a:r>
            </a:p>
          </p:txBody>
        </p:sp>
        <p:cxnSp>
          <p:nvCxnSpPr>
            <p:cNvPr id="353" name="Straight Connector 352"/>
            <p:cNvCxnSpPr>
              <a:stCxn id="349" idx="3"/>
            </p:cNvCxnSpPr>
            <p:nvPr/>
          </p:nvCxnSpPr>
          <p:spPr>
            <a:xfrm flipV="1">
              <a:off x="3657048" y="5677319"/>
              <a:ext cx="2280595" cy="10743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4" name="TextBox 353"/>
            <p:cNvSpPr txBox="1"/>
            <p:nvPr/>
          </p:nvSpPr>
          <p:spPr>
            <a:xfrm>
              <a:off x="3019400" y="4835743"/>
              <a:ext cx="162740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</a:rPr>
                <a:t>Athos Linac </a:t>
              </a:r>
              <a:r>
                <a:rPr lang="en-US" sz="1200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</a:rPr>
                <a:t>(Ampegon modulator)</a:t>
              </a:r>
            </a:p>
          </p:txBody>
        </p:sp>
        <p:sp>
          <p:nvSpPr>
            <p:cNvPr id="355" name="Rectangle 354"/>
            <p:cNvSpPr/>
            <p:nvPr/>
          </p:nvSpPr>
          <p:spPr>
            <a:xfrm>
              <a:off x="4440424" y="5561835"/>
              <a:ext cx="614477" cy="242922"/>
            </a:xfrm>
            <a:prstGeom prst="rect">
              <a:avLst/>
            </a:prstGeom>
            <a:solidFill>
              <a:srgbClr val="0070C0">
                <a:alpha val="6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6" name="Rectangle 355"/>
            <p:cNvSpPr/>
            <p:nvPr/>
          </p:nvSpPr>
          <p:spPr>
            <a:xfrm>
              <a:off x="5134149" y="5561229"/>
              <a:ext cx="614477" cy="242922"/>
            </a:xfrm>
            <a:prstGeom prst="rect">
              <a:avLst/>
            </a:prstGeom>
            <a:solidFill>
              <a:srgbClr val="0070C0">
                <a:alpha val="6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7" name="TextBox 356"/>
            <p:cNvSpPr txBox="1"/>
            <p:nvPr/>
          </p:nvSpPr>
          <p:spPr>
            <a:xfrm>
              <a:off x="4363472" y="5322323"/>
              <a:ext cx="127951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002060"/>
                  </a:solidFill>
                  <a:latin typeface="Calibri" pitchFamily="34" charset="0"/>
                </a:rPr>
                <a:t>Athos undulator line</a:t>
              </a:r>
            </a:p>
          </p:txBody>
        </p:sp>
        <p:grpSp>
          <p:nvGrpSpPr>
            <p:cNvPr id="358" name="Group 357"/>
            <p:cNvGrpSpPr/>
            <p:nvPr/>
          </p:nvGrpSpPr>
          <p:grpSpPr>
            <a:xfrm flipV="1">
              <a:off x="5957252" y="4947087"/>
              <a:ext cx="494452" cy="768308"/>
              <a:chOff x="5962031" y="2060848"/>
              <a:chExt cx="494452" cy="768308"/>
            </a:xfrm>
          </p:grpSpPr>
          <p:sp>
            <p:nvSpPr>
              <p:cNvPr id="359" name="Rectangle 358"/>
              <p:cNvSpPr/>
              <p:nvPr/>
            </p:nvSpPr>
            <p:spPr>
              <a:xfrm>
                <a:off x="5970997" y="2062063"/>
                <a:ext cx="194101" cy="70702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60" name="Straight Connector 359"/>
              <p:cNvCxnSpPr/>
              <p:nvPr/>
            </p:nvCxnSpPr>
            <p:spPr>
              <a:xfrm flipV="1">
                <a:off x="6106311" y="2445271"/>
                <a:ext cx="625" cy="181219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1" name="Rectangle 360"/>
              <p:cNvSpPr/>
              <p:nvPr/>
            </p:nvSpPr>
            <p:spPr>
              <a:xfrm>
                <a:off x="6262382" y="2060848"/>
                <a:ext cx="194101" cy="70702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2" name="Isosceles Triangle 361"/>
              <p:cNvSpPr/>
              <p:nvPr/>
            </p:nvSpPr>
            <p:spPr>
              <a:xfrm rot="10800000" flipV="1">
                <a:off x="5962031" y="2572700"/>
                <a:ext cx="297463" cy="256456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ctr"/>
              <a:lstStyle/>
              <a:p>
                <a:pPr algn="ctr"/>
                <a:endParaRPr lang="en-US" sz="1400" b="1" dirty="0"/>
              </a:p>
            </p:txBody>
          </p:sp>
        </p:grpSp>
        <p:sp>
          <p:nvSpPr>
            <p:cNvPr id="363" name="TextBox 362"/>
            <p:cNvSpPr txBox="1"/>
            <p:nvPr/>
          </p:nvSpPr>
          <p:spPr>
            <a:xfrm>
              <a:off x="6231513" y="4876962"/>
              <a:ext cx="15522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</a:rPr>
                <a:t>Athos X-Band TDS </a:t>
              </a:r>
            </a:p>
          </p:txBody>
        </p:sp>
        <p:sp>
          <p:nvSpPr>
            <p:cNvPr id="364" name="Oval 363"/>
            <p:cNvSpPr/>
            <p:nvPr/>
          </p:nvSpPr>
          <p:spPr>
            <a:xfrm flipV="1">
              <a:off x="6149361" y="5309068"/>
              <a:ext cx="131236" cy="149572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5" name="Straight Connector 364"/>
            <p:cNvCxnSpPr/>
            <p:nvPr/>
          </p:nvCxnSpPr>
          <p:spPr>
            <a:xfrm>
              <a:off x="6099776" y="5328591"/>
              <a:ext cx="52137" cy="10576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/>
            <p:cNvCxnSpPr/>
            <p:nvPr/>
          </p:nvCxnSpPr>
          <p:spPr>
            <a:xfrm flipH="1">
              <a:off x="6102157" y="5333353"/>
              <a:ext cx="52137" cy="10393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7" name="Oval 366"/>
            <p:cNvSpPr>
              <a:spLocks noChangeAspect="1"/>
            </p:cNvSpPr>
            <p:nvPr/>
          </p:nvSpPr>
          <p:spPr>
            <a:xfrm flipV="1">
              <a:off x="6137469" y="5296131"/>
              <a:ext cx="153022" cy="174401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8" name="Rectangle 367"/>
            <p:cNvSpPr/>
            <p:nvPr/>
          </p:nvSpPr>
          <p:spPr>
            <a:xfrm>
              <a:off x="3350905" y="6715193"/>
              <a:ext cx="87405" cy="98618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9900"/>
                </a:solidFill>
              </a:endParaRPr>
            </a:p>
          </p:txBody>
        </p:sp>
        <p:cxnSp>
          <p:nvCxnSpPr>
            <p:cNvPr id="369" name="Straight Connector 368"/>
            <p:cNvCxnSpPr/>
            <p:nvPr/>
          </p:nvCxnSpPr>
          <p:spPr>
            <a:xfrm flipV="1">
              <a:off x="3373567" y="6748420"/>
              <a:ext cx="43702" cy="403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0" name="Group 369"/>
            <p:cNvGrpSpPr/>
            <p:nvPr/>
          </p:nvGrpSpPr>
          <p:grpSpPr>
            <a:xfrm>
              <a:off x="945345" y="6289659"/>
              <a:ext cx="1030266" cy="901821"/>
              <a:chOff x="1957089" y="2181699"/>
              <a:chExt cx="1030266" cy="901821"/>
            </a:xfrm>
          </p:grpSpPr>
          <p:grpSp>
            <p:nvGrpSpPr>
              <p:cNvPr id="371" name="Group 370"/>
              <p:cNvGrpSpPr/>
              <p:nvPr/>
            </p:nvGrpSpPr>
            <p:grpSpPr>
              <a:xfrm>
                <a:off x="2106743" y="2228064"/>
                <a:ext cx="691200" cy="125158"/>
                <a:chOff x="2106514" y="2232125"/>
                <a:chExt cx="691200" cy="125158"/>
              </a:xfrm>
            </p:grpSpPr>
            <p:cxnSp>
              <p:nvCxnSpPr>
                <p:cNvPr id="384" name="Straight Connector 383"/>
                <p:cNvCxnSpPr/>
                <p:nvPr/>
              </p:nvCxnSpPr>
              <p:spPr bwMode="auto">
                <a:xfrm>
                  <a:off x="2106514" y="2349629"/>
                  <a:ext cx="691200" cy="61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85" name="Straight Connector 384"/>
                <p:cNvCxnSpPr>
                  <a:endCxn id="381" idx="1"/>
                </p:cNvCxnSpPr>
                <p:nvPr/>
              </p:nvCxnSpPr>
              <p:spPr bwMode="auto">
                <a:xfrm flipV="1">
                  <a:off x="2790804" y="2232125"/>
                  <a:ext cx="0" cy="121612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86" name="Straight Connector 385"/>
                <p:cNvCxnSpPr>
                  <a:stCxn id="380" idx="1"/>
                </p:cNvCxnSpPr>
                <p:nvPr/>
              </p:nvCxnSpPr>
              <p:spPr bwMode="auto">
                <a:xfrm>
                  <a:off x="2561529" y="2232125"/>
                  <a:ext cx="0" cy="121002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87" name="Straight Connector 386"/>
                <p:cNvCxnSpPr>
                  <a:stCxn id="383" idx="1"/>
                </p:cNvCxnSpPr>
                <p:nvPr/>
              </p:nvCxnSpPr>
              <p:spPr bwMode="auto">
                <a:xfrm>
                  <a:off x="2335777" y="2232125"/>
                  <a:ext cx="1484" cy="123838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88" name="Straight Connector 387"/>
                <p:cNvCxnSpPr/>
                <p:nvPr/>
              </p:nvCxnSpPr>
              <p:spPr bwMode="auto">
                <a:xfrm>
                  <a:off x="2111049" y="2233445"/>
                  <a:ext cx="1484" cy="123838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372" name="Straight Connector 371"/>
              <p:cNvCxnSpPr/>
              <p:nvPr/>
            </p:nvCxnSpPr>
            <p:spPr>
              <a:xfrm flipV="1">
                <a:off x="2145785" y="2548171"/>
                <a:ext cx="0" cy="2520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3" name="Isosceles Triangle 372"/>
              <p:cNvSpPr/>
              <p:nvPr/>
            </p:nvSpPr>
            <p:spPr>
              <a:xfrm rot="10800000" flipV="1">
                <a:off x="1957089" y="2773262"/>
                <a:ext cx="386440" cy="310258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rtlCol="0" anchor="ctr"/>
              <a:lstStyle/>
              <a:p>
                <a:pPr algn="ctr"/>
                <a:r>
                  <a:rPr lang="en-US" sz="1400" b="1" dirty="0" smtClean="0"/>
                  <a:t>1</a:t>
                </a:r>
                <a:endParaRPr lang="en-US" sz="1400" b="1" dirty="0"/>
              </a:p>
            </p:txBody>
          </p:sp>
          <p:cxnSp>
            <p:nvCxnSpPr>
              <p:cNvPr id="374" name="Straight Connector 373"/>
              <p:cNvCxnSpPr/>
              <p:nvPr/>
            </p:nvCxnSpPr>
            <p:spPr>
              <a:xfrm flipV="1">
                <a:off x="2146546" y="2352618"/>
                <a:ext cx="1" cy="95835"/>
              </a:xfrm>
              <a:prstGeom prst="line">
                <a:avLst/>
              </a:prstGeom>
              <a:ln w="190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5" name="Oval 374"/>
              <p:cNvSpPr/>
              <p:nvPr/>
            </p:nvSpPr>
            <p:spPr>
              <a:xfrm>
                <a:off x="2196131" y="2421119"/>
                <a:ext cx="131236" cy="149572"/>
              </a:xfrm>
              <a:prstGeom prst="ellipse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76" name="Straight Connector 375"/>
              <p:cNvCxnSpPr/>
              <p:nvPr/>
            </p:nvCxnSpPr>
            <p:spPr>
              <a:xfrm flipV="1">
                <a:off x="2146546" y="2443023"/>
                <a:ext cx="52137" cy="105764"/>
              </a:xfrm>
              <a:prstGeom prst="line">
                <a:avLst/>
              </a:prstGeom>
              <a:ln w="190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Straight Connector 376"/>
              <p:cNvCxnSpPr/>
              <p:nvPr/>
            </p:nvCxnSpPr>
            <p:spPr>
              <a:xfrm flipH="1" flipV="1">
                <a:off x="2146546" y="2444857"/>
                <a:ext cx="52137" cy="103930"/>
              </a:xfrm>
              <a:prstGeom prst="line">
                <a:avLst/>
              </a:prstGeom>
              <a:ln w="190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8" name="Oval 377"/>
              <p:cNvSpPr>
                <a:spLocks noChangeAspect="1"/>
              </p:cNvSpPr>
              <p:nvPr/>
            </p:nvSpPr>
            <p:spPr>
              <a:xfrm>
                <a:off x="2184239" y="2409227"/>
                <a:ext cx="153022" cy="174401"/>
              </a:xfrm>
              <a:prstGeom prst="ellipse">
                <a:avLst/>
              </a:prstGeom>
              <a:noFill/>
              <a:ln w="19050"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79" name="Group 378"/>
              <p:cNvGrpSpPr/>
              <p:nvPr/>
            </p:nvGrpSpPr>
            <p:grpSpPr>
              <a:xfrm>
                <a:off x="2111278" y="2181699"/>
                <a:ext cx="876077" cy="100855"/>
                <a:chOff x="318488" y="1487694"/>
                <a:chExt cx="1751744" cy="122197"/>
              </a:xfrm>
            </p:grpSpPr>
            <p:sp>
              <p:nvSpPr>
                <p:cNvPr id="380" name="Rectangle 379"/>
                <p:cNvSpPr/>
                <p:nvPr/>
              </p:nvSpPr>
              <p:spPr>
                <a:xfrm>
                  <a:off x="1218780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81" name="Rectangle 380"/>
                <p:cNvSpPr/>
                <p:nvPr/>
              </p:nvSpPr>
              <p:spPr>
                <a:xfrm>
                  <a:off x="1677222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82" name="Rectangle 381"/>
                <p:cNvSpPr/>
                <p:nvPr/>
              </p:nvSpPr>
              <p:spPr>
                <a:xfrm>
                  <a:off x="318488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83" name="Rectangle 382"/>
                <p:cNvSpPr/>
                <p:nvPr/>
              </p:nvSpPr>
              <p:spPr>
                <a:xfrm>
                  <a:off x="767381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grpSp>
          <p:nvGrpSpPr>
            <p:cNvPr id="389" name="Group 388"/>
            <p:cNvGrpSpPr/>
            <p:nvPr/>
          </p:nvGrpSpPr>
          <p:grpSpPr>
            <a:xfrm>
              <a:off x="2259467" y="6291106"/>
              <a:ext cx="1030266" cy="901821"/>
              <a:chOff x="1957089" y="2181699"/>
              <a:chExt cx="1030266" cy="901821"/>
            </a:xfrm>
          </p:grpSpPr>
          <p:grpSp>
            <p:nvGrpSpPr>
              <p:cNvPr id="390" name="Group 389"/>
              <p:cNvGrpSpPr/>
              <p:nvPr/>
            </p:nvGrpSpPr>
            <p:grpSpPr>
              <a:xfrm>
                <a:off x="2106743" y="2228064"/>
                <a:ext cx="691200" cy="125158"/>
                <a:chOff x="2106514" y="2232125"/>
                <a:chExt cx="691200" cy="125158"/>
              </a:xfrm>
            </p:grpSpPr>
            <p:cxnSp>
              <p:nvCxnSpPr>
                <p:cNvPr id="403" name="Straight Connector 402"/>
                <p:cNvCxnSpPr/>
                <p:nvPr/>
              </p:nvCxnSpPr>
              <p:spPr bwMode="auto">
                <a:xfrm>
                  <a:off x="2106514" y="2349629"/>
                  <a:ext cx="691200" cy="61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04" name="Straight Connector 403"/>
                <p:cNvCxnSpPr>
                  <a:endCxn id="400" idx="1"/>
                </p:cNvCxnSpPr>
                <p:nvPr/>
              </p:nvCxnSpPr>
              <p:spPr bwMode="auto">
                <a:xfrm flipV="1">
                  <a:off x="2790804" y="2232125"/>
                  <a:ext cx="0" cy="121612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05" name="Straight Connector 404"/>
                <p:cNvCxnSpPr>
                  <a:stCxn id="399" idx="1"/>
                </p:cNvCxnSpPr>
                <p:nvPr/>
              </p:nvCxnSpPr>
              <p:spPr bwMode="auto">
                <a:xfrm>
                  <a:off x="2561529" y="2232125"/>
                  <a:ext cx="0" cy="121002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06" name="Straight Connector 405"/>
                <p:cNvCxnSpPr>
                  <a:stCxn id="402" idx="1"/>
                </p:cNvCxnSpPr>
                <p:nvPr/>
              </p:nvCxnSpPr>
              <p:spPr bwMode="auto">
                <a:xfrm>
                  <a:off x="2335777" y="2232125"/>
                  <a:ext cx="1484" cy="123838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07" name="Straight Connector 406"/>
                <p:cNvCxnSpPr/>
                <p:nvPr/>
              </p:nvCxnSpPr>
              <p:spPr bwMode="auto">
                <a:xfrm>
                  <a:off x="2111049" y="2233445"/>
                  <a:ext cx="1484" cy="123838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391" name="Straight Connector 390"/>
              <p:cNvCxnSpPr/>
              <p:nvPr/>
            </p:nvCxnSpPr>
            <p:spPr>
              <a:xfrm flipV="1">
                <a:off x="2145785" y="2548171"/>
                <a:ext cx="0" cy="2520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2" name="Isosceles Triangle 391"/>
              <p:cNvSpPr/>
              <p:nvPr/>
            </p:nvSpPr>
            <p:spPr>
              <a:xfrm rot="10800000" flipV="1">
                <a:off x="1957089" y="2773262"/>
                <a:ext cx="386440" cy="310258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rtlCol="0" anchor="ctr"/>
              <a:lstStyle/>
              <a:p>
                <a:pPr algn="ctr"/>
                <a:r>
                  <a:rPr lang="en-US" sz="1400" b="1" dirty="0" smtClean="0"/>
                  <a:t>12</a:t>
                </a:r>
                <a:endParaRPr lang="en-US" sz="1400" b="1" dirty="0"/>
              </a:p>
            </p:txBody>
          </p:sp>
          <p:cxnSp>
            <p:nvCxnSpPr>
              <p:cNvPr id="393" name="Straight Connector 392"/>
              <p:cNvCxnSpPr/>
              <p:nvPr/>
            </p:nvCxnSpPr>
            <p:spPr>
              <a:xfrm flipV="1">
                <a:off x="2146546" y="2352618"/>
                <a:ext cx="1" cy="95835"/>
              </a:xfrm>
              <a:prstGeom prst="line">
                <a:avLst/>
              </a:prstGeom>
              <a:ln w="190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4" name="Oval 393"/>
              <p:cNvSpPr/>
              <p:nvPr/>
            </p:nvSpPr>
            <p:spPr>
              <a:xfrm>
                <a:off x="2196131" y="2421119"/>
                <a:ext cx="131236" cy="149572"/>
              </a:xfrm>
              <a:prstGeom prst="ellipse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95" name="Straight Connector 394"/>
              <p:cNvCxnSpPr/>
              <p:nvPr/>
            </p:nvCxnSpPr>
            <p:spPr>
              <a:xfrm flipV="1">
                <a:off x="2146546" y="2443023"/>
                <a:ext cx="52137" cy="105764"/>
              </a:xfrm>
              <a:prstGeom prst="line">
                <a:avLst/>
              </a:prstGeom>
              <a:ln w="190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Straight Connector 395"/>
              <p:cNvCxnSpPr/>
              <p:nvPr/>
            </p:nvCxnSpPr>
            <p:spPr>
              <a:xfrm flipH="1" flipV="1">
                <a:off x="2146546" y="2444857"/>
                <a:ext cx="52137" cy="103930"/>
              </a:xfrm>
              <a:prstGeom prst="line">
                <a:avLst/>
              </a:prstGeom>
              <a:ln w="19050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7" name="Oval 396"/>
              <p:cNvSpPr>
                <a:spLocks noChangeAspect="1"/>
              </p:cNvSpPr>
              <p:nvPr/>
            </p:nvSpPr>
            <p:spPr>
              <a:xfrm>
                <a:off x="2184239" y="2409227"/>
                <a:ext cx="153022" cy="174401"/>
              </a:xfrm>
              <a:prstGeom prst="ellipse">
                <a:avLst/>
              </a:prstGeom>
              <a:noFill/>
              <a:ln w="19050"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98" name="Group 397"/>
              <p:cNvGrpSpPr/>
              <p:nvPr/>
            </p:nvGrpSpPr>
            <p:grpSpPr>
              <a:xfrm>
                <a:off x="2111278" y="2181699"/>
                <a:ext cx="876077" cy="100855"/>
                <a:chOff x="318488" y="1487694"/>
                <a:chExt cx="1751744" cy="122197"/>
              </a:xfrm>
            </p:grpSpPr>
            <p:sp>
              <p:nvSpPr>
                <p:cNvPr id="399" name="Rectangle 398"/>
                <p:cNvSpPr/>
                <p:nvPr/>
              </p:nvSpPr>
              <p:spPr>
                <a:xfrm>
                  <a:off x="1218780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00" name="Rectangle 399"/>
                <p:cNvSpPr/>
                <p:nvPr/>
              </p:nvSpPr>
              <p:spPr>
                <a:xfrm>
                  <a:off x="1677222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01" name="Rectangle 400"/>
                <p:cNvSpPr/>
                <p:nvPr/>
              </p:nvSpPr>
              <p:spPr>
                <a:xfrm>
                  <a:off x="318488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02" name="Rectangle 401"/>
                <p:cNvSpPr/>
                <p:nvPr/>
              </p:nvSpPr>
              <p:spPr>
                <a:xfrm>
                  <a:off x="767381" y="1487694"/>
                  <a:ext cx="393010" cy="122197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cxnSp>
          <p:nvCxnSpPr>
            <p:cNvPr id="408" name="Straight Connector 407"/>
            <p:cNvCxnSpPr/>
            <p:nvPr/>
          </p:nvCxnSpPr>
          <p:spPr bwMode="auto">
            <a:xfrm rot="10800000">
              <a:off x="6102429" y="5431268"/>
              <a:ext cx="1484" cy="12383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09" name="Rectangle 408"/>
            <p:cNvSpPr/>
            <p:nvPr/>
          </p:nvSpPr>
          <p:spPr bwMode="auto">
            <a:xfrm>
              <a:off x="6728680" y="6322991"/>
              <a:ext cx="586364" cy="45719"/>
            </a:xfrm>
            <a:prstGeom prst="rect">
              <a:avLst/>
            </a:prstGeom>
            <a:pattFill prst="dkVert">
              <a:fgClr>
                <a:srgbClr val="FF0000"/>
              </a:fgClr>
              <a:bgClr>
                <a:srgbClr val="0070C0"/>
              </a:bgClr>
            </a:patt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10" name="Rectangle 409"/>
            <p:cNvSpPr/>
            <p:nvPr/>
          </p:nvSpPr>
          <p:spPr bwMode="auto">
            <a:xfrm>
              <a:off x="7410325" y="6329799"/>
              <a:ext cx="586364" cy="45719"/>
            </a:xfrm>
            <a:prstGeom prst="rect">
              <a:avLst/>
            </a:prstGeom>
            <a:pattFill prst="dkVert">
              <a:fgClr>
                <a:srgbClr val="FF0000"/>
              </a:fgClr>
              <a:bgClr>
                <a:srgbClr val="0070C0"/>
              </a:bgClr>
            </a:patt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11" name="Rectangle 410"/>
            <p:cNvSpPr/>
            <p:nvPr/>
          </p:nvSpPr>
          <p:spPr bwMode="auto">
            <a:xfrm>
              <a:off x="4470755" y="5672037"/>
              <a:ext cx="586364" cy="45719"/>
            </a:xfrm>
            <a:prstGeom prst="rect">
              <a:avLst/>
            </a:prstGeom>
            <a:pattFill prst="dkVert">
              <a:fgClr>
                <a:srgbClr val="FF0000"/>
              </a:fgClr>
              <a:bgClr>
                <a:srgbClr val="0070C0"/>
              </a:bgClr>
            </a:patt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12" name="Rectangle 411"/>
            <p:cNvSpPr/>
            <p:nvPr/>
          </p:nvSpPr>
          <p:spPr bwMode="auto">
            <a:xfrm>
              <a:off x="5152400" y="5678845"/>
              <a:ext cx="586364" cy="45719"/>
            </a:xfrm>
            <a:prstGeom prst="rect">
              <a:avLst/>
            </a:prstGeom>
            <a:pattFill prst="dkVert">
              <a:fgClr>
                <a:srgbClr val="FF0000"/>
              </a:fgClr>
              <a:bgClr>
                <a:srgbClr val="0070C0"/>
              </a:bgClr>
            </a:patt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13" name="Rectangle 412"/>
            <p:cNvSpPr/>
            <p:nvPr/>
          </p:nvSpPr>
          <p:spPr>
            <a:xfrm>
              <a:off x="754856" y="6307501"/>
              <a:ext cx="228917" cy="68018"/>
            </a:xfrm>
            <a:prstGeom prst="rect">
              <a:avLst/>
            </a:prstGeom>
            <a:pattFill prst="zigZag">
              <a:fgClr>
                <a:schemeClr val="bg1"/>
              </a:fgClr>
              <a:bgClr>
                <a:srgbClr val="FF0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9900"/>
                </a:solidFill>
              </a:endParaRPr>
            </a:p>
          </p:txBody>
        </p:sp>
        <p:sp>
          <p:nvSpPr>
            <p:cNvPr id="414" name="TextBox 413"/>
            <p:cNvSpPr txBox="1"/>
            <p:nvPr/>
          </p:nvSpPr>
          <p:spPr>
            <a:xfrm>
              <a:off x="267161" y="5865156"/>
              <a:ext cx="9200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2060"/>
                  </a:solidFill>
                  <a:latin typeface="Calibri" pitchFamily="34" charset="0"/>
                </a:rPr>
                <a:t>Extraction elements</a:t>
              </a:r>
            </a:p>
          </p:txBody>
        </p:sp>
      </p:grpSp>
      <p:sp>
        <p:nvSpPr>
          <p:cNvPr id="416" name="TextBox 415"/>
          <p:cNvSpPr txBox="1"/>
          <p:nvPr/>
        </p:nvSpPr>
        <p:spPr>
          <a:xfrm>
            <a:off x="4519159" y="6429311"/>
            <a:ext cx="2570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Calibri" pitchFamily="34" charset="0"/>
              </a:rPr>
              <a:t>Scandinova klystron modulators</a:t>
            </a:r>
          </a:p>
        </p:txBody>
      </p:sp>
      <p:sp>
        <p:nvSpPr>
          <p:cNvPr id="417" name="TextBox 416"/>
          <p:cNvSpPr txBox="1"/>
          <p:nvPr/>
        </p:nvSpPr>
        <p:spPr>
          <a:xfrm>
            <a:off x="6799734" y="3846579"/>
            <a:ext cx="20915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Calibri" pitchFamily="34" charset="0"/>
              </a:rPr>
              <a:t>Ampegon kly. modulators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3159629" y="1257351"/>
            <a:ext cx="716063" cy="37319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S-band</a:t>
            </a:r>
          </a:p>
        </p:txBody>
      </p:sp>
      <p:sp>
        <p:nvSpPr>
          <p:cNvPr id="420" name="TextBox 419"/>
          <p:cNvSpPr txBox="1"/>
          <p:nvPr/>
        </p:nvSpPr>
        <p:spPr>
          <a:xfrm>
            <a:off x="5292080" y="1281931"/>
            <a:ext cx="2189929" cy="37319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X-band (linearizer)</a:t>
            </a:r>
          </a:p>
        </p:txBody>
      </p:sp>
      <p:sp>
        <p:nvSpPr>
          <p:cNvPr id="421" name="TextBox 420"/>
          <p:cNvSpPr txBox="1"/>
          <p:nvPr/>
        </p:nvSpPr>
        <p:spPr>
          <a:xfrm>
            <a:off x="7370181" y="1281931"/>
            <a:ext cx="1162259" cy="37319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S-band TDS</a:t>
            </a:r>
          </a:p>
        </p:txBody>
      </p:sp>
    </p:spTree>
    <p:extLst>
      <p:ext uri="{BB962C8B-B14F-4D97-AF65-F5344CB8AC3E}">
        <p14:creationId xmlns:p14="http://schemas.microsoft.com/office/powerpoint/2010/main" val="13689727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Consolidation </a:t>
            </a:r>
            <a:r>
              <a:rPr lang="en-US" sz="2400" b="1" dirty="0"/>
              <a:t>of the </a:t>
            </a:r>
            <a:r>
              <a:rPr lang="en-US" sz="2400" b="1" dirty="0" smtClean="0"/>
              <a:t>RF technology at </a:t>
            </a:r>
            <a:r>
              <a:rPr lang="en-US" sz="2400" b="1" dirty="0"/>
              <a:t>PSI 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899592" y="980728"/>
            <a:ext cx="8136904" cy="5645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Clr>
                <a:schemeClr val="tx1"/>
              </a:buClr>
              <a:buSzPct val="90000"/>
              <a:buFont typeface="Wingdings" charset="2"/>
              <a:buChar char="q"/>
            </a:pPr>
            <a:r>
              <a:rPr lang="en-GB" sz="1800" dirty="0">
                <a:latin typeface="+mn-lt"/>
              </a:rPr>
              <a:t>PSI has developed a production line of high technological content for </a:t>
            </a:r>
            <a:r>
              <a:rPr lang="en-GB" sz="1800" dirty="0" smtClean="0">
                <a:latin typeface="+mn-lt"/>
              </a:rPr>
              <a:t>high-quality</a:t>
            </a:r>
            <a:r>
              <a:rPr lang="en-GB" sz="1800" dirty="0">
                <a:latin typeface="+mn-lt"/>
              </a:rPr>
              <a:t>, </a:t>
            </a:r>
            <a:r>
              <a:rPr lang="en-GB" sz="1800" dirty="0" smtClean="0">
                <a:latin typeface="+mn-lt"/>
              </a:rPr>
              <a:t>high-gradient </a:t>
            </a:r>
            <a:r>
              <a:rPr lang="en-GB" sz="1800" dirty="0">
                <a:latin typeface="+mn-lt"/>
              </a:rPr>
              <a:t>C-band accelerating </a:t>
            </a:r>
            <a:r>
              <a:rPr lang="en-GB" sz="1800" dirty="0" smtClean="0">
                <a:latin typeface="+mn-lt"/>
              </a:rPr>
              <a:t>structures for the SwissFEL project.</a:t>
            </a:r>
          </a:p>
          <a:p>
            <a:pPr marL="342900" indent="-342900">
              <a:spcAft>
                <a:spcPts val="600"/>
              </a:spcAft>
              <a:buClr>
                <a:schemeClr val="tx1"/>
              </a:buClr>
              <a:buSzPct val="90000"/>
              <a:buFont typeface="Wingdings" charset="2"/>
              <a:buChar char="q"/>
            </a:pPr>
            <a:r>
              <a:rPr lang="en-US" sz="1800" dirty="0" smtClean="0">
                <a:latin typeface="+mn-lt"/>
              </a:rPr>
              <a:t>PSI </a:t>
            </a:r>
            <a:r>
              <a:rPr lang="en-US" sz="1800" dirty="0">
                <a:latin typeface="+mn-lt"/>
              </a:rPr>
              <a:t>is interested in extending, consolidating and broadening its know-how to </a:t>
            </a:r>
            <a:r>
              <a:rPr lang="en-US" sz="1800" dirty="0" smtClean="0">
                <a:latin typeface="+mn-lt"/>
              </a:rPr>
              <a:t>S-band and </a:t>
            </a:r>
            <a:r>
              <a:rPr lang="en-US" sz="1800" dirty="0">
                <a:latin typeface="+mn-lt"/>
              </a:rPr>
              <a:t>X-band </a:t>
            </a:r>
            <a:r>
              <a:rPr lang="en-US" sz="1800" dirty="0" smtClean="0">
                <a:latin typeface="+mn-lt"/>
              </a:rPr>
              <a:t>frequencies</a:t>
            </a:r>
          </a:p>
          <a:p>
            <a:pPr marL="360363">
              <a:spcAft>
                <a:spcPts val="600"/>
              </a:spcAft>
              <a:buClr>
                <a:schemeClr val="tx1"/>
              </a:buClr>
              <a:buSzPct val="90000"/>
            </a:pPr>
            <a:r>
              <a:rPr lang="en-US" sz="1800" dirty="0" smtClean="0">
                <a:latin typeface="+mn-lt"/>
                <a:sym typeface="Wingdings"/>
              </a:rPr>
              <a:t> </a:t>
            </a:r>
            <a:r>
              <a:rPr lang="en-US" sz="1800" dirty="0" smtClean="0">
                <a:latin typeface="+mn-lt"/>
              </a:rPr>
              <a:t>RF group </a:t>
            </a:r>
            <a:r>
              <a:rPr lang="en-US" sz="1800" dirty="0">
                <a:latin typeface="+mn-lt"/>
              </a:rPr>
              <a:t>is establishing </a:t>
            </a:r>
            <a:r>
              <a:rPr lang="en-US" sz="1800" dirty="0" smtClean="0">
                <a:latin typeface="+mn-lt"/>
              </a:rPr>
              <a:t>international collaborations on different topics: </a:t>
            </a:r>
          </a:p>
          <a:p>
            <a:pPr marL="800100" lvl="1" indent="-342900">
              <a:spcAft>
                <a:spcPts val="600"/>
              </a:spcAft>
              <a:buClr>
                <a:schemeClr val="accent6"/>
              </a:buClr>
              <a:buSzPct val="90000"/>
              <a:buFont typeface="Wingdings" charset="2"/>
              <a:buChar char="Ø"/>
            </a:pPr>
            <a:r>
              <a:rPr lang="en-US" sz="1800" dirty="0" smtClean="0">
                <a:solidFill>
                  <a:schemeClr val="accent6"/>
                </a:solidFill>
                <a:latin typeface="+mn-lt"/>
              </a:rPr>
              <a:t>CERN-PSI</a:t>
            </a:r>
            <a:r>
              <a:rPr lang="en-US" sz="1800" dirty="0">
                <a:solidFill>
                  <a:schemeClr val="accent6"/>
                </a:solidFill>
                <a:latin typeface="+mn-lt"/>
              </a:rPr>
              <a:t>: </a:t>
            </a:r>
            <a:r>
              <a:rPr lang="en-US" sz="1800" dirty="0" smtClean="0">
                <a:solidFill>
                  <a:schemeClr val="accent6"/>
                </a:solidFill>
                <a:latin typeface="+mn-lt"/>
              </a:rPr>
              <a:t>development of X-Band high-gradient accelerating structures structures in tuning-free C-band design;</a:t>
            </a:r>
          </a:p>
          <a:p>
            <a:pPr marL="800100" lvl="1" indent="-342900">
              <a:spcAft>
                <a:spcPts val="600"/>
              </a:spcAft>
              <a:buClr>
                <a:srgbClr val="0070C0"/>
              </a:buClr>
              <a:buSzPct val="90000"/>
              <a:buFont typeface="Wingdings" charset="2"/>
              <a:buChar char="Ø"/>
            </a:pPr>
            <a:r>
              <a:rPr lang="en-US" sz="1800" dirty="0" smtClean="0">
                <a:solidFill>
                  <a:srgbClr val="0070C0"/>
                </a:solidFill>
                <a:latin typeface="+mn-lt"/>
              </a:rPr>
              <a:t>CERN-DESY-PSI: development </a:t>
            </a:r>
            <a:r>
              <a:rPr lang="en-US" sz="1800" dirty="0">
                <a:solidFill>
                  <a:srgbClr val="0070C0"/>
                </a:solidFill>
                <a:latin typeface="+mn-lt"/>
              </a:rPr>
              <a:t>of innovative X-band tuning-free transverse deflecting structure with a novel variable polarization </a:t>
            </a:r>
            <a:r>
              <a:rPr lang="en-US" sz="1800" dirty="0" smtClean="0">
                <a:solidFill>
                  <a:srgbClr val="0070C0"/>
                </a:solidFill>
                <a:latin typeface="+mn-lt"/>
              </a:rPr>
              <a:t>feature, </a:t>
            </a:r>
            <a:r>
              <a:rPr lang="en-US" sz="1800" i="1" dirty="0" smtClean="0">
                <a:solidFill>
                  <a:srgbClr val="0070C0"/>
                </a:solidFill>
                <a:latin typeface="+mn-lt"/>
              </a:rPr>
              <a:t>also see B. Marchetti’s talk.</a:t>
            </a:r>
          </a:p>
          <a:p>
            <a:pPr marL="800100" lvl="1" indent="-342900">
              <a:spcAft>
                <a:spcPts val="600"/>
              </a:spcAft>
              <a:buClr>
                <a:schemeClr val="accent2"/>
              </a:buClr>
              <a:buSzPct val="90000"/>
              <a:buFont typeface="Wingdings" charset="2"/>
              <a:buChar char="Ø"/>
            </a:pPr>
            <a:r>
              <a:rPr lang="en-US" sz="1800" dirty="0" smtClean="0">
                <a:solidFill>
                  <a:schemeClr val="accent2"/>
                </a:solidFill>
                <a:latin typeface="+mn-lt"/>
              </a:rPr>
              <a:t>FERMI@Elettra-PSI</a:t>
            </a:r>
            <a:r>
              <a:rPr lang="en-US" sz="1800" dirty="0">
                <a:solidFill>
                  <a:schemeClr val="accent2"/>
                </a:solidFill>
                <a:latin typeface="+mn-lt"/>
              </a:rPr>
              <a:t>: development of </a:t>
            </a:r>
            <a:r>
              <a:rPr lang="en-US" sz="1800" dirty="0" smtClean="0">
                <a:solidFill>
                  <a:schemeClr val="accent2"/>
                </a:solidFill>
                <a:latin typeface="+mn-lt"/>
              </a:rPr>
              <a:t>S-band high-gradient accelerating in tuning-free C-band design, </a:t>
            </a:r>
            <a:r>
              <a:rPr lang="en-US" sz="1800" i="1" dirty="0">
                <a:latin typeface="+mn-lt"/>
              </a:rPr>
              <a:t>see C. Serpico’s talk </a:t>
            </a:r>
            <a:r>
              <a:rPr lang="en-US" sz="1800" i="1" dirty="0" smtClean="0">
                <a:latin typeface="+mn-lt"/>
              </a:rPr>
              <a:t>held on </a:t>
            </a:r>
            <a:r>
              <a:rPr lang="en-US" sz="1800" i="1" dirty="0">
                <a:latin typeface="+mn-lt"/>
              </a:rPr>
              <a:t>Monday</a:t>
            </a:r>
            <a:r>
              <a:rPr lang="en-US" sz="1800" i="1" dirty="0" smtClean="0">
                <a:latin typeface="+mn-lt"/>
              </a:rPr>
              <a:t>.</a:t>
            </a:r>
          </a:p>
          <a:p>
            <a:pPr marL="342900" indent="-342900">
              <a:spcBef>
                <a:spcPts val="1260"/>
              </a:spcBef>
              <a:spcAft>
                <a:spcPts val="1200"/>
              </a:spcAft>
              <a:buClr>
                <a:schemeClr val="tx1"/>
              </a:buClr>
              <a:buSzPct val="90000"/>
              <a:buFont typeface="Wingdings" charset="2"/>
              <a:buChar char="q"/>
            </a:pPr>
            <a:r>
              <a:rPr lang="en-US" sz="1800" i="1" dirty="0" smtClean="0">
                <a:latin typeface="+mn-lt"/>
              </a:rPr>
              <a:t>Consolidation </a:t>
            </a:r>
            <a:r>
              <a:rPr lang="en-US" sz="1800" i="1" dirty="0">
                <a:latin typeface="+mn-lt"/>
              </a:rPr>
              <a:t>of the exiting C- band technology in </a:t>
            </a:r>
            <a:r>
              <a:rPr lang="en-US" sz="1800" i="1" dirty="0" smtClean="0">
                <a:latin typeface="+mn-lt"/>
              </a:rPr>
              <a:t>accelerators applications: development </a:t>
            </a:r>
            <a:r>
              <a:rPr lang="en-US" sz="1800" i="1" dirty="0">
                <a:latin typeface="+mn-lt"/>
              </a:rPr>
              <a:t>of </a:t>
            </a:r>
            <a:r>
              <a:rPr lang="en-US" sz="1800" i="1" dirty="0" smtClean="0">
                <a:latin typeface="+mn-lt"/>
              </a:rPr>
              <a:t>C-band </a:t>
            </a:r>
            <a:r>
              <a:rPr lang="en-US" sz="1800" i="1" dirty="0">
                <a:latin typeface="+mn-lt"/>
              </a:rPr>
              <a:t>traveling-wave photo </a:t>
            </a:r>
            <a:r>
              <a:rPr lang="en-US" sz="1800" i="1" dirty="0" smtClean="0">
                <a:latin typeface="+mn-lt"/>
              </a:rPr>
              <a:t>guns for the SwissFEL project and for a multipurpose photo-injectors.</a:t>
            </a:r>
          </a:p>
        </p:txBody>
      </p:sp>
    </p:spTree>
    <p:extLst>
      <p:ext uri="{BB962C8B-B14F-4D97-AF65-F5344CB8AC3E}">
        <p14:creationId xmlns:p14="http://schemas.microsoft.com/office/powerpoint/2010/main" val="7524345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CERN-PSI X-band accelerating structures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8388746" y="6688534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210" y="3761300"/>
            <a:ext cx="3781403" cy="28360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3741744" cy="405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Daten\xfel\x-band-PSI-CERN\Photos\coupler_part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90" b="28243"/>
          <a:stretch/>
        </p:blipFill>
        <p:spPr bwMode="auto">
          <a:xfrm>
            <a:off x="1015668" y="5529925"/>
            <a:ext cx="3049816" cy="1067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16496" y="1036069"/>
            <a:ext cx="3023456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27 cells + input couplers (2</a:t>
            </a:r>
            <a:r>
              <a:rPr lang="en-US" sz="1800" kern="1000" spc="30" dirty="0" smtClean="0">
                <a:latin typeface="Symbol" panose="05050102010706020507" pitchFamily="18" charset="2"/>
                <a:cs typeface="Franklin Gothic Book"/>
              </a:rPr>
              <a:t>p</a:t>
            </a:r>
            <a:r>
              <a:rPr lang="en-US" sz="1800" kern="1000" spc="30" dirty="0" smtClean="0">
                <a:latin typeface="+mn-lt"/>
                <a:cs typeface="Franklin Gothic Book"/>
              </a:rPr>
              <a:t>/3)</a:t>
            </a:r>
          </a:p>
        </p:txBody>
      </p:sp>
      <p:sp>
        <p:nvSpPr>
          <p:cNvPr id="10" name="Textfeld 13"/>
          <p:cNvSpPr txBox="1"/>
          <p:nvPr/>
        </p:nvSpPr>
        <p:spPr>
          <a:xfrm>
            <a:off x="4166963" y="1052736"/>
            <a:ext cx="4977037" cy="2677656"/>
          </a:xfrm>
          <a:prstGeom prst="rect">
            <a:avLst/>
          </a:prstGeom>
          <a:noFill/>
          <a:ln w="25400">
            <a:noFill/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en-US" dirty="0">
                <a:latin typeface="+mn-lt"/>
                <a:ea typeface="ＭＳ Ｐゴシック" pitchFamily="34" charset="-128"/>
                <a:cs typeface="Arial" panose="020B0604020202020204" pitchFamily="34" charset="0"/>
              </a:rPr>
              <a:t>Tolerances on the drawing is ±2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>
                <a:latin typeface="+mn-lt"/>
                <a:ea typeface="ＭＳ Ｐゴシック" pitchFamily="34" charset="-128"/>
                <a:cs typeface="Arial" panose="020B0604020202020204" pitchFamily="34" charset="0"/>
              </a:rPr>
              <a:t>m (iris aperture and cell </a:t>
            </a:r>
            <a:r>
              <a:rPr lang="en-US" dirty="0" smtClean="0">
                <a:latin typeface="+mn-lt"/>
                <a:ea typeface="ＭＳ Ｐゴシック" pitchFamily="34" charset="-128"/>
                <a:cs typeface="Arial" panose="020B0604020202020204" pitchFamily="34" charset="0"/>
              </a:rPr>
              <a:t>diameter (R</a:t>
            </a:r>
            <a:r>
              <a:rPr lang="en-US" baseline="-25000" dirty="0" smtClean="0">
                <a:latin typeface="+mn-lt"/>
                <a:ea typeface="ＭＳ Ｐゴシック" pitchFamily="34" charset="-128"/>
                <a:cs typeface="Arial" panose="020B0604020202020204" pitchFamily="34" charset="0"/>
              </a:rPr>
              <a:t>a</a:t>
            </a:r>
            <a:r>
              <a:rPr lang="en-US" dirty="0" smtClean="0">
                <a:latin typeface="+mn-lt"/>
                <a:ea typeface="ＭＳ Ｐゴシック" pitchFamily="34" charset="-128"/>
                <a:cs typeface="Arial" panose="020B0604020202020204" pitchFamily="34" charset="0"/>
              </a:rPr>
              <a:t> = 25 nm).</a:t>
            </a:r>
            <a:endParaRPr lang="en-US" dirty="0">
              <a:latin typeface="+mn-lt"/>
              <a:ea typeface="ＭＳ Ｐゴシック" pitchFamily="34" charset="-128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latin typeface="+mn-lt"/>
                <a:ea typeface="ＭＳ Ｐゴシック" pitchFamily="34" charset="-128"/>
                <a:cs typeface="Arial" panose="020B0604020202020204" pitchFamily="34" charset="0"/>
              </a:rPr>
              <a:t>Parts are all fabricated (by VDL)</a:t>
            </a:r>
            <a:endParaRPr lang="en-US" dirty="0">
              <a:latin typeface="+mn-lt"/>
              <a:ea typeface="ＭＳ Ｐゴシック" pitchFamily="34" charset="-128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en-US" dirty="0">
                <a:latin typeface="+mn-lt"/>
                <a:ea typeface="ＭＳ Ｐゴシック" pitchFamily="34" charset="-128"/>
                <a:cs typeface="Arial" panose="020B0604020202020204" pitchFamily="34" charset="0"/>
              </a:rPr>
              <a:t>A</a:t>
            </a:r>
            <a:r>
              <a:rPr lang="en-US" dirty="0" smtClean="0">
                <a:latin typeface="+mn-lt"/>
                <a:ea typeface="ＭＳ Ｐゴシック" pitchFamily="34" charset="-128"/>
                <a:cs typeface="Arial" panose="020B0604020202020204" pitchFamily="34" charset="0"/>
              </a:rPr>
              <a:t>ssembling and brazing at PSI</a:t>
            </a:r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latin typeface="+mn-lt"/>
                <a:ea typeface="ＭＳ Ｐゴシック" pitchFamily="34" charset="-128"/>
                <a:cs typeface="Arial" panose="020B0604020202020204" pitchFamily="34" charset="0"/>
              </a:rPr>
              <a:t>2 structures:</a:t>
            </a:r>
          </a:p>
          <a:p>
            <a:pPr marL="742950" lvl="1" indent="-285750">
              <a:buFont typeface="Wingdings" charset="2"/>
              <a:buChar char="ü"/>
              <a:defRPr/>
            </a:pPr>
            <a:r>
              <a:rPr lang="en-US" dirty="0" smtClean="0">
                <a:latin typeface="+mn-lt"/>
                <a:ea typeface="ＭＳ Ｐゴシック" pitchFamily="34" charset="-128"/>
                <a:cs typeface="Arial" panose="020B0604020202020204" pitchFamily="34" charset="0"/>
              </a:rPr>
              <a:t>first one ready for high-power tests at CERN</a:t>
            </a:r>
          </a:p>
          <a:p>
            <a:pPr marL="742950" lvl="1" indent="-285750">
              <a:buFont typeface="Wingdings" charset="2"/>
              <a:buChar char="ü"/>
              <a:defRPr/>
            </a:pPr>
            <a:r>
              <a:rPr lang="en-US" dirty="0" smtClean="0">
                <a:latin typeface="+mn-lt"/>
                <a:ea typeface="ＭＳ Ｐゴシック" pitchFamily="34" charset="-128"/>
                <a:cs typeface="Arial" panose="020B0604020202020204" pitchFamily="34" charset="0"/>
              </a:rPr>
              <a:t>second one is brazed and vacuum tight and ready for bead-pull measurements at CERN.</a:t>
            </a:r>
          </a:p>
        </p:txBody>
      </p:sp>
    </p:spTree>
    <p:extLst>
      <p:ext uri="{BB962C8B-B14F-4D97-AF65-F5344CB8AC3E}">
        <p14:creationId xmlns:p14="http://schemas.microsoft.com/office/powerpoint/2010/main" val="16138292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X-band accelerating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8388746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395" y="1052736"/>
            <a:ext cx="2603903" cy="42484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8917" t="7414" r="7877" b="9548"/>
          <a:stretch/>
        </p:blipFill>
        <p:spPr>
          <a:xfrm>
            <a:off x="4178370" y="707009"/>
            <a:ext cx="4282062" cy="604723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9512" y="6480720"/>
            <a:ext cx="3252275" cy="33265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kern="1000" spc="30" dirty="0" smtClean="0">
                <a:solidFill>
                  <a:schemeClr val="accent5"/>
                </a:solidFill>
                <a:latin typeface="+mn-lt"/>
                <a:cs typeface="Franklin Gothic Book"/>
              </a:rPr>
              <a:t>Courtesy of Rolf Wagner (CERN)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95536" y="5307759"/>
            <a:ext cx="35372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+mn-lt"/>
              </a:rPr>
              <a:t>W</a:t>
            </a:r>
            <a:r>
              <a:rPr lang="en-US" dirty="0" smtClean="0">
                <a:solidFill>
                  <a:prstClr val="black"/>
                </a:solidFill>
                <a:latin typeface="+mn-lt"/>
              </a:rPr>
              <a:t>orking </a:t>
            </a:r>
            <a:r>
              <a:rPr lang="en-US" dirty="0">
                <a:solidFill>
                  <a:prstClr val="black"/>
                </a:solidFill>
                <a:latin typeface="+mn-lt"/>
              </a:rPr>
              <a:t>frequency is </a:t>
            </a:r>
            <a:r>
              <a:rPr lang="en-US" dirty="0" smtClean="0">
                <a:solidFill>
                  <a:prstClr val="black"/>
                </a:solidFill>
                <a:latin typeface="+mn-lt"/>
              </a:rPr>
              <a:t>29°C (design 30°C)</a:t>
            </a:r>
          </a:p>
          <a:p>
            <a:r>
              <a:rPr lang="en-US" dirty="0">
                <a:solidFill>
                  <a:prstClr val="black"/>
                </a:solidFill>
                <a:latin typeface="+mn-lt"/>
              </a:rPr>
              <a:t>M</a:t>
            </a:r>
            <a:r>
              <a:rPr lang="en-US" dirty="0" smtClean="0">
                <a:solidFill>
                  <a:prstClr val="black"/>
                </a:solidFill>
                <a:latin typeface="+mn-lt"/>
              </a:rPr>
              <a:t>atching </a:t>
            </a:r>
            <a:r>
              <a:rPr lang="en-US" dirty="0">
                <a:solidFill>
                  <a:prstClr val="black"/>
                </a:solidFill>
                <a:latin typeface="+mn-lt"/>
              </a:rPr>
              <a:t>is at -30 dB </a:t>
            </a:r>
            <a:r>
              <a:rPr lang="en-US" dirty="0" smtClean="0">
                <a:solidFill>
                  <a:prstClr val="black"/>
                </a:solidFill>
                <a:latin typeface="+mn-lt"/>
              </a:rPr>
              <a:t>level.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89868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Outline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043608" y="1268760"/>
            <a:ext cx="7272808" cy="4248472"/>
          </a:xfrm>
        </p:spPr>
        <p:txBody>
          <a:bodyPr/>
          <a:lstStyle/>
          <a:p>
            <a:pPr marL="355600" indent="-355600">
              <a:spcAft>
                <a:spcPts val="1200"/>
              </a:spcAft>
              <a:buSzPct val="90000"/>
              <a:buFont typeface="Wingdings" panose="05000000000000000000" pitchFamily="2" charset="2"/>
              <a:buChar char="q"/>
            </a:pPr>
            <a:r>
              <a:rPr lang="en-US" sz="2200" dirty="0"/>
              <a:t>S</a:t>
            </a:r>
            <a:r>
              <a:rPr lang="en-US" sz="2200" dirty="0" smtClean="0"/>
              <a:t>ome RF activities in SwissFEL</a:t>
            </a:r>
          </a:p>
          <a:p>
            <a:pPr marL="533400" lvl="1">
              <a:spcAft>
                <a:spcPts val="1200"/>
              </a:spcAft>
              <a:buFont typeface="Wingdings" charset="2"/>
              <a:buChar char="§"/>
            </a:pPr>
            <a:r>
              <a:rPr lang="en-US" sz="2000" dirty="0" smtClean="0"/>
              <a:t>2.5 cell S-band RF gun</a:t>
            </a:r>
          </a:p>
          <a:p>
            <a:pPr marL="533400" lvl="1">
              <a:spcAft>
                <a:spcPts val="1200"/>
              </a:spcAft>
              <a:buFont typeface="Wingdings" charset="2"/>
              <a:buChar char="§"/>
            </a:pPr>
            <a:r>
              <a:rPr lang="en-US" sz="2000" dirty="0" smtClean="0"/>
              <a:t>Status of C-band linac</a:t>
            </a:r>
          </a:p>
          <a:p>
            <a:pPr marL="355600" indent="-355600">
              <a:spcAft>
                <a:spcPts val="1200"/>
              </a:spcAft>
              <a:buSzPct val="90000"/>
              <a:buFont typeface="Wingdings" panose="05000000000000000000" pitchFamily="2" charset="2"/>
              <a:buChar char="q"/>
            </a:pPr>
            <a:r>
              <a:rPr lang="en-US" sz="2200" dirty="0" smtClean="0"/>
              <a:t>Consolidation </a:t>
            </a:r>
            <a:r>
              <a:rPr lang="en-US" sz="2200" dirty="0"/>
              <a:t>of the RF technology </a:t>
            </a:r>
            <a:r>
              <a:rPr lang="en-US" sz="2200" dirty="0" smtClean="0"/>
              <a:t>at PSI </a:t>
            </a:r>
          </a:p>
          <a:p>
            <a:pPr marL="533400" lvl="1">
              <a:spcAft>
                <a:spcPts val="1200"/>
              </a:spcAft>
              <a:buFont typeface="Wingdings" charset="2"/>
              <a:buChar char="§"/>
            </a:pPr>
            <a:r>
              <a:rPr lang="en-US" sz="2000" dirty="0" smtClean="0"/>
              <a:t>CERN-PSI </a:t>
            </a:r>
            <a:r>
              <a:rPr lang="en-US" sz="2000" dirty="0"/>
              <a:t>X-band accelerating </a:t>
            </a:r>
            <a:r>
              <a:rPr lang="en-US" sz="2000" dirty="0" smtClean="0"/>
              <a:t>structures</a:t>
            </a:r>
          </a:p>
          <a:p>
            <a:pPr marL="533400" lvl="1">
              <a:spcAft>
                <a:spcPts val="1200"/>
              </a:spcAft>
              <a:buFont typeface="Wingdings" charset="2"/>
              <a:buChar char="§"/>
            </a:pPr>
            <a:r>
              <a:rPr lang="en-US" sz="2000" dirty="0" smtClean="0"/>
              <a:t>Post-undulator X-band Transverse Deflecting Structures</a:t>
            </a:r>
          </a:p>
          <a:p>
            <a:pPr lvl="1" indent="482600">
              <a:spcAft>
                <a:spcPts val="1200"/>
              </a:spcAft>
              <a:buNone/>
            </a:pPr>
            <a:r>
              <a:rPr lang="en-US" sz="2000" dirty="0" smtClean="0">
                <a:sym typeface="Wingdings"/>
              </a:rPr>
              <a:t> </a:t>
            </a:r>
            <a:r>
              <a:rPr lang="en-US" sz="2000" dirty="0" smtClean="0"/>
              <a:t>ongoing collaboration between CERN-PSI-DESY</a:t>
            </a:r>
          </a:p>
          <a:p>
            <a:pPr lvl="1" indent="-355600">
              <a:spcAft>
                <a:spcPts val="1200"/>
              </a:spcAft>
              <a:buSzPct val="90000"/>
              <a:buFont typeface="Wingdings" panose="05000000000000000000" pitchFamily="2" charset="2"/>
              <a:buChar char="q"/>
            </a:pPr>
            <a:r>
              <a:rPr lang="en-US" sz="2200" dirty="0" smtClean="0"/>
              <a:t>RF Travelling-Wave Electron Guns</a:t>
            </a:r>
          </a:p>
        </p:txBody>
      </p:sp>
    </p:spTree>
    <p:extLst>
      <p:ext uri="{BB962C8B-B14F-4D97-AF65-F5344CB8AC3E}">
        <p14:creationId xmlns:p14="http://schemas.microsoft.com/office/powerpoint/2010/main" val="37901174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Post-undulator X-band TDS for Athos beamline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84" b="19245"/>
          <a:stretch/>
        </p:blipFill>
        <p:spPr bwMode="auto">
          <a:xfrm>
            <a:off x="97169" y="2027724"/>
            <a:ext cx="90297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8420" y="5895411"/>
            <a:ext cx="1296144" cy="59014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/>
          <a:lstStyle/>
          <a:p>
            <a:pPr algn="ctr">
              <a:lnSpc>
                <a:spcPct val="110000"/>
              </a:lnSpc>
              <a:spcBef>
                <a:spcPts val="0"/>
              </a:spcBef>
              <a:defRPr/>
            </a:pPr>
            <a:r>
              <a:rPr lang="en-US" sz="1400" kern="1000" spc="30" dirty="0">
                <a:latin typeface="+mn-lt"/>
                <a:cs typeface="Franklin Gothic Book"/>
              </a:rPr>
              <a:t>Resonant </a:t>
            </a:r>
            <a:r>
              <a:rPr lang="en-US" sz="1400" kern="1000" spc="30" dirty="0" smtClean="0">
                <a:latin typeface="+mn-lt"/>
                <a:cs typeface="Franklin Gothic Book"/>
              </a:rPr>
              <a:t>kicker</a:t>
            </a:r>
          </a:p>
          <a:p>
            <a:pPr algn="ctr">
              <a:lnSpc>
                <a:spcPct val="110000"/>
              </a:lnSpc>
              <a:spcBef>
                <a:spcPts val="0"/>
              </a:spcBef>
              <a:defRPr/>
            </a:pPr>
            <a:r>
              <a:rPr lang="en-US" sz="1400" kern="1000" spc="30" dirty="0" smtClean="0">
                <a:latin typeface="+mn-lt"/>
                <a:cs typeface="Franklin Gothic Book"/>
              </a:rPr>
              <a:t>Septum </a:t>
            </a:r>
            <a:r>
              <a:rPr lang="en-US" sz="1400" kern="1000" spc="30" dirty="0">
                <a:latin typeface="+mn-lt"/>
                <a:cs typeface="Franklin Gothic Book"/>
              </a:rPr>
              <a:t>(28 ns)</a:t>
            </a:r>
            <a:endParaRPr lang="de-CH" sz="1400" kern="1000" spc="30" dirty="0">
              <a:latin typeface="+mn-lt"/>
              <a:cs typeface="Franklin Gothic Boo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69353" y="954580"/>
            <a:ext cx="5435600" cy="568325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/>
          <a:lstStyle/>
          <a:p>
            <a:pPr algn="ctr">
              <a:lnSpc>
                <a:spcPct val="110000"/>
              </a:lnSpc>
              <a:spcBef>
                <a:spcPts val="0"/>
              </a:spcBef>
              <a:defRPr/>
            </a:pPr>
            <a:r>
              <a:rPr lang="en-US" sz="1800" kern="1000" spc="30" dirty="0" smtClean="0">
                <a:latin typeface="+mn-lt"/>
                <a:cs typeface="Franklin Gothic Book"/>
              </a:rPr>
              <a:t> 16 </a:t>
            </a:r>
            <a:r>
              <a:rPr lang="en-US" sz="1800" kern="1000" spc="30" dirty="0">
                <a:latin typeface="+mn-lt"/>
                <a:cs typeface="Franklin Gothic Book"/>
              </a:rPr>
              <a:t>Apple X Undulator </a:t>
            </a:r>
            <a:r>
              <a:rPr lang="en-US" sz="1800" kern="1000" spc="30" dirty="0" smtClean="0">
                <a:latin typeface="+mn-lt"/>
                <a:cs typeface="Franklin Gothic Book"/>
              </a:rPr>
              <a:t>UE38 (module 2 m long)</a:t>
            </a:r>
            <a:endParaRPr lang="en-US" sz="1800" kern="1000" spc="30" dirty="0">
              <a:latin typeface="+mn-lt"/>
              <a:cs typeface="Franklin Gothic Book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  <a:defRPr/>
            </a:pPr>
            <a:r>
              <a:rPr lang="en-US" sz="1800" kern="1000" spc="30" dirty="0">
                <a:latin typeface="+mn-lt"/>
                <a:cs typeface="Franklin Gothic Book"/>
              </a:rPr>
              <a:t>15 Magnetic chicane: delay, compress and shift bunches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  <a:defRPr/>
            </a:pPr>
            <a:endParaRPr lang="de-CH" sz="1800" kern="1000" spc="30" dirty="0">
              <a:latin typeface="+mn-lt"/>
              <a:cs typeface="Franklin Gothic Boo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33924" y="1916634"/>
            <a:ext cx="1802572" cy="57626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/>
          <a:lstStyle/>
          <a:p>
            <a:pPr algn="ctr">
              <a:lnSpc>
                <a:spcPct val="110000"/>
              </a:lnSpc>
              <a:spcBef>
                <a:spcPts val="0"/>
              </a:spcBef>
              <a:defRPr/>
            </a:pPr>
            <a:r>
              <a:rPr lang="en-US" sz="1800" kern="1000" spc="30" dirty="0">
                <a:latin typeface="+mn-lt"/>
                <a:cs typeface="Franklin Gothic Book"/>
              </a:rPr>
              <a:t>Post Undulator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  <a:defRPr/>
            </a:pPr>
            <a:r>
              <a:rPr lang="en-US" sz="1800" kern="1000" spc="30" dirty="0">
                <a:latin typeface="+mn-lt"/>
                <a:cs typeface="Franklin Gothic Book"/>
              </a:rPr>
              <a:t>X band TDS</a:t>
            </a:r>
            <a:endParaRPr lang="de-CH" sz="1800" kern="1000" spc="30" dirty="0">
              <a:latin typeface="+mn-lt"/>
              <a:cs typeface="Franklin Gothic Boo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24755" y="1040272"/>
            <a:ext cx="2107085" cy="72867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/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US" sz="1800" kern="1000" spc="30" dirty="0">
                <a:latin typeface="+mn-lt"/>
                <a:cs typeface="Franklin Gothic Book"/>
              </a:rPr>
              <a:t>Athos </a:t>
            </a:r>
            <a:r>
              <a:rPr lang="en-US" sz="1800" kern="1000" spc="30" dirty="0" smtClean="0">
                <a:latin typeface="+mn-lt"/>
                <a:cs typeface="Franklin Gothic Book"/>
              </a:rPr>
              <a:t>Linac</a:t>
            </a:r>
          </a:p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en-US" sz="1800" kern="1000" spc="30" dirty="0" smtClean="0">
                <a:latin typeface="+mn-lt"/>
                <a:cs typeface="Franklin Gothic Book"/>
              </a:rPr>
              <a:t>(one C band module)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 flipV="1">
            <a:off x="323528" y="4730490"/>
            <a:ext cx="288032" cy="115601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611560" y="4730490"/>
            <a:ext cx="52797" cy="115601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Oval 17"/>
          <p:cNvSpPr/>
          <p:nvPr/>
        </p:nvSpPr>
        <p:spPr bwMode="auto">
          <a:xfrm>
            <a:off x="2555776" y="2714464"/>
            <a:ext cx="432048" cy="504819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0" name="Straight Arrow Connector 19"/>
          <p:cNvCxnSpPr>
            <a:stCxn id="10" idx="2"/>
          </p:cNvCxnSpPr>
          <p:nvPr/>
        </p:nvCxnSpPr>
        <p:spPr bwMode="auto">
          <a:xfrm>
            <a:off x="2078298" y="1768946"/>
            <a:ext cx="693502" cy="94551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Right Brace 20"/>
          <p:cNvSpPr/>
          <p:nvPr/>
        </p:nvSpPr>
        <p:spPr bwMode="auto">
          <a:xfrm rot="16200000">
            <a:off x="6026451" y="1391899"/>
            <a:ext cx="252866" cy="2454860"/>
          </a:xfrm>
          <a:prstGeom prst="rightBrace">
            <a:avLst>
              <a:gd name="adj1" fmla="val 24578"/>
              <a:gd name="adj2" fmla="val 5055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5987153" y="1628800"/>
            <a:ext cx="165731" cy="72394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Rectangle 23"/>
          <p:cNvSpPr/>
          <p:nvPr/>
        </p:nvSpPr>
        <p:spPr bwMode="auto">
          <a:xfrm>
            <a:off x="7740352" y="2745762"/>
            <a:ext cx="322850" cy="323198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43578" y="5717135"/>
            <a:ext cx="1549358" cy="28486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kern="1000" spc="30" dirty="0" smtClean="0">
                <a:latin typeface="+mn-lt"/>
                <a:cs typeface="Franklin Gothic Book"/>
              </a:rPr>
              <a:t>Courtesy R. Ganter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841926" y="6116221"/>
            <a:ext cx="546637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latin typeface="+mn-lt"/>
              </a:rPr>
              <a:t>Reference for post-undulator TDS: C</a:t>
            </a:r>
            <a:r>
              <a:rPr lang="en-US" sz="1400" i="1" dirty="0">
                <a:latin typeface="+mn-lt"/>
              </a:rPr>
              <a:t>. Behrens et al., „Few-femtosecond time-resolved measurements of X-ray free electron laser“ , Nat. Comm. 4762 (2014). </a:t>
            </a:r>
            <a:endParaRPr lang="en-US" sz="1400" dirty="0"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55205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parameters and measurement concept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graphicFrame>
        <p:nvGraphicFramePr>
          <p:cNvPr id="11" name="Group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144014"/>
              </p:ext>
            </p:extLst>
          </p:nvPr>
        </p:nvGraphicFramePr>
        <p:xfrm>
          <a:off x="899592" y="791694"/>
          <a:ext cx="3384376" cy="2133250"/>
        </p:xfrm>
        <a:graphic>
          <a:graphicData uri="http://schemas.openxmlformats.org/drawingml/2006/table">
            <a:tbl>
              <a:tblPr/>
              <a:tblGrid>
                <a:gridCol w="1440160"/>
                <a:gridCol w="1080120"/>
                <a:gridCol w="864096"/>
              </a:tblGrid>
              <a:tr h="3047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Parameter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2CE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Value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2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Unit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2CE"/>
                    </a:solidFill>
                  </a:tcPr>
                </a:tc>
              </a:tr>
              <a:tr h="3047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e</a:t>
                      </a:r>
                      <a:r>
                        <a:rPr kumimoji="0" lang="en-US" altLang="de-DE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-</a:t>
                      </a: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 charge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10 - 200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pC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47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Peak current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2-3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kA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47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Pulse duration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2 - 30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fs (rms)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47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e</a:t>
                      </a:r>
                      <a:r>
                        <a:rPr kumimoji="0" lang="en-US" altLang="de-DE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-</a:t>
                      </a: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 Energy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≤ 3.5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GeV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94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Emittance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  <a:cs typeface="+mn-cs"/>
                        </a:rPr>
                        <a:t>≤ </a:t>
                      </a: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300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nm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597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Energy spread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  <a:cs typeface="+mn-cs"/>
                        </a:rPr>
                        <a:t>≤ </a:t>
                      </a: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350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keV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389713" y="6588267"/>
            <a:ext cx="1390509" cy="2369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kern="1000" spc="30" dirty="0">
                <a:latin typeface="+mn-lt"/>
                <a:cs typeface="Franklin Gothic Book"/>
              </a:rPr>
              <a:t>c</a:t>
            </a:r>
            <a:r>
              <a:rPr lang="en-US" sz="1400" i="1" kern="1000" spc="30" dirty="0" smtClean="0">
                <a:latin typeface="+mn-lt"/>
                <a:cs typeface="Franklin Gothic Book"/>
              </a:rPr>
              <a:t>ourtesy of E. Prat</a:t>
            </a:r>
          </a:p>
        </p:txBody>
      </p:sp>
      <p:sp>
        <p:nvSpPr>
          <p:cNvPr id="41" name="Text Box 20"/>
          <p:cNvSpPr txBox="1">
            <a:spLocks noChangeArrowheads="1"/>
          </p:cNvSpPr>
          <p:nvPr/>
        </p:nvSpPr>
        <p:spPr bwMode="auto">
          <a:xfrm rot="16200000">
            <a:off x="-66275" y="3485130"/>
            <a:ext cx="129073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400" dirty="0">
                <a:latin typeface="+mn-lt"/>
              </a:rPr>
              <a:t>Undulator</a:t>
            </a:r>
            <a:r>
              <a:rPr lang="en-US" altLang="en-US" dirty="0">
                <a:latin typeface="+mn-lt"/>
              </a:rPr>
              <a:t> </a:t>
            </a:r>
            <a:r>
              <a:rPr lang="en-US" altLang="en-US" dirty="0" smtClean="0">
                <a:latin typeface="+mn-lt"/>
              </a:rPr>
              <a:t>end</a:t>
            </a:r>
            <a:endParaRPr lang="en-US" altLang="en-US" dirty="0">
              <a:latin typeface="+mn-lt"/>
            </a:endParaRPr>
          </a:p>
        </p:txBody>
      </p:sp>
      <p:sp>
        <p:nvSpPr>
          <p:cNvPr id="42" name="Text Box 21"/>
          <p:cNvSpPr txBox="1">
            <a:spLocks noChangeArrowheads="1"/>
          </p:cNvSpPr>
          <p:nvPr/>
        </p:nvSpPr>
        <p:spPr bwMode="auto">
          <a:xfrm>
            <a:off x="1484005" y="3798871"/>
            <a:ext cx="229590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400" dirty="0">
                <a:latin typeface="+mn-lt"/>
              </a:rPr>
              <a:t>Quads </a:t>
            </a:r>
            <a:r>
              <a:rPr lang="en-US" altLang="en-US" sz="1400" dirty="0" smtClean="0">
                <a:latin typeface="+mn-lt"/>
              </a:rPr>
              <a:t>to match beta functions in the TDS</a:t>
            </a:r>
            <a:endParaRPr lang="en-US" altLang="en-US" sz="1400" dirty="0">
              <a:latin typeface="+mn-lt"/>
            </a:endParaRPr>
          </a:p>
        </p:txBody>
      </p:sp>
      <p:sp>
        <p:nvSpPr>
          <p:cNvPr id="43" name="Text Box 22"/>
          <p:cNvSpPr txBox="1">
            <a:spLocks noChangeArrowheads="1"/>
          </p:cNvSpPr>
          <p:nvPr/>
        </p:nvSpPr>
        <p:spPr bwMode="auto">
          <a:xfrm>
            <a:off x="2941343" y="2983999"/>
            <a:ext cx="16065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400" dirty="0">
                <a:latin typeface="+mn-lt"/>
              </a:rPr>
              <a:t>X-band TDC</a:t>
            </a:r>
          </a:p>
        </p:txBody>
      </p:sp>
      <p:sp>
        <p:nvSpPr>
          <p:cNvPr id="48" name="Text Box 27"/>
          <p:cNvSpPr txBox="1">
            <a:spLocks noChangeArrowheads="1"/>
          </p:cNvSpPr>
          <p:nvPr/>
        </p:nvSpPr>
        <p:spPr bwMode="auto">
          <a:xfrm>
            <a:off x="4193447" y="3807582"/>
            <a:ext cx="18187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400" dirty="0">
                <a:latin typeface="+mn-lt"/>
              </a:rPr>
              <a:t>Quads to measure the beam</a:t>
            </a:r>
          </a:p>
        </p:txBody>
      </p:sp>
      <p:sp>
        <p:nvSpPr>
          <p:cNvPr id="54" name="Text Box 34"/>
          <p:cNvSpPr txBox="1">
            <a:spLocks noChangeArrowheads="1"/>
          </p:cNvSpPr>
          <p:nvPr/>
        </p:nvSpPr>
        <p:spPr bwMode="auto">
          <a:xfrm>
            <a:off x="5251236" y="2769616"/>
            <a:ext cx="107611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400" dirty="0">
                <a:latin typeface="+mn-lt"/>
              </a:rPr>
              <a:t>Profile monitor</a:t>
            </a:r>
          </a:p>
        </p:txBody>
      </p:sp>
      <p:sp>
        <p:nvSpPr>
          <p:cNvPr id="55" name="Text Box 35"/>
          <p:cNvSpPr txBox="1">
            <a:spLocks noChangeArrowheads="1"/>
          </p:cNvSpPr>
          <p:nvPr/>
        </p:nvSpPr>
        <p:spPr bwMode="auto">
          <a:xfrm>
            <a:off x="7871797" y="4057908"/>
            <a:ext cx="9964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400" dirty="0">
                <a:latin typeface="+mn-lt"/>
              </a:rPr>
              <a:t>Profile monitor</a:t>
            </a:r>
          </a:p>
        </p:txBody>
      </p:sp>
      <p:sp>
        <p:nvSpPr>
          <p:cNvPr id="56" name="Text Box 36"/>
          <p:cNvSpPr txBox="1">
            <a:spLocks noChangeArrowheads="1"/>
          </p:cNvSpPr>
          <p:nvPr/>
        </p:nvSpPr>
        <p:spPr bwMode="auto">
          <a:xfrm>
            <a:off x="6651621" y="2780306"/>
            <a:ext cx="15927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400" dirty="0">
                <a:latin typeface="+mn-lt"/>
              </a:rPr>
              <a:t>Spectrometer </a:t>
            </a:r>
            <a:r>
              <a:rPr lang="en-US" altLang="en-US" sz="1400" dirty="0" smtClean="0">
                <a:latin typeface="+mn-lt"/>
              </a:rPr>
              <a:t>dipole (vertical)</a:t>
            </a:r>
            <a:endParaRPr lang="en-US" altLang="en-US" sz="1400" dirty="0">
              <a:latin typeface="+mn-lt"/>
            </a:endParaRPr>
          </a:p>
        </p:txBody>
      </p:sp>
      <p:sp>
        <p:nvSpPr>
          <p:cNvPr id="57" name="Text Box 37"/>
          <p:cNvSpPr txBox="1">
            <a:spLocks noChangeArrowheads="1"/>
          </p:cNvSpPr>
          <p:nvPr/>
        </p:nvSpPr>
        <p:spPr bwMode="auto">
          <a:xfrm>
            <a:off x="7404685" y="3429147"/>
            <a:ext cx="1295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400" dirty="0">
                <a:latin typeface="+mn-lt"/>
              </a:rPr>
              <a:t>Quad to get dispersion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899592" y="3296283"/>
            <a:ext cx="7077149" cy="1023235"/>
            <a:chOff x="-15875" y="4533474"/>
            <a:chExt cx="8915400" cy="1828800"/>
          </a:xfrm>
        </p:grpSpPr>
        <p:sp>
          <p:nvSpPr>
            <p:cNvPr id="34" name="Line 8"/>
            <p:cNvSpPr>
              <a:spLocks noChangeShapeType="1"/>
            </p:cNvSpPr>
            <p:nvPr/>
          </p:nvSpPr>
          <p:spPr bwMode="auto">
            <a:xfrm>
              <a:off x="974725" y="4914474"/>
              <a:ext cx="6629400" cy="0"/>
            </a:xfrm>
            <a:prstGeom prst="line">
              <a:avLst/>
            </a:prstGeom>
            <a:noFill/>
            <a:ln w="939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Oval 4"/>
            <p:cNvSpPr>
              <a:spLocks noChangeArrowheads="1"/>
            </p:cNvSpPr>
            <p:nvPr/>
          </p:nvSpPr>
          <p:spPr bwMode="auto">
            <a:xfrm>
              <a:off x="1593850" y="4550937"/>
              <a:ext cx="185738" cy="728662"/>
            </a:xfrm>
            <a:prstGeom prst="ellipse">
              <a:avLst/>
            </a:prstGeom>
            <a:solidFill>
              <a:srgbClr val="CC99FF"/>
            </a:solidFill>
            <a:ln w="9398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e-CH" altLang="en-US" dirty="0"/>
            </a:p>
          </p:txBody>
        </p:sp>
        <p:sp>
          <p:nvSpPr>
            <p:cNvPr id="36" name="Oval 5"/>
            <p:cNvSpPr>
              <a:spLocks noChangeArrowheads="1"/>
            </p:cNvSpPr>
            <p:nvPr/>
          </p:nvSpPr>
          <p:spPr bwMode="auto">
            <a:xfrm>
              <a:off x="1839913" y="4550937"/>
              <a:ext cx="185737" cy="728662"/>
            </a:xfrm>
            <a:prstGeom prst="ellipse">
              <a:avLst/>
            </a:prstGeom>
            <a:solidFill>
              <a:srgbClr val="CC99FF"/>
            </a:solidFill>
            <a:ln w="9398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e-CH" altLang="en-US" dirty="0"/>
            </a:p>
          </p:txBody>
        </p:sp>
        <p:sp>
          <p:nvSpPr>
            <p:cNvPr id="37" name="Oval 6"/>
            <p:cNvSpPr>
              <a:spLocks noChangeArrowheads="1"/>
            </p:cNvSpPr>
            <p:nvPr/>
          </p:nvSpPr>
          <p:spPr bwMode="auto">
            <a:xfrm>
              <a:off x="2089150" y="4550937"/>
              <a:ext cx="184150" cy="728662"/>
            </a:xfrm>
            <a:prstGeom prst="ellipse">
              <a:avLst/>
            </a:prstGeom>
            <a:solidFill>
              <a:srgbClr val="CC99FF"/>
            </a:solidFill>
            <a:ln w="9398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e-CH" altLang="en-US" dirty="0"/>
            </a:p>
          </p:txBody>
        </p:sp>
        <p:sp>
          <p:nvSpPr>
            <p:cNvPr id="38" name="Oval 7"/>
            <p:cNvSpPr>
              <a:spLocks noChangeArrowheads="1"/>
            </p:cNvSpPr>
            <p:nvPr/>
          </p:nvSpPr>
          <p:spPr bwMode="auto">
            <a:xfrm>
              <a:off x="2335213" y="4550937"/>
              <a:ext cx="185737" cy="728662"/>
            </a:xfrm>
            <a:prstGeom prst="ellipse">
              <a:avLst/>
            </a:prstGeom>
            <a:solidFill>
              <a:srgbClr val="CC99FF"/>
            </a:solidFill>
            <a:ln w="9398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e-CH" altLang="en-US" dirty="0"/>
            </a:p>
          </p:txBody>
        </p:sp>
        <p:sp>
          <p:nvSpPr>
            <p:cNvPr id="39" name="Rectangle 17"/>
            <p:cNvSpPr>
              <a:spLocks noChangeArrowheads="1"/>
            </p:cNvSpPr>
            <p:nvPr/>
          </p:nvSpPr>
          <p:spPr bwMode="auto">
            <a:xfrm>
              <a:off x="3108325" y="4609674"/>
              <a:ext cx="1066800" cy="60960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e-CH" altLang="en-US" dirty="0"/>
            </a:p>
          </p:txBody>
        </p:sp>
        <p:sp>
          <p:nvSpPr>
            <p:cNvPr id="40" name="Rectangle 19"/>
            <p:cNvSpPr>
              <a:spLocks noChangeArrowheads="1"/>
            </p:cNvSpPr>
            <p:nvPr/>
          </p:nvSpPr>
          <p:spPr bwMode="auto">
            <a:xfrm>
              <a:off x="-15875" y="4609674"/>
              <a:ext cx="1295400" cy="60960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e-CH" altLang="en-US" dirty="0"/>
            </a:p>
          </p:txBody>
        </p:sp>
        <p:sp>
          <p:nvSpPr>
            <p:cNvPr id="44" name="Oval 4"/>
            <p:cNvSpPr>
              <a:spLocks noChangeArrowheads="1"/>
            </p:cNvSpPr>
            <p:nvPr/>
          </p:nvSpPr>
          <p:spPr bwMode="auto">
            <a:xfrm>
              <a:off x="4772025" y="4533474"/>
              <a:ext cx="185738" cy="728663"/>
            </a:xfrm>
            <a:prstGeom prst="ellipse">
              <a:avLst/>
            </a:prstGeom>
            <a:solidFill>
              <a:srgbClr val="CC99FF"/>
            </a:solidFill>
            <a:ln w="9398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e-CH" altLang="en-US" dirty="0"/>
            </a:p>
          </p:txBody>
        </p:sp>
        <p:sp>
          <p:nvSpPr>
            <p:cNvPr id="45" name="Oval 5"/>
            <p:cNvSpPr>
              <a:spLocks noChangeArrowheads="1"/>
            </p:cNvSpPr>
            <p:nvPr/>
          </p:nvSpPr>
          <p:spPr bwMode="auto">
            <a:xfrm>
              <a:off x="5018088" y="4533474"/>
              <a:ext cx="185737" cy="728663"/>
            </a:xfrm>
            <a:prstGeom prst="ellipse">
              <a:avLst/>
            </a:prstGeom>
            <a:solidFill>
              <a:srgbClr val="CC99FF"/>
            </a:solidFill>
            <a:ln w="9398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e-CH" altLang="en-US" dirty="0"/>
            </a:p>
          </p:txBody>
        </p:sp>
        <p:sp>
          <p:nvSpPr>
            <p:cNvPr id="46" name="Oval 6"/>
            <p:cNvSpPr>
              <a:spLocks noChangeArrowheads="1"/>
            </p:cNvSpPr>
            <p:nvPr/>
          </p:nvSpPr>
          <p:spPr bwMode="auto">
            <a:xfrm>
              <a:off x="5267325" y="4533474"/>
              <a:ext cx="184150" cy="728663"/>
            </a:xfrm>
            <a:prstGeom prst="ellipse">
              <a:avLst/>
            </a:prstGeom>
            <a:solidFill>
              <a:srgbClr val="CC99FF"/>
            </a:solidFill>
            <a:ln w="9398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e-CH" altLang="en-US" dirty="0"/>
            </a:p>
          </p:txBody>
        </p:sp>
        <p:sp>
          <p:nvSpPr>
            <p:cNvPr id="47" name="Oval 7"/>
            <p:cNvSpPr>
              <a:spLocks noChangeArrowheads="1"/>
            </p:cNvSpPr>
            <p:nvPr/>
          </p:nvSpPr>
          <p:spPr bwMode="auto">
            <a:xfrm>
              <a:off x="5513388" y="4533474"/>
              <a:ext cx="185737" cy="728663"/>
            </a:xfrm>
            <a:prstGeom prst="ellipse">
              <a:avLst/>
            </a:prstGeom>
            <a:solidFill>
              <a:srgbClr val="CC99FF"/>
            </a:solidFill>
            <a:ln w="9398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e-CH" altLang="en-US" dirty="0"/>
            </a:p>
          </p:txBody>
        </p:sp>
        <p:sp>
          <p:nvSpPr>
            <p:cNvPr id="49" name="Rectangle 28"/>
            <p:cNvSpPr>
              <a:spLocks noChangeArrowheads="1"/>
            </p:cNvSpPr>
            <p:nvPr/>
          </p:nvSpPr>
          <p:spPr bwMode="auto">
            <a:xfrm>
              <a:off x="6080125" y="4762074"/>
              <a:ext cx="304800" cy="30480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e-CH" altLang="en-US" dirty="0"/>
            </a:p>
          </p:txBody>
        </p:sp>
        <p:sp>
          <p:nvSpPr>
            <p:cNvPr id="50" name="Line 30"/>
            <p:cNvSpPr>
              <a:spLocks noChangeShapeType="1"/>
            </p:cNvSpPr>
            <p:nvPr/>
          </p:nvSpPr>
          <p:spPr bwMode="auto">
            <a:xfrm>
              <a:off x="7527925" y="4914474"/>
              <a:ext cx="1219200" cy="1219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" name="Rectangle 31"/>
            <p:cNvSpPr>
              <a:spLocks noChangeArrowheads="1"/>
            </p:cNvSpPr>
            <p:nvPr/>
          </p:nvSpPr>
          <p:spPr bwMode="auto">
            <a:xfrm>
              <a:off x="6842125" y="4609674"/>
              <a:ext cx="914400" cy="60960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e-CH" altLang="en-US" dirty="0"/>
            </a:p>
          </p:txBody>
        </p:sp>
        <p:sp>
          <p:nvSpPr>
            <p:cNvPr id="52" name="Oval 4"/>
            <p:cNvSpPr>
              <a:spLocks noChangeArrowheads="1"/>
            </p:cNvSpPr>
            <p:nvPr/>
          </p:nvSpPr>
          <p:spPr bwMode="auto">
            <a:xfrm>
              <a:off x="8104188" y="5176412"/>
              <a:ext cx="185737" cy="728662"/>
            </a:xfrm>
            <a:prstGeom prst="ellipse">
              <a:avLst/>
            </a:prstGeom>
            <a:solidFill>
              <a:srgbClr val="CC99FF"/>
            </a:solidFill>
            <a:ln w="9398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e-CH" altLang="en-US" dirty="0"/>
            </a:p>
          </p:txBody>
        </p:sp>
        <p:sp>
          <p:nvSpPr>
            <p:cNvPr id="53" name="Rectangle 33"/>
            <p:cNvSpPr>
              <a:spLocks noChangeArrowheads="1"/>
            </p:cNvSpPr>
            <p:nvPr/>
          </p:nvSpPr>
          <p:spPr bwMode="auto">
            <a:xfrm>
              <a:off x="8594725" y="6057474"/>
              <a:ext cx="304800" cy="30480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e-CH" altLang="en-US" dirty="0"/>
            </a:p>
          </p:txBody>
        </p:sp>
        <p:sp>
          <p:nvSpPr>
            <p:cNvPr id="58" name="Oval 7"/>
            <p:cNvSpPr>
              <a:spLocks noChangeArrowheads="1"/>
            </p:cNvSpPr>
            <p:nvPr/>
          </p:nvSpPr>
          <p:spPr bwMode="auto">
            <a:xfrm>
              <a:off x="2574925" y="4550937"/>
              <a:ext cx="185738" cy="728662"/>
            </a:xfrm>
            <a:prstGeom prst="ellipse">
              <a:avLst/>
            </a:prstGeom>
            <a:solidFill>
              <a:srgbClr val="CC99FF"/>
            </a:solidFill>
            <a:ln w="9398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e-CH" altLang="en-US" dirty="0"/>
            </a:p>
          </p:txBody>
        </p:sp>
        <p:sp>
          <p:nvSpPr>
            <p:cNvPr id="59" name="Oval 7"/>
            <p:cNvSpPr>
              <a:spLocks noChangeArrowheads="1"/>
            </p:cNvSpPr>
            <p:nvPr/>
          </p:nvSpPr>
          <p:spPr bwMode="auto">
            <a:xfrm>
              <a:off x="4522788" y="4533474"/>
              <a:ext cx="185737" cy="728663"/>
            </a:xfrm>
            <a:prstGeom prst="ellipse">
              <a:avLst/>
            </a:prstGeom>
            <a:solidFill>
              <a:srgbClr val="CC99FF"/>
            </a:solidFill>
            <a:ln w="9398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e-CH" altLang="en-US" dirty="0"/>
            </a:p>
          </p:txBody>
        </p:sp>
      </p:grpSp>
      <p:sp>
        <p:nvSpPr>
          <p:cNvPr id="60" name="Text Box 38"/>
          <p:cNvSpPr txBox="1">
            <a:spLocks noChangeArrowheads="1"/>
          </p:cNvSpPr>
          <p:nvPr/>
        </p:nvSpPr>
        <p:spPr bwMode="auto">
          <a:xfrm>
            <a:off x="4572000" y="821030"/>
            <a:ext cx="3744416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1" dirty="0" smtClean="0">
                <a:latin typeface="+mn-lt"/>
              </a:rPr>
              <a:t>Beam measurements:</a:t>
            </a:r>
            <a:endParaRPr lang="en-US" altLang="en-US" b="1" dirty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altLang="en-US" dirty="0">
                <a:latin typeface="+mn-lt"/>
              </a:rPr>
              <a:t>Slice </a:t>
            </a:r>
            <a:r>
              <a:rPr lang="en-US" altLang="en-US" dirty="0" smtClean="0">
                <a:latin typeface="+mn-lt"/>
              </a:rPr>
              <a:t>emittance on both planes</a:t>
            </a:r>
            <a:endParaRPr lang="en-US" altLang="en-US" dirty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altLang="en-US" dirty="0">
                <a:latin typeface="+mn-lt"/>
              </a:rPr>
              <a:t>Projected </a:t>
            </a:r>
            <a:r>
              <a:rPr lang="en-US" altLang="en-US" dirty="0" smtClean="0">
                <a:latin typeface="+mn-lt"/>
              </a:rPr>
              <a:t>emittance on both planes</a:t>
            </a:r>
            <a:endParaRPr lang="en-US" altLang="en-US" dirty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altLang="en-US" dirty="0" smtClean="0">
                <a:latin typeface="+mn-lt"/>
              </a:rPr>
              <a:t>Electron and photon pulse length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altLang="en-US" dirty="0" smtClean="0">
                <a:latin typeface="+mn-lt"/>
              </a:rPr>
              <a:t>Energy spread induced by FEL process</a:t>
            </a:r>
            <a:endParaRPr lang="en-US" altLang="en-US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347241" y="587993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+mn-lt"/>
              <a:cs typeface="Franklin Gothic Book"/>
            </a:endParaRP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57" y="4470315"/>
            <a:ext cx="3493561" cy="222188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851920" y="4724271"/>
            <a:ext cx="4959301" cy="158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Wingdings" charset="2"/>
              <a:buChar char="q"/>
            </a:pPr>
            <a:r>
              <a:rPr lang="en-US" sz="1400" kern="1000" spc="30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1400" kern="1000" spc="30" baseline="-25000" dirty="0">
                <a:latin typeface="+mn-lt"/>
                <a:cs typeface="Franklin Gothic Book"/>
              </a:rPr>
              <a:t>x</a:t>
            </a:r>
            <a:r>
              <a:rPr lang="en-US" sz="1400" kern="1000" spc="30" dirty="0">
                <a:latin typeface="+mn-lt"/>
                <a:cs typeface="Franklin Gothic Book"/>
              </a:rPr>
              <a:t> = </a:t>
            </a:r>
            <a:r>
              <a:rPr lang="en-US" sz="1400" kern="1000" spc="30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1400" kern="1000" spc="30" baseline="-25000" dirty="0">
                <a:latin typeface="+mn-lt"/>
                <a:cs typeface="Franklin Gothic Book"/>
              </a:rPr>
              <a:t>y</a:t>
            </a:r>
            <a:r>
              <a:rPr lang="en-US" sz="1400" kern="1000" spc="30" dirty="0">
                <a:latin typeface="+mn-lt"/>
                <a:cs typeface="Franklin Gothic Book"/>
              </a:rPr>
              <a:t> = 50 m </a:t>
            </a:r>
            <a:r>
              <a:rPr lang="en-US" sz="1400" kern="1000" spc="30" dirty="0">
                <a:latin typeface="+mn-lt"/>
                <a:cs typeface="Franklin Gothic Book"/>
                <a:sym typeface="Wingdings" panose="05000000000000000000" pitchFamily="2" charset="2"/>
              </a:rPr>
              <a:t> </a:t>
            </a:r>
            <a:r>
              <a:rPr lang="en-US" sz="1400" b="1" kern="1000" spc="30" dirty="0">
                <a:latin typeface="+mn-lt"/>
                <a:cs typeface="Franklin Gothic Book"/>
                <a:sym typeface="Wingdings" panose="05000000000000000000" pitchFamily="2" charset="2"/>
              </a:rPr>
              <a:t>optics for both </a:t>
            </a:r>
            <a:r>
              <a:rPr lang="en-US" sz="1400" b="1" kern="1000" spc="30" dirty="0" smtClean="0">
                <a:latin typeface="+mn-lt"/>
                <a:cs typeface="Franklin Gothic Book"/>
                <a:sym typeface="Wingdings" panose="05000000000000000000" pitchFamily="2" charset="2"/>
              </a:rPr>
              <a:t>polarizations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Wingdings" charset="2"/>
              <a:buChar char="q"/>
            </a:pPr>
            <a:r>
              <a:rPr lang="en-US" sz="1400" kern="1000" spc="30" dirty="0">
                <a:latin typeface="+mn-lt"/>
                <a:cs typeface="Franklin Gothic Book"/>
              </a:rPr>
              <a:t>Energy </a:t>
            </a:r>
            <a:r>
              <a:rPr lang="en-US" sz="1400" kern="1000" spc="30" dirty="0" smtClean="0">
                <a:latin typeface="+mn-lt"/>
                <a:cs typeface="Franklin Gothic Book"/>
              </a:rPr>
              <a:t>resolution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Wingdings" charset="2"/>
              <a:buChar char="q"/>
            </a:pPr>
            <a:r>
              <a:rPr lang="en-US" sz="1400" kern="1000" spc="30" dirty="0" smtClean="0">
                <a:latin typeface="+mn-lt"/>
                <a:cs typeface="Franklin Gothic Book"/>
              </a:rPr>
              <a:t>Due </a:t>
            </a:r>
            <a:r>
              <a:rPr lang="en-US" sz="1400" kern="1000" spc="30" dirty="0">
                <a:latin typeface="+mn-lt"/>
                <a:cs typeface="Franklin Gothic Book"/>
              </a:rPr>
              <a:t>to betatronic effect &lt; 180 keV (beam </a:t>
            </a:r>
            <a:r>
              <a:rPr lang="en-US" sz="1400" kern="1000" spc="30" dirty="0" smtClean="0">
                <a:latin typeface="+mn-lt"/>
                <a:cs typeface="Franklin Gothic Book"/>
              </a:rPr>
              <a:t>size)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Wingdings" charset="2"/>
              <a:buChar char="q"/>
            </a:pPr>
            <a:r>
              <a:rPr lang="en-US" sz="1400" kern="1000" spc="30" dirty="0" smtClean="0">
                <a:latin typeface="+mn-lt"/>
                <a:cs typeface="Franklin Gothic Book"/>
              </a:rPr>
              <a:t>Due </a:t>
            </a:r>
            <a:r>
              <a:rPr lang="en-US" sz="1400" kern="1000" spc="30" dirty="0">
                <a:latin typeface="+mn-lt"/>
                <a:cs typeface="Franklin Gothic Book"/>
              </a:rPr>
              <a:t>to screen resolution = 150 </a:t>
            </a:r>
            <a:r>
              <a:rPr lang="en-US" sz="1400" kern="1000" spc="30" dirty="0" smtClean="0">
                <a:latin typeface="+mn-lt"/>
                <a:cs typeface="Franklin Gothic Book"/>
              </a:rPr>
              <a:t>keV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Wingdings" charset="2"/>
              <a:buChar char="q"/>
            </a:pPr>
            <a:r>
              <a:rPr lang="en-US" sz="1400" kern="1000" spc="30" dirty="0" smtClean="0">
                <a:latin typeface="+mn-lt"/>
                <a:cs typeface="Franklin Gothic Book"/>
              </a:rPr>
              <a:t>But </a:t>
            </a:r>
            <a:r>
              <a:rPr lang="en-US" sz="1400" kern="1000" spc="30" dirty="0">
                <a:latin typeface="+mn-lt"/>
                <a:cs typeface="Franklin Gothic Book"/>
              </a:rPr>
              <a:t>TDC induces energy </a:t>
            </a:r>
            <a:r>
              <a:rPr lang="en-US" sz="1400" kern="1000" spc="30" dirty="0" smtClean="0">
                <a:latin typeface="+mn-lt"/>
                <a:cs typeface="Franklin Gothic Book"/>
              </a:rPr>
              <a:t>spread!</a:t>
            </a:r>
            <a:endParaRPr lang="en-US" sz="1400" kern="1000" spc="30" dirty="0">
              <a:latin typeface="+mn-lt"/>
              <a:cs typeface="Franklin Gothic Book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1691680" y="5198720"/>
            <a:ext cx="258123" cy="10248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2550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5893" y="3651289"/>
            <a:ext cx="4112874" cy="2810565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833974" y="812310"/>
            <a:ext cx="4005496" cy="2826770"/>
            <a:chOff x="279401" y="233511"/>
            <a:chExt cx="6815247" cy="4624239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9401" y="233511"/>
              <a:ext cx="6815247" cy="4624239"/>
            </a:xfrm>
            <a:prstGeom prst="rect">
              <a:avLst/>
            </a:prstGeom>
          </p:spPr>
        </p:pic>
        <p:cxnSp>
          <p:nvCxnSpPr>
            <p:cNvPr id="18" name="Straight Connector 17"/>
            <p:cNvCxnSpPr/>
            <p:nvPr/>
          </p:nvCxnSpPr>
          <p:spPr>
            <a:xfrm>
              <a:off x="1285875" y="2828925"/>
              <a:ext cx="5186363" cy="0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Resolution, induced energy spread and jitter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5929516"/>
              </p:ext>
            </p:extLst>
          </p:nvPr>
        </p:nvGraphicFramePr>
        <p:xfrm>
          <a:off x="5351283" y="1105224"/>
          <a:ext cx="2729384" cy="690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4" name="Equation" r:id="rId5" imgW="2057400" imgH="520560" progId="Equation.DSMT4">
                  <p:embed/>
                </p:oleObj>
              </mc:Choice>
              <mc:Fallback>
                <p:oleObj name="Equation" r:id="rId5" imgW="2057400" imgH="52056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1283" y="1105224"/>
                        <a:ext cx="2729384" cy="69097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415179"/>
              </p:ext>
            </p:extLst>
          </p:nvPr>
        </p:nvGraphicFramePr>
        <p:xfrm>
          <a:off x="5805188" y="2852464"/>
          <a:ext cx="1368152" cy="6139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5" name="Equation" r:id="rId7" imgW="990360" imgH="444240" progId="Equation.DSMT4">
                  <p:embed/>
                </p:oleObj>
              </mc:Choice>
              <mc:Fallback>
                <p:oleObj name="Equation" r:id="rId7" imgW="990360" imgH="4442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5188" y="2852464"/>
                        <a:ext cx="1368152" cy="6139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 bwMode="auto">
          <a:xfrm>
            <a:off x="2483768" y="2386660"/>
            <a:ext cx="432048" cy="690925"/>
          </a:xfrm>
          <a:prstGeom prst="rect">
            <a:avLst/>
          </a:prstGeom>
          <a:gradFill>
            <a:gsLst>
              <a:gs pos="0">
                <a:srgbClr val="FF0000"/>
              </a:gs>
              <a:gs pos="2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flipV="1">
            <a:off x="6732240" y="3861048"/>
            <a:ext cx="0" cy="216024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197418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7264327" y="5481690"/>
            <a:ext cx="692049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latin typeface="+mn-lt"/>
                <a:cs typeface="Franklin Gothic Book"/>
              </a:rPr>
              <a:t>500 keV</a:t>
            </a:r>
          </a:p>
        </p:txBody>
      </p:sp>
      <p:sp>
        <p:nvSpPr>
          <p:cNvPr id="2" name="Rectangle 1"/>
          <p:cNvSpPr/>
          <p:nvPr/>
        </p:nvSpPr>
        <p:spPr>
          <a:xfrm>
            <a:off x="5001587" y="2032245"/>
            <a:ext cx="3507625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+mn-lt"/>
              </a:rPr>
              <a:t>Resolution 0.95 fs @45MV and </a:t>
            </a:r>
            <a:r>
              <a:rPr lang="en-US" sz="1400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1400" baseline="-25000" dirty="0">
                <a:latin typeface="+mn-lt"/>
              </a:rPr>
              <a:t>d</a:t>
            </a:r>
            <a:r>
              <a:rPr lang="en-US" sz="1400" dirty="0">
                <a:latin typeface="+mn-lt"/>
              </a:rPr>
              <a:t> = 50 </a:t>
            </a:r>
            <a:r>
              <a:rPr lang="en-US" sz="1400" dirty="0" smtClean="0">
                <a:latin typeface="+mn-lt"/>
              </a:rPr>
              <a:t>m</a:t>
            </a:r>
          </a:p>
          <a:p>
            <a:r>
              <a:rPr lang="en-US" sz="1400" dirty="0" smtClean="0">
                <a:latin typeface="+mn-lt"/>
              </a:rPr>
              <a:t>Resolution </a:t>
            </a:r>
            <a:r>
              <a:rPr lang="en-US" sz="1400" dirty="0">
                <a:latin typeface="+mn-lt"/>
              </a:rPr>
              <a:t>0.71 fs </a:t>
            </a:r>
            <a:r>
              <a:rPr lang="en-US" sz="1400" dirty="0" smtClean="0">
                <a:latin typeface="+mn-lt"/>
              </a:rPr>
              <a:t>@60MV </a:t>
            </a:r>
            <a:r>
              <a:rPr lang="en-US" sz="1400" dirty="0">
                <a:latin typeface="+mn-lt"/>
              </a:rPr>
              <a:t>and </a:t>
            </a:r>
            <a:r>
              <a:rPr lang="en-US" sz="1400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1400" baseline="-25000" dirty="0">
                <a:latin typeface="+mn-lt"/>
              </a:rPr>
              <a:t>d</a:t>
            </a:r>
            <a:r>
              <a:rPr lang="en-US" sz="1400" dirty="0">
                <a:latin typeface="+mn-lt"/>
              </a:rPr>
              <a:t> = 50 </a:t>
            </a:r>
            <a:r>
              <a:rPr lang="en-US" sz="1400" dirty="0" smtClean="0">
                <a:latin typeface="+mn-lt"/>
              </a:rPr>
              <a:t>m</a:t>
            </a:r>
            <a:endParaRPr lang="en-US" sz="1400" dirty="0">
              <a:latin typeface="+mn-lt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1381" y="3789040"/>
            <a:ext cx="4052283" cy="263234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051720" y="4005064"/>
            <a:ext cx="917239" cy="3196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77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1477" baseline="-25000" dirty="0">
                <a:latin typeface="+mn-lt"/>
              </a:rPr>
              <a:t>d</a:t>
            </a:r>
            <a:r>
              <a:rPr lang="en-US" sz="1477" dirty="0">
                <a:latin typeface="+mn-lt"/>
              </a:rPr>
              <a:t> = 50 m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 flipV="1">
            <a:off x="6755399" y="5050467"/>
            <a:ext cx="417941" cy="53877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4934241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stability – X-band linearizer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13706"/>
            <a:ext cx="554355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755576" y="836712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  <a:latin typeface="+mn-lt"/>
              </a:rPr>
              <a:t>Typical </a:t>
            </a:r>
            <a:r>
              <a:rPr lang="en-US" dirty="0">
                <a:solidFill>
                  <a:schemeClr val="accent5"/>
                </a:solidFill>
                <a:latin typeface="+mn-lt"/>
              </a:rPr>
              <a:t>rf stability figures (rms values) </a:t>
            </a:r>
            <a:r>
              <a:rPr lang="en-US" dirty="0" smtClean="0">
                <a:solidFill>
                  <a:schemeClr val="accent5"/>
                </a:solidFill>
                <a:latin typeface="+mn-lt"/>
              </a:rPr>
              <a:t>over one </a:t>
            </a:r>
            <a:r>
              <a:rPr lang="en-US" dirty="0">
                <a:solidFill>
                  <a:schemeClr val="accent5"/>
                </a:solidFill>
                <a:latin typeface="+mn-lt"/>
              </a:rPr>
              <a:t>hour of operation for all rf stations operated at the </a:t>
            </a:r>
            <a:r>
              <a:rPr lang="en-US" dirty="0" smtClean="0">
                <a:solidFill>
                  <a:schemeClr val="accent5"/>
                </a:solidFill>
                <a:latin typeface="+mn-lt"/>
              </a:rPr>
              <a:t>SITF [1]:</a:t>
            </a:r>
            <a:endParaRPr lang="en-US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09728" y="2598415"/>
            <a:ext cx="914400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1.8e-4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732240" y="2400976"/>
            <a:ext cx="914400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0.018</a:t>
            </a:r>
            <a:r>
              <a:rPr lang="en-US" sz="1800" b="1" kern="1000" spc="30" dirty="0" smtClean="0">
                <a:solidFill>
                  <a:srgbClr val="C00000"/>
                </a:solidFill>
                <a:latin typeface="+mn-lt"/>
                <a:cs typeface="Franklin Gothic Book"/>
                <a:sym typeface="Symbol"/>
              </a:rPr>
              <a:t></a:t>
            </a:r>
            <a:endParaRPr lang="en-US" sz="1800" b="1" kern="1000" spc="30" dirty="0" smtClean="0">
              <a:solidFill>
                <a:srgbClr val="C00000"/>
              </a:solidFill>
              <a:latin typeface="+mn-lt"/>
              <a:cs typeface="Franklin Gothic Book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53944" y="3181669"/>
            <a:ext cx="914400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0.072</a:t>
            </a:r>
            <a:r>
              <a:rPr lang="en-US" sz="1800" b="1" kern="1000" spc="30" dirty="0" smtClean="0">
                <a:solidFill>
                  <a:srgbClr val="C00000"/>
                </a:solidFill>
                <a:latin typeface="+mn-lt"/>
                <a:cs typeface="Franklin Gothic Book"/>
                <a:sym typeface="Symbol"/>
              </a:rPr>
              <a:t></a:t>
            </a:r>
            <a:endParaRPr lang="en-US" sz="1800" b="1" kern="1000" spc="30" dirty="0" smtClean="0">
              <a:solidFill>
                <a:srgbClr val="C00000"/>
              </a:solidFill>
              <a:latin typeface="+mn-lt"/>
              <a:cs typeface="Franklin Gothic Book"/>
            </a:endParaRPr>
          </a:p>
        </p:txBody>
      </p:sp>
      <p:sp>
        <p:nvSpPr>
          <p:cNvPr id="10" name="Left Brace 9"/>
          <p:cNvSpPr/>
          <p:nvPr/>
        </p:nvSpPr>
        <p:spPr bwMode="auto">
          <a:xfrm rot="10800000">
            <a:off x="6376823" y="2091255"/>
            <a:ext cx="283408" cy="907474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Left Brace 16"/>
          <p:cNvSpPr/>
          <p:nvPr/>
        </p:nvSpPr>
        <p:spPr bwMode="auto">
          <a:xfrm rot="10800000">
            <a:off x="4453914" y="2091255"/>
            <a:ext cx="283408" cy="1378446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3608" y="3933056"/>
            <a:ext cx="6048672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latin typeface="+mn-lt"/>
                <a:cs typeface="Franklin Gothic Book"/>
              </a:rPr>
              <a:t>Pre-amplifier: Advance System Engineering, Model 174 X TWT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3006" y="6310481"/>
            <a:ext cx="602116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i="1" kern="1000" spc="30" dirty="0" smtClean="0">
                <a:latin typeface="+mn-lt"/>
                <a:cs typeface="Franklin Gothic Book"/>
              </a:rPr>
              <a:t>[1] T. Schietinger et al., “</a:t>
            </a:r>
            <a:r>
              <a:rPr lang="en-US" sz="1400" i="1" dirty="0" smtClean="0">
                <a:latin typeface="+mn-lt"/>
              </a:rPr>
              <a:t>Commissioning </a:t>
            </a:r>
            <a:r>
              <a:rPr lang="en-US" sz="1400" i="1" dirty="0">
                <a:latin typeface="+mn-lt"/>
              </a:rPr>
              <a:t>experience and beam physics </a:t>
            </a:r>
            <a:r>
              <a:rPr lang="en-US" sz="1400" i="1" dirty="0" smtClean="0">
                <a:latin typeface="+mn-lt"/>
              </a:rPr>
              <a:t>measurements at </a:t>
            </a:r>
            <a:r>
              <a:rPr lang="en-US" sz="1400" i="1" dirty="0">
                <a:latin typeface="+mn-lt"/>
              </a:rPr>
              <a:t>the SwissFEL Injector Test Facility</a:t>
            </a:r>
            <a:r>
              <a:rPr lang="en-US" sz="1400" i="1" kern="1000" spc="30" dirty="0" smtClean="0">
                <a:latin typeface="+mn-lt"/>
                <a:cs typeface="Franklin Gothic Book"/>
              </a:rPr>
              <a:t> “, PR AB (2016)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/>
          </p:nvPr>
        </p:nvGraphicFramePr>
        <p:xfrm>
          <a:off x="429424" y="4773354"/>
          <a:ext cx="8332388" cy="124714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794741"/>
                <a:gridCol w="759025"/>
                <a:gridCol w="1179186"/>
                <a:gridCol w="1165526"/>
                <a:gridCol w="1187386"/>
                <a:gridCol w="1781079"/>
                <a:gridCol w="1465445"/>
              </a:tblGrid>
              <a:tr h="733515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Frequency</a:t>
                      </a:r>
                    </a:p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band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>
                          <a:effectLst/>
                        </a:rPr>
                        <a:t>Frequency [MHz]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RF tolerance / phase noise</a:t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000" dirty="0">
                          <a:effectLst/>
                        </a:rPr>
                        <a:t>(rms)</a:t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000" dirty="0" smtClean="0">
                          <a:effectLst/>
                        </a:rPr>
                        <a:t>[</a:t>
                      </a:r>
                      <a:r>
                        <a:rPr lang="en-US" sz="1000" dirty="0">
                          <a:effectLst/>
                        </a:rPr>
                        <a:t>fs]  / [°]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ref. distr. phase </a:t>
                      </a:r>
                      <a:r>
                        <a:rPr lang="en-US" sz="1000" dirty="0">
                          <a:effectLst/>
                        </a:rPr>
                        <a:t/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000" dirty="0">
                          <a:effectLst/>
                        </a:rPr>
                        <a:t>noise performance </a:t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000" dirty="0">
                          <a:effectLst/>
                        </a:rPr>
                        <a:t>(rms)</a:t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000" dirty="0">
                          <a:effectLst/>
                        </a:rPr>
                        <a:t>[fs]  / [°]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 dirty="0" smtClean="0">
                          <a:effectLst/>
                        </a:rPr>
                        <a:t>max. added phase noise vec. mod.</a:t>
                      </a:r>
                    </a:p>
                    <a:p>
                      <a:pPr marL="0" marR="0" indent="0" algn="ctr" defTabSz="457200" rtl="0" eaLnBrk="1" fontAlgn="base" latinLnBrk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effectLst/>
                        </a:rPr>
                        <a:t>(rms)</a:t>
                      </a:r>
                      <a:br>
                        <a:rPr lang="en-US" sz="1000" dirty="0" smtClean="0">
                          <a:effectLst/>
                        </a:rPr>
                      </a:br>
                      <a:r>
                        <a:rPr lang="en-US" sz="1000" dirty="0" smtClean="0">
                          <a:effectLst/>
                        </a:rPr>
                        <a:t>[fs]  / [°]</a:t>
                      </a:r>
                      <a:endParaRPr lang="de-DE" sz="1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max. </a:t>
                      </a:r>
                      <a:r>
                        <a:rPr lang="en-US" sz="1000" dirty="0" smtClean="0">
                          <a:effectLst/>
                        </a:rPr>
                        <a:t>allowed added </a:t>
                      </a:r>
                      <a:r>
                        <a:rPr lang="en-US" sz="1000" dirty="0">
                          <a:effectLst/>
                        </a:rPr>
                        <a:t>phase noise pre-amplifier / </a:t>
                      </a:r>
                      <a:endParaRPr lang="en-US" sz="1000" dirty="0" smtClean="0">
                        <a:effectLst/>
                      </a:endParaRPr>
                    </a:p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(klystron</a:t>
                      </a:r>
                      <a:r>
                        <a:rPr lang="en-US" sz="1000" dirty="0">
                          <a:effectLst/>
                        </a:rPr>
                        <a:t>/HV mod</a:t>
                      </a:r>
                      <a:r>
                        <a:rPr lang="en-US" sz="1000" dirty="0" smtClean="0">
                          <a:effectLst/>
                        </a:rPr>
                        <a:t>.)</a:t>
                      </a:r>
                      <a:r>
                        <a:rPr lang="en-US" sz="1000" dirty="0">
                          <a:effectLst/>
                        </a:rPr>
                        <a:t/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000" dirty="0">
                          <a:effectLst/>
                        </a:rPr>
                        <a:t>(rms)</a:t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000" dirty="0">
                          <a:effectLst/>
                        </a:rPr>
                        <a:t>[fs]  / [°]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required HV modulator stability </a:t>
                      </a:r>
                    </a:p>
                    <a:p>
                      <a:pPr marL="0" marR="0" indent="0" algn="ctr" defTabSz="457200" rtl="0" eaLnBrk="1" fontAlgn="base" latinLnBrk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(rms)</a:t>
                      </a:r>
                      <a:endParaRPr lang="en-US" sz="1100" dirty="0" smtClean="0">
                        <a:latin typeface="Arial"/>
                        <a:cs typeface="Arial"/>
                      </a:endParaRPr>
                    </a:p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08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X-band</a:t>
                      </a:r>
                      <a:endParaRPr lang="de-DE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11995.2</a:t>
                      </a:r>
                      <a:endParaRPr lang="de-DE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effectLst/>
                          <a:latin typeface="+mn-lt"/>
                        </a:rPr>
                        <a:t>16.7 fs  /  0.072°</a:t>
                      </a:r>
                      <a:endParaRPr lang="de-DE" sz="12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3.5 fs / 0.015°</a:t>
                      </a:r>
                      <a:endParaRPr lang="de-DE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6.1 fs / 0.026°</a:t>
                      </a:r>
                      <a:endParaRPr lang="de-DE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10.7 fs / 0.046°</a:t>
                      </a:r>
                      <a:endParaRPr lang="de-DE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ase" latinLnBrk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  <a:cs typeface="Arial"/>
                        </a:rPr>
                        <a:t>&lt; 29 ppm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29424" y="4365104"/>
            <a:ext cx="3084434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Specifications for the SwissFEL: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78220" y="6310481"/>
            <a:ext cx="1656184" cy="35066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kern="1000" spc="30" dirty="0">
                <a:latin typeface="+mn-lt"/>
                <a:cs typeface="Franklin Gothic Book"/>
              </a:rPr>
              <a:t>R</a:t>
            </a:r>
            <a:r>
              <a:rPr lang="en-US" sz="1400" i="1" kern="1000" spc="30" dirty="0" smtClean="0">
                <a:latin typeface="+mn-lt"/>
                <a:cs typeface="Franklin Gothic Book"/>
              </a:rPr>
              <a:t>ef.: T. Schilcher</a:t>
            </a:r>
          </a:p>
        </p:txBody>
      </p:sp>
    </p:spTree>
    <p:extLst>
      <p:ext uri="{BB962C8B-B14F-4D97-AF65-F5344CB8AC3E}">
        <p14:creationId xmlns:p14="http://schemas.microsoft.com/office/powerpoint/2010/main" val="16792334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280" y="3717032"/>
            <a:ext cx="2611608" cy="2171899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827584" y="952406"/>
            <a:ext cx="7848872" cy="2620610"/>
          </a:xfrm>
        </p:spPr>
        <p:txBody>
          <a:bodyPr/>
          <a:lstStyle/>
          <a:p>
            <a:pPr marL="266700" indent="-266700">
              <a:spcAft>
                <a:spcPts val="1200"/>
              </a:spcAft>
              <a:buFont typeface="Wingdings" charset="2"/>
              <a:buChar char="q"/>
            </a:pPr>
            <a:r>
              <a:rPr lang="en-US" dirty="0" smtClean="0"/>
              <a:t>Establishing a collaboration between CERN, PSI and DESY</a:t>
            </a:r>
          </a:p>
          <a:p>
            <a:pPr marL="266700" indent="-266700">
              <a:spcAft>
                <a:spcPts val="1200"/>
              </a:spcAft>
              <a:buFont typeface="Wingdings" charset="2"/>
              <a:buChar char="q"/>
            </a:pPr>
            <a:r>
              <a:rPr lang="en-US" dirty="0" smtClean="0">
                <a:solidFill>
                  <a:srgbClr val="0070C0"/>
                </a:solidFill>
              </a:rPr>
              <a:t>TDS with </a:t>
            </a:r>
            <a:r>
              <a:rPr lang="en-US" dirty="0">
                <a:solidFill>
                  <a:srgbClr val="0070C0"/>
                </a:solidFill>
              </a:rPr>
              <a:t>a novel variable polarization </a:t>
            </a:r>
            <a:r>
              <a:rPr lang="en-US" dirty="0" smtClean="0">
                <a:solidFill>
                  <a:srgbClr val="0070C0"/>
                </a:solidFill>
              </a:rPr>
              <a:t>feature</a:t>
            </a:r>
          </a:p>
          <a:p>
            <a:pPr marL="266700" indent="-266700">
              <a:spcAft>
                <a:spcPts val="1200"/>
              </a:spcAft>
              <a:buNone/>
            </a:pPr>
            <a:r>
              <a:rPr lang="en-US" dirty="0" smtClean="0">
                <a:solidFill>
                  <a:srgbClr val="0070C0"/>
                </a:solidFill>
                <a:sym typeface="Wingdings"/>
              </a:rPr>
              <a:t>	 tuning may be difficult because a tight </a:t>
            </a:r>
            <a:r>
              <a:rPr lang="en-US" dirty="0">
                <a:solidFill>
                  <a:srgbClr val="0070C0"/>
                </a:solidFill>
                <a:sym typeface="Wingdings"/>
              </a:rPr>
              <a:t>s</a:t>
            </a:r>
            <a:r>
              <a:rPr lang="en-US" dirty="0" smtClean="0">
                <a:solidFill>
                  <a:srgbClr val="0070C0"/>
                </a:solidFill>
                <a:sym typeface="Wingdings"/>
              </a:rPr>
              <a:t>ymmetry is required!</a:t>
            </a:r>
            <a:endParaRPr lang="en-US" dirty="0" smtClean="0"/>
          </a:p>
          <a:p>
            <a:pPr marL="266700" indent="-266700">
              <a:spcAft>
                <a:spcPts val="1200"/>
              </a:spcAft>
              <a:buFont typeface="Wingdings" charset="2"/>
              <a:buChar char="q"/>
            </a:pPr>
            <a:r>
              <a:rPr lang="en-US" dirty="0" smtClean="0"/>
              <a:t>RF design by A. Grudiev in CLIC-note-1067 (2016)</a:t>
            </a:r>
          </a:p>
          <a:p>
            <a:pPr marL="266700" indent="-266700">
              <a:spcAft>
                <a:spcPts val="1200"/>
              </a:spcAft>
              <a:buFont typeface="Wingdings" charset="2"/>
              <a:buChar char="q"/>
            </a:pPr>
            <a:r>
              <a:rPr lang="en-US" dirty="0" smtClean="0"/>
              <a:t>First prototype with tuning-free assembly procedure developed at PSI</a:t>
            </a:r>
          </a:p>
          <a:p>
            <a:pPr marL="266700" indent="-266700">
              <a:spcAft>
                <a:spcPts val="1200"/>
              </a:spcAft>
              <a:buFont typeface="Wingdings" charset="2"/>
              <a:buChar char="q"/>
            </a:pPr>
            <a:r>
              <a:rPr lang="en-US" dirty="0" smtClean="0"/>
              <a:t>Eventually starting with the series for PSI and DESY applications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collaboration for X-band TDS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368" y="177270"/>
            <a:ext cx="703128" cy="7031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0205" y="197333"/>
            <a:ext cx="684203" cy="68306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372307" y="5925999"/>
            <a:ext cx="23757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+mn-lt"/>
              </a:rPr>
              <a:t>Variable </a:t>
            </a:r>
            <a:r>
              <a:rPr lang="en-US" sz="1400" dirty="0" smtClean="0">
                <a:latin typeface="+mn-lt"/>
              </a:rPr>
              <a:t>Polarization</a:t>
            </a:r>
          </a:p>
          <a:p>
            <a:pPr>
              <a:spcBef>
                <a:spcPts val="0"/>
              </a:spcBef>
            </a:pPr>
            <a:r>
              <a:rPr lang="en-US" sz="1400" dirty="0" smtClean="0">
                <a:latin typeface="+mn-lt"/>
              </a:rPr>
              <a:t>Circular TE11 </a:t>
            </a:r>
            <a:r>
              <a:rPr lang="en-US" sz="1400" dirty="0">
                <a:latin typeface="+mn-lt"/>
              </a:rPr>
              <a:t>Mode Launcher </a:t>
            </a:r>
          </a:p>
        </p:txBody>
      </p:sp>
      <p:pic>
        <p:nvPicPr>
          <p:cNvPr id="10" name="Content Placeholder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717032"/>
            <a:ext cx="5660925" cy="207514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48642" y="5936190"/>
            <a:ext cx="18385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latin typeface="+mn-lt"/>
              </a:rPr>
              <a:t>Courtesy of A. </a:t>
            </a:r>
            <a:r>
              <a:rPr lang="en-US" sz="1400" i="1" dirty="0" smtClean="0">
                <a:latin typeface="+mn-lt"/>
              </a:rPr>
              <a:t>Grudiev </a:t>
            </a:r>
            <a:endParaRPr 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64929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7976" y="2132856"/>
            <a:ext cx="2438520" cy="29914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84784"/>
            <a:ext cx="6648649" cy="5038638"/>
          </a:xfrm>
          <a:prstGeom prst="rect">
            <a:avLst/>
          </a:prstGeom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r>
              <a:rPr lang="en-US" dirty="0" smtClean="0"/>
              <a:t>RF waveguide network (first concept)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077200" y="1268760"/>
            <a:ext cx="45719" cy="7200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	</a:t>
            </a:r>
          </a:p>
        </p:txBody>
      </p:sp>
      <p:sp>
        <p:nvSpPr>
          <p:cNvPr id="7" name="Rectangle 6"/>
          <p:cNvSpPr/>
          <p:nvPr/>
        </p:nvSpPr>
        <p:spPr>
          <a:xfrm>
            <a:off x="971600" y="836712"/>
            <a:ext cx="77871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n-lt"/>
              </a:rPr>
              <a:t>First concept based on CERN Xbox3 </a:t>
            </a:r>
            <a:r>
              <a:rPr lang="en-US" dirty="0">
                <a:latin typeface="+mn-lt"/>
              </a:rPr>
              <a:t>system </a:t>
            </a:r>
            <a:r>
              <a:rPr lang="en-US" dirty="0" smtClean="0">
                <a:latin typeface="+mn-lt"/>
              </a:rPr>
              <a:t>with a 6 MW </a:t>
            </a:r>
            <a:r>
              <a:rPr lang="en-US" dirty="0">
                <a:latin typeface="+mn-lt"/>
              </a:rPr>
              <a:t>Toshiba </a:t>
            </a:r>
            <a:r>
              <a:rPr lang="en-US" dirty="0" smtClean="0">
                <a:latin typeface="+mn-lt"/>
              </a:rPr>
              <a:t>klystron,  Scandinova </a:t>
            </a:r>
            <a:r>
              <a:rPr lang="en-US" dirty="0">
                <a:latin typeface="+mn-lt"/>
              </a:rPr>
              <a:t>K200-type </a:t>
            </a:r>
            <a:r>
              <a:rPr lang="en-US" dirty="0" smtClean="0">
                <a:latin typeface="+mn-lt"/>
              </a:rPr>
              <a:t>modulator (1.6mx1.3m), SLED system and waveguide components </a:t>
            </a:r>
            <a:endParaRPr lang="en-US" dirty="0">
              <a:effectLst/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8212" y="5013176"/>
            <a:ext cx="1791940" cy="39293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30MVx1TDS@6MW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12037" y="5854045"/>
            <a:ext cx="3324459" cy="71187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kern="1000" spc="30" dirty="0" smtClean="0">
                <a:latin typeface="+mn-lt"/>
                <a:cs typeface="Franklin Gothic Book"/>
              </a:rPr>
              <a:t>References at CERN: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kern="1000" spc="30" dirty="0" smtClean="0">
                <a:latin typeface="+mn-lt"/>
                <a:cs typeface="Franklin Gothic Book"/>
              </a:rPr>
              <a:t>G. McMonagle for klystron and modulator </a:t>
            </a:r>
            <a:endParaRPr lang="en-US" sz="1400" i="1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dirty="0" smtClean="0">
                <a:latin typeface="+mn-lt"/>
              </a:rPr>
              <a:t>N</a:t>
            </a:r>
            <a:r>
              <a:rPr lang="en-US" sz="1400" i="1" dirty="0">
                <a:latin typeface="+mn-lt"/>
              </a:rPr>
              <a:t>. Catalan for </a:t>
            </a:r>
            <a:r>
              <a:rPr lang="en-US" sz="1400" i="1" dirty="0" smtClean="0">
                <a:latin typeface="+mn-lt"/>
              </a:rPr>
              <a:t>waveguide components</a:t>
            </a:r>
            <a:endParaRPr lang="en-US" sz="1400" i="1" dirty="0">
              <a:latin typeface="+mn-lt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kern="1000" spc="30" dirty="0" smtClean="0">
                <a:latin typeface="+mn-lt"/>
                <a:cs typeface="Franklin Gothic Book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6743865" y="5209644"/>
            <a:ext cx="16898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K200 modulator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1758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Travelling-Wave Electron Gun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 dirty="0"/>
          </a:p>
        </p:txBody>
      </p:sp>
      <p:sp>
        <p:nvSpPr>
          <p:cNvPr id="2" name="Rectangle 1"/>
          <p:cNvSpPr/>
          <p:nvPr/>
        </p:nvSpPr>
        <p:spPr>
          <a:xfrm>
            <a:off x="899592" y="895934"/>
            <a:ext cx="813690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dirty="0" smtClean="0">
                <a:latin typeface="+mn-lt"/>
              </a:rPr>
              <a:t>Motivation: exploring </a:t>
            </a:r>
            <a:r>
              <a:rPr lang="en-US" dirty="0">
                <a:latin typeface="+mn-lt"/>
              </a:rPr>
              <a:t>new designs </a:t>
            </a:r>
            <a:r>
              <a:rPr lang="en-US" dirty="0" smtClean="0">
                <a:latin typeface="+mn-lt"/>
              </a:rPr>
              <a:t>of </a:t>
            </a:r>
            <a:r>
              <a:rPr lang="en-US" dirty="0">
                <a:latin typeface="+mn-lt"/>
              </a:rPr>
              <a:t>electron </a:t>
            </a:r>
            <a:r>
              <a:rPr lang="en-US" dirty="0" smtClean="0">
                <a:latin typeface="+mn-lt"/>
              </a:rPr>
              <a:t>source at C-band frequency that </a:t>
            </a:r>
            <a:r>
              <a:rPr lang="en-US" dirty="0">
                <a:latin typeface="+mn-lt"/>
              </a:rPr>
              <a:t>could represent a future upgrade of the SwissFEL injector. </a:t>
            </a:r>
            <a:endParaRPr lang="en-US" dirty="0" smtClean="0">
              <a:latin typeface="+mn-lt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latin typeface="+mn-lt"/>
              </a:rPr>
              <a:t>Constrains: possible </a:t>
            </a:r>
            <a:r>
              <a:rPr lang="en-US" dirty="0">
                <a:latin typeface="+mn-lt"/>
              </a:rPr>
              <a:t>beam dynamics </a:t>
            </a:r>
            <a:r>
              <a:rPr lang="en-US" dirty="0" smtClean="0">
                <a:latin typeface="+mn-lt"/>
              </a:rPr>
              <a:t>improvements </a:t>
            </a:r>
            <a:r>
              <a:rPr lang="en-US" dirty="0">
                <a:latin typeface="+mn-lt"/>
              </a:rPr>
              <a:t>were investigated by substituting only the electron gun and the relative solenoid while leaving the rest of the injector (downstream of the first booster structure) almost unchanged.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943" y="2276872"/>
            <a:ext cx="7803240" cy="25336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1537" t="1" r="2880" b="46342"/>
          <a:stretch/>
        </p:blipFill>
        <p:spPr>
          <a:xfrm>
            <a:off x="4355976" y="4659386"/>
            <a:ext cx="2422030" cy="20080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10026" t="1" b="45155"/>
          <a:stretch/>
        </p:blipFill>
        <p:spPr>
          <a:xfrm>
            <a:off x="6760816" y="4759278"/>
            <a:ext cx="2349349" cy="180822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79512" y="5211777"/>
            <a:ext cx="410445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1400" dirty="0" smtClean="0">
                <a:latin typeface="+mn-lt"/>
              </a:rPr>
              <a:t>Brightness a </a:t>
            </a:r>
            <a:r>
              <a:rPr lang="en-US" sz="1400" b="1" dirty="0" smtClean="0">
                <a:solidFill>
                  <a:schemeClr val="accent5"/>
                </a:solidFill>
                <a:latin typeface="+mn-lt"/>
              </a:rPr>
              <a:t>factor 3 </a:t>
            </a:r>
            <a:r>
              <a:rPr lang="en-US" sz="1400" dirty="0" smtClean="0">
                <a:latin typeface="+mn-lt"/>
              </a:rPr>
              <a:t>higher than the SwissFEL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400" dirty="0" smtClean="0">
                <a:latin typeface="+mn-lt"/>
              </a:rPr>
              <a:t>Peak current a </a:t>
            </a:r>
            <a:r>
              <a:rPr lang="en-US" sz="1400" b="1" dirty="0" smtClean="0">
                <a:solidFill>
                  <a:schemeClr val="accent5"/>
                </a:solidFill>
                <a:latin typeface="+mn-lt"/>
              </a:rPr>
              <a:t>factor 2</a:t>
            </a:r>
            <a:r>
              <a:rPr lang="en-US" sz="1400" dirty="0" smtClean="0">
                <a:latin typeface="+mn-lt"/>
              </a:rPr>
              <a:t> higher than SwissFEL gun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400" dirty="0">
                <a:latin typeface="+mn-lt"/>
              </a:rPr>
              <a:t>V</a:t>
            </a:r>
            <a:r>
              <a:rPr lang="en-US" sz="1400" dirty="0" smtClean="0">
                <a:latin typeface="+mn-lt"/>
              </a:rPr>
              <a:t>ery </a:t>
            </a:r>
            <a:r>
              <a:rPr lang="en-US" sz="1400" dirty="0">
                <a:latin typeface="+mn-lt"/>
              </a:rPr>
              <a:t>conservative </a:t>
            </a:r>
            <a:r>
              <a:rPr lang="en-US" sz="1400" dirty="0" smtClean="0">
                <a:latin typeface="+mn-lt"/>
              </a:rPr>
              <a:t>value of the field at cathode (</a:t>
            </a:r>
            <a:r>
              <a:rPr lang="en-US" sz="1400" b="1" dirty="0" smtClean="0">
                <a:solidFill>
                  <a:schemeClr val="accent3"/>
                </a:solidFill>
                <a:latin typeface="+mn-lt"/>
              </a:rPr>
              <a:t>135 MV/m </a:t>
            </a:r>
            <a:r>
              <a:rPr lang="en-US" sz="1400" dirty="0" smtClean="0">
                <a:latin typeface="+mn-lt"/>
              </a:rPr>
              <a:t>with a filling time </a:t>
            </a:r>
            <a:r>
              <a:rPr lang="en-US" sz="1400" b="1" dirty="0">
                <a:solidFill>
                  <a:schemeClr val="accent3"/>
                </a:solidFill>
                <a:latin typeface="+mn-lt"/>
              </a:rPr>
              <a:t>&lt;</a:t>
            </a:r>
            <a:r>
              <a:rPr lang="en-US" sz="1400" b="1" dirty="0" smtClean="0">
                <a:solidFill>
                  <a:schemeClr val="accent3"/>
                </a:solidFill>
                <a:latin typeface="+mn-lt"/>
              </a:rPr>
              <a:t> 100 ns</a:t>
            </a:r>
            <a:r>
              <a:rPr lang="en-US" sz="1400" dirty="0">
                <a:latin typeface="+mn-lt"/>
              </a:rPr>
              <a:t>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7504" y="6464369"/>
            <a:ext cx="3312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+mn-lt"/>
              </a:rPr>
              <a:t>M. Schaer et al., PR AB </a:t>
            </a:r>
            <a:r>
              <a:rPr lang="en-US" sz="1200" i="1" dirty="0">
                <a:latin typeface="+mn-lt"/>
              </a:rPr>
              <a:t>19, </a:t>
            </a:r>
            <a:r>
              <a:rPr lang="en-US" sz="1400" i="1" dirty="0">
                <a:latin typeface="+mn-lt"/>
              </a:rPr>
              <a:t>072001</a:t>
            </a:r>
            <a:r>
              <a:rPr lang="en-US" sz="1200" i="1" dirty="0">
                <a:latin typeface="+mn-lt"/>
              </a:rPr>
              <a:t> (2016</a:t>
            </a:r>
            <a:r>
              <a:rPr lang="en-US" sz="1200" i="1" dirty="0" smtClean="0">
                <a:latin typeface="+mn-lt"/>
              </a:rPr>
              <a:t>). </a:t>
            </a:r>
            <a:endParaRPr lang="en-US" sz="12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29737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C-band RF </a:t>
            </a:r>
            <a:r>
              <a:rPr lang="en-US" dirty="0"/>
              <a:t>Travelling-Wave Electron Gun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27</a:t>
            </a:fld>
            <a:endParaRPr lang="de-DE" dirty="0"/>
          </a:p>
        </p:txBody>
      </p:sp>
      <p:pic>
        <p:nvPicPr>
          <p:cNvPr id="5" name="Picture 2" descr="Z:\project\newgun\reports\prstab_2015\figures\mechanical_120deg_mo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735528"/>
            <a:ext cx="3778006" cy="407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6934"/>
              </p:ext>
            </p:extLst>
          </p:nvPr>
        </p:nvGraphicFramePr>
        <p:xfrm>
          <a:off x="539552" y="3176379"/>
          <a:ext cx="4104457" cy="3040368"/>
        </p:xfrm>
        <a:graphic>
          <a:graphicData uri="http://schemas.openxmlformats.org/drawingml/2006/table">
            <a:tbl>
              <a:tblPr firstCol="1" bandRow="1">
                <a:tableStyleId>{16D9F66E-5EB9-4882-86FB-DCBF35E3C3E4}</a:tableStyleId>
              </a:tblPr>
              <a:tblGrid>
                <a:gridCol w="2619159"/>
                <a:gridCol w="1485298"/>
              </a:tblGrid>
              <a:tr h="180613"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C-band TW Gun</a:t>
                      </a:r>
                      <a:endParaRPr lang="en-US" sz="1600" b="1" i="0" u="none" strike="noStrike" dirty="0">
                        <a:effectLst/>
                        <a:latin typeface="Arial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6" marR="9526" marT="9524" marB="0" anchor="b"/>
                </a:tc>
              </a:tr>
              <a:tr h="222738"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Frequency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5.712 GHz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6" marR="9526" marT="9524" marB="0" anchor="b"/>
                </a:tc>
              </a:tr>
              <a:tr h="222738"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Phase advance per cell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60 </a:t>
                      </a:r>
                      <a:r>
                        <a:rPr lang="en-US" sz="1600" u="none" strike="noStrike" dirty="0" smtClean="0">
                          <a:effectLst/>
                        </a:rPr>
                        <a:t>deg/120 deg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6" marR="9526" marT="9524" marB="0" anchor="b"/>
                </a:tc>
              </a:tr>
              <a:tr h="222738"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none" strike="noStrike" dirty="0" smtClean="0">
                          <a:effectLst/>
                        </a:rPr>
                        <a:t># cells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none" strike="noStrike" dirty="0" smtClean="0">
                          <a:effectLst/>
                        </a:rPr>
                        <a:t>21/10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6" marR="9526" marT="9524" marB="0" anchor="b"/>
                </a:tc>
              </a:tr>
              <a:tr h="222738"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none" strike="noStrike" dirty="0" smtClean="0">
                          <a:effectLst/>
                        </a:rPr>
                        <a:t>Structure length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none" strike="noStrike" dirty="0" smtClean="0">
                          <a:effectLst/>
                        </a:rPr>
                        <a:t>215/220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mm</a:t>
                      </a:r>
                      <a:endParaRPr lang="en-US" sz="1600" b="0" i="0" u="none" strike="noStrike" dirty="0">
                        <a:effectLst/>
                        <a:latin typeface="+mn-lt"/>
                      </a:endParaRPr>
                    </a:p>
                  </a:txBody>
                  <a:tcPr marL="9526" marR="9526" marT="9524" marB="0" anchor="b"/>
                </a:tc>
              </a:tr>
              <a:tr h="222738"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Q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none" strike="noStrike" dirty="0" smtClean="0">
                          <a:effectLst/>
                        </a:rPr>
                        <a:t>4700/10000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6" marR="9526" marT="9524" marB="0" anchor="b"/>
                </a:tc>
              </a:tr>
              <a:tr h="222738"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Filling time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none" strike="noStrike" dirty="0" smtClean="0">
                          <a:effectLst/>
                        </a:rPr>
                        <a:t>73/90 </a:t>
                      </a:r>
                      <a:r>
                        <a:rPr lang="en-US" sz="1600" u="none" strike="noStrike" dirty="0">
                          <a:effectLst/>
                        </a:rPr>
                        <a:t>ns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6" marR="9526" marT="9524" marB="0" anchor="b"/>
                </a:tc>
              </a:tr>
              <a:tr h="222738"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Iris radius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5.5 </a:t>
                      </a:r>
                      <a:r>
                        <a:rPr lang="en-US" sz="1600" u="none" strike="noStrike" dirty="0" smtClean="0">
                          <a:effectLst/>
                        </a:rPr>
                        <a:t>mm 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6" marR="9526" marT="9524" marB="0" anchor="b"/>
                </a:tc>
              </a:tr>
              <a:tr h="222738"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Group velocity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none" strike="noStrike" dirty="0" smtClean="0">
                          <a:effectLst/>
                        </a:rPr>
                        <a:t>0.95/079 %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of [c]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6" marR="9526" marT="9524" marB="0" anchor="b"/>
                </a:tc>
              </a:tr>
              <a:tr h="222738"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Nominal gradient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135 MV/m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6" marR="9526" marT="9524" marB="0" anchor="b"/>
                </a:tc>
              </a:tr>
              <a:tr h="222738"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Nominal power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none" strike="noStrike" dirty="0" smtClean="0">
                          <a:effectLst/>
                        </a:rPr>
                        <a:t>57.9/37.4 </a:t>
                      </a:r>
                      <a:r>
                        <a:rPr lang="en-US" sz="1600" u="none" strike="noStrike" dirty="0">
                          <a:effectLst/>
                        </a:rPr>
                        <a:t>MW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6" marR="9526" marT="9524" marB="0" anchor="b"/>
                </a:tc>
              </a:tr>
              <a:tr h="222738"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none" strike="noStrike" dirty="0" smtClean="0">
                          <a:effectLst/>
                        </a:rPr>
                        <a:t>Repetition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rate 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6" marR="9526" marT="9524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u="none" strike="noStrike" dirty="0" smtClean="0">
                          <a:effectLst/>
                        </a:rPr>
                        <a:t>100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Hz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6" marR="9526" marT="9524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7504" y="6464369"/>
            <a:ext cx="3312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+mn-lt"/>
              </a:rPr>
              <a:t>M. Schaer et al., PR AB </a:t>
            </a:r>
            <a:r>
              <a:rPr lang="en-US" sz="1200" i="1" dirty="0">
                <a:latin typeface="+mn-lt"/>
              </a:rPr>
              <a:t>19, </a:t>
            </a:r>
            <a:r>
              <a:rPr lang="en-US" sz="1400" i="1" dirty="0">
                <a:latin typeface="+mn-lt"/>
              </a:rPr>
              <a:t>072001</a:t>
            </a:r>
            <a:r>
              <a:rPr lang="en-US" sz="1200" i="1" dirty="0">
                <a:latin typeface="+mn-lt"/>
              </a:rPr>
              <a:t> (2016</a:t>
            </a:r>
            <a:r>
              <a:rPr lang="en-US" sz="1200" i="1" dirty="0" smtClean="0">
                <a:latin typeface="+mn-lt"/>
              </a:rPr>
              <a:t>). </a:t>
            </a:r>
            <a:endParaRPr lang="en-US" sz="1200" i="1" dirty="0"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72716" y="799554"/>
            <a:ext cx="790933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An innovative coaxial RF coupling from the cathode side </a:t>
            </a:r>
            <a:r>
              <a:rPr lang="en-US" dirty="0" smtClean="0">
                <a:latin typeface="+mn-lt"/>
              </a:rPr>
              <a:t>enables</a:t>
            </a:r>
            <a:endParaRPr lang="en-US" dirty="0">
              <a:latin typeface="+mn-lt"/>
            </a:endParaRPr>
          </a:p>
          <a:p>
            <a:pPr marL="342900" indent="-342900">
              <a:buFont typeface="Wingdings" charset="2"/>
              <a:buChar char="q"/>
            </a:pPr>
            <a:r>
              <a:rPr lang="en-US" dirty="0" smtClean="0">
                <a:latin typeface="+mn-lt"/>
              </a:rPr>
              <a:t>the </a:t>
            </a:r>
            <a:r>
              <a:rPr lang="en-US" dirty="0">
                <a:latin typeface="+mn-lt"/>
              </a:rPr>
              <a:t>placement of the focusing solenoid around the cathode with a </a:t>
            </a:r>
            <a:r>
              <a:rPr lang="en-US" dirty="0" smtClean="0">
                <a:latin typeface="+mn-lt"/>
              </a:rPr>
              <a:t>simplified magnet </a:t>
            </a:r>
            <a:r>
              <a:rPr lang="en-US" dirty="0">
                <a:latin typeface="+mn-lt"/>
              </a:rPr>
              <a:t>design that integrates main and bucking </a:t>
            </a:r>
            <a:r>
              <a:rPr lang="en-US" dirty="0" smtClean="0">
                <a:latin typeface="+mn-lt"/>
              </a:rPr>
              <a:t>coil</a:t>
            </a:r>
          </a:p>
          <a:p>
            <a:pPr marL="342900" indent="-342900">
              <a:buFont typeface="Wingdings" charset="2"/>
              <a:buChar char="q"/>
            </a:pPr>
            <a:r>
              <a:rPr lang="en-US" dirty="0" smtClean="0">
                <a:latin typeface="+mn-lt"/>
              </a:rPr>
              <a:t>the </a:t>
            </a:r>
            <a:r>
              <a:rPr lang="en-US" dirty="0">
                <a:latin typeface="+mn-lt"/>
              </a:rPr>
              <a:t>elimination of the quadrupole components of the RF fields in the region where the beam is </a:t>
            </a:r>
            <a:r>
              <a:rPr lang="en-US" dirty="0" smtClean="0">
                <a:latin typeface="+mn-lt"/>
              </a:rPr>
              <a:t>accelerated</a:t>
            </a:r>
          </a:p>
          <a:p>
            <a:pPr marL="342900" indent="-342900">
              <a:buFont typeface="Wingdings" charset="2"/>
              <a:buChar char="q"/>
            </a:pPr>
            <a:r>
              <a:rPr lang="en-US" dirty="0" smtClean="0">
                <a:latin typeface="+mn-lt"/>
              </a:rPr>
              <a:t>the </a:t>
            </a:r>
            <a:r>
              <a:rPr lang="en-US" dirty="0">
                <a:latin typeface="+mn-lt"/>
              </a:rPr>
              <a:t>introduction of gaps with vanishing RF fields, making the gun </a:t>
            </a:r>
            <a:r>
              <a:rPr lang="en-US" dirty="0" smtClean="0">
                <a:latin typeface="+mn-lt"/>
              </a:rPr>
              <a:t>compatible </a:t>
            </a:r>
            <a:r>
              <a:rPr lang="en-US" dirty="0">
                <a:latin typeface="+mn-lt"/>
              </a:rPr>
              <a:t>with the load-lock system without the need of special RF </a:t>
            </a:r>
            <a:r>
              <a:rPr lang="en-US" dirty="0" smtClean="0">
                <a:latin typeface="+mn-lt"/>
              </a:rPr>
              <a:t>contacts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2986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Multipurpose C-band TW photo-injector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28</a:t>
            </a:fld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7" y="2319483"/>
            <a:ext cx="5616624" cy="24297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867" y="4313098"/>
            <a:ext cx="2928044" cy="2154139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862005"/>
              </p:ext>
            </p:extLst>
          </p:nvPr>
        </p:nvGraphicFramePr>
        <p:xfrm>
          <a:off x="5572847" y="2303512"/>
          <a:ext cx="3345959" cy="2133600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2764910"/>
                <a:gridCol w="581049"/>
              </a:tblGrid>
              <a:tr h="199920">
                <a:tc>
                  <a:txBody>
                    <a:bodyPr/>
                    <a:lstStyle/>
                    <a:p>
                      <a:pPr algn="just" fontAlgn="base" hangingPunct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Length (m)</a:t>
                      </a:r>
                      <a:endParaRPr lang="en-US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 hangingPunct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2.108</a:t>
                      </a:r>
                      <a:endParaRPr lang="en-US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99920">
                <a:tc>
                  <a:txBody>
                    <a:bodyPr/>
                    <a:lstStyle/>
                    <a:p>
                      <a:pPr algn="just" fontAlgn="base" hangingPunct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Number of accelerating cells</a:t>
                      </a:r>
                      <a:endParaRPr lang="en-US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 hangingPunct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113</a:t>
                      </a:r>
                      <a:endParaRPr lang="en-US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99920">
                <a:tc>
                  <a:txBody>
                    <a:bodyPr/>
                    <a:lstStyle/>
                    <a:p>
                      <a:pPr algn="just" fontAlgn="base" hangingPunct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Phase advance/cell  (deg)</a:t>
                      </a:r>
                      <a:endParaRPr lang="en-US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 hangingPunct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120</a:t>
                      </a:r>
                      <a:endParaRPr lang="en-US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99920">
                <a:tc>
                  <a:txBody>
                    <a:bodyPr/>
                    <a:lstStyle/>
                    <a:p>
                      <a:pPr algn="just" fontAlgn="base" hangingPunct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Frequency (GHz)</a:t>
                      </a:r>
                      <a:endParaRPr lang="en-US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 hangingPunct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5.712</a:t>
                      </a:r>
                      <a:endParaRPr lang="en-US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99920">
                <a:tc>
                  <a:txBody>
                    <a:bodyPr/>
                    <a:lstStyle/>
                    <a:p>
                      <a:pPr algn="just" fontAlgn="base" hangingPunct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Repetition rate (Hz)</a:t>
                      </a:r>
                      <a:endParaRPr lang="en-US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 hangingPunct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100</a:t>
                      </a:r>
                      <a:endParaRPr lang="en-US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99920">
                <a:tc>
                  <a:txBody>
                    <a:bodyPr/>
                    <a:lstStyle/>
                    <a:p>
                      <a:pPr algn="just" fontAlgn="base" hangingPunct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Filling time (ns)</a:t>
                      </a:r>
                      <a:endParaRPr lang="en-US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 hangingPunct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330</a:t>
                      </a:r>
                      <a:endParaRPr lang="en-US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99920">
                <a:tc>
                  <a:txBody>
                    <a:bodyPr/>
                    <a:lstStyle/>
                    <a:p>
                      <a:pPr algn="just" fontAlgn="base" hangingPunct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Gradient (MV/m)</a:t>
                      </a:r>
                      <a:endParaRPr lang="en-US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 hangingPunct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20</a:t>
                      </a:r>
                      <a:endParaRPr lang="en-US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99920">
                <a:tc>
                  <a:txBody>
                    <a:bodyPr/>
                    <a:lstStyle/>
                    <a:p>
                      <a:pPr algn="just" fontAlgn="base" hangingPunct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Max. field at cathode (MV/m)</a:t>
                      </a:r>
                      <a:endParaRPr lang="en-US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 hangingPunct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8</a:t>
                      </a:r>
                      <a:r>
                        <a:rPr lang="en-US" sz="1400" b="0" dirty="0" smtClean="0">
                          <a:effectLst/>
                        </a:rPr>
                        <a:t>0</a:t>
                      </a:r>
                      <a:endParaRPr lang="en-US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199920">
                <a:tc>
                  <a:txBody>
                    <a:bodyPr/>
                    <a:lstStyle/>
                    <a:p>
                      <a:pPr algn="just" fontAlgn="base" hangingPunct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Output beam energy (MeV)</a:t>
                      </a:r>
                      <a:endParaRPr lang="en-US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 hangingPunct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effectLst/>
                        </a:rPr>
                        <a:t>42</a:t>
                      </a:r>
                      <a:endParaRPr lang="en-US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  <a:tr h="202252">
                <a:tc>
                  <a:txBody>
                    <a:bodyPr/>
                    <a:lstStyle/>
                    <a:p>
                      <a:pPr algn="just" fontAlgn="base" hangingPunct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Input power (MW)</a:t>
                      </a:r>
                      <a:endParaRPr lang="en-US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 hangingPunct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20</a:t>
                      </a:r>
                      <a:endParaRPr lang="en-US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827584" y="764704"/>
            <a:ext cx="808022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70C0"/>
              </a:buClr>
              <a:buSzPct val="90000"/>
              <a:buFont typeface="Wingdings" charset="2"/>
              <a:buChar char="q"/>
            </a:pPr>
            <a:r>
              <a:rPr lang="en-US" dirty="0" smtClean="0">
                <a:latin typeface="+mn-lt"/>
              </a:rPr>
              <a:t>Development </a:t>
            </a:r>
            <a:r>
              <a:rPr lang="en-US" dirty="0">
                <a:latin typeface="+mn-lt"/>
              </a:rPr>
              <a:t>of an innovative </a:t>
            </a:r>
            <a:r>
              <a:rPr lang="en-US" dirty="0" smtClean="0">
                <a:latin typeface="+mn-lt"/>
              </a:rPr>
              <a:t>and compact C-band </a:t>
            </a:r>
            <a:r>
              <a:rPr lang="en-US" dirty="0">
                <a:latin typeface="+mn-lt"/>
              </a:rPr>
              <a:t>traveling-wave photo </a:t>
            </a:r>
            <a:r>
              <a:rPr lang="en-US" dirty="0" smtClean="0">
                <a:latin typeface="+mn-lt"/>
              </a:rPr>
              <a:t>injector based on the C-band accelerating structures 2-m long</a:t>
            </a:r>
          </a:p>
          <a:p>
            <a:pPr marL="342900" indent="-342900">
              <a:buClr>
                <a:srgbClr val="0070C0"/>
              </a:buClr>
              <a:buSzPct val="90000"/>
              <a:buFont typeface="Wingdings" charset="2"/>
              <a:buChar char="q"/>
            </a:pPr>
            <a:r>
              <a:rPr lang="en-US" dirty="0" smtClean="0">
                <a:latin typeface="+mn-lt"/>
              </a:rPr>
              <a:t>This </a:t>
            </a:r>
            <a:r>
              <a:rPr lang="en-US" dirty="0">
                <a:latin typeface="+mn-lt"/>
              </a:rPr>
              <a:t>project is part of the consolidation of the exiting C- band technology in accelerators </a:t>
            </a:r>
            <a:r>
              <a:rPr lang="en-US" dirty="0" smtClean="0">
                <a:latin typeface="+mn-lt"/>
              </a:rPr>
              <a:t>applications (RF </a:t>
            </a:r>
            <a:r>
              <a:rPr lang="en-US" dirty="0">
                <a:latin typeface="+mn-lt"/>
              </a:rPr>
              <a:t>photo-injectors for free-electron lasers, </a:t>
            </a:r>
            <a:r>
              <a:rPr lang="en-US" dirty="0" smtClean="0">
                <a:latin typeface="+mn-lt"/>
              </a:rPr>
              <a:t>synchrotron </a:t>
            </a:r>
            <a:r>
              <a:rPr lang="en-US" dirty="0">
                <a:latin typeface="+mn-lt"/>
              </a:rPr>
              <a:t>light source, time-resolved electron diffraction, and advanced accelerator </a:t>
            </a:r>
            <a:r>
              <a:rPr lang="en-US" dirty="0" smtClean="0">
                <a:latin typeface="+mn-lt"/>
              </a:rPr>
              <a:t>concepts)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239821"/>
              </p:ext>
            </p:extLst>
          </p:nvPr>
        </p:nvGraphicFramePr>
        <p:xfrm>
          <a:off x="4839469" y="5151455"/>
          <a:ext cx="4104456" cy="12192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415330"/>
                <a:gridCol w="849198"/>
                <a:gridCol w="849198"/>
                <a:gridCol w="990730"/>
              </a:tblGrid>
              <a:tr h="264031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Bunch charge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0.1pC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15pC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150pC</a:t>
                      </a:r>
                      <a:endParaRPr lang="en-US" sz="1400" b="0" dirty="0"/>
                    </a:p>
                  </a:txBody>
                  <a:tcPr/>
                </a:tc>
              </a:tr>
              <a:tr h="24726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Bunch Length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&lt;20fs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4ps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 ps</a:t>
                      </a:r>
                      <a:endParaRPr lang="en-US" sz="1400" dirty="0"/>
                    </a:p>
                  </a:txBody>
                  <a:tcPr/>
                </a:tc>
              </a:tr>
              <a:tr h="30250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Energy spread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15keV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30keV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70keV</a:t>
                      </a:r>
                      <a:endParaRPr lang="en-US" sz="1400" dirty="0"/>
                    </a:p>
                  </a:txBody>
                  <a:tcPr/>
                </a:tc>
              </a:tr>
              <a:tr h="28573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Emittance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&lt;0.1urad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&lt;0.1urad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&lt;2.5uad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169310" y="545625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+mn-lt"/>
              <a:cs typeface="Franklin Gothic Book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51797" y="4805892"/>
            <a:ext cx="2368599" cy="28229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latin typeface="+mn-lt"/>
                <a:cs typeface="Franklin Gothic Book"/>
              </a:rPr>
              <a:t>Preliminary simulations: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7504" y="6559295"/>
            <a:ext cx="3024336" cy="25408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kern="1000" spc="30" dirty="0" smtClean="0">
                <a:latin typeface="+mn-lt"/>
                <a:cs typeface="Franklin Gothic Book"/>
              </a:rPr>
              <a:t>Ref.: R. Zennaro and L. </a:t>
            </a:r>
            <a:r>
              <a:rPr lang="en-US" sz="1400" i="1" kern="1000" spc="30" dirty="0">
                <a:latin typeface="+mn-lt"/>
                <a:cs typeface="Franklin Gothic Book"/>
              </a:rPr>
              <a:t>S</a:t>
            </a:r>
            <a:r>
              <a:rPr lang="en-US" sz="1400" i="1" kern="1000" spc="30" dirty="0" smtClean="0">
                <a:latin typeface="+mn-lt"/>
                <a:cs typeface="Franklin Gothic Book"/>
              </a:rPr>
              <a:t>tingelin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512" y="4721796"/>
            <a:ext cx="1944216" cy="101146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Details of the input coupler and cathode plug</a:t>
            </a:r>
          </a:p>
        </p:txBody>
      </p:sp>
    </p:spTree>
    <p:extLst>
      <p:ext uri="{BB962C8B-B14F-4D97-AF65-F5344CB8AC3E}">
        <p14:creationId xmlns:p14="http://schemas.microsoft.com/office/powerpoint/2010/main" val="15176240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29</a:t>
            </a:fld>
            <a:endParaRPr lang="de-DE" dirty="0"/>
          </a:p>
        </p:txBody>
      </p:sp>
      <p:sp>
        <p:nvSpPr>
          <p:cNvPr id="7" name="Rectangle 6"/>
          <p:cNvSpPr/>
          <p:nvPr/>
        </p:nvSpPr>
        <p:spPr>
          <a:xfrm>
            <a:off x="827584" y="1073636"/>
            <a:ext cx="813690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q"/>
            </a:pPr>
            <a:r>
              <a:rPr lang="en-US" sz="2000" b="1" dirty="0" smtClean="0">
                <a:solidFill>
                  <a:schemeClr val="accent5"/>
                </a:solidFill>
                <a:latin typeface="+mn-lt"/>
              </a:rPr>
              <a:t>Status of the SwissFEL linac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2000" dirty="0">
                <a:solidFill>
                  <a:schemeClr val="accent5"/>
                </a:solidFill>
                <a:latin typeface="Calibri"/>
              </a:rPr>
              <a:t>Progressive increase of beam energy to final energy of 5.8 GeV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2000" dirty="0">
                <a:solidFill>
                  <a:schemeClr val="accent5"/>
                </a:solidFill>
                <a:latin typeface="Calibri" pitchFamily="34" charset="0"/>
                <a:cs typeface="Arial" pitchFamily="34" charset="0"/>
              </a:rPr>
              <a:t>First Pilot Experiments by End 2017 (requested 3 GeV beam</a:t>
            </a:r>
            <a:r>
              <a:rPr lang="en-US" sz="2000" dirty="0" smtClean="0">
                <a:solidFill>
                  <a:schemeClr val="accent5"/>
                </a:solidFill>
                <a:latin typeface="Calibri" pitchFamily="34" charset="0"/>
                <a:cs typeface="Arial" pitchFamily="34" charset="0"/>
              </a:rPr>
              <a:t>)</a:t>
            </a:r>
            <a:endParaRPr lang="en-US" sz="2000" b="1" dirty="0" smtClean="0">
              <a:solidFill>
                <a:schemeClr val="accent5"/>
              </a:solidFill>
              <a:latin typeface="+mn-lt"/>
            </a:endParaRPr>
          </a:p>
          <a:p>
            <a:pPr marL="342900" indent="-342900">
              <a:buFont typeface="Wingdings" charset="2"/>
              <a:buChar char="q"/>
            </a:pPr>
            <a:r>
              <a:rPr lang="en-US" sz="2000" b="1" dirty="0" smtClean="0">
                <a:solidFill>
                  <a:schemeClr val="accent5"/>
                </a:solidFill>
                <a:latin typeface="+mn-lt"/>
              </a:rPr>
              <a:t>Pathway towards a consolidation of the RF technology at PSI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2000" dirty="0" smtClean="0">
                <a:solidFill>
                  <a:schemeClr val="accent5"/>
                </a:solidFill>
                <a:latin typeface="+mn-lt"/>
              </a:rPr>
              <a:t>X-band high-gradient accelerating structures (CERN-PSI)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2000" dirty="0" smtClean="0">
                <a:solidFill>
                  <a:schemeClr val="accent5"/>
                </a:solidFill>
                <a:latin typeface="+mn-lt"/>
              </a:rPr>
              <a:t>X-band TDS </a:t>
            </a:r>
            <a:r>
              <a:rPr lang="en-US" sz="2000" dirty="0">
                <a:solidFill>
                  <a:schemeClr val="accent5"/>
                </a:solidFill>
                <a:latin typeface="+mn-lt"/>
              </a:rPr>
              <a:t>for </a:t>
            </a:r>
            <a:r>
              <a:rPr lang="en-US" sz="2000" dirty="0" smtClean="0">
                <a:solidFill>
                  <a:schemeClr val="accent5"/>
                </a:solidFill>
                <a:latin typeface="+mn-lt"/>
              </a:rPr>
              <a:t>the characterization </a:t>
            </a:r>
            <a:r>
              <a:rPr lang="en-US" sz="2000" dirty="0">
                <a:solidFill>
                  <a:schemeClr val="accent5"/>
                </a:solidFill>
                <a:latin typeface="+mn-lt"/>
              </a:rPr>
              <a:t>of ultra-short </a:t>
            </a:r>
            <a:r>
              <a:rPr lang="en-US" sz="2000" dirty="0" smtClean="0">
                <a:solidFill>
                  <a:schemeClr val="accent5"/>
                </a:solidFill>
                <a:latin typeface="+mn-lt"/>
              </a:rPr>
              <a:t> bunches  (CERN-PSI-DESY)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2000" dirty="0" smtClean="0">
                <a:solidFill>
                  <a:schemeClr val="accent5"/>
                </a:solidFill>
                <a:latin typeface="+mn-lt"/>
              </a:rPr>
              <a:t>S-band high-gradient accelerating structures (FERMI-PSI)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2000" dirty="0" smtClean="0">
                <a:solidFill>
                  <a:schemeClr val="accent5"/>
                </a:solidFill>
                <a:latin typeface="+mn-lt"/>
              </a:rPr>
              <a:t>C-band Travelling-wave photo-guns</a:t>
            </a:r>
            <a:endParaRPr lang="en-US" sz="2000" dirty="0">
              <a:solidFill>
                <a:schemeClr val="accent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7403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SwissFEL overview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1731" name="TextBox 1730"/>
          <p:cNvSpPr txBox="1"/>
          <p:nvPr/>
        </p:nvSpPr>
        <p:spPr>
          <a:xfrm>
            <a:off x="5548220" y="328498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smtClean="0">
              <a:latin typeface="+mn-lt"/>
              <a:cs typeface="Franklin Gothic Book"/>
            </a:endParaRPr>
          </a:p>
        </p:txBody>
      </p:sp>
      <p:grpSp>
        <p:nvGrpSpPr>
          <p:cNvPr id="1734" name="Group 1733"/>
          <p:cNvGrpSpPr/>
          <p:nvPr/>
        </p:nvGrpSpPr>
        <p:grpSpPr>
          <a:xfrm>
            <a:off x="251520" y="692696"/>
            <a:ext cx="8782054" cy="1960960"/>
            <a:chOff x="251520" y="990776"/>
            <a:chExt cx="8782054" cy="1960960"/>
          </a:xfrm>
        </p:grpSpPr>
        <p:pic>
          <p:nvPicPr>
            <p:cNvPr id="1792" name="Picture 76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1196752"/>
              <a:ext cx="8782054" cy="1562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pic>
        <p:sp>
          <p:nvSpPr>
            <p:cNvPr id="1733" name="Oval 1732"/>
            <p:cNvSpPr/>
            <p:nvPr/>
          </p:nvSpPr>
          <p:spPr bwMode="auto">
            <a:xfrm>
              <a:off x="5946848" y="990776"/>
              <a:ext cx="1842064" cy="395520"/>
            </a:xfrm>
            <a:prstGeom prst="ellipse">
              <a:avLst/>
            </a:prstGeom>
            <a:solidFill>
              <a:srgbClr val="E7E8D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>
                <a:lnSpc>
                  <a:spcPct val="110000"/>
                </a:lnSpc>
                <a:spcBef>
                  <a:spcPts val="0"/>
                </a:spcBef>
              </a:pPr>
              <a:r>
                <a:rPr lang="en-US" sz="1100" b="1" kern="1000" spc="30" dirty="0">
                  <a:solidFill>
                    <a:srgbClr val="FF0000"/>
                  </a:solidFill>
                  <a:latin typeface="Calibri"/>
                  <a:cs typeface="Franklin Gothic Book"/>
                </a:rPr>
                <a:t>Athos </a:t>
              </a:r>
              <a:r>
                <a:rPr lang="en-US" sz="1100" b="1" kern="1000" spc="30" dirty="0" smtClean="0">
                  <a:solidFill>
                    <a:srgbClr val="FF0000"/>
                  </a:solidFill>
                  <a:latin typeface="Calibri"/>
                  <a:cs typeface="Franklin Gothic Book"/>
                </a:rPr>
                <a:t>0.6–6 </a:t>
              </a:r>
              <a:r>
                <a:rPr lang="en-US" sz="1100" b="1" kern="1000" spc="30" dirty="0">
                  <a:solidFill>
                    <a:srgbClr val="FF0000"/>
                  </a:solidFill>
                  <a:latin typeface="Calibri"/>
                  <a:cs typeface="Franklin Gothic Book"/>
                </a:rPr>
                <a:t>nm</a:t>
              </a:r>
            </a:p>
          </p:txBody>
        </p:sp>
        <p:sp>
          <p:nvSpPr>
            <p:cNvPr id="775" name="Oval 774"/>
            <p:cNvSpPr/>
            <p:nvPr/>
          </p:nvSpPr>
          <p:spPr bwMode="auto">
            <a:xfrm>
              <a:off x="6630088" y="2556216"/>
              <a:ext cx="1944216" cy="395520"/>
            </a:xfrm>
            <a:prstGeom prst="ellipse">
              <a:avLst/>
            </a:prstGeom>
            <a:solidFill>
              <a:srgbClr val="D4E2C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>
                <a:lnSpc>
                  <a:spcPct val="110000"/>
                </a:lnSpc>
                <a:spcBef>
                  <a:spcPts val="0"/>
                </a:spcBef>
              </a:pPr>
              <a:r>
                <a:rPr lang="en-US" sz="1100" b="1" kern="1000" spc="30" dirty="0" smtClean="0">
                  <a:solidFill>
                    <a:srgbClr val="7030A0"/>
                  </a:solidFill>
                  <a:latin typeface="Calibri"/>
                  <a:cs typeface="Franklin Gothic Book"/>
                </a:rPr>
                <a:t>Aramis 0.1–0.6 </a:t>
              </a:r>
              <a:r>
                <a:rPr lang="en-US" sz="1100" b="1" kern="1000" spc="30" dirty="0">
                  <a:solidFill>
                    <a:srgbClr val="7030A0"/>
                  </a:solidFill>
                  <a:latin typeface="Calibri"/>
                  <a:cs typeface="Franklin Gothic Book"/>
                </a:rPr>
                <a:t>nm</a:t>
              </a:r>
            </a:p>
          </p:txBody>
        </p:sp>
      </p:grpSp>
      <p:sp>
        <p:nvSpPr>
          <p:cNvPr id="776" name="TextBox 3"/>
          <p:cNvSpPr txBox="1">
            <a:spLocks noChangeArrowheads="1"/>
          </p:cNvSpPr>
          <p:nvPr/>
        </p:nvSpPr>
        <p:spPr bwMode="auto">
          <a:xfrm>
            <a:off x="286247" y="3037030"/>
            <a:ext cx="3349650" cy="341630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91425" tIns="45713" rIns="91425" bIns="45713">
            <a:spAutoFit/>
          </a:bodyPr>
          <a:lstStyle/>
          <a:p>
            <a:pPr marL="88887" lvl="1" defTabSz="1011238">
              <a:lnSpc>
                <a:spcPct val="150000"/>
              </a:lnSpc>
            </a:pPr>
            <a:r>
              <a:rPr lang="en-US" sz="1600" b="1" dirty="0">
                <a:solidFill>
                  <a:srgbClr val="002060"/>
                </a:solidFill>
                <a:latin typeface="+mn-lt"/>
              </a:rPr>
              <a:t>Main parameters</a:t>
            </a:r>
          </a:p>
          <a:p>
            <a:pPr marL="88887" lvl="1" defTabSz="1011238">
              <a:lnSpc>
                <a:spcPct val="150000"/>
              </a:lnSpc>
              <a:tabLst>
                <a:tab pos="1970088" algn="l"/>
              </a:tabLst>
            </a:pPr>
            <a:r>
              <a:rPr lang="en-US" sz="1600" dirty="0">
                <a:solidFill>
                  <a:srgbClr val="002060"/>
                </a:solidFill>
                <a:latin typeface="+mn-lt"/>
              </a:rPr>
              <a:t>Wavelength </a:t>
            </a: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from		0.1 nm–6 nm</a:t>
            </a:r>
            <a:endParaRPr lang="en-US" sz="1600" dirty="0">
              <a:solidFill>
                <a:srgbClr val="002060"/>
              </a:solidFill>
              <a:latin typeface="+mn-lt"/>
            </a:endParaRPr>
          </a:p>
          <a:p>
            <a:pPr marL="88887" lvl="1" defTabSz="1011238">
              <a:lnSpc>
                <a:spcPct val="150000"/>
              </a:lnSpc>
              <a:tabLst>
                <a:tab pos="1790700" algn="l"/>
              </a:tabLst>
            </a:pPr>
            <a:r>
              <a:rPr lang="en-US" sz="1600" dirty="0">
                <a:solidFill>
                  <a:srgbClr val="002060"/>
                </a:solidFill>
                <a:latin typeface="+mn-lt"/>
              </a:rPr>
              <a:t>Photon </a:t>
            </a: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energy</a:t>
            </a:r>
            <a:r>
              <a:rPr lang="en-US" dirty="0" smtClean="0">
                <a:solidFill>
                  <a:srgbClr val="002060"/>
                </a:solidFill>
                <a:latin typeface="+mn-lt"/>
              </a:rPr>
              <a:t>		</a:t>
            </a: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0.2-12 </a:t>
            </a:r>
            <a:r>
              <a:rPr lang="en-US" sz="1600" dirty="0">
                <a:solidFill>
                  <a:srgbClr val="002060"/>
                </a:solidFill>
                <a:latin typeface="+mn-lt"/>
              </a:rPr>
              <a:t>keV</a:t>
            </a:r>
          </a:p>
          <a:p>
            <a:pPr marL="88887" lvl="1" defTabSz="1011238">
              <a:lnSpc>
                <a:spcPct val="150000"/>
              </a:lnSpc>
              <a:tabLst>
                <a:tab pos="1790700" algn="l"/>
              </a:tabLst>
            </a:pPr>
            <a:r>
              <a:rPr lang="en-US" sz="1600" dirty="0">
                <a:solidFill>
                  <a:srgbClr val="002060"/>
                </a:solidFill>
                <a:latin typeface="+mn-lt"/>
              </a:rPr>
              <a:t>Pulse </a:t>
            </a: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duration (rms) 	</a:t>
            </a:r>
            <a:r>
              <a:rPr lang="en-US" dirty="0">
                <a:solidFill>
                  <a:srgbClr val="002060"/>
                </a:solidFill>
                <a:latin typeface="+mn-lt"/>
              </a:rPr>
              <a:t>2</a:t>
            </a: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+mn-lt"/>
              </a:rPr>
              <a:t>fs - </a:t>
            </a: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30 </a:t>
            </a:r>
            <a:r>
              <a:rPr lang="en-US" sz="1600" dirty="0">
                <a:solidFill>
                  <a:srgbClr val="002060"/>
                </a:solidFill>
                <a:latin typeface="+mn-lt"/>
              </a:rPr>
              <a:t>fs</a:t>
            </a:r>
          </a:p>
          <a:p>
            <a:pPr marL="88887" lvl="1" defTabSz="1011238">
              <a:lnSpc>
                <a:spcPct val="150000"/>
              </a:lnSpc>
              <a:tabLst>
                <a:tab pos="1790700" algn="l"/>
              </a:tabLst>
            </a:pPr>
            <a:r>
              <a:rPr lang="en-US" sz="1600" dirty="0">
                <a:solidFill>
                  <a:srgbClr val="002060"/>
                </a:solidFill>
                <a:latin typeface="+mn-lt"/>
              </a:rPr>
              <a:t>e</a:t>
            </a:r>
            <a:r>
              <a:rPr lang="en-US" sz="1600" baseline="30000" dirty="0">
                <a:solidFill>
                  <a:srgbClr val="002060"/>
                </a:solidFill>
                <a:latin typeface="+mn-lt"/>
              </a:rPr>
              <a:t>-  </a:t>
            </a: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Energy (0.1 nm) 		5.8 </a:t>
            </a:r>
            <a:r>
              <a:rPr lang="en-US" sz="1600" dirty="0">
                <a:solidFill>
                  <a:srgbClr val="002060"/>
                </a:solidFill>
                <a:latin typeface="+mn-lt"/>
              </a:rPr>
              <a:t>GeV</a:t>
            </a:r>
          </a:p>
          <a:p>
            <a:pPr marL="88887" lvl="1" defTabSz="1011238">
              <a:lnSpc>
                <a:spcPct val="150000"/>
              </a:lnSpc>
              <a:tabLst>
                <a:tab pos="1790700" algn="l"/>
              </a:tabLst>
            </a:pPr>
            <a:r>
              <a:rPr lang="en-US" sz="1600" dirty="0">
                <a:solidFill>
                  <a:srgbClr val="002060"/>
                </a:solidFill>
                <a:latin typeface="+mn-lt"/>
              </a:rPr>
              <a:t>e</a:t>
            </a:r>
            <a:r>
              <a:rPr lang="en-US" sz="1600" baseline="30000" dirty="0">
                <a:solidFill>
                  <a:srgbClr val="002060"/>
                </a:solidFill>
                <a:latin typeface="+mn-lt"/>
              </a:rPr>
              <a:t>- </a:t>
            </a: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Bunch </a:t>
            </a:r>
            <a:r>
              <a:rPr lang="en-US" sz="1600" dirty="0">
                <a:solidFill>
                  <a:srgbClr val="002060"/>
                </a:solidFill>
                <a:latin typeface="+mn-lt"/>
              </a:rPr>
              <a:t>charge     </a:t>
            </a: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		10-200 </a:t>
            </a:r>
            <a:r>
              <a:rPr lang="en-US" sz="1600" dirty="0">
                <a:solidFill>
                  <a:srgbClr val="002060"/>
                </a:solidFill>
                <a:latin typeface="+mn-lt"/>
              </a:rPr>
              <a:t>pC</a:t>
            </a:r>
          </a:p>
          <a:p>
            <a:pPr marL="88887" lvl="1" defTabSz="1011238">
              <a:lnSpc>
                <a:spcPct val="150000"/>
              </a:lnSpc>
              <a:tabLst>
                <a:tab pos="1790700" algn="l"/>
              </a:tabLst>
            </a:pPr>
            <a:r>
              <a:rPr lang="en-US" sz="1600" dirty="0">
                <a:solidFill>
                  <a:srgbClr val="002060"/>
                </a:solidFill>
                <a:latin typeface="+mn-lt"/>
              </a:rPr>
              <a:t>Repetition rate        </a:t>
            </a:r>
            <a:r>
              <a:rPr lang="en-US" sz="1600" dirty="0" smtClean="0">
                <a:solidFill>
                  <a:srgbClr val="002060"/>
                </a:solidFill>
                <a:latin typeface="+mn-lt"/>
              </a:rPr>
              <a:t>		100 Hz</a:t>
            </a:r>
            <a:endParaRPr lang="en-US" sz="12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777" name="Text Box 4"/>
          <p:cNvSpPr txBox="1">
            <a:spLocks noChangeArrowheads="1"/>
          </p:cNvSpPr>
          <p:nvPr/>
        </p:nvSpPr>
        <p:spPr bwMode="auto">
          <a:xfrm>
            <a:off x="3851920" y="2852936"/>
            <a:ext cx="5181654" cy="366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5" tIns="45713" rIns="91425" bIns="45713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+mn-lt"/>
                <a:cs typeface="Arial" pitchFamily="34" charset="0"/>
              </a:rPr>
              <a:t>ARAMIS</a:t>
            </a:r>
            <a:endParaRPr lang="en-US" sz="1600" b="1" dirty="0">
              <a:solidFill>
                <a:srgbClr val="002060"/>
              </a:solidFill>
              <a:latin typeface="+mn-lt"/>
              <a:cs typeface="Arial" pitchFamily="34" charset="0"/>
            </a:endParaRPr>
          </a:p>
          <a:p>
            <a:pPr marL="176213" lvl="1"/>
            <a:r>
              <a:rPr lang="en-US" sz="1600" dirty="0">
                <a:solidFill>
                  <a:srgbClr val="002060"/>
                </a:solidFill>
                <a:latin typeface="+mn-lt"/>
                <a:cs typeface="Arial" pitchFamily="34" charset="0"/>
              </a:rPr>
              <a:t>Hard X-ray FEL, </a:t>
            </a:r>
            <a:r>
              <a:rPr lang="el-GR" sz="1600" dirty="0">
                <a:solidFill>
                  <a:srgbClr val="002060"/>
                </a:solidFill>
                <a:latin typeface="+mn-lt"/>
                <a:cs typeface="Arial" pitchFamily="34" charset="0"/>
              </a:rPr>
              <a:t>λ</a:t>
            </a:r>
            <a:r>
              <a:rPr lang="de-CH" sz="1600" dirty="0">
                <a:solidFill>
                  <a:srgbClr val="002060"/>
                </a:solidFill>
                <a:latin typeface="+mn-lt"/>
                <a:cs typeface="Arial" pitchFamily="34" charset="0"/>
              </a:rPr>
              <a:t>=</a:t>
            </a:r>
            <a:r>
              <a:rPr lang="en-US" sz="1600" dirty="0" smtClean="0">
                <a:solidFill>
                  <a:srgbClr val="002060"/>
                </a:solidFill>
                <a:latin typeface="+mn-lt"/>
                <a:cs typeface="Arial" pitchFamily="34" charset="0"/>
              </a:rPr>
              <a:t>0.1 - 0.6 nm (12-2 keV)</a:t>
            </a:r>
            <a:endParaRPr lang="en-US" sz="1600" dirty="0">
              <a:solidFill>
                <a:srgbClr val="002060"/>
              </a:solidFill>
              <a:latin typeface="+mn-lt"/>
              <a:cs typeface="Arial" pitchFamily="34" charset="0"/>
            </a:endParaRPr>
          </a:p>
          <a:p>
            <a:pPr marL="176213" lvl="1"/>
            <a:r>
              <a:rPr lang="en-US" sz="1600" dirty="0">
                <a:solidFill>
                  <a:srgbClr val="002060"/>
                </a:solidFill>
                <a:latin typeface="+mn-lt"/>
                <a:cs typeface="Arial" pitchFamily="34" charset="0"/>
              </a:rPr>
              <a:t>Linear polarization, variable gap, in-vacuum u</a:t>
            </a:r>
            <a:r>
              <a:rPr lang="en-US" sz="1600" dirty="0" smtClean="0">
                <a:solidFill>
                  <a:srgbClr val="002060"/>
                </a:solidFill>
                <a:latin typeface="+mn-lt"/>
                <a:cs typeface="Arial" pitchFamily="34" charset="0"/>
              </a:rPr>
              <a:t>ndulators</a:t>
            </a:r>
            <a:endParaRPr lang="en-US" sz="1600" dirty="0">
              <a:solidFill>
                <a:srgbClr val="002060"/>
              </a:solidFill>
              <a:latin typeface="+mn-lt"/>
              <a:cs typeface="Arial" pitchFamily="34" charset="0"/>
            </a:endParaRPr>
          </a:p>
          <a:p>
            <a:pPr marL="176213" lvl="1"/>
            <a:r>
              <a:rPr lang="en-US" sz="1600" dirty="0">
                <a:solidFill>
                  <a:srgbClr val="002060"/>
                </a:solidFill>
                <a:latin typeface="+mn-lt"/>
                <a:cs typeface="Arial" pitchFamily="34" charset="0"/>
              </a:rPr>
              <a:t>First </a:t>
            </a:r>
            <a:r>
              <a:rPr lang="en-US" dirty="0" smtClean="0">
                <a:solidFill>
                  <a:srgbClr val="002060"/>
                </a:solidFill>
                <a:latin typeface="+mn-lt"/>
                <a:cs typeface="Arial" pitchFamily="34" charset="0"/>
              </a:rPr>
              <a:t>Pilot Experiment by End 2017 (SASE)</a:t>
            </a:r>
          </a:p>
          <a:p>
            <a:pPr marL="176213" lvl="1"/>
            <a:r>
              <a:rPr lang="en-US" dirty="0" smtClean="0">
                <a:solidFill>
                  <a:srgbClr val="002060"/>
                </a:solidFill>
                <a:latin typeface="+mn-lt"/>
                <a:cs typeface="Arial" pitchFamily="34" charset="0"/>
              </a:rPr>
              <a:t>Operation modes: SASE &amp; self seeded</a:t>
            </a:r>
          </a:p>
          <a:p>
            <a:r>
              <a:rPr lang="en-US" sz="1600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ATHOS – Beam Energy 2.78 – 3.22 GeV</a:t>
            </a:r>
            <a:endParaRPr lang="en-US" sz="1600" b="1" dirty="0">
              <a:solidFill>
                <a:srgbClr val="C00000"/>
              </a:solidFill>
              <a:latin typeface="+mn-lt"/>
              <a:cs typeface="Arial" pitchFamily="34" charset="0"/>
            </a:endParaRPr>
          </a:p>
          <a:p>
            <a:pPr lvl="1" indent="-280988"/>
            <a:r>
              <a:rPr lang="en-US" sz="1600" dirty="0">
                <a:solidFill>
                  <a:srgbClr val="C00000"/>
                </a:solidFill>
                <a:latin typeface="+mn-lt"/>
                <a:cs typeface="Arial" pitchFamily="34" charset="0"/>
              </a:rPr>
              <a:t>Soft X-ray FEL, </a:t>
            </a:r>
            <a:r>
              <a:rPr lang="el-GR" sz="1600" dirty="0">
                <a:solidFill>
                  <a:srgbClr val="C00000"/>
                </a:solidFill>
                <a:latin typeface="+mn-lt"/>
                <a:cs typeface="Arial" pitchFamily="34" charset="0"/>
              </a:rPr>
              <a:t>λ</a:t>
            </a:r>
            <a:r>
              <a:rPr lang="de-CH" sz="1600" dirty="0">
                <a:solidFill>
                  <a:srgbClr val="C00000"/>
                </a:solidFill>
                <a:latin typeface="+mn-lt"/>
                <a:cs typeface="Arial" pitchFamily="34" charset="0"/>
              </a:rPr>
              <a:t>=</a:t>
            </a:r>
            <a:r>
              <a:rPr lang="en-US" sz="1600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0.6 - 6.0 nm (2-0.2 keV)</a:t>
            </a:r>
            <a:endParaRPr lang="en-US" sz="1600" dirty="0">
              <a:solidFill>
                <a:srgbClr val="C00000"/>
              </a:solidFill>
              <a:latin typeface="+mn-lt"/>
              <a:cs typeface="Arial" pitchFamily="34" charset="0"/>
            </a:endParaRPr>
          </a:p>
          <a:p>
            <a:pPr lvl="1" indent="-280988"/>
            <a:r>
              <a:rPr lang="en-US" sz="1600" dirty="0">
                <a:solidFill>
                  <a:srgbClr val="C00000"/>
                </a:solidFill>
                <a:latin typeface="+mn-lt"/>
                <a:cs typeface="Arial" pitchFamily="34" charset="0"/>
              </a:rPr>
              <a:t>Variable </a:t>
            </a:r>
            <a:r>
              <a:rPr lang="en-US" sz="1600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polarization with Apple-X undulators (2 m length)</a:t>
            </a:r>
            <a:endParaRPr lang="en-US" sz="1600" dirty="0">
              <a:solidFill>
                <a:srgbClr val="C00000"/>
              </a:solidFill>
              <a:latin typeface="+mn-lt"/>
              <a:cs typeface="Arial" pitchFamily="34" charset="0"/>
            </a:endParaRPr>
          </a:p>
          <a:p>
            <a:pPr lvl="1" indent="-280988"/>
            <a:r>
              <a:rPr lang="en-US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2</a:t>
            </a:r>
            <a:r>
              <a:rPr lang="en-US" baseline="30000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nd</a:t>
            </a:r>
            <a:r>
              <a:rPr lang="en-US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 construction phase </a:t>
            </a:r>
            <a:r>
              <a:rPr lang="en-US" sz="1600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2017 – 2020</a:t>
            </a:r>
          </a:p>
          <a:p>
            <a:pPr lvl="1" indent="-280988"/>
            <a:r>
              <a:rPr lang="en-US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Operation modes: SASE &amp; self seeded &amp; many more</a:t>
            </a:r>
            <a:endParaRPr lang="en-US" sz="1600" dirty="0">
              <a:solidFill>
                <a:srgbClr val="C00000"/>
              </a:solidFill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30</a:t>
            </a:fld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824160" y="1124744"/>
            <a:ext cx="8140328" cy="3029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260"/>
              </a:spcBef>
              <a:spcAft>
                <a:spcPts val="1200"/>
              </a:spcAft>
              <a:buFont typeface="Wingdings" charset="2"/>
              <a:buChar char="q"/>
            </a:pPr>
            <a:r>
              <a:rPr lang="en-US" sz="2000" dirty="0" smtClean="0">
                <a:latin typeface="+mn-lt"/>
              </a:rPr>
              <a:t>Special </a:t>
            </a:r>
            <a:r>
              <a:rPr lang="en-US" sz="2000" dirty="0">
                <a:latin typeface="+mn-lt"/>
              </a:rPr>
              <a:t>thanks </a:t>
            </a:r>
            <a:r>
              <a:rPr lang="en-US" sz="2000" dirty="0" smtClean="0">
                <a:latin typeface="+mn-lt"/>
              </a:rPr>
              <a:t>to the colleagues at PSI:</a:t>
            </a:r>
          </a:p>
          <a:p>
            <a:pPr marL="709613" indent="-342900">
              <a:spcBef>
                <a:spcPts val="66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2000" i="1" dirty="0" smtClean="0">
                <a:solidFill>
                  <a:schemeClr val="accent5"/>
                </a:solidFill>
                <a:latin typeface="+mn-lt"/>
              </a:rPr>
              <a:t>R. Zennaro, A. </a:t>
            </a:r>
            <a:r>
              <a:rPr lang="en-US" sz="2000" i="1" dirty="0">
                <a:solidFill>
                  <a:schemeClr val="accent5"/>
                </a:solidFill>
                <a:latin typeface="+mn-lt"/>
              </a:rPr>
              <a:t>C</a:t>
            </a:r>
            <a:r>
              <a:rPr lang="en-US" sz="2000" i="1" dirty="0" smtClean="0">
                <a:solidFill>
                  <a:schemeClr val="accent5"/>
                </a:solidFill>
                <a:latin typeface="+mn-lt"/>
              </a:rPr>
              <a:t>itterio, L. Stingelin, M. Pedrozzi, F. Löhl, M. Bopp,         E. Prat, S. Reiche et al. </a:t>
            </a:r>
            <a:endParaRPr lang="en-US" sz="2000" b="1" i="1" dirty="0">
              <a:solidFill>
                <a:schemeClr val="accent5"/>
              </a:solidFill>
              <a:latin typeface="+mn-lt"/>
            </a:endParaRPr>
          </a:p>
          <a:p>
            <a:pPr marL="342900" indent="-342900">
              <a:buFont typeface="Wingdings" charset="2"/>
              <a:buChar char="q"/>
            </a:pPr>
            <a:r>
              <a:rPr lang="en-US" sz="2000" dirty="0">
                <a:latin typeface="+mn-lt"/>
              </a:rPr>
              <a:t>a</a:t>
            </a:r>
            <a:r>
              <a:rPr lang="en-US" sz="2000" dirty="0" smtClean="0">
                <a:latin typeface="+mn-lt"/>
              </a:rPr>
              <a:t>nd </a:t>
            </a:r>
            <a:r>
              <a:rPr lang="en-US" sz="2000" dirty="0">
                <a:latin typeface="+mn-lt"/>
              </a:rPr>
              <a:t>to the colleagues from </a:t>
            </a:r>
            <a:r>
              <a:rPr lang="en-US" sz="2000" b="1" dirty="0">
                <a:solidFill>
                  <a:srgbClr val="C00000"/>
                </a:solidFill>
                <a:latin typeface="+mn-lt"/>
              </a:rPr>
              <a:t>CERN </a:t>
            </a:r>
            <a:r>
              <a:rPr lang="en-US" sz="2000" dirty="0">
                <a:latin typeface="+mn-lt"/>
              </a:rPr>
              <a:t>and 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DESY</a:t>
            </a:r>
            <a:r>
              <a:rPr lang="en-US" sz="2000" b="1" dirty="0" smtClean="0">
                <a:solidFill>
                  <a:srgbClr val="00A3EA"/>
                </a:solidFill>
                <a:latin typeface="+mn-lt"/>
              </a:rPr>
              <a:t> </a:t>
            </a:r>
            <a:r>
              <a:rPr lang="en-US" sz="2000" dirty="0">
                <a:latin typeface="+mn-lt"/>
              </a:rPr>
              <a:t>working on </a:t>
            </a:r>
            <a:r>
              <a:rPr lang="en-US" sz="2000" dirty="0" smtClean="0">
                <a:latin typeface="+mn-lt"/>
              </a:rPr>
              <a:t>X-band TDS collaboration, </a:t>
            </a:r>
            <a:r>
              <a:rPr lang="en-US" sz="2000" dirty="0">
                <a:latin typeface="+mn-lt"/>
              </a:rPr>
              <a:t>in particular: </a:t>
            </a:r>
            <a:endParaRPr lang="en-US" sz="2000" dirty="0" smtClean="0">
              <a:latin typeface="+mn-lt"/>
            </a:endParaRPr>
          </a:p>
          <a:p>
            <a:pPr marL="800100" lvl="1" indent="-342900">
              <a:buFont typeface="Wingdings" charset="2"/>
              <a:buChar char="ü"/>
            </a:pPr>
            <a:r>
              <a:rPr lang="en-US" sz="2000" i="1" dirty="0" smtClean="0">
                <a:latin typeface="+mn-lt"/>
              </a:rPr>
              <a:t>A</a:t>
            </a:r>
            <a:r>
              <a:rPr lang="en-US" sz="2000" i="1" dirty="0">
                <a:latin typeface="+mn-lt"/>
              </a:rPr>
              <a:t>. Grudiev, </a:t>
            </a:r>
            <a:r>
              <a:rPr lang="en-US" sz="2000" i="1" dirty="0" smtClean="0">
                <a:latin typeface="+mn-lt"/>
              </a:rPr>
              <a:t>W. Wuensch, N</a:t>
            </a:r>
            <a:r>
              <a:rPr lang="en-US" sz="2000" i="1" dirty="0">
                <a:latin typeface="+mn-lt"/>
              </a:rPr>
              <a:t>. Catalan Lasheras, G. Mcmonagle (CERN) </a:t>
            </a:r>
            <a:endParaRPr lang="en-US" sz="2000" dirty="0">
              <a:latin typeface="+mn-lt"/>
            </a:endParaRPr>
          </a:p>
          <a:p>
            <a:pPr marL="800100" lvl="1" indent="-342900">
              <a:buFont typeface="Wingdings" charset="2"/>
              <a:buChar char="ü"/>
            </a:pPr>
            <a:r>
              <a:rPr lang="en-US" sz="2000" i="1" dirty="0" smtClean="0">
                <a:latin typeface="+mn-lt"/>
              </a:rPr>
              <a:t>B. Marchetti, F. Christie, R. </a:t>
            </a:r>
            <a:r>
              <a:rPr lang="en-US" sz="2000" i="1" dirty="0">
                <a:latin typeface="+mn-lt"/>
              </a:rPr>
              <a:t>D‘Arcy, D. </a:t>
            </a:r>
            <a:r>
              <a:rPr lang="en-US" sz="2000" i="1" dirty="0" smtClean="0">
                <a:latin typeface="+mn-lt"/>
              </a:rPr>
              <a:t>Marx (DESY)</a:t>
            </a:r>
            <a:endParaRPr lang="en-US" sz="20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 rot="20962629">
            <a:off x="1797960" y="4823181"/>
            <a:ext cx="5836072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600" kern="1000" spc="30" dirty="0" smtClean="0">
                <a:solidFill>
                  <a:srgbClr val="EB5B00"/>
                </a:solidFill>
                <a:latin typeface="+mn-lt"/>
                <a:cs typeface="Franklin Gothic Book"/>
              </a:rPr>
              <a:t>Thank you for the attention!!</a:t>
            </a:r>
          </a:p>
        </p:txBody>
      </p:sp>
    </p:spTree>
    <p:extLst>
      <p:ext uri="{BB962C8B-B14F-4D97-AF65-F5344CB8AC3E}">
        <p14:creationId xmlns:p14="http://schemas.microsoft.com/office/powerpoint/2010/main" val="13013544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708" y="188640"/>
            <a:ext cx="6708025" cy="508500"/>
          </a:xfrm>
        </p:spPr>
        <p:txBody>
          <a:bodyPr/>
          <a:lstStyle/>
          <a:p>
            <a:r>
              <a:rPr lang="en-US" sz="2400" dirty="0" smtClean="0"/>
              <a:t>SwissFEL site</a:t>
            </a:r>
            <a:endParaRPr lang="en-US" sz="2400" dirty="0"/>
          </a:p>
        </p:txBody>
      </p:sp>
      <p:grpSp>
        <p:nvGrpSpPr>
          <p:cNvPr id="3" name="Group 2"/>
          <p:cNvGrpSpPr/>
          <p:nvPr/>
        </p:nvGrpSpPr>
        <p:grpSpPr>
          <a:xfrm>
            <a:off x="539552" y="908720"/>
            <a:ext cx="8418256" cy="5811587"/>
            <a:chOff x="330208" y="785765"/>
            <a:chExt cx="8634280" cy="602761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026"/>
            <a:stretch/>
          </p:blipFill>
          <p:spPr>
            <a:xfrm>
              <a:off x="330208" y="785765"/>
              <a:ext cx="8634280" cy="6027611"/>
            </a:xfrm>
            <a:prstGeom prst="rect">
              <a:avLst/>
            </a:prstGeom>
          </p:spPr>
        </p:pic>
        <p:sp>
          <p:nvSpPr>
            <p:cNvPr id="8" name="Rounded Rectangular Callout 7"/>
            <p:cNvSpPr/>
            <p:nvPr/>
          </p:nvSpPr>
          <p:spPr>
            <a:xfrm>
              <a:off x="750851" y="3691247"/>
              <a:ext cx="1340603" cy="309966"/>
            </a:xfrm>
            <a:prstGeom prst="wedgeRoundRectCallout">
              <a:avLst>
                <a:gd name="adj1" fmla="val 127403"/>
                <a:gd name="adj2" fmla="val 328415"/>
                <a:gd name="adj3" fmla="val 16667"/>
              </a:avLst>
            </a:prstGeom>
            <a:solidFill>
              <a:srgbClr val="FFFFCC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>
                  <a:solidFill>
                    <a:srgbClr val="002060"/>
                  </a:solidFill>
                </a:rPr>
                <a:t>I</a:t>
              </a:r>
              <a:r>
                <a:rPr lang="de-CH" dirty="0" smtClean="0">
                  <a:solidFill>
                    <a:srgbClr val="002060"/>
                  </a:solidFill>
                </a:rPr>
                <a:t>njector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9" name="Rounded Rectangular Callout 8"/>
            <p:cNvSpPr/>
            <p:nvPr/>
          </p:nvSpPr>
          <p:spPr>
            <a:xfrm>
              <a:off x="3267152" y="2253440"/>
              <a:ext cx="1340603" cy="309966"/>
            </a:xfrm>
            <a:prstGeom prst="wedgeRoundRectCallout">
              <a:avLst>
                <a:gd name="adj1" fmla="val 72337"/>
                <a:gd name="adj2" fmla="val 221902"/>
                <a:gd name="adj3" fmla="val 16667"/>
              </a:avLst>
            </a:prstGeom>
            <a:solidFill>
              <a:srgbClr val="FFFFCC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2060"/>
                  </a:solidFill>
                </a:rPr>
                <a:t>Linac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1" name="Rounded Rectangular Callout 10"/>
            <p:cNvSpPr/>
            <p:nvPr/>
          </p:nvSpPr>
          <p:spPr>
            <a:xfrm>
              <a:off x="5946550" y="2378552"/>
              <a:ext cx="1340603" cy="309966"/>
            </a:xfrm>
            <a:prstGeom prst="wedgeRoundRectCallout">
              <a:avLst>
                <a:gd name="adj1" fmla="val -76839"/>
                <a:gd name="adj2" fmla="val 3679"/>
                <a:gd name="adj3" fmla="val 16667"/>
              </a:avLst>
            </a:prstGeom>
            <a:solidFill>
              <a:srgbClr val="FFFFCC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2060"/>
                  </a:solidFill>
                </a:rPr>
                <a:t>Undulators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2" name="Rounded Rectangular Callout 11"/>
            <p:cNvSpPr/>
            <p:nvPr/>
          </p:nvSpPr>
          <p:spPr>
            <a:xfrm>
              <a:off x="6334525" y="1306343"/>
              <a:ext cx="1821051" cy="309966"/>
            </a:xfrm>
            <a:prstGeom prst="wedgeRoundRectCallout">
              <a:avLst>
                <a:gd name="adj1" fmla="val -72283"/>
                <a:gd name="adj2" fmla="val 233810"/>
                <a:gd name="adj3" fmla="val 16667"/>
              </a:avLst>
            </a:prstGeom>
            <a:solidFill>
              <a:srgbClr val="FFFFCC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2060"/>
                  </a:solidFill>
                </a:rPr>
                <a:t>Experiment hall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3" name="Rounded Rectangular Callout 12"/>
            <p:cNvSpPr/>
            <p:nvPr/>
          </p:nvSpPr>
          <p:spPr>
            <a:xfrm>
              <a:off x="498187" y="2587401"/>
              <a:ext cx="2022529" cy="309966"/>
            </a:xfrm>
            <a:prstGeom prst="wedgeRoundRectCallout">
              <a:avLst>
                <a:gd name="adj1" fmla="val -33595"/>
                <a:gd name="adj2" fmla="val -171782"/>
                <a:gd name="adj3" fmla="val 16667"/>
              </a:avLst>
            </a:prstGeom>
            <a:solidFill>
              <a:srgbClr val="92D05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2060"/>
                  </a:solidFill>
                </a:rPr>
                <a:t>SLS synchrotron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4" name="Rounded Rectangular Callout 13"/>
            <p:cNvSpPr/>
            <p:nvPr/>
          </p:nvSpPr>
          <p:spPr>
            <a:xfrm>
              <a:off x="2393700" y="1312190"/>
              <a:ext cx="2022529" cy="309966"/>
            </a:xfrm>
            <a:prstGeom prst="wedgeRoundRectCallout">
              <a:avLst>
                <a:gd name="adj1" fmla="val -66848"/>
                <a:gd name="adj2" fmla="val 134994"/>
                <a:gd name="adj3" fmla="val 16667"/>
              </a:avLst>
            </a:prstGeom>
            <a:solidFill>
              <a:srgbClr val="92D05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2060"/>
                  </a:solidFill>
                </a:rPr>
                <a:t>Proton cyclotrons</a:t>
              </a:r>
              <a:endParaRPr lang="en-US" dirty="0">
                <a:solidFill>
                  <a:srgbClr val="002060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693068" y="2834933"/>
            <a:ext cx="3077702" cy="954107"/>
          </a:xfrm>
          <a:prstGeom prst="rect">
            <a:avLst/>
          </a:prstGeom>
          <a:solidFill>
            <a:srgbClr val="92D050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400" b="1" u="sng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Building key figures</a:t>
            </a:r>
          </a:p>
          <a:p>
            <a:pPr>
              <a:spcBef>
                <a:spcPts val="0"/>
              </a:spcBef>
            </a:pPr>
            <a:r>
              <a:rPr lang="en-US" sz="1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overall length:      740 </a:t>
            </a:r>
            <a:r>
              <a:rPr lang="en-US" sz="1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 </a:t>
            </a:r>
            <a:br>
              <a:rPr lang="en-US" sz="1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soil movements:  </a:t>
            </a:r>
            <a:r>
              <a:rPr lang="en-US" sz="1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95’000 m3</a:t>
            </a:r>
            <a:br>
              <a:rPr lang="en-US" sz="1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casted concrete:  21’000 m3 or </a:t>
            </a:r>
            <a:r>
              <a:rPr lang="en-US" sz="1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50’000 </a:t>
            </a:r>
            <a:r>
              <a:rPr lang="en-US" sz="1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endParaRPr lang="en-US" sz="1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7720" y="3783656"/>
            <a:ext cx="3473050" cy="2844998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3795109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2.5 cell S-band RF gun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" t="647" r="1218" b="1125"/>
          <a:stretch/>
        </p:blipFill>
        <p:spPr bwMode="auto">
          <a:xfrm>
            <a:off x="5148064" y="801937"/>
            <a:ext cx="3918069" cy="5579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568" y="980728"/>
            <a:ext cx="5974572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960"/>
              </a:spcBef>
              <a:buClr>
                <a:srgbClr val="C00000"/>
              </a:buClr>
              <a:buSzPct val="90000"/>
              <a:buFont typeface="Wingdings" charset="2"/>
              <a:buChar char="q"/>
            </a:pPr>
            <a:r>
              <a:rPr lang="en-US" sz="1800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Best design features from LCLS and CTF/PHIN RF guns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adopted</a:t>
            </a:r>
          </a:p>
          <a:p>
            <a:pPr marL="285750" indent="-285750">
              <a:spcBef>
                <a:spcPts val="960"/>
              </a:spcBef>
              <a:buClr>
                <a:srgbClr val="C00000"/>
              </a:buClr>
              <a:buSzPct val="90000"/>
              <a:buFont typeface="Wingdings" charset="2"/>
              <a:buChar char="q"/>
            </a:pPr>
            <a:r>
              <a:rPr lang="en-US" sz="1800" dirty="0" smtClean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Machined “on tune” according to HFSS</a:t>
            </a:r>
          </a:p>
          <a:p>
            <a:pPr marL="285750" indent="-285750">
              <a:spcBef>
                <a:spcPts val="960"/>
              </a:spcBef>
              <a:buClr>
                <a:srgbClr val="C00000"/>
              </a:buClr>
              <a:buSzPct val="90000"/>
              <a:buFont typeface="Wingdings" charset="2"/>
              <a:buChar char="q"/>
            </a:pPr>
            <a:r>
              <a:rPr lang="en-US" sz="1800" dirty="0" smtClean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No tuning plungers</a:t>
            </a:r>
          </a:p>
          <a:p>
            <a:pPr marL="285750" indent="-285750">
              <a:spcBef>
                <a:spcPts val="960"/>
              </a:spcBef>
              <a:buClr>
                <a:srgbClr val="C00000"/>
              </a:buClr>
              <a:buSzPct val="90000"/>
              <a:buFont typeface="Wingdings" charset="2"/>
              <a:buChar char="q"/>
            </a:pPr>
            <a:r>
              <a:rPr lang="en-US" sz="1800" dirty="0" smtClean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No tuning step during machining</a:t>
            </a:r>
          </a:p>
          <a:p>
            <a:pPr marL="285750" indent="-285750">
              <a:spcBef>
                <a:spcPts val="960"/>
              </a:spcBef>
              <a:buClr>
                <a:srgbClr val="C00000"/>
              </a:buClr>
              <a:buSzPct val="90000"/>
              <a:buFont typeface="Wingdings" charset="2"/>
              <a:buChar char="q"/>
            </a:pPr>
            <a:r>
              <a:rPr lang="en-US" sz="1800" dirty="0" smtClean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Quadrupole compensated symmetric coupler</a:t>
            </a:r>
          </a:p>
          <a:p>
            <a:pPr marL="285750" indent="-285750">
              <a:spcBef>
                <a:spcPts val="960"/>
              </a:spcBef>
              <a:buClr>
                <a:srgbClr val="C00000"/>
              </a:buClr>
              <a:buSzPct val="90000"/>
              <a:buFont typeface="Wingdings" charset="2"/>
              <a:buChar char="q"/>
            </a:pPr>
            <a:r>
              <a:rPr lang="en-US" sz="1800" dirty="0" smtClean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Load lock chamber</a:t>
            </a:r>
          </a:p>
          <a:p>
            <a:pPr marL="285750" indent="-285750">
              <a:spcBef>
                <a:spcPts val="960"/>
              </a:spcBef>
              <a:buClr>
                <a:srgbClr val="C00000"/>
              </a:buClr>
              <a:buSzPct val="90000"/>
              <a:buFont typeface="Wingdings" charset="2"/>
              <a:buChar char="q"/>
            </a:pPr>
            <a:r>
              <a:rPr lang="en-US" sz="1800" dirty="0" smtClean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β=2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58902" y="5476507"/>
            <a:ext cx="3169282" cy="95410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>
              <a:tabLst>
                <a:tab pos="1978025" algn="l"/>
              </a:tabLst>
            </a:pPr>
            <a:r>
              <a:rPr lang="en-US" sz="1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and mechanical design: 	PSI</a:t>
            </a:r>
          </a:p>
          <a:p>
            <a:pPr>
              <a:tabLst>
                <a:tab pos="1978025" algn="l"/>
              </a:tabLst>
            </a:pPr>
            <a:r>
              <a:rPr lang="en-US" sz="1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Fine machining cavities : 	VDL</a:t>
            </a:r>
          </a:p>
          <a:p>
            <a:pPr defTabSz="-174625"/>
            <a:r>
              <a:rPr lang="en-US" sz="1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Pre-machining &amp; brazing: 			PSI workshop</a:t>
            </a:r>
          </a:p>
        </p:txBody>
      </p:sp>
      <p:pic>
        <p:nvPicPr>
          <p:cNvPr id="9" name="Picture 3" descr="C:\Users\craievich_p\Documents\PSI\SwissFEL\Injector_commissioning\PaperPRSTAB\RFpart1\rf-fig3\kathode_m_plu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4" t="2245" r="2531" b="862"/>
          <a:stretch>
            <a:fillRect/>
          </a:stretch>
        </p:blipFill>
        <p:spPr bwMode="auto">
          <a:xfrm>
            <a:off x="7263785" y="911893"/>
            <a:ext cx="1547613" cy="2138977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80602"/>
            <a:ext cx="2563565" cy="1872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59254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75" y="692696"/>
            <a:ext cx="8190090" cy="614256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conditioning at SITF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6189927" y="136640"/>
            <a:ext cx="2304256" cy="68912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Blue lines: RF power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Franklin Gothic Book"/>
              </a:rPr>
              <a:t>Green: vacuum pressure</a:t>
            </a:r>
          </a:p>
        </p:txBody>
      </p:sp>
    </p:spTree>
    <p:extLst>
      <p:ext uri="{BB962C8B-B14F-4D97-AF65-F5344CB8AC3E}">
        <p14:creationId xmlns:p14="http://schemas.microsoft.com/office/powerpoint/2010/main" val="9459686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708" y="188640"/>
            <a:ext cx="6708025" cy="508500"/>
          </a:xfrm>
        </p:spPr>
        <p:txBody>
          <a:bodyPr/>
          <a:lstStyle/>
          <a:p>
            <a:r>
              <a:rPr lang="en-US" sz="2400" dirty="0" smtClean="0"/>
              <a:t>Gun installed in SwissFEL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8" t="8772" r="15782" b="12281"/>
          <a:stretch/>
        </p:blipFill>
        <p:spPr>
          <a:xfrm>
            <a:off x="827584" y="836712"/>
            <a:ext cx="5400600" cy="3738876"/>
          </a:xfrm>
          <a:prstGeom prst="rect">
            <a:avLst/>
          </a:prstGeom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9669" y="4719604"/>
            <a:ext cx="3836173" cy="1931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350810" y="3933056"/>
            <a:ext cx="261717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chemeClr val="accent5"/>
                </a:solidFill>
                <a:latin typeface="+mn-lt"/>
              </a:rPr>
              <a:t>Reference performances </a:t>
            </a:r>
          </a:p>
          <a:p>
            <a:r>
              <a:rPr lang="en-US" sz="1400" dirty="0" smtClean="0">
                <a:latin typeface="+mn-lt"/>
              </a:rPr>
              <a:t>(Q = 200 pC and E</a:t>
            </a:r>
            <a:r>
              <a:rPr lang="en-US" sz="1400" baseline="-25000" dirty="0" smtClean="0">
                <a:latin typeface="+mn-lt"/>
              </a:rPr>
              <a:t>cath</a:t>
            </a:r>
            <a:r>
              <a:rPr lang="en-US" sz="1400" dirty="0" smtClean="0">
                <a:latin typeface="+mn-lt"/>
              </a:rPr>
              <a:t>=100MV/m) </a:t>
            </a:r>
            <a:endParaRPr lang="en-US" sz="1400" dirty="0"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" t="14888" r="35527" b="34398"/>
          <a:stretch/>
        </p:blipFill>
        <p:spPr>
          <a:xfrm>
            <a:off x="6350809" y="843721"/>
            <a:ext cx="2617170" cy="164917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500459" y="908720"/>
            <a:ext cx="2617170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First beam August 24, 2016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51" y="3789671"/>
            <a:ext cx="5114069" cy="3067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62250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SwissFEL C-Band module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9" name="Picture 8" descr="S10CB03_rendering_1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14" y="791797"/>
            <a:ext cx="8347194" cy="6066203"/>
          </a:xfrm>
          <a:prstGeom prst="rect">
            <a:avLst/>
          </a:prstGeom>
        </p:spPr>
      </p:pic>
      <p:graphicFrame>
        <p:nvGraphicFramePr>
          <p:cNvPr id="10" name="Group 2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633973"/>
              </p:ext>
            </p:extLst>
          </p:nvPr>
        </p:nvGraphicFramePr>
        <p:xfrm>
          <a:off x="6255183" y="908720"/>
          <a:ext cx="2421273" cy="2545301"/>
        </p:xfrm>
        <a:graphic>
          <a:graphicData uri="http://schemas.openxmlformats.org/drawingml/2006/table">
            <a:tbl>
              <a:tblPr/>
              <a:tblGrid>
                <a:gridCol w="1924602"/>
                <a:gridCol w="496671"/>
              </a:tblGrid>
              <a:tr h="2473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  <a:cs typeface="Times New Roman" pitchFamily="18" charset="0"/>
                        </a:rPr>
                        <a:t>Main LINAC</a:t>
                      </a:r>
                      <a:endParaRPr kumimoji="0" lang="de-CH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  <a:cs typeface="Times New Roman" pitchFamily="18" charset="0"/>
                        </a:rPr>
                        <a:t>#</a:t>
                      </a: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8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  <a:cs typeface="Times New Roman" pitchFamily="18" charset="0"/>
                        </a:rPr>
                        <a:t>LINAC module</a:t>
                      </a: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  <a:cs typeface="Times New Roman" pitchFamily="18" charset="0"/>
                        </a:rPr>
                        <a:t>26</a:t>
                      </a: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8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  <a:cs typeface="Times New Roman" pitchFamily="18" charset="0"/>
                        </a:rPr>
                        <a:t>Modulator</a:t>
                      </a: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  <a:cs typeface="Times New Roman" pitchFamily="18" charset="0"/>
                        </a:rPr>
                        <a:t>26</a:t>
                      </a: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8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  <a:cs typeface="Times New Roman" pitchFamily="18" charset="0"/>
                        </a:rPr>
                        <a:t>Klystron</a:t>
                      </a: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  <a:cs typeface="Times New Roman" pitchFamily="18" charset="0"/>
                        </a:rPr>
                        <a:t>26</a:t>
                      </a: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8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  <a:cs typeface="Times New Roman" pitchFamily="18" charset="0"/>
                        </a:rPr>
                        <a:t>Pulse compressor</a:t>
                      </a: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  <a:cs typeface="Times New Roman" pitchFamily="18" charset="0"/>
                        </a:rPr>
                        <a:t>26</a:t>
                      </a: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8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  <a:cs typeface="Times New Roman" pitchFamily="18" charset="0"/>
                        </a:rPr>
                        <a:t>Accelerating structure</a:t>
                      </a: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  <a:cs typeface="Times New Roman" pitchFamily="18" charset="0"/>
                        </a:rPr>
                        <a:t>104</a:t>
                      </a: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8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  <a:cs typeface="Times New Roman" pitchFamily="18" charset="0"/>
                        </a:rPr>
                        <a:t>Waveguide splitter</a:t>
                      </a: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  <a:cs typeface="Times New Roman" pitchFamily="18" charset="0"/>
                        </a:rPr>
                        <a:t>78</a:t>
                      </a: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8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  <a:cs typeface="Times New Roman" pitchFamily="18" charset="0"/>
                        </a:rPr>
                        <a:t>Waveguide load</a:t>
                      </a: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  <a:cs typeface="Times New Roman" pitchFamily="18" charset="0"/>
                        </a:rPr>
                        <a:t>104</a:t>
                      </a: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TextBox 93"/>
          <p:cNvSpPr txBox="1">
            <a:spLocks noChangeArrowheads="1"/>
          </p:cNvSpPr>
          <p:nvPr/>
        </p:nvSpPr>
        <p:spPr bwMode="auto">
          <a:xfrm rot="21120000">
            <a:off x="2414372" y="2973899"/>
            <a:ext cx="298639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C-band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-klystron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/>
            </a:r>
            <a:br>
              <a:rPr lang="en-US" dirty="0">
                <a:solidFill>
                  <a:srgbClr val="002060"/>
                </a:solidFill>
                <a:latin typeface="Calibri" pitchFamily="34" charset="0"/>
              </a:rPr>
            </a:b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 5.7 GHz, 50 MW,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3 </a:t>
            </a:r>
            <a:r>
              <a:rPr lang="el-GR" dirty="0">
                <a:solidFill>
                  <a:srgbClr val="002060"/>
                </a:solidFill>
                <a:latin typeface="Calibri" pitchFamily="34" charset="0"/>
              </a:rPr>
              <a:t>μ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s, 100 Hz</a:t>
            </a:r>
          </a:p>
        </p:txBody>
      </p:sp>
      <p:sp>
        <p:nvSpPr>
          <p:cNvPr id="12" name="TextBox 207"/>
          <p:cNvSpPr txBox="1">
            <a:spLocks noChangeArrowheads="1"/>
          </p:cNvSpPr>
          <p:nvPr/>
        </p:nvSpPr>
        <p:spPr bwMode="auto">
          <a:xfrm rot="21180000">
            <a:off x="2453128" y="4195499"/>
            <a:ext cx="4292457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70000"/>
              </a:lnSpc>
            </a:pP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four 2 m long C-band structures, </a:t>
            </a: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28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MV/m</a:t>
            </a:r>
          </a:p>
          <a:p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220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M</a:t>
            </a: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eV energy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gain per  </a:t>
            </a: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module </a:t>
            </a:r>
            <a:r>
              <a:rPr lang="en-US" sz="1400" dirty="0" smtClean="0">
                <a:solidFill>
                  <a:srgbClr val="002060"/>
                </a:solidFill>
                <a:latin typeface="Calibri" pitchFamily="34" charset="0"/>
              </a:rPr>
              <a:t>(+10% overhead)</a:t>
            </a:r>
            <a:endParaRPr lang="en-US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cxnSp>
        <p:nvCxnSpPr>
          <p:cNvPr id="13" name="Straight Arrow Connector 208"/>
          <p:cNvCxnSpPr>
            <a:cxnSpLocks noChangeShapeType="1"/>
          </p:cNvCxnSpPr>
          <p:nvPr/>
        </p:nvCxnSpPr>
        <p:spPr bwMode="auto">
          <a:xfrm flipV="1">
            <a:off x="1259632" y="5743611"/>
            <a:ext cx="7613268" cy="106302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14" name="TextBox 209"/>
          <p:cNvSpPr txBox="1">
            <a:spLocks noChangeArrowheads="1"/>
          </p:cNvSpPr>
          <p:nvPr/>
        </p:nvSpPr>
        <p:spPr bwMode="auto">
          <a:xfrm rot="21120000">
            <a:off x="4842439" y="6202020"/>
            <a:ext cx="49885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9</a:t>
            </a:r>
            <a:r>
              <a:rPr lang="en-US" sz="16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m</a:t>
            </a:r>
          </a:p>
        </p:txBody>
      </p:sp>
      <p:sp>
        <p:nvSpPr>
          <p:cNvPr id="15" name="TextBox 93"/>
          <p:cNvSpPr txBox="1">
            <a:spLocks noChangeArrowheads="1"/>
          </p:cNvSpPr>
          <p:nvPr/>
        </p:nvSpPr>
        <p:spPr bwMode="auto">
          <a:xfrm>
            <a:off x="539552" y="4191618"/>
            <a:ext cx="1165203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70000"/>
              </a:lnSpc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BOC</a:t>
            </a:r>
          </a:p>
          <a:p>
            <a:pPr>
              <a:lnSpc>
                <a:spcPct val="70000"/>
              </a:lnSpc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pulse </a:t>
            </a:r>
          </a:p>
          <a:p>
            <a:pPr>
              <a:lnSpc>
                <a:spcPct val="70000"/>
              </a:lnSpc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compressor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8159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943708" y="328212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sz="2400" dirty="0" smtClean="0"/>
              <a:t>Installation of last Linac girder: Sept. 13, 2016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25" y="1412776"/>
            <a:ext cx="8360229" cy="4932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5070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3525</TotalTime>
  <Words>2290</Words>
  <Application>Microsoft Macintosh PowerPoint</Application>
  <PresentationFormat>On-screen Show (4:3)</PresentationFormat>
  <Paragraphs>442</Paragraphs>
  <Slides>30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6" baseType="lpstr">
      <vt:lpstr>Arial Narrow</vt:lpstr>
      <vt:lpstr>Batang</vt:lpstr>
      <vt:lpstr>Calibri</vt:lpstr>
      <vt:lpstr>Franklin Gothic Book</vt:lpstr>
      <vt:lpstr>Georgia</vt:lpstr>
      <vt:lpstr>ＭＳ Ｐゴシック</vt:lpstr>
      <vt:lpstr>Rockwell</vt:lpstr>
      <vt:lpstr>Symbol</vt:lpstr>
      <vt:lpstr>Times</vt:lpstr>
      <vt:lpstr>Times New Roman</vt:lpstr>
      <vt:lpstr>Verdana</vt:lpstr>
      <vt:lpstr>Wingdings</vt:lpstr>
      <vt:lpstr>ヒラギノ角ゴ Pro W3</vt:lpstr>
      <vt:lpstr>Arial</vt:lpstr>
      <vt:lpstr>PSI PowerPoint Master english</vt:lpstr>
      <vt:lpstr>Equation</vt:lpstr>
      <vt:lpstr>RF activities for SwissFEL</vt:lpstr>
      <vt:lpstr>Outline</vt:lpstr>
      <vt:lpstr>SwissFEL overview</vt:lpstr>
      <vt:lpstr>SwissFEL site</vt:lpstr>
      <vt:lpstr>2.5 cell S-band RF gun </vt:lpstr>
      <vt:lpstr>RF conditioning at SITF</vt:lpstr>
      <vt:lpstr>Gun installed in SwissFEL</vt:lpstr>
      <vt:lpstr>SwissFEL C-Band module</vt:lpstr>
      <vt:lpstr>PowerPoint Presentation</vt:lpstr>
      <vt:lpstr>C-band structures: ultra-precision machining</vt:lpstr>
      <vt:lpstr>C-band structures</vt:lpstr>
      <vt:lpstr>Pulse compressor, max. gradient and bead-pull</vt:lpstr>
      <vt:lpstr>Temperature distribution @5712 MHz</vt:lpstr>
      <vt:lpstr>Solid-state modulators for C-band linac</vt:lpstr>
      <vt:lpstr>Conditioning of first C-band module</vt:lpstr>
      <vt:lpstr>Overview SwissFEL RF Present status</vt:lpstr>
      <vt:lpstr>Consolidation of the RF technology at PSI  </vt:lpstr>
      <vt:lpstr>CERN-PSI X-band accelerating structures</vt:lpstr>
      <vt:lpstr>First X-band accelerating structure</vt:lpstr>
      <vt:lpstr>Post-undulator X-band TDS for Athos beamline</vt:lpstr>
      <vt:lpstr>Beam parameters and measurement concept</vt:lpstr>
      <vt:lpstr>Resolution, induced energy spread and jitter</vt:lpstr>
      <vt:lpstr>RF stability – X-band linearizer</vt:lpstr>
      <vt:lpstr>Ongoing collaboration for X-band TDS</vt:lpstr>
      <vt:lpstr>RF waveguide network (first concept)</vt:lpstr>
      <vt:lpstr>RF Travelling-Wave Electron Gun</vt:lpstr>
      <vt:lpstr>C-band RF Travelling-Wave Electron Gun</vt:lpstr>
      <vt:lpstr>Multipurpose C-band TW photo-injector</vt:lpstr>
      <vt:lpstr>Conclusions</vt:lpstr>
      <vt:lpstr>Acknowledgements </vt:lpstr>
    </vt:vector>
  </TitlesOfParts>
  <Company>PSI - Paul Scherrer Institut</Company>
  <LinksUpToDate>false</LinksUpToDate>
  <SharedDoc>false</SharedDoc>
  <HyperlinkBase/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Craievich Paolo</dc:creator>
  <cp:lastModifiedBy>Microsoft Office User</cp:lastModifiedBy>
  <cp:revision>166</cp:revision>
  <cp:lastPrinted>2017-03-09T06:06:40Z</cp:lastPrinted>
  <dcterms:created xsi:type="dcterms:W3CDTF">2016-09-14T07:48:11Z</dcterms:created>
  <dcterms:modified xsi:type="dcterms:W3CDTF">2017-03-09T06:30:07Z</dcterms:modified>
</cp:coreProperties>
</file>