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1"/>
  </p:notesMasterIdLst>
  <p:sldIdLst>
    <p:sldId id="257" r:id="rId2"/>
    <p:sldId id="260" r:id="rId3"/>
    <p:sldId id="279" r:id="rId4"/>
    <p:sldId id="274" r:id="rId5"/>
    <p:sldId id="258" r:id="rId6"/>
    <p:sldId id="277" r:id="rId7"/>
    <p:sldId id="269" r:id="rId8"/>
    <p:sldId id="270" r:id="rId9"/>
    <p:sldId id="261" r:id="rId10"/>
    <p:sldId id="262" r:id="rId11"/>
    <p:sldId id="278" r:id="rId12"/>
    <p:sldId id="263" r:id="rId13"/>
    <p:sldId id="259" r:id="rId14"/>
    <p:sldId id="271" r:id="rId15"/>
    <p:sldId id="264" r:id="rId16"/>
    <p:sldId id="265" r:id="rId17"/>
    <p:sldId id="266" r:id="rId18"/>
    <p:sldId id="268" r:id="rId19"/>
    <p:sldId id="267" r:id="rId20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49" d="100"/>
          <a:sy n="149" d="100"/>
        </p:scale>
        <p:origin x="-240" y="-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0" d="100"/>
        <a:sy n="12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8F34E8-27C6-4F35-B196-748B881C8942}" type="datetimeFigureOut">
              <a:rPr lang="en-AU" smtClean="0"/>
              <a:t>2017-03-09</a:t>
            </a:fld>
            <a:endParaRPr lang="en-AU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FFEBB6-837B-49CA-AB84-29C22CFF7DD9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5753657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AU" dirty="0" smtClean="0"/>
              <a:t>2017-03-09</a:t>
            </a: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dirty="0" smtClean="0"/>
              <a:t>CLIC Workshop March 2017 - M.J.Boland</a:t>
            </a: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F23E1-C79F-4A77-8CBD-37C9BDE3C084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475323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AU" dirty="0" smtClean="0"/>
              <a:t>2017-03-09</a:t>
            </a: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dirty="0" smtClean="0"/>
              <a:t>CLIC Workshop March 2017 - M.J.Boland</a:t>
            </a: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F23E1-C79F-4A77-8CBD-37C9BDE3C084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7141729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AU" dirty="0" smtClean="0"/>
              <a:t>2017-03-09</a:t>
            </a: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dirty="0" smtClean="0"/>
              <a:t>CLIC Workshop March 2017 - M.J.Boland</a:t>
            </a: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F23E1-C79F-4A77-8CBD-37C9BDE3C084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753520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AU" dirty="0" smtClean="0"/>
              <a:t>2017-03-09</a:t>
            </a: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dirty="0" smtClean="0"/>
              <a:t>CLIC Workshop March 2017 - M.J.Boland</a:t>
            </a: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F23E1-C79F-4A77-8CBD-37C9BDE3C084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083196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AU" dirty="0" smtClean="0"/>
              <a:t>2017-03-09</a:t>
            </a: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dirty="0" smtClean="0"/>
              <a:t>CLIC Workshop March 2017 - M.J.Boland</a:t>
            </a: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F23E1-C79F-4A77-8CBD-37C9BDE3C084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7821764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AU" dirty="0" smtClean="0"/>
              <a:t>2017-03-09</a:t>
            </a:r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dirty="0" smtClean="0"/>
              <a:t>CLIC Workshop March 2017 - M.J.Boland</a:t>
            </a:r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F23E1-C79F-4A77-8CBD-37C9BDE3C084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061466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AU" dirty="0" smtClean="0"/>
              <a:t>2017-03-09</a:t>
            </a:r>
            <a:endParaRPr lang="en-A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dirty="0" smtClean="0"/>
              <a:t>CLIC Workshop March 2017 - M.J.Boland</a:t>
            </a:r>
            <a:endParaRPr lang="en-A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F23E1-C79F-4A77-8CBD-37C9BDE3C084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1836037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AU" dirty="0" smtClean="0"/>
              <a:t>2017-03-09</a:t>
            </a:r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dirty="0" smtClean="0"/>
              <a:t>CLIC Workshop March 2017 - M.J.Boland</a:t>
            </a:r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F23E1-C79F-4A77-8CBD-37C9BDE3C084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381368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AU" dirty="0" smtClean="0"/>
              <a:t>2017-03-09</a:t>
            </a:r>
            <a:endParaRPr lang="en-A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dirty="0" smtClean="0"/>
              <a:t>CLIC Workshop March 2017 - M.J.Boland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F23E1-C79F-4A77-8CBD-37C9BDE3C084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0593633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AU" dirty="0" smtClean="0"/>
              <a:t>2017-03-09</a:t>
            </a:r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dirty="0" smtClean="0"/>
              <a:t>CLIC Workshop March 2017 - M.J.Boland</a:t>
            </a:r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F23E1-C79F-4A77-8CBD-37C9BDE3C084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504688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AU" dirty="0" smtClean="0"/>
              <a:t>2017-03-09</a:t>
            </a:r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dirty="0" smtClean="0"/>
              <a:t>CLIC Workshop March 2017 - M.J.Boland</a:t>
            </a:r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F23E1-C79F-4A77-8CBD-37C9BDE3C084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280712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AU" dirty="0" smtClean="0"/>
              <a:t>2017-03-09</a:t>
            </a: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AU" dirty="0" smtClean="0"/>
              <a:t>CLIC Workshop March 2017 - M.J.Boland</a:t>
            </a: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3F23E1-C79F-4A77-8CBD-37C9BDE3C084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2226027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496" y="195487"/>
            <a:ext cx="9108504" cy="792087"/>
          </a:xfrm>
        </p:spPr>
        <p:txBody>
          <a:bodyPr>
            <a:noAutofit/>
          </a:bodyPr>
          <a:lstStyle/>
          <a:p>
            <a:r>
              <a:rPr lang="en-AU" sz="2800" b="1" dirty="0" smtClean="0">
                <a:solidFill>
                  <a:schemeClr val="bg1"/>
                </a:solidFill>
              </a:rPr>
              <a:t>Australian light sources: XFEL and Compact Compton Source</a:t>
            </a:r>
            <a:br>
              <a:rPr lang="en-AU" sz="2800" b="1" dirty="0" smtClean="0">
                <a:solidFill>
                  <a:schemeClr val="bg1"/>
                </a:solidFill>
              </a:rPr>
            </a:br>
            <a:endParaRPr lang="en-AU" sz="2800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87824" y="3291830"/>
            <a:ext cx="5320680" cy="1817340"/>
          </a:xfrm>
        </p:spPr>
        <p:txBody>
          <a:bodyPr>
            <a:normAutofit/>
          </a:bodyPr>
          <a:lstStyle/>
          <a:p>
            <a:r>
              <a:rPr lang="en-AU" sz="1800" b="1" dirty="0" smtClean="0">
                <a:solidFill>
                  <a:schemeClr val="bg1"/>
                </a:solidFill>
              </a:rPr>
              <a:t>Mark Boland</a:t>
            </a:r>
          </a:p>
          <a:p>
            <a:r>
              <a:rPr lang="en-AU" sz="1800" b="1" dirty="0" smtClean="0">
                <a:solidFill>
                  <a:schemeClr val="bg1"/>
                </a:solidFill>
              </a:rPr>
              <a:t>Australian Synchrotron and University of Melbourne</a:t>
            </a:r>
          </a:p>
          <a:p>
            <a:r>
              <a:rPr lang="en-AU" sz="1800" b="1" dirty="0" smtClean="0">
                <a:solidFill>
                  <a:schemeClr val="bg1"/>
                </a:solidFill>
              </a:rPr>
              <a:t>On behalf of the Australian collaborators on </a:t>
            </a:r>
            <a:r>
              <a:rPr lang="en-AU" sz="1800" b="1" dirty="0" smtClean="0">
                <a:solidFill>
                  <a:schemeClr val="bg1"/>
                </a:solidFill>
              </a:rPr>
              <a:t>CL</a:t>
            </a:r>
            <a:r>
              <a:rPr lang="en-AU" sz="1800" b="1" dirty="0" smtClean="0">
                <a:solidFill>
                  <a:schemeClr val="bg1"/>
                </a:solidFill>
              </a:rPr>
              <a:t>IC</a:t>
            </a:r>
            <a:endParaRPr lang="en-AU" sz="1600" b="1" dirty="0" smtClean="0">
              <a:solidFill>
                <a:schemeClr val="bg1"/>
              </a:solidFill>
            </a:endParaRPr>
          </a:p>
          <a:p>
            <a:endParaRPr lang="en-AU" sz="1600" b="1" dirty="0" smtClean="0">
              <a:solidFill>
                <a:schemeClr val="bg1"/>
              </a:solidFill>
            </a:endParaRPr>
          </a:p>
          <a:p>
            <a:r>
              <a:rPr lang="en-AU" b="1" dirty="0" smtClean="0">
                <a:solidFill>
                  <a:schemeClr val="bg1"/>
                </a:solidFill>
              </a:rPr>
              <a:t>CLIC Workshop 9 March 2017</a:t>
            </a:r>
            <a:endParaRPr lang="en-A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5640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7494"/>
            <a:ext cx="8229600" cy="435262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XFEL User Community in Australia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540" y="2402981"/>
            <a:ext cx="2839284" cy="2024216"/>
          </a:xfrm>
        </p:spPr>
        <p:txBody>
          <a:bodyPr>
            <a:normAutofit fontScale="85000" lnSpcReduction="10000"/>
          </a:bodyPr>
          <a:lstStyle/>
          <a:p>
            <a:r>
              <a:rPr lang="en-AU" sz="1800" dirty="0" smtClean="0"/>
              <a:t>Site constraint 550 m:</a:t>
            </a:r>
          </a:p>
          <a:p>
            <a:r>
              <a:rPr lang="en-AU" sz="1800" dirty="0" smtClean="0"/>
              <a:t>Same tunnel, energy and source points for storage ring upgrade.</a:t>
            </a:r>
          </a:p>
          <a:p>
            <a:r>
              <a:rPr lang="en-AU" sz="1800" dirty="0" smtClean="0"/>
              <a:t>Time constraints: need to finish building out the remaining beamlines before justifying a new ring or FEL. </a:t>
            </a:r>
          </a:p>
          <a:p>
            <a:endParaRPr lang="en-AU" sz="1800" dirty="0" smtClean="0"/>
          </a:p>
          <a:p>
            <a:endParaRPr lang="en-AU" sz="1800" dirty="0" smtClean="0"/>
          </a:p>
          <a:p>
            <a:endParaRPr lang="en-AU" sz="1800" dirty="0" smtClean="0"/>
          </a:p>
          <a:p>
            <a:endParaRPr lang="en-AU" sz="1800" dirty="0" smtClean="0"/>
          </a:p>
          <a:p>
            <a:endParaRPr lang="en-AU" sz="1800" dirty="0" smtClean="0"/>
          </a:p>
          <a:p>
            <a:endParaRPr lang="en-AU" sz="1800" dirty="0" smtClean="0"/>
          </a:p>
          <a:p>
            <a:endParaRPr lang="en-AU" sz="1800" dirty="0" smtClean="0"/>
          </a:p>
          <a:p>
            <a:endParaRPr lang="en-AU" sz="1800" dirty="0" smtClean="0"/>
          </a:p>
          <a:p>
            <a:endParaRPr lang="en-AU" sz="1800" dirty="0" smtClean="0"/>
          </a:p>
          <a:p>
            <a:endParaRPr lang="en-AU" sz="1800" dirty="0" smtClean="0"/>
          </a:p>
          <a:p>
            <a:endParaRPr lang="en-AU" sz="1800" dirty="0" smtClean="0"/>
          </a:p>
          <a:p>
            <a:endParaRPr lang="en-AU" sz="1800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AU" dirty="0" smtClean="0">
                <a:solidFill>
                  <a:prstClr val="black">
                    <a:tint val="75000"/>
                  </a:prstClr>
                </a:solidFill>
              </a:rPr>
              <a:t>2017-03-09</a:t>
            </a:r>
            <a:endParaRPr lang="en-A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dirty="0" smtClean="0">
                <a:solidFill>
                  <a:prstClr val="black">
                    <a:tint val="75000"/>
                  </a:prstClr>
                </a:solidFill>
              </a:rPr>
              <a:t>CLIC Workshop March 2017 - M.J.Boland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AA77B-952D-A54C-9ADB-C0BE3FEB7A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6" descr="axxs_sit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3968" y="2211710"/>
            <a:ext cx="3819943" cy="2409815"/>
          </a:xfrm>
          <a:prstGeom prst="rect">
            <a:avLst/>
          </a:prstGeom>
        </p:spPr>
      </p:pic>
      <p:pic>
        <p:nvPicPr>
          <p:cNvPr id="156673" name="Picture 1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5619402" y="964292"/>
            <a:ext cx="3524598" cy="1007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116505" y="1019077"/>
            <a:ext cx="5670630" cy="9788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 defTabSz="457200">
              <a:spcBef>
                <a:spcPct val="20000"/>
              </a:spcBef>
              <a:buFont typeface="Arial"/>
              <a:buChar char="•"/>
              <a:defRPr/>
            </a:pPr>
            <a:r>
              <a:rPr lang="en-AU" dirty="0">
                <a:solidFill>
                  <a:prstClr val="black"/>
                </a:solidFill>
              </a:rPr>
              <a:t>Strong XFEL user base with regular beamtime on LCLS and members of review committees for European XFEL</a:t>
            </a:r>
          </a:p>
          <a:p>
            <a:pPr marL="342900" indent="-342900" defTabSz="457200">
              <a:spcBef>
                <a:spcPct val="20000"/>
              </a:spcBef>
              <a:buFont typeface="Arial"/>
              <a:buChar char="•"/>
              <a:defRPr/>
            </a:pPr>
            <a:r>
              <a:rPr lang="en-AU" dirty="0">
                <a:solidFill>
                  <a:prstClr val="black"/>
                </a:solidFill>
              </a:rPr>
              <a:t>Strong government funding, especially in life sciences</a:t>
            </a:r>
          </a:p>
        </p:txBody>
      </p:sp>
    </p:spTree>
    <p:extLst>
      <p:ext uri="{BB962C8B-B14F-4D97-AF65-F5344CB8AC3E}">
        <p14:creationId xmlns:p14="http://schemas.microsoft.com/office/powerpoint/2010/main" val="233009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Users requesting compact light sources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sz="1200" dirty="0" smtClean="0"/>
              <a:t>User want to compliment the storage ring light source x-ray beamlines with their own compact light sources</a:t>
            </a:r>
          </a:p>
          <a:p>
            <a:pPr lvl="1"/>
            <a:r>
              <a:rPr lang="en-AU" sz="1050" dirty="0" smtClean="0"/>
              <a:t>Reduce time between beamtime</a:t>
            </a:r>
          </a:p>
          <a:p>
            <a:pPr lvl="1"/>
            <a:r>
              <a:rPr lang="en-AU" sz="1050" dirty="0" smtClean="0"/>
              <a:t>Enable proof-of-principle experiments before synchrotron beamtime</a:t>
            </a:r>
          </a:p>
          <a:p>
            <a:pPr lvl="1"/>
            <a:r>
              <a:rPr lang="en-AU" sz="1050" dirty="0" smtClean="0"/>
              <a:t>Better prepared users for higher quality beam at synchrotron facility</a:t>
            </a:r>
          </a:p>
          <a:p>
            <a:pPr lvl="1"/>
            <a:r>
              <a:rPr lang="en-AU" sz="1050" dirty="0" smtClean="0"/>
              <a:t>Broaden the light source user community (some potential users never apply for beam time due to the low proposal acceptance rate)</a:t>
            </a:r>
          </a:p>
          <a:p>
            <a:r>
              <a:rPr lang="en-AU" sz="1450" dirty="0" smtClean="0"/>
              <a:t>Example facility at Technical University Munich MuCLS</a:t>
            </a:r>
          </a:p>
          <a:p>
            <a:pPr marL="0" indent="0">
              <a:buNone/>
            </a:pPr>
            <a:r>
              <a:rPr lang="en-AU" sz="1000" dirty="0" smtClean="0"/>
              <a:t>E. </a:t>
            </a:r>
            <a:r>
              <a:rPr lang="en-AU" sz="1000" dirty="0"/>
              <a:t>Eggl </a:t>
            </a:r>
            <a:r>
              <a:rPr lang="en-AU" sz="1000" i="1" dirty="0"/>
              <a:t>et al.</a:t>
            </a:r>
            <a:r>
              <a:rPr lang="en-AU" sz="1000" dirty="0"/>
              <a:t>, “The Munich Compact Light Source: initial performance measures,” </a:t>
            </a:r>
            <a:r>
              <a:rPr lang="en-AU" sz="1000" i="1" dirty="0"/>
              <a:t>J. Synchrotron Radiat.</a:t>
            </a:r>
            <a:r>
              <a:rPr lang="en-AU" sz="1000" dirty="0"/>
              <a:t>, vol. 23, no. 5, pp. 1137–1142, Sep. 2016.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AU" dirty="0" smtClean="0"/>
              <a:t>2017-03-09</a:t>
            </a: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dirty="0" smtClean="0"/>
              <a:t>CLIC Workshop March 2017 - M.J.Boland</a:t>
            </a: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F23E1-C79F-4A77-8CBD-37C9BDE3C084}" type="slidenum">
              <a:rPr lang="en-AU" smtClean="0"/>
              <a:t>11</a:t>
            </a:fld>
            <a:endParaRPr lang="en-AU" dirty="0"/>
          </a:p>
        </p:txBody>
      </p:sp>
      <p:pic>
        <p:nvPicPr>
          <p:cNvPr id="7" name="Picture 5" descr="C:\Users\bolandm\Pictures\Picasa\Exports\2016-11-02 Munich and Lyncean compact light source at TUM\2016-11-02_140649_DSC_615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672809"/>
            <a:ext cx="1374939" cy="2059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C:\Users\bolandm\Pictures\Picasa\Exports\2016-11-02 Munich and Lyncean compact light source at TUM\2016-11-02_141713_DSC_6172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797"/>
          <a:stretch/>
        </p:blipFill>
        <p:spPr bwMode="auto">
          <a:xfrm>
            <a:off x="4185714" y="2649009"/>
            <a:ext cx="2474518" cy="2112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7" descr="C:\Users\bolandm\Pictures\Picasa\Exports\2016-11-02 Munich and Lyncean compact light source at TUM\2016-11-02_141725_DSC_6173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60"/>
          <a:stretch/>
        </p:blipFill>
        <p:spPr bwMode="auto">
          <a:xfrm>
            <a:off x="6616262" y="2649009"/>
            <a:ext cx="2330101" cy="2112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5292080" y="3939902"/>
            <a:ext cx="1346651" cy="369332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n-AU" dirty="0" smtClean="0"/>
              <a:t>Source ~8 m</a:t>
            </a:r>
            <a:endParaRPr lang="en-AU" dirty="0"/>
          </a:p>
        </p:txBody>
      </p:sp>
      <p:sp>
        <p:nvSpPr>
          <p:cNvPr id="11" name="TextBox 10"/>
          <p:cNvSpPr txBox="1"/>
          <p:nvPr/>
        </p:nvSpPr>
        <p:spPr>
          <a:xfrm>
            <a:off x="7092280" y="3939902"/>
            <a:ext cx="1702710" cy="369332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en-AU" dirty="0" smtClean="0"/>
              <a:t>Beamline ~17 m</a:t>
            </a:r>
            <a:endParaRPr lang="en-AU" dirty="0"/>
          </a:p>
        </p:txBody>
      </p:sp>
      <p:sp>
        <p:nvSpPr>
          <p:cNvPr id="12" name="TextBox 11"/>
          <p:cNvSpPr txBox="1"/>
          <p:nvPr/>
        </p:nvSpPr>
        <p:spPr>
          <a:xfrm>
            <a:off x="323528" y="4124568"/>
            <a:ext cx="1378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S-band linac </a:t>
            </a:r>
            <a:endParaRPr lang="en-AU" dirty="0"/>
          </a:p>
        </p:txBody>
      </p:sp>
      <p:sp>
        <p:nvSpPr>
          <p:cNvPr id="13" name="TextBox 12"/>
          <p:cNvSpPr txBox="1"/>
          <p:nvPr/>
        </p:nvSpPr>
        <p:spPr>
          <a:xfrm>
            <a:off x="323528" y="3075806"/>
            <a:ext cx="13122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4.6 m circ.</a:t>
            </a:r>
          </a:p>
          <a:p>
            <a:r>
              <a:rPr lang="en-AU" dirty="0" smtClean="0"/>
              <a:t>Storage ring</a:t>
            </a:r>
            <a:endParaRPr lang="en-AU" dirty="0"/>
          </a:p>
        </p:txBody>
      </p:sp>
      <p:cxnSp>
        <p:nvCxnSpPr>
          <p:cNvPr id="15" name="Straight Arrow Connector 14"/>
          <p:cNvCxnSpPr>
            <a:stCxn id="13" idx="3"/>
          </p:cNvCxnSpPr>
          <p:nvPr/>
        </p:nvCxnSpPr>
        <p:spPr>
          <a:xfrm flipV="1">
            <a:off x="1635810" y="3147814"/>
            <a:ext cx="775950" cy="251158"/>
          </a:xfrm>
          <a:prstGeom prst="straightConnector1">
            <a:avLst/>
          </a:prstGeom>
          <a:ln w="508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1635810" y="3722137"/>
            <a:ext cx="919966" cy="586554"/>
          </a:xfrm>
          <a:prstGeom prst="straightConnector1">
            <a:avLst/>
          </a:prstGeom>
          <a:ln w="508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4125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>
                <a:solidFill>
                  <a:prstClr val="black"/>
                </a:solidFill>
              </a:rPr>
              <a:t>Accelerator R&amp;D at Melbourne </a:t>
            </a:r>
            <a:r>
              <a:rPr lang="en-AU" dirty="0" smtClean="0">
                <a:solidFill>
                  <a:prstClr val="black"/>
                </a:solidFill>
              </a:rPr>
              <a:t>University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893475"/>
            <a:ext cx="3689990" cy="1921302"/>
          </a:xfrm>
        </p:spPr>
        <p:txBody>
          <a:bodyPr>
            <a:normAutofit lnSpcReduction="10000"/>
          </a:bodyPr>
          <a:lstStyle/>
          <a:p>
            <a:r>
              <a:rPr lang="en-AU" sz="1400" dirty="0" smtClean="0">
                <a:solidFill>
                  <a:prstClr val="black"/>
                </a:solidFill>
              </a:rPr>
              <a:t>Build expertise through light source, CERN and CLIC collaborators</a:t>
            </a:r>
          </a:p>
          <a:p>
            <a:r>
              <a:rPr lang="en-AU" sz="1400" dirty="0" smtClean="0">
                <a:solidFill>
                  <a:prstClr val="black"/>
                </a:solidFill>
              </a:rPr>
              <a:t>Driven primarily by x-ray user community needs</a:t>
            </a:r>
          </a:p>
          <a:p>
            <a:r>
              <a:rPr lang="en-AU" sz="1400" dirty="0" smtClean="0">
                <a:solidFill>
                  <a:prstClr val="black"/>
                </a:solidFill>
              </a:rPr>
              <a:t>Starting to engage industry partners, e.g. RFS Word in Melbourne</a:t>
            </a:r>
          </a:p>
          <a:p>
            <a:r>
              <a:rPr lang="en-AU" sz="1400" dirty="0" smtClean="0">
                <a:solidFill>
                  <a:prstClr val="black"/>
                </a:solidFill>
              </a:rPr>
              <a:t>Applying for Australian Research Council grants and partnering in H2020 proposals</a:t>
            </a:r>
            <a:endParaRPr lang="en-AU" sz="1400" dirty="0">
              <a:solidFill>
                <a:prstClr val="black"/>
              </a:solidFill>
            </a:endParaRPr>
          </a:p>
          <a:p>
            <a:endParaRPr lang="en-AU" sz="1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AU" dirty="0" smtClean="0">
                <a:solidFill>
                  <a:prstClr val="black">
                    <a:tint val="75000"/>
                  </a:prstClr>
                </a:solidFill>
              </a:rPr>
              <a:t>2017-03-09</a:t>
            </a:r>
            <a:endParaRPr lang="en-A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AU" dirty="0" smtClean="0">
                <a:solidFill>
                  <a:prstClr val="black">
                    <a:tint val="75000"/>
                  </a:prstClr>
                </a:solidFill>
              </a:rPr>
              <a:t>CLIC Workshop March 2017 - M.J.Boland</a:t>
            </a:r>
            <a:endParaRPr lang="en-A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D4218-CB2F-4FD8-998B-06637B0FE7B8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</a:t>
            </a:fld>
            <a:endParaRPr lang="en-AU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3869502" y="843558"/>
            <a:ext cx="2339481" cy="2094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" name="Group 15"/>
          <p:cNvGrpSpPr/>
          <p:nvPr/>
        </p:nvGrpSpPr>
        <p:grpSpPr>
          <a:xfrm>
            <a:off x="6012064" y="1059582"/>
            <a:ext cx="3134049" cy="1363353"/>
            <a:chOff x="3419872" y="1340768"/>
            <a:chExt cx="5945179" cy="3448308"/>
          </a:xfrm>
        </p:grpSpPr>
        <p:pic>
          <p:nvPicPr>
            <p:cNvPr id="11" name="Picture 6"/>
            <p:cNvPicPr>
              <a:picLocks noChangeAspect="1" noChangeArrowheads="1"/>
            </p:cNvPicPr>
            <p:nvPr/>
          </p:nvPicPr>
          <p:blipFill>
            <a:blip r:embed="rId3" cstate="print"/>
            <a:stretch>
              <a:fillRect/>
            </a:stretch>
          </p:blipFill>
          <p:spPr bwMode="auto">
            <a:xfrm>
              <a:off x="3419872" y="1340768"/>
              <a:ext cx="5945179" cy="34483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Cube 11"/>
            <p:cNvSpPr/>
            <p:nvPr/>
          </p:nvSpPr>
          <p:spPr>
            <a:xfrm flipH="1">
              <a:off x="5772199" y="2804283"/>
              <a:ext cx="792088" cy="288032"/>
            </a:xfrm>
            <a:prstGeom prst="cub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AU" sz="2400" dirty="0">
                <a:solidFill>
                  <a:prstClr val="white"/>
                </a:solidFill>
              </a:endParaRPr>
            </a:p>
          </p:txBody>
        </p:sp>
      </p:grpSp>
      <p:sp>
        <p:nvSpPr>
          <p:cNvPr id="13" name="Down Arrow 12"/>
          <p:cNvSpPr/>
          <p:nvPr/>
        </p:nvSpPr>
        <p:spPr>
          <a:xfrm rot="3640951">
            <a:off x="5662539" y="1304744"/>
            <a:ext cx="270030" cy="792088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AU" sz="2400" dirty="0">
              <a:solidFill>
                <a:prstClr val="white"/>
              </a:solidFill>
            </a:endParaRPr>
          </a:p>
        </p:txBody>
      </p:sp>
      <p:grpSp>
        <p:nvGrpSpPr>
          <p:cNvPr id="14" name="Group 19"/>
          <p:cNvGrpSpPr/>
          <p:nvPr/>
        </p:nvGrpSpPr>
        <p:grpSpPr>
          <a:xfrm>
            <a:off x="5220073" y="2646294"/>
            <a:ext cx="3803915" cy="2139702"/>
            <a:chOff x="5220072" y="3528392"/>
            <a:chExt cx="3803915" cy="2852936"/>
          </a:xfrm>
        </p:grpSpPr>
        <p:pic>
          <p:nvPicPr>
            <p:cNvPr id="15" name="Picture 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220072" y="3528392"/>
              <a:ext cx="3803915" cy="28529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6" name="Down Arrow 15"/>
            <p:cNvSpPr/>
            <p:nvPr/>
          </p:nvSpPr>
          <p:spPr>
            <a:xfrm rot="18190259">
              <a:off x="8062342" y="4336435"/>
              <a:ext cx="360040" cy="792088"/>
            </a:xfrm>
            <a:prstGeom prst="downArrow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AU" sz="2400" dirty="0">
                <a:solidFill>
                  <a:prstClr val="white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362350" y="3867100"/>
              <a:ext cx="1474634" cy="1107996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</p:spPr>
          <p:txBody>
            <a:bodyPr wrap="none" rtlCol="0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AU" sz="2400" dirty="0">
                  <a:solidFill>
                    <a:prstClr val="black"/>
                  </a:solidFill>
                  <a:latin typeface="+mj-lt"/>
                </a:rPr>
                <a:t>Steel/Pb</a:t>
              </a:r>
            </a:p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AU" sz="2400" dirty="0">
                  <a:solidFill>
                    <a:prstClr val="black"/>
                  </a:solidFill>
                  <a:latin typeface="+mj-lt"/>
                </a:rPr>
                <a:t>Vault door</a:t>
              </a:r>
            </a:p>
          </p:txBody>
        </p:sp>
      </p:grpSp>
      <p:grpSp>
        <p:nvGrpSpPr>
          <p:cNvPr id="18" name="Group 23"/>
          <p:cNvGrpSpPr/>
          <p:nvPr/>
        </p:nvGrpSpPr>
        <p:grpSpPr>
          <a:xfrm>
            <a:off x="1475657" y="2814777"/>
            <a:ext cx="3504389" cy="1971219"/>
            <a:chOff x="1475656" y="3753036"/>
            <a:chExt cx="3504389" cy="2628292"/>
          </a:xfrm>
        </p:grpSpPr>
        <p:pic>
          <p:nvPicPr>
            <p:cNvPr id="19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475656" y="3753036"/>
              <a:ext cx="3504389" cy="26282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0" name="Down Arrow 19"/>
            <p:cNvSpPr/>
            <p:nvPr/>
          </p:nvSpPr>
          <p:spPr>
            <a:xfrm rot="14052480">
              <a:off x="3090321" y="3914659"/>
              <a:ext cx="360040" cy="792088"/>
            </a:xfrm>
            <a:prstGeom prst="downArrow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AU" sz="2400" dirty="0">
                <a:solidFill>
                  <a:prstClr val="white"/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619671" y="4321849"/>
              <a:ext cx="1334083" cy="615553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</p:spPr>
          <p:txBody>
            <a:bodyPr wrap="none" rtlCol="0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AU" sz="2400" dirty="0">
                  <a:solidFill>
                    <a:prstClr val="black"/>
                  </a:solidFill>
                  <a:latin typeface="+mj-lt"/>
                </a:rPr>
                <a:t>5 T crane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63298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Introducing the team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7574"/>
            <a:ext cx="8229600" cy="1587623"/>
          </a:xfrm>
        </p:spPr>
        <p:txBody>
          <a:bodyPr>
            <a:normAutofit/>
          </a:bodyPr>
          <a:lstStyle/>
          <a:p>
            <a:r>
              <a:rPr lang="en-AU" sz="1400" dirty="0" smtClean="0"/>
              <a:t>Mark Boland (Australian ACAS Team Leader)</a:t>
            </a:r>
          </a:p>
          <a:p>
            <a:r>
              <a:rPr lang="en-AU" sz="1400" dirty="0" smtClean="0"/>
              <a:t>Geoff Taylor (Australian ATLAS Team Leader)</a:t>
            </a:r>
          </a:p>
          <a:p>
            <a:r>
              <a:rPr lang="en-AU" sz="1400" dirty="0" smtClean="0"/>
              <a:t>Roger Rassool (Particle and X-ray Detectors)</a:t>
            </a:r>
          </a:p>
          <a:p>
            <a:r>
              <a:rPr lang="en-AU" sz="1400" dirty="0" smtClean="0"/>
              <a:t>Matteo </a:t>
            </a:r>
            <a:r>
              <a:rPr lang="en-AU" sz="1400" dirty="0"/>
              <a:t>V</a:t>
            </a:r>
            <a:r>
              <a:rPr lang="en-AU" sz="1400" dirty="0" smtClean="0"/>
              <a:t>olpi, Tom Lucas and Paul Giansiracusa, XBOX3 commissioning and XBOX1 and XBOX2 operations</a:t>
            </a:r>
          </a:p>
          <a:p>
            <a:r>
              <a:rPr lang="en-AU" sz="1400" dirty="0" smtClean="0"/>
              <a:t>Tessa Charles, submitted PhD on magnetic chicane for electron bunch compression</a:t>
            </a:r>
            <a:endParaRPr lang="en-AU" sz="1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AU" dirty="0" smtClean="0"/>
              <a:t>2017-03-09</a:t>
            </a: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dirty="0" smtClean="0"/>
              <a:t>CLIC Workshop March 2017 - M.J.Boland</a:t>
            </a: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F23E1-C79F-4A77-8CBD-37C9BDE3C084}" type="slidenum">
              <a:rPr lang="en-AU" smtClean="0"/>
              <a:t>13</a:t>
            </a:fld>
            <a:endParaRPr lang="en-AU" dirty="0"/>
          </a:p>
        </p:txBody>
      </p:sp>
      <p:pic>
        <p:nvPicPr>
          <p:cNvPr id="1026" name="Picture 2" descr="C:\Users\bolandm\home\asls\library\talks\CERN\2017\clic_workshop\Matteo_Tom_Paul_in_XBOX_cave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21" b="23030"/>
          <a:stretch/>
        </p:blipFill>
        <p:spPr bwMode="auto">
          <a:xfrm>
            <a:off x="1547664" y="2314636"/>
            <a:ext cx="6048672" cy="2417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3956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Collaboration with TU/e on Smart*Light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3089554" cy="3394472"/>
          </a:xfrm>
        </p:spPr>
        <p:txBody>
          <a:bodyPr>
            <a:noAutofit/>
          </a:bodyPr>
          <a:lstStyle/>
          <a:p>
            <a:r>
              <a:rPr lang="en-AU" sz="1600" dirty="0" smtClean="0"/>
              <a:t>Inverse Compton Scattering source of quasi monochromatic x-rays (see details in Jom Luiten talk from TU/e this session)</a:t>
            </a:r>
          </a:p>
          <a:p>
            <a:r>
              <a:rPr lang="en-AU" sz="1600" dirty="0" smtClean="0"/>
              <a:t>Xavier Stagier to spend 2 month in Melbourne first half of 2017</a:t>
            </a:r>
          </a:p>
          <a:p>
            <a:r>
              <a:rPr lang="en-AU" sz="1600" dirty="0" smtClean="0"/>
              <a:t>Share RF source and s-gun resources</a:t>
            </a:r>
          </a:p>
          <a:p>
            <a:r>
              <a:rPr lang="en-AU" sz="1600" dirty="0" smtClean="0"/>
              <a:t>Develop similar proof of concept machines in Eindhoven and Melbourne 2017-2019</a:t>
            </a:r>
            <a:endParaRPr lang="en-AU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AU" dirty="0" smtClean="0"/>
              <a:t>2017-03-09</a:t>
            </a: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dirty="0" smtClean="0"/>
              <a:t>CLIC Workshop March 2017 - M.J.Boland</a:t>
            </a: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F23E1-C79F-4A77-8CBD-37C9BDE3C084}" type="slidenum">
              <a:rPr lang="en-AU" smtClean="0"/>
              <a:t>14</a:t>
            </a:fld>
            <a:endParaRPr lang="en-A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6754" y="1203598"/>
            <a:ext cx="5417734" cy="3384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42370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Accelerator Bunker at University of Melbourne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3754760" cy="3394472"/>
          </a:xfrm>
        </p:spPr>
        <p:txBody>
          <a:bodyPr/>
          <a:lstStyle/>
          <a:p>
            <a:r>
              <a:rPr lang="en-AU" dirty="0" smtClean="0"/>
              <a:t>Previously used for 35 MeV betatron</a:t>
            </a:r>
          </a:p>
          <a:p>
            <a:r>
              <a:rPr lang="en-AU" dirty="0" smtClean="0"/>
              <a:t>Space for x-band linac and laser for Compton source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AU" dirty="0" smtClean="0">
                <a:solidFill>
                  <a:prstClr val="black">
                    <a:tint val="75000"/>
                  </a:prstClr>
                </a:solidFill>
              </a:rPr>
              <a:t>2017-03-09</a:t>
            </a:r>
            <a:endParaRPr lang="en-A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AU" dirty="0" smtClean="0">
                <a:solidFill>
                  <a:prstClr val="black">
                    <a:tint val="75000"/>
                  </a:prstClr>
                </a:solidFill>
              </a:rPr>
              <a:t>CLIC Workshop March 2017 - M.J.Boland</a:t>
            </a:r>
            <a:endParaRPr lang="en-A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D4218-CB2F-4FD8-998B-06637B0FE7B8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</a:t>
            </a:fld>
            <a:endParaRPr lang="en-AU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2" descr="C:\Users\bolandm\home\asls\physics\proposals\xbox\fig\unimelb_bunker_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11960" y="1203598"/>
            <a:ext cx="4495810" cy="331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7137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XBOX3 partly to Melbourne ~18/19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200151"/>
            <a:ext cx="3096344" cy="3394472"/>
          </a:xfrm>
        </p:spPr>
        <p:txBody>
          <a:bodyPr/>
          <a:lstStyle/>
          <a:p>
            <a:r>
              <a:rPr lang="en-AU" dirty="0" smtClean="0"/>
              <a:t>Bring part of XBOX3 to Melbourne for high gradient test stand and future linac based x-ray source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AU" dirty="0" smtClean="0">
                <a:solidFill>
                  <a:prstClr val="black">
                    <a:tint val="75000"/>
                  </a:prstClr>
                </a:solidFill>
              </a:rPr>
              <a:t>2017-03-09</a:t>
            </a:r>
            <a:endParaRPr lang="en-A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AU" dirty="0" smtClean="0">
                <a:solidFill>
                  <a:prstClr val="black">
                    <a:tint val="75000"/>
                  </a:prstClr>
                </a:solidFill>
              </a:rPr>
              <a:t>CLIC Workshop March 2017 - M.J.Boland</a:t>
            </a:r>
            <a:endParaRPr lang="en-A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D4218-CB2F-4FD8-998B-06637B0FE7B8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</a:t>
            </a:fld>
            <a:endParaRPr lang="en-AU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2" descr="C:\Users\bolandm\home\asls\physics\proposals\xbox\fig\xbox3_rend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47864" y="1059582"/>
            <a:ext cx="5616888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8835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Future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Enthused by CLEAR and ARIEL access programme and another 4 years+ of electron accelerator activities at CERN</a:t>
            </a:r>
          </a:p>
          <a:p>
            <a:r>
              <a:rPr lang="en-AU" dirty="0" smtClean="0"/>
              <a:t>Started collaborating with TU/e on compact x-ray source</a:t>
            </a:r>
          </a:p>
          <a:p>
            <a:r>
              <a:rPr lang="en-AU" dirty="0" smtClean="0"/>
              <a:t>Participating in H2020 application CompactLight</a:t>
            </a:r>
          </a:p>
          <a:p>
            <a:r>
              <a:rPr lang="en-AU" dirty="0" smtClean="0"/>
              <a:t>Strong user request for distributed compact x-ray sources to compliment large storage ring beamlines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AU" dirty="0" smtClean="0"/>
              <a:t>2017-03-09</a:t>
            </a: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dirty="0" smtClean="0"/>
              <a:t>CLIC Workshop March 2017 - M.J.Boland</a:t>
            </a: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F23E1-C79F-4A77-8CBD-37C9BDE3C084}" type="slidenum">
              <a:rPr lang="en-AU" smtClean="0"/>
              <a:t>17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930483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AU" dirty="0" smtClean="0"/>
              <a:t>2017-03-09</a:t>
            </a: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dirty="0" smtClean="0"/>
              <a:t>CLIC Workshop March 2017 - M.J.Boland</a:t>
            </a: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F23E1-C79F-4A77-8CBD-37C9BDE3C084}" type="slidenum">
              <a:rPr lang="en-AU" smtClean="0"/>
              <a:t>18</a:t>
            </a:fld>
            <a:endParaRPr lang="en-AU" dirty="0"/>
          </a:p>
        </p:txBody>
      </p:sp>
      <p:pic>
        <p:nvPicPr>
          <p:cNvPr id="9" name="Picture 3" descr="C:\Users\bolandm\Pictures\panorama\2017-02-22 ARL linac installation at AS small IMG_20170222_155831_stitch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71550"/>
            <a:ext cx="9144000" cy="3469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75657" y="2283718"/>
            <a:ext cx="4611280" cy="1492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285507" flipH="1">
            <a:off x="4326059" y="2605714"/>
            <a:ext cx="3188570" cy="1260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38357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bolandm\Pictures\panorama\2017-02-22 ARL linac installation at AS small IMG_20170222_155831_stitch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2" t="11555" r="1252"/>
          <a:stretch/>
        </p:blipFill>
        <p:spPr bwMode="auto">
          <a:xfrm>
            <a:off x="0" y="0"/>
            <a:ext cx="9144000" cy="3147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181" b="6366"/>
          <a:stretch/>
        </p:blipFill>
        <p:spPr>
          <a:xfrm>
            <a:off x="4499992" y="2745522"/>
            <a:ext cx="4644008" cy="2397978"/>
          </a:xfrm>
        </p:spPr>
      </p:pic>
      <p:pic>
        <p:nvPicPr>
          <p:cNvPr id="1026" name="Picture 2" descr="C:\Users\bolandm\home\asls\admin\students\Monash\Chris Henschke\in situ day one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43" t="32679" b="3791"/>
          <a:stretch/>
        </p:blipFill>
        <p:spPr bwMode="auto">
          <a:xfrm>
            <a:off x="0" y="2735249"/>
            <a:ext cx="4572000" cy="2408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8660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bolandm\asls\collaborations\conferences\IPAC\IPAC2019\bid\presentation\Australian_Synchrotron_aireal_2014_2000x1333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483027" y="627534"/>
            <a:ext cx="6097385" cy="4064924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0538"/>
            <a:ext cx="8229600" cy="548879"/>
          </a:xfrm>
        </p:spPr>
        <p:txBody>
          <a:bodyPr>
            <a:normAutofit/>
          </a:bodyPr>
          <a:lstStyle/>
          <a:p>
            <a:r>
              <a:rPr lang="en-AU" sz="2800" dirty="0" smtClean="0"/>
              <a:t>Australian Synchrotron Light Source</a:t>
            </a:r>
            <a:endParaRPr lang="en-AU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AU" dirty="0" smtClean="0">
                <a:solidFill>
                  <a:prstClr val="black">
                    <a:tint val="75000"/>
                  </a:prstClr>
                </a:solidFill>
              </a:rPr>
              <a:t>2017-03-09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dirty="0" smtClean="0">
                <a:solidFill>
                  <a:prstClr val="black">
                    <a:tint val="75000"/>
                  </a:prstClr>
                </a:solidFill>
              </a:rPr>
              <a:t>CLIC Workshop March 2017 - M.J.Boland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76FCD-629A-42CF-BAD0-0F137B8A9502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022050" y="3820638"/>
            <a:ext cx="2385266" cy="707886"/>
          </a:xfrm>
          <a:prstGeom prst="rect">
            <a:avLst/>
          </a:prstGeom>
          <a:solidFill>
            <a:srgbClr val="4F81BD">
              <a:alpha val="69804"/>
            </a:srgbClr>
          </a:solidFill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000" dirty="0">
                <a:solidFill>
                  <a:prstClr val="white"/>
                </a:solidFill>
              </a:rPr>
              <a:t>National Synchrotron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2000" dirty="0">
                <a:solidFill>
                  <a:prstClr val="white"/>
                </a:solidFill>
              </a:rPr>
              <a:t>Science Centre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06515" y="2470489"/>
            <a:ext cx="1620180" cy="584775"/>
          </a:xfrm>
          <a:prstGeom prst="rect">
            <a:avLst/>
          </a:prstGeom>
          <a:solidFill>
            <a:srgbClr val="4F81BD">
              <a:alpha val="69804"/>
            </a:srgbClr>
          </a:solidFill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1600" dirty="0">
                <a:solidFill>
                  <a:prstClr val="white"/>
                </a:solidFill>
              </a:rPr>
              <a:t>Medical Imaging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1600" dirty="0">
                <a:solidFill>
                  <a:prstClr val="white"/>
                </a:solidFill>
              </a:rPr>
              <a:t>Beamline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871700" y="1525384"/>
            <a:ext cx="1620180" cy="584775"/>
          </a:xfrm>
          <a:prstGeom prst="rect">
            <a:avLst/>
          </a:prstGeom>
          <a:solidFill>
            <a:srgbClr val="4F81BD">
              <a:alpha val="69804"/>
            </a:srgbClr>
          </a:solidFill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1600" dirty="0">
                <a:solidFill>
                  <a:prstClr val="white"/>
                </a:solidFill>
              </a:rPr>
              <a:t>User Accommodation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687236" y="2267966"/>
            <a:ext cx="2340259" cy="830997"/>
          </a:xfrm>
          <a:prstGeom prst="rect">
            <a:avLst/>
          </a:prstGeom>
          <a:solidFill>
            <a:srgbClr val="4F81BD">
              <a:alpha val="69804"/>
            </a:srgbClr>
          </a:solidFill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1600" dirty="0">
                <a:solidFill>
                  <a:prstClr val="white"/>
                </a:solidFill>
              </a:rPr>
              <a:t>Engineering Workshop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1600" dirty="0">
                <a:solidFill>
                  <a:prstClr val="white"/>
                </a:solidFill>
              </a:rPr>
              <a:t>Metrology Laboratory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1600" dirty="0">
                <a:solidFill>
                  <a:prstClr val="white"/>
                </a:solidFill>
              </a:rPr>
              <a:t>RF Laboratory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489157" y="4405413"/>
            <a:ext cx="23852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1000" dirty="0">
                <a:solidFill>
                  <a:prstClr val="white"/>
                </a:solidFill>
              </a:rPr>
              <a:t>Australian Synchrotron (2014)</a:t>
            </a:r>
          </a:p>
        </p:txBody>
      </p:sp>
    </p:spTree>
    <p:extLst>
      <p:ext uri="{BB962C8B-B14F-4D97-AF65-F5344CB8AC3E}">
        <p14:creationId xmlns:p14="http://schemas.microsoft.com/office/powerpoint/2010/main" val="277036871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9" grpId="0" animBg="1"/>
      <p:bldP spid="21" grpId="0" animBg="1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Photon Beamlines</a:t>
            </a:r>
            <a:endParaRPr lang="en-AU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AU" dirty="0" smtClean="0"/>
              <a:t>2017-03-09</a:t>
            </a:r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dirty="0" smtClean="0"/>
              <a:t>CLIC Workshop March 2017 - M.J.Boland</a:t>
            </a:r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F23E1-C79F-4A77-8CBD-37C9BDE3C084}" type="slidenum">
              <a:rPr lang="en-AU" smtClean="0"/>
              <a:t>3</a:t>
            </a:fld>
            <a:endParaRPr lang="en-AU" dirty="0"/>
          </a:p>
        </p:txBody>
      </p:sp>
      <p:pic>
        <p:nvPicPr>
          <p:cNvPr id="9218" name="Picture 2" descr="Image result for australian synchrotron beamlin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2111" y="72756"/>
            <a:ext cx="3932297" cy="4770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73960" y="1560581"/>
            <a:ext cx="293862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 smtClean="0"/>
              <a:t>10 existing beamlines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 smtClean="0"/>
              <a:t>Space for 20+ total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 smtClean="0"/>
              <a:t>$10M-$20M per beamline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031797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Operational Statistics</a:t>
            </a:r>
            <a:endParaRPr lang="en-AU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AU" dirty="0" smtClean="0"/>
              <a:t>2017-03-09</a:t>
            </a:r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dirty="0" smtClean="0"/>
              <a:t>CLIC Workshop March 2017 - M.J.Boland</a:t>
            </a:r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F23E1-C79F-4A77-8CBD-37C9BDE3C084}" type="slidenum">
              <a:rPr lang="en-AU" smtClean="0"/>
              <a:t>4</a:t>
            </a:fld>
            <a:endParaRPr lang="en-AU" dirty="0"/>
          </a:p>
        </p:txBody>
      </p:sp>
      <p:pic>
        <p:nvPicPr>
          <p:cNvPr id="3074" name="Picture 2" descr="C:\Users\bolandm\home\asls\admin\meetings\principals\2017-03-07\Yearly Downtime and Fault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4002" y="91519"/>
            <a:ext cx="3456000" cy="230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bolandm\home\asls\admin\meetings\principals\2017-03-07\Yearly MTBF and MDT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2705" y="2499742"/>
            <a:ext cx="3456000" cy="230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bolandm\home\asls\admin\meetings\principals\2017-03-07\Yearly Scheduled and Delivered Data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561" y="2395519"/>
            <a:ext cx="3456000" cy="230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89561" y="1059582"/>
            <a:ext cx="347742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 smtClean="0"/>
              <a:t>98% beam availability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 smtClean="0"/>
              <a:t>MTBF &gt; 150 hr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 smtClean="0"/>
              <a:t>MDT &lt; 1 hr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 smtClean="0"/>
              <a:t>Faults and downtime minimised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49532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Developments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AU" dirty="0" smtClean="0"/>
              <a:t>Light source taken over by Australian Nuclear Science and Technology organisation (ANSTO) in Sydney</a:t>
            </a:r>
          </a:p>
          <a:p>
            <a:r>
              <a:rPr lang="en-AU" dirty="0" smtClean="0"/>
              <a:t>$520M ten year funding through 2027</a:t>
            </a:r>
          </a:p>
          <a:p>
            <a:r>
              <a:rPr lang="en-AU" dirty="0" smtClean="0"/>
              <a:t>Funding is for refurbishment and operations only</a:t>
            </a:r>
          </a:p>
          <a:p>
            <a:r>
              <a:rPr lang="en-AU" dirty="0" smtClean="0"/>
              <a:t>Capex funding being sought for new beamlines</a:t>
            </a:r>
          </a:p>
          <a:p>
            <a:r>
              <a:rPr lang="en-AU" dirty="0" smtClean="0"/>
              <a:t>XFEL development pushed out to after the storage ring is fully occupied with beamlines</a:t>
            </a:r>
          </a:p>
          <a:p>
            <a:r>
              <a:rPr lang="en-AU" dirty="0" smtClean="0"/>
              <a:t>New priority for compact sources located at universities driven by User Community demand 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AU" dirty="0" smtClean="0"/>
              <a:t>2017-03-09</a:t>
            </a: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dirty="0" smtClean="0"/>
              <a:t>CLIC Workshop March 2017 - M.J.Boland</a:t>
            </a: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F23E1-C79F-4A77-8CBD-37C9BDE3C084}" type="slidenum">
              <a:rPr lang="en-AU" smtClean="0"/>
              <a:t>5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883402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Activities with the CLIC Collaboration</a:t>
            </a:r>
            <a:endParaRPr lang="en-AU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AU" dirty="0" smtClean="0"/>
              <a:t>Structure manufacture and assembly (Ashley French, 2009-2010)</a:t>
            </a:r>
          </a:p>
          <a:p>
            <a:r>
              <a:rPr lang="en-AU" dirty="0" smtClean="0"/>
              <a:t>Thermal Shock and cooling modelling in PETS (Tessa Charles, 2010)</a:t>
            </a:r>
          </a:p>
          <a:p>
            <a:r>
              <a:rPr lang="en-AU" dirty="0"/>
              <a:t>Damping ring vertical emittance tuning modelling and measurements for CDR (Kent Wootton 2011-2014) </a:t>
            </a:r>
            <a:endParaRPr lang="en-AU" dirty="0" smtClean="0"/>
          </a:p>
          <a:p>
            <a:pPr marL="0" indent="0">
              <a:buNone/>
            </a:pPr>
            <a:r>
              <a:rPr lang="en-AU" sz="900" dirty="0"/>
              <a:t>Dowd, R., Boland, M</a:t>
            </a:r>
            <a:r>
              <a:rPr lang="en-AU" sz="900" dirty="0" smtClean="0"/>
              <a:t>., </a:t>
            </a:r>
            <a:r>
              <a:rPr lang="en-AU" sz="900" dirty="0"/>
              <a:t>et al. Achievement of ultralow emittance coupling </a:t>
            </a:r>
            <a:r>
              <a:rPr lang="en-AU" sz="900" dirty="0" smtClean="0"/>
              <a:t>in the </a:t>
            </a:r>
            <a:r>
              <a:rPr lang="en-AU" sz="900" dirty="0"/>
              <a:t>A</a:t>
            </a:r>
            <a:r>
              <a:rPr lang="en-AU" sz="900" dirty="0" smtClean="0"/>
              <a:t>ustralian </a:t>
            </a:r>
            <a:r>
              <a:rPr lang="en-AU" sz="900" dirty="0"/>
              <a:t>S</a:t>
            </a:r>
            <a:r>
              <a:rPr lang="en-AU" sz="900" dirty="0" smtClean="0"/>
              <a:t>ynchrotron </a:t>
            </a:r>
            <a:r>
              <a:rPr lang="en-AU" sz="900" dirty="0"/>
              <a:t>storage ring. Phys. Rev. ST Accel. Beams, 14(1):</a:t>
            </a:r>
            <a:r>
              <a:rPr lang="en-AU" sz="900" dirty="0" smtClean="0"/>
              <a:t>012804 (</a:t>
            </a:r>
            <a:r>
              <a:rPr lang="en-AU" sz="900" dirty="0"/>
              <a:t>2011</a:t>
            </a:r>
            <a:r>
              <a:rPr lang="en-AU" sz="900" dirty="0" smtClean="0"/>
              <a:t>).</a:t>
            </a:r>
          </a:p>
          <a:p>
            <a:pPr marL="0" indent="0">
              <a:buNone/>
            </a:pPr>
            <a:r>
              <a:rPr lang="en-AU" sz="900" dirty="0" smtClean="0"/>
              <a:t>Wootton</a:t>
            </a:r>
            <a:r>
              <a:rPr lang="en-AU" sz="900" dirty="0"/>
              <a:t>, K. P., Boland, M. J., </a:t>
            </a:r>
            <a:r>
              <a:rPr lang="en-AU" sz="900" dirty="0" smtClean="0"/>
              <a:t>et </a:t>
            </a:r>
            <a:r>
              <a:rPr lang="en-AU" sz="900" dirty="0"/>
              <a:t>al. Observation of picometer </a:t>
            </a:r>
            <a:r>
              <a:rPr lang="en-AU" sz="900" dirty="0" smtClean="0"/>
              <a:t>vertical emittance </a:t>
            </a:r>
            <a:r>
              <a:rPr lang="en-AU" sz="900" dirty="0"/>
              <a:t>with a vertical undulator. Physical Review Letters, 109(19):194801 (2012</a:t>
            </a:r>
            <a:r>
              <a:rPr lang="en-AU" sz="900" dirty="0" smtClean="0"/>
              <a:t>).</a:t>
            </a:r>
          </a:p>
          <a:p>
            <a:pPr marL="0" indent="0">
              <a:buNone/>
            </a:pPr>
            <a:r>
              <a:rPr lang="en-AU" sz="900" dirty="0"/>
              <a:t>Wootton, K. P., Boland, M. J., Corbett, W. J. et al. Storage ring lattice </a:t>
            </a:r>
            <a:r>
              <a:rPr lang="en-AU" sz="900" dirty="0" smtClean="0"/>
              <a:t>calibration using </a:t>
            </a:r>
            <a:r>
              <a:rPr lang="en-AU" sz="900" dirty="0"/>
              <a:t>resonant spin depolarization. Physical Review Special Topics: </a:t>
            </a:r>
            <a:r>
              <a:rPr lang="en-AU" sz="900" dirty="0" smtClean="0"/>
              <a:t>Accelerators and </a:t>
            </a:r>
            <a:r>
              <a:rPr lang="en-AU" sz="900" dirty="0"/>
              <a:t>Beams, 16(7):074001 (2013</a:t>
            </a:r>
            <a:r>
              <a:rPr lang="en-AU" sz="900" dirty="0" smtClean="0"/>
              <a:t>).</a:t>
            </a:r>
          </a:p>
          <a:p>
            <a:pPr marL="0" indent="0">
              <a:buNone/>
            </a:pPr>
            <a:r>
              <a:rPr lang="en-AU" sz="900" dirty="0"/>
              <a:t>Wootton, K. P., Boland, M. J. and Rassool, R. P. Measurement of ultralow </a:t>
            </a:r>
            <a:r>
              <a:rPr lang="en-AU" sz="900" dirty="0" smtClean="0"/>
              <a:t>vertical emittance </a:t>
            </a:r>
            <a:r>
              <a:rPr lang="en-AU" sz="900" dirty="0"/>
              <a:t>using a calibrated vertical undulator. Physical Review Special </a:t>
            </a:r>
            <a:r>
              <a:rPr lang="en-AU" sz="900" dirty="0" smtClean="0"/>
              <a:t>Topics: Accelerators </a:t>
            </a:r>
            <a:r>
              <a:rPr lang="en-AU" sz="900" dirty="0"/>
              <a:t>and Beams, 17(11):112802 (2014</a:t>
            </a:r>
            <a:r>
              <a:rPr lang="en-AU" sz="900" dirty="0" smtClean="0"/>
              <a:t>).</a:t>
            </a:r>
          </a:p>
          <a:p>
            <a:pPr marL="0" indent="0">
              <a:buNone/>
            </a:pPr>
            <a:endParaRPr lang="en-AU" sz="900" dirty="0"/>
          </a:p>
          <a:p>
            <a:r>
              <a:rPr lang="en-AU" dirty="0" smtClean="0"/>
              <a:t>XbFEL modelling (Tessa Charles, 2014-2016)</a:t>
            </a:r>
          </a:p>
          <a:p>
            <a:pPr marL="0" indent="0">
              <a:buNone/>
            </a:pPr>
            <a:r>
              <a:rPr lang="en-AU" sz="800" dirty="0"/>
              <a:t>T. K. </a:t>
            </a:r>
            <a:r>
              <a:rPr lang="en-AU" sz="800" dirty="0" smtClean="0"/>
              <a:t>Charles, D</a:t>
            </a:r>
            <a:r>
              <a:rPr lang="en-AU" sz="800" dirty="0"/>
              <a:t>. M. Paganin</a:t>
            </a:r>
            <a:r>
              <a:rPr lang="en-AU" sz="800" dirty="0" smtClean="0"/>
              <a:t>, </a:t>
            </a:r>
            <a:r>
              <a:rPr lang="en-AU" sz="800" dirty="0"/>
              <a:t>A. Latina</a:t>
            </a:r>
            <a:r>
              <a:rPr lang="en-AU" sz="800" dirty="0" smtClean="0"/>
              <a:t>, </a:t>
            </a:r>
            <a:r>
              <a:rPr lang="en-AU" sz="800" dirty="0"/>
              <a:t>M. J. </a:t>
            </a:r>
            <a:r>
              <a:rPr lang="en-AU" sz="800" dirty="0" smtClean="0"/>
              <a:t>Boland </a:t>
            </a:r>
            <a:r>
              <a:rPr lang="en-AU" sz="800" dirty="0"/>
              <a:t>and R. T. </a:t>
            </a:r>
            <a:r>
              <a:rPr lang="en-AU" sz="800" dirty="0" smtClean="0"/>
              <a:t>Dowd, accepted Physical Review Accelerators and Beams (2017)</a:t>
            </a:r>
          </a:p>
          <a:p>
            <a:r>
              <a:rPr lang="en-AU" sz="2200" dirty="0" smtClean="0"/>
              <a:t>XBOX3 commissioning (Matteo Volpi, Thomas Lucas and Paul Giansiracusa 2016-2017)</a:t>
            </a:r>
            <a:endParaRPr lang="en-A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AU" dirty="0" smtClean="0"/>
              <a:t>2017-03-09</a:t>
            </a: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dirty="0" smtClean="0"/>
              <a:t>CLIC Workshop March 2017 - M.J.Boland</a:t>
            </a:r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F23E1-C79F-4A77-8CBD-37C9BDE3C084}" type="slidenum">
              <a:rPr lang="en-AU" smtClean="0"/>
              <a:t>6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16171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Baseline CLIC X-band FEL design</a:t>
            </a:r>
            <a:endParaRPr lang="en-AU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AU" dirty="0" smtClean="0"/>
              <a:t>2017-03-09</a:t>
            </a:r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dirty="0" smtClean="0"/>
              <a:t>CLIC Workshop March 2017 - M.J.Boland</a:t>
            </a:r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F23E1-C79F-4A77-8CBD-37C9BDE3C084}" type="slidenum">
              <a:rPr lang="en-AU" smtClean="0"/>
              <a:t>7</a:t>
            </a:fld>
            <a:endParaRPr lang="en-AU" dirty="0"/>
          </a:p>
        </p:txBody>
      </p:sp>
      <p:pic>
        <p:nvPicPr>
          <p:cNvPr id="4098" name="Picture 2" descr="http://xbandfel.web.cern.ch/sites/xbandfel.web.cern.ch/themes/professional_theme/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987574"/>
            <a:ext cx="2428875" cy="866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Enlarge/downloa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651" y="1923678"/>
            <a:ext cx="3810000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923678"/>
            <a:ext cx="4536504" cy="1826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232327" y="3919287"/>
            <a:ext cx="9793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A. Aksoy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756217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/>
              <a:t>Current-horn suppression for reduced CSR-induced emittance growth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AU" dirty="0" smtClean="0"/>
              <a:t>2017-03-09</a:t>
            </a:r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dirty="0" smtClean="0"/>
              <a:t>CLIC Workshop March 2017 - M.J.Boland</a:t>
            </a:r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F23E1-C79F-4A77-8CBD-37C9BDE3C084}" type="slidenum">
              <a:rPr lang="en-AU" smtClean="0"/>
              <a:t>8</a:t>
            </a:fld>
            <a:endParaRPr lang="en-A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1642972"/>
            <a:ext cx="4843783" cy="2288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55576" y="4299942"/>
            <a:ext cx="10786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T. Charles</a:t>
            </a:r>
            <a:endParaRPr lang="en-AU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91630"/>
            <a:ext cx="3178156" cy="24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69996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95486"/>
            <a:ext cx="8229600" cy="857250"/>
          </a:xfrm>
        </p:spPr>
        <p:txBody>
          <a:bodyPr/>
          <a:lstStyle/>
          <a:p>
            <a:r>
              <a:rPr lang="en-AU" dirty="0" smtClean="0"/>
              <a:t>AXXS</a:t>
            </a:r>
            <a:endParaRPr lang="en-AU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4109855" y="1200150"/>
            <a:ext cx="4854633" cy="339159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AU" dirty="0" smtClean="0">
                <a:solidFill>
                  <a:prstClr val="black">
                    <a:tint val="75000"/>
                  </a:prstClr>
                </a:solidFill>
              </a:rPr>
              <a:t>2017-03-09</a:t>
            </a:r>
            <a:endParaRPr lang="en-A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AU" dirty="0" smtClean="0">
                <a:solidFill>
                  <a:prstClr val="black">
                    <a:tint val="75000"/>
                  </a:prstClr>
                </a:solidFill>
              </a:rPr>
              <a:t>CLIC Workshop March 2017 - M.J.Boland</a:t>
            </a:r>
            <a:endParaRPr lang="en-A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D4218-CB2F-4FD8-998B-06637B0FE7B8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</a:t>
            </a:fld>
            <a:endParaRPr lang="en-A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63688" y="331724"/>
            <a:ext cx="54376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1600" dirty="0">
                <a:solidFill>
                  <a:prstClr val="black"/>
                </a:solidFill>
              </a:rPr>
              <a:t>AXXS – Australian X-band X-ray Source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1600" dirty="0">
                <a:solidFill>
                  <a:prstClr val="black"/>
                </a:solidFill>
              </a:rPr>
              <a:t>AXXS n. /ˈæksɪs/  </a:t>
            </a:r>
            <a:r>
              <a:rPr lang="en-AU" sz="1600" i="1" dirty="0">
                <a:solidFill>
                  <a:prstClr val="black"/>
                </a:solidFill>
              </a:rPr>
              <a:t>fig.</a:t>
            </a:r>
            <a:r>
              <a:rPr lang="en-AU" sz="1600" dirty="0">
                <a:solidFill>
                  <a:prstClr val="black"/>
                </a:solidFill>
              </a:rPr>
              <a:t> A central prop, which sustains any system</a:t>
            </a:r>
            <a:r>
              <a:rPr lang="en-AU" sz="1600" dirty="0" smtClean="0">
                <a:solidFill>
                  <a:prstClr val="black"/>
                </a:solidFill>
              </a:rPr>
              <a:t>.</a:t>
            </a:r>
            <a:endParaRPr lang="en-AU" sz="1600" dirty="0">
              <a:solidFill>
                <a:prstClr val="black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9513" y="1347614"/>
            <a:ext cx="381642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AU" sz="1600" dirty="0" smtClean="0">
                <a:solidFill>
                  <a:prstClr val="black"/>
                </a:solidFill>
              </a:rPr>
              <a:t>Development </a:t>
            </a:r>
            <a:r>
              <a:rPr lang="en-AU" sz="1600" dirty="0">
                <a:solidFill>
                  <a:prstClr val="black"/>
                </a:solidFill>
              </a:rPr>
              <a:t>plan for the Australian Light Source community:</a:t>
            </a:r>
          </a:p>
          <a:p>
            <a:pPr marL="800100" lvl="1" indent="-3429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AU" sz="1600" dirty="0">
                <a:solidFill>
                  <a:prstClr val="black"/>
                </a:solidFill>
              </a:rPr>
              <a:t>develop the remaining beamlines (space for an additional 6 IDs)</a:t>
            </a:r>
          </a:p>
          <a:p>
            <a:pPr marL="800100" lvl="1" indent="-3429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AU" sz="1600" dirty="0">
                <a:solidFill>
                  <a:prstClr val="black"/>
                </a:solidFill>
              </a:rPr>
              <a:t>upgrade the storage ring lattice to MBA (compact MAX IV </a:t>
            </a:r>
            <a:r>
              <a:rPr lang="en-AU" sz="1600" dirty="0" smtClean="0">
                <a:solidFill>
                  <a:prstClr val="black"/>
                </a:solidFill>
              </a:rPr>
              <a:t>magnets?)</a:t>
            </a:r>
            <a:endParaRPr lang="en-AU" sz="1600" dirty="0">
              <a:solidFill>
                <a:prstClr val="black"/>
              </a:solidFill>
            </a:endParaRPr>
          </a:p>
          <a:p>
            <a:pPr marL="800100" lvl="1" indent="-3429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AU" sz="1600" dirty="0">
                <a:solidFill>
                  <a:prstClr val="black"/>
                </a:solidFill>
              </a:rPr>
              <a:t>upgrade the injector to a full energy x-band linac (3 GeV)</a:t>
            </a:r>
          </a:p>
          <a:p>
            <a:pPr marL="800100" lvl="1" indent="-3429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AU" sz="1600" dirty="0">
                <a:solidFill>
                  <a:prstClr val="black"/>
                </a:solidFill>
              </a:rPr>
              <a:t>upgrade to additional linac for XFEL (6 GeV)</a:t>
            </a:r>
          </a:p>
        </p:txBody>
      </p:sp>
    </p:spTree>
    <p:extLst>
      <p:ext uri="{BB962C8B-B14F-4D97-AF65-F5344CB8AC3E}">
        <p14:creationId xmlns:p14="http://schemas.microsoft.com/office/powerpoint/2010/main" val="3359841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4368</TotalTime>
  <Words>1096</Words>
  <Application>Microsoft Office PowerPoint</Application>
  <PresentationFormat>On-screen Show (16:9)</PresentationFormat>
  <Paragraphs>165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Australian light sources: XFEL and Compact Compton Source </vt:lpstr>
      <vt:lpstr>Australian Synchrotron Light Source</vt:lpstr>
      <vt:lpstr>Photon Beamlines</vt:lpstr>
      <vt:lpstr>Operational Statistics</vt:lpstr>
      <vt:lpstr>New Developments</vt:lpstr>
      <vt:lpstr>Activities with the CLIC Collaboration</vt:lpstr>
      <vt:lpstr>Baseline CLIC X-band FEL design</vt:lpstr>
      <vt:lpstr>Current-horn suppression for reduced CSR-induced emittance growth</vt:lpstr>
      <vt:lpstr>AXXS</vt:lpstr>
      <vt:lpstr>XFEL User Community in Australia</vt:lpstr>
      <vt:lpstr>Users requesting compact light sources</vt:lpstr>
      <vt:lpstr>Accelerator R&amp;D at Melbourne University</vt:lpstr>
      <vt:lpstr>Introducing the team</vt:lpstr>
      <vt:lpstr>Collaboration with TU/e on Smart*Light</vt:lpstr>
      <vt:lpstr>Accelerator Bunker at University of Melbourne</vt:lpstr>
      <vt:lpstr>XBOX3 partly to Melbourne ~18/19</vt:lpstr>
      <vt:lpstr>Future</vt:lpstr>
      <vt:lpstr>PowerPoint Presentation</vt:lpstr>
      <vt:lpstr>PowerPoint Presentation</vt:lpstr>
    </vt:vector>
  </TitlesOfParts>
  <Company>Australian Synchrotron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Australian light sources:  XFEL and compact Compton source</dc:title>
  <dc:creator>bolandm</dc:creator>
  <cp:lastModifiedBy>bolandm</cp:lastModifiedBy>
  <cp:revision>30</cp:revision>
  <dcterms:created xsi:type="dcterms:W3CDTF">2017-03-06T10:06:18Z</dcterms:created>
  <dcterms:modified xsi:type="dcterms:W3CDTF">2017-03-09T13:48:58Z</dcterms:modified>
</cp:coreProperties>
</file>