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5" r:id="rId3"/>
    <p:sldId id="324" r:id="rId4"/>
    <p:sldId id="288" r:id="rId5"/>
    <p:sldId id="325" r:id="rId6"/>
    <p:sldId id="326" r:id="rId7"/>
    <p:sldId id="289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1"/>
  </p:normalViewPr>
  <p:slideViewPr>
    <p:cSldViewPr>
      <p:cViewPr varScale="1">
        <p:scale>
          <a:sx n="91" d="100"/>
          <a:sy n="91" d="100"/>
        </p:scale>
        <p:origin x="170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6965B-8609-45B2-84F6-BDA7C83AD10E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A04B4-E6DE-4FDD-989F-12C67D7801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236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418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950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727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94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85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97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86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202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949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986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82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E889D-3431-44BC-B72C-3EB39718BD7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 11"/>
          <p:cNvGrpSpPr/>
          <p:nvPr userDrawn="1"/>
        </p:nvGrpSpPr>
        <p:grpSpPr>
          <a:xfrm>
            <a:off x="0" y="-99392"/>
            <a:ext cx="9144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 userDrawn="1"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05127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1470025"/>
          </a:xfrm>
        </p:spPr>
        <p:txBody>
          <a:bodyPr/>
          <a:lstStyle/>
          <a:p>
            <a:r>
              <a:rPr lang="en-GB" sz="4000" dirty="0"/>
              <a:t>X-band F</a:t>
            </a:r>
            <a:r>
              <a:rPr lang="en-GB" sz="4000" dirty="0" smtClean="0"/>
              <a:t>acilities and High </a:t>
            </a:r>
            <a:r>
              <a:rPr lang="en-GB" sz="4000" dirty="0"/>
              <a:t>G</a:t>
            </a:r>
            <a:r>
              <a:rPr lang="en-GB" sz="4000" dirty="0" smtClean="0"/>
              <a:t>radient </a:t>
            </a:r>
            <a:r>
              <a:rPr lang="en-GB" sz="4000" dirty="0"/>
              <a:t>T</a:t>
            </a:r>
            <a:r>
              <a:rPr lang="en-GB" sz="4000" dirty="0" smtClean="0"/>
              <a:t>ests </a:t>
            </a:r>
            <a:r>
              <a:rPr lang="en-GB" sz="4000" dirty="0"/>
              <a:t>S</a:t>
            </a:r>
            <a:r>
              <a:rPr lang="en-GB" sz="4000" dirty="0" smtClean="0"/>
              <a:t>tands </a:t>
            </a:r>
            <a:r>
              <a:rPr lang="en-GB" sz="4000" dirty="0"/>
              <a:t>A</a:t>
            </a:r>
            <a:r>
              <a:rPr lang="en-GB" sz="4000" dirty="0" smtClean="0"/>
              <a:t>round </a:t>
            </a:r>
            <a:r>
              <a:rPr lang="en-GB" sz="4000" dirty="0"/>
              <a:t>the </a:t>
            </a:r>
            <a:r>
              <a:rPr lang="en-GB" sz="4000" dirty="0" smtClean="0"/>
              <a:t>World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17526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CLIC Workshop</a:t>
            </a:r>
          </a:p>
          <a:p>
            <a:r>
              <a:rPr lang="en-US" sz="2600" dirty="0" smtClean="0"/>
              <a:t>G. McMonagle</a:t>
            </a:r>
          </a:p>
          <a:p>
            <a:r>
              <a:rPr lang="en-US" sz="2600" dirty="0" smtClean="0"/>
              <a:t>06/03/2016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60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790551" y="4685439"/>
            <a:ext cx="3245946" cy="22580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5568" y="1196752"/>
            <a:ext cx="7920951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NEXTEF</a:t>
            </a:r>
          </a:p>
          <a:p>
            <a:r>
              <a:rPr lang="en-US" sz="2800" dirty="0" smtClean="0"/>
              <a:t>PPM 11.424 GHz klystrons </a:t>
            </a:r>
          </a:p>
          <a:p>
            <a:r>
              <a:rPr lang="en-US" sz="2800" dirty="0" smtClean="0"/>
              <a:t>Pulse Forming Network , </a:t>
            </a:r>
            <a:r>
              <a:rPr lang="en-US" sz="2800" dirty="0" err="1" smtClean="0"/>
              <a:t>thyratron</a:t>
            </a:r>
            <a:r>
              <a:rPr lang="en-US" sz="2800" dirty="0" smtClean="0"/>
              <a:t> switch modulator </a:t>
            </a:r>
          </a:p>
          <a:p>
            <a:endParaRPr lang="en-US" sz="2800" dirty="0" smtClean="0"/>
          </a:p>
          <a:p>
            <a:r>
              <a:rPr lang="en-US" sz="2800" b="1" u="sng" dirty="0" smtClean="0"/>
              <a:t>PAL XFEL</a:t>
            </a:r>
          </a:p>
          <a:p>
            <a:r>
              <a:rPr lang="en-US" sz="2800" dirty="0"/>
              <a:t>XL4 </a:t>
            </a:r>
            <a:r>
              <a:rPr lang="en-US" sz="2800" dirty="0" smtClean="0"/>
              <a:t>klystron</a:t>
            </a:r>
          </a:p>
          <a:p>
            <a:r>
              <a:rPr lang="en-US" sz="2800" dirty="0"/>
              <a:t>Pulse Forming Network , </a:t>
            </a:r>
            <a:r>
              <a:rPr lang="en-US" sz="2800" dirty="0" err="1"/>
              <a:t>thyratron</a:t>
            </a:r>
            <a:r>
              <a:rPr lang="en-US" sz="2800" dirty="0"/>
              <a:t> switch modulator </a:t>
            </a:r>
          </a:p>
          <a:p>
            <a:endParaRPr lang="en-US" sz="28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1619672" y="-34641"/>
            <a:ext cx="29819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chemeClr val="bg1"/>
                </a:solidFill>
              </a:rPr>
              <a:t>KEK and PAL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48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790551" y="4685439"/>
            <a:ext cx="3245946" cy="22580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5568" y="1196752"/>
            <a:ext cx="5748369" cy="10248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err="1" smtClean="0"/>
              <a:t>Tsihghua</a:t>
            </a:r>
            <a:r>
              <a:rPr lang="en-US" b="1" u="sng" dirty="0" smtClean="0"/>
              <a:t> test stand (2017)</a:t>
            </a:r>
          </a:p>
          <a:p>
            <a:pPr lvl="0">
              <a:defRPr/>
            </a:pPr>
            <a:r>
              <a:rPr lang="en-GB" dirty="0" smtClean="0">
                <a:solidFill>
                  <a:schemeClr val="dk1"/>
                </a:solidFill>
              </a:rPr>
              <a:t>VKX-</a:t>
            </a:r>
            <a:r>
              <a:rPr lang="en-US" dirty="0" err="1" smtClean="0">
                <a:solidFill>
                  <a:schemeClr val="dk1"/>
                </a:solidFill>
              </a:rPr>
              <a:t>xxxx</a:t>
            </a:r>
            <a:r>
              <a:rPr lang="en-US" dirty="0" smtClean="0">
                <a:solidFill>
                  <a:schemeClr val="dk1"/>
                </a:solidFill>
              </a:rPr>
              <a:t>, CPI 11.424 GHz Klystron</a:t>
            </a:r>
            <a:endParaRPr lang="en-GB" dirty="0"/>
          </a:p>
          <a:p>
            <a:r>
              <a:rPr lang="en-US" dirty="0" smtClean="0"/>
              <a:t>Solid State </a:t>
            </a:r>
            <a:r>
              <a:rPr lang="en-US" dirty="0" err="1" smtClean="0"/>
              <a:t>Scandinova</a:t>
            </a:r>
            <a:r>
              <a:rPr lang="en-US" dirty="0" smtClean="0"/>
              <a:t> Modulators</a:t>
            </a:r>
          </a:p>
          <a:p>
            <a:endParaRPr lang="en-US" dirty="0" smtClean="0"/>
          </a:p>
          <a:p>
            <a:r>
              <a:rPr lang="en-US" b="1" u="sng" dirty="0" smtClean="0"/>
              <a:t>SINAP, Compact FEL (2017-18)</a:t>
            </a:r>
          </a:p>
          <a:p>
            <a:pPr lvl="0">
              <a:defRPr/>
            </a:pPr>
            <a:r>
              <a:rPr lang="en-GB" dirty="0">
                <a:solidFill>
                  <a:schemeClr val="dk1"/>
                </a:solidFill>
              </a:rPr>
              <a:t>VKX-</a:t>
            </a:r>
            <a:r>
              <a:rPr lang="en-US" dirty="0" err="1">
                <a:solidFill>
                  <a:schemeClr val="dk1"/>
                </a:solidFill>
              </a:rPr>
              <a:t>xxxx</a:t>
            </a:r>
            <a:r>
              <a:rPr lang="en-US" dirty="0">
                <a:solidFill>
                  <a:schemeClr val="dk1"/>
                </a:solidFill>
              </a:rPr>
              <a:t>, CPI 11.424 GHz Klystron</a:t>
            </a:r>
            <a:endParaRPr lang="en-GB" dirty="0"/>
          </a:p>
          <a:p>
            <a:r>
              <a:rPr lang="en-US" dirty="0" smtClean="0"/>
              <a:t>Modulators being constructed in China</a:t>
            </a:r>
          </a:p>
          <a:p>
            <a:endParaRPr lang="en-US" dirty="0"/>
          </a:p>
          <a:p>
            <a:r>
              <a:rPr lang="en-US" b="1" u="sng" dirty="0" smtClean="0"/>
              <a:t>DESY, SINBAD and FLASH</a:t>
            </a:r>
          </a:p>
          <a:p>
            <a:r>
              <a:rPr lang="en-US" dirty="0"/>
              <a:t>CPI </a:t>
            </a:r>
            <a:r>
              <a:rPr lang="en-US" dirty="0" smtClean="0"/>
              <a:t>VKX-8311A</a:t>
            </a:r>
            <a:r>
              <a:rPr lang="en-US" dirty="0"/>
              <a:t> </a:t>
            </a:r>
            <a:r>
              <a:rPr lang="en-US" dirty="0" smtClean="0"/>
              <a:t>and or Toshiba E37113</a:t>
            </a:r>
          </a:p>
          <a:p>
            <a:r>
              <a:rPr lang="en-US" dirty="0" smtClean="0"/>
              <a:t>Modulator technology and manufacturer not yet chosen</a:t>
            </a:r>
          </a:p>
          <a:p>
            <a:endParaRPr lang="en-US" dirty="0"/>
          </a:p>
          <a:p>
            <a:r>
              <a:rPr lang="en-US" b="1" u="sng" dirty="0" smtClean="0"/>
              <a:t>University of Valencia IFIMED RF Test Infrastructure (2017)</a:t>
            </a:r>
          </a:p>
          <a:p>
            <a:r>
              <a:rPr lang="en-US" dirty="0" smtClean="0"/>
              <a:t>CPI klystron </a:t>
            </a:r>
            <a:r>
              <a:rPr lang="en-US" dirty="0" err="1" smtClean="0"/>
              <a:t>Sband</a:t>
            </a:r>
            <a:r>
              <a:rPr lang="en-US" dirty="0" smtClean="0"/>
              <a:t> 7.5 MW 400Hz</a:t>
            </a:r>
          </a:p>
          <a:p>
            <a:r>
              <a:rPr lang="en-US" dirty="0" smtClean="0"/>
              <a:t>Solid State Modulator, </a:t>
            </a:r>
            <a:r>
              <a:rPr lang="en-US" dirty="0" err="1" smtClean="0"/>
              <a:t>Jema</a:t>
            </a:r>
            <a:r>
              <a:rPr lang="en-US" dirty="0" smtClean="0"/>
              <a:t> Spain</a:t>
            </a:r>
          </a:p>
          <a:p>
            <a:endParaRPr lang="en-US" dirty="0"/>
          </a:p>
          <a:p>
            <a:r>
              <a:rPr lang="en-US" b="1" u="sng" dirty="0" smtClean="0"/>
              <a:t>Melbourne University (2018-19)</a:t>
            </a:r>
          </a:p>
          <a:p>
            <a:r>
              <a:rPr lang="en-US" dirty="0" smtClean="0"/>
              <a:t>50% of Xbox3</a:t>
            </a:r>
          </a:p>
          <a:p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1309744" y="116632"/>
            <a:ext cx="782643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300" dirty="0" smtClean="0">
                <a:solidFill>
                  <a:schemeClr val="bg1"/>
                </a:solidFill>
              </a:rPr>
              <a:t>Tsinghua, SINAP, DESY, </a:t>
            </a:r>
            <a:r>
              <a:rPr lang="en-GB" sz="2300" dirty="0" err="1" smtClean="0">
                <a:solidFill>
                  <a:schemeClr val="bg1"/>
                </a:solidFill>
              </a:rPr>
              <a:t>Univesity</a:t>
            </a:r>
            <a:r>
              <a:rPr lang="en-GB" sz="2300" dirty="0" smtClean="0">
                <a:solidFill>
                  <a:schemeClr val="bg1"/>
                </a:solidFill>
              </a:rPr>
              <a:t> Valencia, Melbourne University</a:t>
            </a:r>
            <a:endParaRPr lang="en-GB" sz="2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62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790551" y="4685439"/>
            <a:ext cx="3245946" cy="22580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3568" y="1124744"/>
            <a:ext cx="8410059" cy="82176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 smtClean="0"/>
              <a:t>Prepare and share a table within the </a:t>
            </a:r>
            <a:r>
              <a:rPr lang="en-US" sz="3200" b="1" u="sng" dirty="0" smtClean="0"/>
              <a:t>community</a:t>
            </a:r>
          </a:p>
          <a:p>
            <a:endParaRPr lang="en-US" sz="3200" b="1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Expertise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contacts</a:t>
            </a:r>
          </a:p>
          <a:p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1309744" y="116632"/>
            <a:ext cx="1323119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300" dirty="0" smtClean="0">
                <a:solidFill>
                  <a:schemeClr val="bg1"/>
                </a:solidFill>
              </a:rPr>
              <a:t>Objective</a:t>
            </a:r>
            <a:endParaRPr lang="en-GB" sz="2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25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0"/>
            <a:ext cx="78843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</a:rPr>
              <a:t>High Efficiency BAC type multi-beam </a:t>
            </a:r>
            <a:r>
              <a:rPr lang="en-US" sz="2700" dirty="0" smtClean="0">
                <a:solidFill>
                  <a:schemeClr val="bg1"/>
                </a:solidFill>
              </a:rPr>
              <a:t>klystron at CERN</a:t>
            </a:r>
            <a:endParaRPr lang="en-GB" sz="27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9816" y="1412776"/>
            <a:ext cx="7614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The first prototype of a commercial S-band MBK, that employs the new bunching technology (Bunching, Alignment and Collecting, BAC) was designed and fabricated at VDBT Moscow and successfully tested at CERN.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27604" y="2564904"/>
            <a:ext cx="76145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Design based on retrofitting an existing klystron</a:t>
            </a:r>
          </a:p>
          <a:p>
            <a:r>
              <a:rPr lang="en-CA" dirty="0" smtClean="0">
                <a:cs typeface="Times New Roman" panose="02020603050405020304" pitchFamily="18" charset="0"/>
              </a:rPr>
              <a:t>MBK-147 , 40 </a:t>
            </a:r>
            <a:r>
              <a:rPr lang="en-CA" dirty="0" err="1" smtClean="0">
                <a:cs typeface="Times New Roman" panose="02020603050405020304" pitchFamily="18" charset="0"/>
              </a:rPr>
              <a:t>beamlets</a:t>
            </a:r>
            <a:r>
              <a:rPr lang="en-CA" dirty="0" smtClean="0">
                <a:cs typeface="Times New Roman" panose="02020603050405020304" pitchFamily="18" charset="0"/>
              </a:rPr>
              <a:t>, 60kV, 290 A 42% RF power production efficiency, PPM focusing.</a:t>
            </a:r>
          </a:p>
          <a:p>
            <a:endParaRPr lang="en-CA" dirty="0">
              <a:latin typeface="TimesNewRomanPS-ItalicMT"/>
              <a:cs typeface="Times New Roman" panose="02020603050405020304" pitchFamily="18" charset="0"/>
            </a:endParaRPr>
          </a:p>
          <a:p>
            <a:r>
              <a:rPr lang="en-CA" dirty="0" smtClean="0">
                <a:cs typeface="Times New Roman" panose="02020603050405020304" pitchFamily="18" charset="0"/>
              </a:rPr>
              <a:t>To minimise the development and fabrication costs</a:t>
            </a:r>
          </a:p>
          <a:p>
            <a:r>
              <a:rPr lang="en-CA" dirty="0" smtClean="0">
                <a:cs typeface="Times New Roman" panose="02020603050405020304" pitchFamily="18" charset="0"/>
              </a:rPr>
              <a:t>It was decided to keep</a:t>
            </a:r>
          </a:p>
          <a:p>
            <a:r>
              <a:rPr lang="en-CA" dirty="0" smtClean="0">
                <a:cs typeface="Times New Roman" panose="02020603050405020304" pitchFamily="18" charset="0"/>
              </a:rPr>
              <a:t>Original 40 beam cathode</a:t>
            </a:r>
          </a:p>
          <a:p>
            <a:r>
              <a:rPr lang="en-CA" dirty="0" smtClean="0">
                <a:cs typeface="Times New Roman" panose="02020603050405020304" pitchFamily="18" charset="0"/>
              </a:rPr>
              <a:t>PPM focussing</a:t>
            </a:r>
          </a:p>
          <a:p>
            <a:r>
              <a:rPr lang="en-CA" dirty="0" smtClean="0">
                <a:cs typeface="Times New Roman" panose="02020603050405020304" pitchFamily="18" charset="0"/>
              </a:rPr>
              <a:t>Collector</a:t>
            </a:r>
          </a:p>
          <a:p>
            <a:r>
              <a:rPr lang="en-CA" dirty="0" smtClean="0">
                <a:cs typeface="Times New Roman" panose="02020603050405020304" pitchFamily="18" charset="0"/>
              </a:rPr>
              <a:t>Original RF circuit length (24cm)</a:t>
            </a:r>
          </a:p>
          <a:p>
            <a:endParaRPr lang="en-CA" dirty="0" smtClean="0">
              <a:cs typeface="Times New Roman" panose="02020603050405020304" pitchFamily="18" charset="0"/>
            </a:endParaRPr>
          </a:p>
          <a:p>
            <a:endParaRPr lang="en-CA" dirty="0">
              <a:latin typeface="TimesNewRomanPS-ItalicMT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11089"/>
              </p:ext>
            </p:extLst>
          </p:nvPr>
        </p:nvGraphicFramePr>
        <p:xfrm>
          <a:off x="4499992" y="4149080"/>
          <a:ext cx="3814212" cy="18722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54708"/>
                <a:gridCol w="1059504"/>
              </a:tblGrid>
              <a:tr h="234026"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Frequency, GHz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2,9985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4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Peak output power, MW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&gt;6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4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Average power, kW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4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Beam voltage, kV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&lt;60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4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Number of beams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4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Pulse length, us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4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Efficiency, %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&gt;60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4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Pulse repetition rate, Hz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300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98955" y="6073557"/>
            <a:ext cx="3643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BAC MBK klystron design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976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0"/>
            <a:ext cx="78843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</a:rPr>
              <a:t>High Efficiency BAC type multi-beam </a:t>
            </a:r>
            <a:r>
              <a:rPr lang="en-US" sz="2700" dirty="0" smtClean="0">
                <a:solidFill>
                  <a:schemeClr val="bg1"/>
                </a:solidFill>
              </a:rPr>
              <a:t>klystron at CERN</a:t>
            </a:r>
            <a:endParaRPr lang="en-GB" sz="2700" dirty="0">
              <a:solidFill>
                <a:schemeClr val="bg1"/>
              </a:solidFill>
            </a:endParaRPr>
          </a:p>
        </p:txBody>
      </p:sp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" y="980728"/>
            <a:ext cx="5082951" cy="316835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2"/>
          <a:stretch>
            <a:fillRect/>
          </a:stretch>
        </p:blipFill>
        <p:spPr bwMode="auto">
          <a:xfrm>
            <a:off x="5364088" y="980728"/>
            <a:ext cx="3516671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6354" y="4252446"/>
            <a:ext cx="4602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General view of BAK MBK (without magnets).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352847" y="4298612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-Roman"/>
                <a:ea typeface="Times New Roman" panose="02020603050405020304" pitchFamily="18" charset="0"/>
                <a:cs typeface="Times New Roman" panose="02020603050405020304" pitchFamily="18" charset="0"/>
              </a:rPr>
              <a:t>BAC MBK installation at the test </a:t>
            </a:r>
            <a:r>
              <a:rPr lang="en-US" dirty="0" smtClean="0">
                <a:latin typeface="Times-Roman"/>
                <a:ea typeface="Times New Roman" panose="02020603050405020304" pitchFamily="18" charset="0"/>
                <a:cs typeface="Times New Roman" panose="02020603050405020304" pitchFamily="18" charset="0"/>
              </a:rPr>
              <a:t>stand in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419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0"/>
            <a:ext cx="78843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</a:rPr>
              <a:t>High Efficiency BAC type multi-beam </a:t>
            </a:r>
            <a:r>
              <a:rPr lang="en-US" sz="2700" dirty="0" smtClean="0">
                <a:solidFill>
                  <a:schemeClr val="bg1"/>
                </a:solidFill>
              </a:rPr>
              <a:t>klystron at CERN</a:t>
            </a:r>
            <a:endParaRPr lang="en-GB" sz="27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3021" y="806996"/>
            <a:ext cx="1149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Setup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8143"/>
            <a:ext cx="2693784" cy="1272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806598"/>
            <a:ext cx="6137327" cy="46029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24877" y="2513819"/>
            <a:ext cx="30044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Original </a:t>
            </a:r>
            <a:r>
              <a:rPr lang="en-US" sz="1600" dirty="0" err="1" smtClean="0"/>
              <a:t>Scandinova</a:t>
            </a:r>
            <a:r>
              <a:rPr lang="en-US" sz="1600" dirty="0" smtClean="0"/>
              <a:t> K1 modulator</a:t>
            </a:r>
          </a:p>
          <a:p>
            <a:r>
              <a:rPr lang="en-US" sz="1600" dirty="0" smtClean="0"/>
              <a:t>Thanks to ADAM</a:t>
            </a:r>
          </a:p>
          <a:p>
            <a:r>
              <a:rPr lang="en-US" sz="1600" dirty="0" smtClean="0"/>
              <a:t>Turns ration modified to achieve </a:t>
            </a:r>
          </a:p>
          <a:p>
            <a:r>
              <a:rPr lang="en-US" sz="1600" dirty="0" smtClean="0"/>
              <a:t>60kV, 190 A (original 190kV 90A)</a:t>
            </a:r>
          </a:p>
          <a:p>
            <a:r>
              <a:rPr lang="en-US" sz="1600" dirty="0" smtClean="0"/>
              <a:t>New heater power supply needed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05201" y="4600064"/>
            <a:ext cx="228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Klystron cathode in air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3547" y="5232001"/>
            <a:ext cx="2072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transformer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27735" y="5750315"/>
            <a:ext cx="2588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Capacitive voltage divider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716016" y="1176328"/>
            <a:ext cx="2279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dirty="0" smtClean="0"/>
              <a:t>acuum pumping port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524328" y="1182857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 Load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625255" y="3761461"/>
            <a:ext cx="1576312" cy="3069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452332" y="4755888"/>
            <a:ext cx="2911756" cy="934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295717" y="5083019"/>
            <a:ext cx="2588081" cy="3426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915816" y="5469655"/>
            <a:ext cx="2588081" cy="4001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925854" y="1542699"/>
            <a:ext cx="1166426" cy="22945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812360" y="1506215"/>
            <a:ext cx="288032" cy="24087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9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0"/>
            <a:ext cx="78843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</a:rPr>
              <a:t>High Efficiency BAC type multi-beam </a:t>
            </a:r>
            <a:r>
              <a:rPr lang="en-US" sz="2700" dirty="0" smtClean="0">
                <a:solidFill>
                  <a:schemeClr val="bg1"/>
                </a:solidFill>
              </a:rPr>
              <a:t>klystron at CERN</a:t>
            </a:r>
            <a:endParaRPr lang="en-GB" sz="2700" dirty="0">
              <a:solidFill>
                <a:schemeClr val="bg1"/>
              </a:solidFill>
            </a:endParaRPr>
          </a:p>
        </p:txBody>
      </p:sp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49080"/>
            <a:ext cx="2976563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350345" y="6165304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100" dirty="0">
                <a:latin typeface="Times-Roman"/>
                <a:ea typeface="Times New Roman" panose="02020603050405020304" pitchFamily="18" charset="0"/>
                <a:cs typeface="Times-Roman"/>
              </a:rPr>
              <a:t>The efficiency (triangular) and RF power production (circle) in saturation at 3.003 GHz as functions of high voltage. </a:t>
            </a:r>
            <a:endParaRPr lang="en-GB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26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" b="2750"/>
          <a:stretch>
            <a:fillRect/>
          </a:stretch>
        </p:blipFill>
        <p:spPr bwMode="auto">
          <a:xfrm>
            <a:off x="467544" y="4149080"/>
            <a:ext cx="297021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0967" y="6165304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Klystron efficiency vs. frequency at 50.25 kV and 195 A (in saturation)</a:t>
            </a:r>
            <a:endParaRPr lang="en-GB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907" y="1268760"/>
            <a:ext cx="39995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transmission optimized at 50.25kV</a:t>
            </a:r>
          </a:p>
          <a:p>
            <a:r>
              <a:rPr lang="en-US" dirty="0" smtClean="0"/>
              <a:t>Pulsed with pulse length up to 9 µs</a:t>
            </a:r>
          </a:p>
          <a:p>
            <a:r>
              <a:rPr lang="en-US" dirty="0" smtClean="0"/>
              <a:t>Repetition rate 120 Hz</a:t>
            </a:r>
          </a:p>
          <a:p>
            <a:r>
              <a:rPr lang="en-US" dirty="0" smtClean="0"/>
              <a:t>Frequency optimization slightly off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88044" y="1293201"/>
            <a:ext cx="3104092" cy="232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73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0"/>
            <a:ext cx="78843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</a:rPr>
              <a:t>High Efficiency BAC type multi-beam </a:t>
            </a:r>
            <a:r>
              <a:rPr lang="en-US" sz="2700" dirty="0" smtClean="0">
                <a:solidFill>
                  <a:schemeClr val="bg1"/>
                </a:solidFill>
              </a:rPr>
              <a:t>klystron at CERN</a:t>
            </a:r>
            <a:endParaRPr lang="en-GB" sz="27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97" y="1268760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Conclusions</a:t>
            </a:r>
          </a:p>
          <a:p>
            <a:endParaRPr lang="en-US" dirty="0"/>
          </a:p>
          <a:p>
            <a:r>
              <a:rPr lang="en-US" dirty="0"/>
              <a:t>The first commercial prototype of a high efficiency BAC S-band MBK was successfully tested at </a:t>
            </a:r>
            <a:r>
              <a:rPr lang="en-US" dirty="0" smtClean="0"/>
              <a:t>CERN</a:t>
            </a:r>
          </a:p>
          <a:p>
            <a:r>
              <a:rPr lang="en-US" dirty="0" smtClean="0"/>
              <a:t>The results </a:t>
            </a:r>
            <a:r>
              <a:rPr lang="en-US" dirty="0"/>
              <a:t>are very encouraging and prove that new bunching technology can significantly boost the efficiency of klystron amplifiers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The klystron efficiency was increased from 42 % to 60 % simply by replacement of the original RF circuit with the new BAC RF circuit.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Second klystron built in Moscow, initial results show correct frequency and 62% efficiency.</a:t>
            </a:r>
          </a:p>
          <a:p>
            <a:endParaRPr lang="en-US" dirty="0"/>
          </a:p>
          <a:p>
            <a:r>
              <a:rPr lang="en-US" dirty="0" smtClean="0"/>
              <a:t>Smaller and more compact modulator design being considered by </a:t>
            </a:r>
            <a:r>
              <a:rPr lang="en-US" dirty="0" err="1" smtClean="0"/>
              <a:t>Scandinova</a:t>
            </a:r>
            <a:r>
              <a:rPr lang="en-US" dirty="0" smtClean="0"/>
              <a:t> and final testing may take place at CERN this year.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31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3"/>
          </a:xfrm>
        </p:spPr>
        <p:txBody>
          <a:bodyPr/>
          <a:lstStyle/>
          <a:p>
            <a:r>
              <a:rPr lang="en-GB" dirty="0" smtClean="0"/>
              <a:t>Geographic </a:t>
            </a:r>
            <a:r>
              <a:rPr lang="en-GB" dirty="0"/>
              <a:t>representation X </a:t>
            </a:r>
            <a:r>
              <a:rPr lang="en-GB" dirty="0" smtClean="0"/>
              <a:t>band test facilities and high gradient test stands</a:t>
            </a:r>
          </a:p>
          <a:p>
            <a:pPr lvl="1"/>
            <a:r>
              <a:rPr lang="en-US" dirty="0" smtClean="0"/>
              <a:t>Summary of frequency, power and modulator type per location</a:t>
            </a:r>
            <a:endParaRPr lang="en-GB" dirty="0" smtClean="0"/>
          </a:p>
          <a:p>
            <a:r>
              <a:rPr lang="en-US" dirty="0" smtClean="0"/>
              <a:t>Preliminary test results of High Efficiency BAC type multi-beam klystron at CERN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619672" y="-34641"/>
            <a:ext cx="20313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OUTLINE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3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7" y="908022"/>
            <a:ext cx="9056162" cy="54326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19672" y="-34641"/>
            <a:ext cx="74702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Location of </a:t>
            </a:r>
            <a:r>
              <a:rPr lang="en-GB" sz="2400" dirty="0" err="1" smtClean="0">
                <a:solidFill>
                  <a:schemeClr val="bg1"/>
                </a:solidFill>
              </a:rPr>
              <a:t>Xband</a:t>
            </a:r>
            <a:r>
              <a:rPr lang="en-GB" sz="2400" dirty="0" smtClean="0">
                <a:solidFill>
                  <a:schemeClr val="bg1"/>
                </a:solidFill>
              </a:rPr>
              <a:t> Facilities and High </a:t>
            </a:r>
            <a:r>
              <a:rPr lang="en-GB" sz="2400" dirty="0">
                <a:solidFill>
                  <a:schemeClr val="bg1"/>
                </a:solidFill>
              </a:rPr>
              <a:t>G</a:t>
            </a:r>
            <a:r>
              <a:rPr lang="en-GB" sz="2400" dirty="0" smtClean="0">
                <a:solidFill>
                  <a:schemeClr val="bg1"/>
                </a:solidFill>
              </a:rPr>
              <a:t>radient </a:t>
            </a:r>
            <a:r>
              <a:rPr lang="en-GB" sz="2400" dirty="0">
                <a:solidFill>
                  <a:schemeClr val="bg1"/>
                </a:solidFill>
              </a:rPr>
              <a:t>T</a:t>
            </a:r>
            <a:r>
              <a:rPr lang="en-GB" sz="2400" dirty="0" smtClean="0">
                <a:solidFill>
                  <a:schemeClr val="bg1"/>
                </a:solidFill>
              </a:rPr>
              <a:t>ests </a:t>
            </a:r>
            <a:r>
              <a:rPr lang="en-GB" sz="2400" dirty="0">
                <a:solidFill>
                  <a:schemeClr val="bg1"/>
                </a:solidFill>
              </a:rPr>
              <a:t>S</a:t>
            </a:r>
            <a:r>
              <a:rPr lang="en-GB" sz="2400" dirty="0" smtClean="0">
                <a:solidFill>
                  <a:schemeClr val="bg1"/>
                </a:solidFill>
              </a:rPr>
              <a:t>tands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427984" y="2708920"/>
            <a:ext cx="117727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27584" y="2672916"/>
            <a:ext cx="117727" cy="72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572000" y="2725772"/>
            <a:ext cx="117727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522128" y="2655626"/>
            <a:ext cx="117727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486847" y="2448920"/>
            <a:ext cx="117727" cy="7200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278812" y="2704176"/>
            <a:ext cx="117727" cy="7200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874408" y="2740180"/>
            <a:ext cx="117727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8377680" y="5733256"/>
            <a:ext cx="117727" cy="7200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777712" y="2704176"/>
            <a:ext cx="117727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7740352" y="3068960"/>
            <a:ext cx="117727" cy="7200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7524328" y="2708981"/>
            <a:ext cx="117727" cy="7200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8259953" y="2768076"/>
            <a:ext cx="117727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3563888" y="5589240"/>
            <a:ext cx="117727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563887" y="5733256"/>
            <a:ext cx="117727" cy="72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563887" y="5893296"/>
            <a:ext cx="117727" cy="7200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3681614" y="5498286"/>
            <a:ext cx="1082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Existing facilities</a:t>
            </a:r>
            <a:endParaRPr lang="en-GB" sz="1050" dirty="0"/>
          </a:p>
        </p:txBody>
      </p:sp>
      <p:sp>
        <p:nvSpPr>
          <p:cNvPr id="23" name="TextBox 22"/>
          <p:cNvSpPr txBox="1"/>
          <p:nvPr/>
        </p:nvSpPr>
        <p:spPr>
          <a:xfrm>
            <a:off x="3681613" y="5633222"/>
            <a:ext cx="14750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Klystron Manufacturers</a:t>
            </a:r>
            <a:endParaRPr lang="en-GB" sz="1050" dirty="0"/>
          </a:p>
        </p:txBody>
      </p:sp>
      <p:sp>
        <p:nvSpPr>
          <p:cNvPr id="24" name="TextBox 23"/>
          <p:cNvSpPr txBox="1"/>
          <p:nvPr/>
        </p:nvSpPr>
        <p:spPr>
          <a:xfrm>
            <a:off x="3681408" y="5796184"/>
            <a:ext cx="15215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Future </a:t>
            </a:r>
            <a:r>
              <a:rPr lang="en-US" sz="1050" dirty="0"/>
              <a:t>P</a:t>
            </a:r>
            <a:r>
              <a:rPr lang="en-US" sz="1050" dirty="0" smtClean="0"/>
              <a:t>lanned Facilities</a:t>
            </a:r>
            <a:endParaRPr lang="en-GB" sz="1050" dirty="0"/>
          </a:p>
        </p:txBody>
      </p:sp>
      <p:sp>
        <p:nvSpPr>
          <p:cNvPr id="25" name="Oval 24"/>
          <p:cNvSpPr/>
          <p:nvPr/>
        </p:nvSpPr>
        <p:spPr>
          <a:xfrm>
            <a:off x="4243206" y="2946542"/>
            <a:ext cx="117727" cy="7200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4212902" y="2448920"/>
            <a:ext cx="117727" cy="7200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4646235" y="2860708"/>
            <a:ext cx="117727" cy="7200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3563681" y="6050100"/>
            <a:ext cx="117727" cy="7200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3681305" y="5965540"/>
            <a:ext cx="13516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Projects under Study</a:t>
            </a:r>
            <a:endParaRPr lang="en-GB" sz="1050" dirty="0"/>
          </a:p>
        </p:txBody>
      </p:sp>
      <p:sp>
        <p:nvSpPr>
          <p:cNvPr id="30" name="Oval 29"/>
          <p:cNvSpPr/>
          <p:nvPr/>
        </p:nvSpPr>
        <p:spPr>
          <a:xfrm>
            <a:off x="903237" y="2614166"/>
            <a:ext cx="117727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067944" y="57522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3574367" y="2672916"/>
            <a:ext cx="4828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CERN</a:t>
            </a:r>
            <a:endParaRPr lang="en-GB" sz="1050" dirty="0"/>
          </a:p>
        </p:txBody>
      </p:sp>
      <p:sp>
        <p:nvSpPr>
          <p:cNvPr id="33" name="TextBox 32"/>
          <p:cNvSpPr txBox="1"/>
          <p:nvPr/>
        </p:nvSpPr>
        <p:spPr>
          <a:xfrm>
            <a:off x="32037" y="2258410"/>
            <a:ext cx="9300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CPI Industries</a:t>
            </a:r>
            <a:endParaRPr lang="en-GB" sz="1050" dirty="0"/>
          </a:p>
        </p:txBody>
      </p:sp>
      <p:sp>
        <p:nvSpPr>
          <p:cNvPr id="34" name="TextBox 33"/>
          <p:cNvSpPr txBox="1"/>
          <p:nvPr/>
        </p:nvSpPr>
        <p:spPr>
          <a:xfrm>
            <a:off x="1263263" y="2528919"/>
            <a:ext cx="5918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Berkley</a:t>
            </a:r>
            <a:endParaRPr lang="en-GB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-56067" y="3370430"/>
            <a:ext cx="12939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Lawrence Livermore</a:t>
            </a:r>
            <a:endParaRPr lang="en-GB" sz="1050" dirty="0"/>
          </a:p>
        </p:txBody>
      </p:sp>
      <p:sp>
        <p:nvSpPr>
          <p:cNvPr id="36" name="TextBox 35"/>
          <p:cNvSpPr txBox="1"/>
          <p:nvPr/>
        </p:nvSpPr>
        <p:spPr>
          <a:xfrm>
            <a:off x="135710" y="2797780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SLAC</a:t>
            </a:r>
            <a:endParaRPr lang="en-GB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715582" y="2528919"/>
            <a:ext cx="3497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PSI</a:t>
            </a:r>
            <a:endParaRPr lang="en-GB" sz="1050" dirty="0"/>
          </a:p>
        </p:txBody>
      </p:sp>
      <p:sp>
        <p:nvSpPr>
          <p:cNvPr id="38" name="TextBox 37"/>
          <p:cNvSpPr txBox="1"/>
          <p:nvPr/>
        </p:nvSpPr>
        <p:spPr>
          <a:xfrm>
            <a:off x="4021682" y="1876907"/>
            <a:ext cx="4619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DESY</a:t>
            </a:r>
            <a:endParaRPr lang="en-GB" sz="1050" dirty="0"/>
          </a:p>
        </p:txBody>
      </p:sp>
      <p:sp>
        <p:nvSpPr>
          <p:cNvPr id="39" name="TextBox 38"/>
          <p:cNvSpPr txBox="1"/>
          <p:nvPr/>
        </p:nvSpPr>
        <p:spPr>
          <a:xfrm>
            <a:off x="2793680" y="3044710"/>
            <a:ext cx="13708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University of Valencia</a:t>
            </a:r>
            <a:endParaRPr lang="en-GB" sz="1050" dirty="0"/>
          </a:p>
        </p:txBody>
      </p:sp>
      <p:sp>
        <p:nvSpPr>
          <p:cNvPr id="40" name="TextBox 39"/>
          <p:cNvSpPr txBox="1"/>
          <p:nvPr/>
        </p:nvSpPr>
        <p:spPr>
          <a:xfrm>
            <a:off x="5032957" y="2004494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Sincretrone</a:t>
            </a:r>
            <a:r>
              <a:rPr lang="en-US" sz="1050" dirty="0" smtClean="0"/>
              <a:t> Trieste</a:t>
            </a:r>
            <a:endParaRPr lang="en-GB" sz="1050" dirty="0"/>
          </a:p>
        </p:txBody>
      </p:sp>
      <p:sp>
        <p:nvSpPr>
          <p:cNvPr id="41" name="TextBox 40"/>
          <p:cNvSpPr txBox="1"/>
          <p:nvPr/>
        </p:nvSpPr>
        <p:spPr>
          <a:xfrm>
            <a:off x="4529605" y="3014010"/>
            <a:ext cx="9076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INFN </a:t>
            </a:r>
            <a:r>
              <a:rPr lang="en-US" sz="1050" dirty="0" err="1"/>
              <a:t>F</a:t>
            </a:r>
            <a:r>
              <a:rPr lang="en-US" sz="1050" dirty="0" err="1" smtClean="0"/>
              <a:t>rascati</a:t>
            </a:r>
            <a:endParaRPr lang="en-GB" sz="1050" dirty="0"/>
          </a:p>
        </p:txBody>
      </p:sp>
      <p:sp>
        <p:nvSpPr>
          <p:cNvPr id="42" name="TextBox 41"/>
          <p:cNvSpPr txBox="1"/>
          <p:nvPr/>
        </p:nvSpPr>
        <p:spPr>
          <a:xfrm>
            <a:off x="7266885" y="3143337"/>
            <a:ext cx="5148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SINAP</a:t>
            </a:r>
            <a:endParaRPr lang="en-GB" sz="1050" dirty="0"/>
          </a:p>
        </p:txBody>
      </p:sp>
      <p:sp>
        <p:nvSpPr>
          <p:cNvPr id="43" name="TextBox 42"/>
          <p:cNvSpPr txBox="1"/>
          <p:nvPr/>
        </p:nvSpPr>
        <p:spPr>
          <a:xfrm>
            <a:off x="6941664" y="2769754"/>
            <a:ext cx="6735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Tsinghua</a:t>
            </a:r>
            <a:endParaRPr lang="en-GB" sz="1050" dirty="0"/>
          </a:p>
        </p:txBody>
      </p:sp>
      <p:sp>
        <p:nvSpPr>
          <p:cNvPr id="44" name="TextBox 43"/>
          <p:cNvSpPr txBox="1"/>
          <p:nvPr/>
        </p:nvSpPr>
        <p:spPr>
          <a:xfrm>
            <a:off x="8610632" y="2661266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KEK</a:t>
            </a:r>
            <a:endParaRPr lang="en-GB" sz="1050" dirty="0"/>
          </a:p>
        </p:txBody>
      </p:sp>
      <p:sp>
        <p:nvSpPr>
          <p:cNvPr id="45" name="TextBox 44"/>
          <p:cNvSpPr txBox="1"/>
          <p:nvPr/>
        </p:nvSpPr>
        <p:spPr>
          <a:xfrm>
            <a:off x="8084025" y="3037459"/>
            <a:ext cx="106792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Toshiba (Canon)</a:t>
            </a:r>
          </a:p>
          <a:p>
            <a:r>
              <a:rPr lang="en-US" sz="1050" dirty="0" smtClean="0"/>
              <a:t>Electron devices</a:t>
            </a:r>
            <a:endParaRPr lang="en-GB" sz="1050" dirty="0"/>
          </a:p>
        </p:txBody>
      </p:sp>
      <p:sp>
        <p:nvSpPr>
          <p:cNvPr id="46" name="TextBox 45"/>
          <p:cNvSpPr txBox="1"/>
          <p:nvPr/>
        </p:nvSpPr>
        <p:spPr>
          <a:xfrm>
            <a:off x="6883065" y="5714896"/>
            <a:ext cx="13756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Melbourne University</a:t>
            </a:r>
            <a:endParaRPr lang="en-GB" sz="1050" dirty="0"/>
          </a:p>
        </p:txBody>
      </p:sp>
      <p:sp>
        <p:nvSpPr>
          <p:cNvPr id="47" name="TextBox 46"/>
          <p:cNvSpPr txBox="1"/>
          <p:nvPr/>
        </p:nvSpPr>
        <p:spPr>
          <a:xfrm>
            <a:off x="2402123" y="2815044"/>
            <a:ext cx="7761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MIT BATES</a:t>
            </a:r>
            <a:endParaRPr lang="en-GB" sz="1050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619329" y="2512326"/>
            <a:ext cx="208255" cy="16059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8424504" y="2812188"/>
            <a:ext cx="191543" cy="260796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1058153" y="2648830"/>
            <a:ext cx="134514" cy="13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endCxn id="8" idx="7"/>
          </p:cNvCxnSpPr>
          <p:nvPr/>
        </p:nvCxnSpPr>
        <p:spPr>
          <a:xfrm flipH="1">
            <a:off x="4672486" y="2259355"/>
            <a:ext cx="684536" cy="47696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521841" y="2782835"/>
            <a:ext cx="225178" cy="12765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endCxn id="9" idx="1"/>
          </p:cNvCxnSpPr>
          <p:nvPr/>
        </p:nvCxnSpPr>
        <p:spPr>
          <a:xfrm>
            <a:off x="4006160" y="2652353"/>
            <a:ext cx="533209" cy="1381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32" idx="3"/>
          </p:cNvCxnSpPr>
          <p:nvPr/>
        </p:nvCxnSpPr>
        <p:spPr>
          <a:xfrm flipV="1">
            <a:off x="4057191" y="2769754"/>
            <a:ext cx="327582" cy="3012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566891" y="2833675"/>
            <a:ext cx="327631" cy="50972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8377680" y="2773834"/>
            <a:ext cx="250193" cy="413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3923768" y="2996876"/>
            <a:ext cx="296349" cy="4934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7195946" y="2765254"/>
            <a:ext cx="296349" cy="4934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V="1">
            <a:off x="7463942" y="3135261"/>
            <a:ext cx="296349" cy="4934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8061796" y="5721382"/>
            <a:ext cx="296349" cy="4934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 flipV="1">
            <a:off x="2415378" y="2769754"/>
            <a:ext cx="276596" cy="90954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306777" y="2740180"/>
            <a:ext cx="117727" cy="72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4269320" y="2085346"/>
            <a:ext cx="199205" cy="320813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3816134" y="2351013"/>
            <a:ext cx="419230" cy="118967"/>
          </a:xfrm>
          <a:prstGeom prst="straightConnector1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 flipV="1">
            <a:off x="4735583" y="2942002"/>
            <a:ext cx="242820" cy="107599"/>
          </a:xfrm>
          <a:prstGeom prst="straightConnector1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7980937" y="2824704"/>
            <a:ext cx="117727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/>
          <p:cNvSpPr txBox="1"/>
          <p:nvPr/>
        </p:nvSpPr>
        <p:spPr>
          <a:xfrm>
            <a:off x="7803940" y="3393723"/>
            <a:ext cx="3882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PAL</a:t>
            </a:r>
            <a:endParaRPr lang="en-GB" sz="1050" dirty="0"/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7974348" y="2910487"/>
            <a:ext cx="59938" cy="51282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893867" y="2135708"/>
            <a:ext cx="11705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Daresbury, CLARA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70083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790551" y="4685439"/>
            <a:ext cx="3245946" cy="22580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7726"/>
            <a:ext cx="1897564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336726"/>
            <a:ext cx="3837095" cy="237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19672" y="-34641"/>
            <a:ext cx="58233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SLAC KLYSTRONS (XL5, XL4)</a:t>
            </a:r>
            <a:endParaRPr lang="en-GB" sz="4000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267161"/>
              </p:ext>
            </p:extLst>
          </p:nvPr>
        </p:nvGraphicFramePr>
        <p:xfrm>
          <a:off x="2339752" y="864628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1016000"/>
                <a:gridCol w="1016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Times New Roman"/>
                          <a:cs typeface="Times New Roman"/>
                        </a:rPr>
                        <a:t>Parameters</a:t>
                      </a: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Specifications</a:t>
                      </a: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Times New Roman"/>
                          <a:cs typeface="Times New Roman"/>
                        </a:rPr>
                        <a:t>units</a:t>
                      </a: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XL5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XL4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RF Frequency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11.9942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11.424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GHz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Peak RF power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MW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RF pulse length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µs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Pulse repetition rate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50 (100)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Hz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Klystron voltage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410-470 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kV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+mn-lt"/>
                          <a:ea typeface="Times New Roman"/>
                          <a:cs typeface="Times New Roman"/>
                        </a:rPr>
                        <a:t>Micro </a:t>
                      </a:r>
                      <a:r>
                        <a:rPr lang="en-GB" sz="1600" dirty="0" err="1" smtClean="0">
                          <a:latin typeface="+mn-lt"/>
                          <a:ea typeface="Times New Roman"/>
                          <a:cs typeface="Times New Roman"/>
                        </a:rPr>
                        <a:t>perveance</a:t>
                      </a:r>
                      <a:r>
                        <a:rPr lang="en-GB" sz="16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1.15E-6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06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790551" y="4685439"/>
            <a:ext cx="3245946" cy="22580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619672" y="-34641"/>
            <a:ext cx="76217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CPI KLYSTRONS (VKX-8311A, VKX- </a:t>
            </a:r>
            <a:r>
              <a:rPr lang="en-GB" sz="3600" dirty="0" err="1" smtClean="0">
                <a:solidFill>
                  <a:schemeClr val="bg1"/>
                </a:solidFill>
              </a:rPr>
              <a:t>xxxx</a:t>
            </a:r>
            <a:r>
              <a:rPr lang="en-GB" sz="3600" dirty="0" smtClean="0">
                <a:solidFill>
                  <a:schemeClr val="bg1"/>
                </a:solidFill>
              </a:rPr>
              <a:t>)</a:t>
            </a:r>
            <a:endParaRPr lang="en-GB" sz="3600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595655"/>
              </p:ext>
            </p:extLst>
          </p:nvPr>
        </p:nvGraphicFramePr>
        <p:xfrm>
          <a:off x="2339752" y="864628"/>
          <a:ext cx="60960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1016000"/>
                <a:gridCol w="1016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Times New Roman"/>
                          <a:cs typeface="Times New Roman"/>
                        </a:rPr>
                        <a:t>Parameters</a:t>
                      </a: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Specifications</a:t>
                      </a: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Times New Roman"/>
                          <a:cs typeface="Times New Roman"/>
                        </a:rPr>
                        <a:t>units</a:t>
                      </a: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VKX-8311A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VKX-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xxxx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RF Frequency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11.9942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11.424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GHz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Peak RF power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MW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RF pulse length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µs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Pulse repetition rate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50 (100)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Hz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Klystron voltage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410-470 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kV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+mn-lt"/>
                          <a:ea typeface="Times New Roman"/>
                          <a:cs typeface="Times New Roman"/>
                        </a:rPr>
                        <a:t>Micro </a:t>
                      </a:r>
                      <a:r>
                        <a:rPr lang="en-GB" sz="1600" dirty="0" err="1" smtClean="0">
                          <a:latin typeface="+mn-lt"/>
                          <a:ea typeface="Times New Roman"/>
                          <a:cs typeface="Times New Roman"/>
                        </a:rPr>
                        <a:t>perveance</a:t>
                      </a:r>
                      <a:r>
                        <a:rPr lang="en-GB" sz="16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1.15E-6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12" y="1844824"/>
            <a:ext cx="2116350" cy="34634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007" y="4221088"/>
            <a:ext cx="3018751" cy="250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30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790551" y="4685439"/>
            <a:ext cx="3245946" cy="22580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619672" y="-34641"/>
            <a:ext cx="74550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TOSHIBA KLYSTRONS (E3768B, E37113)</a:t>
            </a:r>
            <a:endParaRPr lang="en-GB" sz="3600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338029"/>
              </p:ext>
            </p:extLst>
          </p:nvPr>
        </p:nvGraphicFramePr>
        <p:xfrm>
          <a:off x="1763688" y="908720"/>
          <a:ext cx="6096000" cy="3205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58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Times New Roman"/>
                          <a:cs typeface="Times New Roman"/>
                        </a:rPr>
                        <a:t>Parameters</a:t>
                      </a: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Specifications</a:t>
                      </a:r>
                    </a:p>
                  </a:txBody>
                  <a:tcPr marL="68582" marR="68582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Times New Roman"/>
                          <a:cs typeface="Times New Roman"/>
                        </a:rPr>
                        <a:t>units</a:t>
                      </a: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E3768B (PPM)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E37113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RF Frequency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11.424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11.9942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GHz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Peak RF power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MW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RF pulse length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µs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Pulse repetition rate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Hz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Klystron voltage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kV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470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+mn-lt"/>
                          <a:ea typeface="Times New Roman"/>
                          <a:cs typeface="Times New Roman"/>
                        </a:rPr>
                        <a:t>Micro </a:t>
                      </a:r>
                      <a:r>
                        <a:rPr lang="en-GB" sz="1600" dirty="0" err="1" smtClean="0">
                          <a:latin typeface="+mn-lt"/>
                          <a:ea typeface="Times New Roman"/>
                          <a:cs typeface="Times New Roman"/>
                        </a:rPr>
                        <a:t>perveance</a:t>
                      </a:r>
                      <a:r>
                        <a:rPr lang="en-GB" sz="16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788024" y="468543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82143" y="4507351"/>
            <a:ext cx="2348878" cy="17616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93096"/>
            <a:ext cx="2915214" cy="2344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25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790551" y="4685439"/>
            <a:ext cx="3245946" cy="22580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5568" y="1196752"/>
            <a:ext cx="610737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Xbox 1 and Xbox 2 (High Gradient Test facilities)</a:t>
            </a:r>
          </a:p>
          <a:p>
            <a:r>
              <a:rPr lang="en-US" sz="2400" dirty="0" smtClean="0"/>
              <a:t>CPI VKX-8311A (previously XL5) klystrons</a:t>
            </a:r>
          </a:p>
          <a:p>
            <a:r>
              <a:rPr lang="en-US" sz="2400" dirty="0" err="1" smtClean="0"/>
              <a:t>Scandinova</a:t>
            </a:r>
            <a:r>
              <a:rPr lang="en-US" sz="2400" dirty="0" smtClean="0"/>
              <a:t> solid state modulators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Xbox 3 (</a:t>
            </a:r>
            <a:r>
              <a:rPr lang="en-US" sz="2400" dirty="0" smtClean="0"/>
              <a:t>multi slot </a:t>
            </a:r>
            <a:r>
              <a:rPr lang="en-US" sz="2400" dirty="0" smtClean="0"/>
              <a:t>High Gradient </a:t>
            </a:r>
            <a:r>
              <a:rPr lang="en-US" sz="2400" dirty="0"/>
              <a:t>T</a:t>
            </a:r>
            <a:r>
              <a:rPr lang="en-US" sz="2400" dirty="0" smtClean="0"/>
              <a:t>est Facility)</a:t>
            </a:r>
          </a:p>
          <a:p>
            <a:r>
              <a:rPr lang="en-US" sz="2400" dirty="0" smtClean="0"/>
              <a:t>Toshiba E37113 klystrons</a:t>
            </a:r>
          </a:p>
          <a:p>
            <a:r>
              <a:rPr lang="en-US" sz="2400" dirty="0" err="1" smtClean="0"/>
              <a:t>Scandinova</a:t>
            </a:r>
            <a:r>
              <a:rPr lang="en-US" sz="2400" dirty="0" smtClean="0"/>
              <a:t> solid state modulators</a:t>
            </a:r>
          </a:p>
          <a:p>
            <a:endParaRPr lang="en-GB" sz="2400" dirty="0"/>
          </a:p>
        </p:txBody>
      </p:sp>
      <p:sp>
        <p:nvSpPr>
          <p:cNvPr id="10" name="Rectangle 9"/>
          <p:cNvSpPr/>
          <p:nvPr/>
        </p:nvSpPr>
        <p:spPr>
          <a:xfrm>
            <a:off x="1619672" y="-34641"/>
            <a:ext cx="32133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CERN Facilities</a:t>
            </a:r>
            <a:endParaRPr lang="en-GB" sz="40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518" y="4221088"/>
            <a:ext cx="2440898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http://www.sc-nova.com/?q=sites/default/files/imagecache/product_img_main/K2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967" y="1227141"/>
            <a:ext cx="3074033" cy="245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41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790551" y="4685439"/>
            <a:ext cx="3245946" cy="22580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9512" y="1196752"/>
            <a:ext cx="868898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err="1" smtClean="0"/>
              <a:t>SwissFEL</a:t>
            </a:r>
            <a:r>
              <a:rPr lang="en-US" sz="2400" b="1" u="sng" dirty="0" smtClean="0"/>
              <a:t> </a:t>
            </a:r>
          </a:p>
          <a:p>
            <a:r>
              <a:rPr lang="en-US" sz="2400" dirty="0" smtClean="0"/>
              <a:t>XL5 klystrons (</a:t>
            </a:r>
            <a:r>
              <a:rPr lang="en-US" sz="2400" dirty="0"/>
              <a:t>spare CPI VKX-8311A 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Scandinova</a:t>
            </a:r>
            <a:r>
              <a:rPr lang="en-US" sz="2400" dirty="0" smtClean="0"/>
              <a:t> solid state modulator</a:t>
            </a:r>
          </a:p>
          <a:p>
            <a:endParaRPr lang="en-US" sz="2400" dirty="0"/>
          </a:p>
          <a:p>
            <a:r>
              <a:rPr lang="en-US" sz="2400" dirty="0" smtClean="0"/>
              <a:t>Note:- C band modulators also use </a:t>
            </a:r>
            <a:r>
              <a:rPr lang="en-US" sz="2400" dirty="0" err="1" smtClean="0"/>
              <a:t>Ampegon</a:t>
            </a:r>
            <a:r>
              <a:rPr lang="en-US" sz="2400" dirty="0"/>
              <a:t> </a:t>
            </a:r>
            <a:r>
              <a:rPr lang="en-US" sz="2400" dirty="0" smtClean="0"/>
              <a:t>modulators</a:t>
            </a:r>
          </a:p>
          <a:p>
            <a:r>
              <a:rPr lang="en-US" sz="2400" dirty="0" smtClean="0"/>
              <a:t>Could possibly be used in </a:t>
            </a:r>
            <a:r>
              <a:rPr lang="en-US" sz="2400" dirty="0" err="1"/>
              <a:t>X</a:t>
            </a:r>
            <a:r>
              <a:rPr lang="en-US" sz="2400" dirty="0" err="1" smtClean="0"/>
              <a:t>band</a:t>
            </a:r>
            <a:r>
              <a:rPr lang="en-US" sz="2400" dirty="0" smtClean="0"/>
              <a:t> as well</a:t>
            </a:r>
          </a:p>
          <a:p>
            <a:endParaRPr lang="en-US" sz="2400" dirty="0" smtClean="0"/>
          </a:p>
          <a:p>
            <a:r>
              <a:rPr lang="en-US" sz="2400" b="1" u="sng" dirty="0" err="1"/>
              <a:t>Elettra</a:t>
            </a:r>
            <a:endParaRPr lang="en-US" sz="2400" b="1" u="sng" dirty="0"/>
          </a:p>
          <a:p>
            <a:r>
              <a:rPr lang="en-US" sz="2400" dirty="0"/>
              <a:t>XL5 klystrons </a:t>
            </a:r>
          </a:p>
          <a:p>
            <a:r>
              <a:rPr lang="en-US" sz="2400" dirty="0"/>
              <a:t>Pulse Forming Network , </a:t>
            </a:r>
            <a:r>
              <a:rPr lang="en-US" sz="2400" dirty="0" err="1"/>
              <a:t>thyratron</a:t>
            </a:r>
            <a:r>
              <a:rPr lang="en-US" sz="2400" dirty="0"/>
              <a:t> switch modulator </a:t>
            </a:r>
            <a:r>
              <a:rPr lang="en-US" sz="2400" dirty="0" smtClean="0"/>
              <a:t>(built in house)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1619672" y="-34641"/>
            <a:ext cx="54762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PSI and </a:t>
            </a:r>
            <a:r>
              <a:rPr lang="en-GB" sz="4000" dirty="0" err="1" smtClean="0">
                <a:solidFill>
                  <a:schemeClr val="bg1"/>
                </a:solidFill>
              </a:rPr>
              <a:t>Sincretron</a:t>
            </a:r>
            <a:r>
              <a:rPr lang="en-GB" sz="4000" dirty="0" smtClean="0">
                <a:solidFill>
                  <a:schemeClr val="bg1"/>
                </a:solidFill>
              </a:rPr>
              <a:t> Trieste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80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790551" y="4685439"/>
            <a:ext cx="3245946" cy="22580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5568" y="1196752"/>
            <a:ext cx="7348743" cy="7602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FACET NLCTA ASTA ….</a:t>
            </a:r>
          </a:p>
          <a:p>
            <a:r>
              <a:rPr lang="en-US" sz="2000" dirty="0" smtClean="0"/>
              <a:t>XL4 klystrons </a:t>
            </a:r>
          </a:p>
          <a:p>
            <a:r>
              <a:rPr lang="en-US" sz="2000" dirty="0" smtClean="0"/>
              <a:t>Pulse Forming Network , </a:t>
            </a:r>
            <a:r>
              <a:rPr lang="en-US" sz="2000" dirty="0" err="1" smtClean="0"/>
              <a:t>thyratron</a:t>
            </a:r>
            <a:r>
              <a:rPr lang="en-US" sz="2000" dirty="0" smtClean="0"/>
              <a:t> switch modulator </a:t>
            </a:r>
            <a:r>
              <a:rPr lang="en-US" sz="2000" dirty="0" smtClean="0"/>
              <a:t>(built in house)</a:t>
            </a:r>
            <a:endParaRPr lang="en-US" sz="2000" dirty="0" smtClean="0"/>
          </a:p>
          <a:p>
            <a:r>
              <a:rPr lang="en-US" sz="2000" dirty="0" smtClean="0"/>
              <a:t>NLCTA , two pack four pack and 8 pack modulator studies</a:t>
            </a:r>
          </a:p>
          <a:p>
            <a:endParaRPr lang="en-US" sz="2000" dirty="0" smtClean="0"/>
          </a:p>
          <a:p>
            <a:r>
              <a:rPr lang="en-US" sz="2000" b="1" u="sng" dirty="0" smtClean="0"/>
              <a:t>Lawrence Livermore</a:t>
            </a:r>
          </a:p>
          <a:p>
            <a:r>
              <a:rPr lang="en-US" sz="2000" dirty="0"/>
              <a:t>XL4 </a:t>
            </a:r>
            <a:r>
              <a:rPr lang="en-US" sz="2000" dirty="0" smtClean="0"/>
              <a:t>klystron</a:t>
            </a:r>
          </a:p>
          <a:p>
            <a:r>
              <a:rPr lang="en-US" sz="2000" dirty="0" err="1" smtClean="0"/>
              <a:t>Scandinova</a:t>
            </a:r>
            <a:r>
              <a:rPr lang="en-US" sz="2000" dirty="0" smtClean="0"/>
              <a:t> solid state Modulator</a:t>
            </a:r>
            <a:endParaRPr lang="en-US" sz="2000" dirty="0"/>
          </a:p>
          <a:p>
            <a:endParaRPr lang="en-US" sz="2000" dirty="0"/>
          </a:p>
          <a:p>
            <a:r>
              <a:rPr lang="en-US" sz="2000" b="1" u="sng" dirty="0" smtClean="0"/>
              <a:t>Berkley</a:t>
            </a:r>
          </a:p>
          <a:p>
            <a:r>
              <a:rPr lang="en-US" sz="2000" dirty="0"/>
              <a:t>XL4 </a:t>
            </a:r>
            <a:r>
              <a:rPr lang="en-US" sz="2000" dirty="0" smtClean="0"/>
              <a:t>klystron</a:t>
            </a:r>
          </a:p>
          <a:p>
            <a:r>
              <a:rPr lang="en-US" sz="2000" dirty="0" smtClean="0"/>
              <a:t>Modulator ?</a:t>
            </a:r>
          </a:p>
          <a:p>
            <a:endParaRPr lang="en-US" sz="2000" dirty="0"/>
          </a:p>
          <a:p>
            <a:r>
              <a:rPr lang="en-US" sz="2000" b="1" u="sng" dirty="0" smtClean="0"/>
              <a:t>MIT BATES</a:t>
            </a:r>
          </a:p>
          <a:p>
            <a:r>
              <a:rPr lang="en-US" sz="2000" dirty="0" smtClean="0"/>
              <a:t>9.3 GHz L3 klystron</a:t>
            </a:r>
          </a:p>
          <a:p>
            <a:r>
              <a:rPr lang="en-US" sz="2000" dirty="0" smtClean="0"/>
              <a:t>Modulator Solid State </a:t>
            </a:r>
            <a:r>
              <a:rPr lang="en-US" sz="2000" dirty="0" err="1" smtClean="0"/>
              <a:t>Scandinova</a:t>
            </a:r>
            <a:endParaRPr lang="en-US" sz="20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1619672" y="-34641"/>
            <a:ext cx="7034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SLAC, Lawrence </a:t>
            </a:r>
            <a:r>
              <a:rPr lang="en-GB" sz="2800" dirty="0" err="1" smtClean="0">
                <a:solidFill>
                  <a:schemeClr val="bg1"/>
                </a:solidFill>
              </a:rPr>
              <a:t>Livermore,Berkeley</a:t>
            </a:r>
            <a:r>
              <a:rPr lang="en-GB" sz="2800" dirty="0" smtClean="0">
                <a:solidFill>
                  <a:schemeClr val="bg1"/>
                </a:solidFill>
              </a:rPr>
              <a:t>, MIT BATES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63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4055</TotalTime>
  <Words>843</Words>
  <Application>Microsoft Macintosh PowerPoint</Application>
  <PresentationFormat>On-screen Show (4:3)</PresentationFormat>
  <Paragraphs>279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Calibri</vt:lpstr>
      <vt:lpstr>Times New Roman</vt:lpstr>
      <vt:lpstr>Times-Roman</vt:lpstr>
      <vt:lpstr>TimesNewRomanPS-ItalicMT</vt:lpstr>
      <vt:lpstr>Arial</vt:lpstr>
      <vt:lpstr>Office Theme</vt:lpstr>
      <vt:lpstr>X-band Facilities and High Gradient Tests Stands Around the World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our X-band klystrons</dc:title>
  <dc:creator>McMONAGLE</dc:creator>
  <cp:lastModifiedBy>Microsoft Office User</cp:lastModifiedBy>
  <cp:revision>123</cp:revision>
  <dcterms:created xsi:type="dcterms:W3CDTF">2014-02-11T14:06:35Z</dcterms:created>
  <dcterms:modified xsi:type="dcterms:W3CDTF">2017-03-06T07:59:56Z</dcterms:modified>
</cp:coreProperties>
</file>