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79" r:id="rId3"/>
    <p:sldId id="332" r:id="rId4"/>
    <p:sldId id="346" r:id="rId5"/>
    <p:sldId id="345" r:id="rId6"/>
    <p:sldId id="347" r:id="rId7"/>
    <p:sldId id="349" r:id="rId8"/>
    <p:sldId id="351" r:id="rId9"/>
    <p:sldId id="353" r:id="rId10"/>
    <p:sldId id="354" r:id="rId11"/>
    <p:sldId id="357" r:id="rId12"/>
    <p:sldId id="359" r:id="rId13"/>
    <p:sldId id="360" r:id="rId14"/>
    <p:sldId id="361" r:id="rId15"/>
    <p:sldId id="362" r:id="rId16"/>
    <p:sldId id="363" r:id="rId17"/>
    <p:sldId id="364" r:id="rId18"/>
    <p:sldId id="365" r:id="rId19"/>
    <p:sldId id="329" r:id="rId2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5555FF"/>
    <a:srgbClr val="F4F4F4"/>
    <a:srgbClr val="FFFFFF"/>
    <a:srgbClr val="BE00BE"/>
    <a:srgbClr val="C000C0"/>
    <a:srgbClr val="2C2CFF"/>
    <a:srgbClr val="008000"/>
    <a:srgbClr val="FF51FF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01" autoAdjust="0"/>
    <p:restoredTop sz="71686" autoAdjust="0"/>
  </p:normalViewPr>
  <p:slideViewPr>
    <p:cSldViewPr>
      <p:cViewPr>
        <p:scale>
          <a:sx n="70" d="100"/>
          <a:sy n="70" d="100"/>
        </p:scale>
        <p:origin x="624" y="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AE033C-F4D1-4087-B17C-901C43634806}" type="datetimeFigureOut">
              <a:rPr lang="en-GB" smtClean="0"/>
              <a:t>05/03/2017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74E8CA-FCC1-414C-8B64-7B5D3EFBBA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95953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195FD0-CA5A-40F0-8E4B-84F598C8F984}" type="datetimeFigureOut">
              <a:rPr lang="en-GB" smtClean="0"/>
              <a:t>05/03/2017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30E746-5D4D-496C-995F-F205420EC2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603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30E746-5D4D-496C-995F-F205420EC2D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403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0EB8D-A9F5-4213-9589-FA7024A1426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3388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0EB8D-A9F5-4213-9589-FA7024A1426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0642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0EB8D-A9F5-4213-9589-FA7024A1426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1848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0EB8D-A9F5-4213-9589-FA7024A1426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4149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A47F7-95BD-496A-B7F5-F9FB7E11EA9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940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1234F-1D0B-4526-934D-0A5952B7B5FC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367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30E746-5D4D-496C-995F-F205420EC2D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1963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30E746-5D4D-496C-995F-F205420EC2D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6828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A47F7-95BD-496A-B7F5-F9FB7E11EA9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6031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0EB8D-A9F5-4213-9589-FA7024A1426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339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0EB8D-A9F5-4213-9589-FA7024A1426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2950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0EB8D-A9F5-4213-9589-FA7024A1426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1895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30E746-5D4D-496C-995F-F205420EC2D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535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FDB1-2313-4B9A-817A-1A4517D0BE7C}" type="datetimeFigureOut">
              <a:rPr lang="en-GB" smtClean="0"/>
              <a:t>05/03/2017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A2E4-DC83-4DB1-8B3F-725C564C5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9152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FDB1-2313-4B9A-817A-1A4517D0BE7C}" type="datetimeFigureOut">
              <a:rPr lang="en-GB" smtClean="0"/>
              <a:t>05/03/2017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A2E4-DC83-4DB1-8B3F-725C564C5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4011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FDB1-2313-4B9A-817A-1A4517D0BE7C}" type="datetimeFigureOut">
              <a:rPr lang="en-GB" smtClean="0"/>
              <a:t>05/03/2017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A2E4-DC83-4DB1-8B3F-725C564C5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0488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FDB1-2313-4B9A-817A-1A4517D0BE7C}" type="datetimeFigureOut">
              <a:rPr lang="en-GB" smtClean="0"/>
              <a:t>05/03/2017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A2E4-DC83-4DB1-8B3F-725C564C5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2425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FDB1-2313-4B9A-817A-1A4517D0BE7C}" type="datetimeFigureOut">
              <a:rPr lang="en-GB" smtClean="0"/>
              <a:t>05/03/2017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A2E4-DC83-4DB1-8B3F-725C564C5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36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FDB1-2313-4B9A-817A-1A4517D0BE7C}" type="datetimeFigureOut">
              <a:rPr lang="en-GB" smtClean="0"/>
              <a:t>05/03/2017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A2E4-DC83-4DB1-8B3F-725C564C5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4256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FDB1-2313-4B9A-817A-1A4517D0BE7C}" type="datetimeFigureOut">
              <a:rPr lang="en-GB" smtClean="0"/>
              <a:t>05/03/2017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A2E4-DC83-4DB1-8B3F-725C564C5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623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FDB1-2313-4B9A-817A-1A4517D0BE7C}" type="datetimeFigureOut">
              <a:rPr lang="en-GB" smtClean="0"/>
              <a:t>05/03/2017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A2E4-DC83-4DB1-8B3F-725C564C5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280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FDB1-2313-4B9A-817A-1A4517D0BE7C}" type="datetimeFigureOut">
              <a:rPr lang="en-GB" smtClean="0"/>
              <a:t>05/03/2017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A2E4-DC83-4DB1-8B3F-725C564C5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392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FDB1-2313-4B9A-817A-1A4517D0BE7C}" type="datetimeFigureOut">
              <a:rPr lang="en-GB" smtClean="0"/>
              <a:t>05/03/2017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A2E4-DC83-4DB1-8B3F-725C564C5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617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FDB1-2313-4B9A-817A-1A4517D0BE7C}" type="datetimeFigureOut">
              <a:rPr lang="en-GB" smtClean="0"/>
              <a:t>05/03/2017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A2E4-DC83-4DB1-8B3F-725C564C5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929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4FDB1-2313-4B9A-817A-1A4517D0BE7C}" type="datetimeFigureOut">
              <a:rPr lang="en-GB" smtClean="0"/>
              <a:t>05/03/2017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4A2E4-DC83-4DB1-8B3F-725C564C5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39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772400" cy="2057400"/>
          </a:xfrm>
          <a:solidFill>
            <a:schemeClr val="bg1"/>
          </a:solidFill>
          <a:ln w="88900">
            <a:solidFill>
              <a:schemeClr val="accent2"/>
            </a:solidFill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en-GB" b="1" dirty="0" smtClean="0"/>
              <a:t>High-gradient </a:t>
            </a:r>
            <a:r>
              <a:rPr lang="en-GB" b="1" dirty="0"/>
              <a:t>test of a structure built from halves</a:t>
            </a:r>
            <a:endParaRPr lang="en-US" b="1" dirty="0" smtClean="0">
              <a:latin typeface="Arial" charset="0"/>
              <a:cs typeface="Arial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200357" y="4262525"/>
            <a:ext cx="886350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latin typeface="+mj-lt"/>
                <a:cs typeface="Arial" pitchFamily="34" charset="0"/>
              </a:rPr>
              <a:t>T</a:t>
            </a:r>
            <a:r>
              <a:rPr lang="en-US" sz="2400" dirty="0">
                <a:latin typeface="+mj-lt"/>
                <a:cs typeface="Arial" pitchFamily="34" charset="0"/>
              </a:rPr>
              <a:t>. </a:t>
            </a:r>
            <a:r>
              <a:rPr lang="en-US" sz="2400" dirty="0" smtClean="0">
                <a:latin typeface="+mj-lt"/>
                <a:cs typeface="Arial" pitchFamily="34" charset="0"/>
              </a:rPr>
              <a:t>Argyropoulos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latin typeface="+mj-lt"/>
                <a:cs typeface="Arial" pitchFamily="34" charset="0"/>
              </a:rPr>
              <a:t>On behalf of the XBOX team at CERN</a:t>
            </a:r>
            <a:endParaRPr lang="en-GB" sz="2400" dirty="0" smtClean="0"/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000" dirty="0" smtClean="0">
              <a:latin typeface="+mj-lt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1100" y="5733256"/>
            <a:ext cx="678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CLIC Workshop 2017</a:t>
            </a:r>
            <a:endParaRPr lang="en-GB" sz="2400" dirty="0" smtClean="0"/>
          </a:p>
          <a:p>
            <a:pPr algn="ctr"/>
            <a:r>
              <a:rPr lang="en-GB" sz="2400" dirty="0" smtClean="0"/>
              <a:t>CERN 06/03/2017</a:t>
            </a:r>
            <a:endParaRPr lang="en-GB" sz="2400" dirty="0"/>
          </a:p>
        </p:txBody>
      </p:sp>
      <p:pic>
        <p:nvPicPr>
          <p:cNvPr id="8" name="Picture 4" descr="http://ictr-phe14.web.cern.ch/ictr-phe14/images/logos/cer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04" y="116632"/>
            <a:ext cx="1404414" cy="1221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LIC Workshop 20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3343"/>
            <a:ext cx="1400673" cy="14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IFIC - Institut de Física Corpuscula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31193"/>
            <a:ext cx="1421106" cy="931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591" y="31193"/>
            <a:ext cx="1105481" cy="1432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260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b="1" dirty="0" smtClean="0"/>
              <a:t>T24-OPEN Conditioning</a:t>
            </a:r>
            <a:endParaRPr lang="en-US" sz="32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606957" y="934316"/>
            <a:ext cx="778146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/>
              <a:t>Unlike other CLIC designs, the </a:t>
            </a:r>
            <a:r>
              <a:rPr lang="en-GB" sz="2000" b="1" dirty="0" smtClean="0"/>
              <a:t>T24-OPEN</a:t>
            </a:r>
            <a:r>
              <a:rPr lang="en-GB" sz="2000" dirty="0" smtClean="0"/>
              <a:t> </a:t>
            </a:r>
            <a:r>
              <a:rPr lang="en-GB" sz="2000" dirty="0"/>
              <a:t>presents 20% higher surface E </a:t>
            </a:r>
            <a:r>
              <a:rPr lang="en-GB" sz="2000" dirty="0" smtClean="0"/>
              <a:t>fields </a:t>
            </a:r>
            <a:r>
              <a:rPr lang="en-GB" sz="2000" dirty="0" err="1" smtClean="0"/>
              <a:t>E</a:t>
            </a:r>
            <a:r>
              <a:rPr lang="en-GB" sz="2000" baseline="-25000" dirty="0" err="1" smtClean="0"/>
              <a:t>surf</a:t>
            </a:r>
            <a:r>
              <a:rPr lang="en-GB" sz="2000" dirty="0" smtClean="0"/>
              <a:t> </a:t>
            </a:r>
            <a:r>
              <a:rPr lang="en-GB" sz="2000" dirty="0" smtClean="0">
                <a:sym typeface="Wingdings" panose="05000000000000000000" pitchFamily="2" charset="2"/>
              </a:rPr>
              <a:t> </a:t>
            </a:r>
            <a:r>
              <a:rPr lang="en-GB" sz="2000" dirty="0" err="1"/>
              <a:t>E</a:t>
            </a:r>
            <a:r>
              <a:rPr lang="en-GB" sz="2000" baseline="-25000" dirty="0" err="1"/>
              <a:t>surf</a:t>
            </a:r>
            <a:r>
              <a:rPr lang="en-GB" sz="2000" baseline="-25000" dirty="0"/>
              <a:t> </a:t>
            </a:r>
            <a:r>
              <a:rPr lang="en-GB" sz="2000" dirty="0"/>
              <a:t>rises faster in time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/>
              <a:t>Modified </a:t>
            </a:r>
            <a:r>
              <a:rPr lang="en-GB" sz="2000" dirty="0" err="1" smtClean="0"/>
              <a:t>Poynting</a:t>
            </a:r>
            <a:r>
              <a:rPr lang="en-GB" sz="2000" dirty="0" smtClean="0"/>
              <a:t> vector, </a:t>
            </a:r>
            <a:r>
              <a:rPr lang="en-GB" sz="2000" b="1" dirty="0" err="1" smtClean="0"/>
              <a:t>S</a:t>
            </a:r>
            <a:r>
              <a:rPr lang="en-GB" sz="2000" b="1" baseline="-25000" dirty="0" err="1" smtClean="0"/>
              <a:t>c</a:t>
            </a:r>
            <a:r>
              <a:rPr lang="en-GB" sz="2000" b="1" dirty="0" smtClean="0"/>
              <a:t> </a:t>
            </a:r>
            <a:r>
              <a:rPr lang="en-GB" sz="2000" b="1" dirty="0"/>
              <a:t>fits better with conditioning curves </a:t>
            </a:r>
            <a:r>
              <a:rPr lang="en-GB" sz="2000" dirty="0"/>
              <a:t>of previous </a:t>
            </a:r>
            <a:r>
              <a:rPr lang="en-GB" sz="2000" dirty="0" smtClean="0"/>
              <a:t>tests in other </a:t>
            </a:r>
            <a:r>
              <a:rPr lang="en-GB" sz="2000" dirty="0"/>
              <a:t>disk-based </a:t>
            </a:r>
            <a:r>
              <a:rPr lang="en-GB" sz="2000" dirty="0" smtClean="0"/>
              <a:t>structures</a:t>
            </a:r>
            <a:r>
              <a:rPr lang="en-GB" sz="2000" dirty="0" smtClean="0"/>
              <a:t>. </a:t>
            </a:r>
            <a:r>
              <a:rPr lang="en-GB" i="1" dirty="0">
                <a:solidFill>
                  <a:prstClr val="black"/>
                </a:solidFill>
                <a:sym typeface="Wingdings" panose="05000000000000000000" pitchFamily="2" charset="2"/>
              </a:rPr>
              <a:t>(A. Grudiev, S. </a:t>
            </a:r>
            <a:r>
              <a:rPr lang="en-GB" i="1" dirty="0" err="1">
                <a:solidFill>
                  <a:prstClr val="black"/>
                </a:solidFill>
                <a:sym typeface="Wingdings" panose="05000000000000000000" pitchFamily="2" charset="2"/>
              </a:rPr>
              <a:t>Calatroni</a:t>
            </a:r>
            <a:r>
              <a:rPr lang="en-GB" i="1" dirty="0">
                <a:solidFill>
                  <a:prstClr val="black"/>
                </a:solidFill>
                <a:sym typeface="Wingdings" panose="05000000000000000000" pitchFamily="2" charset="2"/>
              </a:rPr>
              <a:t>, </a:t>
            </a:r>
            <a:r>
              <a:rPr lang="en-GB" i="1" dirty="0"/>
              <a:t>W. </a:t>
            </a:r>
            <a:r>
              <a:rPr lang="en-GB" i="1" dirty="0" smtClean="0"/>
              <a:t>Wuensch, PRSTAB </a:t>
            </a:r>
            <a:r>
              <a:rPr lang="en-US" i="1" dirty="0"/>
              <a:t>12, 102001 (2009</a:t>
            </a:r>
            <a:r>
              <a:rPr lang="en-US" i="1" dirty="0" smtClean="0"/>
              <a:t>))</a:t>
            </a:r>
            <a:endParaRPr lang="en-US" b="1" i="1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914400" y="838200"/>
            <a:ext cx="731520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9" r="6931"/>
          <a:stretch/>
        </p:blipFill>
        <p:spPr>
          <a:xfrm>
            <a:off x="899592" y="2724496"/>
            <a:ext cx="6192688" cy="416088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483768" y="2508472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Data scaled at 200 ns and 1e-6 </a:t>
            </a:r>
            <a:r>
              <a:rPr lang="en-GB" sz="2000" b="1" dirty="0" err="1" smtClean="0"/>
              <a:t>bpp</a:t>
            </a:r>
            <a:endParaRPr lang="en-GB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6987555" y="2994550"/>
                <a:ext cx="2148638" cy="37965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0462F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r>
                        <a:rPr lang="en-GB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𝑩𝑫𝑹</m:t>
                          </m:r>
                        </m:e>
                        <m:sup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sup>
                      </m:sSup>
                      <m:sSup>
                        <m:sSupPr>
                          <m:ctrlP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𝝉</m:t>
                          </m:r>
                        </m:e>
                        <m:sup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en-GB" b="1" dirty="0"/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7555" y="2994550"/>
                <a:ext cx="2148638" cy="37965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solidFill>
                  <a:srgbClr val="F0462F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6979748" y="6252888"/>
            <a:ext cx="1870560" cy="365125"/>
          </a:xfrm>
        </p:spPr>
        <p:txBody>
          <a:bodyPr/>
          <a:lstStyle/>
          <a:p>
            <a:pPr algn="l"/>
            <a:r>
              <a:rPr lang="en-US" sz="1800" i="1" dirty="0" smtClean="0">
                <a:solidFill>
                  <a:schemeClr val="tx1"/>
                </a:solidFill>
              </a:rPr>
              <a:t>J. Giner Navarro</a:t>
            </a:r>
            <a:endParaRPr lang="en-US" sz="18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89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b="1" dirty="0"/>
              <a:t>Breakdown positioning</a:t>
            </a:r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975" y="2005273"/>
            <a:ext cx="3607830" cy="182067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75883" y="4065514"/>
            <a:ext cx="848222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When breakdown occurs:</a:t>
            </a:r>
          </a:p>
          <a:p>
            <a:pPr marL="285750" indent="-285750">
              <a:buFontTx/>
              <a:buChar char="-"/>
            </a:pPr>
            <a:r>
              <a:rPr lang="en-GB" b="1" dirty="0" smtClean="0">
                <a:solidFill>
                  <a:srgbClr val="29F229"/>
                </a:solidFill>
              </a:rPr>
              <a:t>Transmitted</a:t>
            </a:r>
            <a:r>
              <a:rPr lang="en-GB" b="1" dirty="0" smtClean="0"/>
              <a:t> power drops</a:t>
            </a:r>
          </a:p>
          <a:p>
            <a:endParaRPr lang="en-GB" b="1" dirty="0" smtClean="0"/>
          </a:p>
          <a:p>
            <a:pPr marL="285750" indent="-285750">
              <a:buFontTx/>
              <a:buChar char="-"/>
            </a:pPr>
            <a:r>
              <a:rPr lang="en-GB" b="1" dirty="0" smtClean="0">
                <a:solidFill>
                  <a:srgbClr val="FF0000"/>
                </a:solidFill>
              </a:rPr>
              <a:t>Reflected</a:t>
            </a:r>
            <a:r>
              <a:rPr lang="en-GB" b="1" dirty="0" smtClean="0"/>
              <a:t> power rises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b="1" dirty="0" smtClean="0"/>
              <a:t>Edge method: </a:t>
            </a:r>
            <a:r>
              <a:rPr lang="en-GB" dirty="0" smtClean="0"/>
              <a:t>Trip time </a:t>
            </a:r>
            <a:r>
              <a:rPr lang="en-GB" dirty="0" smtClean="0"/>
              <a:t>delays, </a:t>
            </a:r>
            <a:r>
              <a:rPr lang="en-GB" dirty="0" smtClean="0"/>
              <a:t>combined with RF group  velocity </a:t>
            </a:r>
            <a:r>
              <a:rPr lang="en-GB" i="1" dirty="0" smtClean="0"/>
              <a:t>v</a:t>
            </a:r>
            <a:r>
              <a:rPr lang="en-GB" i="1" baseline="-25000" dirty="0" smtClean="0"/>
              <a:t>g</a:t>
            </a:r>
            <a:r>
              <a:rPr lang="en-GB" dirty="0" smtClean="0"/>
              <a:t>, gives the onset position of the breakdown.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57200" y="908720"/>
            <a:ext cx="79124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Diagnostics</a:t>
            </a:r>
            <a:r>
              <a:rPr lang="en-GB" dirty="0" smtClean="0"/>
              <a:t> of </a:t>
            </a:r>
            <a:r>
              <a:rPr lang="en-GB" b="1" dirty="0" smtClean="0"/>
              <a:t>where the breakdown is triggered </a:t>
            </a:r>
            <a:r>
              <a:rPr lang="en-GB" dirty="0" smtClean="0"/>
              <a:t>inside the structure during the testing can be done by analysing the </a:t>
            </a:r>
            <a:r>
              <a:rPr lang="en-GB" b="1" dirty="0" smtClean="0"/>
              <a:t>RF signals</a:t>
            </a:r>
            <a:r>
              <a:rPr lang="en-GB" dirty="0"/>
              <a:t> </a:t>
            </a:r>
            <a:r>
              <a:rPr lang="en-GB" dirty="0" smtClean="0">
                <a:sym typeface="Wingdings" panose="05000000000000000000" pitchFamily="2" charset="2"/>
              </a:rPr>
              <a:t> Directional couplers to read the RF signals  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3675" y="4348916"/>
            <a:ext cx="640135" cy="39017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8427" y="4916836"/>
            <a:ext cx="560881" cy="353599"/>
          </a:xfrm>
          <a:prstGeom prst="rect">
            <a:avLst/>
          </a:prstGeom>
        </p:spPr>
      </p:pic>
      <p:cxnSp>
        <p:nvCxnSpPr>
          <p:cNvPr id="25" name="Straight Connector 24"/>
          <p:cNvCxnSpPr/>
          <p:nvPr/>
        </p:nvCxnSpPr>
        <p:spPr>
          <a:xfrm>
            <a:off x="914400" y="836712"/>
            <a:ext cx="731520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92"/>
          <a:stretch/>
        </p:blipFill>
        <p:spPr>
          <a:xfrm>
            <a:off x="4079994" y="1641664"/>
            <a:ext cx="4452446" cy="3442578"/>
          </a:xfrm>
          <a:prstGeom prst="rect">
            <a:avLst/>
          </a:prstGeom>
        </p:spPr>
      </p:pic>
      <p:sp>
        <p:nvSpPr>
          <p:cNvPr id="21" name="5-Point Star 20"/>
          <p:cNvSpPr/>
          <p:nvPr/>
        </p:nvSpPr>
        <p:spPr>
          <a:xfrm>
            <a:off x="6444208" y="2518919"/>
            <a:ext cx="189752" cy="189752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5811" y="2971523"/>
            <a:ext cx="640135" cy="390178"/>
          </a:xfrm>
          <a:prstGeom prst="rect">
            <a:avLst/>
          </a:prstGeom>
        </p:spPr>
      </p:pic>
      <p:cxnSp>
        <p:nvCxnSpPr>
          <p:cNvPr id="26" name="Straight Arrow Connector 25"/>
          <p:cNvCxnSpPr/>
          <p:nvPr/>
        </p:nvCxnSpPr>
        <p:spPr>
          <a:xfrm flipH="1">
            <a:off x="5580112" y="2613795"/>
            <a:ext cx="864097" cy="430739"/>
          </a:xfrm>
          <a:prstGeom prst="straightConnector1">
            <a:avLst/>
          </a:prstGeom>
          <a:ln w="38100">
            <a:solidFill>
              <a:srgbClr val="01FF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5-Point Star 26"/>
          <p:cNvSpPr/>
          <p:nvPr/>
        </p:nvSpPr>
        <p:spPr>
          <a:xfrm>
            <a:off x="6633960" y="4101030"/>
            <a:ext cx="189752" cy="189752"/>
          </a:xfrm>
          <a:prstGeom prst="star5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>
            <a:endCxn id="29" idx="3"/>
          </p:cNvCxnSpPr>
          <p:nvPr/>
        </p:nvCxnSpPr>
        <p:spPr>
          <a:xfrm flipH="1" flipV="1">
            <a:off x="6430940" y="3895856"/>
            <a:ext cx="133743" cy="254730"/>
          </a:xfrm>
          <a:prstGeom prst="straightConnector1">
            <a:avLst/>
          </a:prstGeom>
          <a:ln w="38100">
            <a:solidFill>
              <a:srgbClr val="FF0F0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0059" y="3719056"/>
            <a:ext cx="560881" cy="35359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611560" y="5316350"/>
                <a:ext cx="3654014" cy="3561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sz="2000" dirty="0" smtClean="0"/>
                  <a:t>Trip time delay: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 </m:t>
                    </m:r>
                    <m:sSubSup>
                      <m:sSub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𝑑𝑟𝑜𝑝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𝑇𝑅𝐴</m:t>
                        </m:r>
                      </m:sup>
                    </m:sSubSup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𝑟𝑖𝑠𝑒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𝑅𝐸𝐹</m:t>
                        </m:r>
                      </m:sup>
                    </m:sSubSup>
                  </m:oMath>
                </a14:m>
                <a:endParaRPr lang="en-GB" sz="2000" dirty="0"/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5316350"/>
                <a:ext cx="3654014" cy="356188"/>
              </a:xfrm>
              <a:prstGeom prst="rect">
                <a:avLst/>
              </a:prstGeom>
              <a:blipFill rotWithShape="0">
                <a:blip r:embed="rId7"/>
                <a:stretch>
                  <a:fillRect l="-4167" t="-16949" r="-500" b="-338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/>
              <p:cNvSpPr txBox="1"/>
              <p:nvPr/>
            </p:nvSpPr>
            <p:spPr>
              <a:xfrm>
                <a:off x="2824679" y="6335078"/>
                <a:ext cx="2755433" cy="3561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𝐵𝐷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Sup>
                        <m:sSub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𝑅𝐹</m:t>
                          </m:r>
                        </m:sup>
                      </m:sSubSup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𝑑𝑟𝑜𝑝</m:t>
                          </m:r>
                        </m:sub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𝑇𝑅𝐴</m:t>
                          </m:r>
                        </m:sup>
                      </m:sSubSup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𝑟𝑖𝑠𝑒</m:t>
                          </m:r>
                        </m:sub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𝑅𝐸𝐹</m:t>
                          </m:r>
                        </m:sup>
                      </m:sSubSup>
                      <m:r>
                        <a:rPr lang="en-GB" sz="2000" b="0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4679" y="6335078"/>
                <a:ext cx="2755433" cy="356188"/>
              </a:xfrm>
              <a:prstGeom prst="rect">
                <a:avLst/>
              </a:prstGeom>
              <a:blipFill rotWithShape="0">
                <a:blip r:embed="rId8"/>
                <a:stretch>
                  <a:fillRect l="-664" r="-3097" b="-220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919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769580" y="1096828"/>
            <a:ext cx="392378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More BDs in the </a:t>
            </a:r>
            <a:r>
              <a:rPr lang="en-GB" dirty="0" smtClean="0"/>
              <a:t>beginning </a:t>
            </a:r>
            <a:r>
              <a:rPr lang="en-GB" dirty="0" smtClean="0"/>
              <a:t>of the structure </a:t>
            </a:r>
            <a:r>
              <a:rPr lang="en-GB" dirty="0" smtClean="0"/>
              <a:t>(started </a:t>
            </a:r>
            <a:r>
              <a:rPr lang="en-GB" dirty="0" smtClean="0"/>
              <a:t>after Dec </a:t>
            </a:r>
            <a:r>
              <a:rPr lang="en-GB" dirty="0" smtClean="0"/>
              <a:t>2015)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Not hot cell development </a:t>
            </a:r>
            <a:r>
              <a:rPr lang="en-GB" dirty="0" smtClean="0">
                <a:sym typeface="Wingdings" panose="05000000000000000000" pitchFamily="2" charset="2"/>
              </a:rPr>
              <a:t> BDR was </a:t>
            </a:r>
            <a:r>
              <a:rPr lang="en-GB" dirty="0" smtClean="0">
                <a:sym typeface="Wingdings" panose="05000000000000000000" pitchFamily="2" charset="2"/>
              </a:rPr>
              <a:t>decreasing</a:t>
            </a:r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ym typeface="Wingdings" panose="05000000000000000000" pitchFamily="2" charset="2"/>
              </a:rPr>
              <a:t>Phase distribution of the BDs spaced by ~120 </a:t>
            </a:r>
            <a:r>
              <a:rPr lang="en-GB" dirty="0" smtClean="0">
                <a:sym typeface="Wingdings" panose="05000000000000000000" pitchFamily="2" charset="2"/>
              </a:rPr>
              <a:t>degrees.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 smtClean="0"/>
              <a:t>Combination </a:t>
            </a:r>
            <a:r>
              <a:rPr lang="en-GB" b="1" dirty="0"/>
              <a:t>of timing and phase information </a:t>
            </a:r>
            <a:r>
              <a:rPr lang="en-GB" b="1" dirty="0">
                <a:sym typeface="Wingdings" panose="05000000000000000000" pitchFamily="2" charset="2"/>
              </a:rPr>
              <a:t> better </a:t>
            </a:r>
            <a:r>
              <a:rPr lang="en-GB" b="1" dirty="0"/>
              <a:t>accuracy in breakdown </a:t>
            </a:r>
            <a:r>
              <a:rPr lang="en-GB" b="1" dirty="0" smtClean="0"/>
              <a:t>localization</a:t>
            </a:r>
            <a:endParaRPr lang="en-GB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92" r="3604"/>
          <a:stretch/>
        </p:blipFill>
        <p:spPr>
          <a:xfrm>
            <a:off x="4706440" y="3682151"/>
            <a:ext cx="4186039" cy="31758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7" t="3942" r="7932"/>
          <a:stretch/>
        </p:blipFill>
        <p:spPr>
          <a:xfrm>
            <a:off x="35496" y="908720"/>
            <a:ext cx="4104457" cy="26505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4" t="7347" r="3574"/>
          <a:stretch/>
        </p:blipFill>
        <p:spPr>
          <a:xfrm>
            <a:off x="251519" y="3789040"/>
            <a:ext cx="4454921" cy="290463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27585" y="1067938"/>
            <a:ext cx="2880320" cy="214503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TextBox 8"/>
          <p:cNvSpPr txBox="1"/>
          <p:nvPr/>
        </p:nvSpPr>
        <p:spPr>
          <a:xfrm>
            <a:off x="1563301" y="1203753"/>
            <a:ext cx="19131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 smtClean="0">
                <a:solidFill>
                  <a:srgbClr val="FF0000"/>
                </a:solidFill>
              </a:rPr>
              <a:t>In the structure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14400" y="3789040"/>
            <a:ext cx="2808312" cy="250761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457200" y="-16227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smtClean="0"/>
              <a:t>Breakdown positioning</a:t>
            </a:r>
            <a:endParaRPr lang="en-US" sz="32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14400" y="836712"/>
            <a:ext cx="731520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0" y="5875937"/>
            <a:ext cx="6001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Aug 2016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-16929" y="3621972"/>
            <a:ext cx="6001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Nov</a:t>
            </a:r>
          </a:p>
          <a:p>
            <a:r>
              <a:rPr lang="en-GB" sz="1400" b="1" dirty="0">
                <a:solidFill>
                  <a:srgbClr val="FF0000"/>
                </a:solidFill>
              </a:rPr>
              <a:t>2</a:t>
            </a:r>
            <a:r>
              <a:rPr lang="en-GB" sz="1400" b="1" dirty="0" smtClean="0">
                <a:solidFill>
                  <a:srgbClr val="FF0000"/>
                </a:solidFill>
              </a:rPr>
              <a:t>016</a:t>
            </a:r>
            <a:endParaRPr lang="en-GB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59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b="1" dirty="0" smtClean="0"/>
              <a:t>BDR </a:t>
            </a:r>
            <a:r>
              <a:rPr lang="en-GB" sz="3200" b="1" dirty="0" smtClean="0"/>
              <a:t>dependence on Power</a:t>
            </a:r>
            <a:endParaRPr lang="en-US" sz="3200" b="1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914400" y="838200"/>
            <a:ext cx="731520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8" r="6847"/>
          <a:stretch/>
        </p:blipFill>
        <p:spPr>
          <a:xfrm>
            <a:off x="395536" y="2204864"/>
            <a:ext cx="5470415" cy="4252674"/>
          </a:xfrm>
          <a:prstGeom prst="rect">
            <a:avLst/>
          </a:prstGeom>
        </p:spPr>
      </p:pic>
      <p:sp>
        <p:nvSpPr>
          <p:cNvPr id="8" name="TextBox 19"/>
          <p:cNvSpPr txBox="1"/>
          <p:nvPr/>
        </p:nvSpPr>
        <p:spPr>
          <a:xfrm>
            <a:off x="457200" y="908720"/>
            <a:ext cx="85072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/>
              <a:t>Measurements </a:t>
            </a:r>
            <a:r>
              <a:rPr lang="en-GB" sz="2000" dirty="0" smtClean="0"/>
              <a:t>for </a:t>
            </a:r>
            <a:r>
              <a:rPr lang="en-GB" sz="2000" dirty="0" smtClean="0"/>
              <a:t>constant power: many interruptions due to interventions for Xbox-3 installations </a:t>
            </a:r>
            <a:r>
              <a:rPr lang="en-GB" sz="2000" dirty="0" smtClean="0">
                <a:sym typeface="Wingdings" panose="05000000000000000000" pitchFamily="2" charset="2"/>
              </a:rPr>
              <a:t> idle periods in between  possible effect on the statistics. </a:t>
            </a:r>
            <a:endParaRPr lang="en-GB" sz="20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/>
              <a:t>BDR </a:t>
            </a:r>
            <a:r>
              <a:rPr lang="en-GB" sz="2000" dirty="0" smtClean="0"/>
              <a:t>calculated only for the last 5M pulses of each constant power run.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9"/>
              <p:cNvSpPr txBox="1"/>
              <p:nvPr/>
            </p:nvSpPr>
            <p:spPr>
              <a:xfrm>
                <a:off x="5885833" y="2576753"/>
                <a:ext cx="3078655" cy="10272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2000" b="1" dirty="0" smtClean="0"/>
                  <a:t>Fit follows the empirical scaling low </a:t>
                </a:r>
                <a14:m>
                  <m:oMath xmlns:m="http://schemas.openxmlformats.org/officeDocument/2006/math"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𝑩𝑫𝑹</m:t>
                    </m:r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GB" sz="20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p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𝟏𝟓</m:t>
                        </m:r>
                      </m:sup>
                    </m:sSup>
                  </m:oMath>
                </a14:m>
                <a:r>
                  <a:rPr lang="en-GB" sz="2000" b="0" dirty="0" smtClean="0"/>
                  <a:t> for </a:t>
                </a:r>
                <a:r>
                  <a:rPr lang="en-GB" sz="2000" b="0" dirty="0" smtClean="0"/>
                  <a:t>a pulse </a:t>
                </a:r>
                <a:r>
                  <a:rPr lang="en-GB" sz="2000" b="0" dirty="0" smtClean="0"/>
                  <a:t>length </a:t>
                </a:r>
                <a:r>
                  <a:rPr lang="en-GB" sz="2000" b="0" dirty="0" smtClean="0"/>
                  <a:t>of 200 ns.</a:t>
                </a:r>
                <a:endParaRPr lang="en-GB" sz="2000" dirty="0" smtClean="0"/>
              </a:p>
            </p:txBody>
          </p:sp>
        </mc:Choice>
        <mc:Fallback>
          <p:sp>
            <p:nvSpPr>
              <p:cNvPr id="12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5833" y="2576753"/>
                <a:ext cx="3078655" cy="1027204"/>
              </a:xfrm>
              <a:prstGeom prst="rect">
                <a:avLst/>
              </a:prstGeom>
              <a:blipFill rotWithShape="0">
                <a:blip r:embed="rId4"/>
                <a:stretch>
                  <a:fillRect l="-2178" t="-3571" r="-2178" b="-101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Oval 12"/>
          <p:cNvSpPr/>
          <p:nvPr/>
        </p:nvSpPr>
        <p:spPr>
          <a:xfrm>
            <a:off x="3563888" y="2304167"/>
            <a:ext cx="1584176" cy="6927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93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b="1" dirty="0" smtClean="0"/>
              <a:t>Dark current measurements</a:t>
            </a:r>
            <a:endParaRPr lang="en-US" sz="3200" b="1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914400" y="838200"/>
            <a:ext cx="731520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9"/>
          <p:cNvSpPr txBox="1"/>
          <p:nvPr/>
        </p:nvSpPr>
        <p:spPr>
          <a:xfrm>
            <a:off x="144016" y="902330"/>
            <a:ext cx="8964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Dark Current is </a:t>
            </a:r>
            <a:r>
              <a:rPr lang="en-GB" sz="2000" dirty="0" smtClean="0"/>
              <a:t>measured: </a:t>
            </a:r>
            <a:r>
              <a:rPr lang="en-GB" sz="2000" b="1" dirty="0" smtClean="0"/>
              <a:t>Faraday Cups,</a:t>
            </a:r>
            <a:r>
              <a:rPr lang="en-GB" sz="2000" dirty="0" smtClean="0"/>
              <a:t> </a:t>
            </a:r>
            <a:r>
              <a:rPr lang="en-GB" sz="2000" b="1" dirty="0" smtClean="0"/>
              <a:t>Beam </a:t>
            </a:r>
            <a:r>
              <a:rPr lang="en-GB" sz="2000" b="1" dirty="0"/>
              <a:t>Loss Monitors </a:t>
            </a:r>
            <a:r>
              <a:rPr lang="en-GB" sz="2000" dirty="0"/>
              <a:t>(BLM) (M. </a:t>
            </a:r>
            <a:r>
              <a:rPr lang="en-GB" sz="2000" dirty="0" smtClean="0"/>
              <a:t>Kastriotou and now T. Geoffrey Lucas), </a:t>
            </a:r>
            <a:r>
              <a:rPr lang="en-GB" sz="2000" b="1" dirty="0" smtClean="0"/>
              <a:t>Radiation </a:t>
            </a:r>
            <a:r>
              <a:rPr lang="en-GB" sz="2000" b="1" dirty="0"/>
              <a:t>Monitors </a:t>
            </a:r>
            <a:r>
              <a:rPr lang="en-GB" sz="2000" dirty="0"/>
              <a:t>(CERN Radioprotection group)</a:t>
            </a:r>
          </a:p>
        </p:txBody>
      </p:sp>
      <p:sp>
        <p:nvSpPr>
          <p:cNvPr id="9" name="Rectangle 8"/>
          <p:cNvSpPr/>
          <p:nvPr/>
        </p:nvSpPr>
        <p:spPr>
          <a:xfrm>
            <a:off x="4814343" y="1794284"/>
            <a:ext cx="3200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/>
              <a:t>Measurements </a:t>
            </a:r>
            <a:r>
              <a:rPr lang="en-GB" sz="2000" dirty="0" smtClean="0"/>
              <a:t>with </a:t>
            </a:r>
            <a:r>
              <a:rPr lang="en-GB" sz="2000" dirty="0"/>
              <a:t>BLM (March 2016</a:t>
            </a:r>
            <a:r>
              <a:rPr lang="en-GB" sz="2000" dirty="0" smtClean="0"/>
              <a:t>)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Exponential fit </a:t>
            </a:r>
            <a:r>
              <a:rPr lang="en-US" sz="2000" dirty="0" smtClean="0"/>
              <a:t>function</a:t>
            </a:r>
            <a:r>
              <a:rPr lang="en-US" sz="2000" dirty="0"/>
              <a:t> </a:t>
            </a:r>
            <a:r>
              <a:rPr lang="en-US" sz="2000" dirty="0" smtClean="0"/>
              <a:t>as in the theoretical model</a:t>
            </a:r>
            <a:endParaRPr lang="en-US" sz="2000" dirty="0"/>
          </a:p>
        </p:txBody>
      </p:sp>
      <p:pic>
        <p:nvPicPr>
          <p:cNvPr id="10" name="Picture 2" descr="C:\Users\maraki\cernbox\RFstudies\TeoforMeVArcScan\teo1.png"/>
          <p:cNvPicPr>
            <a:picLocks noChangeAspect="1" noChangeArrowheads="1"/>
          </p:cNvPicPr>
          <p:nvPr/>
        </p:nvPicPr>
        <p:blipFill rotWithShape="1">
          <a:blip r:embed="rId3"/>
          <a:srcRect t="6720"/>
          <a:stretch/>
        </p:blipFill>
        <p:spPr bwMode="auto">
          <a:xfrm>
            <a:off x="309546" y="1556792"/>
            <a:ext cx="4334462" cy="2745652"/>
          </a:xfrm>
          <a:prstGeom prst="rect">
            <a:avLst/>
          </a:prstGeom>
          <a:noFill/>
        </p:spPr>
      </p:pic>
      <p:pic>
        <p:nvPicPr>
          <p:cNvPr id="14" name="Picture 4" descr="C:\Users\maraki\Downloads\Charge_Radiation (2)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6832" y="4295783"/>
            <a:ext cx="3866078" cy="2466287"/>
          </a:xfrm>
          <a:prstGeom prst="rect">
            <a:avLst/>
          </a:prstGeom>
          <a:noFill/>
        </p:spPr>
      </p:pic>
      <p:sp>
        <p:nvSpPr>
          <p:cNvPr id="15" name="Rectangle 14"/>
          <p:cNvSpPr/>
          <p:nvPr/>
        </p:nvSpPr>
        <p:spPr>
          <a:xfrm>
            <a:off x="4817326" y="4653136"/>
            <a:ext cx="37444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Linear relation to the radiation </a:t>
            </a:r>
            <a:r>
              <a:rPr lang="en-US" sz="2000" dirty="0" smtClean="0"/>
              <a:t>monitor placed downstream of the structure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8102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maraki\cernbox\RFstudies\TeoforMeVArcScan\2016030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1628800"/>
            <a:ext cx="6515467" cy="4424544"/>
          </a:xfrm>
          <a:prstGeom prst="rect">
            <a:avLst/>
          </a:prstGeom>
          <a:noFill/>
        </p:spPr>
      </p:pic>
      <p:sp>
        <p:nvSpPr>
          <p:cNvPr id="14" name="13 - TextBox"/>
          <p:cNvSpPr txBox="1"/>
          <p:nvPr/>
        </p:nvSpPr>
        <p:spPr>
          <a:xfrm>
            <a:off x="1259632" y="3554282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FF0000"/>
                </a:solidFill>
              </a:rPr>
              <a:t>β = 29.1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5" name="14 - TextBox"/>
          <p:cNvSpPr txBox="1"/>
          <p:nvPr/>
        </p:nvSpPr>
        <p:spPr>
          <a:xfrm>
            <a:off x="2627784" y="2670441"/>
            <a:ext cx="10570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0000CC"/>
                </a:solidFill>
              </a:rPr>
              <a:t>β = 33.4</a:t>
            </a:r>
            <a:endParaRPr lang="en-US" sz="2000" dirty="0">
              <a:solidFill>
                <a:srgbClr val="0000CC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914400" y="838200"/>
            <a:ext cx="731520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8 - Θέση περιεχομένου"/>
          <p:cNvSpPr txBox="1">
            <a:spLocks/>
          </p:cNvSpPr>
          <p:nvPr/>
        </p:nvSpPr>
        <p:spPr>
          <a:xfrm>
            <a:off x="432797" y="1071944"/>
            <a:ext cx="8711203" cy="7834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 smtClean="0"/>
              <a:t>Fowler-</a:t>
            </a:r>
            <a:r>
              <a:rPr lang="en-GB" sz="2000" dirty="0" err="1" smtClean="0"/>
              <a:t>Norheim</a:t>
            </a:r>
            <a:r>
              <a:rPr lang="en-US" sz="2000" dirty="0" smtClean="0"/>
              <a:t> </a:t>
            </a:r>
            <a:r>
              <a:rPr lang="en-US" sz="2000" dirty="0" smtClean="0"/>
              <a:t>plot gives a </a:t>
            </a:r>
            <a:r>
              <a:rPr lang="el-GR" sz="2000" dirty="0" smtClean="0"/>
              <a:t>β = 29</a:t>
            </a:r>
            <a:r>
              <a:rPr lang="en-US" sz="2000" dirty="0" smtClean="0"/>
              <a:t>, similar to the </a:t>
            </a:r>
            <a:r>
              <a:rPr lang="el-GR" sz="2000" dirty="0" smtClean="0"/>
              <a:t>β </a:t>
            </a:r>
            <a:r>
              <a:rPr lang="en-US" sz="2000" dirty="0" smtClean="0"/>
              <a:t>for the </a:t>
            </a:r>
            <a:r>
              <a:rPr lang="en-GB" sz="2000" dirty="0" smtClean="0"/>
              <a:t>disk-based </a:t>
            </a:r>
            <a:r>
              <a:rPr lang="en-GB" sz="2000" dirty="0" smtClean="0"/>
              <a:t>structures. </a:t>
            </a:r>
            <a:r>
              <a:rPr lang="en-GB" sz="2000" dirty="0" smtClean="0"/>
              <a:t>Similar values obtained also from FC and Radiation monitor.</a:t>
            </a:r>
            <a:endParaRPr lang="en-US" sz="2000" dirty="0" smtClean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7200" y="-171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smtClean="0"/>
              <a:t>Field enhancement factor</a:t>
            </a:r>
            <a:endParaRPr lang="en-US" sz="3200" b="1" dirty="0"/>
          </a:p>
        </p:txBody>
      </p:sp>
      <p:sp>
        <p:nvSpPr>
          <p:cNvPr id="4" name="Rectangle 3"/>
          <p:cNvSpPr/>
          <p:nvPr/>
        </p:nvSpPr>
        <p:spPr>
          <a:xfrm>
            <a:off x="6400800" y="1955785"/>
            <a:ext cx="2286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00FF"/>
                </a:solidFill>
              </a:rPr>
              <a:t>Blue points </a:t>
            </a:r>
            <a:r>
              <a:rPr lang="en-GB" sz="2000" dirty="0"/>
              <a:t>are the number of electrons inside the cavity estimated by FLUKA </a:t>
            </a:r>
            <a:r>
              <a:rPr lang="en-GB" sz="2000" dirty="0" smtClean="0"/>
              <a:t>simulations.</a:t>
            </a:r>
            <a:endParaRPr lang="en-US" sz="2000" dirty="0"/>
          </a:p>
        </p:txBody>
      </p:sp>
      <p:sp>
        <p:nvSpPr>
          <p:cNvPr id="19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6471660" y="5157192"/>
            <a:ext cx="2215140" cy="581149"/>
          </a:xfrm>
        </p:spPr>
        <p:txBody>
          <a:bodyPr/>
          <a:lstStyle/>
          <a:p>
            <a:pPr algn="l"/>
            <a:r>
              <a:rPr lang="en-US" sz="1800" i="1" dirty="0" smtClean="0">
                <a:solidFill>
                  <a:schemeClr val="tx1"/>
                </a:solidFill>
              </a:rPr>
              <a:t>M. Kastriotou ,talk at </a:t>
            </a:r>
            <a:r>
              <a:rPr lang="en-US" sz="1800" i="1" dirty="0" smtClean="0">
                <a:solidFill>
                  <a:schemeClr val="tx1"/>
                </a:solidFill>
              </a:rPr>
              <a:t>mini </a:t>
            </a:r>
            <a:r>
              <a:rPr lang="en-US" sz="1800" i="1" dirty="0" err="1" smtClean="0">
                <a:solidFill>
                  <a:schemeClr val="tx1"/>
                </a:solidFill>
              </a:rPr>
              <a:t>MeVArc</a:t>
            </a:r>
            <a:r>
              <a:rPr lang="en-US" sz="1800" i="1" dirty="0" smtClean="0">
                <a:solidFill>
                  <a:schemeClr val="tx1"/>
                </a:solidFill>
              </a:rPr>
              <a:t> </a:t>
            </a:r>
            <a:r>
              <a:rPr lang="en-US" sz="1800" i="1" dirty="0" smtClean="0">
                <a:solidFill>
                  <a:schemeClr val="tx1"/>
                </a:solidFill>
              </a:rPr>
              <a:t>2016</a:t>
            </a:r>
            <a:endParaRPr lang="en-US" sz="18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21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b="1" dirty="0"/>
              <a:t>Pulse shape </a:t>
            </a:r>
            <a:r>
              <a:rPr lang="en-GB" sz="3200" b="1" dirty="0" smtClean="0"/>
              <a:t>dependence on BDR</a:t>
            </a:r>
            <a:endParaRPr lang="en-US" sz="3200" dirty="0"/>
          </a:p>
        </p:txBody>
      </p:sp>
      <p:sp>
        <p:nvSpPr>
          <p:cNvPr id="35" name="TextBox 34"/>
          <p:cNvSpPr txBox="1"/>
          <p:nvPr/>
        </p:nvSpPr>
        <p:spPr>
          <a:xfrm>
            <a:off x="573614" y="908720"/>
            <a:ext cx="767079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Two </a:t>
            </a:r>
            <a:r>
              <a:rPr lang="en-GB" sz="2000" dirty="0" smtClean="0"/>
              <a:t>pulse shape configurations are used</a:t>
            </a:r>
            <a:r>
              <a:rPr lang="en-GB" sz="2000" dirty="0" smtClean="0"/>
              <a:t>: with and without Pulse compressor (PC)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Pulse surface heating increased with PC </a:t>
            </a:r>
            <a:r>
              <a:rPr lang="en-GB" sz="2000" dirty="0" smtClean="0">
                <a:sym typeface="Wingdings" panose="05000000000000000000" pitchFamily="2" charset="2"/>
              </a:rPr>
              <a:t> higher effective field  higher BDR is expected </a:t>
            </a:r>
            <a:r>
              <a:rPr lang="en-GB" i="1" dirty="0" smtClean="0">
                <a:sym typeface="Wingdings" panose="05000000000000000000" pitchFamily="2" charset="2"/>
              </a:rPr>
              <a:t>(F. Wang, C. </a:t>
            </a:r>
            <a:r>
              <a:rPr lang="en-GB" i="1" dirty="0" err="1" smtClean="0">
                <a:sym typeface="Wingdings" panose="05000000000000000000" pitchFamily="2" charset="2"/>
              </a:rPr>
              <a:t>Adolphsen</a:t>
            </a:r>
            <a:r>
              <a:rPr lang="en-GB" i="1" dirty="0" smtClean="0">
                <a:sym typeface="Wingdings" panose="05000000000000000000" pitchFamily="2" charset="2"/>
              </a:rPr>
              <a:t>, C. </a:t>
            </a:r>
            <a:r>
              <a:rPr lang="en-GB" i="1" dirty="0" err="1" smtClean="0">
                <a:sym typeface="Wingdings" panose="05000000000000000000" pitchFamily="2" charset="2"/>
              </a:rPr>
              <a:t>Nantista</a:t>
            </a:r>
            <a:r>
              <a:rPr lang="en-GB" i="1" dirty="0" smtClean="0">
                <a:sym typeface="Wingdings" panose="05000000000000000000" pitchFamily="2" charset="2"/>
              </a:rPr>
              <a:t>, PRSTAB 14, 010401 (2011))</a:t>
            </a:r>
            <a:endParaRPr lang="en-GB" i="1" dirty="0" smtClean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914400" y="838200"/>
            <a:ext cx="731520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t="6309"/>
          <a:stretch/>
        </p:blipFill>
        <p:spPr>
          <a:xfrm>
            <a:off x="1475656" y="2597037"/>
            <a:ext cx="5897838" cy="414433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339752" y="2761764"/>
            <a:ext cx="27616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Solid= with pulse compressor</a:t>
            </a:r>
          </a:p>
          <a:p>
            <a:r>
              <a:rPr lang="en-GB" sz="1400" dirty="0" smtClean="0"/>
              <a:t>Dashed= without pulse compressor</a:t>
            </a:r>
            <a:endParaRPr lang="en-US" sz="1200" dirty="0"/>
          </a:p>
        </p:txBody>
      </p:sp>
      <p:sp>
        <p:nvSpPr>
          <p:cNvPr id="20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6949912" y="6021288"/>
            <a:ext cx="1870560" cy="365125"/>
          </a:xfrm>
        </p:spPr>
        <p:txBody>
          <a:bodyPr/>
          <a:lstStyle/>
          <a:p>
            <a:pPr algn="l"/>
            <a:r>
              <a:rPr lang="en-US" sz="1800" i="1" dirty="0" smtClean="0">
                <a:solidFill>
                  <a:schemeClr val="tx1"/>
                </a:solidFill>
              </a:rPr>
              <a:t>J. Giner Navarro</a:t>
            </a:r>
            <a:endParaRPr lang="en-US" sz="18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15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>
            <a:off x="914400" y="838200"/>
            <a:ext cx="731520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156" y="1340768"/>
            <a:ext cx="7105654" cy="5326705"/>
          </a:xfrm>
          <a:prstGeom prst="rect">
            <a:avLst/>
          </a:prstGeom>
        </p:spPr>
      </p:pic>
      <p:sp>
        <p:nvSpPr>
          <p:cNvPr id="7" name="TextBox 19"/>
          <p:cNvSpPr txBox="1"/>
          <p:nvPr/>
        </p:nvSpPr>
        <p:spPr>
          <a:xfrm>
            <a:off x="773921" y="940658"/>
            <a:ext cx="77585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Measurements showed that BDR </a:t>
            </a:r>
            <a:r>
              <a:rPr lang="en-GB" sz="2000" dirty="0" smtClean="0"/>
              <a:t>with the PC is larger than </a:t>
            </a:r>
            <a:r>
              <a:rPr lang="en-GB" sz="2000" dirty="0" smtClean="0"/>
              <a:t>without PC</a:t>
            </a:r>
            <a:endParaRPr lang="en-GB" sz="2000" dirty="0" smtClean="0">
              <a:sym typeface="Wingdings" panose="05000000000000000000" pitchFamily="2" charset="2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b="1" dirty="0"/>
              <a:t>Pulse shape </a:t>
            </a:r>
            <a:r>
              <a:rPr lang="en-GB" sz="3200" b="1" dirty="0" smtClean="0"/>
              <a:t>dependence on BDR</a:t>
            </a:r>
            <a:endParaRPr lang="en-US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1475656" y="2852936"/>
                <a:ext cx="1572482" cy="2884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𝒇</m:t>
                      </m:r>
                      <m:r>
                        <a:rPr lang="en-GB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 </m:t>
                      </m:r>
                      <m:sSup>
                        <m:sSupPr>
                          <m:ctrlPr>
                            <a:rPr lang="en-GB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𝑷</m:t>
                          </m:r>
                        </m:e>
                        <m:sup>
                          <m:r>
                            <a:rPr lang="en-GB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𝟏𝟗</m:t>
                          </m:r>
                          <m:r>
                            <a:rPr lang="en-GB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GB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  <m:r>
                            <a:rPr lang="en-GB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±</m:t>
                          </m:r>
                          <m:r>
                            <a:rPr lang="en-GB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  <m:r>
                            <a:rPr lang="en-GB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GB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n-GB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en-GB" b="1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2852936"/>
                <a:ext cx="1572482" cy="288477"/>
              </a:xfrm>
              <a:prstGeom prst="rect">
                <a:avLst/>
              </a:prstGeom>
              <a:blipFill rotWithShape="0">
                <a:blip r:embed="rId4"/>
                <a:stretch>
                  <a:fillRect l="-5039" t="-8511" r="-3101" b="-34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4427984" y="1988394"/>
                <a:ext cx="1572482" cy="2884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𝒇</m:t>
                      </m:r>
                      <m:r>
                        <a:rPr lang="en-GB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 </m:t>
                      </m:r>
                      <m:sSup>
                        <m:sSupPr>
                          <m:ctrlPr>
                            <a:rPr lang="en-GB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𝑷</m:t>
                          </m:r>
                        </m:e>
                        <m:sup>
                          <m:r>
                            <a:rPr lang="en-GB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  <m:r>
                            <a:rPr lang="en-GB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  <m:r>
                            <a:rPr lang="en-GB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±</m:t>
                          </m:r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  <m:r>
                            <a:rPr lang="en-GB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en-GB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1988394"/>
                <a:ext cx="1572482" cy="288477"/>
              </a:xfrm>
              <a:prstGeom prst="rect">
                <a:avLst/>
              </a:prstGeom>
              <a:blipFill rotWithShape="0">
                <a:blip r:embed="rId5"/>
                <a:stretch>
                  <a:fillRect l="-5039" t="-8333" r="-3101" b="-31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6733158" y="2552487"/>
                <a:ext cx="2159322" cy="14876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b="1" dirty="0"/>
                  <a:t>Fit follows the empirical </a:t>
                </a:r>
                <a:r>
                  <a:rPr lang="en-GB" b="1" dirty="0" smtClean="0"/>
                  <a:t>scaling, 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 panose="02040503050406030204" pitchFamily="18" charset="0"/>
                      </a:rPr>
                      <m:t>𝑩𝑫𝑹</m:t>
                    </m:r>
                    <m:r>
                      <a:rPr lang="en-GB" b="1" i="1"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p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𝟏𝟓</m:t>
                        </m:r>
                      </m:sup>
                    </m:sSup>
                  </m:oMath>
                </a14:m>
                <a:r>
                  <a:rPr lang="en-GB" dirty="0"/>
                  <a:t> for the same pulse length (200 ns</a:t>
                </a:r>
                <a:r>
                  <a:rPr lang="en-GB" dirty="0" smtClean="0"/>
                  <a:t>)</a:t>
                </a:r>
                <a:endParaRPr lang="en-GB" dirty="0"/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3158" y="2552487"/>
                <a:ext cx="2159322" cy="1487651"/>
              </a:xfrm>
              <a:prstGeom prst="rect">
                <a:avLst/>
              </a:prstGeom>
              <a:blipFill rotWithShape="0">
                <a:blip r:embed="rId6"/>
                <a:stretch>
                  <a:fillRect l="-2542" t="-2459" b="-57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227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914400" y="838200"/>
            <a:ext cx="731520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Conditioning summary</a:t>
            </a:r>
            <a:endParaRPr lang="en-US" sz="3200" b="1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8" t="6415" r="8734" b="4025"/>
          <a:stretch/>
        </p:blipFill>
        <p:spPr>
          <a:xfrm>
            <a:off x="755576" y="1124744"/>
            <a:ext cx="7536350" cy="5583645"/>
          </a:xfrm>
          <a:prstGeom prst="rect">
            <a:avLst/>
          </a:prstGeom>
        </p:spPr>
      </p:pic>
      <p:sp>
        <p:nvSpPr>
          <p:cNvPr id="10" name="Up Arrow Callout 9"/>
          <p:cNvSpPr/>
          <p:nvPr/>
        </p:nvSpPr>
        <p:spPr>
          <a:xfrm>
            <a:off x="4572000" y="5267686"/>
            <a:ext cx="1273789" cy="609586"/>
          </a:xfrm>
          <a:prstGeom prst="upArrowCallout">
            <a:avLst>
              <a:gd name="adj1" fmla="val 11661"/>
              <a:gd name="adj2" fmla="val 14519"/>
              <a:gd name="adj3" fmla="val 25000"/>
              <a:gd name="adj4" fmla="val 64977"/>
            </a:avLst>
          </a:prstGeom>
          <a:solidFill>
            <a:srgbClr val="BE00BE"/>
          </a:solidFill>
          <a:ln>
            <a:solidFill>
              <a:srgbClr val="BE00B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T24-OPEN</a:t>
            </a:r>
            <a:endParaRPr lang="en-US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6307572" y="1283840"/>
                <a:ext cx="1922028" cy="66684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0462F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FF0000"/>
                    </a:solidFill>
                  </a:rPr>
                  <a:t>Empirical scaling 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𝑩𝑫𝑹</m:t>
                      </m:r>
                      <m:r>
                        <a:rPr lang="en-GB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sSubSup>
                        <m:sSubSupPr>
                          <m:ctrlP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𝟑𝟎</m:t>
                          </m:r>
                        </m:sup>
                      </m:sSubSup>
                      <m:sSup>
                        <m:sSupPr>
                          <m:ctrlP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𝝉</m:t>
                          </m:r>
                        </m:e>
                        <m:sup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en-GB" b="1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7572" y="1283840"/>
                <a:ext cx="1922028" cy="666849"/>
              </a:xfrm>
              <a:prstGeom prst="rect">
                <a:avLst/>
              </a:prstGeom>
              <a:blipFill rotWithShape="0">
                <a:blip r:embed="rId4"/>
                <a:stretch>
                  <a:fillRect l="-2524" t="-4505"/>
                </a:stretch>
              </a:blipFill>
              <a:ln>
                <a:solidFill>
                  <a:srgbClr val="F0462F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994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b="1" dirty="0" smtClean="0"/>
              <a:t>Summary</a:t>
            </a:r>
            <a:endParaRPr lang="en-US" sz="3200" b="1" dirty="0"/>
          </a:p>
        </p:txBody>
      </p:sp>
      <p:sp>
        <p:nvSpPr>
          <p:cNvPr id="4" name="Rectangle 3"/>
          <p:cNvSpPr/>
          <p:nvPr/>
        </p:nvSpPr>
        <p:spPr>
          <a:xfrm>
            <a:off x="626165" y="899348"/>
            <a:ext cx="784197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/>
              <a:t>Milled structures have </a:t>
            </a:r>
            <a:r>
              <a:rPr lang="en-GB" sz="2000" b="1" dirty="0" smtClean="0"/>
              <a:t>potential </a:t>
            </a:r>
            <a:r>
              <a:rPr lang="en-GB" sz="2000" b="1" dirty="0"/>
              <a:t>advantages - cost, treatment, materials</a:t>
            </a:r>
            <a:endParaRPr lang="en-GB" sz="2000" b="1" dirty="0" smtClean="0">
              <a:solidFill>
                <a:prstClr val="black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000" b="1" dirty="0" smtClean="0">
              <a:solidFill>
                <a:prstClr val="black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prstClr val="black"/>
                </a:solidFill>
              </a:rPr>
              <a:t>T24-OPEN built in halves </a:t>
            </a:r>
            <a:r>
              <a:rPr lang="en-GB" sz="2000" dirty="0" smtClean="0">
                <a:solidFill>
                  <a:prstClr val="black"/>
                </a:solidFill>
              </a:rPr>
              <a:t>was </a:t>
            </a:r>
            <a:r>
              <a:rPr lang="en-GB" sz="2000" dirty="0" smtClean="0">
                <a:solidFill>
                  <a:prstClr val="black"/>
                </a:solidFill>
              </a:rPr>
              <a:t>installed at Xbox-2 test stand at CERN for checking its performance with respect to the disk-based structures </a:t>
            </a:r>
            <a:endParaRPr lang="en-GB" sz="2000" b="1" dirty="0">
              <a:solidFill>
                <a:prstClr val="black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2000" b="1" dirty="0" smtClean="0">
                <a:solidFill>
                  <a:prstClr val="black"/>
                </a:solidFill>
              </a:rPr>
              <a:t>Structure conditioning: </a:t>
            </a:r>
            <a:r>
              <a:rPr lang="en-GB" sz="2000" dirty="0" smtClean="0"/>
              <a:t>similar trend </a:t>
            </a:r>
            <a:r>
              <a:rPr lang="en-GB" sz="2000" dirty="0" smtClean="0"/>
              <a:t>as the other structures</a:t>
            </a:r>
            <a:endParaRPr lang="en-GB" sz="2000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2000" b="1" dirty="0" smtClean="0"/>
              <a:t>Breakdown localization: </a:t>
            </a:r>
            <a:r>
              <a:rPr lang="en-GB" sz="2000" dirty="0" smtClean="0"/>
              <a:t>more BDs in the beginning but not hot cell developed</a:t>
            </a:r>
            <a:endParaRPr lang="en-GB" sz="2000" dirty="0" smtClean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2000" b="1" dirty="0" smtClean="0"/>
              <a:t>Field emission: </a:t>
            </a:r>
            <a:r>
              <a:rPr lang="en-GB" sz="2000" dirty="0" smtClean="0"/>
              <a:t>similar enhancement field factor </a:t>
            </a:r>
            <a:r>
              <a:rPr lang="el-GR" sz="2000" dirty="0" smtClean="0"/>
              <a:t>β </a:t>
            </a:r>
            <a:r>
              <a:rPr lang="en-GB" sz="2000" dirty="0" smtClean="0"/>
              <a:t>as the other structures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sz="20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 smtClean="0"/>
              <a:t>High-gradient studies of the </a:t>
            </a:r>
            <a:r>
              <a:rPr lang="en-GB" sz="2000" b="1" dirty="0" smtClean="0"/>
              <a:t>pulse shape effect on the structure </a:t>
            </a:r>
            <a:r>
              <a:rPr lang="en-GB" sz="2000" b="1" dirty="0" smtClean="0"/>
              <a:t>performance : </a:t>
            </a:r>
            <a:r>
              <a:rPr lang="en-GB" sz="2000" dirty="0" smtClean="0"/>
              <a:t>Pre-pulse </a:t>
            </a:r>
            <a:r>
              <a:rPr lang="en-GB" sz="2000" dirty="0" smtClean="0"/>
              <a:t>due to the PC increased </a:t>
            </a:r>
            <a:r>
              <a:rPr lang="en-GB" sz="2000" dirty="0" smtClean="0"/>
              <a:t>the </a:t>
            </a:r>
            <a:r>
              <a:rPr lang="en-GB" sz="2000" dirty="0" smtClean="0"/>
              <a:t>BDR </a:t>
            </a:r>
            <a:endParaRPr lang="en-GB" sz="2000" dirty="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914400" y="838200"/>
            <a:ext cx="731520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407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sz="3200" b="1" dirty="0" smtClean="0"/>
              <a:t>Outline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62746" y="908720"/>
            <a:ext cx="8748232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 smtClean="0"/>
              <a:t>Introduction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sz="2400" b="1" dirty="0" smtClean="0">
              <a:solidFill>
                <a:prstClr val="black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400" b="1" dirty="0" smtClean="0">
                <a:solidFill>
                  <a:prstClr val="black"/>
                </a:solidFill>
              </a:rPr>
              <a:t>Xbox-2: T24-OPEN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prstClr val="black"/>
                </a:solidFill>
              </a:rPr>
              <a:t>Conditioning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prstClr val="black"/>
                </a:solidFill>
              </a:rPr>
              <a:t>Performance</a:t>
            </a:r>
            <a:endParaRPr lang="en-GB" sz="2400" dirty="0" smtClean="0">
              <a:solidFill>
                <a:prstClr val="black"/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prstClr val="black"/>
                </a:solidFill>
              </a:rPr>
              <a:t>High-gradient studies</a:t>
            </a:r>
            <a:endParaRPr lang="en-US" sz="2400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400" b="1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 smtClean="0"/>
              <a:t>Summary</a:t>
            </a:r>
            <a:endParaRPr lang="en-US" sz="2400" b="1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14400" y="838200"/>
            <a:ext cx="731520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058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sz="3200" b="1" dirty="0" smtClean="0"/>
              <a:t>Introduction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914400" y="838200"/>
            <a:ext cx="731520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25453" y="972884"/>
            <a:ext cx="8579297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/>
              <a:t>Recent developments in design and production of normal-conducting RF structures raised the achievable accelerating gradient of 20-100 MV/m</a:t>
            </a:r>
            <a:r>
              <a:rPr lang="en-GB" sz="2000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20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/>
              <a:t>High-Gradient technology could be exploited in certain </a:t>
            </a:r>
            <a:r>
              <a:rPr lang="en-GB" sz="2000" dirty="0" smtClean="0"/>
              <a:t>applications (Linear Colliders, FEL, hadron therapy </a:t>
            </a:r>
            <a:r>
              <a:rPr lang="en-GB" sz="2000" dirty="0" err="1" smtClean="0"/>
              <a:t>etc</a:t>
            </a:r>
            <a:r>
              <a:rPr lang="en-GB" sz="2000" dirty="0" smtClean="0"/>
              <a:t>).</a:t>
            </a:r>
            <a:endParaRPr lang="en-GB" sz="20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For the Compact Linear Collider (CLIC) 10ths of thousands accelerating cavities are needed on pulse mode operation with the requirements: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2000" b="1" dirty="0" smtClean="0"/>
              <a:t>100 MV/m </a:t>
            </a:r>
            <a:r>
              <a:rPr lang="en-GB" sz="2000" dirty="0" smtClean="0"/>
              <a:t>on axis accelerating RF field (</a:t>
            </a:r>
            <a:r>
              <a:rPr lang="en-GB" sz="2000" b="1" dirty="0" smtClean="0"/>
              <a:t>tens of MW</a:t>
            </a:r>
            <a:r>
              <a:rPr lang="en-GB" sz="2000" dirty="0" smtClean="0"/>
              <a:t>) , ~</a:t>
            </a:r>
            <a:r>
              <a:rPr lang="en-GB" sz="2000" b="1" dirty="0" smtClean="0"/>
              <a:t>180 ns </a:t>
            </a:r>
            <a:r>
              <a:rPr lang="en-GB" sz="2000" dirty="0" smtClean="0"/>
              <a:t>pulse length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sz="2000" dirty="0" smtClean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sz="2000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sz="2000" dirty="0" smtClean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sz="2000" dirty="0"/>
          </a:p>
          <a:p>
            <a:pPr lvl="1"/>
            <a:endParaRPr lang="en-GB" sz="20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High-power RF fields can lead to a </a:t>
            </a:r>
            <a:r>
              <a:rPr lang="en-GB" sz="2000" b="1" dirty="0" smtClean="0"/>
              <a:t>vacuum arc</a:t>
            </a:r>
            <a:r>
              <a:rPr lang="en-GB" sz="2000" dirty="0" smtClean="0"/>
              <a:t> formation (</a:t>
            </a:r>
            <a:r>
              <a:rPr lang="en-GB" sz="2000" b="1" dirty="0" smtClean="0"/>
              <a:t>Breakdown</a:t>
            </a:r>
            <a:r>
              <a:rPr lang="en-GB" sz="2000" dirty="0" smtClean="0"/>
              <a:t>) inside the structure </a:t>
            </a:r>
            <a:r>
              <a:rPr lang="en-GB" sz="2000" dirty="0" smtClean="0">
                <a:sym typeface="Wingdings" panose="05000000000000000000" pitchFamily="2" charset="2"/>
              </a:rPr>
              <a:t> degrades beam transmission and acceleration  loss of Luminosity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2000" dirty="0" smtClean="0">
                <a:sym typeface="Wingdings" panose="05000000000000000000" pitchFamily="2" charset="2"/>
              </a:rPr>
              <a:t>CLIC specification on the Breakdown rate (BDR): </a:t>
            </a:r>
            <a:r>
              <a:rPr lang="en-GB" sz="2000" b="1" dirty="0" smtClean="0">
                <a:sym typeface="Wingdings" panose="05000000000000000000" pitchFamily="2" charset="2"/>
              </a:rPr>
              <a:t>3x10</a:t>
            </a:r>
            <a:r>
              <a:rPr lang="en-GB" sz="2000" b="1" baseline="30000" dirty="0" smtClean="0">
                <a:sym typeface="Wingdings" panose="05000000000000000000" pitchFamily="2" charset="2"/>
              </a:rPr>
              <a:t>-7</a:t>
            </a:r>
            <a:r>
              <a:rPr lang="en-GB" sz="2000" b="1" dirty="0" smtClean="0">
                <a:sym typeface="Wingdings" panose="05000000000000000000" pitchFamily="2" charset="2"/>
              </a:rPr>
              <a:t> </a:t>
            </a:r>
            <a:r>
              <a:rPr lang="en-GB" sz="2000" b="1" dirty="0" smtClean="0">
                <a:sym typeface="Wingdings" panose="05000000000000000000" pitchFamily="2" charset="2"/>
              </a:rPr>
              <a:t>BD</a:t>
            </a:r>
            <a:r>
              <a:rPr lang="en-GB" sz="2000" b="1" dirty="0" smtClean="0">
                <a:sym typeface="Wingdings" panose="05000000000000000000" pitchFamily="2" charset="2"/>
              </a:rPr>
              <a:t>/pulse/m</a:t>
            </a:r>
            <a:endParaRPr lang="en-GB" sz="2000" b="1" dirty="0" smtClean="0">
              <a:sym typeface="Wingdings" panose="05000000000000000000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47864" y="4005064"/>
            <a:ext cx="5508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Main </a:t>
            </a:r>
            <a:r>
              <a:rPr lang="en-GB" sz="2000" dirty="0" err="1" smtClean="0"/>
              <a:t>Linac</a:t>
            </a:r>
            <a:r>
              <a:rPr lang="en-GB" sz="2000" dirty="0" smtClean="0"/>
              <a:t> Accelerating Structure: </a:t>
            </a:r>
            <a:r>
              <a:rPr lang="en-GB" sz="2000" dirty="0">
                <a:solidFill>
                  <a:prstClr val="black"/>
                </a:solidFill>
              </a:rPr>
              <a:t>CLIC-G prototype (TD26CC), Travelling-Wave at 11.994 </a:t>
            </a:r>
            <a:r>
              <a:rPr lang="en-GB" sz="2000" dirty="0" smtClean="0">
                <a:solidFill>
                  <a:prstClr val="black"/>
                </a:solidFill>
              </a:rPr>
              <a:t>GHz</a:t>
            </a:r>
            <a:endParaRPr lang="en-GB" sz="2000" dirty="0" smtClean="0"/>
          </a:p>
        </p:txBody>
      </p:sp>
      <p:pic>
        <p:nvPicPr>
          <p:cNvPr id="8" name="Picture 7" descr="TD18#2 before installation to Nextef IMG_03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1239" y="4077072"/>
            <a:ext cx="2514617" cy="1440160"/>
          </a:xfrm>
          <a:prstGeom prst="rect">
            <a:avLst/>
          </a:prstGeom>
          <a:ln>
            <a:solidFill>
              <a:srgbClr val="F0462F"/>
            </a:solidFill>
          </a:ln>
        </p:spPr>
      </p:pic>
      <p:pic>
        <p:nvPicPr>
          <p:cNvPr id="23" name="Picture 1" descr="DSC0374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5077" y="4836458"/>
            <a:ext cx="674835" cy="680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4729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491" y="-100616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b="1" dirty="0" smtClean="0"/>
              <a:t>High-gradient testing</a:t>
            </a:r>
            <a:endParaRPr lang="en-US" sz="3200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914400" y="838200"/>
            <a:ext cx="731520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40229" y="1196752"/>
            <a:ext cx="766354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prstClr val="black"/>
                </a:solidFill>
              </a:rPr>
              <a:t>The High-Gradient performance needs to be tested in advance at high-power test stands</a:t>
            </a:r>
          </a:p>
          <a:p>
            <a:pPr algn="just"/>
            <a:endParaRPr lang="en-GB" sz="2000" dirty="0">
              <a:solidFill>
                <a:prstClr val="black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GB" sz="2000" dirty="0" smtClean="0">
                <a:solidFill>
                  <a:prstClr val="black"/>
                </a:solidFill>
              </a:rPr>
              <a:t>Different </a:t>
            </a:r>
            <a:r>
              <a:rPr lang="en-GB" sz="2000" dirty="0">
                <a:solidFill>
                  <a:prstClr val="black"/>
                </a:solidFill>
              </a:rPr>
              <a:t>CLIC prototypes of accelerating structures have been tested so far at CERN, KEK and SLAC , and high gradients above 100 MV/m have been achieved at low breakdown rate.</a:t>
            </a:r>
          </a:p>
          <a:p>
            <a:pPr algn="just"/>
            <a:endParaRPr lang="en-GB" sz="2000" dirty="0" smtClean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GB" sz="2000" dirty="0" smtClean="0"/>
              <a:t>At CERN: three </a:t>
            </a:r>
            <a:r>
              <a:rPr lang="en-GB" sz="2000" b="1" dirty="0" smtClean="0"/>
              <a:t>X-band (12 GHz) </a:t>
            </a:r>
            <a:r>
              <a:rPr lang="en-GB" sz="2000" b="1" dirty="0"/>
              <a:t>klystron-based test stands </a:t>
            </a:r>
            <a:r>
              <a:rPr lang="en-GB" sz="2000" b="1" dirty="0" smtClean="0"/>
              <a:t>(Xboxes</a:t>
            </a:r>
            <a:r>
              <a:rPr lang="en-GB" sz="2000" b="1" dirty="0" smtClean="0"/>
              <a:t>)</a:t>
            </a:r>
          </a:p>
          <a:p>
            <a:pPr lvl="1" algn="just"/>
            <a:r>
              <a:rPr lang="en-GB" sz="2000" dirty="0" smtClean="0"/>
              <a:t>support </a:t>
            </a:r>
            <a:r>
              <a:rPr lang="en-GB" sz="2000" dirty="0"/>
              <a:t>the development of </a:t>
            </a:r>
            <a:r>
              <a:rPr lang="en-GB" sz="2000" dirty="0" smtClean="0"/>
              <a:t>high-gradient </a:t>
            </a:r>
            <a:r>
              <a:rPr lang="en-GB" sz="2000" b="1" dirty="0"/>
              <a:t>accelerating structures </a:t>
            </a:r>
            <a:r>
              <a:rPr lang="en-GB" sz="2000" dirty="0"/>
              <a:t>and high-power, 50-100 MW range</a:t>
            </a:r>
            <a:r>
              <a:rPr lang="en-GB" sz="2000" dirty="0" smtClean="0"/>
              <a:t>, and </a:t>
            </a:r>
            <a:r>
              <a:rPr lang="en-GB" sz="2000" b="1" dirty="0" smtClean="0"/>
              <a:t>RF components </a:t>
            </a:r>
            <a:r>
              <a:rPr lang="en-GB" sz="2000" dirty="0"/>
              <a:t>for the CLIC </a:t>
            </a:r>
            <a:r>
              <a:rPr lang="en-GB" sz="2000" dirty="0" smtClean="0"/>
              <a:t>project</a:t>
            </a:r>
            <a:r>
              <a:rPr lang="en-GB" sz="2000" dirty="0" smtClean="0"/>
              <a:t>.(</a:t>
            </a:r>
            <a:r>
              <a:rPr lang="en-GB" i="1" dirty="0"/>
              <a:t>N. Catalan-Lasheras et al</a:t>
            </a:r>
            <a:r>
              <a:rPr lang="en-GB" dirty="0"/>
              <a:t>, </a:t>
            </a:r>
            <a:r>
              <a:rPr lang="en-GB" dirty="0" smtClean="0"/>
              <a:t>IPAC14</a:t>
            </a:r>
            <a:r>
              <a:rPr lang="en-US" sz="2000" dirty="0" smtClean="0"/>
              <a:t>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1390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b="1" dirty="0" smtClean="0"/>
              <a:t>The Xbox-2 </a:t>
            </a:r>
            <a:r>
              <a:rPr lang="en-GB" sz="3200" b="1" dirty="0" smtClean="0"/>
              <a:t>test </a:t>
            </a:r>
            <a:r>
              <a:rPr lang="en-GB" sz="3200" b="1" dirty="0" smtClean="0"/>
              <a:t>stand at CERN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8657"/>
            <a:ext cx="8229600" cy="2211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The Xbox-2 is the second generation of CLIC high-power klystron-based test stand at CERN.</a:t>
            </a:r>
          </a:p>
          <a:p>
            <a:r>
              <a:rPr lang="en-GB" sz="2000" dirty="0" smtClean="0"/>
              <a:t>Same infrastructure design as Xbox-1.</a:t>
            </a:r>
          </a:p>
          <a:p>
            <a:r>
              <a:rPr lang="en-GB" sz="2000" dirty="0" smtClean="0"/>
              <a:t>Close access to the bunker where the accelerating structure is tested.</a:t>
            </a:r>
          </a:p>
          <a:p>
            <a:r>
              <a:rPr lang="en-GB" sz="2000" dirty="0" smtClean="0"/>
              <a:t>RF Power capabilities: up to 150 MW 250 ns</a:t>
            </a:r>
          </a:p>
          <a:p>
            <a:endParaRPr lang="en-US" sz="1800" dirty="0"/>
          </a:p>
        </p:txBody>
      </p:sp>
      <p:pic>
        <p:nvPicPr>
          <p:cNvPr id="4" name="Picture 2" descr="C:\Users\mkxtest\Downloads\PANO_20140701_093615-raw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76" t="14516" r="18321"/>
          <a:stretch/>
        </p:blipFill>
        <p:spPr bwMode="auto">
          <a:xfrm>
            <a:off x="755576" y="2852937"/>
            <a:ext cx="7145087" cy="3960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92950" y="4833157"/>
            <a:ext cx="982906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200" b="1" dirty="0" err="1" smtClean="0">
                <a:solidFill>
                  <a:srgbClr val="FE3802"/>
                </a:solidFill>
              </a:rPr>
              <a:t>Scandinova</a:t>
            </a:r>
            <a:r>
              <a:rPr lang="en-GB" sz="1200" b="1" dirty="0" smtClean="0">
                <a:solidFill>
                  <a:srgbClr val="FE3802"/>
                </a:solidFill>
              </a:rPr>
              <a:t> Modulator</a:t>
            </a:r>
            <a:endParaRPr lang="en-US" sz="1600" b="1" dirty="0">
              <a:solidFill>
                <a:srgbClr val="FE380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2606" y="3775718"/>
            <a:ext cx="1141402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FF0000"/>
                </a:solidFill>
              </a:rPr>
              <a:t>Klystron</a:t>
            </a:r>
            <a:endParaRPr lang="en-GB" sz="1600" b="1" dirty="0" smtClean="0">
              <a:solidFill>
                <a:srgbClr val="FF0000"/>
              </a:solidFill>
            </a:endParaRPr>
          </a:p>
          <a:p>
            <a:r>
              <a:rPr lang="en-GB" sz="1200" b="1" dirty="0" smtClean="0">
                <a:solidFill>
                  <a:srgbClr val="FF0000"/>
                </a:solidFill>
              </a:rPr>
              <a:t>(50MW, 1.5us)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88224" y="4556157"/>
            <a:ext cx="508063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FE3802"/>
                </a:solidFill>
              </a:rPr>
              <a:t>LLRF</a:t>
            </a:r>
            <a:endParaRPr lang="en-US" sz="1600" b="1" dirty="0">
              <a:solidFill>
                <a:srgbClr val="FE380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13230" y="4858952"/>
            <a:ext cx="1065790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FE3802"/>
                </a:solidFill>
              </a:rPr>
              <a:t>TWT (~1 kW)</a:t>
            </a:r>
            <a:endParaRPr lang="en-US" sz="1600" b="1" dirty="0">
              <a:solidFill>
                <a:srgbClr val="FE380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31268" y="3420178"/>
            <a:ext cx="2820852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FF0000"/>
                </a:solidFill>
              </a:rPr>
              <a:t>Pulse compressor,  (</a:t>
            </a:r>
            <a:r>
              <a:rPr lang="en-GB" sz="1200" b="1" dirty="0">
                <a:solidFill>
                  <a:srgbClr val="FF0000"/>
                </a:solidFill>
              </a:rPr>
              <a:t>250ns, </a:t>
            </a:r>
            <a:r>
              <a:rPr lang="en-GB" sz="1200" b="1" dirty="0" smtClean="0">
                <a:solidFill>
                  <a:srgbClr val="FF0000"/>
                </a:solidFill>
              </a:rPr>
              <a:t>~3 x power)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36014" y="2934847"/>
            <a:ext cx="1156936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FE3802"/>
                </a:solidFill>
              </a:rPr>
              <a:t>BUNKER: </a:t>
            </a:r>
          </a:p>
          <a:p>
            <a:r>
              <a:rPr lang="en-GB" sz="1200" b="1" dirty="0" smtClean="0">
                <a:solidFill>
                  <a:srgbClr val="FE3802"/>
                </a:solidFill>
              </a:rPr>
              <a:t>Acc. Structure </a:t>
            </a:r>
            <a:r>
              <a:rPr lang="en-GB" sz="1200" b="1" i="1" dirty="0" smtClean="0">
                <a:solidFill>
                  <a:srgbClr val="FE3802"/>
                </a:solidFill>
              </a:rPr>
              <a:t>under </a:t>
            </a:r>
            <a:r>
              <a:rPr lang="en-GB" sz="1200" b="1" dirty="0" smtClean="0">
                <a:solidFill>
                  <a:srgbClr val="FE3802"/>
                </a:solidFill>
              </a:rPr>
              <a:t>test</a:t>
            </a:r>
            <a:endParaRPr lang="en-US" sz="1600" b="1" dirty="0">
              <a:solidFill>
                <a:srgbClr val="FE3802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914400" y="838200"/>
            <a:ext cx="731520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232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b="1" dirty="0" smtClean="0"/>
              <a:t>T24-OPEN</a:t>
            </a:r>
            <a:endParaRPr lang="en-US" sz="32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115" y="3444386"/>
            <a:ext cx="3533813" cy="286493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4876" y="6242005"/>
            <a:ext cx="41274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olidFill>
                  <a:prstClr val="black"/>
                </a:solidFill>
              </a:rPr>
              <a:t>H. </a:t>
            </a:r>
            <a:r>
              <a:rPr lang="en-GB" i="1" dirty="0" err="1">
                <a:solidFill>
                  <a:prstClr val="black"/>
                </a:solidFill>
              </a:rPr>
              <a:t>Zha</a:t>
            </a:r>
            <a:r>
              <a:rPr lang="en-GB" i="1" dirty="0">
                <a:solidFill>
                  <a:prstClr val="black"/>
                </a:solidFill>
              </a:rPr>
              <a:t>, A. Grudiev, </a:t>
            </a:r>
            <a:r>
              <a:rPr lang="en-GB" i="1" dirty="0" smtClean="0">
                <a:solidFill>
                  <a:prstClr val="black"/>
                </a:solidFill>
              </a:rPr>
              <a:t>V</a:t>
            </a:r>
            <a:r>
              <a:rPr lang="en-GB" i="1" dirty="0">
                <a:solidFill>
                  <a:prstClr val="black"/>
                </a:solidFill>
              </a:rPr>
              <a:t>. </a:t>
            </a:r>
            <a:r>
              <a:rPr lang="en-GB" i="1" dirty="0" smtClean="0">
                <a:solidFill>
                  <a:prstClr val="black"/>
                </a:solidFill>
              </a:rPr>
              <a:t>Dolgashev, </a:t>
            </a:r>
            <a:r>
              <a:rPr lang="en-GB" i="1" dirty="0" smtClean="0"/>
              <a:t>IPAC2015</a:t>
            </a:r>
          </a:p>
          <a:p>
            <a:r>
              <a:rPr lang="en-GB" i="1" dirty="0">
                <a:solidFill>
                  <a:prstClr val="black"/>
                </a:solidFill>
              </a:rPr>
              <a:t>W. Wuensch et al</a:t>
            </a:r>
            <a:r>
              <a:rPr lang="en-GB" i="1" dirty="0" smtClean="0">
                <a:solidFill>
                  <a:prstClr val="black"/>
                </a:solidFill>
              </a:rPr>
              <a:t>., LINAC2016</a:t>
            </a:r>
            <a:endParaRPr lang="en-US" i="1" dirty="0">
              <a:solidFill>
                <a:prstClr val="black"/>
              </a:solidFill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441930" cy="169409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 smtClean="0"/>
              <a:t>A new </a:t>
            </a:r>
            <a:r>
              <a:rPr lang="en-GB" sz="2000" dirty="0" smtClean="0"/>
              <a:t>prototype, </a:t>
            </a:r>
            <a:r>
              <a:rPr lang="en-GB" sz="2000" b="1" dirty="0" smtClean="0"/>
              <a:t>CLIC-G </a:t>
            </a:r>
            <a:r>
              <a:rPr lang="en-GB" sz="2000" b="1" dirty="0" smtClean="0"/>
              <a:t>“OPEN”, </a:t>
            </a:r>
            <a:r>
              <a:rPr lang="en-GB" sz="2000" dirty="0" smtClean="0"/>
              <a:t>was designed and</a:t>
            </a:r>
            <a:r>
              <a:rPr lang="en-GB" sz="2000" b="1" dirty="0" smtClean="0"/>
              <a:t> </a:t>
            </a:r>
            <a:r>
              <a:rPr lang="en-GB" sz="2000" dirty="0" smtClean="0"/>
              <a:t>built by CERN and SLAC.</a:t>
            </a:r>
          </a:p>
          <a:p>
            <a:pPr marL="0" indent="0">
              <a:buNone/>
            </a:pPr>
            <a:r>
              <a:rPr lang="en-GB" sz="2000" dirty="0" smtClean="0"/>
              <a:t>Milled structure </a:t>
            </a:r>
            <a:r>
              <a:rPr lang="en-GB" sz="2000" dirty="0" smtClean="0"/>
              <a:t>built in</a:t>
            </a:r>
            <a:r>
              <a:rPr lang="en-GB" sz="2000" b="1" dirty="0" smtClean="0"/>
              <a:t> </a:t>
            </a:r>
            <a:r>
              <a:rPr lang="en-GB" sz="2000" b="1" dirty="0" smtClean="0"/>
              <a:t>two halves</a:t>
            </a:r>
            <a:r>
              <a:rPr lang="en-GB" sz="2000" dirty="0" smtClean="0"/>
              <a:t> and brazed </a:t>
            </a:r>
            <a:r>
              <a:rPr lang="en-GB" sz="2000" dirty="0" smtClean="0"/>
              <a:t>together</a:t>
            </a:r>
            <a:r>
              <a:rPr lang="en-GB" sz="2000" dirty="0" smtClean="0">
                <a:sym typeface="Wingdings" panose="05000000000000000000" pitchFamily="2" charset="2"/>
              </a:rPr>
              <a:t> </a:t>
            </a:r>
            <a:r>
              <a:rPr lang="en-GB" sz="2000" dirty="0" smtClean="0"/>
              <a:t>potential </a:t>
            </a:r>
            <a:r>
              <a:rPr lang="en-GB" sz="2000" dirty="0" smtClean="0"/>
              <a:t>advantages </a:t>
            </a:r>
            <a:r>
              <a:rPr lang="en-GB" sz="2000" dirty="0"/>
              <a:t>compared to </a:t>
            </a:r>
            <a:r>
              <a:rPr lang="en-GB" sz="2000" dirty="0" smtClean="0"/>
              <a:t>traditional </a:t>
            </a:r>
            <a:r>
              <a:rPr lang="en-GB" sz="2000" dirty="0" smtClean="0"/>
              <a:t>structures (individual </a:t>
            </a:r>
            <a:r>
              <a:rPr lang="en-GB" sz="2000" dirty="0"/>
              <a:t>cells are brazed </a:t>
            </a:r>
            <a:r>
              <a:rPr lang="en-GB" sz="2000" dirty="0" smtClean="0"/>
              <a:t>together):</a:t>
            </a:r>
            <a:endParaRPr lang="en-GB" sz="2000" dirty="0" smtClean="0"/>
          </a:p>
          <a:p>
            <a:r>
              <a:rPr lang="en-GB" sz="1600" dirty="0" smtClean="0"/>
              <a:t>Only two pieces </a:t>
            </a:r>
            <a:r>
              <a:rPr lang="en-GB" sz="1600" dirty="0"/>
              <a:t>per structure </a:t>
            </a:r>
            <a:r>
              <a:rPr lang="en-GB" sz="1600" dirty="0" smtClean="0">
                <a:sym typeface="Wingdings" panose="05000000000000000000" pitchFamily="2" charset="2"/>
              </a:rPr>
              <a:t></a:t>
            </a:r>
            <a:r>
              <a:rPr lang="en-GB" sz="1600" dirty="0" smtClean="0"/>
              <a:t> </a:t>
            </a:r>
            <a:r>
              <a:rPr lang="en-GB" sz="1600" dirty="0"/>
              <a:t>significantly decrease in surface area to be </a:t>
            </a:r>
            <a:r>
              <a:rPr lang="en-GB" sz="1600" dirty="0" smtClean="0"/>
              <a:t>machined. </a:t>
            </a:r>
          </a:p>
          <a:p>
            <a:r>
              <a:rPr lang="en-GB" sz="1600" dirty="0"/>
              <a:t>Free choice of joining </a:t>
            </a:r>
            <a:r>
              <a:rPr lang="en-GB" sz="1600" dirty="0" smtClean="0"/>
              <a:t>since no </a:t>
            </a:r>
            <a:r>
              <a:rPr lang="en-GB" sz="1600" dirty="0" smtClean="0"/>
              <a:t>RF currents </a:t>
            </a:r>
            <a:r>
              <a:rPr lang="en-GB" sz="1600" dirty="0"/>
              <a:t>between </a:t>
            </a:r>
            <a:r>
              <a:rPr lang="en-GB" sz="1600" dirty="0" smtClean="0"/>
              <a:t>halves: brazing, welding…</a:t>
            </a:r>
          </a:p>
          <a:p>
            <a:r>
              <a:rPr lang="en-GB" sz="1600" dirty="0" smtClean="0"/>
              <a:t>Overall reduction of the total fabrication cost of the structure.</a:t>
            </a:r>
          </a:p>
          <a:p>
            <a:pPr marL="0" indent="0">
              <a:buNone/>
            </a:pPr>
            <a:r>
              <a:rPr lang="en-GB" sz="2400" b="1" dirty="0" smtClean="0"/>
              <a:t>What about the structure performance?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4168" y="3599240"/>
            <a:ext cx="2742954" cy="2998112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796136" y="3212976"/>
            <a:ext cx="32816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smtClean="0">
                <a:solidFill>
                  <a:prstClr val="black"/>
                </a:solidFill>
              </a:rPr>
              <a:t>T24-OPEN installed at Xbox-2</a:t>
            </a:r>
            <a:endParaRPr lang="en-US" sz="2000" b="1" dirty="0">
              <a:solidFill>
                <a:prstClr val="black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914400" y="838200"/>
            <a:ext cx="731520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4067944" y="3663022"/>
            <a:ext cx="204139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GB" sz="2000" dirty="0"/>
              <a:t>24 regular cells (20cm-long) and </a:t>
            </a:r>
            <a:r>
              <a:rPr lang="en-GB" sz="2000" dirty="0" smtClean="0"/>
              <a:t>two matching cells.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GB" sz="2000" dirty="0" smtClean="0"/>
              <a:t>Same </a:t>
            </a:r>
            <a:r>
              <a:rPr lang="en-GB" sz="2000" dirty="0"/>
              <a:t>dimensions of irises as </a:t>
            </a:r>
            <a:r>
              <a:rPr lang="en-GB" sz="2000" dirty="0" smtClean="0"/>
              <a:t>CLIC-G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GB" sz="2000" dirty="0" smtClean="0"/>
              <a:t>No </a:t>
            </a:r>
            <a:r>
              <a:rPr lang="en-GB" sz="2000" dirty="0"/>
              <a:t>HOM damping</a:t>
            </a:r>
          </a:p>
        </p:txBody>
      </p:sp>
    </p:spTree>
    <p:extLst>
      <p:ext uri="{BB962C8B-B14F-4D97-AF65-F5344CB8AC3E}">
        <p14:creationId xmlns:p14="http://schemas.microsoft.com/office/powerpoint/2010/main" val="304090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14400" y="838200"/>
            <a:ext cx="731520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T24-OPEN Full </a:t>
            </a:r>
            <a:r>
              <a:rPr lang="en-US" sz="3200" b="1" dirty="0" smtClean="0"/>
              <a:t>history</a:t>
            </a: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0" t="6013" b="3971"/>
          <a:stretch/>
        </p:blipFill>
        <p:spPr>
          <a:xfrm>
            <a:off x="179512" y="1084571"/>
            <a:ext cx="8712968" cy="5728806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4341238" y="887991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5B1E"/>
                </a:solidFill>
              </a:rPr>
              <a:t>200 ns</a:t>
            </a:r>
            <a:endParaRPr lang="en-US" b="1" dirty="0">
              <a:solidFill>
                <a:srgbClr val="005B1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975780" y="888968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5B1E"/>
                </a:solidFill>
              </a:rPr>
              <a:t>155 ns</a:t>
            </a:r>
            <a:endParaRPr lang="en-US" b="1" dirty="0">
              <a:solidFill>
                <a:srgbClr val="005B1E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835696" y="899428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5B1E"/>
                </a:solidFill>
              </a:rPr>
              <a:t>100 ns</a:t>
            </a:r>
            <a:endParaRPr lang="en-US" b="1" dirty="0">
              <a:solidFill>
                <a:srgbClr val="005B1E"/>
              </a:solidFill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2555776" y="881658"/>
            <a:ext cx="333585" cy="246495"/>
            <a:chOff x="4767748" y="6206842"/>
            <a:chExt cx="652749" cy="246495"/>
          </a:xfrm>
        </p:grpSpPr>
        <p:cxnSp>
          <p:nvCxnSpPr>
            <p:cNvPr id="45" name="Elbow Connector 44"/>
            <p:cNvCxnSpPr/>
            <p:nvPr/>
          </p:nvCxnSpPr>
          <p:spPr>
            <a:xfrm flipV="1">
              <a:off x="4767748" y="6206842"/>
              <a:ext cx="333585" cy="246495"/>
            </a:xfrm>
            <a:prstGeom prst="bentConnector3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Elbow Connector 45"/>
            <p:cNvCxnSpPr/>
            <p:nvPr/>
          </p:nvCxnSpPr>
          <p:spPr>
            <a:xfrm>
              <a:off x="4934539" y="6206842"/>
              <a:ext cx="485958" cy="246494"/>
            </a:xfrm>
            <a:prstGeom prst="bentConnector3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3707904" y="868957"/>
            <a:ext cx="528482" cy="246495"/>
            <a:chOff x="4767748" y="6206842"/>
            <a:chExt cx="652749" cy="246495"/>
          </a:xfrm>
        </p:grpSpPr>
        <p:cxnSp>
          <p:nvCxnSpPr>
            <p:cNvPr id="48" name="Elbow Connector 47"/>
            <p:cNvCxnSpPr/>
            <p:nvPr/>
          </p:nvCxnSpPr>
          <p:spPr>
            <a:xfrm flipV="1">
              <a:off x="4767748" y="6206842"/>
              <a:ext cx="333585" cy="246495"/>
            </a:xfrm>
            <a:prstGeom prst="bentConnector3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Elbow Connector 48"/>
            <p:cNvCxnSpPr/>
            <p:nvPr/>
          </p:nvCxnSpPr>
          <p:spPr>
            <a:xfrm>
              <a:off x="4934539" y="6206842"/>
              <a:ext cx="485958" cy="246494"/>
            </a:xfrm>
            <a:prstGeom prst="bentConnector3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5076056" y="881658"/>
            <a:ext cx="845062" cy="246495"/>
            <a:chOff x="4767748" y="6206842"/>
            <a:chExt cx="652749" cy="246495"/>
          </a:xfrm>
        </p:grpSpPr>
        <p:cxnSp>
          <p:nvCxnSpPr>
            <p:cNvPr id="51" name="Elbow Connector 50"/>
            <p:cNvCxnSpPr/>
            <p:nvPr/>
          </p:nvCxnSpPr>
          <p:spPr>
            <a:xfrm flipV="1">
              <a:off x="4767748" y="6206842"/>
              <a:ext cx="333585" cy="246495"/>
            </a:xfrm>
            <a:prstGeom prst="bentConnector3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Elbow Connector 51"/>
            <p:cNvCxnSpPr/>
            <p:nvPr/>
          </p:nvCxnSpPr>
          <p:spPr>
            <a:xfrm>
              <a:off x="4934539" y="6206842"/>
              <a:ext cx="485958" cy="246494"/>
            </a:xfrm>
            <a:prstGeom prst="bentConnector3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/>
          <p:cNvSpPr/>
          <p:nvPr/>
        </p:nvSpPr>
        <p:spPr>
          <a:xfrm>
            <a:off x="971600" y="6444044"/>
            <a:ext cx="1253869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GB" dirty="0" smtClean="0"/>
              <a:t>4-Sep-2015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7740352" y="6453336"/>
            <a:ext cx="1401922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GB" dirty="0" smtClean="0"/>
              <a:t>14-Nov-2016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2555776" y="4797152"/>
            <a:ext cx="5453510" cy="14773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rgbClr val="008000"/>
                </a:solidFill>
              </a:rPr>
              <a:t>Structure being well conditioned towards </a:t>
            </a:r>
            <a:r>
              <a:rPr lang="en-GB" b="1" dirty="0" smtClean="0">
                <a:solidFill>
                  <a:srgbClr val="008000"/>
                </a:solidFill>
              </a:rPr>
              <a:t>100 MV/m </a:t>
            </a:r>
            <a:r>
              <a:rPr lang="en-GB" dirty="0" smtClean="0">
                <a:solidFill>
                  <a:srgbClr val="008000"/>
                </a:solidFill>
              </a:rPr>
              <a:t>at BDR below 1x10</a:t>
            </a:r>
            <a:r>
              <a:rPr lang="en-GB" baseline="30000" dirty="0" smtClean="0">
                <a:solidFill>
                  <a:srgbClr val="008000"/>
                </a:solidFill>
              </a:rPr>
              <a:t>-6</a:t>
            </a:r>
            <a:r>
              <a:rPr lang="en-GB" dirty="0" smtClean="0">
                <a:solidFill>
                  <a:srgbClr val="008000"/>
                </a:solidFill>
              </a:rPr>
              <a:t> BDs/pulse</a:t>
            </a:r>
            <a:endParaRPr lang="en-US" dirty="0" smtClean="0">
              <a:solidFill>
                <a:srgbClr val="008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FF0000"/>
                </a:solidFill>
              </a:rPr>
              <a:t>Operation </a:t>
            </a:r>
            <a:r>
              <a:rPr lang="en-GB" dirty="0" smtClean="0">
                <a:solidFill>
                  <a:srgbClr val="FF0000"/>
                </a:solidFill>
              </a:rPr>
              <a:t>was </a:t>
            </a:r>
            <a:r>
              <a:rPr lang="en-GB" dirty="0" smtClean="0">
                <a:solidFill>
                  <a:srgbClr val="FF0000"/>
                </a:solidFill>
              </a:rPr>
              <a:t>restricted by radiation in the test area (bunker shielding issue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Improved shielding </a:t>
            </a:r>
            <a:r>
              <a:rPr lang="en-GB" dirty="0" smtClean="0">
                <a:sym typeface="Wingdings" panose="05000000000000000000" pitchFamily="2" charset="2"/>
              </a:rPr>
              <a:t> conditioned to 100 MV/m</a:t>
            </a:r>
            <a:endParaRPr lang="en-GB" dirty="0" smtClean="0"/>
          </a:p>
        </p:txBody>
      </p:sp>
      <p:sp>
        <p:nvSpPr>
          <p:cNvPr id="56" name="Rectangle 55"/>
          <p:cNvSpPr/>
          <p:nvPr/>
        </p:nvSpPr>
        <p:spPr>
          <a:xfrm>
            <a:off x="3995636" y="2288515"/>
            <a:ext cx="1149027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b="1" dirty="0">
                <a:latin typeface="Calibri" panose="020F0502020204030204" pitchFamily="34" charset="0"/>
              </a:rPr>
              <a:t>BDR falls during flat E run</a:t>
            </a:r>
            <a:endParaRPr lang="en-GB" b="1" dirty="0"/>
          </a:p>
        </p:txBody>
      </p:sp>
      <p:cxnSp>
        <p:nvCxnSpPr>
          <p:cNvPr id="57" name="Straight Arrow Connector 56"/>
          <p:cNvCxnSpPr/>
          <p:nvPr/>
        </p:nvCxnSpPr>
        <p:spPr>
          <a:xfrm flipH="1">
            <a:off x="3235701" y="2557593"/>
            <a:ext cx="718645" cy="57202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5125830" y="2822081"/>
            <a:ext cx="1750426" cy="53491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974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914400" y="838200"/>
            <a:ext cx="731520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Last run </a:t>
            </a:r>
            <a:r>
              <a:rPr lang="en-US" sz="3200" b="1" dirty="0" smtClean="0"/>
              <a:t>@ </a:t>
            </a:r>
            <a:r>
              <a:rPr lang="en-US" sz="3200" b="1" dirty="0" smtClean="0"/>
              <a:t>45 MW peak INC power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0" t="6166" r="1176" b="3976"/>
          <a:stretch/>
        </p:blipFill>
        <p:spPr>
          <a:xfrm>
            <a:off x="323528" y="1052736"/>
            <a:ext cx="8712968" cy="571919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763688" y="836712"/>
            <a:ext cx="5976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Run at constant peak power continuously for </a:t>
            </a:r>
            <a:r>
              <a:rPr lang="en-GB" sz="2000" b="1" dirty="0" smtClean="0"/>
              <a:t>2 months</a:t>
            </a:r>
            <a:endParaRPr lang="en-GB" sz="2000" b="1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995859" y="2900583"/>
            <a:ext cx="2880320" cy="1626467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778004">
            <a:off x="1434063" y="3726416"/>
            <a:ext cx="38361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Structure was conditioning to 1E-6 </a:t>
            </a:r>
            <a:r>
              <a:rPr lang="en-GB" dirty="0" err="1" smtClean="0">
                <a:solidFill>
                  <a:srgbClr val="0000FF"/>
                </a:solidFill>
              </a:rPr>
              <a:t>bpp</a:t>
            </a:r>
            <a:endParaRPr lang="en-GB" dirty="0">
              <a:solidFill>
                <a:srgbClr val="0000FF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5092203" y="2730561"/>
            <a:ext cx="2880320" cy="1626467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572000" y="5241974"/>
            <a:ext cx="1656184" cy="923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No obvious reason for this high rate</a:t>
            </a:r>
            <a:endParaRPr lang="en-GB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4804172" y="2730561"/>
            <a:ext cx="323494" cy="255423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767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b="1" dirty="0" smtClean="0"/>
              <a:t>T24-OPEN Conditioning</a:t>
            </a:r>
            <a:endParaRPr lang="en-US" sz="32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606957" y="934316"/>
            <a:ext cx="79300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/>
              <a:t>The T24-OPEN structure follows the </a:t>
            </a:r>
            <a:r>
              <a:rPr lang="en-GB" sz="2000" b="1" dirty="0" smtClean="0"/>
              <a:t>same conditioning trend </a:t>
            </a:r>
            <a:r>
              <a:rPr lang="en-GB" sz="2000" dirty="0" smtClean="0"/>
              <a:t>as previously tested structures with different design.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914400" y="838200"/>
            <a:ext cx="731520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0" r="7637"/>
          <a:stretch/>
        </p:blipFill>
        <p:spPr>
          <a:xfrm>
            <a:off x="755576" y="2420888"/>
            <a:ext cx="7010969" cy="42912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784125" y="2739086"/>
            <a:ext cx="13477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Previously tested</a:t>
            </a:r>
            <a:endParaRPr lang="en-US" sz="2000" b="1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158741" y="3356992"/>
            <a:ext cx="0" cy="50582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742097" y="5373216"/>
            <a:ext cx="1173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00FF"/>
                </a:solidFill>
              </a:rPr>
              <a:t>T24OPEN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2321377" y="4365029"/>
            <a:ext cx="18375" cy="1008187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6822618" y="2060848"/>
                <a:ext cx="2267744" cy="37965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0462F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GB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𝑩𝑫𝑹</m:t>
                          </m:r>
                        </m:e>
                        <m:sup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𝟑𝟎</m:t>
                          </m:r>
                        </m:sup>
                      </m:sSup>
                      <m:sSup>
                        <m:sSupPr>
                          <m:ctrlP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𝝉</m:t>
                          </m:r>
                        </m:e>
                        <m:sup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sup>
                      </m:sSup>
                    </m:oMath>
                  </m:oMathPara>
                </a14:m>
                <a:endParaRPr lang="en-GB" b="1" dirty="0"/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2618" y="2060848"/>
                <a:ext cx="2267744" cy="37965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solidFill>
                  <a:srgbClr val="F0462F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2483768" y="2164794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Data scaled at 200 ns and 1e-6 </a:t>
            </a:r>
            <a:r>
              <a:rPr lang="en-GB" sz="2000" b="1" dirty="0" err="1" smtClean="0"/>
              <a:t>bpp</a:t>
            </a:r>
            <a:endParaRPr lang="en-GB" sz="2000" b="1" dirty="0"/>
          </a:p>
        </p:txBody>
      </p:sp>
      <p:sp>
        <p:nvSpPr>
          <p:cNvPr id="27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6666483" y="6374582"/>
            <a:ext cx="1870560" cy="365125"/>
          </a:xfrm>
        </p:spPr>
        <p:txBody>
          <a:bodyPr/>
          <a:lstStyle/>
          <a:p>
            <a:pPr algn="l"/>
            <a:r>
              <a:rPr lang="en-US" sz="1800" i="1" dirty="0" smtClean="0">
                <a:solidFill>
                  <a:schemeClr val="tx1"/>
                </a:solidFill>
              </a:rPr>
              <a:t>J. Giner Navarro</a:t>
            </a:r>
            <a:endParaRPr lang="en-US" sz="18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02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22322</TotalTime>
  <Words>1148</Words>
  <Application>Microsoft Office PowerPoint</Application>
  <PresentationFormat>On-screen Show (4:3)</PresentationFormat>
  <Paragraphs>161</Paragraphs>
  <Slides>19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Cambria Math</vt:lpstr>
      <vt:lpstr>Wingdings</vt:lpstr>
      <vt:lpstr>Office Theme</vt:lpstr>
      <vt:lpstr>High-gradient test of a structure built from halves</vt:lpstr>
      <vt:lpstr>Outline</vt:lpstr>
      <vt:lpstr>Introduction</vt:lpstr>
      <vt:lpstr>High-gradient testing</vt:lpstr>
      <vt:lpstr>The Xbox-2 test stand at CERN</vt:lpstr>
      <vt:lpstr>T24-OPEN</vt:lpstr>
      <vt:lpstr>PowerPoint Presentation</vt:lpstr>
      <vt:lpstr>PowerPoint Presentation</vt:lpstr>
      <vt:lpstr>T24-OPEN Conditioning</vt:lpstr>
      <vt:lpstr>T24-OPEN Conditioning</vt:lpstr>
      <vt:lpstr>Breakdown positioning</vt:lpstr>
      <vt:lpstr>PowerPoint Presentation</vt:lpstr>
      <vt:lpstr>BDR dependence on Power</vt:lpstr>
      <vt:lpstr>Dark current measurements</vt:lpstr>
      <vt:lpstr>PowerPoint Presentation</vt:lpstr>
      <vt:lpstr>Pulse shape dependence on BDR</vt:lpstr>
      <vt:lpstr>Pulse shape dependence on BDR</vt:lpstr>
      <vt:lpstr>PowerPoint Presentation</vt:lpstr>
      <vt:lpstr>Summary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Momentum slip-stacking of the I-LHC beam in the SPS</dc:title>
  <dc:creator>Theodoros Argyropoulos</dc:creator>
  <cp:lastModifiedBy>Theodoros Argyropoulos</cp:lastModifiedBy>
  <cp:revision>520</cp:revision>
  <cp:lastPrinted>2014-09-04T13:16:33Z</cp:lastPrinted>
  <dcterms:created xsi:type="dcterms:W3CDTF">2014-02-26T10:28:48Z</dcterms:created>
  <dcterms:modified xsi:type="dcterms:W3CDTF">2017-03-05T20:42:11Z</dcterms:modified>
</cp:coreProperties>
</file>