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00" r:id="rId3"/>
    <p:sldId id="311" r:id="rId4"/>
    <p:sldId id="302" r:id="rId5"/>
    <p:sldId id="309" r:id="rId6"/>
    <p:sldId id="308" r:id="rId7"/>
    <p:sldId id="310" r:id="rId8"/>
    <p:sldId id="301" r:id="rId9"/>
    <p:sldId id="303" r:id="rId10"/>
    <p:sldId id="312" r:id="rId11"/>
    <p:sldId id="304" r:id="rId12"/>
    <p:sldId id="269" r:id="rId13"/>
    <p:sldId id="307" r:id="rId14"/>
    <p:sldId id="305" r:id="rId15"/>
  </p:sldIdLst>
  <p:sldSz cx="9144000" cy="6858000" type="screen4x3"/>
  <p:notesSz cx="6451600" cy="93218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36">
          <p15:clr>
            <a:srgbClr val="A4A3A4"/>
          </p15:clr>
        </p15:guide>
        <p15:guide id="2" pos="2032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Österberg, Kenneth" initials="ÖK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E92E"/>
    <a:srgbClr val="FF0000"/>
    <a:srgbClr val="FFFF00"/>
    <a:srgbClr val="FCA311"/>
    <a:srgbClr val="00FF00"/>
    <a:srgbClr val="993300"/>
    <a:srgbClr val="008000"/>
    <a:srgbClr val="0000FF"/>
    <a:srgbClr val="FF8B8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901" autoAdjust="0"/>
    <p:restoredTop sz="94643" autoAdjust="0"/>
  </p:normalViewPr>
  <p:slideViewPr>
    <p:cSldViewPr>
      <p:cViewPr varScale="1">
        <p:scale>
          <a:sx n="70" d="100"/>
          <a:sy n="70" d="100"/>
        </p:scale>
        <p:origin x="165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2106" y="-84"/>
      </p:cViewPr>
      <p:guideLst>
        <p:guide orient="horz" pos="2936"/>
        <p:guide pos="203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654414" y="0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/>
          <a:lstStyle>
            <a:lvl1pPr algn="r">
              <a:defRPr sz="1200"/>
            </a:lvl1pPr>
          </a:lstStyle>
          <a:p>
            <a:r>
              <a:rPr lang="fi-FI" smtClean="0"/>
              <a:t>16.3.2013</a:t>
            </a:r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54093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654414" y="8854093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 anchor="b"/>
          <a:lstStyle>
            <a:lvl1pPr algn="r">
              <a:defRPr sz="1200"/>
            </a:lvl1pPr>
          </a:lstStyle>
          <a:p>
            <a:fld id="{EB1AD2BC-24A3-485B-A44E-D0C4E23D4B9E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11045688"/>
      </p:ext>
    </p:extLst>
  </p:cSld>
  <p:clrMap bg1="lt1" tx1="dk1" bg2="lt2" tx2="dk2" accent1="accent1" accent2="accent2" accent3="accent3" accent4="accent4" accent5="accent5" accent6="accent6" hlink="hlink" folHlink="folHlink"/>
  <p:hf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Ylätunnisteen paikkamerkki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idx="1"/>
          </p:nvPr>
        </p:nvSpPr>
        <p:spPr>
          <a:xfrm>
            <a:off x="3654414" y="0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/>
          <a:lstStyle>
            <a:lvl1pPr algn="r">
              <a:defRPr sz="1200"/>
            </a:lvl1pPr>
          </a:lstStyle>
          <a:p>
            <a:r>
              <a:rPr lang="fi-FI" smtClean="0"/>
              <a:t>16.3.2013</a:t>
            </a:r>
            <a:endParaRPr lang="fi-FI"/>
          </a:p>
        </p:txBody>
      </p:sp>
      <p:sp>
        <p:nvSpPr>
          <p:cNvPr id="4" name="Dian kuvan paikkamerkki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698500"/>
            <a:ext cx="4660900" cy="3495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125" tIns="45062" rIns="90125" bIns="45062" rtlCol="0" anchor="ctr"/>
          <a:lstStyle/>
          <a:p>
            <a:endParaRPr lang="fi-FI"/>
          </a:p>
        </p:txBody>
      </p:sp>
      <p:sp>
        <p:nvSpPr>
          <p:cNvPr id="5" name="Huomautusten paikkamerkki 4"/>
          <p:cNvSpPr>
            <a:spLocks noGrp="1"/>
          </p:cNvSpPr>
          <p:nvPr>
            <p:ph type="body" sz="quarter" idx="3"/>
          </p:nvPr>
        </p:nvSpPr>
        <p:spPr>
          <a:xfrm>
            <a:off x="645160" y="4427856"/>
            <a:ext cx="5161280" cy="4194810"/>
          </a:xfrm>
          <a:prstGeom prst="rect">
            <a:avLst/>
          </a:prstGeom>
        </p:spPr>
        <p:txBody>
          <a:bodyPr vert="horz" lIns="90125" tIns="45062" rIns="90125" bIns="45062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4"/>
          </p:nvPr>
        </p:nvSpPr>
        <p:spPr>
          <a:xfrm>
            <a:off x="0" y="8854093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5"/>
          </p:nvPr>
        </p:nvSpPr>
        <p:spPr>
          <a:xfrm>
            <a:off x="3654414" y="8854093"/>
            <a:ext cx="2795693" cy="466090"/>
          </a:xfrm>
          <a:prstGeom prst="rect">
            <a:avLst/>
          </a:prstGeom>
        </p:spPr>
        <p:txBody>
          <a:bodyPr vert="horz" lIns="90125" tIns="45062" rIns="90125" bIns="45062" rtlCol="0" anchor="b"/>
          <a:lstStyle>
            <a:lvl1pPr algn="r">
              <a:defRPr sz="1200"/>
            </a:lvl1pPr>
          </a:lstStyle>
          <a:p>
            <a:fld id="{CFE1713D-DDFA-40E0-9122-383BD1FB6AA0}" type="slidenum">
              <a:rPr lang="fi-FI" smtClean="0"/>
              <a:pPr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25280919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n kuvan paikkamerkki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Huomautusten paikkamerkki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fi-FI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E1713D-DDFA-40E0-9122-383BD1FB6AA0}" type="slidenum">
              <a:rPr lang="fi-FI" smtClean="0"/>
              <a:pPr/>
              <a:t>1</a:t>
            </a:fld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fi-FI" smtClean="0"/>
              <a:t>16.3.2013</a:t>
            </a:r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645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tsikkodia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2349499"/>
            <a:ext cx="7775576" cy="1871663"/>
          </a:xfrm>
        </p:spPr>
        <p:txBody>
          <a:bodyPr anchor="t" anchorCtr="0">
            <a:normAutofit/>
          </a:bodyPr>
          <a:lstStyle>
            <a:lvl1pPr algn="ctr">
              <a:defRPr sz="4800">
                <a:solidFill>
                  <a:schemeClr val="bg1"/>
                </a:solidFill>
              </a:defRPr>
            </a:lvl1pPr>
          </a:lstStyle>
          <a:p>
            <a:r>
              <a:rPr lang="fi-FI" dirty="0" smtClean="0"/>
              <a:t>Muokkaa perustyyl. napsautt.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4292600"/>
            <a:ext cx="7775576" cy="1350978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GB"/>
          </a:p>
        </p:txBody>
      </p:sp>
      <p:sp>
        <p:nvSpPr>
          <p:cNvPr id="7" name="Freeform 14"/>
          <p:cNvSpPr>
            <a:spLocks noEditPoints="1"/>
          </p:cNvSpPr>
          <p:nvPr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45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4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4" y="6165850"/>
            <a:ext cx="2592385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Matemaattis-luonnontieteellinen tiedekunta / Henkilön nimi / Esityksen nimi</a:t>
            </a:r>
            <a:endParaRPr lang="fi-FI"/>
          </a:p>
        </p:txBody>
      </p:sp>
      <p:sp>
        <p:nvSpPr>
          <p:cNvPr id="4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 smtClean="0"/>
              <a:t> of 12</a:t>
            </a:r>
            <a:endParaRPr lang="fi-FI" dirty="0"/>
          </a:p>
        </p:txBody>
      </p:sp>
      <p:sp>
        <p:nvSpPr>
          <p:cNvPr id="52" name="TextBox 51"/>
          <p:cNvSpPr txBox="1"/>
          <p:nvPr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smtClean="0">
                <a:solidFill>
                  <a:schemeClr val="tx2"/>
                </a:solidFill>
              </a:rPr>
              <a:t>www.helsinki.fi/yliopisto</a:t>
            </a:r>
            <a:endParaRPr lang="en-GB" sz="900">
              <a:solidFill>
                <a:schemeClr val="tx2"/>
              </a:solidFill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0" name="Picture 9" descr="hip_logo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6732240" y="116632"/>
            <a:ext cx="2016224" cy="2016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en-GB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 smtClean="0"/>
              <a:t> of 12</a:t>
            </a: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en-GB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14106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3" y="2349499"/>
            <a:ext cx="7775574" cy="1871663"/>
          </a:xfrm>
        </p:spPr>
        <p:txBody>
          <a:bodyPr anchor="t" anchorCtr="0">
            <a:noAutofit/>
          </a:bodyPr>
          <a:lstStyle>
            <a:lvl1pPr algn="ctr">
              <a:defRPr sz="4800"/>
            </a:lvl1pPr>
          </a:lstStyle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1" y="4292600"/>
            <a:ext cx="7775578" cy="1368425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en-GB"/>
          </a:p>
        </p:txBody>
      </p:sp>
      <p:sp>
        <p:nvSpPr>
          <p:cNvPr id="18" name="Freeform 14"/>
          <p:cNvSpPr>
            <a:spLocks noEditPoints="1"/>
          </p:cNvSpPr>
          <p:nvPr/>
        </p:nvSpPr>
        <p:spPr bwMode="auto">
          <a:xfrm>
            <a:off x="107951" y="115888"/>
            <a:ext cx="2161402" cy="2027228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2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Matemaattis-luonnontieteellinen tiedekunta / Henkilön nimi / Esityksen nimi</a:t>
            </a:r>
            <a:endParaRPr lang="fi-FI"/>
          </a:p>
        </p:txBody>
      </p:sp>
      <p:sp>
        <p:nvSpPr>
          <p:cNvPr id="2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 smtClean="0"/>
              <a:t> of 12</a:t>
            </a:r>
            <a:endParaRPr lang="fi-FI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smtClean="0">
                <a:solidFill>
                  <a:schemeClr val="tx2"/>
                </a:solidFill>
              </a:rPr>
              <a:t>www.helsinki.fi/yliopisto</a:t>
            </a:r>
            <a:endParaRPr lang="en-GB" sz="900">
              <a:solidFill>
                <a:schemeClr val="tx2"/>
              </a:solidFill>
            </a:endParaRPr>
          </a:p>
        </p:txBody>
      </p:sp>
      <p:pic>
        <p:nvPicPr>
          <p:cNvPr id="13" name="Picture 12" descr="FSE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 smtClean="0"/>
              <a:t> of 12</a:t>
            </a:r>
            <a:endParaRPr lang="fi-FI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fi-FI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8"/>
            <a:ext cx="3348038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72113" y="1989138"/>
            <a:ext cx="3348036" cy="4032250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 smtClean="0"/>
              <a:t> of 12</a:t>
            </a:r>
            <a:endParaRPr lang="fi-FI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 smtClean="0"/>
              <a:t> of 12</a:t>
            </a:r>
            <a:endParaRPr lang="fi-FI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fi-FI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9612" y="1989138"/>
            <a:ext cx="6840538" cy="511168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 smtClean="0"/>
              <a:t> of 12</a:t>
            </a:r>
            <a:endParaRPr lang="fi-FI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fi-FI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1979613" y="2492375"/>
            <a:ext cx="6840537" cy="3529013"/>
          </a:xfrm>
        </p:spPr>
        <p:txBody>
          <a:bodyPr/>
          <a:lstStyle/>
          <a:p>
            <a:r>
              <a:rPr lang="fi-FI" smtClean="0"/>
              <a:t>Lisää kuva napsauttamalla kuvaketta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1/2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 smtClean="0"/>
              <a:t> of 12</a:t>
            </a:r>
            <a:endParaRPr lang="fi-FI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fi-FI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3" y="1989136"/>
            <a:ext cx="3348038" cy="4032251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3"/>
          </p:nvPr>
        </p:nvSpPr>
        <p:spPr>
          <a:xfrm>
            <a:off x="5472113" y="1989138"/>
            <a:ext cx="3348037" cy="4032250"/>
          </a:xfrm>
        </p:spPr>
        <p:txBody>
          <a:bodyPr/>
          <a:lstStyle/>
          <a:p>
            <a:r>
              <a:rPr lang="fi-FI" smtClean="0"/>
              <a:t>Lisää kuva napsauttamalla kuvaketta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 with small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 smtClean="0"/>
              <a:t> of 12</a:t>
            </a:r>
            <a:endParaRPr lang="fi-FI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fi-FI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9" name="Content Placeholder 2"/>
          <p:cNvSpPr>
            <a:spLocks noGrp="1"/>
          </p:cNvSpPr>
          <p:nvPr>
            <p:ph sz="half" idx="1"/>
          </p:nvPr>
        </p:nvSpPr>
        <p:spPr>
          <a:xfrm>
            <a:off x="1979612" y="4221162"/>
            <a:ext cx="6840537" cy="1800225"/>
          </a:xfrm>
        </p:spPr>
        <p:txBody>
          <a:bodyPr>
            <a:normAutofit/>
          </a:bodyPr>
          <a:lstStyle>
            <a:lvl1pPr>
              <a:defRPr sz="2200"/>
            </a:lvl1pPr>
            <a:lvl2pPr marL="538163" indent="-273050">
              <a:defRPr sz="2000"/>
            </a:lvl2pPr>
            <a:lvl3pPr marL="803275" indent="-265113">
              <a:defRPr sz="1800"/>
            </a:lvl3pPr>
            <a:lvl4pPr marL="1076325" indent="-273050">
              <a:defRPr sz="1600"/>
            </a:lvl4pPr>
            <a:lvl5pPr marL="1341438" indent="-265113"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7"/>
          </p:nvPr>
        </p:nvSpPr>
        <p:spPr>
          <a:xfrm>
            <a:off x="1979613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4" name="Text Placeholder 21"/>
          <p:cNvSpPr>
            <a:spLocks noGrp="1"/>
          </p:cNvSpPr>
          <p:nvPr>
            <p:ph type="body" sz="quarter" idx="18"/>
          </p:nvPr>
        </p:nvSpPr>
        <p:spPr>
          <a:xfrm>
            <a:off x="37084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5" name="Text Placeholder 21"/>
          <p:cNvSpPr>
            <a:spLocks noGrp="1"/>
          </p:cNvSpPr>
          <p:nvPr>
            <p:ph type="body" sz="quarter" idx="19"/>
          </p:nvPr>
        </p:nvSpPr>
        <p:spPr>
          <a:xfrm>
            <a:off x="5435600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26" name="Text Placeholder 21"/>
          <p:cNvSpPr>
            <a:spLocks noGrp="1"/>
          </p:cNvSpPr>
          <p:nvPr>
            <p:ph type="body" sz="quarter" idx="20"/>
          </p:nvPr>
        </p:nvSpPr>
        <p:spPr>
          <a:xfrm>
            <a:off x="7164388" y="1989138"/>
            <a:ext cx="1584325" cy="431800"/>
          </a:xfrm>
        </p:spPr>
        <p:txBody>
          <a:bodyPr anchor="b" anchorCtr="0">
            <a:noAutofit/>
          </a:bodyPr>
          <a:lstStyle>
            <a:lvl1pPr marL="0" indent="0">
              <a:buNone/>
              <a:defRPr sz="1400" b="1"/>
            </a:lvl1pPr>
            <a:lvl2pPr>
              <a:buNone/>
              <a:defRPr/>
            </a:lvl2pPr>
            <a:lvl3pPr>
              <a:buNone/>
              <a:defRPr/>
            </a:lvl3pPr>
            <a:lvl4pPr>
              <a:buNone/>
              <a:defRPr/>
            </a:lvl4pPr>
            <a:lvl5pPr>
              <a:buNone/>
              <a:defRPr/>
            </a:lvl5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21"/>
          </p:nvPr>
        </p:nvSpPr>
        <p:spPr>
          <a:xfrm>
            <a:off x="1979613" y="2492375"/>
            <a:ext cx="1584325" cy="1584325"/>
          </a:xfrm>
        </p:spPr>
        <p:txBody>
          <a:bodyPr/>
          <a:lstStyle/>
          <a:p>
            <a:r>
              <a:rPr lang="fi-FI" smtClean="0"/>
              <a:t>Lisää kuva napsauttamalla kuvaketta</a:t>
            </a:r>
            <a:endParaRPr lang="en-GB"/>
          </a:p>
        </p:txBody>
      </p:sp>
      <p:sp>
        <p:nvSpPr>
          <p:cNvPr id="21" name="Picture Placeholder 20"/>
          <p:cNvSpPr>
            <a:spLocks noGrp="1"/>
          </p:cNvSpPr>
          <p:nvPr>
            <p:ph type="pic" sz="quarter" idx="22"/>
          </p:nvPr>
        </p:nvSpPr>
        <p:spPr>
          <a:xfrm>
            <a:off x="3708400" y="2492375"/>
            <a:ext cx="1584325" cy="1584325"/>
          </a:xfrm>
        </p:spPr>
        <p:txBody>
          <a:bodyPr/>
          <a:lstStyle/>
          <a:p>
            <a:r>
              <a:rPr lang="fi-FI" smtClean="0"/>
              <a:t>Lisää kuva napsauttamalla kuvaketta</a:t>
            </a:r>
            <a:endParaRPr lang="en-GB"/>
          </a:p>
        </p:txBody>
      </p:sp>
      <p:sp>
        <p:nvSpPr>
          <p:cNvPr id="27" name="Picture Placeholder 26"/>
          <p:cNvSpPr>
            <a:spLocks noGrp="1"/>
          </p:cNvSpPr>
          <p:nvPr>
            <p:ph type="pic" sz="quarter" idx="23"/>
          </p:nvPr>
        </p:nvSpPr>
        <p:spPr>
          <a:xfrm>
            <a:off x="5435600" y="2492375"/>
            <a:ext cx="1584325" cy="1584325"/>
          </a:xfrm>
        </p:spPr>
        <p:txBody>
          <a:bodyPr/>
          <a:lstStyle/>
          <a:p>
            <a:r>
              <a:rPr lang="fi-FI" smtClean="0"/>
              <a:t>Lisää kuva napsauttamalla kuvaketta</a:t>
            </a:r>
            <a:endParaRPr lang="en-GB"/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24"/>
          </p:nvPr>
        </p:nvSpPr>
        <p:spPr>
          <a:xfrm>
            <a:off x="7164388" y="2492375"/>
            <a:ext cx="1584325" cy="1584325"/>
          </a:xfrm>
        </p:spPr>
        <p:txBody>
          <a:bodyPr/>
          <a:lstStyle/>
          <a:p>
            <a:r>
              <a:rPr lang="fi-FI" smtClean="0"/>
              <a:t>Lisää kuva napsauttamalla kuvaketta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 smtClean="0"/>
              <a:t> of 12</a:t>
            </a:r>
            <a:endParaRPr lang="fi-FI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fi-FI" smtClean="0"/>
              <a:t>Matemaattis-luonnontieteellinen tiedekunta / Henkilön nimi / Esityksen nimi</a:t>
            </a:r>
            <a:endParaRPr lang="fi-FI"/>
          </a:p>
        </p:txBody>
      </p:sp>
      <p:sp>
        <p:nvSpPr>
          <p:cNvPr id="8" name="Freeform 14"/>
          <p:cNvSpPr>
            <a:spLocks noEditPoints="1"/>
          </p:cNvSpPr>
          <p:nvPr/>
        </p:nvSpPr>
        <p:spPr bwMode="auto">
          <a:xfrm>
            <a:off x="107950" y="115888"/>
            <a:ext cx="1782228" cy="1671592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pic>
        <p:nvPicPr>
          <p:cNvPr id="10" name="Picture 9" descr="FSE_RGB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79612" y="549275"/>
            <a:ext cx="6048772" cy="1150938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fi-FI" smtClean="0"/>
              <a:t>Muokkaa perustyyl. napsautt.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79612" y="1989139"/>
            <a:ext cx="6840538" cy="403225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7500958" y="6165850"/>
            <a:ext cx="887392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79615" y="6165850"/>
            <a:ext cx="2592386" cy="431800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l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r>
              <a:rPr lang="fi-FI" smtClean="0"/>
              <a:t>Matemaattis-luonnontieteellinen tiedekunta / Henkilön nimi / Esityksen nimi</a:t>
            </a:r>
            <a:endParaRPr lang="fi-FI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8351" y="6165851"/>
            <a:ext cx="431800" cy="431799"/>
          </a:xfrm>
          <a:prstGeom prst="rect">
            <a:avLst/>
          </a:prstGeom>
        </p:spPr>
        <p:txBody>
          <a:bodyPr vert="horz" lIns="0" tIns="0" rIns="0" bIns="0" rtlCol="0" anchor="b" anchorCtr="0"/>
          <a:lstStyle>
            <a:lvl1pPr algn="r">
              <a:defRPr sz="900">
                <a:solidFill>
                  <a:schemeClr val="tx2"/>
                </a:solidFill>
                <a:latin typeface="Arial" pitchFamily="34" charset="0"/>
              </a:defRPr>
            </a:lvl1pPr>
          </a:lstStyle>
          <a:p>
            <a:fld id="{ECEA855C-B008-4E84-97D5-0F1BF2541C9C}" type="slidenum">
              <a:rPr lang="fi-FI" smtClean="0"/>
              <a:pPr/>
              <a:t>‹#›</a:t>
            </a:fld>
            <a:r>
              <a:rPr lang="fi-FI" dirty="0" smtClean="0"/>
              <a:t> of 9</a:t>
            </a:r>
          </a:p>
        </p:txBody>
      </p:sp>
      <p:sp>
        <p:nvSpPr>
          <p:cNvPr id="14" name="Freeform 14"/>
          <p:cNvSpPr>
            <a:spLocks noEditPoints="1"/>
          </p:cNvSpPr>
          <p:nvPr/>
        </p:nvSpPr>
        <p:spPr bwMode="auto">
          <a:xfrm>
            <a:off x="323528" y="404664"/>
            <a:ext cx="1007666" cy="864840"/>
          </a:xfrm>
          <a:custGeom>
            <a:avLst/>
            <a:gdLst/>
            <a:ahLst/>
            <a:cxnLst>
              <a:cxn ang="0">
                <a:pos x="7749" y="4582"/>
              </a:cxn>
              <a:cxn ang="0">
                <a:pos x="6850" y="4105"/>
              </a:cxn>
              <a:cxn ang="0">
                <a:pos x="6544" y="3767"/>
              </a:cxn>
              <a:cxn ang="0">
                <a:pos x="6179" y="3443"/>
              </a:cxn>
              <a:cxn ang="0">
                <a:pos x="5863" y="3226"/>
              </a:cxn>
              <a:cxn ang="0">
                <a:pos x="5656" y="2502"/>
              </a:cxn>
              <a:cxn ang="0">
                <a:pos x="5347" y="1868"/>
              </a:cxn>
              <a:cxn ang="0">
                <a:pos x="4707" y="1421"/>
              </a:cxn>
              <a:cxn ang="0">
                <a:pos x="4193" y="1432"/>
              </a:cxn>
              <a:cxn ang="0">
                <a:pos x="4375" y="1823"/>
              </a:cxn>
              <a:cxn ang="0">
                <a:pos x="4219" y="2123"/>
              </a:cxn>
              <a:cxn ang="0">
                <a:pos x="3828" y="2163"/>
              </a:cxn>
              <a:cxn ang="0">
                <a:pos x="3232" y="1764"/>
              </a:cxn>
              <a:cxn ang="0">
                <a:pos x="2586" y="1567"/>
              </a:cxn>
              <a:cxn ang="0">
                <a:pos x="2259" y="1701"/>
              </a:cxn>
              <a:cxn ang="0">
                <a:pos x="2586" y="1919"/>
              </a:cxn>
              <a:cxn ang="0">
                <a:pos x="2933" y="2587"/>
              </a:cxn>
              <a:cxn ang="0">
                <a:pos x="3318" y="2849"/>
              </a:cxn>
              <a:cxn ang="0">
                <a:pos x="3039" y="2936"/>
              </a:cxn>
              <a:cxn ang="0">
                <a:pos x="2513" y="2738"/>
              </a:cxn>
              <a:cxn ang="0">
                <a:pos x="1986" y="2267"/>
              </a:cxn>
              <a:cxn ang="0">
                <a:pos x="1405" y="2091"/>
              </a:cxn>
              <a:cxn ang="0">
                <a:pos x="1115" y="2203"/>
              </a:cxn>
              <a:cxn ang="0">
                <a:pos x="1535" y="2461"/>
              </a:cxn>
              <a:cxn ang="0">
                <a:pos x="1530" y="2701"/>
              </a:cxn>
              <a:cxn ang="0">
                <a:pos x="1275" y="2740"/>
              </a:cxn>
              <a:cxn ang="0">
                <a:pos x="846" y="2413"/>
              </a:cxn>
              <a:cxn ang="0">
                <a:pos x="292" y="2300"/>
              </a:cxn>
              <a:cxn ang="0">
                <a:pos x="166" y="2446"/>
              </a:cxn>
              <a:cxn ang="0">
                <a:pos x="518" y="2689"/>
              </a:cxn>
              <a:cxn ang="0">
                <a:pos x="944" y="3455"/>
              </a:cxn>
              <a:cxn ang="0">
                <a:pos x="1334" y="3783"/>
              </a:cxn>
              <a:cxn ang="0">
                <a:pos x="1889" y="3809"/>
              </a:cxn>
              <a:cxn ang="0">
                <a:pos x="2310" y="3895"/>
              </a:cxn>
              <a:cxn ang="0">
                <a:pos x="2469" y="4315"/>
              </a:cxn>
              <a:cxn ang="0">
                <a:pos x="2723" y="4688"/>
              </a:cxn>
              <a:cxn ang="0">
                <a:pos x="3153" y="4836"/>
              </a:cxn>
              <a:cxn ang="0">
                <a:pos x="2643" y="4938"/>
              </a:cxn>
              <a:cxn ang="0">
                <a:pos x="2004" y="4761"/>
              </a:cxn>
              <a:cxn ang="0">
                <a:pos x="1890" y="4980"/>
              </a:cxn>
              <a:cxn ang="0">
                <a:pos x="2296" y="5539"/>
              </a:cxn>
              <a:cxn ang="0">
                <a:pos x="3080" y="5735"/>
              </a:cxn>
              <a:cxn ang="0">
                <a:pos x="3755" y="5657"/>
              </a:cxn>
              <a:cxn ang="0">
                <a:pos x="3974" y="5951"/>
              </a:cxn>
              <a:cxn ang="0">
                <a:pos x="4306" y="6120"/>
              </a:cxn>
              <a:cxn ang="0">
                <a:pos x="5013" y="6126"/>
              </a:cxn>
              <a:cxn ang="0">
                <a:pos x="5496" y="6402"/>
              </a:cxn>
              <a:cxn ang="0">
                <a:pos x="5548" y="6070"/>
              </a:cxn>
              <a:cxn ang="0">
                <a:pos x="5222" y="5596"/>
              </a:cxn>
              <a:cxn ang="0">
                <a:pos x="4789" y="5251"/>
              </a:cxn>
              <a:cxn ang="0">
                <a:pos x="4787" y="5055"/>
              </a:cxn>
              <a:cxn ang="0">
                <a:pos x="5247" y="5276"/>
              </a:cxn>
              <a:cxn ang="0">
                <a:pos x="5988" y="5476"/>
              </a:cxn>
              <a:cxn ang="0">
                <a:pos x="6245" y="5509"/>
              </a:cxn>
              <a:cxn ang="0">
                <a:pos x="5978" y="5061"/>
              </a:cxn>
              <a:cxn ang="0">
                <a:pos x="5546" y="4654"/>
              </a:cxn>
              <a:cxn ang="0">
                <a:pos x="5958" y="4812"/>
              </a:cxn>
              <a:cxn ang="0">
                <a:pos x="6635" y="4735"/>
              </a:cxn>
              <a:cxn ang="0">
                <a:pos x="6964" y="4889"/>
              </a:cxn>
              <a:cxn ang="0">
                <a:pos x="7324" y="4902"/>
              </a:cxn>
              <a:cxn ang="0">
                <a:pos x="7888" y="4945"/>
              </a:cxn>
              <a:cxn ang="0">
                <a:pos x="4449" y="7628"/>
              </a:cxn>
            </a:cxnLst>
            <a:rect l="0" t="0" r="r" b="b"/>
            <a:pathLst>
              <a:path w="8135" h="7628">
                <a:moveTo>
                  <a:pt x="8135" y="5066"/>
                </a:moveTo>
                <a:lnTo>
                  <a:pt x="8120" y="5036"/>
                </a:lnTo>
                <a:lnTo>
                  <a:pt x="8107" y="5006"/>
                </a:lnTo>
                <a:lnTo>
                  <a:pt x="8092" y="4978"/>
                </a:lnTo>
                <a:lnTo>
                  <a:pt x="8076" y="4951"/>
                </a:lnTo>
                <a:lnTo>
                  <a:pt x="8060" y="4924"/>
                </a:lnTo>
                <a:lnTo>
                  <a:pt x="8043" y="4898"/>
                </a:lnTo>
                <a:lnTo>
                  <a:pt x="8026" y="4872"/>
                </a:lnTo>
                <a:lnTo>
                  <a:pt x="8009" y="4848"/>
                </a:lnTo>
                <a:lnTo>
                  <a:pt x="7991" y="4824"/>
                </a:lnTo>
                <a:lnTo>
                  <a:pt x="7973" y="4801"/>
                </a:lnTo>
                <a:lnTo>
                  <a:pt x="7955" y="4777"/>
                </a:lnTo>
                <a:lnTo>
                  <a:pt x="7935" y="4755"/>
                </a:lnTo>
                <a:lnTo>
                  <a:pt x="7916" y="4734"/>
                </a:lnTo>
                <a:lnTo>
                  <a:pt x="7896" y="4714"/>
                </a:lnTo>
                <a:lnTo>
                  <a:pt x="7876" y="4693"/>
                </a:lnTo>
                <a:lnTo>
                  <a:pt x="7856" y="4673"/>
                </a:lnTo>
                <a:lnTo>
                  <a:pt x="7836" y="4654"/>
                </a:lnTo>
                <a:lnTo>
                  <a:pt x="7814" y="4635"/>
                </a:lnTo>
                <a:lnTo>
                  <a:pt x="7793" y="4617"/>
                </a:lnTo>
                <a:lnTo>
                  <a:pt x="7771" y="4600"/>
                </a:lnTo>
                <a:lnTo>
                  <a:pt x="7749" y="4582"/>
                </a:lnTo>
                <a:lnTo>
                  <a:pt x="7727" y="4566"/>
                </a:lnTo>
                <a:lnTo>
                  <a:pt x="7682" y="4533"/>
                </a:lnTo>
                <a:lnTo>
                  <a:pt x="7637" y="4503"/>
                </a:lnTo>
                <a:lnTo>
                  <a:pt x="7614" y="4488"/>
                </a:lnTo>
                <a:lnTo>
                  <a:pt x="7591" y="4473"/>
                </a:lnTo>
                <a:lnTo>
                  <a:pt x="7568" y="4459"/>
                </a:lnTo>
                <a:lnTo>
                  <a:pt x="7544" y="4446"/>
                </a:lnTo>
                <a:lnTo>
                  <a:pt x="7521" y="4433"/>
                </a:lnTo>
                <a:lnTo>
                  <a:pt x="7496" y="4419"/>
                </a:lnTo>
                <a:lnTo>
                  <a:pt x="7450" y="4395"/>
                </a:lnTo>
                <a:lnTo>
                  <a:pt x="7402" y="4370"/>
                </a:lnTo>
                <a:lnTo>
                  <a:pt x="7353" y="4347"/>
                </a:lnTo>
                <a:lnTo>
                  <a:pt x="7305" y="4323"/>
                </a:lnTo>
                <a:lnTo>
                  <a:pt x="7209" y="4280"/>
                </a:lnTo>
                <a:lnTo>
                  <a:pt x="7116" y="4236"/>
                </a:lnTo>
                <a:lnTo>
                  <a:pt x="7069" y="4215"/>
                </a:lnTo>
                <a:lnTo>
                  <a:pt x="7023" y="4194"/>
                </a:lnTo>
                <a:lnTo>
                  <a:pt x="6979" y="4172"/>
                </a:lnTo>
                <a:lnTo>
                  <a:pt x="6935" y="4150"/>
                </a:lnTo>
                <a:lnTo>
                  <a:pt x="6892" y="4128"/>
                </a:lnTo>
                <a:lnTo>
                  <a:pt x="6870" y="4116"/>
                </a:lnTo>
                <a:lnTo>
                  <a:pt x="6850" y="4105"/>
                </a:lnTo>
                <a:lnTo>
                  <a:pt x="6829" y="4093"/>
                </a:lnTo>
                <a:lnTo>
                  <a:pt x="6809" y="4081"/>
                </a:lnTo>
                <a:lnTo>
                  <a:pt x="6790" y="4069"/>
                </a:lnTo>
                <a:lnTo>
                  <a:pt x="6769" y="4056"/>
                </a:lnTo>
                <a:lnTo>
                  <a:pt x="6751" y="4044"/>
                </a:lnTo>
                <a:lnTo>
                  <a:pt x="6734" y="4031"/>
                </a:lnTo>
                <a:lnTo>
                  <a:pt x="6726" y="4024"/>
                </a:lnTo>
                <a:lnTo>
                  <a:pt x="6717" y="4017"/>
                </a:lnTo>
                <a:lnTo>
                  <a:pt x="6701" y="4002"/>
                </a:lnTo>
                <a:lnTo>
                  <a:pt x="6685" y="3987"/>
                </a:lnTo>
                <a:lnTo>
                  <a:pt x="6670" y="3971"/>
                </a:lnTo>
                <a:lnTo>
                  <a:pt x="6657" y="3954"/>
                </a:lnTo>
                <a:lnTo>
                  <a:pt x="6643" y="3938"/>
                </a:lnTo>
                <a:lnTo>
                  <a:pt x="6629" y="3920"/>
                </a:lnTo>
                <a:lnTo>
                  <a:pt x="6617" y="3902"/>
                </a:lnTo>
                <a:lnTo>
                  <a:pt x="6605" y="3884"/>
                </a:lnTo>
                <a:lnTo>
                  <a:pt x="6593" y="3866"/>
                </a:lnTo>
                <a:lnTo>
                  <a:pt x="6582" y="3847"/>
                </a:lnTo>
                <a:lnTo>
                  <a:pt x="6572" y="3827"/>
                </a:lnTo>
                <a:lnTo>
                  <a:pt x="6562" y="3808"/>
                </a:lnTo>
                <a:lnTo>
                  <a:pt x="6552" y="3787"/>
                </a:lnTo>
                <a:lnTo>
                  <a:pt x="6544" y="3767"/>
                </a:lnTo>
                <a:lnTo>
                  <a:pt x="6535" y="3746"/>
                </a:lnTo>
                <a:lnTo>
                  <a:pt x="6528" y="3726"/>
                </a:lnTo>
                <a:lnTo>
                  <a:pt x="6521" y="3705"/>
                </a:lnTo>
                <a:lnTo>
                  <a:pt x="6507" y="3662"/>
                </a:lnTo>
                <a:lnTo>
                  <a:pt x="6500" y="3642"/>
                </a:lnTo>
                <a:lnTo>
                  <a:pt x="6494" y="3621"/>
                </a:lnTo>
                <a:lnTo>
                  <a:pt x="6484" y="3578"/>
                </a:lnTo>
                <a:lnTo>
                  <a:pt x="6479" y="3557"/>
                </a:lnTo>
                <a:lnTo>
                  <a:pt x="6475" y="3535"/>
                </a:lnTo>
                <a:lnTo>
                  <a:pt x="6467" y="3494"/>
                </a:lnTo>
                <a:lnTo>
                  <a:pt x="6461" y="3453"/>
                </a:lnTo>
                <a:lnTo>
                  <a:pt x="6423" y="3456"/>
                </a:lnTo>
                <a:lnTo>
                  <a:pt x="6382" y="3459"/>
                </a:lnTo>
                <a:lnTo>
                  <a:pt x="6361" y="3460"/>
                </a:lnTo>
                <a:lnTo>
                  <a:pt x="6340" y="3460"/>
                </a:lnTo>
                <a:lnTo>
                  <a:pt x="6318" y="3460"/>
                </a:lnTo>
                <a:lnTo>
                  <a:pt x="6295" y="3459"/>
                </a:lnTo>
                <a:lnTo>
                  <a:pt x="6273" y="3457"/>
                </a:lnTo>
                <a:lnTo>
                  <a:pt x="6250" y="3455"/>
                </a:lnTo>
                <a:lnTo>
                  <a:pt x="6226" y="3453"/>
                </a:lnTo>
                <a:lnTo>
                  <a:pt x="6204" y="3448"/>
                </a:lnTo>
                <a:lnTo>
                  <a:pt x="6179" y="3443"/>
                </a:lnTo>
                <a:lnTo>
                  <a:pt x="6156" y="3438"/>
                </a:lnTo>
                <a:lnTo>
                  <a:pt x="6133" y="3430"/>
                </a:lnTo>
                <a:lnTo>
                  <a:pt x="6109" y="3423"/>
                </a:lnTo>
                <a:lnTo>
                  <a:pt x="6098" y="3419"/>
                </a:lnTo>
                <a:lnTo>
                  <a:pt x="6086" y="3413"/>
                </a:lnTo>
                <a:lnTo>
                  <a:pt x="6063" y="3403"/>
                </a:lnTo>
                <a:lnTo>
                  <a:pt x="6052" y="3397"/>
                </a:lnTo>
                <a:lnTo>
                  <a:pt x="6040" y="3391"/>
                </a:lnTo>
                <a:lnTo>
                  <a:pt x="6028" y="3385"/>
                </a:lnTo>
                <a:lnTo>
                  <a:pt x="6018" y="3378"/>
                </a:lnTo>
                <a:lnTo>
                  <a:pt x="5995" y="3363"/>
                </a:lnTo>
                <a:lnTo>
                  <a:pt x="5985" y="3355"/>
                </a:lnTo>
                <a:lnTo>
                  <a:pt x="5973" y="3347"/>
                </a:lnTo>
                <a:lnTo>
                  <a:pt x="5952" y="3329"/>
                </a:lnTo>
                <a:lnTo>
                  <a:pt x="5941" y="3320"/>
                </a:lnTo>
                <a:lnTo>
                  <a:pt x="5931" y="3309"/>
                </a:lnTo>
                <a:lnTo>
                  <a:pt x="5921" y="3298"/>
                </a:lnTo>
                <a:lnTo>
                  <a:pt x="5910" y="3288"/>
                </a:lnTo>
                <a:lnTo>
                  <a:pt x="5901" y="3276"/>
                </a:lnTo>
                <a:lnTo>
                  <a:pt x="5891" y="3264"/>
                </a:lnTo>
                <a:lnTo>
                  <a:pt x="5872" y="3240"/>
                </a:lnTo>
                <a:lnTo>
                  <a:pt x="5863" y="3226"/>
                </a:lnTo>
                <a:lnTo>
                  <a:pt x="5853" y="3212"/>
                </a:lnTo>
                <a:lnTo>
                  <a:pt x="5845" y="3198"/>
                </a:lnTo>
                <a:lnTo>
                  <a:pt x="5836" y="3184"/>
                </a:lnTo>
                <a:lnTo>
                  <a:pt x="5827" y="3168"/>
                </a:lnTo>
                <a:lnTo>
                  <a:pt x="5819" y="3152"/>
                </a:lnTo>
                <a:lnTo>
                  <a:pt x="5810" y="3136"/>
                </a:lnTo>
                <a:lnTo>
                  <a:pt x="5803" y="3119"/>
                </a:lnTo>
                <a:lnTo>
                  <a:pt x="5796" y="3101"/>
                </a:lnTo>
                <a:lnTo>
                  <a:pt x="5788" y="3083"/>
                </a:lnTo>
                <a:lnTo>
                  <a:pt x="5778" y="3053"/>
                </a:lnTo>
                <a:lnTo>
                  <a:pt x="5767" y="3023"/>
                </a:lnTo>
                <a:lnTo>
                  <a:pt x="5758" y="2991"/>
                </a:lnTo>
                <a:lnTo>
                  <a:pt x="5750" y="2958"/>
                </a:lnTo>
                <a:lnTo>
                  <a:pt x="5741" y="2924"/>
                </a:lnTo>
                <a:lnTo>
                  <a:pt x="5734" y="2889"/>
                </a:lnTo>
                <a:lnTo>
                  <a:pt x="5727" y="2854"/>
                </a:lnTo>
                <a:lnTo>
                  <a:pt x="5719" y="2817"/>
                </a:lnTo>
                <a:lnTo>
                  <a:pt x="5690" y="2664"/>
                </a:lnTo>
                <a:lnTo>
                  <a:pt x="5683" y="2624"/>
                </a:lnTo>
                <a:lnTo>
                  <a:pt x="5674" y="2584"/>
                </a:lnTo>
                <a:lnTo>
                  <a:pt x="5666" y="2543"/>
                </a:lnTo>
                <a:lnTo>
                  <a:pt x="5656" y="2502"/>
                </a:lnTo>
                <a:lnTo>
                  <a:pt x="5646" y="2461"/>
                </a:lnTo>
                <a:lnTo>
                  <a:pt x="5634" y="2418"/>
                </a:lnTo>
                <a:lnTo>
                  <a:pt x="5621" y="2377"/>
                </a:lnTo>
                <a:lnTo>
                  <a:pt x="5609" y="2334"/>
                </a:lnTo>
                <a:lnTo>
                  <a:pt x="5594" y="2291"/>
                </a:lnTo>
                <a:lnTo>
                  <a:pt x="5585" y="2270"/>
                </a:lnTo>
                <a:lnTo>
                  <a:pt x="5577" y="2249"/>
                </a:lnTo>
                <a:lnTo>
                  <a:pt x="5568" y="2228"/>
                </a:lnTo>
                <a:lnTo>
                  <a:pt x="5559" y="2205"/>
                </a:lnTo>
                <a:lnTo>
                  <a:pt x="5549" y="2184"/>
                </a:lnTo>
                <a:lnTo>
                  <a:pt x="5539" y="2163"/>
                </a:lnTo>
                <a:lnTo>
                  <a:pt x="5518" y="2120"/>
                </a:lnTo>
                <a:lnTo>
                  <a:pt x="5495" y="2078"/>
                </a:lnTo>
                <a:lnTo>
                  <a:pt x="5483" y="2056"/>
                </a:lnTo>
                <a:lnTo>
                  <a:pt x="5469" y="2035"/>
                </a:lnTo>
                <a:lnTo>
                  <a:pt x="5456" y="2014"/>
                </a:lnTo>
                <a:lnTo>
                  <a:pt x="5443" y="1993"/>
                </a:lnTo>
                <a:lnTo>
                  <a:pt x="5413" y="1951"/>
                </a:lnTo>
                <a:lnTo>
                  <a:pt x="5397" y="1930"/>
                </a:lnTo>
                <a:lnTo>
                  <a:pt x="5381" y="1910"/>
                </a:lnTo>
                <a:lnTo>
                  <a:pt x="5364" y="1888"/>
                </a:lnTo>
                <a:lnTo>
                  <a:pt x="5347" y="1868"/>
                </a:lnTo>
                <a:lnTo>
                  <a:pt x="5329" y="1848"/>
                </a:lnTo>
                <a:lnTo>
                  <a:pt x="5310" y="1827"/>
                </a:lnTo>
                <a:lnTo>
                  <a:pt x="5293" y="1809"/>
                </a:lnTo>
                <a:lnTo>
                  <a:pt x="5275" y="1791"/>
                </a:lnTo>
                <a:lnTo>
                  <a:pt x="5240" y="1757"/>
                </a:lnTo>
                <a:lnTo>
                  <a:pt x="5203" y="1724"/>
                </a:lnTo>
                <a:lnTo>
                  <a:pt x="5185" y="1707"/>
                </a:lnTo>
                <a:lnTo>
                  <a:pt x="5167" y="1692"/>
                </a:lnTo>
                <a:lnTo>
                  <a:pt x="5131" y="1661"/>
                </a:lnTo>
                <a:lnTo>
                  <a:pt x="5112" y="1647"/>
                </a:lnTo>
                <a:lnTo>
                  <a:pt x="5094" y="1632"/>
                </a:lnTo>
                <a:lnTo>
                  <a:pt x="5057" y="1606"/>
                </a:lnTo>
                <a:lnTo>
                  <a:pt x="5019" y="1579"/>
                </a:lnTo>
                <a:lnTo>
                  <a:pt x="4980" y="1555"/>
                </a:lnTo>
                <a:lnTo>
                  <a:pt x="4961" y="1543"/>
                </a:lnTo>
                <a:lnTo>
                  <a:pt x="4942" y="1531"/>
                </a:lnTo>
                <a:lnTo>
                  <a:pt x="4904" y="1510"/>
                </a:lnTo>
                <a:lnTo>
                  <a:pt x="4864" y="1490"/>
                </a:lnTo>
                <a:lnTo>
                  <a:pt x="4825" y="1471"/>
                </a:lnTo>
                <a:lnTo>
                  <a:pt x="4786" y="1453"/>
                </a:lnTo>
                <a:lnTo>
                  <a:pt x="4746" y="1436"/>
                </a:lnTo>
                <a:lnTo>
                  <a:pt x="4707" y="1421"/>
                </a:lnTo>
                <a:lnTo>
                  <a:pt x="4667" y="1407"/>
                </a:lnTo>
                <a:lnTo>
                  <a:pt x="4627" y="1394"/>
                </a:lnTo>
                <a:lnTo>
                  <a:pt x="4587" y="1382"/>
                </a:lnTo>
                <a:lnTo>
                  <a:pt x="4547" y="1372"/>
                </a:lnTo>
                <a:lnTo>
                  <a:pt x="4506" y="1362"/>
                </a:lnTo>
                <a:lnTo>
                  <a:pt x="4466" y="1355"/>
                </a:lnTo>
                <a:lnTo>
                  <a:pt x="4426" y="1347"/>
                </a:lnTo>
                <a:lnTo>
                  <a:pt x="4386" y="1341"/>
                </a:lnTo>
                <a:lnTo>
                  <a:pt x="4346" y="1337"/>
                </a:lnTo>
                <a:lnTo>
                  <a:pt x="4305" y="1332"/>
                </a:lnTo>
                <a:lnTo>
                  <a:pt x="4266" y="1330"/>
                </a:lnTo>
                <a:lnTo>
                  <a:pt x="4226" y="1328"/>
                </a:lnTo>
                <a:lnTo>
                  <a:pt x="4186" y="1328"/>
                </a:lnTo>
                <a:lnTo>
                  <a:pt x="4146" y="1328"/>
                </a:lnTo>
                <a:lnTo>
                  <a:pt x="4106" y="1329"/>
                </a:lnTo>
                <a:lnTo>
                  <a:pt x="4067" y="1332"/>
                </a:lnTo>
                <a:lnTo>
                  <a:pt x="4091" y="1348"/>
                </a:lnTo>
                <a:lnTo>
                  <a:pt x="4114" y="1364"/>
                </a:lnTo>
                <a:lnTo>
                  <a:pt x="4135" y="1381"/>
                </a:lnTo>
                <a:lnTo>
                  <a:pt x="4155" y="1398"/>
                </a:lnTo>
                <a:lnTo>
                  <a:pt x="4174" y="1415"/>
                </a:lnTo>
                <a:lnTo>
                  <a:pt x="4193" y="1432"/>
                </a:lnTo>
                <a:lnTo>
                  <a:pt x="4211" y="1449"/>
                </a:lnTo>
                <a:lnTo>
                  <a:pt x="4227" y="1467"/>
                </a:lnTo>
                <a:lnTo>
                  <a:pt x="4243" y="1484"/>
                </a:lnTo>
                <a:lnTo>
                  <a:pt x="4257" y="1503"/>
                </a:lnTo>
                <a:lnTo>
                  <a:pt x="4271" y="1521"/>
                </a:lnTo>
                <a:lnTo>
                  <a:pt x="4284" y="1539"/>
                </a:lnTo>
                <a:lnTo>
                  <a:pt x="4296" y="1556"/>
                </a:lnTo>
                <a:lnTo>
                  <a:pt x="4306" y="1574"/>
                </a:lnTo>
                <a:lnTo>
                  <a:pt x="4317" y="1592"/>
                </a:lnTo>
                <a:lnTo>
                  <a:pt x="4327" y="1610"/>
                </a:lnTo>
                <a:lnTo>
                  <a:pt x="4334" y="1628"/>
                </a:lnTo>
                <a:lnTo>
                  <a:pt x="4342" y="1646"/>
                </a:lnTo>
                <a:lnTo>
                  <a:pt x="4349" y="1664"/>
                </a:lnTo>
                <a:lnTo>
                  <a:pt x="4355" y="1682"/>
                </a:lnTo>
                <a:lnTo>
                  <a:pt x="4359" y="1700"/>
                </a:lnTo>
                <a:lnTo>
                  <a:pt x="4365" y="1718"/>
                </a:lnTo>
                <a:lnTo>
                  <a:pt x="4368" y="1736"/>
                </a:lnTo>
                <a:lnTo>
                  <a:pt x="4371" y="1753"/>
                </a:lnTo>
                <a:lnTo>
                  <a:pt x="4373" y="1772"/>
                </a:lnTo>
                <a:lnTo>
                  <a:pt x="4374" y="1789"/>
                </a:lnTo>
                <a:lnTo>
                  <a:pt x="4375" y="1806"/>
                </a:lnTo>
                <a:lnTo>
                  <a:pt x="4375" y="1823"/>
                </a:lnTo>
                <a:lnTo>
                  <a:pt x="4374" y="1840"/>
                </a:lnTo>
                <a:lnTo>
                  <a:pt x="4373" y="1857"/>
                </a:lnTo>
                <a:lnTo>
                  <a:pt x="4371" y="1874"/>
                </a:lnTo>
                <a:lnTo>
                  <a:pt x="4368" y="1890"/>
                </a:lnTo>
                <a:lnTo>
                  <a:pt x="4365" y="1906"/>
                </a:lnTo>
                <a:lnTo>
                  <a:pt x="4361" y="1921"/>
                </a:lnTo>
                <a:lnTo>
                  <a:pt x="4356" y="1936"/>
                </a:lnTo>
                <a:lnTo>
                  <a:pt x="4351" y="1951"/>
                </a:lnTo>
                <a:lnTo>
                  <a:pt x="4345" y="1966"/>
                </a:lnTo>
                <a:lnTo>
                  <a:pt x="4338" y="1981"/>
                </a:lnTo>
                <a:lnTo>
                  <a:pt x="4331" y="1995"/>
                </a:lnTo>
                <a:lnTo>
                  <a:pt x="4323" y="2009"/>
                </a:lnTo>
                <a:lnTo>
                  <a:pt x="4316" y="2022"/>
                </a:lnTo>
                <a:lnTo>
                  <a:pt x="4306" y="2035"/>
                </a:lnTo>
                <a:lnTo>
                  <a:pt x="4298" y="2048"/>
                </a:lnTo>
                <a:lnTo>
                  <a:pt x="4288" y="2060"/>
                </a:lnTo>
                <a:lnTo>
                  <a:pt x="4278" y="2071"/>
                </a:lnTo>
                <a:lnTo>
                  <a:pt x="4267" y="2083"/>
                </a:lnTo>
                <a:lnTo>
                  <a:pt x="4256" y="2094"/>
                </a:lnTo>
                <a:lnTo>
                  <a:pt x="4245" y="2104"/>
                </a:lnTo>
                <a:lnTo>
                  <a:pt x="4232" y="2114"/>
                </a:lnTo>
                <a:lnTo>
                  <a:pt x="4219" y="2123"/>
                </a:lnTo>
                <a:lnTo>
                  <a:pt x="4206" y="2132"/>
                </a:lnTo>
                <a:lnTo>
                  <a:pt x="4194" y="2140"/>
                </a:lnTo>
                <a:lnTo>
                  <a:pt x="4180" y="2148"/>
                </a:lnTo>
                <a:lnTo>
                  <a:pt x="4166" y="2155"/>
                </a:lnTo>
                <a:lnTo>
                  <a:pt x="4151" y="2162"/>
                </a:lnTo>
                <a:lnTo>
                  <a:pt x="4136" y="2167"/>
                </a:lnTo>
                <a:lnTo>
                  <a:pt x="4121" y="2172"/>
                </a:lnTo>
                <a:lnTo>
                  <a:pt x="4105" y="2177"/>
                </a:lnTo>
                <a:lnTo>
                  <a:pt x="4089" y="2181"/>
                </a:lnTo>
                <a:lnTo>
                  <a:pt x="4074" y="2184"/>
                </a:lnTo>
                <a:lnTo>
                  <a:pt x="4056" y="2187"/>
                </a:lnTo>
                <a:lnTo>
                  <a:pt x="4041" y="2188"/>
                </a:lnTo>
                <a:lnTo>
                  <a:pt x="4024" y="2189"/>
                </a:lnTo>
                <a:lnTo>
                  <a:pt x="4005" y="2190"/>
                </a:lnTo>
                <a:lnTo>
                  <a:pt x="3982" y="2189"/>
                </a:lnTo>
                <a:lnTo>
                  <a:pt x="3959" y="2188"/>
                </a:lnTo>
                <a:lnTo>
                  <a:pt x="3935" y="2186"/>
                </a:lnTo>
                <a:lnTo>
                  <a:pt x="3913" y="2183"/>
                </a:lnTo>
                <a:lnTo>
                  <a:pt x="3891" y="2179"/>
                </a:lnTo>
                <a:lnTo>
                  <a:pt x="3869" y="2175"/>
                </a:lnTo>
                <a:lnTo>
                  <a:pt x="3848" y="2169"/>
                </a:lnTo>
                <a:lnTo>
                  <a:pt x="3828" y="2163"/>
                </a:lnTo>
                <a:lnTo>
                  <a:pt x="3807" y="2156"/>
                </a:lnTo>
                <a:lnTo>
                  <a:pt x="3786" y="2149"/>
                </a:lnTo>
                <a:lnTo>
                  <a:pt x="3767" y="2142"/>
                </a:lnTo>
                <a:lnTo>
                  <a:pt x="3748" y="2133"/>
                </a:lnTo>
                <a:lnTo>
                  <a:pt x="3728" y="2123"/>
                </a:lnTo>
                <a:lnTo>
                  <a:pt x="3710" y="2114"/>
                </a:lnTo>
                <a:lnTo>
                  <a:pt x="3691" y="2103"/>
                </a:lnTo>
                <a:lnTo>
                  <a:pt x="3673" y="2093"/>
                </a:lnTo>
                <a:lnTo>
                  <a:pt x="3654" y="2082"/>
                </a:lnTo>
                <a:lnTo>
                  <a:pt x="3636" y="2070"/>
                </a:lnTo>
                <a:lnTo>
                  <a:pt x="3600" y="2046"/>
                </a:lnTo>
                <a:lnTo>
                  <a:pt x="3582" y="2033"/>
                </a:lnTo>
                <a:lnTo>
                  <a:pt x="3564" y="2020"/>
                </a:lnTo>
                <a:lnTo>
                  <a:pt x="3529" y="1993"/>
                </a:lnTo>
                <a:lnTo>
                  <a:pt x="3494" y="1965"/>
                </a:lnTo>
                <a:lnTo>
                  <a:pt x="3458" y="1936"/>
                </a:lnTo>
                <a:lnTo>
                  <a:pt x="3386" y="1879"/>
                </a:lnTo>
                <a:lnTo>
                  <a:pt x="3350" y="1849"/>
                </a:lnTo>
                <a:lnTo>
                  <a:pt x="3311" y="1820"/>
                </a:lnTo>
                <a:lnTo>
                  <a:pt x="3292" y="1807"/>
                </a:lnTo>
                <a:lnTo>
                  <a:pt x="3272" y="1792"/>
                </a:lnTo>
                <a:lnTo>
                  <a:pt x="3232" y="1764"/>
                </a:lnTo>
                <a:lnTo>
                  <a:pt x="3190" y="1738"/>
                </a:lnTo>
                <a:lnTo>
                  <a:pt x="3169" y="1724"/>
                </a:lnTo>
                <a:lnTo>
                  <a:pt x="3148" y="1712"/>
                </a:lnTo>
                <a:lnTo>
                  <a:pt x="3102" y="1688"/>
                </a:lnTo>
                <a:lnTo>
                  <a:pt x="3079" y="1676"/>
                </a:lnTo>
                <a:lnTo>
                  <a:pt x="3055" y="1664"/>
                </a:lnTo>
                <a:lnTo>
                  <a:pt x="3031" y="1654"/>
                </a:lnTo>
                <a:lnTo>
                  <a:pt x="3006" y="1643"/>
                </a:lnTo>
                <a:lnTo>
                  <a:pt x="2981" y="1633"/>
                </a:lnTo>
                <a:lnTo>
                  <a:pt x="2954" y="1625"/>
                </a:lnTo>
                <a:lnTo>
                  <a:pt x="2928" y="1616"/>
                </a:lnTo>
                <a:lnTo>
                  <a:pt x="2901" y="1608"/>
                </a:lnTo>
                <a:lnTo>
                  <a:pt x="2872" y="1600"/>
                </a:lnTo>
                <a:lnTo>
                  <a:pt x="2844" y="1594"/>
                </a:lnTo>
                <a:lnTo>
                  <a:pt x="2815" y="1588"/>
                </a:lnTo>
                <a:lnTo>
                  <a:pt x="2784" y="1582"/>
                </a:lnTo>
                <a:lnTo>
                  <a:pt x="2753" y="1578"/>
                </a:lnTo>
                <a:lnTo>
                  <a:pt x="2721" y="1574"/>
                </a:lnTo>
                <a:lnTo>
                  <a:pt x="2689" y="1571"/>
                </a:lnTo>
                <a:lnTo>
                  <a:pt x="2656" y="1568"/>
                </a:lnTo>
                <a:lnTo>
                  <a:pt x="2621" y="1567"/>
                </a:lnTo>
                <a:lnTo>
                  <a:pt x="2586" y="1567"/>
                </a:lnTo>
                <a:lnTo>
                  <a:pt x="2554" y="1567"/>
                </a:lnTo>
                <a:lnTo>
                  <a:pt x="2523" y="1570"/>
                </a:lnTo>
                <a:lnTo>
                  <a:pt x="2492" y="1573"/>
                </a:lnTo>
                <a:lnTo>
                  <a:pt x="2477" y="1574"/>
                </a:lnTo>
                <a:lnTo>
                  <a:pt x="2461" y="1576"/>
                </a:lnTo>
                <a:lnTo>
                  <a:pt x="2431" y="1581"/>
                </a:lnTo>
                <a:lnTo>
                  <a:pt x="2402" y="1588"/>
                </a:lnTo>
                <a:lnTo>
                  <a:pt x="2375" y="1594"/>
                </a:lnTo>
                <a:lnTo>
                  <a:pt x="2347" y="1601"/>
                </a:lnTo>
                <a:lnTo>
                  <a:pt x="2321" y="1610"/>
                </a:lnTo>
                <a:lnTo>
                  <a:pt x="2295" y="1619"/>
                </a:lnTo>
                <a:lnTo>
                  <a:pt x="2271" y="1629"/>
                </a:lnTo>
                <a:lnTo>
                  <a:pt x="2247" y="1640"/>
                </a:lnTo>
                <a:lnTo>
                  <a:pt x="2225" y="1650"/>
                </a:lnTo>
                <a:lnTo>
                  <a:pt x="2204" y="1661"/>
                </a:lnTo>
                <a:lnTo>
                  <a:pt x="2185" y="1673"/>
                </a:lnTo>
                <a:lnTo>
                  <a:pt x="2165" y="1684"/>
                </a:lnTo>
                <a:lnTo>
                  <a:pt x="2186" y="1686"/>
                </a:lnTo>
                <a:lnTo>
                  <a:pt x="2205" y="1690"/>
                </a:lnTo>
                <a:lnTo>
                  <a:pt x="2223" y="1694"/>
                </a:lnTo>
                <a:lnTo>
                  <a:pt x="2242" y="1697"/>
                </a:lnTo>
                <a:lnTo>
                  <a:pt x="2259" y="1701"/>
                </a:lnTo>
                <a:lnTo>
                  <a:pt x="2277" y="1707"/>
                </a:lnTo>
                <a:lnTo>
                  <a:pt x="2294" y="1712"/>
                </a:lnTo>
                <a:lnTo>
                  <a:pt x="2310" y="1717"/>
                </a:lnTo>
                <a:lnTo>
                  <a:pt x="2327" y="1723"/>
                </a:lnTo>
                <a:lnTo>
                  <a:pt x="2342" y="1729"/>
                </a:lnTo>
                <a:lnTo>
                  <a:pt x="2358" y="1736"/>
                </a:lnTo>
                <a:lnTo>
                  <a:pt x="2373" y="1743"/>
                </a:lnTo>
                <a:lnTo>
                  <a:pt x="2401" y="1758"/>
                </a:lnTo>
                <a:lnTo>
                  <a:pt x="2415" y="1766"/>
                </a:lnTo>
                <a:lnTo>
                  <a:pt x="2429" y="1775"/>
                </a:lnTo>
                <a:lnTo>
                  <a:pt x="2442" y="1783"/>
                </a:lnTo>
                <a:lnTo>
                  <a:pt x="2455" y="1792"/>
                </a:lnTo>
                <a:lnTo>
                  <a:pt x="2467" y="1801"/>
                </a:lnTo>
                <a:lnTo>
                  <a:pt x="2480" y="1811"/>
                </a:lnTo>
                <a:lnTo>
                  <a:pt x="2492" y="1820"/>
                </a:lnTo>
                <a:lnTo>
                  <a:pt x="2503" y="1830"/>
                </a:lnTo>
                <a:lnTo>
                  <a:pt x="2514" y="1841"/>
                </a:lnTo>
                <a:lnTo>
                  <a:pt x="2526" y="1851"/>
                </a:lnTo>
                <a:lnTo>
                  <a:pt x="2547" y="1873"/>
                </a:lnTo>
                <a:lnTo>
                  <a:pt x="2566" y="1896"/>
                </a:lnTo>
                <a:lnTo>
                  <a:pt x="2577" y="1908"/>
                </a:lnTo>
                <a:lnTo>
                  <a:pt x="2586" y="1919"/>
                </a:lnTo>
                <a:lnTo>
                  <a:pt x="2604" y="1944"/>
                </a:lnTo>
                <a:lnTo>
                  <a:pt x="2621" y="1969"/>
                </a:lnTo>
                <a:lnTo>
                  <a:pt x="2638" y="1996"/>
                </a:lnTo>
                <a:lnTo>
                  <a:pt x="2654" y="2022"/>
                </a:lnTo>
                <a:lnTo>
                  <a:pt x="2669" y="2049"/>
                </a:lnTo>
                <a:lnTo>
                  <a:pt x="2684" y="2077"/>
                </a:lnTo>
                <a:lnTo>
                  <a:pt x="2698" y="2105"/>
                </a:lnTo>
                <a:lnTo>
                  <a:pt x="2712" y="2134"/>
                </a:lnTo>
                <a:lnTo>
                  <a:pt x="2725" y="2163"/>
                </a:lnTo>
                <a:lnTo>
                  <a:pt x="2737" y="2193"/>
                </a:lnTo>
                <a:lnTo>
                  <a:pt x="2750" y="2221"/>
                </a:lnTo>
                <a:lnTo>
                  <a:pt x="2774" y="2281"/>
                </a:lnTo>
                <a:lnTo>
                  <a:pt x="2823" y="2400"/>
                </a:lnTo>
                <a:lnTo>
                  <a:pt x="2834" y="2423"/>
                </a:lnTo>
                <a:lnTo>
                  <a:pt x="2845" y="2446"/>
                </a:lnTo>
                <a:lnTo>
                  <a:pt x="2855" y="2468"/>
                </a:lnTo>
                <a:lnTo>
                  <a:pt x="2867" y="2489"/>
                </a:lnTo>
                <a:lnTo>
                  <a:pt x="2880" y="2509"/>
                </a:lnTo>
                <a:lnTo>
                  <a:pt x="2891" y="2530"/>
                </a:lnTo>
                <a:lnTo>
                  <a:pt x="2905" y="2550"/>
                </a:lnTo>
                <a:lnTo>
                  <a:pt x="2918" y="2569"/>
                </a:lnTo>
                <a:lnTo>
                  <a:pt x="2933" y="2587"/>
                </a:lnTo>
                <a:lnTo>
                  <a:pt x="2947" y="2605"/>
                </a:lnTo>
                <a:lnTo>
                  <a:pt x="2954" y="2614"/>
                </a:lnTo>
                <a:lnTo>
                  <a:pt x="2962" y="2622"/>
                </a:lnTo>
                <a:lnTo>
                  <a:pt x="2978" y="2639"/>
                </a:lnTo>
                <a:lnTo>
                  <a:pt x="2993" y="2656"/>
                </a:lnTo>
                <a:lnTo>
                  <a:pt x="3010" y="2671"/>
                </a:lnTo>
                <a:lnTo>
                  <a:pt x="3019" y="2680"/>
                </a:lnTo>
                <a:lnTo>
                  <a:pt x="3027" y="2687"/>
                </a:lnTo>
                <a:lnTo>
                  <a:pt x="3044" y="2702"/>
                </a:lnTo>
                <a:lnTo>
                  <a:pt x="3063" y="2716"/>
                </a:lnTo>
                <a:lnTo>
                  <a:pt x="3081" y="2730"/>
                </a:lnTo>
                <a:lnTo>
                  <a:pt x="3100" y="2742"/>
                </a:lnTo>
                <a:lnTo>
                  <a:pt x="3120" y="2755"/>
                </a:lnTo>
                <a:lnTo>
                  <a:pt x="3140" y="2768"/>
                </a:lnTo>
                <a:lnTo>
                  <a:pt x="3160" y="2780"/>
                </a:lnTo>
                <a:lnTo>
                  <a:pt x="3182" y="2791"/>
                </a:lnTo>
                <a:lnTo>
                  <a:pt x="3203" y="2802"/>
                </a:lnTo>
                <a:lnTo>
                  <a:pt x="3225" y="2811"/>
                </a:lnTo>
                <a:lnTo>
                  <a:pt x="3248" y="2822"/>
                </a:lnTo>
                <a:lnTo>
                  <a:pt x="3270" y="2832"/>
                </a:lnTo>
                <a:lnTo>
                  <a:pt x="3294" y="2840"/>
                </a:lnTo>
                <a:lnTo>
                  <a:pt x="3318" y="2849"/>
                </a:lnTo>
                <a:lnTo>
                  <a:pt x="3342" y="2857"/>
                </a:lnTo>
                <a:lnTo>
                  <a:pt x="3368" y="2865"/>
                </a:lnTo>
                <a:lnTo>
                  <a:pt x="3393" y="2872"/>
                </a:lnTo>
                <a:lnTo>
                  <a:pt x="3388" y="2875"/>
                </a:lnTo>
                <a:lnTo>
                  <a:pt x="3384" y="2877"/>
                </a:lnTo>
                <a:lnTo>
                  <a:pt x="3371" y="2884"/>
                </a:lnTo>
                <a:lnTo>
                  <a:pt x="3358" y="2889"/>
                </a:lnTo>
                <a:lnTo>
                  <a:pt x="3343" y="2894"/>
                </a:lnTo>
                <a:lnTo>
                  <a:pt x="3327" y="2900"/>
                </a:lnTo>
                <a:lnTo>
                  <a:pt x="3310" y="2905"/>
                </a:lnTo>
                <a:lnTo>
                  <a:pt x="3291" y="2910"/>
                </a:lnTo>
                <a:lnTo>
                  <a:pt x="3271" y="2915"/>
                </a:lnTo>
                <a:lnTo>
                  <a:pt x="3250" y="2920"/>
                </a:lnTo>
                <a:lnTo>
                  <a:pt x="3227" y="2923"/>
                </a:lnTo>
                <a:lnTo>
                  <a:pt x="3204" y="2927"/>
                </a:lnTo>
                <a:lnTo>
                  <a:pt x="3178" y="2930"/>
                </a:lnTo>
                <a:lnTo>
                  <a:pt x="3166" y="2932"/>
                </a:lnTo>
                <a:lnTo>
                  <a:pt x="3153" y="2933"/>
                </a:lnTo>
                <a:lnTo>
                  <a:pt x="3126" y="2935"/>
                </a:lnTo>
                <a:lnTo>
                  <a:pt x="3099" y="2936"/>
                </a:lnTo>
                <a:lnTo>
                  <a:pt x="3070" y="2936"/>
                </a:lnTo>
                <a:lnTo>
                  <a:pt x="3039" y="2936"/>
                </a:lnTo>
                <a:lnTo>
                  <a:pt x="3024" y="2935"/>
                </a:lnTo>
                <a:lnTo>
                  <a:pt x="3009" y="2934"/>
                </a:lnTo>
                <a:lnTo>
                  <a:pt x="2979" y="2932"/>
                </a:lnTo>
                <a:lnTo>
                  <a:pt x="2950" y="2928"/>
                </a:lnTo>
                <a:lnTo>
                  <a:pt x="2921" y="2924"/>
                </a:lnTo>
                <a:lnTo>
                  <a:pt x="2892" y="2919"/>
                </a:lnTo>
                <a:lnTo>
                  <a:pt x="2865" y="2912"/>
                </a:lnTo>
                <a:lnTo>
                  <a:pt x="2851" y="2908"/>
                </a:lnTo>
                <a:lnTo>
                  <a:pt x="2837" y="2905"/>
                </a:lnTo>
                <a:lnTo>
                  <a:pt x="2810" y="2896"/>
                </a:lnTo>
                <a:lnTo>
                  <a:pt x="2783" y="2888"/>
                </a:lnTo>
                <a:lnTo>
                  <a:pt x="2757" y="2878"/>
                </a:lnTo>
                <a:lnTo>
                  <a:pt x="2731" y="2868"/>
                </a:lnTo>
                <a:lnTo>
                  <a:pt x="2705" y="2856"/>
                </a:lnTo>
                <a:lnTo>
                  <a:pt x="2681" y="2844"/>
                </a:lnTo>
                <a:lnTo>
                  <a:pt x="2656" y="2831"/>
                </a:lnTo>
                <a:lnTo>
                  <a:pt x="2631" y="2818"/>
                </a:lnTo>
                <a:lnTo>
                  <a:pt x="2608" y="2803"/>
                </a:lnTo>
                <a:lnTo>
                  <a:pt x="2583" y="2788"/>
                </a:lnTo>
                <a:lnTo>
                  <a:pt x="2560" y="2772"/>
                </a:lnTo>
                <a:lnTo>
                  <a:pt x="2536" y="2756"/>
                </a:lnTo>
                <a:lnTo>
                  <a:pt x="2513" y="2738"/>
                </a:lnTo>
                <a:lnTo>
                  <a:pt x="2490" y="2721"/>
                </a:lnTo>
                <a:lnTo>
                  <a:pt x="2466" y="2703"/>
                </a:lnTo>
                <a:lnTo>
                  <a:pt x="2444" y="2684"/>
                </a:lnTo>
                <a:lnTo>
                  <a:pt x="2421" y="2664"/>
                </a:lnTo>
                <a:lnTo>
                  <a:pt x="2398" y="2644"/>
                </a:lnTo>
                <a:lnTo>
                  <a:pt x="2376" y="2623"/>
                </a:lnTo>
                <a:lnTo>
                  <a:pt x="2354" y="2602"/>
                </a:lnTo>
                <a:lnTo>
                  <a:pt x="2331" y="2581"/>
                </a:lnTo>
                <a:lnTo>
                  <a:pt x="2309" y="2558"/>
                </a:lnTo>
                <a:lnTo>
                  <a:pt x="2263" y="2514"/>
                </a:lnTo>
                <a:lnTo>
                  <a:pt x="2224" y="2473"/>
                </a:lnTo>
                <a:lnTo>
                  <a:pt x="2204" y="2453"/>
                </a:lnTo>
                <a:lnTo>
                  <a:pt x="2183" y="2433"/>
                </a:lnTo>
                <a:lnTo>
                  <a:pt x="2162" y="2413"/>
                </a:lnTo>
                <a:lnTo>
                  <a:pt x="2142" y="2394"/>
                </a:lnTo>
                <a:lnTo>
                  <a:pt x="2121" y="2374"/>
                </a:lnTo>
                <a:lnTo>
                  <a:pt x="2099" y="2355"/>
                </a:lnTo>
                <a:lnTo>
                  <a:pt x="2077" y="2337"/>
                </a:lnTo>
                <a:lnTo>
                  <a:pt x="2055" y="2319"/>
                </a:lnTo>
                <a:lnTo>
                  <a:pt x="2033" y="2301"/>
                </a:lnTo>
                <a:lnTo>
                  <a:pt x="2009" y="2284"/>
                </a:lnTo>
                <a:lnTo>
                  <a:pt x="1986" y="2267"/>
                </a:lnTo>
                <a:lnTo>
                  <a:pt x="1962" y="2251"/>
                </a:lnTo>
                <a:lnTo>
                  <a:pt x="1938" y="2235"/>
                </a:lnTo>
                <a:lnTo>
                  <a:pt x="1912" y="2220"/>
                </a:lnTo>
                <a:lnTo>
                  <a:pt x="1887" y="2206"/>
                </a:lnTo>
                <a:lnTo>
                  <a:pt x="1861" y="2193"/>
                </a:lnTo>
                <a:lnTo>
                  <a:pt x="1835" y="2179"/>
                </a:lnTo>
                <a:lnTo>
                  <a:pt x="1807" y="2167"/>
                </a:lnTo>
                <a:lnTo>
                  <a:pt x="1780" y="2155"/>
                </a:lnTo>
                <a:lnTo>
                  <a:pt x="1751" y="2145"/>
                </a:lnTo>
                <a:lnTo>
                  <a:pt x="1721" y="2135"/>
                </a:lnTo>
                <a:lnTo>
                  <a:pt x="1691" y="2126"/>
                </a:lnTo>
                <a:lnTo>
                  <a:pt x="1676" y="2121"/>
                </a:lnTo>
                <a:lnTo>
                  <a:pt x="1660" y="2118"/>
                </a:lnTo>
                <a:lnTo>
                  <a:pt x="1630" y="2111"/>
                </a:lnTo>
                <a:lnTo>
                  <a:pt x="1598" y="2104"/>
                </a:lnTo>
                <a:lnTo>
                  <a:pt x="1565" y="2100"/>
                </a:lnTo>
                <a:lnTo>
                  <a:pt x="1548" y="2098"/>
                </a:lnTo>
                <a:lnTo>
                  <a:pt x="1531" y="2096"/>
                </a:lnTo>
                <a:lnTo>
                  <a:pt x="1496" y="2093"/>
                </a:lnTo>
                <a:lnTo>
                  <a:pt x="1461" y="2091"/>
                </a:lnTo>
                <a:lnTo>
                  <a:pt x="1423" y="2091"/>
                </a:lnTo>
                <a:lnTo>
                  <a:pt x="1405" y="2091"/>
                </a:lnTo>
                <a:lnTo>
                  <a:pt x="1388" y="2092"/>
                </a:lnTo>
                <a:lnTo>
                  <a:pt x="1370" y="2092"/>
                </a:lnTo>
                <a:lnTo>
                  <a:pt x="1353" y="2093"/>
                </a:lnTo>
                <a:lnTo>
                  <a:pt x="1336" y="2095"/>
                </a:lnTo>
                <a:lnTo>
                  <a:pt x="1320" y="2096"/>
                </a:lnTo>
                <a:lnTo>
                  <a:pt x="1287" y="2100"/>
                </a:lnTo>
                <a:lnTo>
                  <a:pt x="1256" y="2105"/>
                </a:lnTo>
                <a:lnTo>
                  <a:pt x="1228" y="2112"/>
                </a:lnTo>
                <a:lnTo>
                  <a:pt x="1200" y="2118"/>
                </a:lnTo>
                <a:lnTo>
                  <a:pt x="1174" y="2126"/>
                </a:lnTo>
                <a:lnTo>
                  <a:pt x="1149" y="2133"/>
                </a:lnTo>
                <a:lnTo>
                  <a:pt x="1126" y="2140"/>
                </a:lnTo>
                <a:lnTo>
                  <a:pt x="1104" y="2149"/>
                </a:lnTo>
                <a:lnTo>
                  <a:pt x="1086" y="2156"/>
                </a:lnTo>
                <a:lnTo>
                  <a:pt x="1068" y="2165"/>
                </a:lnTo>
                <a:lnTo>
                  <a:pt x="1053" y="2172"/>
                </a:lnTo>
                <a:lnTo>
                  <a:pt x="1041" y="2180"/>
                </a:lnTo>
                <a:lnTo>
                  <a:pt x="1030" y="2186"/>
                </a:lnTo>
                <a:lnTo>
                  <a:pt x="1050" y="2190"/>
                </a:lnTo>
                <a:lnTo>
                  <a:pt x="1072" y="2194"/>
                </a:lnTo>
                <a:lnTo>
                  <a:pt x="1093" y="2199"/>
                </a:lnTo>
                <a:lnTo>
                  <a:pt x="1115" y="2203"/>
                </a:lnTo>
                <a:lnTo>
                  <a:pt x="1160" y="2216"/>
                </a:lnTo>
                <a:lnTo>
                  <a:pt x="1182" y="2222"/>
                </a:lnTo>
                <a:lnTo>
                  <a:pt x="1205" y="2230"/>
                </a:lnTo>
                <a:lnTo>
                  <a:pt x="1228" y="2238"/>
                </a:lnTo>
                <a:lnTo>
                  <a:pt x="1250" y="2247"/>
                </a:lnTo>
                <a:lnTo>
                  <a:pt x="1272" y="2255"/>
                </a:lnTo>
                <a:lnTo>
                  <a:pt x="1295" y="2265"/>
                </a:lnTo>
                <a:lnTo>
                  <a:pt x="1316" y="2276"/>
                </a:lnTo>
                <a:lnTo>
                  <a:pt x="1337" y="2286"/>
                </a:lnTo>
                <a:lnTo>
                  <a:pt x="1359" y="2298"/>
                </a:lnTo>
                <a:lnTo>
                  <a:pt x="1379" y="2310"/>
                </a:lnTo>
                <a:lnTo>
                  <a:pt x="1399" y="2322"/>
                </a:lnTo>
                <a:lnTo>
                  <a:pt x="1418" y="2335"/>
                </a:lnTo>
                <a:lnTo>
                  <a:pt x="1436" y="2349"/>
                </a:lnTo>
                <a:lnTo>
                  <a:pt x="1453" y="2363"/>
                </a:lnTo>
                <a:lnTo>
                  <a:pt x="1470" y="2378"/>
                </a:lnTo>
                <a:lnTo>
                  <a:pt x="1485" y="2392"/>
                </a:lnTo>
                <a:lnTo>
                  <a:pt x="1500" y="2408"/>
                </a:lnTo>
                <a:lnTo>
                  <a:pt x="1506" y="2417"/>
                </a:lnTo>
                <a:lnTo>
                  <a:pt x="1513" y="2425"/>
                </a:lnTo>
                <a:lnTo>
                  <a:pt x="1524" y="2442"/>
                </a:lnTo>
                <a:lnTo>
                  <a:pt x="1535" y="2461"/>
                </a:lnTo>
                <a:lnTo>
                  <a:pt x="1539" y="2469"/>
                </a:lnTo>
                <a:lnTo>
                  <a:pt x="1545" y="2479"/>
                </a:lnTo>
                <a:lnTo>
                  <a:pt x="1548" y="2488"/>
                </a:lnTo>
                <a:lnTo>
                  <a:pt x="1552" y="2498"/>
                </a:lnTo>
                <a:lnTo>
                  <a:pt x="1555" y="2507"/>
                </a:lnTo>
                <a:lnTo>
                  <a:pt x="1557" y="2517"/>
                </a:lnTo>
                <a:lnTo>
                  <a:pt x="1561" y="2526"/>
                </a:lnTo>
                <a:lnTo>
                  <a:pt x="1563" y="2537"/>
                </a:lnTo>
                <a:lnTo>
                  <a:pt x="1564" y="2547"/>
                </a:lnTo>
                <a:lnTo>
                  <a:pt x="1565" y="2557"/>
                </a:lnTo>
                <a:lnTo>
                  <a:pt x="1566" y="2568"/>
                </a:lnTo>
                <a:lnTo>
                  <a:pt x="1566" y="2579"/>
                </a:lnTo>
                <a:lnTo>
                  <a:pt x="1565" y="2597"/>
                </a:lnTo>
                <a:lnTo>
                  <a:pt x="1564" y="2614"/>
                </a:lnTo>
                <a:lnTo>
                  <a:pt x="1561" y="2631"/>
                </a:lnTo>
                <a:lnTo>
                  <a:pt x="1556" y="2646"/>
                </a:lnTo>
                <a:lnTo>
                  <a:pt x="1554" y="2653"/>
                </a:lnTo>
                <a:lnTo>
                  <a:pt x="1551" y="2660"/>
                </a:lnTo>
                <a:lnTo>
                  <a:pt x="1548" y="2668"/>
                </a:lnTo>
                <a:lnTo>
                  <a:pt x="1545" y="2675"/>
                </a:lnTo>
                <a:lnTo>
                  <a:pt x="1537" y="2688"/>
                </a:lnTo>
                <a:lnTo>
                  <a:pt x="1530" y="2701"/>
                </a:lnTo>
                <a:lnTo>
                  <a:pt x="1520" y="2711"/>
                </a:lnTo>
                <a:lnTo>
                  <a:pt x="1516" y="2717"/>
                </a:lnTo>
                <a:lnTo>
                  <a:pt x="1511" y="2722"/>
                </a:lnTo>
                <a:lnTo>
                  <a:pt x="1500" y="2732"/>
                </a:lnTo>
                <a:lnTo>
                  <a:pt x="1488" y="2740"/>
                </a:lnTo>
                <a:lnTo>
                  <a:pt x="1475" y="2748"/>
                </a:lnTo>
                <a:lnTo>
                  <a:pt x="1463" y="2754"/>
                </a:lnTo>
                <a:lnTo>
                  <a:pt x="1450" y="2759"/>
                </a:lnTo>
                <a:lnTo>
                  <a:pt x="1435" y="2764"/>
                </a:lnTo>
                <a:lnTo>
                  <a:pt x="1429" y="2766"/>
                </a:lnTo>
                <a:lnTo>
                  <a:pt x="1421" y="2767"/>
                </a:lnTo>
                <a:lnTo>
                  <a:pt x="1406" y="2769"/>
                </a:lnTo>
                <a:lnTo>
                  <a:pt x="1390" y="2770"/>
                </a:lnTo>
                <a:lnTo>
                  <a:pt x="1374" y="2769"/>
                </a:lnTo>
                <a:lnTo>
                  <a:pt x="1359" y="2768"/>
                </a:lnTo>
                <a:lnTo>
                  <a:pt x="1350" y="2767"/>
                </a:lnTo>
                <a:lnTo>
                  <a:pt x="1342" y="2765"/>
                </a:lnTo>
                <a:lnTo>
                  <a:pt x="1334" y="2762"/>
                </a:lnTo>
                <a:lnTo>
                  <a:pt x="1326" y="2760"/>
                </a:lnTo>
                <a:lnTo>
                  <a:pt x="1309" y="2755"/>
                </a:lnTo>
                <a:lnTo>
                  <a:pt x="1292" y="2749"/>
                </a:lnTo>
                <a:lnTo>
                  <a:pt x="1275" y="2740"/>
                </a:lnTo>
                <a:lnTo>
                  <a:pt x="1258" y="2731"/>
                </a:lnTo>
                <a:lnTo>
                  <a:pt x="1239" y="2720"/>
                </a:lnTo>
                <a:lnTo>
                  <a:pt x="1222" y="2707"/>
                </a:lnTo>
                <a:lnTo>
                  <a:pt x="1205" y="2693"/>
                </a:lnTo>
                <a:lnTo>
                  <a:pt x="1197" y="2686"/>
                </a:lnTo>
                <a:lnTo>
                  <a:pt x="1188" y="2678"/>
                </a:lnTo>
                <a:lnTo>
                  <a:pt x="1173" y="2661"/>
                </a:lnTo>
                <a:lnTo>
                  <a:pt x="1153" y="2642"/>
                </a:lnTo>
                <a:lnTo>
                  <a:pt x="1134" y="2623"/>
                </a:lnTo>
                <a:lnTo>
                  <a:pt x="1114" y="2604"/>
                </a:lnTo>
                <a:lnTo>
                  <a:pt x="1095" y="2586"/>
                </a:lnTo>
                <a:lnTo>
                  <a:pt x="1074" y="2568"/>
                </a:lnTo>
                <a:lnTo>
                  <a:pt x="1052" y="2551"/>
                </a:lnTo>
                <a:lnTo>
                  <a:pt x="1031" y="2533"/>
                </a:lnTo>
                <a:lnTo>
                  <a:pt x="1010" y="2517"/>
                </a:lnTo>
                <a:lnTo>
                  <a:pt x="988" y="2500"/>
                </a:lnTo>
                <a:lnTo>
                  <a:pt x="965" y="2484"/>
                </a:lnTo>
                <a:lnTo>
                  <a:pt x="942" y="2469"/>
                </a:lnTo>
                <a:lnTo>
                  <a:pt x="918" y="2454"/>
                </a:lnTo>
                <a:lnTo>
                  <a:pt x="895" y="2440"/>
                </a:lnTo>
                <a:lnTo>
                  <a:pt x="871" y="2427"/>
                </a:lnTo>
                <a:lnTo>
                  <a:pt x="846" y="2413"/>
                </a:lnTo>
                <a:lnTo>
                  <a:pt x="821" y="2400"/>
                </a:lnTo>
                <a:lnTo>
                  <a:pt x="796" y="2388"/>
                </a:lnTo>
                <a:lnTo>
                  <a:pt x="771" y="2378"/>
                </a:lnTo>
                <a:lnTo>
                  <a:pt x="744" y="2366"/>
                </a:lnTo>
                <a:lnTo>
                  <a:pt x="719" y="2356"/>
                </a:lnTo>
                <a:lnTo>
                  <a:pt x="692" y="2347"/>
                </a:lnTo>
                <a:lnTo>
                  <a:pt x="664" y="2338"/>
                </a:lnTo>
                <a:lnTo>
                  <a:pt x="638" y="2331"/>
                </a:lnTo>
                <a:lnTo>
                  <a:pt x="610" y="2323"/>
                </a:lnTo>
                <a:lnTo>
                  <a:pt x="583" y="2317"/>
                </a:lnTo>
                <a:lnTo>
                  <a:pt x="569" y="2314"/>
                </a:lnTo>
                <a:lnTo>
                  <a:pt x="554" y="2312"/>
                </a:lnTo>
                <a:lnTo>
                  <a:pt x="540" y="2308"/>
                </a:lnTo>
                <a:lnTo>
                  <a:pt x="526" y="2306"/>
                </a:lnTo>
                <a:lnTo>
                  <a:pt x="497" y="2303"/>
                </a:lnTo>
                <a:lnTo>
                  <a:pt x="469" y="2300"/>
                </a:lnTo>
                <a:lnTo>
                  <a:pt x="439" y="2297"/>
                </a:lnTo>
                <a:lnTo>
                  <a:pt x="410" y="2296"/>
                </a:lnTo>
                <a:lnTo>
                  <a:pt x="381" y="2296"/>
                </a:lnTo>
                <a:lnTo>
                  <a:pt x="351" y="2296"/>
                </a:lnTo>
                <a:lnTo>
                  <a:pt x="322" y="2298"/>
                </a:lnTo>
                <a:lnTo>
                  <a:pt x="292" y="2300"/>
                </a:lnTo>
                <a:lnTo>
                  <a:pt x="264" y="2304"/>
                </a:lnTo>
                <a:lnTo>
                  <a:pt x="250" y="2306"/>
                </a:lnTo>
                <a:lnTo>
                  <a:pt x="236" y="2310"/>
                </a:lnTo>
                <a:lnTo>
                  <a:pt x="208" y="2315"/>
                </a:lnTo>
                <a:lnTo>
                  <a:pt x="182" y="2321"/>
                </a:lnTo>
                <a:lnTo>
                  <a:pt x="156" y="2329"/>
                </a:lnTo>
                <a:lnTo>
                  <a:pt x="132" y="2336"/>
                </a:lnTo>
                <a:lnTo>
                  <a:pt x="108" y="2346"/>
                </a:lnTo>
                <a:lnTo>
                  <a:pt x="97" y="2350"/>
                </a:lnTo>
                <a:lnTo>
                  <a:pt x="86" y="2355"/>
                </a:lnTo>
                <a:lnTo>
                  <a:pt x="66" y="2365"/>
                </a:lnTo>
                <a:lnTo>
                  <a:pt x="47" y="2375"/>
                </a:lnTo>
                <a:lnTo>
                  <a:pt x="29" y="2387"/>
                </a:lnTo>
                <a:lnTo>
                  <a:pt x="21" y="2392"/>
                </a:lnTo>
                <a:lnTo>
                  <a:pt x="14" y="2398"/>
                </a:lnTo>
                <a:lnTo>
                  <a:pt x="0" y="2411"/>
                </a:lnTo>
                <a:lnTo>
                  <a:pt x="35" y="2415"/>
                </a:lnTo>
                <a:lnTo>
                  <a:pt x="69" y="2421"/>
                </a:lnTo>
                <a:lnTo>
                  <a:pt x="102" y="2428"/>
                </a:lnTo>
                <a:lnTo>
                  <a:pt x="134" y="2436"/>
                </a:lnTo>
                <a:lnTo>
                  <a:pt x="150" y="2440"/>
                </a:lnTo>
                <a:lnTo>
                  <a:pt x="166" y="2446"/>
                </a:lnTo>
                <a:lnTo>
                  <a:pt x="197" y="2456"/>
                </a:lnTo>
                <a:lnTo>
                  <a:pt x="212" y="2462"/>
                </a:lnTo>
                <a:lnTo>
                  <a:pt x="226" y="2468"/>
                </a:lnTo>
                <a:lnTo>
                  <a:pt x="241" y="2474"/>
                </a:lnTo>
                <a:lnTo>
                  <a:pt x="256" y="2482"/>
                </a:lnTo>
                <a:lnTo>
                  <a:pt x="270" y="2488"/>
                </a:lnTo>
                <a:lnTo>
                  <a:pt x="285" y="2496"/>
                </a:lnTo>
                <a:lnTo>
                  <a:pt x="299" y="2504"/>
                </a:lnTo>
                <a:lnTo>
                  <a:pt x="313" y="2512"/>
                </a:lnTo>
                <a:lnTo>
                  <a:pt x="326" y="2520"/>
                </a:lnTo>
                <a:lnTo>
                  <a:pt x="340" y="2530"/>
                </a:lnTo>
                <a:lnTo>
                  <a:pt x="354" y="2538"/>
                </a:lnTo>
                <a:lnTo>
                  <a:pt x="367" y="2548"/>
                </a:lnTo>
                <a:lnTo>
                  <a:pt x="393" y="2568"/>
                </a:lnTo>
                <a:lnTo>
                  <a:pt x="419" y="2589"/>
                </a:lnTo>
                <a:lnTo>
                  <a:pt x="432" y="2601"/>
                </a:lnTo>
                <a:lnTo>
                  <a:pt x="444" y="2612"/>
                </a:lnTo>
                <a:lnTo>
                  <a:pt x="457" y="2624"/>
                </a:lnTo>
                <a:lnTo>
                  <a:pt x="470" y="2636"/>
                </a:lnTo>
                <a:lnTo>
                  <a:pt x="482" y="2649"/>
                </a:lnTo>
                <a:lnTo>
                  <a:pt x="494" y="2661"/>
                </a:lnTo>
                <a:lnTo>
                  <a:pt x="518" y="2689"/>
                </a:lnTo>
                <a:lnTo>
                  <a:pt x="530" y="2703"/>
                </a:lnTo>
                <a:lnTo>
                  <a:pt x="542" y="2718"/>
                </a:lnTo>
                <a:lnTo>
                  <a:pt x="566" y="2748"/>
                </a:lnTo>
                <a:lnTo>
                  <a:pt x="589" y="2780"/>
                </a:lnTo>
                <a:lnTo>
                  <a:pt x="611" y="2812"/>
                </a:lnTo>
                <a:lnTo>
                  <a:pt x="634" y="2848"/>
                </a:lnTo>
                <a:lnTo>
                  <a:pt x="656" y="2884"/>
                </a:lnTo>
                <a:lnTo>
                  <a:pt x="678" y="2922"/>
                </a:lnTo>
                <a:lnTo>
                  <a:pt x="701" y="2961"/>
                </a:lnTo>
                <a:lnTo>
                  <a:pt x="723" y="3003"/>
                </a:lnTo>
                <a:lnTo>
                  <a:pt x="744" y="3045"/>
                </a:lnTo>
                <a:lnTo>
                  <a:pt x="766" y="3090"/>
                </a:lnTo>
                <a:lnTo>
                  <a:pt x="788" y="3136"/>
                </a:lnTo>
                <a:lnTo>
                  <a:pt x="810" y="3184"/>
                </a:lnTo>
                <a:lnTo>
                  <a:pt x="831" y="3234"/>
                </a:lnTo>
                <a:lnTo>
                  <a:pt x="857" y="3290"/>
                </a:lnTo>
                <a:lnTo>
                  <a:pt x="871" y="3319"/>
                </a:lnTo>
                <a:lnTo>
                  <a:pt x="883" y="3346"/>
                </a:lnTo>
                <a:lnTo>
                  <a:pt x="898" y="3374"/>
                </a:lnTo>
                <a:lnTo>
                  <a:pt x="913" y="3402"/>
                </a:lnTo>
                <a:lnTo>
                  <a:pt x="928" y="3428"/>
                </a:lnTo>
                <a:lnTo>
                  <a:pt x="944" y="3455"/>
                </a:lnTo>
                <a:lnTo>
                  <a:pt x="961" y="3480"/>
                </a:lnTo>
                <a:lnTo>
                  <a:pt x="978" y="3506"/>
                </a:lnTo>
                <a:lnTo>
                  <a:pt x="996" y="3530"/>
                </a:lnTo>
                <a:lnTo>
                  <a:pt x="1015" y="3555"/>
                </a:lnTo>
                <a:lnTo>
                  <a:pt x="1034" y="3578"/>
                </a:lnTo>
                <a:lnTo>
                  <a:pt x="1056" y="3600"/>
                </a:lnTo>
                <a:lnTo>
                  <a:pt x="1066" y="3612"/>
                </a:lnTo>
                <a:lnTo>
                  <a:pt x="1077" y="3623"/>
                </a:lnTo>
                <a:lnTo>
                  <a:pt x="1099" y="3644"/>
                </a:lnTo>
                <a:lnTo>
                  <a:pt x="1123" y="3664"/>
                </a:lnTo>
                <a:lnTo>
                  <a:pt x="1147" y="3683"/>
                </a:lnTo>
                <a:lnTo>
                  <a:pt x="1160" y="3693"/>
                </a:lnTo>
                <a:lnTo>
                  <a:pt x="1173" y="3701"/>
                </a:lnTo>
                <a:lnTo>
                  <a:pt x="1199" y="3719"/>
                </a:lnTo>
                <a:lnTo>
                  <a:pt x="1213" y="3728"/>
                </a:lnTo>
                <a:lnTo>
                  <a:pt x="1227" y="3735"/>
                </a:lnTo>
                <a:lnTo>
                  <a:pt x="1241" y="3743"/>
                </a:lnTo>
                <a:lnTo>
                  <a:pt x="1255" y="3750"/>
                </a:lnTo>
                <a:lnTo>
                  <a:pt x="1286" y="3764"/>
                </a:lnTo>
                <a:lnTo>
                  <a:pt x="1301" y="3772"/>
                </a:lnTo>
                <a:lnTo>
                  <a:pt x="1317" y="3778"/>
                </a:lnTo>
                <a:lnTo>
                  <a:pt x="1334" y="3783"/>
                </a:lnTo>
                <a:lnTo>
                  <a:pt x="1350" y="3789"/>
                </a:lnTo>
                <a:lnTo>
                  <a:pt x="1367" y="3794"/>
                </a:lnTo>
                <a:lnTo>
                  <a:pt x="1385" y="3799"/>
                </a:lnTo>
                <a:lnTo>
                  <a:pt x="1402" y="3803"/>
                </a:lnTo>
                <a:lnTo>
                  <a:pt x="1420" y="3808"/>
                </a:lnTo>
                <a:lnTo>
                  <a:pt x="1438" y="3812"/>
                </a:lnTo>
                <a:lnTo>
                  <a:pt x="1457" y="3815"/>
                </a:lnTo>
                <a:lnTo>
                  <a:pt x="1496" y="3822"/>
                </a:lnTo>
                <a:lnTo>
                  <a:pt x="1516" y="3824"/>
                </a:lnTo>
                <a:lnTo>
                  <a:pt x="1536" y="3826"/>
                </a:lnTo>
                <a:lnTo>
                  <a:pt x="1556" y="3828"/>
                </a:lnTo>
                <a:lnTo>
                  <a:pt x="1578" y="3829"/>
                </a:lnTo>
                <a:lnTo>
                  <a:pt x="1599" y="3830"/>
                </a:lnTo>
                <a:lnTo>
                  <a:pt x="1621" y="3830"/>
                </a:lnTo>
                <a:lnTo>
                  <a:pt x="1641" y="3830"/>
                </a:lnTo>
                <a:lnTo>
                  <a:pt x="1663" y="3830"/>
                </a:lnTo>
                <a:lnTo>
                  <a:pt x="1684" y="3828"/>
                </a:lnTo>
                <a:lnTo>
                  <a:pt x="1705" y="3827"/>
                </a:lnTo>
                <a:lnTo>
                  <a:pt x="1750" y="3823"/>
                </a:lnTo>
                <a:lnTo>
                  <a:pt x="1795" y="3818"/>
                </a:lnTo>
                <a:lnTo>
                  <a:pt x="1842" y="3813"/>
                </a:lnTo>
                <a:lnTo>
                  <a:pt x="1889" y="3809"/>
                </a:lnTo>
                <a:lnTo>
                  <a:pt x="1936" y="3806"/>
                </a:lnTo>
                <a:lnTo>
                  <a:pt x="1984" y="3802"/>
                </a:lnTo>
                <a:lnTo>
                  <a:pt x="2007" y="3802"/>
                </a:lnTo>
                <a:lnTo>
                  <a:pt x="2030" y="3802"/>
                </a:lnTo>
                <a:lnTo>
                  <a:pt x="2053" y="3803"/>
                </a:lnTo>
                <a:lnTo>
                  <a:pt x="2076" y="3804"/>
                </a:lnTo>
                <a:lnTo>
                  <a:pt x="2098" y="3807"/>
                </a:lnTo>
                <a:lnTo>
                  <a:pt x="2121" y="3810"/>
                </a:lnTo>
                <a:lnTo>
                  <a:pt x="2143" y="3814"/>
                </a:lnTo>
                <a:lnTo>
                  <a:pt x="2164" y="3819"/>
                </a:lnTo>
                <a:lnTo>
                  <a:pt x="2175" y="3822"/>
                </a:lnTo>
                <a:lnTo>
                  <a:pt x="2186" y="3825"/>
                </a:lnTo>
                <a:lnTo>
                  <a:pt x="2207" y="3832"/>
                </a:lnTo>
                <a:lnTo>
                  <a:pt x="2227" y="3841"/>
                </a:lnTo>
                <a:lnTo>
                  <a:pt x="2237" y="3845"/>
                </a:lnTo>
                <a:lnTo>
                  <a:pt x="2246" y="3850"/>
                </a:lnTo>
                <a:lnTo>
                  <a:pt x="2256" y="3856"/>
                </a:lnTo>
                <a:lnTo>
                  <a:pt x="2265" y="3861"/>
                </a:lnTo>
                <a:lnTo>
                  <a:pt x="2283" y="3874"/>
                </a:lnTo>
                <a:lnTo>
                  <a:pt x="2293" y="3880"/>
                </a:lnTo>
                <a:lnTo>
                  <a:pt x="2301" y="3887"/>
                </a:lnTo>
                <a:lnTo>
                  <a:pt x="2310" y="3895"/>
                </a:lnTo>
                <a:lnTo>
                  <a:pt x="2318" y="3902"/>
                </a:lnTo>
                <a:lnTo>
                  <a:pt x="2327" y="3910"/>
                </a:lnTo>
                <a:lnTo>
                  <a:pt x="2334" y="3917"/>
                </a:lnTo>
                <a:lnTo>
                  <a:pt x="2341" y="3926"/>
                </a:lnTo>
                <a:lnTo>
                  <a:pt x="2348" y="3933"/>
                </a:lnTo>
                <a:lnTo>
                  <a:pt x="2361" y="3949"/>
                </a:lnTo>
                <a:lnTo>
                  <a:pt x="2373" y="3965"/>
                </a:lnTo>
                <a:lnTo>
                  <a:pt x="2383" y="3982"/>
                </a:lnTo>
                <a:lnTo>
                  <a:pt x="2393" y="3998"/>
                </a:lnTo>
                <a:lnTo>
                  <a:pt x="2401" y="4015"/>
                </a:lnTo>
                <a:lnTo>
                  <a:pt x="2409" y="4032"/>
                </a:lnTo>
                <a:lnTo>
                  <a:pt x="2416" y="4049"/>
                </a:lnTo>
                <a:lnTo>
                  <a:pt x="2422" y="4066"/>
                </a:lnTo>
                <a:lnTo>
                  <a:pt x="2428" y="4084"/>
                </a:lnTo>
                <a:lnTo>
                  <a:pt x="2432" y="4101"/>
                </a:lnTo>
                <a:lnTo>
                  <a:pt x="2438" y="4119"/>
                </a:lnTo>
                <a:lnTo>
                  <a:pt x="2441" y="4137"/>
                </a:lnTo>
                <a:lnTo>
                  <a:pt x="2448" y="4172"/>
                </a:lnTo>
                <a:lnTo>
                  <a:pt x="2453" y="4209"/>
                </a:lnTo>
                <a:lnTo>
                  <a:pt x="2459" y="4244"/>
                </a:lnTo>
                <a:lnTo>
                  <a:pt x="2464" y="4280"/>
                </a:lnTo>
                <a:lnTo>
                  <a:pt x="2469" y="4315"/>
                </a:lnTo>
                <a:lnTo>
                  <a:pt x="2477" y="4350"/>
                </a:lnTo>
                <a:lnTo>
                  <a:pt x="2481" y="4367"/>
                </a:lnTo>
                <a:lnTo>
                  <a:pt x="2485" y="4384"/>
                </a:lnTo>
                <a:lnTo>
                  <a:pt x="2490" y="4401"/>
                </a:lnTo>
                <a:lnTo>
                  <a:pt x="2495" y="4417"/>
                </a:lnTo>
                <a:lnTo>
                  <a:pt x="2501" y="4434"/>
                </a:lnTo>
                <a:lnTo>
                  <a:pt x="2509" y="4450"/>
                </a:lnTo>
                <a:lnTo>
                  <a:pt x="2518" y="4470"/>
                </a:lnTo>
                <a:lnTo>
                  <a:pt x="2528" y="4489"/>
                </a:lnTo>
                <a:lnTo>
                  <a:pt x="2538" y="4508"/>
                </a:lnTo>
                <a:lnTo>
                  <a:pt x="2550" y="4526"/>
                </a:lnTo>
                <a:lnTo>
                  <a:pt x="2562" y="4545"/>
                </a:lnTo>
                <a:lnTo>
                  <a:pt x="2575" y="4562"/>
                </a:lnTo>
                <a:lnTo>
                  <a:pt x="2588" y="4577"/>
                </a:lnTo>
                <a:lnTo>
                  <a:pt x="2602" y="4593"/>
                </a:lnTo>
                <a:lnTo>
                  <a:pt x="2617" y="4608"/>
                </a:lnTo>
                <a:lnTo>
                  <a:pt x="2633" y="4623"/>
                </a:lnTo>
                <a:lnTo>
                  <a:pt x="2649" y="4637"/>
                </a:lnTo>
                <a:lnTo>
                  <a:pt x="2667" y="4651"/>
                </a:lnTo>
                <a:lnTo>
                  <a:pt x="2684" y="4664"/>
                </a:lnTo>
                <a:lnTo>
                  <a:pt x="2703" y="4676"/>
                </a:lnTo>
                <a:lnTo>
                  <a:pt x="2723" y="4688"/>
                </a:lnTo>
                <a:lnTo>
                  <a:pt x="2744" y="4699"/>
                </a:lnTo>
                <a:lnTo>
                  <a:pt x="2765" y="4709"/>
                </a:lnTo>
                <a:lnTo>
                  <a:pt x="2787" y="4719"/>
                </a:lnTo>
                <a:lnTo>
                  <a:pt x="2811" y="4728"/>
                </a:lnTo>
                <a:lnTo>
                  <a:pt x="2835" y="4737"/>
                </a:lnTo>
                <a:lnTo>
                  <a:pt x="2860" y="4745"/>
                </a:lnTo>
                <a:lnTo>
                  <a:pt x="2886" y="4753"/>
                </a:lnTo>
                <a:lnTo>
                  <a:pt x="2913" y="4760"/>
                </a:lnTo>
                <a:lnTo>
                  <a:pt x="2941" y="4767"/>
                </a:lnTo>
                <a:lnTo>
                  <a:pt x="2970" y="4773"/>
                </a:lnTo>
                <a:lnTo>
                  <a:pt x="3000" y="4778"/>
                </a:lnTo>
                <a:lnTo>
                  <a:pt x="3015" y="4781"/>
                </a:lnTo>
                <a:lnTo>
                  <a:pt x="3031" y="4784"/>
                </a:lnTo>
                <a:lnTo>
                  <a:pt x="3063" y="4788"/>
                </a:lnTo>
                <a:lnTo>
                  <a:pt x="3097" y="4791"/>
                </a:lnTo>
                <a:lnTo>
                  <a:pt x="3114" y="4793"/>
                </a:lnTo>
                <a:lnTo>
                  <a:pt x="3131" y="4794"/>
                </a:lnTo>
                <a:lnTo>
                  <a:pt x="3166" y="4798"/>
                </a:lnTo>
                <a:lnTo>
                  <a:pt x="3202" y="4800"/>
                </a:lnTo>
                <a:lnTo>
                  <a:pt x="3186" y="4812"/>
                </a:lnTo>
                <a:lnTo>
                  <a:pt x="3170" y="4824"/>
                </a:lnTo>
                <a:lnTo>
                  <a:pt x="3153" y="4836"/>
                </a:lnTo>
                <a:lnTo>
                  <a:pt x="3136" y="4846"/>
                </a:lnTo>
                <a:lnTo>
                  <a:pt x="3118" y="4856"/>
                </a:lnTo>
                <a:lnTo>
                  <a:pt x="3099" y="4866"/>
                </a:lnTo>
                <a:lnTo>
                  <a:pt x="3080" y="4874"/>
                </a:lnTo>
                <a:lnTo>
                  <a:pt x="3059" y="4883"/>
                </a:lnTo>
                <a:lnTo>
                  <a:pt x="3039" y="4890"/>
                </a:lnTo>
                <a:lnTo>
                  <a:pt x="3019" y="4898"/>
                </a:lnTo>
                <a:lnTo>
                  <a:pt x="2998" y="4904"/>
                </a:lnTo>
                <a:lnTo>
                  <a:pt x="2976" y="4909"/>
                </a:lnTo>
                <a:lnTo>
                  <a:pt x="2954" y="4916"/>
                </a:lnTo>
                <a:lnTo>
                  <a:pt x="2932" y="4920"/>
                </a:lnTo>
                <a:lnTo>
                  <a:pt x="2909" y="4924"/>
                </a:lnTo>
                <a:lnTo>
                  <a:pt x="2886" y="4928"/>
                </a:lnTo>
                <a:lnTo>
                  <a:pt x="2863" y="4932"/>
                </a:lnTo>
                <a:lnTo>
                  <a:pt x="2839" y="4934"/>
                </a:lnTo>
                <a:lnTo>
                  <a:pt x="2816" y="4936"/>
                </a:lnTo>
                <a:lnTo>
                  <a:pt x="2791" y="4938"/>
                </a:lnTo>
                <a:lnTo>
                  <a:pt x="2767" y="4939"/>
                </a:lnTo>
                <a:lnTo>
                  <a:pt x="2743" y="4940"/>
                </a:lnTo>
                <a:lnTo>
                  <a:pt x="2693" y="4940"/>
                </a:lnTo>
                <a:lnTo>
                  <a:pt x="2668" y="4939"/>
                </a:lnTo>
                <a:lnTo>
                  <a:pt x="2643" y="4938"/>
                </a:lnTo>
                <a:lnTo>
                  <a:pt x="2618" y="4937"/>
                </a:lnTo>
                <a:lnTo>
                  <a:pt x="2593" y="4935"/>
                </a:lnTo>
                <a:lnTo>
                  <a:pt x="2567" y="4933"/>
                </a:lnTo>
                <a:lnTo>
                  <a:pt x="2542" y="4929"/>
                </a:lnTo>
                <a:lnTo>
                  <a:pt x="2491" y="4922"/>
                </a:lnTo>
                <a:lnTo>
                  <a:pt x="2441" y="4913"/>
                </a:lnTo>
                <a:lnTo>
                  <a:pt x="2391" y="4904"/>
                </a:lnTo>
                <a:lnTo>
                  <a:pt x="2365" y="4898"/>
                </a:lnTo>
                <a:lnTo>
                  <a:pt x="2341" y="4892"/>
                </a:lnTo>
                <a:lnTo>
                  <a:pt x="2316" y="4885"/>
                </a:lnTo>
                <a:lnTo>
                  <a:pt x="2292" y="4878"/>
                </a:lnTo>
                <a:lnTo>
                  <a:pt x="2268" y="4871"/>
                </a:lnTo>
                <a:lnTo>
                  <a:pt x="2244" y="4864"/>
                </a:lnTo>
                <a:lnTo>
                  <a:pt x="2221" y="4856"/>
                </a:lnTo>
                <a:lnTo>
                  <a:pt x="2197" y="4849"/>
                </a:lnTo>
                <a:lnTo>
                  <a:pt x="2152" y="4831"/>
                </a:lnTo>
                <a:lnTo>
                  <a:pt x="2129" y="4822"/>
                </a:lnTo>
                <a:lnTo>
                  <a:pt x="2107" y="4812"/>
                </a:lnTo>
                <a:lnTo>
                  <a:pt x="2086" y="4803"/>
                </a:lnTo>
                <a:lnTo>
                  <a:pt x="2064" y="4793"/>
                </a:lnTo>
                <a:lnTo>
                  <a:pt x="2024" y="4772"/>
                </a:lnTo>
                <a:lnTo>
                  <a:pt x="2004" y="4761"/>
                </a:lnTo>
                <a:lnTo>
                  <a:pt x="1985" y="4751"/>
                </a:lnTo>
                <a:lnTo>
                  <a:pt x="1967" y="4740"/>
                </a:lnTo>
                <a:lnTo>
                  <a:pt x="1949" y="4728"/>
                </a:lnTo>
                <a:lnTo>
                  <a:pt x="1930" y="4717"/>
                </a:lnTo>
                <a:lnTo>
                  <a:pt x="1913" y="4705"/>
                </a:lnTo>
                <a:lnTo>
                  <a:pt x="1897" y="4692"/>
                </a:lnTo>
                <a:lnTo>
                  <a:pt x="1882" y="4681"/>
                </a:lnTo>
                <a:lnTo>
                  <a:pt x="1867" y="4668"/>
                </a:lnTo>
                <a:lnTo>
                  <a:pt x="1852" y="4655"/>
                </a:lnTo>
                <a:lnTo>
                  <a:pt x="1839" y="4642"/>
                </a:lnTo>
                <a:lnTo>
                  <a:pt x="1826" y="4630"/>
                </a:lnTo>
                <a:lnTo>
                  <a:pt x="1827" y="4663"/>
                </a:lnTo>
                <a:lnTo>
                  <a:pt x="1831" y="4694"/>
                </a:lnTo>
                <a:lnTo>
                  <a:pt x="1834" y="4727"/>
                </a:lnTo>
                <a:lnTo>
                  <a:pt x="1838" y="4759"/>
                </a:lnTo>
                <a:lnTo>
                  <a:pt x="1843" y="4792"/>
                </a:lnTo>
                <a:lnTo>
                  <a:pt x="1850" y="4824"/>
                </a:lnTo>
                <a:lnTo>
                  <a:pt x="1856" y="4856"/>
                </a:lnTo>
                <a:lnTo>
                  <a:pt x="1863" y="4887"/>
                </a:lnTo>
                <a:lnTo>
                  <a:pt x="1871" y="4919"/>
                </a:lnTo>
                <a:lnTo>
                  <a:pt x="1880" y="4950"/>
                </a:lnTo>
                <a:lnTo>
                  <a:pt x="1890" y="4980"/>
                </a:lnTo>
                <a:lnTo>
                  <a:pt x="1901" y="5010"/>
                </a:lnTo>
                <a:lnTo>
                  <a:pt x="1911" y="5040"/>
                </a:lnTo>
                <a:lnTo>
                  <a:pt x="1923" y="5070"/>
                </a:lnTo>
                <a:lnTo>
                  <a:pt x="1936" y="5100"/>
                </a:lnTo>
                <a:lnTo>
                  <a:pt x="1950" y="5128"/>
                </a:lnTo>
                <a:lnTo>
                  <a:pt x="1963" y="5157"/>
                </a:lnTo>
                <a:lnTo>
                  <a:pt x="1979" y="5185"/>
                </a:lnTo>
                <a:lnTo>
                  <a:pt x="1994" y="5212"/>
                </a:lnTo>
                <a:lnTo>
                  <a:pt x="2011" y="5239"/>
                </a:lnTo>
                <a:lnTo>
                  <a:pt x="2028" y="5265"/>
                </a:lnTo>
                <a:lnTo>
                  <a:pt x="2046" y="5292"/>
                </a:lnTo>
                <a:lnTo>
                  <a:pt x="2065" y="5318"/>
                </a:lnTo>
                <a:lnTo>
                  <a:pt x="2085" y="5342"/>
                </a:lnTo>
                <a:lnTo>
                  <a:pt x="2106" y="5366"/>
                </a:lnTo>
                <a:lnTo>
                  <a:pt x="2127" y="5391"/>
                </a:lnTo>
                <a:lnTo>
                  <a:pt x="2148" y="5414"/>
                </a:lnTo>
                <a:lnTo>
                  <a:pt x="2172" y="5437"/>
                </a:lnTo>
                <a:lnTo>
                  <a:pt x="2195" y="5458"/>
                </a:lnTo>
                <a:lnTo>
                  <a:pt x="2220" y="5479"/>
                </a:lnTo>
                <a:lnTo>
                  <a:pt x="2244" y="5500"/>
                </a:lnTo>
                <a:lnTo>
                  <a:pt x="2270" y="5520"/>
                </a:lnTo>
                <a:lnTo>
                  <a:pt x="2296" y="5539"/>
                </a:lnTo>
                <a:lnTo>
                  <a:pt x="2324" y="5558"/>
                </a:lnTo>
                <a:lnTo>
                  <a:pt x="2352" y="5575"/>
                </a:lnTo>
                <a:lnTo>
                  <a:pt x="2381" y="5592"/>
                </a:lnTo>
                <a:lnTo>
                  <a:pt x="2411" y="5608"/>
                </a:lnTo>
                <a:lnTo>
                  <a:pt x="2442" y="5623"/>
                </a:lnTo>
                <a:lnTo>
                  <a:pt x="2473" y="5638"/>
                </a:lnTo>
                <a:lnTo>
                  <a:pt x="2504" y="5650"/>
                </a:lnTo>
                <a:lnTo>
                  <a:pt x="2537" y="5663"/>
                </a:lnTo>
                <a:lnTo>
                  <a:pt x="2571" y="5675"/>
                </a:lnTo>
                <a:lnTo>
                  <a:pt x="2605" y="5685"/>
                </a:lnTo>
                <a:lnTo>
                  <a:pt x="2641" y="5696"/>
                </a:lnTo>
                <a:lnTo>
                  <a:pt x="2677" y="5705"/>
                </a:lnTo>
                <a:lnTo>
                  <a:pt x="2714" y="5712"/>
                </a:lnTo>
                <a:lnTo>
                  <a:pt x="2751" y="5719"/>
                </a:lnTo>
                <a:lnTo>
                  <a:pt x="2789" y="5725"/>
                </a:lnTo>
                <a:lnTo>
                  <a:pt x="2829" y="5730"/>
                </a:lnTo>
                <a:lnTo>
                  <a:pt x="2868" y="5733"/>
                </a:lnTo>
                <a:lnTo>
                  <a:pt x="2909" y="5736"/>
                </a:lnTo>
                <a:lnTo>
                  <a:pt x="2951" y="5738"/>
                </a:lnTo>
                <a:lnTo>
                  <a:pt x="2993" y="5738"/>
                </a:lnTo>
                <a:lnTo>
                  <a:pt x="3036" y="5738"/>
                </a:lnTo>
                <a:lnTo>
                  <a:pt x="3080" y="5735"/>
                </a:lnTo>
                <a:lnTo>
                  <a:pt x="3124" y="5732"/>
                </a:lnTo>
                <a:lnTo>
                  <a:pt x="3170" y="5728"/>
                </a:lnTo>
                <a:lnTo>
                  <a:pt x="3217" y="5723"/>
                </a:lnTo>
                <a:lnTo>
                  <a:pt x="3263" y="5716"/>
                </a:lnTo>
                <a:lnTo>
                  <a:pt x="3311" y="5708"/>
                </a:lnTo>
                <a:lnTo>
                  <a:pt x="3360" y="5699"/>
                </a:lnTo>
                <a:lnTo>
                  <a:pt x="3409" y="5689"/>
                </a:lnTo>
                <a:lnTo>
                  <a:pt x="3459" y="5676"/>
                </a:lnTo>
                <a:lnTo>
                  <a:pt x="3510" y="5663"/>
                </a:lnTo>
                <a:lnTo>
                  <a:pt x="3546" y="5655"/>
                </a:lnTo>
                <a:lnTo>
                  <a:pt x="3563" y="5651"/>
                </a:lnTo>
                <a:lnTo>
                  <a:pt x="3579" y="5648"/>
                </a:lnTo>
                <a:lnTo>
                  <a:pt x="3596" y="5645"/>
                </a:lnTo>
                <a:lnTo>
                  <a:pt x="3612" y="5643"/>
                </a:lnTo>
                <a:lnTo>
                  <a:pt x="3643" y="5641"/>
                </a:lnTo>
                <a:lnTo>
                  <a:pt x="3673" y="5641"/>
                </a:lnTo>
                <a:lnTo>
                  <a:pt x="3688" y="5642"/>
                </a:lnTo>
                <a:lnTo>
                  <a:pt x="3701" y="5644"/>
                </a:lnTo>
                <a:lnTo>
                  <a:pt x="3715" y="5646"/>
                </a:lnTo>
                <a:lnTo>
                  <a:pt x="3729" y="5649"/>
                </a:lnTo>
                <a:lnTo>
                  <a:pt x="3742" y="5652"/>
                </a:lnTo>
                <a:lnTo>
                  <a:pt x="3755" y="5657"/>
                </a:lnTo>
                <a:lnTo>
                  <a:pt x="3767" y="5662"/>
                </a:lnTo>
                <a:lnTo>
                  <a:pt x="3779" y="5667"/>
                </a:lnTo>
                <a:lnTo>
                  <a:pt x="3791" y="5674"/>
                </a:lnTo>
                <a:lnTo>
                  <a:pt x="3802" y="5681"/>
                </a:lnTo>
                <a:lnTo>
                  <a:pt x="3813" y="5690"/>
                </a:lnTo>
                <a:lnTo>
                  <a:pt x="3824" y="5698"/>
                </a:lnTo>
                <a:lnTo>
                  <a:pt x="3834" y="5708"/>
                </a:lnTo>
                <a:lnTo>
                  <a:pt x="3844" y="5718"/>
                </a:lnTo>
                <a:lnTo>
                  <a:pt x="3853" y="5730"/>
                </a:lnTo>
                <a:lnTo>
                  <a:pt x="3863" y="5742"/>
                </a:lnTo>
                <a:lnTo>
                  <a:pt x="3872" y="5756"/>
                </a:lnTo>
                <a:lnTo>
                  <a:pt x="3880" y="5769"/>
                </a:lnTo>
                <a:lnTo>
                  <a:pt x="3889" y="5784"/>
                </a:lnTo>
                <a:lnTo>
                  <a:pt x="3896" y="5799"/>
                </a:lnTo>
                <a:lnTo>
                  <a:pt x="3903" y="5816"/>
                </a:lnTo>
                <a:lnTo>
                  <a:pt x="3911" y="5834"/>
                </a:lnTo>
                <a:lnTo>
                  <a:pt x="3920" y="5858"/>
                </a:lnTo>
                <a:lnTo>
                  <a:pt x="3931" y="5881"/>
                </a:lnTo>
                <a:lnTo>
                  <a:pt x="3943" y="5902"/>
                </a:lnTo>
                <a:lnTo>
                  <a:pt x="3954" y="5924"/>
                </a:lnTo>
                <a:lnTo>
                  <a:pt x="3967" y="5943"/>
                </a:lnTo>
                <a:lnTo>
                  <a:pt x="3974" y="5951"/>
                </a:lnTo>
                <a:lnTo>
                  <a:pt x="3981" y="5961"/>
                </a:lnTo>
                <a:lnTo>
                  <a:pt x="3995" y="5978"/>
                </a:lnTo>
                <a:lnTo>
                  <a:pt x="4010" y="5994"/>
                </a:lnTo>
                <a:lnTo>
                  <a:pt x="4025" y="6009"/>
                </a:lnTo>
                <a:lnTo>
                  <a:pt x="4041" y="6022"/>
                </a:lnTo>
                <a:lnTo>
                  <a:pt x="4049" y="6029"/>
                </a:lnTo>
                <a:lnTo>
                  <a:pt x="4058" y="6035"/>
                </a:lnTo>
                <a:lnTo>
                  <a:pt x="4075" y="6047"/>
                </a:lnTo>
                <a:lnTo>
                  <a:pt x="4092" y="6058"/>
                </a:lnTo>
                <a:lnTo>
                  <a:pt x="4110" y="6067"/>
                </a:lnTo>
                <a:lnTo>
                  <a:pt x="4128" y="6076"/>
                </a:lnTo>
                <a:lnTo>
                  <a:pt x="4147" y="6084"/>
                </a:lnTo>
                <a:lnTo>
                  <a:pt x="4155" y="6088"/>
                </a:lnTo>
                <a:lnTo>
                  <a:pt x="4165" y="6092"/>
                </a:lnTo>
                <a:lnTo>
                  <a:pt x="4185" y="6098"/>
                </a:lnTo>
                <a:lnTo>
                  <a:pt x="4204" y="6103"/>
                </a:lnTo>
                <a:lnTo>
                  <a:pt x="4224" y="6108"/>
                </a:lnTo>
                <a:lnTo>
                  <a:pt x="4245" y="6112"/>
                </a:lnTo>
                <a:lnTo>
                  <a:pt x="4254" y="6114"/>
                </a:lnTo>
                <a:lnTo>
                  <a:pt x="4265" y="6115"/>
                </a:lnTo>
                <a:lnTo>
                  <a:pt x="4285" y="6118"/>
                </a:lnTo>
                <a:lnTo>
                  <a:pt x="4306" y="6120"/>
                </a:lnTo>
                <a:lnTo>
                  <a:pt x="4328" y="6121"/>
                </a:lnTo>
                <a:lnTo>
                  <a:pt x="4349" y="6122"/>
                </a:lnTo>
                <a:lnTo>
                  <a:pt x="4369" y="6122"/>
                </a:lnTo>
                <a:lnTo>
                  <a:pt x="4390" y="6121"/>
                </a:lnTo>
                <a:lnTo>
                  <a:pt x="4433" y="6119"/>
                </a:lnTo>
                <a:lnTo>
                  <a:pt x="4454" y="6117"/>
                </a:lnTo>
                <a:lnTo>
                  <a:pt x="4475" y="6115"/>
                </a:lnTo>
                <a:lnTo>
                  <a:pt x="4523" y="6110"/>
                </a:lnTo>
                <a:lnTo>
                  <a:pt x="4570" y="6104"/>
                </a:lnTo>
                <a:lnTo>
                  <a:pt x="4616" y="6101"/>
                </a:lnTo>
                <a:lnTo>
                  <a:pt x="4659" y="6099"/>
                </a:lnTo>
                <a:lnTo>
                  <a:pt x="4703" y="6098"/>
                </a:lnTo>
                <a:lnTo>
                  <a:pt x="4724" y="6097"/>
                </a:lnTo>
                <a:lnTo>
                  <a:pt x="4744" y="6097"/>
                </a:lnTo>
                <a:lnTo>
                  <a:pt x="4786" y="6098"/>
                </a:lnTo>
                <a:lnTo>
                  <a:pt x="4826" y="6100"/>
                </a:lnTo>
                <a:lnTo>
                  <a:pt x="4865" y="6102"/>
                </a:lnTo>
                <a:lnTo>
                  <a:pt x="4885" y="6104"/>
                </a:lnTo>
                <a:lnTo>
                  <a:pt x="4904" y="6106"/>
                </a:lnTo>
                <a:lnTo>
                  <a:pt x="4941" y="6112"/>
                </a:lnTo>
                <a:lnTo>
                  <a:pt x="4978" y="6118"/>
                </a:lnTo>
                <a:lnTo>
                  <a:pt x="5013" y="6126"/>
                </a:lnTo>
                <a:lnTo>
                  <a:pt x="5031" y="6130"/>
                </a:lnTo>
                <a:lnTo>
                  <a:pt x="5048" y="6134"/>
                </a:lnTo>
                <a:lnTo>
                  <a:pt x="5083" y="6144"/>
                </a:lnTo>
                <a:lnTo>
                  <a:pt x="5100" y="6149"/>
                </a:lnTo>
                <a:lnTo>
                  <a:pt x="5116" y="6155"/>
                </a:lnTo>
                <a:lnTo>
                  <a:pt x="5150" y="6167"/>
                </a:lnTo>
                <a:lnTo>
                  <a:pt x="5166" y="6175"/>
                </a:lnTo>
                <a:lnTo>
                  <a:pt x="5182" y="6181"/>
                </a:lnTo>
                <a:lnTo>
                  <a:pt x="5198" y="6188"/>
                </a:lnTo>
                <a:lnTo>
                  <a:pt x="5214" y="6196"/>
                </a:lnTo>
                <a:lnTo>
                  <a:pt x="5230" y="6203"/>
                </a:lnTo>
                <a:lnTo>
                  <a:pt x="5246" y="6212"/>
                </a:lnTo>
                <a:lnTo>
                  <a:pt x="5277" y="6229"/>
                </a:lnTo>
                <a:lnTo>
                  <a:pt x="5307" y="6248"/>
                </a:lnTo>
                <a:lnTo>
                  <a:pt x="5337" y="6268"/>
                </a:lnTo>
                <a:lnTo>
                  <a:pt x="5366" y="6289"/>
                </a:lnTo>
                <a:lnTo>
                  <a:pt x="5396" y="6312"/>
                </a:lnTo>
                <a:lnTo>
                  <a:pt x="5411" y="6323"/>
                </a:lnTo>
                <a:lnTo>
                  <a:pt x="5425" y="6336"/>
                </a:lnTo>
                <a:lnTo>
                  <a:pt x="5453" y="6362"/>
                </a:lnTo>
                <a:lnTo>
                  <a:pt x="5482" y="6388"/>
                </a:lnTo>
                <a:lnTo>
                  <a:pt x="5496" y="6402"/>
                </a:lnTo>
                <a:lnTo>
                  <a:pt x="5510" y="6416"/>
                </a:lnTo>
                <a:lnTo>
                  <a:pt x="5538" y="6446"/>
                </a:lnTo>
                <a:lnTo>
                  <a:pt x="5566" y="6476"/>
                </a:lnTo>
                <a:lnTo>
                  <a:pt x="5594" y="6509"/>
                </a:lnTo>
                <a:lnTo>
                  <a:pt x="5597" y="6482"/>
                </a:lnTo>
                <a:lnTo>
                  <a:pt x="5599" y="6455"/>
                </a:lnTo>
                <a:lnTo>
                  <a:pt x="5600" y="6429"/>
                </a:lnTo>
                <a:lnTo>
                  <a:pt x="5601" y="6402"/>
                </a:lnTo>
                <a:lnTo>
                  <a:pt x="5601" y="6377"/>
                </a:lnTo>
                <a:lnTo>
                  <a:pt x="5600" y="6351"/>
                </a:lnTo>
                <a:lnTo>
                  <a:pt x="5599" y="6325"/>
                </a:lnTo>
                <a:lnTo>
                  <a:pt x="5597" y="6301"/>
                </a:lnTo>
                <a:lnTo>
                  <a:pt x="5595" y="6276"/>
                </a:lnTo>
                <a:lnTo>
                  <a:pt x="5592" y="6252"/>
                </a:lnTo>
                <a:lnTo>
                  <a:pt x="5588" y="6228"/>
                </a:lnTo>
                <a:lnTo>
                  <a:pt x="5584" y="6204"/>
                </a:lnTo>
                <a:lnTo>
                  <a:pt x="5579" y="6181"/>
                </a:lnTo>
                <a:lnTo>
                  <a:pt x="5573" y="6159"/>
                </a:lnTo>
                <a:lnTo>
                  <a:pt x="5568" y="6136"/>
                </a:lnTo>
                <a:lnTo>
                  <a:pt x="5562" y="6114"/>
                </a:lnTo>
                <a:lnTo>
                  <a:pt x="5555" y="6092"/>
                </a:lnTo>
                <a:lnTo>
                  <a:pt x="5548" y="6070"/>
                </a:lnTo>
                <a:lnTo>
                  <a:pt x="5540" y="6049"/>
                </a:lnTo>
                <a:lnTo>
                  <a:pt x="5532" y="6028"/>
                </a:lnTo>
                <a:lnTo>
                  <a:pt x="5525" y="6008"/>
                </a:lnTo>
                <a:lnTo>
                  <a:pt x="5515" y="5987"/>
                </a:lnTo>
                <a:lnTo>
                  <a:pt x="5506" y="5967"/>
                </a:lnTo>
                <a:lnTo>
                  <a:pt x="5497" y="5948"/>
                </a:lnTo>
                <a:lnTo>
                  <a:pt x="5486" y="5929"/>
                </a:lnTo>
                <a:lnTo>
                  <a:pt x="5477" y="5910"/>
                </a:lnTo>
                <a:lnTo>
                  <a:pt x="5466" y="5892"/>
                </a:lnTo>
                <a:lnTo>
                  <a:pt x="5454" y="5873"/>
                </a:lnTo>
                <a:lnTo>
                  <a:pt x="5444" y="5856"/>
                </a:lnTo>
                <a:lnTo>
                  <a:pt x="5432" y="5837"/>
                </a:lnTo>
                <a:lnTo>
                  <a:pt x="5420" y="5820"/>
                </a:lnTo>
                <a:lnTo>
                  <a:pt x="5409" y="5803"/>
                </a:lnTo>
                <a:lnTo>
                  <a:pt x="5383" y="5769"/>
                </a:lnTo>
                <a:lnTo>
                  <a:pt x="5358" y="5738"/>
                </a:lnTo>
                <a:lnTo>
                  <a:pt x="5331" y="5707"/>
                </a:lnTo>
                <a:lnTo>
                  <a:pt x="5318" y="5692"/>
                </a:lnTo>
                <a:lnTo>
                  <a:pt x="5304" y="5678"/>
                </a:lnTo>
                <a:lnTo>
                  <a:pt x="5277" y="5649"/>
                </a:lnTo>
                <a:lnTo>
                  <a:pt x="5249" y="5623"/>
                </a:lnTo>
                <a:lnTo>
                  <a:pt x="5222" y="5596"/>
                </a:lnTo>
                <a:lnTo>
                  <a:pt x="5193" y="5572"/>
                </a:lnTo>
                <a:lnTo>
                  <a:pt x="5164" y="5547"/>
                </a:lnTo>
                <a:lnTo>
                  <a:pt x="5137" y="5525"/>
                </a:lnTo>
                <a:lnTo>
                  <a:pt x="5109" y="5504"/>
                </a:lnTo>
                <a:lnTo>
                  <a:pt x="5081" y="5483"/>
                </a:lnTo>
                <a:lnTo>
                  <a:pt x="5054" y="5464"/>
                </a:lnTo>
                <a:lnTo>
                  <a:pt x="5027" y="5446"/>
                </a:lnTo>
                <a:lnTo>
                  <a:pt x="5002" y="5429"/>
                </a:lnTo>
                <a:lnTo>
                  <a:pt x="4976" y="5413"/>
                </a:lnTo>
                <a:lnTo>
                  <a:pt x="4954" y="5398"/>
                </a:lnTo>
                <a:lnTo>
                  <a:pt x="4942" y="5391"/>
                </a:lnTo>
                <a:lnTo>
                  <a:pt x="4931" y="5383"/>
                </a:lnTo>
                <a:lnTo>
                  <a:pt x="4911" y="5369"/>
                </a:lnTo>
                <a:lnTo>
                  <a:pt x="4892" y="5354"/>
                </a:lnTo>
                <a:lnTo>
                  <a:pt x="4884" y="5346"/>
                </a:lnTo>
                <a:lnTo>
                  <a:pt x="4874" y="5339"/>
                </a:lnTo>
                <a:lnTo>
                  <a:pt x="4857" y="5324"/>
                </a:lnTo>
                <a:lnTo>
                  <a:pt x="4842" y="5310"/>
                </a:lnTo>
                <a:lnTo>
                  <a:pt x="4827" y="5295"/>
                </a:lnTo>
                <a:lnTo>
                  <a:pt x="4813" y="5280"/>
                </a:lnTo>
                <a:lnTo>
                  <a:pt x="4801" y="5265"/>
                </a:lnTo>
                <a:lnTo>
                  <a:pt x="4789" y="5251"/>
                </a:lnTo>
                <a:lnTo>
                  <a:pt x="4778" y="5236"/>
                </a:lnTo>
                <a:lnTo>
                  <a:pt x="4769" y="5222"/>
                </a:lnTo>
                <a:lnTo>
                  <a:pt x="4759" y="5207"/>
                </a:lnTo>
                <a:lnTo>
                  <a:pt x="4752" y="5192"/>
                </a:lnTo>
                <a:lnTo>
                  <a:pt x="4744" y="5178"/>
                </a:lnTo>
                <a:lnTo>
                  <a:pt x="4737" y="5164"/>
                </a:lnTo>
                <a:lnTo>
                  <a:pt x="4732" y="5150"/>
                </a:lnTo>
                <a:lnTo>
                  <a:pt x="4725" y="5136"/>
                </a:lnTo>
                <a:lnTo>
                  <a:pt x="4721" y="5122"/>
                </a:lnTo>
                <a:lnTo>
                  <a:pt x="4713" y="5094"/>
                </a:lnTo>
                <a:lnTo>
                  <a:pt x="4710" y="5080"/>
                </a:lnTo>
                <a:lnTo>
                  <a:pt x="4707" y="5068"/>
                </a:lnTo>
                <a:lnTo>
                  <a:pt x="4703" y="5041"/>
                </a:lnTo>
                <a:lnTo>
                  <a:pt x="4702" y="5028"/>
                </a:lnTo>
                <a:lnTo>
                  <a:pt x="4700" y="5016"/>
                </a:lnTo>
                <a:lnTo>
                  <a:pt x="4699" y="4990"/>
                </a:lnTo>
                <a:lnTo>
                  <a:pt x="4697" y="4967"/>
                </a:lnTo>
                <a:lnTo>
                  <a:pt x="4715" y="4986"/>
                </a:lnTo>
                <a:lnTo>
                  <a:pt x="4733" y="5004"/>
                </a:lnTo>
                <a:lnTo>
                  <a:pt x="4750" y="5022"/>
                </a:lnTo>
                <a:lnTo>
                  <a:pt x="4768" y="5039"/>
                </a:lnTo>
                <a:lnTo>
                  <a:pt x="4787" y="5055"/>
                </a:lnTo>
                <a:lnTo>
                  <a:pt x="4805" y="5071"/>
                </a:lnTo>
                <a:lnTo>
                  <a:pt x="4824" y="5086"/>
                </a:lnTo>
                <a:lnTo>
                  <a:pt x="4843" y="5101"/>
                </a:lnTo>
                <a:lnTo>
                  <a:pt x="4862" y="5114"/>
                </a:lnTo>
                <a:lnTo>
                  <a:pt x="4882" y="5128"/>
                </a:lnTo>
                <a:lnTo>
                  <a:pt x="4903" y="5141"/>
                </a:lnTo>
                <a:lnTo>
                  <a:pt x="4923" y="5153"/>
                </a:lnTo>
                <a:lnTo>
                  <a:pt x="4943" y="5164"/>
                </a:lnTo>
                <a:lnTo>
                  <a:pt x="4963" y="5176"/>
                </a:lnTo>
                <a:lnTo>
                  <a:pt x="4985" y="5187"/>
                </a:lnTo>
                <a:lnTo>
                  <a:pt x="5006" y="5196"/>
                </a:lnTo>
                <a:lnTo>
                  <a:pt x="5027" y="5206"/>
                </a:lnTo>
                <a:lnTo>
                  <a:pt x="5048" y="5215"/>
                </a:lnTo>
                <a:lnTo>
                  <a:pt x="5070" y="5224"/>
                </a:lnTo>
                <a:lnTo>
                  <a:pt x="5092" y="5231"/>
                </a:lnTo>
                <a:lnTo>
                  <a:pt x="5113" y="5240"/>
                </a:lnTo>
                <a:lnTo>
                  <a:pt x="5135" y="5246"/>
                </a:lnTo>
                <a:lnTo>
                  <a:pt x="5158" y="5254"/>
                </a:lnTo>
                <a:lnTo>
                  <a:pt x="5180" y="5260"/>
                </a:lnTo>
                <a:lnTo>
                  <a:pt x="5202" y="5265"/>
                </a:lnTo>
                <a:lnTo>
                  <a:pt x="5225" y="5272"/>
                </a:lnTo>
                <a:lnTo>
                  <a:pt x="5247" y="5276"/>
                </a:lnTo>
                <a:lnTo>
                  <a:pt x="5270" y="5281"/>
                </a:lnTo>
                <a:lnTo>
                  <a:pt x="5293" y="5286"/>
                </a:lnTo>
                <a:lnTo>
                  <a:pt x="5316" y="5290"/>
                </a:lnTo>
                <a:lnTo>
                  <a:pt x="5362" y="5297"/>
                </a:lnTo>
                <a:lnTo>
                  <a:pt x="5401" y="5303"/>
                </a:lnTo>
                <a:lnTo>
                  <a:pt x="5441" y="5309"/>
                </a:lnTo>
                <a:lnTo>
                  <a:pt x="5516" y="5322"/>
                </a:lnTo>
                <a:lnTo>
                  <a:pt x="5552" y="5329"/>
                </a:lnTo>
                <a:lnTo>
                  <a:pt x="5588" y="5337"/>
                </a:lnTo>
                <a:lnTo>
                  <a:pt x="5623" y="5345"/>
                </a:lnTo>
                <a:lnTo>
                  <a:pt x="5658" y="5354"/>
                </a:lnTo>
                <a:lnTo>
                  <a:pt x="5692" y="5362"/>
                </a:lnTo>
                <a:lnTo>
                  <a:pt x="5725" y="5372"/>
                </a:lnTo>
                <a:lnTo>
                  <a:pt x="5757" y="5381"/>
                </a:lnTo>
                <a:lnTo>
                  <a:pt x="5789" y="5392"/>
                </a:lnTo>
                <a:lnTo>
                  <a:pt x="5819" y="5403"/>
                </a:lnTo>
                <a:lnTo>
                  <a:pt x="5850" y="5413"/>
                </a:lnTo>
                <a:lnTo>
                  <a:pt x="5879" y="5425"/>
                </a:lnTo>
                <a:lnTo>
                  <a:pt x="5907" y="5438"/>
                </a:lnTo>
                <a:lnTo>
                  <a:pt x="5935" y="5449"/>
                </a:lnTo>
                <a:lnTo>
                  <a:pt x="5961" y="5463"/>
                </a:lnTo>
                <a:lnTo>
                  <a:pt x="5988" y="5476"/>
                </a:lnTo>
                <a:lnTo>
                  <a:pt x="6014" y="5491"/>
                </a:lnTo>
                <a:lnTo>
                  <a:pt x="6038" y="5505"/>
                </a:lnTo>
                <a:lnTo>
                  <a:pt x="6061" y="5521"/>
                </a:lnTo>
                <a:lnTo>
                  <a:pt x="6085" y="5537"/>
                </a:lnTo>
                <a:lnTo>
                  <a:pt x="6106" y="5553"/>
                </a:lnTo>
                <a:lnTo>
                  <a:pt x="6127" y="5570"/>
                </a:lnTo>
                <a:lnTo>
                  <a:pt x="6138" y="5578"/>
                </a:lnTo>
                <a:lnTo>
                  <a:pt x="6149" y="5587"/>
                </a:lnTo>
                <a:lnTo>
                  <a:pt x="6168" y="5605"/>
                </a:lnTo>
                <a:lnTo>
                  <a:pt x="6187" y="5624"/>
                </a:lnTo>
                <a:lnTo>
                  <a:pt x="6205" y="5643"/>
                </a:lnTo>
                <a:lnTo>
                  <a:pt x="6213" y="5652"/>
                </a:lnTo>
                <a:lnTo>
                  <a:pt x="6222" y="5662"/>
                </a:lnTo>
                <a:lnTo>
                  <a:pt x="6239" y="5682"/>
                </a:lnTo>
                <a:lnTo>
                  <a:pt x="6254" y="5703"/>
                </a:lnTo>
                <a:lnTo>
                  <a:pt x="6256" y="5674"/>
                </a:lnTo>
                <a:lnTo>
                  <a:pt x="6256" y="5645"/>
                </a:lnTo>
                <a:lnTo>
                  <a:pt x="6256" y="5616"/>
                </a:lnTo>
                <a:lnTo>
                  <a:pt x="6255" y="5589"/>
                </a:lnTo>
                <a:lnTo>
                  <a:pt x="6253" y="5561"/>
                </a:lnTo>
                <a:lnTo>
                  <a:pt x="6250" y="5535"/>
                </a:lnTo>
                <a:lnTo>
                  <a:pt x="6245" y="5509"/>
                </a:lnTo>
                <a:lnTo>
                  <a:pt x="6240" y="5484"/>
                </a:lnTo>
                <a:lnTo>
                  <a:pt x="6235" y="5460"/>
                </a:lnTo>
                <a:lnTo>
                  <a:pt x="6228" y="5436"/>
                </a:lnTo>
                <a:lnTo>
                  <a:pt x="6221" y="5412"/>
                </a:lnTo>
                <a:lnTo>
                  <a:pt x="6212" y="5390"/>
                </a:lnTo>
                <a:lnTo>
                  <a:pt x="6204" y="5367"/>
                </a:lnTo>
                <a:lnTo>
                  <a:pt x="6194" y="5345"/>
                </a:lnTo>
                <a:lnTo>
                  <a:pt x="6185" y="5325"/>
                </a:lnTo>
                <a:lnTo>
                  <a:pt x="6174" y="5304"/>
                </a:lnTo>
                <a:lnTo>
                  <a:pt x="6163" y="5283"/>
                </a:lnTo>
                <a:lnTo>
                  <a:pt x="6152" y="5264"/>
                </a:lnTo>
                <a:lnTo>
                  <a:pt x="6139" y="5245"/>
                </a:lnTo>
                <a:lnTo>
                  <a:pt x="6126" y="5226"/>
                </a:lnTo>
                <a:lnTo>
                  <a:pt x="6113" y="5208"/>
                </a:lnTo>
                <a:lnTo>
                  <a:pt x="6100" y="5190"/>
                </a:lnTo>
                <a:lnTo>
                  <a:pt x="6086" y="5173"/>
                </a:lnTo>
                <a:lnTo>
                  <a:pt x="6071" y="5156"/>
                </a:lnTo>
                <a:lnTo>
                  <a:pt x="6041" y="5123"/>
                </a:lnTo>
                <a:lnTo>
                  <a:pt x="6026" y="5107"/>
                </a:lnTo>
                <a:lnTo>
                  <a:pt x="6010" y="5091"/>
                </a:lnTo>
                <a:lnTo>
                  <a:pt x="5994" y="5076"/>
                </a:lnTo>
                <a:lnTo>
                  <a:pt x="5978" y="5061"/>
                </a:lnTo>
                <a:lnTo>
                  <a:pt x="5947" y="5033"/>
                </a:lnTo>
                <a:lnTo>
                  <a:pt x="5914" y="5005"/>
                </a:lnTo>
                <a:lnTo>
                  <a:pt x="5881" y="4978"/>
                </a:lnTo>
                <a:lnTo>
                  <a:pt x="5848" y="4952"/>
                </a:lnTo>
                <a:lnTo>
                  <a:pt x="5816" y="4927"/>
                </a:lnTo>
                <a:lnTo>
                  <a:pt x="5753" y="4878"/>
                </a:lnTo>
                <a:lnTo>
                  <a:pt x="5722" y="4855"/>
                </a:lnTo>
                <a:lnTo>
                  <a:pt x="5694" y="4832"/>
                </a:lnTo>
                <a:lnTo>
                  <a:pt x="5667" y="4808"/>
                </a:lnTo>
                <a:lnTo>
                  <a:pt x="5654" y="4797"/>
                </a:lnTo>
                <a:lnTo>
                  <a:pt x="5641" y="4785"/>
                </a:lnTo>
                <a:lnTo>
                  <a:pt x="5630" y="4773"/>
                </a:lnTo>
                <a:lnTo>
                  <a:pt x="5618" y="4762"/>
                </a:lnTo>
                <a:lnTo>
                  <a:pt x="5607" y="4751"/>
                </a:lnTo>
                <a:lnTo>
                  <a:pt x="5598" y="4739"/>
                </a:lnTo>
                <a:lnTo>
                  <a:pt x="5588" y="4727"/>
                </a:lnTo>
                <a:lnTo>
                  <a:pt x="5579" y="4715"/>
                </a:lnTo>
                <a:lnTo>
                  <a:pt x="5570" y="4703"/>
                </a:lnTo>
                <a:lnTo>
                  <a:pt x="5563" y="4691"/>
                </a:lnTo>
                <a:lnTo>
                  <a:pt x="5556" y="4678"/>
                </a:lnTo>
                <a:lnTo>
                  <a:pt x="5550" y="4667"/>
                </a:lnTo>
                <a:lnTo>
                  <a:pt x="5546" y="4654"/>
                </a:lnTo>
                <a:lnTo>
                  <a:pt x="5542" y="4641"/>
                </a:lnTo>
                <a:lnTo>
                  <a:pt x="5581" y="4667"/>
                </a:lnTo>
                <a:lnTo>
                  <a:pt x="5600" y="4678"/>
                </a:lnTo>
                <a:lnTo>
                  <a:pt x="5618" y="4689"/>
                </a:lnTo>
                <a:lnTo>
                  <a:pt x="5637" y="4701"/>
                </a:lnTo>
                <a:lnTo>
                  <a:pt x="5655" y="4710"/>
                </a:lnTo>
                <a:lnTo>
                  <a:pt x="5674" y="4720"/>
                </a:lnTo>
                <a:lnTo>
                  <a:pt x="5692" y="4730"/>
                </a:lnTo>
                <a:lnTo>
                  <a:pt x="5711" y="4738"/>
                </a:lnTo>
                <a:lnTo>
                  <a:pt x="5728" y="4747"/>
                </a:lnTo>
                <a:lnTo>
                  <a:pt x="5764" y="4761"/>
                </a:lnTo>
                <a:lnTo>
                  <a:pt x="5781" y="4769"/>
                </a:lnTo>
                <a:lnTo>
                  <a:pt x="5799" y="4775"/>
                </a:lnTo>
                <a:lnTo>
                  <a:pt x="5816" y="4781"/>
                </a:lnTo>
                <a:lnTo>
                  <a:pt x="5834" y="4786"/>
                </a:lnTo>
                <a:lnTo>
                  <a:pt x="5869" y="4795"/>
                </a:lnTo>
                <a:lnTo>
                  <a:pt x="5877" y="4798"/>
                </a:lnTo>
                <a:lnTo>
                  <a:pt x="5887" y="4800"/>
                </a:lnTo>
                <a:lnTo>
                  <a:pt x="5904" y="4804"/>
                </a:lnTo>
                <a:lnTo>
                  <a:pt x="5922" y="4807"/>
                </a:lnTo>
                <a:lnTo>
                  <a:pt x="5940" y="4809"/>
                </a:lnTo>
                <a:lnTo>
                  <a:pt x="5958" y="4812"/>
                </a:lnTo>
                <a:lnTo>
                  <a:pt x="5976" y="4814"/>
                </a:lnTo>
                <a:lnTo>
                  <a:pt x="6015" y="4817"/>
                </a:lnTo>
                <a:lnTo>
                  <a:pt x="6034" y="4817"/>
                </a:lnTo>
                <a:lnTo>
                  <a:pt x="6053" y="4818"/>
                </a:lnTo>
                <a:lnTo>
                  <a:pt x="6092" y="4817"/>
                </a:lnTo>
                <a:lnTo>
                  <a:pt x="6133" y="4815"/>
                </a:lnTo>
                <a:lnTo>
                  <a:pt x="6161" y="4811"/>
                </a:lnTo>
                <a:lnTo>
                  <a:pt x="6189" y="4808"/>
                </a:lnTo>
                <a:lnTo>
                  <a:pt x="6218" y="4803"/>
                </a:lnTo>
                <a:lnTo>
                  <a:pt x="6246" y="4798"/>
                </a:lnTo>
                <a:lnTo>
                  <a:pt x="6276" y="4792"/>
                </a:lnTo>
                <a:lnTo>
                  <a:pt x="6305" y="4786"/>
                </a:lnTo>
                <a:lnTo>
                  <a:pt x="6364" y="4772"/>
                </a:lnTo>
                <a:lnTo>
                  <a:pt x="6424" y="4759"/>
                </a:lnTo>
                <a:lnTo>
                  <a:pt x="6455" y="4753"/>
                </a:lnTo>
                <a:lnTo>
                  <a:pt x="6484" y="4748"/>
                </a:lnTo>
                <a:lnTo>
                  <a:pt x="6514" y="4743"/>
                </a:lnTo>
                <a:lnTo>
                  <a:pt x="6545" y="4739"/>
                </a:lnTo>
                <a:lnTo>
                  <a:pt x="6575" y="4737"/>
                </a:lnTo>
                <a:lnTo>
                  <a:pt x="6590" y="4736"/>
                </a:lnTo>
                <a:lnTo>
                  <a:pt x="6605" y="4735"/>
                </a:lnTo>
                <a:lnTo>
                  <a:pt x="6635" y="4735"/>
                </a:lnTo>
                <a:lnTo>
                  <a:pt x="6650" y="4736"/>
                </a:lnTo>
                <a:lnTo>
                  <a:pt x="6665" y="4737"/>
                </a:lnTo>
                <a:lnTo>
                  <a:pt x="6695" y="4740"/>
                </a:lnTo>
                <a:lnTo>
                  <a:pt x="6710" y="4742"/>
                </a:lnTo>
                <a:lnTo>
                  <a:pt x="6724" y="4745"/>
                </a:lnTo>
                <a:lnTo>
                  <a:pt x="6739" y="4749"/>
                </a:lnTo>
                <a:lnTo>
                  <a:pt x="6753" y="4753"/>
                </a:lnTo>
                <a:lnTo>
                  <a:pt x="6768" y="4757"/>
                </a:lnTo>
                <a:lnTo>
                  <a:pt x="6782" y="4761"/>
                </a:lnTo>
                <a:lnTo>
                  <a:pt x="6797" y="4768"/>
                </a:lnTo>
                <a:lnTo>
                  <a:pt x="6811" y="4773"/>
                </a:lnTo>
                <a:lnTo>
                  <a:pt x="6826" y="4781"/>
                </a:lnTo>
                <a:lnTo>
                  <a:pt x="6839" y="4788"/>
                </a:lnTo>
                <a:lnTo>
                  <a:pt x="6854" y="4797"/>
                </a:lnTo>
                <a:lnTo>
                  <a:pt x="6868" y="4805"/>
                </a:lnTo>
                <a:lnTo>
                  <a:pt x="6882" y="4815"/>
                </a:lnTo>
                <a:lnTo>
                  <a:pt x="6896" y="4825"/>
                </a:lnTo>
                <a:lnTo>
                  <a:pt x="6910" y="4836"/>
                </a:lnTo>
                <a:lnTo>
                  <a:pt x="6923" y="4848"/>
                </a:lnTo>
                <a:lnTo>
                  <a:pt x="6937" y="4860"/>
                </a:lnTo>
                <a:lnTo>
                  <a:pt x="6950" y="4874"/>
                </a:lnTo>
                <a:lnTo>
                  <a:pt x="6964" y="4889"/>
                </a:lnTo>
                <a:lnTo>
                  <a:pt x="6977" y="4904"/>
                </a:lnTo>
                <a:lnTo>
                  <a:pt x="6990" y="4920"/>
                </a:lnTo>
                <a:lnTo>
                  <a:pt x="7003" y="4937"/>
                </a:lnTo>
                <a:lnTo>
                  <a:pt x="7016" y="4955"/>
                </a:lnTo>
                <a:lnTo>
                  <a:pt x="7029" y="4974"/>
                </a:lnTo>
                <a:lnTo>
                  <a:pt x="7041" y="4993"/>
                </a:lnTo>
                <a:lnTo>
                  <a:pt x="7054" y="5014"/>
                </a:lnTo>
                <a:lnTo>
                  <a:pt x="7070" y="5004"/>
                </a:lnTo>
                <a:lnTo>
                  <a:pt x="7086" y="4994"/>
                </a:lnTo>
                <a:lnTo>
                  <a:pt x="7102" y="4986"/>
                </a:lnTo>
                <a:lnTo>
                  <a:pt x="7119" y="4976"/>
                </a:lnTo>
                <a:lnTo>
                  <a:pt x="7135" y="4968"/>
                </a:lnTo>
                <a:lnTo>
                  <a:pt x="7152" y="4960"/>
                </a:lnTo>
                <a:lnTo>
                  <a:pt x="7169" y="4953"/>
                </a:lnTo>
                <a:lnTo>
                  <a:pt x="7186" y="4945"/>
                </a:lnTo>
                <a:lnTo>
                  <a:pt x="7203" y="4939"/>
                </a:lnTo>
                <a:lnTo>
                  <a:pt x="7220" y="4933"/>
                </a:lnTo>
                <a:lnTo>
                  <a:pt x="7237" y="4926"/>
                </a:lnTo>
                <a:lnTo>
                  <a:pt x="7254" y="4921"/>
                </a:lnTo>
                <a:lnTo>
                  <a:pt x="7289" y="4910"/>
                </a:lnTo>
                <a:lnTo>
                  <a:pt x="7306" y="4906"/>
                </a:lnTo>
                <a:lnTo>
                  <a:pt x="7324" y="4902"/>
                </a:lnTo>
                <a:lnTo>
                  <a:pt x="7341" y="4899"/>
                </a:lnTo>
                <a:lnTo>
                  <a:pt x="7359" y="4895"/>
                </a:lnTo>
                <a:lnTo>
                  <a:pt x="7377" y="4892"/>
                </a:lnTo>
                <a:lnTo>
                  <a:pt x="7394" y="4890"/>
                </a:lnTo>
                <a:lnTo>
                  <a:pt x="7431" y="4886"/>
                </a:lnTo>
                <a:lnTo>
                  <a:pt x="7449" y="4884"/>
                </a:lnTo>
                <a:lnTo>
                  <a:pt x="7467" y="4883"/>
                </a:lnTo>
                <a:lnTo>
                  <a:pt x="7485" y="4882"/>
                </a:lnTo>
                <a:lnTo>
                  <a:pt x="7502" y="4882"/>
                </a:lnTo>
                <a:lnTo>
                  <a:pt x="7538" y="4882"/>
                </a:lnTo>
                <a:lnTo>
                  <a:pt x="7574" y="4883"/>
                </a:lnTo>
                <a:lnTo>
                  <a:pt x="7610" y="4885"/>
                </a:lnTo>
                <a:lnTo>
                  <a:pt x="7627" y="4887"/>
                </a:lnTo>
                <a:lnTo>
                  <a:pt x="7645" y="4889"/>
                </a:lnTo>
                <a:lnTo>
                  <a:pt x="7681" y="4893"/>
                </a:lnTo>
                <a:lnTo>
                  <a:pt x="7716" y="4900"/>
                </a:lnTo>
                <a:lnTo>
                  <a:pt x="7752" y="4906"/>
                </a:lnTo>
                <a:lnTo>
                  <a:pt x="7786" y="4915"/>
                </a:lnTo>
                <a:lnTo>
                  <a:pt x="7804" y="4919"/>
                </a:lnTo>
                <a:lnTo>
                  <a:pt x="7821" y="4924"/>
                </a:lnTo>
                <a:lnTo>
                  <a:pt x="7855" y="4934"/>
                </a:lnTo>
                <a:lnTo>
                  <a:pt x="7888" y="4945"/>
                </a:lnTo>
                <a:lnTo>
                  <a:pt x="7921" y="4957"/>
                </a:lnTo>
                <a:lnTo>
                  <a:pt x="7954" y="4970"/>
                </a:lnTo>
                <a:lnTo>
                  <a:pt x="7985" y="4984"/>
                </a:lnTo>
                <a:lnTo>
                  <a:pt x="8016" y="4999"/>
                </a:lnTo>
                <a:lnTo>
                  <a:pt x="8047" y="5014"/>
                </a:lnTo>
                <a:lnTo>
                  <a:pt x="8077" y="5030"/>
                </a:lnTo>
                <a:lnTo>
                  <a:pt x="8107" y="5047"/>
                </a:lnTo>
                <a:lnTo>
                  <a:pt x="8135" y="5066"/>
                </a:lnTo>
                <a:close/>
                <a:moveTo>
                  <a:pt x="4449" y="4196"/>
                </a:moveTo>
                <a:lnTo>
                  <a:pt x="3687" y="4196"/>
                </a:lnTo>
                <a:lnTo>
                  <a:pt x="3687" y="3432"/>
                </a:lnTo>
                <a:lnTo>
                  <a:pt x="4449" y="3432"/>
                </a:lnTo>
                <a:lnTo>
                  <a:pt x="4449" y="4196"/>
                </a:lnTo>
                <a:close/>
                <a:moveTo>
                  <a:pt x="3687" y="762"/>
                </a:moveTo>
                <a:lnTo>
                  <a:pt x="4449" y="762"/>
                </a:lnTo>
                <a:lnTo>
                  <a:pt x="4449" y="0"/>
                </a:lnTo>
                <a:lnTo>
                  <a:pt x="3687" y="0"/>
                </a:lnTo>
                <a:lnTo>
                  <a:pt x="3687" y="762"/>
                </a:lnTo>
                <a:close/>
                <a:moveTo>
                  <a:pt x="4449" y="6866"/>
                </a:moveTo>
                <a:lnTo>
                  <a:pt x="3687" y="6866"/>
                </a:lnTo>
                <a:lnTo>
                  <a:pt x="3687" y="7628"/>
                </a:lnTo>
                <a:lnTo>
                  <a:pt x="4449" y="7628"/>
                </a:lnTo>
                <a:lnTo>
                  <a:pt x="4449" y="6866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011862" y="6165850"/>
            <a:ext cx="1489095" cy="431800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noAutofit/>
          </a:bodyPr>
          <a:lstStyle/>
          <a:p>
            <a:r>
              <a:rPr lang="en-GB" sz="900" smtClean="0">
                <a:solidFill>
                  <a:schemeClr val="tx2"/>
                </a:solidFill>
              </a:rPr>
              <a:t>www.helsinki.fi/yliopisto</a:t>
            </a:r>
            <a:endParaRPr lang="en-GB" sz="900">
              <a:solidFill>
                <a:schemeClr val="tx2"/>
              </a:solidFill>
            </a:endParaRPr>
          </a:p>
        </p:txBody>
      </p:sp>
      <p:sp>
        <p:nvSpPr>
          <p:cNvPr id="21" name="Line 16"/>
          <p:cNvSpPr>
            <a:spLocks noChangeShapeType="1"/>
          </p:cNvSpPr>
          <p:nvPr/>
        </p:nvSpPr>
        <p:spPr bwMode="auto">
          <a:xfrm flipV="1">
            <a:off x="1979614" y="1340768"/>
            <a:ext cx="5976762" cy="0"/>
          </a:xfrm>
          <a:prstGeom prst="line">
            <a:avLst/>
          </a:prstGeom>
          <a:noFill/>
          <a:ln w="12700">
            <a:solidFill>
              <a:schemeClr val="tx2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endParaRPr lang="en-GB"/>
          </a:p>
        </p:txBody>
      </p:sp>
      <p:pic>
        <p:nvPicPr>
          <p:cNvPr id="17" name="Picture 16" descr="FSE_RGB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23595" y="6203674"/>
            <a:ext cx="1454813" cy="373990"/>
          </a:xfrm>
          <a:prstGeom prst="rect">
            <a:avLst/>
          </a:prstGeom>
        </p:spPr>
      </p:pic>
      <p:pic>
        <p:nvPicPr>
          <p:cNvPr id="12" name="Picture 11" descr="hip_logo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100392" y="404664"/>
            <a:ext cx="864096" cy="86409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3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itchFamily="2" charset="2"/>
        <a:buNone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13" indent="0" algn="l" defTabSz="914400" rtl="0" eaLnBrk="1" latinLnBrk="0" hangingPunct="1">
        <a:spcBef>
          <a:spcPts val="0"/>
        </a:spcBef>
        <a:spcAft>
          <a:spcPts val="800"/>
        </a:spcAft>
        <a:buClr>
          <a:schemeClr val="accent1"/>
        </a:buClr>
        <a:buSzPct val="100000"/>
        <a:buFont typeface="Wingdings" pitchFamily="2" charset="2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3275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76325" indent="-273050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341438" indent="-265113" algn="l" defTabSz="914400" rtl="0" eaLnBrk="1" latinLnBrk="0" hangingPunct="1">
        <a:spcBef>
          <a:spcPts val="0"/>
        </a:spcBef>
        <a:spcAft>
          <a:spcPts val="800"/>
        </a:spcAft>
        <a:buClrTx/>
        <a:buFont typeface="Arial" pitchFamily="34" charset="0"/>
        <a:buChar char="‒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251520" y="4382278"/>
            <a:ext cx="8568952" cy="1639010"/>
          </a:xfrm>
        </p:spPr>
        <p:txBody>
          <a:bodyPr/>
          <a:lstStyle/>
          <a:p>
            <a:r>
              <a:rPr lang="fi-FI" u="sng" dirty="0" smtClean="0"/>
              <a:t>Antti Meriläinen</a:t>
            </a:r>
            <a:r>
              <a:rPr lang="fi-FI" baseline="30000" dirty="0" smtClean="0"/>
              <a:t>1,2</a:t>
            </a:r>
            <a:r>
              <a:rPr lang="fi-FI" dirty="0" smtClean="0"/>
              <a:t>, Robin Rajamäki</a:t>
            </a:r>
            <a:r>
              <a:rPr lang="fi-FI" baseline="30000" dirty="0" smtClean="0"/>
              <a:t>3</a:t>
            </a:r>
            <a:r>
              <a:rPr lang="fi-FI" dirty="0" smtClean="0"/>
              <a:t>, Ivan Kassamakov</a:t>
            </a:r>
            <a:r>
              <a:rPr lang="fi-FI" baseline="30000" dirty="0" smtClean="0"/>
              <a:t>1,2</a:t>
            </a:r>
            <a:r>
              <a:rPr lang="fi-FI" dirty="0" smtClean="0"/>
              <a:t>,</a:t>
            </a:r>
            <a:r>
              <a:rPr lang="en-US" dirty="0" smtClean="0">
                <a:cs typeface="Arial" pitchFamily="34" charset="0"/>
              </a:rPr>
              <a:t> Markus </a:t>
            </a:r>
            <a:r>
              <a:rPr lang="en-US" dirty="0" err="1" smtClean="0">
                <a:cs typeface="Arial" pitchFamily="34" charset="0"/>
              </a:rPr>
              <a:t>Aicheler</a:t>
            </a:r>
            <a:r>
              <a:rPr lang="fi-FI" baseline="30000" smtClean="0"/>
              <a:t>2</a:t>
            </a:r>
            <a:r>
              <a:rPr lang="fi-FI" smtClean="0"/>
              <a:t>, Walter </a:t>
            </a:r>
            <a:r>
              <a:rPr lang="fi-FI" dirty="0"/>
              <a:t>Wuensch</a:t>
            </a:r>
            <a:r>
              <a:rPr lang="fi-FI" baseline="30000" dirty="0" smtClean="0"/>
              <a:t>3</a:t>
            </a:r>
            <a:r>
              <a:rPr lang="fi-FI" dirty="0" smtClean="0"/>
              <a:t>, </a:t>
            </a:r>
            <a:r>
              <a:rPr lang="en-US" dirty="0" smtClean="0">
                <a:cs typeface="Arial" pitchFamily="34" charset="0"/>
              </a:rPr>
              <a:t>Kenneth </a:t>
            </a:r>
            <a:r>
              <a:rPr lang="en-US" dirty="0" err="1" smtClean="0">
                <a:cs typeface="Arial" pitchFamily="34" charset="0"/>
              </a:rPr>
              <a:t>Österberg</a:t>
            </a:r>
            <a:r>
              <a:rPr lang="fi-FI" baseline="30000" dirty="0" smtClean="0"/>
              <a:t>1,2</a:t>
            </a:r>
            <a:r>
              <a:rPr lang="en-US" dirty="0" smtClean="0">
                <a:cs typeface="Arial" pitchFamily="34" charset="0"/>
              </a:rPr>
              <a:t> and </a:t>
            </a:r>
            <a:r>
              <a:rPr lang="fi-FI" dirty="0" smtClean="0"/>
              <a:t>Edward H</a:t>
            </a:r>
            <a:r>
              <a:rPr lang="en-US" dirty="0" smtClean="0">
                <a:cs typeface="Arial" pitchFamily="34" charset="0"/>
              </a:rPr>
              <a:t>æggström</a:t>
            </a:r>
            <a:r>
              <a:rPr lang="en-US" baseline="30000" dirty="0" smtClean="0">
                <a:cs typeface="Arial" pitchFamily="34" charset="0"/>
              </a:rPr>
              <a:t>1</a:t>
            </a:r>
            <a:r>
              <a:rPr lang="en-US" dirty="0" smtClean="0">
                <a:cs typeface="Arial" pitchFamily="34" charset="0"/>
              </a:rPr>
              <a:t> </a:t>
            </a:r>
          </a:p>
        </p:txBody>
      </p:sp>
      <p:sp>
        <p:nvSpPr>
          <p:cNvPr id="5" name="Alaotsikko 2"/>
          <p:cNvSpPr txBox="1">
            <a:spLocks/>
          </p:cNvSpPr>
          <p:nvPr/>
        </p:nvSpPr>
        <p:spPr>
          <a:xfrm>
            <a:off x="756864" y="5373216"/>
            <a:ext cx="7775576" cy="881270"/>
          </a:xfrm>
          <a:prstGeom prst="rect">
            <a:avLst/>
          </a:prstGeom>
        </p:spPr>
        <p:txBody>
          <a:bodyPr vert="horz" lIns="0" tIns="0" rIns="0" bIns="0" rtlCol="0">
            <a:normAutofit fontScale="70000" lnSpcReduction="20000"/>
          </a:bodyPr>
          <a:lstStyle/>
          <a:p>
            <a:pPr algn="ctr">
              <a:spcAft>
                <a:spcPts val="800"/>
              </a:spcAft>
              <a:buClr>
                <a:schemeClr val="accent1"/>
              </a:buClr>
              <a:buSzPct val="100000"/>
            </a:pPr>
            <a:r>
              <a:rPr lang="en-US" sz="2200" b="1" dirty="0" smtClean="0">
                <a:solidFill>
                  <a:schemeClr val="tx2"/>
                </a:solidFill>
              </a:rPr>
              <a:t>1) Department of Physics, University of Helsinki </a:t>
            </a:r>
          </a:p>
          <a:p>
            <a:pPr algn="ctr">
              <a:spcAft>
                <a:spcPts val="800"/>
              </a:spcAft>
              <a:buClr>
                <a:schemeClr val="accent1"/>
              </a:buClr>
              <a:buSzPct val="100000"/>
            </a:pPr>
            <a:r>
              <a:rPr lang="en-US" sz="2200" b="1" dirty="0" smtClean="0">
                <a:solidFill>
                  <a:schemeClr val="tx2"/>
                </a:solidFill>
              </a:rPr>
              <a:t>2) Helsinki Institute of Physics</a:t>
            </a:r>
          </a:p>
          <a:p>
            <a:pPr algn="ctr">
              <a:spcAft>
                <a:spcPts val="800"/>
              </a:spcAft>
              <a:buClr>
                <a:schemeClr val="accent1"/>
              </a:buClr>
              <a:buSzPct val="100000"/>
            </a:pPr>
            <a:r>
              <a:rPr lang="en-US" sz="2200" b="1" dirty="0" smtClean="0">
                <a:solidFill>
                  <a:schemeClr val="tx2"/>
                </a:solidFill>
              </a:rPr>
              <a:t>3) CERN</a:t>
            </a:r>
          </a:p>
          <a:p>
            <a:pPr algn="ctr">
              <a:spcAft>
                <a:spcPts val="800"/>
              </a:spcAft>
              <a:buClr>
                <a:schemeClr val="accent1"/>
              </a:buClr>
              <a:buSzPct val="100000"/>
            </a:pPr>
            <a:endParaRPr kumimoji="0" lang="en-US" sz="2200" b="1" i="0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Arial" pitchFamily="34" charset="0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4212" y="2277417"/>
            <a:ext cx="7775576" cy="1871663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DVM Summary and</a:t>
            </a:r>
            <a:br>
              <a:rPr lang="en-US" dirty="0" smtClean="0"/>
            </a:br>
            <a:r>
              <a:rPr lang="en-US" dirty="0" smtClean="0"/>
              <a:t>Acoustic Microscopy Imaging of Cu Sample</a:t>
            </a:r>
            <a:endParaRPr lang="fi-FI" dirty="0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</a:t>
            </a:fld>
            <a:r>
              <a:rPr lang="fi-FI" smtClean="0"/>
              <a:t> of 12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en-GB"/>
          </a:p>
        </p:txBody>
      </p:sp>
      <p:pic>
        <p:nvPicPr>
          <p:cNvPr id="6" name="Picture 7" descr="J:\Etla\Ultraound microscope\2017-02-22_cern_cu2\Cscan_amp_zoom.png"/>
          <p:cNvPicPr>
            <a:picLocks noChangeAspect="1" noChangeArrowheads="1"/>
          </p:cNvPicPr>
          <p:nvPr/>
        </p:nvPicPr>
        <p:blipFill>
          <a:blip r:embed="rId2" cstate="print"/>
          <a:srcRect l="2906" r="3390"/>
          <a:stretch>
            <a:fillRect/>
          </a:stretch>
        </p:blipFill>
        <p:spPr bwMode="auto">
          <a:xfrm>
            <a:off x="4139952" y="1916691"/>
            <a:ext cx="5004048" cy="4005205"/>
          </a:xfrm>
          <a:prstGeom prst="rect">
            <a:avLst/>
          </a:prstGeom>
          <a:noFill/>
        </p:spPr>
      </p:pic>
      <p:pic>
        <p:nvPicPr>
          <p:cNvPr id="5122" name="Picture 2" descr="J:\Etla\Ultraound microscope\2017-02-22_cern_cu2\id5_495\usb_microscope_after\Still003.bmp"/>
          <p:cNvPicPr>
            <a:picLocks noChangeAspect="1" noChangeArrowheads="1"/>
          </p:cNvPicPr>
          <p:nvPr/>
        </p:nvPicPr>
        <p:blipFill>
          <a:blip r:embed="rId3" cstate="print">
            <a:lum bright="30000" contrast="10000"/>
          </a:blip>
          <a:srcRect l="36142" t="20160" r="40233" b="48971"/>
          <a:stretch>
            <a:fillRect/>
          </a:stretch>
        </p:blipFill>
        <p:spPr bwMode="auto">
          <a:xfrm>
            <a:off x="467544" y="2132856"/>
            <a:ext cx="3600400" cy="3528392"/>
          </a:xfrm>
          <a:prstGeom prst="rect">
            <a:avLst/>
          </a:prstGeom>
          <a:noFill/>
        </p:spPr>
      </p:pic>
      <p:cxnSp>
        <p:nvCxnSpPr>
          <p:cNvPr id="9" name="Suora nuoliyhdysviiva 8"/>
          <p:cNvCxnSpPr>
            <a:stCxn id="17" idx="4"/>
            <a:endCxn id="19" idx="1"/>
          </p:cNvCxnSpPr>
          <p:nvPr/>
        </p:nvCxnSpPr>
        <p:spPr>
          <a:xfrm flipV="1">
            <a:off x="1558157" y="4471663"/>
            <a:ext cx="3099495" cy="15919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llipsi 16"/>
          <p:cNvSpPr/>
          <p:nvPr/>
        </p:nvSpPr>
        <p:spPr>
          <a:xfrm rot="19237916">
            <a:off x="958513" y="4061265"/>
            <a:ext cx="894267" cy="48087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19" name="Ellipsi 18"/>
          <p:cNvSpPr/>
          <p:nvPr/>
        </p:nvSpPr>
        <p:spPr>
          <a:xfrm rot="19237916">
            <a:off x="4562787" y="4162114"/>
            <a:ext cx="894267" cy="480876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1" name="Otsikko 3"/>
          <p:cNvSpPr txBox="1">
            <a:spLocks/>
          </p:cNvSpPr>
          <p:nvPr/>
        </p:nvSpPr>
        <p:spPr>
          <a:xfrm>
            <a:off x="2483768" y="116632"/>
            <a:ext cx="5760740" cy="72008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Results: Copper Sample</a:t>
            </a:r>
            <a:endParaRPr kumimoji="0" lang="en-US" sz="3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10</a:t>
            </a:fld>
            <a:r>
              <a:rPr lang="fi-FI" smtClean="0"/>
              <a:t> of 12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4194515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>
          <a:xfrm>
            <a:off x="179512" y="1989139"/>
            <a:ext cx="6840538" cy="4032250"/>
          </a:xfrm>
        </p:spPr>
        <p:txBody>
          <a:bodyPr>
            <a:normAutofit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Surface Elasticity (</a:t>
            </a:r>
            <a:r>
              <a:rPr lang="en-US" dirty="0" err="1" smtClean="0"/>
              <a:t>GPa</a:t>
            </a:r>
            <a:r>
              <a:rPr lang="en-US" dirty="0" smtClean="0"/>
              <a:t>)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Acoustic Impedance Calculations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Scattering from non-flat surface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Surface Wave-Velocity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Another acoustic parameter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V(z) -Technique </a:t>
            </a:r>
          </a:p>
          <a:p>
            <a:pPr lvl="1">
              <a:buFont typeface="Arial" pitchFamily="34" charset="0"/>
              <a:buChar char="•"/>
            </a:pPr>
            <a:r>
              <a:rPr lang="en-US" b="1" dirty="0" smtClean="0"/>
              <a:t>Young’s Modulus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Look Under the Surface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Hard with Focused Transducer 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Time-Reversal -Techniques? </a:t>
            </a:r>
            <a:endParaRPr lang="en-US" dirty="0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en-GB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pic>
        <p:nvPicPr>
          <p:cNvPr id="1026" name="Picture 2" descr="E:\Users\Antti\Dropbox\Dropbox\Etla\Clic\clic workshop 2017\pics\VZ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355976" y="1484784"/>
            <a:ext cx="4640594" cy="2521094"/>
          </a:xfrm>
          <a:prstGeom prst="rect">
            <a:avLst/>
          </a:prstGeom>
          <a:noFill/>
        </p:spPr>
      </p:pic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11</a:t>
            </a:fld>
            <a:r>
              <a:rPr lang="fi-FI" smtClean="0"/>
              <a:t> of 12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isällön paikkamerkki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Thank You!</a:t>
            </a:r>
            <a:endParaRPr lang="en-US" dirty="0"/>
          </a:p>
        </p:txBody>
      </p:sp>
      <p:sp>
        <p:nvSpPr>
          <p:cNvPr id="3" name="Otsikk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 and Comments</a:t>
            </a:r>
            <a:endParaRPr lang="en-US" dirty="0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12</a:t>
            </a:fld>
            <a:r>
              <a:rPr lang="fi-FI" smtClean="0"/>
              <a:t> of 12</a:t>
            </a:r>
            <a:endParaRPr lang="fi-FI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316"/>
          <a:stretch>
            <a:fillRect/>
          </a:stretch>
        </p:blipFill>
        <p:spPr bwMode="auto">
          <a:xfrm>
            <a:off x="1324436" y="2260619"/>
            <a:ext cx="3270528" cy="520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tsikko 2"/>
          <p:cNvSpPr>
            <a:spLocks noGrp="1"/>
          </p:cNvSpPr>
          <p:nvPr>
            <p:ph type="title"/>
          </p:nvPr>
        </p:nvSpPr>
        <p:spPr>
          <a:xfrm>
            <a:off x="2195736" y="188640"/>
            <a:ext cx="4536504" cy="1080000"/>
          </a:xfrm>
        </p:spPr>
        <p:txBody>
          <a:bodyPr/>
          <a:lstStyle/>
          <a:p>
            <a:r>
              <a:rPr lang="en-US" dirty="0" smtClean="0"/>
              <a:t>Pulse Compression</a:t>
            </a:r>
            <a:br>
              <a:rPr lang="en-US" dirty="0" smtClean="0"/>
            </a:br>
            <a:r>
              <a:rPr lang="en-US" dirty="0" smtClean="0"/>
              <a:t>Cross Correlation</a:t>
            </a:r>
            <a:endParaRPr lang="en-US" dirty="0"/>
          </a:p>
        </p:txBody>
      </p:sp>
      <p:pic>
        <p:nvPicPr>
          <p:cNvPr id="18434" name="Picture 2" descr="C:\Users\Antti\Dropbox\Etla\US-kurssi 2013\matlab\chirp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2996952"/>
            <a:ext cx="5112568" cy="3827591"/>
          </a:xfrm>
          <a:prstGeom prst="rect">
            <a:avLst/>
          </a:prstGeom>
          <a:noFill/>
        </p:spPr>
      </p:pic>
      <p:grpSp>
        <p:nvGrpSpPr>
          <p:cNvPr id="2" name="Ryhmä 22"/>
          <p:cNvGrpSpPr/>
          <p:nvPr/>
        </p:nvGrpSpPr>
        <p:grpSpPr>
          <a:xfrm>
            <a:off x="5076056" y="2060848"/>
            <a:ext cx="4039649" cy="3600400"/>
            <a:chOff x="5004048" y="1700808"/>
            <a:chExt cx="4039649" cy="3600400"/>
          </a:xfrm>
        </p:grpSpPr>
        <p:pic>
          <p:nvPicPr>
            <p:cNvPr id="18436" name="Picture 4" descr="C:\Users\Antti\Dropbox\Etla\US-kurssi 2013\matlab\chirp2_cor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004048" y="2276872"/>
              <a:ext cx="4039649" cy="3024336"/>
            </a:xfrm>
            <a:prstGeom prst="rect">
              <a:avLst/>
            </a:prstGeom>
            <a:noFill/>
          </p:spPr>
        </p:pic>
        <p:cxnSp>
          <p:nvCxnSpPr>
            <p:cNvPr id="14" name="Suora nuoliyhdysviiva 13"/>
            <p:cNvCxnSpPr/>
            <p:nvPr/>
          </p:nvCxnSpPr>
          <p:spPr>
            <a:xfrm>
              <a:off x="6372200" y="2852936"/>
              <a:ext cx="1440160" cy="0"/>
            </a:xfrm>
            <a:prstGeom prst="straightConnector1">
              <a:avLst/>
            </a:prstGeom>
            <a:ln w="28575"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uora yhdysviiva 15"/>
            <p:cNvCxnSpPr/>
            <p:nvPr/>
          </p:nvCxnSpPr>
          <p:spPr>
            <a:xfrm>
              <a:off x="6372200" y="2708920"/>
              <a:ext cx="0" cy="201622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uora yhdysviiva 16"/>
            <p:cNvCxnSpPr/>
            <p:nvPr/>
          </p:nvCxnSpPr>
          <p:spPr>
            <a:xfrm>
              <a:off x="7812360" y="2780928"/>
              <a:ext cx="0" cy="2016224"/>
            </a:xfrm>
            <a:prstGeom prst="line">
              <a:avLst/>
            </a:prstGeom>
            <a:ln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kstikehys 20"/>
            <p:cNvSpPr txBox="1"/>
            <p:nvPr/>
          </p:nvSpPr>
          <p:spPr>
            <a:xfrm>
              <a:off x="5652120" y="1700808"/>
              <a:ext cx="302433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err="1"/>
                <a:t>dt</a:t>
              </a:r>
              <a:r>
                <a:rPr lang="en-US" dirty="0"/>
                <a:t> descript depth resolution</a:t>
              </a:r>
            </a:p>
            <a:p>
              <a:r>
                <a:rPr lang="en-US" dirty="0" err="1"/>
                <a:t>dt</a:t>
              </a:r>
              <a:r>
                <a:rPr lang="en-US" dirty="0"/>
                <a:t> depends on bandwidth</a:t>
              </a:r>
            </a:p>
          </p:txBody>
        </p:sp>
        <p:sp>
          <p:nvSpPr>
            <p:cNvPr id="22" name="Suorakulmio 21"/>
            <p:cNvSpPr/>
            <p:nvPr/>
          </p:nvSpPr>
          <p:spPr>
            <a:xfrm>
              <a:off x="6804248" y="2492896"/>
              <a:ext cx="377026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err="1"/>
                <a:t>dt</a:t>
              </a:r>
              <a:endParaRPr lang="fi-FI" dirty="0"/>
            </a:p>
          </p:txBody>
        </p:sp>
      </p:grpSp>
      <p:cxnSp>
        <p:nvCxnSpPr>
          <p:cNvPr id="10" name="Suora nuoliyhdysviiva 9"/>
          <p:cNvCxnSpPr/>
          <p:nvPr/>
        </p:nvCxnSpPr>
        <p:spPr>
          <a:xfrm flipV="1">
            <a:off x="992083" y="4437112"/>
            <a:ext cx="4660037" cy="102732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2" y="-184666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pic>
        <p:nvPicPr>
          <p:cNvPr id="25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8974" y="5661248"/>
            <a:ext cx="752475" cy="533400"/>
          </a:xfrm>
          <a:prstGeom prst="rect">
            <a:avLst/>
          </a:prstGeom>
          <a:solidFill>
            <a:sysClr val="window" lastClr="FFFFFF"/>
          </a:solidFill>
        </p:spPr>
      </p:pic>
      <p:pic>
        <p:nvPicPr>
          <p:cNvPr id="26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01100" y="5661248"/>
            <a:ext cx="838200" cy="495300"/>
          </a:xfrm>
          <a:prstGeom prst="rect">
            <a:avLst/>
          </a:prstGeom>
          <a:solidFill>
            <a:sysClr val="window" lastClr="FFFFFF"/>
          </a:solidFill>
        </p:spPr>
      </p:pic>
      <p:sp>
        <p:nvSpPr>
          <p:cNvPr id="18" name="Päivämäärän paikkamerkki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13</a:t>
            </a:fld>
            <a:r>
              <a:rPr lang="fi-FI" smtClean="0"/>
              <a:t> of 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5869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C:\Users\Antti\Dropbox\Etla\US-kurssi 2013\matlab\chirps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784" y="1362480"/>
            <a:ext cx="6311814" cy="3179248"/>
          </a:xfrm>
          <a:prstGeom prst="rect">
            <a:avLst/>
          </a:prstGeom>
          <a:noFill/>
        </p:spPr>
      </p:pic>
      <p:sp>
        <p:nvSpPr>
          <p:cNvPr id="3" name="Otsikko 2"/>
          <p:cNvSpPr>
            <a:spLocks noGrp="1"/>
          </p:cNvSpPr>
          <p:nvPr>
            <p:ph type="title"/>
          </p:nvPr>
        </p:nvSpPr>
        <p:spPr>
          <a:xfrm>
            <a:off x="1763689" y="260648"/>
            <a:ext cx="5616624" cy="1080000"/>
          </a:xfrm>
        </p:spPr>
        <p:txBody>
          <a:bodyPr/>
          <a:lstStyle/>
          <a:p>
            <a:r>
              <a:rPr lang="en-US" dirty="0" smtClean="0"/>
              <a:t>Coded Signal and SNR</a:t>
            </a:r>
            <a:endParaRPr lang="en-US" dirty="0"/>
          </a:p>
        </p:txBody>
      </p:sp>
      <p:sp>
        <p:nvSpPr>
          <p:cNvPr id="5" name="Tekstikehys 4"/>
          <p:cNvSpPr txBox="1"/>
          <p:nvPr/>
        </p:nvSpPr>
        <p:spPr>
          <a:xfrm>
            <a:off x="5004048" y="1340768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SNR =0.1</a:t>
            </a:r>
          </a:p>
        </p:txBody>
      </p:sp>
      <p:sp>
        <p:nvSpPr>
          <p:cNvPr id="6" name="Tekstikehys 5"/>
          <p:cNvSpPr txBox="1"/>
          <p:nvPr/>
        </p:nvSpPr>
        <p:spPr>
          <a:xfrm>
            <a:off x="3347864" y="1331476"/>
            <a:ext cx="1008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/>
              <a:t>SNR =1</a:t>
            </a:r>
          </a:p>
        </p:txBody>
      </p:sp>
      <p:pic>
        <p:nvPicPr>
          <p:cNvPr id="17414" name="Picture 6" descr="C:\Users\Antti\Dropbox\Etla\US-kurssi 2013\matlab\chirps2_cor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8857" y="2420888"/>
            <a:ext cx="2815145" cy="1872208"/>
          </a:xfrm>
          <a:prstGeom prst="rect">
            <a:avLst/>
          </a:prstGeom>
          <a:noFill/>
        </p:spPr>
      </p:pic>
      <p:pic>
        <p:nvPicPr>
          <p:cNvPr id="17415" name="Picture 7" descr="C:\Users\Antti\Dropbox\Etla\US-kurssi 2013\matlab\chirps2_cor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5784" y="4581128"/>
            <a:ext cx="8404400" cy="2122467"/>
          </a:xfrm>
          <a:prstGeom prst="rect">
            <a:avLst/>
          </a:prstGeom>
          <a:noFill/>
        </p:spPr>
      </p:pic>
      <p:cxnSp>
        <p:nvCxnSpPr>
          <p:cNvPr id="13" name="Suora nuoliyhdysviiva 12"/>
          <p:cNvCxnSpPr/>
          <p:nvPr/>
        </p:nvCxnSpPr>
        <p:spPr>
          <a:xfrm flipV="1">
            <a:off x="7134896" y="3734873"/>
            <a:ext cx="449871" cy="172577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uora nuoliyhdysviiva 13"/>
          <p:cNvCxnSpPr/>
          <p:nvPr/>
        </p:nvCxnSpPr>
        <p:spPr>
          <a:xfrm flipV="1">
            <a:off x="5615189" y="3356992"/>
            <a:ext cx="1405083" cy="14606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uora nuoliyhdysviiva 16"/>
          <p:cNvCxnSpPr/>
          <p:nvPr/>
        </p:nvCxnSpPr>
        <p:spPr>
          <a:xfrm>
            <a:off x="5447763" y="2591618"/>
            <a:ext cx="1500501" cy="477342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äivämäärän paikkamerkki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14</a:t>
            </a:fld>
            <a:r>
              <a:rPr lang="fi-FI" smtClean="0"/>
              <a:t> of 12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38679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uorakulmio 37"/>
          <p:cNvSpPr/>
          <p:nvPr/>
        </p:nvSpPr>
        <p:spPr>
          <a:xfrm>
            <a:off x="652" y="4005064"/>
            <a:ext cx="6227532" cy="280831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7" name="Suorakulmio 36"/>
          <p:cNvSpPr/>
          <p:nvPr/>
        </p:nvSpPr>
        <p:spPr>
          <a:xfrm>
            <a:off x="0" y="1268760"/>
            <a:ext cx="9144000" cy="27363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9792" y="188640"/>
            <a:ext cx="4396961" cy="5986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Summary of DVM 2016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20" y="1593056"/>
            <a:ext cx="3120000" cy="234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24"/>
          <a:stretch/>
        </p:blipFill>
        <p:spPr>
          <a:xfrm>
            <a:off x="3125972" y="1593056"/>
            <a:ext cx="2922700" cy="2340000"/>
          </a:xfrm>
          <a:prstGeom prst="rect">
            <a:avLst/>
          </a:prstGeom>
        </p:spPr>
      </p:pic>
      <p:sp>
        <p:nvSpPr>
          <p:cNvPr id="7" name="Right Brace 6"/>
          <p:cNvSpPr/>
          <p:nvPr/>
        </p:nvSpPr>
        <p:spPr>
          <a:xfrm>
            <a:off x="2808312" y="1988840"/>
            <a:ext cx="326901" cy="720080"/>
          </a:xfrm>
          <a:prstGeom prst="rightBrace">
            <a:avLst>
              <a:gd name="adj1" fmla="val 30974"/>
              <a:gd name="adj2" fmla="val 47214"/>
            </a:avLst>
          </a:prstGeom>
          <a:ln w="28575">
            <a:solidFill>
              <a:schemeClr val="tx1">
                <a:lumMod val="95000"/>
                <a:lumOff val="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75" r="7294"/>
          <a:stretch/>
        </p:blipFill>
        <p:spPr>
          <a:xfrm>
            <a:off x="5976664" y="1593056"/>
            <a:ext cx="3043877" cy="2340000"/>
          </a:xfrm>
          <a:prstGeom prst="rect">
            <a:avLst/>
          </a:prstGeom>
        </p:spPr>
      </p:pic>
      <p:cxnSp>
        <p:nvCxnSpPr>
          <p:cNvPr id="11" name="Straight Arrow Connector 10"/>
          <p:cNvCxnSpPr>
            <a:stCxn id="7" idx="1"/>
          </p:cNvCxnSpPr>
          <p:nvPr/>
        </p:nvCxnSpPr>
        <p:spPr>
          <a:xfrm flipV="1">
            <a:off x="3135213" y="2060848"/>
            <a:ext cx="465187" cy="267971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720080" y="1628800"/>
            <a:ext cx="195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Lamp On</a:t>
            </a:r>
            <a:endParaRPr lang="fi-FI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3816424" y="1628800"/>
            <a:ext cx="195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Spark</a:t>
            </a:r>
            <a:endParaRPr lang="fi-FI" b="1" dirty="0"/>
          </a:p>
        </p:txBody>
      </p:sp>
      <p:cxnSp>
        <p:nvCxnSpPr>
          <p:cNvPr id="30" name="Straight Arrow Connector 29"/>
          <p:cNvCxnSpPr/>
          <p:nvPr/>
        </p:nvCxnSpPr>
        <p:spPr>
          <a:xfrm flipH="1">
            <a:off x="3744416" y="2708920"/>
            <a:ext cx="216024" cy="79208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960440" y="2420888"/>
            <a:ext cx="19315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~40 000x Larger than Lamp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>
          <a:xfrm rot="20890773">
            <a:off x="6879178" y="1922463"/>
            <a:ext cx="2217684" cy="73431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7020272" y="2708920"/>
            <a:ext cx="2141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After Glow</a:t>
            </a:r>
          </a:p>
          <a:p>
            <a:r>
              <a:rPr lang="en-US" b="1" dirty="0" smtClean="0"/>
              <a:t>→ No. of Atoms?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412723" y="6274122"/>
            <a:ext cx="887392" cy="431800"/>
          </a:xfrm>
        </p:spPr>
        <p:txBody>
          <a:bodyPr/>
          <a:lstStyle/>
          <a:p>
            <a:r>
              <a:rPr lang="fi-FI" smtClean="0"/>
              <a:t>6.3.2017</a:t>
            </a:r>
            <a:endParaRPr lang="fi-FI"/>
          </a:p>
        </p:txBody>
      </p:sp>
      <p:pic>
        <p:nvPicPr>
          <p:cNvPr id="23" name="Content Placeholder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401368"/>
            <a:ext cx="3120000" cy="2340000"/>
          </a:xfrm>
          <a:prstGeom prst="rect">
            <a:avLst/>
          </a:prstGeom>
        </p:spPr>
      </p:pic>
      <p:pic>
        <p:nvPicPr>
          <p:cNvPr id="24" name="Picture 4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98"/>
          <a:stretch/>
        </p:blipFill>
        <p:spPr>
          <a:xfrm>
            <a:off x="3203848" y="4401368"/>
            <a:ext cx="2864235" cy="2340000"/>
          </a:xfrm>
          <a:prstGeom prst="rect">
            <a:avLst/>
          </a:prstGeom>
        </p:spPr>
      </p:pic>
      <p:sp>
        <p:nvSpPr>
          <p:cNvPr id="25" name="TextBox 5"/>
          <p:cNvSpPr txBox="1"/>
          <p:nvPr/>
        </p:nvSpPr>
        <p:spPr>
          <a:xfrm>
            <a:off x="1187624" y="4581128"/>
            <a:ext cx="1044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i-FI" dirty="0" smtClean="0"/>
              <a:t>O III</a:t>
            </a:r>
          </a:p>
          <a:p>
            <a:pPr marL="285750" indent="-285750"/>
            <a:r>
              <a:rPr lang="fi-FI" dirty="0" err="1" smtClean="0"/>
              <a:t>Cu</a:t>
            </a:r>
            <a:r>
              <a:rPr lang="fi-FI" dirty="0" smtClean="0"/>
              <a:t> I, II</a:t>
            </a:r>
          </a:p>
          <a:p>
            <a:pPr marL="285750" indent="-285750"/>
            <a:r>
              <a:rPr lang="fi-FI" dirty="0" smtClean="0"/>
              <a:t>C IV</a:t>
            </a:r>
            <a:endParaRPr lang="fi-FI" dirty="0"/>
          </a:p>
        </p:txBody>
      </p:sp>
      <p:sp>
        <p:nvSpPr>
          <p:cNvPr id="26" name="TextBox 6"/>
          <p:cNvSpPr txBox="1"/>
          <p:nvPr/>
        </p:nvSpPr>
        <p:spPr>
          <a:xfrm>
            <a:off x="2267744" y="4581128"/>
            <a:ext cx="8640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i-FI" dirty="0" smtClean="0"/>
              <a:t>O II</a:t>
            </a:r>
          </a:p>
          <a:p>
            <a:pPr marL="285750" indent="-285750"/>
            <a:r>
              <a:rPr lang="fi-FI" dirty="0" smtClean="0"/>
              <a:t>(</a:t>
            </a:r>
            <a:r>
              <a:rPr lang="fi-FI" dirty="0" err="1" smtClean="0"/>
              <a:t>Cu</a:t>
            </a:r>
            <a:r>
              <a:rPr lang="fi-FI" dirty="0" smtClean="0"/>
              <a:t> I)</a:t>
            </a:r>
          </a:p>
        </p:txBody>
      </p:sp>
      <p:sp>
        <p:nvSpPr>
          <p:cNvPr id="31" name="TextBox 7"/>
          <p:cNvSpPr txBox="1"/>
          <p:nvPr/>
        </p:nvSpPr>
        <p:spPr>
          <a:xfrm>
            <a:off x="3851920" y="4365104"/>
            <a:ext cx="15094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i-FI" dirty="0" smtClean="0"/>
              <a:t>O I, O II </a:t>
            </a:r>
          </a:p>
          <a:p>
            <a:pPr marL="285750" indent="-285750"/>
            <a:r>
              <a:rPr lang="fi-FI" dirty="0" smtClean="0"/>
              <a:t>(</a:t>
            </a:r>
            <a:r>
              <a:rPr lang="fi-FI" dirty="0" err="1" smtClean="0"/>
              <a:t>Cu</a:t>
            </a:r>
            <a:r>
              <a:rPr lang="fi-FI" dirty="0" smtClean="0"/>
              <a:t> I, II)</a:t>
            </a:r>
          </a:p>
          <a:p>
            <a:pPr marL="285750" indent="-285750"/>
            <a:r>
              <a:rPr lang="fi-FI" dirty="0"/>
              <a:t>(</a:t>
            </a:r>
            <a:r>
              <a:rPr lang="fi-FI" dirty="0" smtClean="0"/>
              <a:t>C IV)</a:t>
            </a:r>
            <a:endParaRPr lang="fi-FI" dirty="0"/>
          </a:p>
        </p:txBody>
      </p:sp>
      <p:sp>
        <p:nvSpPr>
          <p:cNvPr id="32" name="TextBox 8"/>
          <p:cNvSpPr txBox="1"/>
          <p:nvPr/>
        </p:nvSpPr>
        <p:spPr>
          <a:xfrm>
            <a:off x="4788024" y="5158933"/>
            <a:ext cx="720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i-FI" dirty="0" smtClean="0"/>
              <a:t>O II</a:t>
            </a:r>
          </a:p>
          <a:p>
            <a:pPr marL="285750" indent="-285750"/>
            <a:r>
              <a:rPr lang="fi-FI" dirty="0" smtClean="0"/>
              <a:t>C II</a:t>
            </a:r>
            <a:endParaRPr lang="fi-FI" dirty="0"/>
          </a:p>
        </p:txBody>
      </p:sp>
      <p:sp>
        <p:nvSpPr>
          <p:cNvPr id="33" name="TextBox 10"/>
          <p:cNvSpPr txBox="1"/>
          <p:nvPr/>
        </p:nvSpPr>
        <p:spPr>
          <a:xfrm>
            <a:off x="5508104" y="4869160"/>
            <a:ext cx="904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fi-FI" dirty="0" err="1" smtClean="0"/>
              <a:t>Cu</a:t>
            </a:r>
            <a:r>
              <a:rPr lang="fi-FI" dirty="0" smtClean="0"/>
              <a:t> I</a:t>
            </a:r>
            <a:endParaRPr lang="fi-FI" dirty="0"/>
          </a:p>
        </p:txBody>
      </p:sp>
      <p:sp>
        <p:nvSpPr>
          <p:cNvPr id="34" name="Date Placeholder 2"/>
          <p:cNvSpPr txBox="1">
            <a:spLocks/>
          </p:cNvSpPr>
          <p:nvPr/>
        </p:nvSpPr>
        <p:spPr>
          <a:xfrm>
            <a:off x="556642" y="6356351"/>
            <a:ext cx="2057400" cy="365125"/>
          </a:xfrm>
          <a:prstGeom prst="rect">
            <a:avLst/>
          </a:prstGeom>
        </p:spPr>
        <p:txBody>
          <a:bodyPr vert="horz" lIns="0" tIns="0" rIns="0" bIns="0" rtlCol="0" anchor="b" anchorCtr="0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i-FI" sz="9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ea typeface="+mn-ea"/>
                <a:cs typeface="+mn-cs"/>
              </a:rPr>
              <a:t>19.2.2016</a:t>
            </a:r>
            <a:endParaRPr kumimoji="0" lang="fi-FI" sz="9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ea typeface="+mn-ea"/>
              <a:cs typeface="+mn-cs"/>
            </a:endParaRPr>
          </a:p>
        </p:txBody>
      </p:sp>
      <p:sp>
        <p:nvSpPr>
          <p:cNvPr id="36" name="TextBox 27"/>
          <p:cNvSpPr txBox="1"/>
          <p:nvPr/>
        </p:nvSpPr>
        <p:spPr>
          <a:xfrm>
            <a:off x="3851920" y="1259468"/>
            <a:ext cx="195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Absorption</a:t>
            </a:r>
            <a:endParaRPr lang="fi-FI" b="1" dirty="0"/>
          </a:p>
        </p:txBody>
      </p:sp>
      <p:sp>
        <p:nvSpPr>
          <p:cNvPr id="39" name="TextBox 27"/>
          <p:cNvSpPr txBox="1"/>
          <p:nvPr/>
        </p:nvSpPr>
        <p:spPr>
          <a:xfrm>
            <a:off x="2627784" y="4005064"/>
            <a:ext cx="1959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/>
              <a:t>Emission</a:t>
            </a:r>
            <a:endParaRPr lang="fi-FI" b="1" dirty="0"/>
          </a:p>
        </p:txBody>
      </p:sp>
      <p:pic>
        <p:nvPicPr>
          <p:cNvPr id="40" name="Picture 3" descr="FGS_combi_color.png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6451" b="5897"/>
          <a:stretch/>
        </p:blipFill>
        <p:spPr>
          <a:xfrm>
            <a:off x="6732240" y="4149080"/>
            <a:ext cx="1801733" cy="2104097"/>
          </a:xfrm>
          <a:prstGeom prst="rect">
            <a:avLst/>
          </a:prstGeom>
        </p:spPr>
      </p:pic>
      <p:sp>
        <p:nvSpPr>
          <p:cNvPr id="41" name="Right Arrow 4"/>
          <p:cNvSpPr/>
          <p:nvPr/>
        </p:nvSpPr>
        <p:spPr>
          <a:xfrm>
            <a:off x="6804248" y="5114578"/>
            <a:ext cx="253626" cy="18663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6"/>
          <p:cNvSpPr txBox="1"/>
          <p:nvPr/>
        </p:nvSpPr>
        <p:spPr>
          <a:xfrm>
            <a:off x="6372200" y="4581128"/>
            <a:ext cx="11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in</a:t>
            </a:r>
            <a:endParaRPr lang="en-US" dirty="0"/>
          </a:p>
        </p:txBody>
      </p:sp>
      <p:sp>
        <p:nvSpPr>
          <p:cNvPr id="44" name="TextBox 7"/>
          <p:cNvSpPr txBox="1"/>
          <p:nvPr/>
        </p:nvSpPr>
        <p:spPr>
          <a:xfrm>
            <a:off x="8028384" y="4581128"/>
            <a:ext cx="139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out?</a:t>
            </a:r>
            <a:endParaRPr lang="en-US" dirty="0"/>
          </a:p>
        </p:txBody>
      </p:sp>
      <p:sp>
        <p:nvSpPr>
          <p:cNvPr id="45" name="Right Arrow 4"/>
          <p:cNvSpPr/>
          <p:nvPr/>
        </p:nvSpPr>
        <p:spPr>
          <a:xfrm>
            <a:off x="8244408" y="5114578"/>
            <a:ext cx="253626" cy="186630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7" name="Content Placeholder 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5160" y="4953172"/>
            <a:ext cx="509088" cy="564060"/>
          </a:xfrm>
          <a:prstGeom prst="rect">
            <a:avLst/>
          </a:prstGeom>
        </p:spPr>
      </p:pic>
      <p:sp>
        <p:nvSpPr>
          <p:cNvPr id="48" name="TextBox 19"/>
          <p:cNvSpPr txBox="1"/>
          <p:nvPr/>
        </p:nvSpPr>
        <p:spPr>
          <a:xfrm>
            <a:off x="8532440" y="5065439"/>
            <a:ext cx="576064" cy="27699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fi-FI" sz="1200" dirty="0" smtClean="0">
                <a:solidFill>
                  <a:schemeClr val="bg1"/>
                </a:solidFill>
              </a:rPr>
              <a:t>PMT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2</a:t>
            </a:fld>
            <a:r>
              <a:rPr lang="fi-FI" smtClean="0"/>
              <a:t> of 12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814615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915816" y="1340768"/>
            <a:ext cx="6228184" cy="403225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Optical methods do not measure elasticity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Tapping mode AFM is not easy to calibrate for elasticity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smtClean="0"/>
              <a:t>µCT Does not see elasticity close to the surface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Acoustic Microscope</a:t>
            </a:r>
            <a:endParaRPr lang="en-US" dirty="0"/>
          </a:p>
        </p:txBody>
      </p:sp>
      <p:pic>
        <p:nvPicPr>
          <p:cNvPr id="5" name="Picture 3" descr="E:\Users\Antti\Dropbox\Dropbox\Etla\Clic\clic workshop 2017\pics\photos\IMG_20170302_160718.jpg"/>
          <p:cNvPicPr>
            <a:picLocks noChangeAspect="1" noChangeArrowheads="1"/>
          </p:cNvPicPr>
          <p:nvPr/>
        </p:nvPicPr>
        <p:blipFill rotWithShape="1">
          <a:blip r:embed="rId2" cstate="print"/>
          <a:srcRect l="27861" t="39417" r="17558" b="8325"/>
          <a:stretch/>
        </p:blipFill>
        <p:spPr bwMode="auto">
          <a:xfrm>
            <a:off x="107503" y="3356992"/>
            <a:ext cx="4620197" cy="3317683"/>
          </a:xfrm>
          <a:prstGeom prst="rect">
            <a:avLst/>
          </a:prstGeom>
          <a:noFill/>
        </p:spPr>
      </p:pic>
      <p:cxnSp>
        <p:nvCxnSpPr>
          <p:cNvPr id="6" name="Suora yhdysviiva 5"/>
          <p:cNvCxnSpPr/>
          <p:nvPr/>
        </p:nvCxnSpPr>
        <p:spPr>
          <a:xfrm>
            <a:off x="3491880" y="6480231"/>
            <a:ext cx="3600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kstikehys 6"/>
          <p:cNvSpPr txBox="1"/>
          <p:nvPr/>
        </p:nvSpPr>
        <p:spPr>
          <a:xfrm>
            <a:off x="3851920" y="6309320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rgbClr val="FFC000"/>
                </a:solidFill>
              </a:rPr>
              <a:t>10 mm</a:t>
            </a:r>
            <a:endParaRPr lang="fi-FI" dirty="0">
              <a:solidFill>
                <a:srgbClr val="FFC0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2483768" y="3717032"/>
            <a:ext cx="2592288" cy="79208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21548" y="3532366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Ultrasound transducer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511147" y="4981863"/>
            <a:ext cx="2592288" cy="79208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48927" y="4797197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Tilt stage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3520395" y="5661095"/>
            <a:ext cx="1555661" cy="669242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5021548" y="5476429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XY Stage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511147" y="4437067"/>
            <a:ext cx="2592288" cy="792088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048927" y="4252401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Sample holder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3</a:t>
            </a:fld>
            <a:r>
              <a:rPr lang="fi-FI" smtClean="0"/>
              <a:t> of 12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76326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en-GB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Pulse Echo </a:t>
            </a:r>
            <a:r>
              <a:rPr lang="en-US" dirty="0"/>
              <a:t>M</a:t>
            </a:r>
            <a:r>
              <a:rPr lang="en-US" dirty="0" smtClean="0"/>
              <a:t>easurements</a:t>
            </a:r>
            <a:endParaRPr lang="en-US" dirty="0"/>
          </a:p>
        </p:txBody>
      </p:sp>
      <p:pic>
        <p:nvPicPr>
          <p:cNvPr id="18434" name="Picture 2" descr="E:\Users\Antti\Dropbox\Dropbox\Etla\Clic\clic workshop 2017\pics\setup.pn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24563" y="1196752"/>
            <a:ext cx="4735238" cy="475252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8435" name="Picture 3" descr="J:\Etla\Ultraound microscope\2017-02-22_cern_cu2\aline.pn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871425" y="1340768"/>
            <a:ext cx="4165071" cy="3123802"/>
          </a:xfrm>
          <a:prstGeom prst="rect">
            <a:avLst/>
          </a:prstGeom>
          <a:noFill/>
        </p:spPr>
      </p:pic>
      <p:sp>
        <p:nvSpPr>
          <p:cNvPr id="7" name="Vasen aaltosulje 6"/>
          <p:cNvSpPr/>
          <p:nvPr/>
        </p:nvSpPr>
        <p:spPr>
          <a:xfrm rot="5400000">
            <a:off x="6607274" y="1844824"/>
            <a:ext cx="360040" cy="1368152"/>
          </a:xfrm>
          <a:prstGeom prst="leftBrace">
            <a:avLst>
              <a:gd name="adj1" fmla="val 21938"/>
              <a:gd name="adj2" fmla="val 50000"/>
            </a:avLst>
          </a:prstGeom>
          <a:ln w="95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8" name="Tekstikehys 7"/>
          <p:cNvSpPr txBox="1"/>
          <p:nvPr/>
        </p:nvSpPr>
        <p:spPr>
          <a:xfrm>
            <a:off x="6012160" y="1979548"/>
            <a:ext cx="16561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Time-of-Flight </a:t>
            </a:r>
            <a:endParaRPr lang="en-US" sz="1600" dirty="0"/>
          </a:p>
        </p:txBody>
      </p:sp>
      <p:sp>
        <p:nvSpPr>
          <p:cNvPr id="10" name="Tekstikehys 9"/>
          <p:cNvSpPr txBox="1"/>
          <p:nvPr/>
        </p:nvSpPr>
        <p:spPr>
          <a:xfrm>
            <a:off x="5652120" y="1196752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Single Pixel</a:t>
            </a:r>
            <a:endParaRPr lang="en-US" b="1" dirty="0"/>
          </a:p>
        </p:txBody>
      </p:sp>
      <p:sp>
        <p:nvSpPr>
          <p:cNvPr id="11" name="Tekstikehys 10"/>
          <p:cNvSpPr txBox="1"/>
          <p:nvPr/>
        </p:nvSpPr>
        <p:spPr>
          <a:xfrm>
            <a:off x="6588224" y="3356992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Echo Amplitude</a:t>
            </a:r>
            <a:endParaRPr lang="en-US" dirty="0"/>
          </a:p>
        </p:txBody>
      </p:sp>
      <p:cxnSp>
        <p:nvCxnSpPr>
          <p:cNvPr id="13" name="Suora nuoliyhdysviiva 12"/>
          <p:cNvCxnSpPr/>
          <p:nvPr/>
        </p:nvCxnSpPr>
        <p:spPr>
          <a:xfrm flipV="1">
            <a:off x="7490420" y="3002285"/>
            <a:ext cx="0" cy="36004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ikehys 14"/>
          <p:cNvSpPr txBox="1"/>
          <p:nvPr/>
        </p:nvSpPr>
        <p:spPr>
          <a:xfrm>
            <a:off x="5076056" y="458112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Time-of-Flight: Surface Topography</a:t>
            </a:r>
          </a:p>
          <a:p>
            <a:r>
              <a:rPr lang="en-US" dirty="0" smtClean="0"/>
              <a:t>Amplitude: Mechanics	</a:t>
            </a:r>
          </a:p>
        </p:txBody>
      </p:sp>
      <p:cxnSp>
        <p:nvCxnSpPr>
          <p:cNvPr id="19" name="Suora nuoliyhdysviiva 18"/>
          <p:cNvCxnSpPr/>
          <p:nvPr/>
        </p:nvCxnSpPr>
        <p:spPr>
          <a:xfrm>
            <a:off x="2627784" y="5301208"/>
            <a:ext cx="153516" cy="33124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uora nuoliyhdysviiva 21"/>
          <p:cNvCxnSpPr/>
          <p:nvPr/>
        </p:nvCxnSpPr>
        <p:spPr>
          <a:xfrm flipV="1">
            <a:off x="2828925" y="5301208"/>
            <a:ext cx="158899" cy="33124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uora nuoliyhdysviiva 23"/>
          <p:cNvCxnSpPr/>
          <p:nvPr/>
        </p:nvCxnSpPr>
        <p:spPr>
          <a:xfrm flipV="1">
            <a:off x="2987824" y="4725144"/>
            <a:ext cx="0" cy="58345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uora nuoliyhdysviiva 28"/>
          <p:cNvCxnSpPr/>
          <p:nvPr/>
        </p:nvCxnSpPr>
        <p:spPr>
          <a:xfrm flipV="1">
            <a:off x="2627784" y="4727576"/>
            <a:ext cx="143992" cy="501624"/>
          </a:xfrm>
          <a:prstGeom prst="straightConnector1">
            <a:avLst/>
          </a:prstGeom>
          <a:ln w="38100">
            <a:solidFill>
              <a:srgbClr val="FFFF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uora nuoliyhdysviiva 15"/>
          <p:cNvCxnSpPr/>
          <p:nvPr/>
        </p:nvCxnSpPr>
        <p:spPr>
          <a:xfrm>
            <a:off x="2555776" y="4725144"/>
            <a:ext cx="72008" cy="576064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4</a:t>
            </a:fld>
            <a:r>
              <a:rPr lang="fi-FI" smtClean="0"/>
              <a:t> of 12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orakulmio 36"/>
          <p:cNvSpPr/>
          <p:nvPr/>
        </p:nvSpPr>
        <p:spPr>
          <a:xfrm>
            <a:off x="523463" y="2403593"/>
            <a:ext cx="8213913" cy="376225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 dirty="0"/>
          </a:p>
        </p:txBody>
      </p:sp>
      <p:sp>
        <p:nvSpPr>
          <p:cNvPr id="18" name="Suorakulmio 36"/>
          <p:cNvSpPr/>
          <p:nvPr/>
        </p:nvSpPr>
        <p:spPr>
          <a:xfrm>
            <a:off x="534549" y="1412776"/>
            <a:ext cx="8213913" cy="90215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 of Acoustic Reflection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933936" y="2796070"/>
                <a:ext cx="3876766" cy="65800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𝑊𝑎𝑡𝑒𝑟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𝑊𝑎𝑡𝑒𝑟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𝑊𝑎𝑡𝑒𝑟</m:t>
                              </m:r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≈93.1 %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3936" y="2796070"/>
                <a:ext cx="3876766" cy="658001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4815828" y="3542729"/>
                <a:ext cx="2841932" cy="117782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fi-FI" i="1"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𝑅𝑒𝑓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fi-FI" b="0" i="1" smtClean="0">
                                      <a:latin typeface="Cambria Math" panose="02040503050406030204" pitchFamily="18" charset="0"/>
                                    </a:rPr>
                                    <m:t>𝐶𝑢</m:t>
                                  </m:r>
                                </m:sub>
                              </m:sSub>
                            </m:den>
                          </m:f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 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𝑅𝑒𝑓</m:t>
                                  </m:r>
                                </m:sub>
                              </m:sSub>
                            </m:num>
                            <m:den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  <m:sub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𝐶𝑢</m:t>
                                  </m:r>
                                  <m:r>
                                    <a:rPr lang="fi-FI" i="1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</m:sSub>
                            </m:den>
                          </m:f>
                        </m:den>
                      </m:f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𝑊𝑎𝑡𝑒𝑟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15828" y="3542729"/>
                <a:ext cx="2841932" cy="1177823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5609132" y="4869994"/>
                <a:ext cx="264662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𝐸𝑐h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𝑜𝑒𝑠</m:t>
                          </m:r>
                        </m:e>
                        <m:sup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US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𝐴𝑚𝑝𝑙𝑖𝑡𝑢𝑑𝑒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132" y="4869994"/>
                <a:ext cx="2646622" cy="369332"/>
              </a:xfrm>
              <a:prstGeom prst="rect">
                <a:avLst/>
              </a:prstGeom>
              <a:blipFill rotWithShape="0">
                <a:blip r:embed="rId4"/>
                <a:stretch>
                  <a:fillRect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2235277" y="4720552"/>
                <a:ext cx="2164952" cy="839974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fi-FI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𝐶𝑢</m:t>
                          </m:r>
                        </m:sub>
                      </m:sSub>
                      <m:r>
                        <a:rPr lang="en-US" i="0">
                          <a:solidFill>
                            <a:sysClr val="windowText" lastClr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𝑲</m:t>
                              </m:r>
                            </m:e>
                            <m:sub>
                              <m:r>
                                <a:rPr lang="fi-FI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𝑪𝒖</m:t>
                              </m:r>
                            </m:sub>
                          </m:sSub>
                          <m:r>
                            <a:rPr lang="en-US" i="0">
                              <a:solidFill>
                                <a:sysClr val="windowText" lastClr="000000"/>
                              </a:solidFill>
                              <a:latin typeface="Cambria Math" panose="02040503050406030204" pitchFamily="18" charset="0"/>
                            </a:rPr>
                            <m:t>+ </m:t>
                          </m:r>
                          <m:f>
                            <m:fPr>
                              <m:ctrlPr>
                                <a:rPr lang="en-US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num>
                            <m:den>
                              <m:r>
                                <a:rPr lang="en-US" i="0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den>
                          </m:f>
                          <m:sSub>
                            <m:sSubPr>
                              <m:ctrlPr>
                                <a:rPr lang="en-US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𝑮</m:t>
                              </m:r>
                            </m:e>
                            <m:sub>
                              <m:r>
                                <a:rPr lang="fi-FI" b="1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𝑪𝒖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𝐶</m:t>
                              </m:r>
                            </m:e>
                            <m:sub>
                              <m:r>
                                <a:rPr lang="fi-FI" i="1">
                                  <a:solidFill>
                                    <a:sysClr val="windowText" lastClr="000000"/>
                                  </a:solidFill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>
                  <a:solidFill>
                    <a:sysClr val="windowText" lastClr="000000"/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5277" y="4720552"/>
                <a:ext cx="2164952" cy="839974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10"/>
              <p:cNvSpPr/>
              <p:nvPr/>
            </p:nvSpPr>
            <p:spPr>
              <a:xfrm>
                <a:off x="5609132" y="5318292"/>
                <a:ext cx="231185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𝑲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𝒊𝒔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𝑩𝒖𝒍𝒌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𝑴𝒐𝒅𝒖𝒍𝒖𝒔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1" name="Rectangle 1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132" y="5318292"/>
                <a:ext cx="2311851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11"/>
              <p:cNvSpPr/>
              <p:nvPr/>
            </p:nvSpPr>
            <p:spPr>
              <a:xfrm>
                <a:off x="5609132" y="5687909"/>
                <a:ext cx="241925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𝑮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𝒊𝒔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𝑺𝒉𝒆𝒂𝒓</m:t>
                      </m:r>
                      <m:r>
                        <a:rPr lang="en-US" b="1" i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𝑴𝒐𝒅𝒖𝒍𝒖𝒔</m:t>
                      </m:r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12" name="Rectangle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9132" y="5687909"/>
                <a:ext cx="2419252" cy="369332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5" name="Group 14"/>
          <p:cNvGrpSpPr/>
          <p:nvPr/>
        </p:nvGrpSpPr>
        <p:grpSpPr>
          <a:xfrm>
            <a:off x="2821654" y="1493245"/>
            <a:ext cx="3617530" cy="741220"/>
            <a:chOff x="5003998" y="1524352"/>
            <a:chExt cx="3617530" cy="741220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Rectangle 4"/>
                <p:cNvSpPr/>
                <p:nvPr/>
              </p:nvSpPr>
              <p:spPr>
                <a:xfrm>
                  <a:off x="5003998" y="1613010"/>
                  <a:ext cx="1303114" cy="566630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𝑐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𝑊𝑎𝑡𝑒𝑟</m:t>
                                </m:r>
                              </m:sub>
                            </m:sSub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𝑡</m:t>
                            </m:r>
                          </m:den>
                        </m:f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" name="Rectangle 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003998" y="1613010"/>
                  <a:ext cx="1303114" cy="566630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Rectangle 12"/>
                <p:cNvSpPr/>
                <p:nvPr/>
              </p:nvSpPr>
              <p:spPr>
                <a:xfrm>
                  <a:off x="6307112" y="1524352"/>
                  <a:ext cx="231441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𝑖𝑠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𝑆𝑝𝑒𝑒𝑑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𝑆𝑜𝑢𝑛𝑑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3" name="Rectangle 12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7112" y="1524352"/>
                  <a:ext cx="2314416" cy="369332"/>
                </a:xfrm>
                <a:prstGeom prst="rect">
                  <a:avLst/>
                </a:prstGeom>
                <a:blipFill rotWithShape="0">
                  <a:blip r:embed="rId9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Rectangle 13"/>
                <p:cNvSpPr/>
                <p:nvPr/>
              </p:nvSpPr>
              <p:spPr>
                <a:xfrm>
                  <a:off x="6307112" y="1896240"/>
                  <a:ext cx="217136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US" i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𝑖𝑠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𝑇𝑖𝑚𝑒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𝑜𝑓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fi-FI" b="0" i="1" smtClean="0">
                            <a:latin typeface="Cambria Math" panose="02040503050406030204" pitchFamily="18" charset="0"/>
                          </a:rPr>
                          <m:t>𝐹𝑙𝑖𝑔h𝑡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4" name="Rectangle 1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307112" y="1896240"/>
                  <a:ext cx="2171364" cy="369332"/>
                </a:xfrm>
                <a:prstGeom prst="rect">
                  <a:avLst/>
                </a:prstGeom>
                <a:blipFill rotWithShape="0">
                  <a:blip r:embed="rId10"/>
                  <a:stretch>
                    <a:fillRect b="-1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16" name="Rectangle 15"/>
              <p:cNvSpPr/>
              <p:nvPr/>
            </p:nvSpPr>
            <p:spPr>
              <a:xfrm>
                <a:off x="5041907" y="2776641"/>
                <a:ext cx="2334165" cy="69685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𝑟𝑒𝑓</m:t>
                          </m:r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𝑤𝑎𝑡𝑒𝑟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𝑟𝑒𝑓</m:t>
                              </m:r>
                            </m:sub>
                          </m:sSub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𝑤𝑎𝑡𝑒𝑟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41907" y="2776641"/>
                <a:ext cx="2334165" cy="696857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/>
              <p:cNvSpPr/>
              <p:nvPr/>
            </p:nvSpPr>
            <p:spPr>
              <a:xfrm>
                <a:off x="2235277" y="3782634"/>
                <a:ext cx="1963358" cy="69801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𝑅𝑒𝑓</m:t>
                              </m:r>
                            </m:sub>
                          </m:sSub>
                        </m:den>
                      </m:f>
                      <m:r>
                        <a:rPr lang="fi-FI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  <m:r>
                                <a:rPr lang="fi-FI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𝑍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𝐶𝑢</m:t>
                              </m:r>
                            </m:sub>
                          </m:sSub>
                          <m:r>
                            <a:rPr lang="fi-FI" b="0" i="1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fi-FI" b="0" i="1" smtClean="0">
                                  <a:latin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𝑅𝑒𝑓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" name="Rectangle 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5277" y="3782634"/>
                <a:ext cx="1963358" cy="698012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kstikehys 7"/>
          <p:cNvSpPr txBox="1"/>
          <p:nvPr/>
        </p:nvSpPr>
        <p:spPr>
          <a:xfrm>
            <a:off x="523462" y="1442200"/>
            <a:ext cx="1888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Time-of-Flight </a:t>
            </a:r>
            <a:endParaRPr lang="en-US" b="1" dirty="0"/>
          </a:p>
        </p:txBody>
      </p:sp>
      <p:sp>
        <p:nvSpPr>
          <p:cNvPr id="21" name="Tekstikehys 10"/>
          <p:cNvSpPr txBox="1"/>
          <p:nvPr/>
        </p:nvSpPr>
        <p:spPr>
          <a:xfrm>
            <a:off x="539552" y="241159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Echo Amplitude</a:t>
            </a:r>
            <a:endParaRPr lang="en-US" b="1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5</a:t>
            </a:fld>
            <a:r>
              <a:rPr lang="fi-FI" smtClean="0"/>
              <a:t> of 12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1744884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en-GB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Lateral Resolution</a:t>
            </a:r>
            <a:endParaRPr lang="en-US" dirty="0"/>
          </a:p>
        </p:txBody>
      </p:sp>
      <p:pic>
        <p:nvPicPr>
          <p:cNvPr id="6" name="Picture 4" descr="E:\usm etla\2017-01-31\Result_Images\tanh_amp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17980"/>
          <a:stretch>
            <a:fillRect/>
          </a:stretch>
        </p:blipFill>
        <p:spPr bwMode="auto">
          <a:xfrm>
            <a:off x="0" y="1556792"/>
            <a:ext cx="3779912" cy="3456384"/>
          </a:xfrm>
          <a:prstGeom prst="rect">
            <a:avLst/>
          </a:prstGeom>
          <a:noFill/>
        </p:spPr>
      </p:pic>
      <p:pic>
        <p:nvPicPr>
          <p:cNvPr id="7" name="Picture 2" descr="E:\usm etla\2017-01-31\Result_Images\tanh_tof.png"/>
          <p:cNvPicPr>
            <a:picLocks noChangeAspect="1" noChangeArrowheads="1"/>
          </p:cNvPicPr>
          <p:nvPr/>
        </p:nvPicPr>
        <p:blipFill>
          <a:blip r:embed="rId3" cstate="print"/>
          <a:srcRect r="19137"/>
          <a:stretch>
            <a:fillRect/>
          </a:stretch>
        </p:blipFill>
        <p:spPr bwMode="auto">
          <a:xfrm>
            <a:off x="5148064" y="1484784"/>
            <a:ext cx="3726169" cy="3456000"/>
          </a:xfrm>
          <a:prstGeom prst="rect">
            <a:avLst/>
          </a:prstGeom>
          <a:noFill/>
        </p:spPr>
      </p:pic>
      <p:pic>
        <p:nvPicPr>
          <p:cNvPr id="8" name="Picture 7" descr="E:\usm etla\2017-01-31\Result_Images\tanh_amp_zoom.png"/>
          <p:cNvPicPr>
            <a:picLocks noChangeAspect="1" noChangeArrowheads="1"/>
          </p:cNvPicPr>
          <p:nvPr/>
        </p:nvPicPr>
        <p:blipFill>
          <a:blip r:embed="rId4" cstate="print"/>
          <a:srcRect l="24512" t="5472" r="32252" b="849"/>
          <a:stretch>
            <a:fillRect/>
          </a:stretch>
        </p:blipFill>
        <p:spPr bwMode="auto">
          <a:xfrm>
            <a:off x="2987824" y="4005064"/>
            <a:ext cx="1440000" cy="234000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9" name="Tekstikehys 8"/>
          <p:cNvSpPr txBox="1"/>
          <p:nvPr/>
        </p:nvSpPr>
        <p:spPr>
          <a:xfrm>
            <a:off x="1043608" y="130450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Amplitude</a:t>
            </a:r>
            <a:endParaRPr lang="en-US" dirty="0"/>
          </a:p>
        </p:txBody>
      </p:sp>
      <p:sp>
        <p:nvSpPr>
          <p:cNvPr id="10" name="Tekstikehys 9"/>
          <p:cNvSpPr txBox="1"/>
          <p:nvPr/>
        </p:nvSpPr>
        <p:spPr>
          <a:xfrm>
            <a:off x="6444208" y="1304505"/>
            <a:ext cx="1944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Time-of-Flight</a:t>
            </a:r>
            <a:endParaRPr lang="en-US" dirty="0"/>
          </a:p>
        </p:txBody>
      </p:sp>
      <p:sp>
        <p:nvSpPr>
          <p:cNvPr id="11" name="Suorakulmio 10"/>
          <p:cNvSpPr/>
          <p:nvPr/>
        </p:nvSpPr>
        <p:spPr>
          <a:xfrm>
            <a:off x="2699792" y="2456633"/>
            <a:ext cx="648072" cy="12241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13" name="Suora nuoliyhdysviiva 12"/>
          <p:cNvCxnSpPr>
            <a:endCxn id="8" idx="0"/>
          </p:cNvCxnSpPr>
          <p:nvPr/>
        </p:nvCxnSpPr>
        <p:spPr>
          <a:xfrm>
            <a:off x="3347864" y="3645024"/>
            <a:ext cx="359960" cy="360040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kstikehys 14"/>
          <p:cNvSpPr txBox="1"/>
          <p:nvPr/>
        </p:nvSpPr>
        <p:spPr>
          <a:xfrm>
            <a:off x="4283968" y="478786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b="1" dirty="0" smtClean="0">
                <a:solidFill>
                  <a:srgbClr val="FF0000"/>
                </a:solidFill>
              </a:rPr>
              <a:t>2.76 µm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8" name="Tekstikehys 17"/>
          <p:cNvSpPr txBox="1"/>
          <p:nvPr/>
        </p:nvSpPr>
        <p:spPr>
          <a:xfrm>
            <a:off x="4283968" y="52292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2.46 µm</a:t>
            </a:r>
            <a:endParaRPr lang="en-US" dirty="0"/>
          </a:p>
        </p:txBody>
      </p:sp>
      <p:sp>
        <p:nvSpPr>
          <p:cNvPr id="19" name="Tekstikehys 18"/>
          <p:cNvSpPr txBox="1"/>
          <p:nvPr/>
        </p:nvSpPr>
        <p:spPr>
          <a:xfrm>
            <a:off x="4283968" y="565195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2.19 µm</a:t>
            </a:r>
            <a:endParaRPr lang="en-US" dirty="0"/>
          </a:p>
        </p:txBody>
      </p:sp>
      <p:sp>
        <p:nvSpPr>
          <p:cNvPr id="20" name="Tekstikehys 19"/>
          <p:cNvSpPr txBox="1"/>
          <p:nvPr/>
        </p:nvSpPr>
        <p:spPr>
          <a:xfrm>
            <a:off x="4283968" y="4293096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3.10 µm</a:t>
            </a:r>
            <a:endParaRPr lang="en-US" dirty="0"/>
          </a:p>
        </p:txBody>
      </p:sp>
      <p:sp>
        <p:nvSpPr>
          <p:cNvPr id="21" name="Tekstikehys 20"/>
          <p:cNvSpPr txBox="1"/>
          <p:nvPr/>
        </p:nvSpPr>
        <p:spPr>
          <a:xfrm>
            <a:off x="6084168" y="4941168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Step Height: 85 nm (White-light-interferometer: WLI)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6</a:t>
            </a:fld>
            <a:r>
              <a:rPr lang="fi-FI" smtClean="0"/>
              <a:t> of 12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Copper Sample ID5 #495 </a:t>
            </a:r>
            <a:endParaRPr lang="en-US" dirty="0"/>
          </a:p>
        </p:txBody>
      </p:sp>
      <p:pic>
        <p:nvPicPr>
          <p:cNvPr id="2050" name="Picture 2" descr="E:\Users\Antti\Dropbox\Dropbox\Etla\Clic\clic workshop 2017\pics\photos\IMG_20170302_155900.jpg"/>
          <p:cNvPicPr>
            <a:picLocks noChangeAspect="1" noChangeArrowheads="1"/>
          </p:cNvPicPr>
          <p:nvPr/>
        </p:nvPicPr>
        <p:blipFill>
          <a:blip r:embed="rId2" cstate="print"/>
          <a:srcRect l="35436" t="38100" r="49655" b="43953"/>
          <a:stretch>
            <a:fillRect/>
          </a:stretch>
        </p:blipFill>
        <p:spPr bwMode="auto">
          <a:xfrm>
            <a:off x="3491880" y="1484784"/>
            <a:ext cx="3030532" cy="2736304"/>
          </a:xfrm>
          <a:prstGeom prst="rect">
            <a:avLst/>
          </a:prstGeom>
          <a:noFill/>
        </p:spPr>
      </p:pic>
      <p:pic>
        <p:nvPicPr>
          <p:cNvPr id="2051" name="Picture 3" descr="E:\Users\Antti\Dropbox\Dropbox\Etla\Clic\clic workshop 2017\pics\photos\IMG_20170223_111150.jpg"/>
          <p:cNvPicPr>
            <a:picLocks noChangeAspect="1" noChangeArrowheads="1"/>
          </p:cNvPicPr>
          <p:nvPr/>
        </p:nvPicPr>
        <p:blipFill>
          <a:blip r:embed="rId3" cstate="print"/>
          <a:srcRect l="56047" t="10955" r="19677" b="42732"/>
          <a:stretch>
            <a:fillRect/>
          </a:stretch>
        </p:blipFill>
        <p:spPr bwMode="auto">
          <a:xfrm>
            <a:off x="179512" y="1484784"/>
            <a:ext cx="3046504" cy="4358955"/>
          </a:xfrm>
          <a:prstGeom prst="rect">
            <a:avLst/>
          </a:prstGeom>
          <a:noFill/>
        </p:spPr>
      </p:pic>
      <p:pic>
        <p:nvPicPr>
          <p:cNvPr id="7" name="Picture 4" descr="J:\Etla\Ultraound microscope\2017-02-22_cern_cu2\id5_495\usb_microscope_after\Still006.bmp"/>
          <p:cNvPicPr>
            <a:picLocks noChangeAspect="1" noChangeArrowheads="1"/>
          </p:cNvPicPr>
          <p:nvPr/>
        </p:nvPicPr>
        <p:blipFill>
          <a:blip r:embed="rId4" cstate="print"/>
          <a:srcRect l="31553" t="12736" r="19996" b="28768"/>
          <a:stretch>
            <a:fillRect/>
          </a:stretch>
        </p:blipFill>
        <p:spPr bwMode="auto">
          <a:xfrm>
            <a:off x="5868144" y="3284984"/>
            <a:ext cx="3021940" cy="2736304"/>
          </a:xfrm>
          <a:prstGeom prst="rect">
            <a:avLst/>
          </a:prstGeom>
          <a:noFill/>
        </p:spPr>
      </p:pic>
      <p:cxnSp>
        <p:nvCxnSpPr>
          <p:cNvPr id="9" name="Suora nuoliyhdysviiva 8"/>
          <p:cNvCxnSpPr/>
          <p:nvPr/>
        </p:nvCxnSpPr>
        <p:spPr>
          <a:xfrm>
            <a:off x="5148064" y="2132856"/>
            <a:ext cx="1512168" cy="2160240"/>
          </a:xfrm>
          <a:prstGeom prst="straightConnector1">
            <a:avLst/>
          </a:prstGeom>
          <a:ln w="38100">
            <a:solidFill>
              <a:schemeClr val="bg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6"/>
          <p:cNvCxnSpPr/>
          <p:nvPr/>
        </p:nvCxnSpPr>
        <p:spPr>
          <a:xfrm>
            <a:off x="3491880" y="4077072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kstikehys 12"/>
          <p:cNvSpPr txBox="1"/>
          <p:nvPr/>
        </p:nvSpPr>
        <p:spPr>
          <a:xfrm>
            <a:off x="3707904" y="3861048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1 mm</a:t>
            </a:r>
            <a:endParaRPr lang="fi-FI" dirty="0"/>
          </a:p>
        </p:txBody>
      </p:sp>
      <p:cxnSp>
        <p:nvCxnSpPr>
          <p:cNvPr id="15" name="Straight Connector 6"/>
          <p:cNvCxnSpPr/>
          <p:nvPr/>
        </p:nvCxnSpPr>
        <p:spPr>
          <a:xfrm>
            <a:off x="2228850" y="6019800"/>
            <a:ext cx="142875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kstikehys 15"/>
          <p:cNvSpPr txBox="1"/>
          <p:nvPr/>
        </p:nvSpPr>
        <p:spPr>
          <a:xfrm>
            <a:off x="2267744" y="5805264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1 mm</a:t>
            </a:r>
            <a:endParaRPr lang="fi-FI" dirty="0"/>
          </a:p>
        </p:txBody>
      </p:sp>
      <p:cxnSp>
        <p:nvCxnSpPr>
          <p:cNvPr id="22" name="Straight Connector 6"/>
          <p:cNvCxnSpPr/>
          <p:nvPr/>
        </p:nvCxnSpPr>
        <p:spPr>
          <a:xfrm>
            <a:off x="7538617" y="6146252"/>
            <a:ext cx="28803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kstikehys 22"/>
          <p:cNvSpPr txBox="1"/>
          <p:nvPr/>
        </p:nvSpPr>
        <p:spPr>
          <a:xfrm>
            <a:off x="7812360" y="594928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0.1 mm</a:t>
            </a:r>
            <a:endParaRPr lang="fi-FI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7</a:t>
            </a:fld>
            <a:r>
              <a:rPr lang="fi-FI" smtClean="0"/>
              <a:t> of 12</a:t>
            </a:r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812038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en-GB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1691680" y="260648"/>
            <a:ext cx="6264796" cy="1150938"/>
          </a:xfrm>
        </p:spPr>
        <p:txBody>
          <a:bodyPr/>
          <a:lstStyle/>
          <a:p>
            <a:r>
              <a:rPr lang="en-US" dirty="0" smtClean="0"/>
              <a:t>Scanning Acoustic Microcopy</a:t>
            </a:r>
            <a:endParaRPr lang="en-US" dirty="0"/>
          </a:p>
        </p:txBody>
      </p:sp>
      <p:pic>
        <p:nvPicPr>
          <p:cNvPr id="17411" name="Picture 3" descr="E:\Users\Antti\Dropbox\Dropbox\Etla\Clic\clic workshop 2017\pics\immersion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628800"/>
            <a:ext cx="4470497" cy="2880320"/>
          </a:xfrm>
          <a:prstGeom prst="rect">
            <a:avLst/>
          </a:prstGeom>
          <a:noFill/>
        </p:spPr>
      </p:pic>
      <p:pic>
        <p:nvPicPr>
          <p:cNvPr id="17412" name="Picture 4" descr="J:\Etla\Ultraound microscope\2017-02-22_cern_cu2\id5_495\Still001.bmp"/>
          <p:cNvPicPr>
            <a:picLocks noChangeAspect="1" noChangeArrowheads="1"/>
          </p:cNvPicPr>
          <p:nvPr/>
        </p:nvPicPr>
        <p:blipFill>
          <a:blip r:embed="rId3" cstate="print"/>
          <a:srcRect l="27404" t="8120" r="29468" b="45869"/>
          <a:stretch>
            <a:fillRect/>
          </a:stretch>
        </p:blipFill>
        <p:spPr bwMode="auto">
          <a:xfrm>
            <a:off x="4860032" y="1628800"/>
            <a:ext cx="3600400" cy="2880798"/>
          </a:xfrm>
          <a:prstGeom prst="rect">
            <a:avLst/>
          </a:prstGeom>
          <a:noFill/>
        </p:spPr>
      </p:pic>
      <p:sp>
        <p:nvSpPr>
          <p:cNvPr id="8" name="Oikea aaltosulje 7"/>
          <p:cNvSpPr/>
          <p:nvPr/>
        </p:nvSpPr>
        <p:spPr>
          <a:xfrm rot="5400000">
            <a:off x="6264188" y="2600908"/>
            <a:ext cx="432048" cy="2376264"/>
          </a:xfrm>
          <a:prstGeom prst="rightBrace">
            <a:avLst>
              <a:gd name="adj1" fmla="val 40080"/>
              <a:gd name="adj2" fmla="val 50000"/>
            </a:avLst>
          </a:prstGeom>
          <a:ln w="381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sp>
        <p:nvSpPr>
          <p:cNvPr id="9" name="Tekstikehys 8"/>
          <p:cNvSpPr txBox="1"/>
          <p:nvPr/>
        </p:nvSpPr>
        <p:spPr>
          <a:xfrm>
            <a:off x="5940152" y="4005064"/>
            <a:ext cx="14401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000" b="1" dirty="0" smtClean="0">
                <a:solidFill>
                  <a:schemeClr val="accent4"/>
                </a:solidFill>
              </a:rPr>
              <a:t>10 mm</a:t>
            </a:r>
            <a:endParaRPr lang="fi-FI" sz="2000" b="1" dirty="0">
              <a:solidFill>
                <a:schemeClr val="accent4"/>
              </a:solidFill>
            </a:endParaRPr>
          </a:p>
        </p:txBody>
      </p:sp>
      <p:sp>
        <p:nvSpPr>
          <p:cNvPr id="10" name="Tekstikehys 9"/>
          <p:cNvSpPr txBox="1"/>
          <p:nvPr/>
        </p:nvSpPr>
        <p:spPr>
          <a:xfrm>
            <a:off x="5148064" y="4653136"/>
            <a:ext cx="38884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Frequency range: 240 – 480 MHz 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Pixel-by-Pixel Imaging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Areas 1 mm * 1 mm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~Stepping 2 µm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Focus size: less than 3 µm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Imaging time: ~1 hour/mm</a:t>
            </a:r>
            <a:r>
              <a:rPr lang="en-US" baseline="30000" dirty="0" smtClean="0"/>
              <a:t>2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8</a:t>
            </a:fld>
            <a:r>
              <a:rPr lang="fi-FI" smtClean="0"/>
              <a:t> of 12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2" name="Picture 6" descr="J:\Etla\Ultraound microscope\2017-02-22_cern_cu2\Cscan_tof.png"/>
          <p:cNvPicPr>
            <a:picLocks noChangeAspect="1" noChangeArrowheads="1"/>
          </p:cNvPicPr>
          <p:nvPr/>
        </p:nvPicPr>
        <p:blipFill>
          <a:blip r:embed="rId2" cstate="print"/>
          <a:srcRect l="7126" t="5540" r="26716" b="-704"/>
          <a:stretch>
            <a:fillRect/>
          </a:stretch>
        </p:blipFill>
        <p:spPr bwMode="auto">
          <a:xfrm>
            <a:off x="2627784" y="980728"/>
            <a:ext cx="2669564" cy="2880000"/>
          </a:xfrm>
          <a:prstGeom prst="rect">
            <a:avLst/>
          </a:prstGeom>
          <a:noFill/>
        </p:spPr>
      </p:pic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i-FI" smtClean="0"/>
              <a:t>6.3.2017</a:t>
            </a:r>
            <a:endParaRPr lang="en-GB"/>
          </a:p>
        </p:txBody>
      </p:sp>
      <p:sp>
        <p:nvSpPr>
          <p:cNvPr id="4" name="Otsikko 3"/>
          <p:cNvSpPr>
            <a:spLocks noGrp="1"/>
          </p:cNvSpPr>
          <p:nvPr>
            <p:ph type="title"/>
          </p:nvPr>
        </p:nvSpPr>
        <p:spPr>
          <a:xfrm>
            <a:off x="2483768" y="116632"/>
            <a:ext cx="5760740" cy="720080"/>
          </a:xfrm>
        </p:spPr>
        <p:txBody>
          <a:bodyPr>
            <a:normAutofit/>
          </a:bodyPr>
          <a:lstStyle/>
          <a:p>
            <a:r>
              <a:rPr lang="en-US" dirty="0" smtClean="0"/>
              <a:t>Results: Copper Sample</a:t>
            </a:r>
            <a:endParaRPr lang="en-US" dirty="0"/>
          </a:p>
        </p:txBody>
      </p:sp>
      <p:pic>
        <p:nvPicPr>
          <p:cNvPr id="19461" name="Picture 5" descr="J:\Etla\Ultraound microscope\2017-02-22_cern_cu2\Cscan_amp.png"/>
          <p:cNvPicPr>
            <a:picLocks noChangeAspect="1" noChangeArrowheads="1"/>
          </p:cNvPicPr>
          <p:nvPr/>
        </p:nvPicPr>
        <p:blipFill>
          <a:blip r:embed="rId3" cstate="print"/>
          <a:srcRect l="7170" t="4256" r="3458" b="-11"/>
          <a:stretch>
            <a:fillRect/>
          </a:stretch>
        </p:blipFill>
        <p:spPr bwMode="auto">
          <a:xfrm>
            <a:off x="0" y="3978000"/>
            <a:ext cx="3584000" cy="2880000"/>
          </a:xfrm>
          <a:prstGeom prst="rect">
            <a:avLst/>
          </a:prstGeom>
          <a:noFill/>
        </p:spPr>
      </p:pic>
      <p:pic>
        <p:nvPicPr>
          <p:cNvPr id="19460" name="Picture 4" descr="J:\Etla\Ultraound microscope\2017-02-22_cern_cu2\id5_495\usb_microscope_after\Still006.bmp"/>
          <p:cNvPicPr>
            <a:picLocks noChangeAspect="1" noChangeArrowheads="1"/>
          </p:cNvPicPr>
          <p:nvPr/>
        </p:nvPicPr>
        <p:blipFill>
          <a:blip r:embed="rId4" cstate="print"/>
          <a:srcRect l="28075" t="8099" r="18024" b="13078"/>
          <a:stretch>
            <a:fillRect/>
          </a:stretch>
        </p:blipFill>
        <p:spPr bwMode="auto">
          <a:xfrm>
            <a:off x="395536" y="1052736"/>
            <a:ext cx="2232248" cy="2448272"/>
          </a:xfrm>
          <a:prstGeom prst="rect">
            <a:avLst/>
          </a:prstGeom>
          <a:noFill/>
        </p:spPr>
      </p:pic>
      <p:pic>
        <p:nvPicPr>
          <p:cNvPr id="19463" name="Picture 7" descr="J:\Etla\Ultraound microscope\2017-02-22_cern_cu2\Cscan_amp_zoom.png"/>
          <p:cNvPicPr>
            <a:picLocks noChangeAspect="1" noChangeArrowheads="1"/>
          </p:cNvPicPr>
          <p:nvPr/>
        </p:nvPicPr>
        <p:blipFill>
          <a:blip r:embed="rId5" cstate="print"/>
          <a:stretch>
            <a:fillRect/>
          </a:stretch>
        </p:blipFill>
        <p:spPr bwMode="auto">
          <a:xfrm>
            <a:off x="3779911" y="3717032"/>
            <a:ext cx="4187957" cy="3140968"/>
          </a:xfrm>
          <a:prstGeom prst="rect">
            <a:avLst/>
          </a:prstGeom>
          <a:noFill/>
        </p:spPr>
      </p:pic>
      <p:sp>
        <p:nvSpPr>
          <p:cNvPr id="2" name="TextBox 1"/>
          <p:cNvSpPr txBox="1"/>
          <p:nvPr/>
        </p:nvSpPr>
        <p:spPr>
          <a:xfrm>
            <a:off x="3131840" y="1052736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TOF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9552" y="4047455"/>
            <a:ext cx="18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Amplitude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39552" y="1052736"/>
            <a:ext cx="1908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Microscope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pic>
        <p:nvPicPr>
          <p:cNvPr id="20" name="Kuva 19" descr="Cscan_tof_zoom.png"/>
          <p:cNvPicPr>
            <a:picLocks noChangeAspect="1"/>
          </p:cNvPicPr>
          <p:nvPr/>
        </p:nvPicPr>
        <p:blipFill>
          <a:blip r:embed="rId6" cstate="print"/>
          <a:srcRect l="5401" t="5401" r="374" b="4589"/>
          <a:stretch>
            <a:fillRect/>
          </a:stretch>
        </p:blipFill>
        <p:spPr>
          <a:xfrm>
            <a:off x="5292081" y="980728"/>
            <a:ext cx="3718385" cy="2664000"/>
          </a:xfrm>
          <a:prstGeom prst="rect">
            <a:avLst/>
          </a:prstGeom>
        </p:spPr>
      </p:pic>
      <p:sp>
        <p:nvSpPr>
          <p:cNvPr id="21" name="Suorakulmio 20"/>
          <p:cNvSpPr/>
          <p:nvPr/>
        </p:nvSpPr>
        <p:spPr>
          <a:xfrm>
            <a:off x="3635896" y="1952624"/>
            <a:ext cx="605904" cy="733426"/>
          </a:xfrm>
          <a:prstGeom prst="rect">
            <a:avLst/>
          </a:prstGeom>
          <a:noFill/>
          <a:ln>
            <a:solidFill>
              <a:srgbClr val="09E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23" name="Suora nuoliyhdysviiva 22"/>
          <p:cNvCxnSpPr/>
          <p:nvPr/>
        </p:nvCxnSpPr>
        <p:spPr>
          <a:xfrm flipV="1">
            <a:off x="3641725" y="1044575"/>
            <a:ext cx="2057400" cy="904875"/>
          </a:xfrm>
          <a:prstGeom prst="straightConnector1">
            <a:avLst/>
          </a:prstGeom>
          <a:ln w="28575">
            <a:solidFill>
              <a:srgbClr val="09E92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uora nuoliyhdysviiva 27"/>
          <p:cNvCxnSpPr/>
          <p:nvPr/>
        </p:nvCxnSpPr>
        <p:spPr>
          <a:xfrm>
            <a:off x="3643313" y="2695575"/>
            <a:ext cx="2043112" cy="742950"/>
          </a:xfrm>
          <a:prstGeom prst="straightConnector1">
            <a:avLst/>
          </a:prstGeom>
          <a:ln w="28575">
            <a:solidFill>
              <a:srgbClr val="09E92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Suorakulmio 32"/>
          <p:cNvSpPr/>
          <p:nvPr/>
        </p:nvSpPr>
        <p:spPr>
          <a:xfrm>
            <a:off x="1781175" y="5661248"/>
            <a:ext cx="761999" cy="715740"/>
          </a:xfrm>
          <a:prstGeom prst="rect">
            <a:avLst/>
          </a:prstGeom>
          <a:noFill/>
          <a:ln>
            <a:solidFill>
              <a:srgbClr val="09E92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i-FI"/>
          </a:p>
        </p:txBody>
      </p:sp>
      <p:cxnSp>
        <p:nvCxnSpPr>
          <p:cNvPr id="34" name="Suora nuoliyhdysviiva 33"/>
          <p:cNvCxnSpPr/>
          <p:nvPr/>
        </p:nvCxnSpPr>
        <p:spPr>
          <a:xfrm flipV="1">
            <a:off x="1795463" y="3944471"/>
            <a:ext cx="2534490" cy="1718143"/>
          </a:xfrm>
          <a:prstGeom prst="straightConnector1">
            <a:avLst/>
          </a:prstGeom>
          <a:ln w="28575">
            <a:solidFill>
              <a:srgbClr val="09E92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uora nuoliyhdysviiva 34"/>
          <p:cNvCxnSpPr/>
          <p:nvPr/>
        </p:nvCxnSpPr>
        <p:spPr>
          <a:xfrm>
            <a:off x="1795463" y="6376988"/>
            <a:ext cx="2471737" cy="157162"/>
          </a:xfrm>
          <a:prstGeom prst="straightConnector1">
            <a:avLst/>
          </a:prstGeom>
          <a:ln w="28575">
            <a:solidFill>
              <a:srgbClr val="09E92E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6"/>
          <p:cNvCxnSpPr/>
          <p:nvPr/>
        </p:nvCxnSpPr>
        <p:spPr>
          <a:xfrm>
            <a:off x="1484759" y="3702844"/>
            <a:ext cx="245988" cy="67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kstikehys 42"/>
          <p:cNvSpPr txBox="1"/>
          <p:nvPr/>
        </p:nvSpPr>
        <p:spPr>
          <a:xfrm>
            <a:off x="1691680" y="3501008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0.1 mm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EA855C-B008-4E84-97D5-0F1BF2541C9C}" type="slidenum">
              <a:rPr lang="fi-FI" smtClean="0"/>
              <a:pPr/>
              <a:t>9</a:t>
            </a:fld>
            <a:r>
              <a:rPr lang="fi-FI" smtClean="0"/>
              <a:t> of 12</a:t>
            </a:r>
            <a:endParaRPr lang="fi-FI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theme">
  <a:themeElements>
    <a:clrScheme name="HY (mltt)">
      <a:dk1>
        <a:sysClr val="windowText" lastClr="000000"/>
      </a:dk1>
      <a:lt1>
        <a:srgbClr val="FFFFFF"/>
      </a:lt1>
      <a:dk2>
        <a:srgbClr val="8C8A87"/>
      </a:dk2>
      <a:lt2>
        <a:srgbClr val="FFFFFF"/>
      </a:lt2>
      <a:accent1>
        <a:srgbClr val="FCA311"/>
      </a:accent1>
      <a:accent2>
        <a:srgbClr val="1E1C77"/>
      </a:accent2>
      <a:accent3>
        <a:srgbClr val="8C8A87"/>
      </a:accent3>
      <a:accent4>
        <a:srgbClr val="256EC7"/>
      </a:accent4>
      <a:accent5>
        <a:srgbClr val="E5053A"/>
      </a:accent5>
      <a:accent6>
        <a:srgbClr val="FCD116"/>
      </a:accent6>
      <a:hlink>
        <a:srgbClr val="FCA311"/>
      </a:hlink>
      <a:folHlink>
        <a:srgbClr val="8C8A87"/>
      </a:folHlink>
    </a:clrScheme>
    <a:fontScheme name="Basic (Arial)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6915</TotalTime>
  <Words>403</Words>
  <Application>Microsoft Office PowerPoint</Application>
  <PresentationFormat>On-screen Show (4:3)</PresentationFormat>
  <Paragraphs>133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Cambria Math</vt:lpstr>
      <vt:lpstr>Wingdings</vt:lpstr>
      <vt:lpstr>powerpoint_theme</vt:lpstr>
      <vt:lpstr>DVM Summary and Acoustic Microscopy Imaging of Cu Sample</vt:lpstr>
      <vt:lpstr>Summary of DVM 2016</vt:lpstr>
      <vt:lpstr>Why Acoustic Microscope</vt:lpstr>
      <vt:lpstr>Pulse Echo Measurements</vt:lpstr>
      <vt:lpstr>Math of Acoustic Reflection</vt:lpstr>
      <vt:lpstr>Lateral Resolution</vt:lpstr>
      <vt:lpstr>Copper Sample ID5 #495 </vt:lpstr>
      <vt:lpstr>Scanning Acoustic Microcopy</vt:lpstr>
      <vt:lpstr>Results: Copper Sample</vt:lpstr>
      <vt:lpstr>PowerPoint Presentation</vt:lpstr>
      <vt:lpstr>Future Work</vt:lpstr>
      <vt:lpstr>Questions and Comments</vt:lpstr>
      <vt:lpstr>Pulse Compression Cross Correlation</vt:lpstr>
      <vt:lpstr>Coded Signal and SNR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Antti</dc:creator>
  <cp:lastModifiedBy>Antti Meriläinen</cp:lastModifiedBy>
  <cp:revision>495</cp:revision>
  <dcterms:created xsi:type="dcterms:W3CDTF">2013-01-24T06:39:08Z</dcterms:created>
  <dcterms:modified xsi:type="dcterms:W3CDTF">2017-03-06T12:06:29Z</dcterms:modified>
</cp:coreProperties>
</file>