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5" r:id="rId8"/>
    <p:sldId id="262" r:id="rId9"/>
    <p:sldId id="268" r:id="rId10"/>
    <p:sldId id="266" r:id="rId11"/>
    <p:sldId id="263" r:id="rId12"/>
    <p:sldId id="269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>
        <p:scale>
          <a:sx n="100" d="100"/>
          <a:sy n="100" d="100"/>
        </p:scale>
        <p:origin x="76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3E024-215F-4AD0-BD58-5A38078C5369}" type="datetimeFigureOut">
              <a:rPr lang="fr-FR" smtClean="0"/>
              <a:t>06/03/2017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E5DC9-10FA-4855-8A6C-AE21C8EEF3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47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E5DC9-10FA-4855-8A6C-AE21C8EEF37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688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E5DC9-10FA-4855-8A6C-AE21C8EEF37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31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C71B5-704E-4808-A1BE-C59076BA52AA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28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FBAB-27BA-4659-B4A7-6007AD449E48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208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AAAC-6564-48B1-88D2-94D820F6E017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99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D352-B82E-492D-B282-E9714458E986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08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9020-93CB-4D16-86B2-7A421990DE32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00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E4EBA-3D08-4671-87AA-10C04462D146}" type="datetime3">
              <a:rPr lang="fr-FR" smtClean="0"/>
              <a:t>06.03.17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7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DDF2-B344-40F4-BBC4-4EE508A065AA}" type="datetime3">
              <a:rPr lang="fr-FR" smtClean="0"/>
              <a:t>06.03.17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43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7974-4EFA-4BD2-B750-DC46EDBD80BB}" type="datetime3">
              <a:rPr lang="fr-FR" smtClean="0"/>
              <a:t>06.03.17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642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2C4A-53DE-41F7-B69D-1790C45B1131}" type="datetime3">
              <a:rPr lang="fr-FR" smtClean="0"/>
              <a:t>06.03.17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76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B86E-B2C2-45E5-BE8B-B1AE87DAB184}" type="datetime3">
              <a:rPr lang="fr-FR" smtClean="0"/>
              <a:t>06.03.17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83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3B08C-1018-4FF8-B51E-E97FEA3F0739}" type="datetime3">
              <a:rPr lang="fr-FR" smtClean="0"/>
              <a:t>06.03.17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07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8210" y="354805"/>
            <a:ext cx="925557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7B03F-ADC4-4BD4-847B-07E7A4953F02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1E057-0D5E-4C92-B4B4-39EBD7D96A8D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2" descr="http://clic-study.web.cern.ch/sites/clic-study.web.cern.ch/themes/cliccern/img/logos/CLIClogo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969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380" y="179387"/>
            <a:ext cx="836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95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Two-beam module</a:t>
            </a:r>
            <a:br>
              <a:rPr lang="en-GB" dirty="0" smtClean="0"/>
            </a:br>
            <a:r>
              <a:rPr lang="en-GB" dirty="0" smtClean="0"/>
              <a:t>studies update 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11663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07/03/17</a:t>
            </a:r>
          </a:p>
          <a:p>
            <a:endParaRPr lang="en-GB" dirty="0"/>
          </a:p>
          <a:p>
            <a:r>
              <a:rPr lang="en-GB" sz="2000" i="1" dirty="0" smtClean="0"/>
              <a:t>Alex Vamvakas</a:t>
            </a:r>
          </a:p>
          <a:p>
            <a:r>
              <a:rPr lang="en-GB" sz="2000" i="1" dirty="0" smtClean="0"/>
              <a:t>on behalf of the TBM team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209292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Transportation test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– girder assembly</a:t>
            </a:r>
          </a:p>
          <a:p>
            <a:r>
              <a:rPr lang="en-GB" dirty="0" err="1" smtClean="0"/>
              <a:t>Fiducialise</a:t>
            </a:r>
            <a:r>
              <a:rPr lang="en-GB" dirty="0" smtClean="0"/>
              <a:t> before transportation</a:t>
            </a:r>
          </a:p>
          <a:p>
            <a:r>
              <a:rPr lang="en-GB" dirty="0" smtClean="0"/>
              <a:t>Log vibration loads on a typical scenario</a:t>
            </a:r>
          </a:p>
          <a:p>
            <a:r>
              <a:rPr lang="en-GB" dirty="0" smtClean="0"/>
              <a:t>Measure relative movement at the end</a:t>
            </a:r>
          </a:p>
          <a:p>
            <a:r>
              <a:rPr lang="en-GB" dirty="0" smtClean="0"/>
              <a:t>Aims:</a:t>
            </a:r>
          </a:p>
          <a:p>
            <a:pPr lvl="1"/>
            <a:r>
              <a:rPr lang="en-GB" dirty="0" smtClean="0"/>
              <a:t>Evaluate current design</a:t>
            </a:r>
          </a:p>
          <a:p>
            <a:pPr lvl="1"/>
            <a:r>
              <a:rPr lang="en-GB" dirty="0" smtClean="0"/>
              <a:t>Test new design ideas for more robust fixing techniques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3C77-CFCF-4840-9B70-99106026F711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10</a:t>
            </a:fld>
            <a:endParaRPr lang="fr-FR"/>
          </a:p>
        </p:txBody>
      </p:sp>
      <p:grpSp>
        <p:nvGrpSpPr>
          <p:cNvPr id="44" name="Group 43"/>
          <p:cNvGrpSpPr/>
          <p:nvPr/>
        </p:nvGrpSpPr>
        <p:grpSpPr>
          <a:xfrm>
            <a:off x="8931728" y="1869280"/>
            <a:ext cx="2694215" cy="2455831"/>
            <a:chOff x="8327571" y="1859755"/>
            <a:chExt cx="2694215" cy="2455831"/>
          </a:xfrm>
        </p:grpSpPr>
        <p:sp>
          <p:nvSpPr>
            <p:cNvPr id="6" name="Rectangle 5"/>
            <p:cNvSpPr/>
            <p:nvPr/>
          </p:nvSpPr>
          <p:spPr>
            <a:xfrm>
              <a:off x="8327571" y="2743200"/>
              <a:ext cx="2694215" cy="9960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Girder</a:t>
              </a:r>
              <a:endParaRPr lang="fr-FR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894989" y="1859755"/>
              <a:ext cx="1559378" cy="58782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SAS</a:t>
              </a:r>
              <a:endParaRPr lang="fr-FR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9303202" y="2016806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Oval 8"/>
            <p:cNvSpPr/>
            <p:nvPr/>
          </p:nvSpPr>
          <p:spPr>
            <a:xfrm>
              <a:off x="9168493" y="2243591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Oval 9"/>
            <p:cNvSpPr/>
            <p:nvPr/>
          </p:nvSpPr>
          <p:spPr>
            <a:xfrm>
              <a:off x="10039350" y="2168525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Oval 10"/>
            <p:cNvSpPr/>
            <p:nvPr/>
          </p:nvSpPr>
          <p:spPr>
            <a:xfrm>
              <a:off x="10243457" y="1935163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Oval 11"/>
            <p:cNvSpPr/>
            <p:nvPr/>
          </p:nvSpPr>
          <p:spPr>
            <a:xfrm>
              <a:off x="8624207" y="2858633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val 12"/>
            <p:cNvSpPr/>
            <p:nvPr/>
          </p:nvSpPr>
          <p:spPr>
            <a:xfrm>
              <a:off x="9111343" y="3543978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val 13"/>
            <p:cNvSpPr/>
            <p:nvPr/>
          </p:nvSpPr>
          <p:spPr>
            <a:xfrm>
              <a:off x="10227129" y="3374000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Oval 14"/>
            <p:cNvSpPr/>
            <p:nvPr/>
          </p:nvSpPr>
          <p:spPr>
            <a:xfrm>
              <a:off x="10561864" y="2950590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Oval 15"/>
            <p:cNvSpPr/>
            <p:nvPr/>
          </p:nvSpPr>
          <p:spPr>
            <a:xfrm>
              <a:off x="9017452" y="1975984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Oval 16"/>
            <p:cNvSpPr/>
            <p:nvPr/>
          </p:nvSpPr>
          <p:spPr>
            <a:xfrm>
              <a:off x="10770733" y="3543978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Oval 18"/>
            <p:cNvSpPr/>
            <p:nvPr/>
          </p:nvSpPr>
          <p:spPr>
            <a:xfrm>
              <a:off x="9086850" y="3085190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Oval 19"/>
            <p:cNvSpPr/>
            <p:nvPr/>
          </p:nvSpPr>
          <p:spPr>
            <a:xfrm>
              <a:off x="8528957" y="3494081"/>
              <a:ext cx="81643" cy="8164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Straight Connector 21"/>
            <p:cNvCxnSpPr>
              <a:stCxn id="16" idx="4"/>
              <a:endCxn id="45" idx="0"/>
            </p:cNvCxnSpPr>
            <p:nvPr/>
          </p:nvCxnSpPr>
          <p:spPr>
            <a:xfrm>
              <a:off x="9058274" y="2057627"/>
              <a:ext cx="1803628" cy="22579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0" idx="5"/>
              <a:endCxn id="45" idx="0"/>
            </p:cNvCxnSpPr>
            <p:nvPr/>
          </p:nvCxnSpPr>
          <p:spPr>
            <a:xfrm>
              <a:off x="8598644" y="3563768"/>
              <a:ext cx="2263258" cy="7518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9" idx="5"/>
              <a:endCxn id="45" idx="0"/>
            </p:cNvCxnSpPr>
            <p:nvPr/>
          </p:nvCxnSpPr>
          <p:spPr>
            <a:xfrm>
              <a:off x="9156537" y="3154877"/>
              <a:ext cx="1705365" cy="11607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8" idx="5"/>
              <a:endCxn id="45" idx="0"/>
            </p:cNvCxnSpPr>
            <p:nvPr/>
          </p:nvCxnSpPr>
          <p:spPr>
            <a:xfrm>
              <a:off x="9372889" y="2086493"/>
              <a:ext cx="1489013" cy="22290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1" idx="4"/>
              <a:endCxn id="45" idx="0"/>
            </p:cNvCxnSpPr>
            <p:nvPr/>
          </p:nvCxnSpPr>
          <p:spPr>
            <a:xfrm>
              <a:off x="10284279" y="2016806"/>
              <a:ext cx="577623" cy="2298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15" idx="4"/>
              <a:endCxn id="45" idx="0"/>
            </p:cNvCxnSpPr>
            <p:nvPr/>
          </p:nvCxnSpPr>
          <p:spPr>
            <a:xfrm>
              <a:off x="10602686" y="3032233"/>
              <a:ext cx="259216" cy="12833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Isosceles Triangle 41"/>
            <p:cNvSpPr/>
            <p:nvPr/>
          </p:nvSpPr>
          <p:spPr>
            <a:xfrm>
              <a:off x="8921668" y="2466518"/>
              <a:ext cx="293914" cy="263526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10080172" y="2468789"/>
              <a:ext cx="293914" cy="263526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10978243" y="4325111"/>
            <a:ext cx="975632" cy="5326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Tracker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2270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generation module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CLIC implementation meetings</a:t>
            </a:r>
          </a:p>
          <a:p>
            <a:pPr lvl="1"/>
            <a:r>
              <a:rPr lang="en-GB" dirty="0" smtClean="0"/>
              <a:t>Gather information from all working groups</a:t>
            </a:r>
          </a:p>
          <a:p>
            <a:pPr lvl="1"/>
            <a:r>
              <a:rPr lang="en-GB" dirty="0" smtClean="0"/>
              <a:t>Update specifications</a:t>
            </a:r>
          </a:p>
          <a:p>
            <a:r>
              <a:rPr lang="en-GB" dirty="0" smtClean="0"/>
              <a:t>New design takes into account complete life cycle</a:t>
            </a:r>
          </a:p>
          <a:p>
            <a:pPr lvl="1"/>
            <a:r>
              <a:rPr lang="en-GB" dirty="0" smtClean="0"/>
              <a:t>Manufacturing</a:t>
            </a:r>
          </a:p>
          <a:p>
            <a:pPr lvl="1"/>
            <a:r>
              <a:rPr lang="en-GB" dirty="0" smtClean="0"/>
              <a:t>Conditioning</a:t>
            </a:r>
          </a:p>
          <a:p>
            <a:pPr lvl="1"/>
            <a:r>
              <a:rPr lang="en-GB" dirty="0" smtClean="0"/>
              <a:t>Transportation and installation</a:t>
            </a:r>
          </a:p>
          <a:p>
            <a:pPr lvl="1"/>
            <a:r>
              <a:rPr lang="en-GB" dirty="0" smtClean="0"/>
              <a:t>Commissioning</a:t>
            </a:r>
          </a:p>
          <a:p>
            <a:pPr lvl="1"/>
            <a:r>
              <a:rPr lang="en-GB" dirty="0" smtClean="0"/>
              <a:t>Operation</a:t>
            </a:r>
          </a:p>
          <a:p>
            <a:r>
              <a:rPr lang="en-GB" dirty="0" smtClean="0"/>
              <a:t>3D integration design</a:t>
            </a:r>
          </a:p>
          <a:p>
            <a:r>
              <a:rPr lang="en-GB" dirty="0" smtClean="0"/>
              <a:t>Updated cost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032D-9A2E-4F90-8AFA-49DE61F89340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87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3324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2016 activities:</a:t>
            </a:r>
          </a:p>
          <a:p>
            <a:pPr lvl="1"/>
            <a:r>
              <a:rPr lang="en-GB" dirty="0" smtClean="0"/>
              <a:t>LAB modules installation</a:t>
            </a:r>
          </a:p>
          <a:p>
            <a:pPr lvl="1"/>
            <a:r>
              <a:rPr lang="en-GB" dirty="0" smtClean="0"/>
              <a:t>SAS mock-up production</a:t>
            </a:r>
          </a:p>
          <a:p>
            <a:pPr lvl="1"/>
            <a:r>
              <a:rPr lang="en-GB" dirty="0" smtClean="0"/>
              <a:t>FEA simulator</a:t>
            </a:r>
          </a:p>
          <a:p>
            <a:pPr lvl="1"/>
            <a:r>
              <a:rPr lang="en-GB" dirty="0" smtClean="0"/>
              <a:t>Dogleg structure thermal study</a:t>
            </a:r>
          </a:p>
          <a:p>
            <a:r>
              <a:rPr lang="en-GB" dirty="0" smtClean="0"/>
              <a:t>Future activities:</a:t>
            </a:r>
          </a:p>
          <a:p>
            <a:pPr lvl="1"/>
            <a:r>
              <a:rPr lang="en-GB" dirty="0" smtClean="0"/>
              <a:t>LAB modules testing</a:t>
            </a:r>
          </a:p>
          <a:p>
            <a:pPr lvl="1"/>
            <a:r>
              <a:rPr lang="en-GB" dirty="0" smtClean="0"/>
              <a:t>Transportation test</a:t>
            </a:r>
          </a:p>
          <a:p>
            <a:pPr lvl="1"/>
            <a:r>
              <a:rPr lang="en-GB" dirty="0" smtClean="0"/>
              <a:t>New generation module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5B6E-0094-475F-8221-FDA599E6767D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1852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Installation of LAB modules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68686" cy="4351338"/>
          </a:xfrm>
        </p:spPr>
        <p:txBody>
          <a:bodyPr/>
          <a:lstStyle/>
          <a:p>
            <a:r>
              <a:rPr lang="en-GB" dirty="0" smtClean="0"/>
              <a:t>All major components installed</a:t>
            </a:r>
          </a:p>
          <a:p>
            <a:r>
              <a:rPr lang="en-GB" dirty="0" smtClean="0"/>
              <a:t>Missing:</a:t>
            </a:r>
          </a:p>
          <a:p>
            <a:pPr lvl="1"/>
            <a:r>
              <a:rPr lang="en-GB" dirty="0" smtClean="0"/>
              <a:t>Waveguides, vacuum and cooling</a:t>
            </a:r>
          </a:p>
          <a:p>
            <a:r>
              <a:rPr lang="en-GB" dirty="0" smtClean="0"/>
              <a:t>First tests already started</a:t>
            </a:r>
          </a:p>
          <a:p>
            <a:pPr lvl="1"/>
            <a:r>
              <a:rPr lang="en-GB" dirty="0" smtClean="0"/>
              <a:t>Measuring the effect of assembling steps on alignment</a:t>
            </a:r>
          </a:p>
          <a:p>
            <a:r>
              <a:rPr lang="en-GB" dirty="0" smtClean="0"/>
              <a:t>Thermal and vacuum tests to follow this year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6" r="18720" b="3929"/>
          <a:stretch/>
        </p:blipFill>
        <p:spPr>
          <a:xfrm>
            <a:off x="6106886" y="2753722"/>
            <a:ext cx="6085114" cy="410427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4801-20A1-4ED1-9154-296858B49A83}" type="datetime3">
              <a:rPr lang="fr-FR" smtClean="0"/>
              <a:t>06.03.17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9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SAS mock-up production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Simplified geometry</a:t>
            </a:r>
          </a:p>
          <a:p>
            <a:r>
              <a:rPr lang="en-GB" sz="2400" dirty="0" smtClean="0"/>
              <a:t>Small series production</a:t>
            </a:r>
          </a:p>
          <a:p>
            <a:pPr lvl="1"/>
            <a:r>
              <a:rPr lang="en-GB" sz="2000" dirty="0" smtClean="0"/>
              <a:t>6 units in industry</a:t>
            </a:r>
          </a:p>
          <a:p>
            <a:pPr lvl="1"/>
            <a:r>
              <a:rPr lang="en-GB" sz="2000" dirty="0" smtClean="0"/>
              <a:t>1 unit at CERN</a:t>
            </a:r>
          </a:p>
          <a:p>
            <a:r>
              <a:rPr lang="en-GB" sz="2400" dirty="0" smtClean="0"/>
              <a:t>4 out of 7 units needed reworking</a:t>
            </a:r>
          </a:p>
          <a:p>
            <a:r>
              <a:rPr lang="en-GB" sz="2400" dirty="0" smtClean="0"/>
              <a:t>Finally all pieces accepted</a:t>
            </a:r>
            <a:endParaRPr lang="fr-FR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236" y="1822676"/>
            <a:ext cx="6713764" cy="5035323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7C6C-F51A-4AAA-B3F2-8F9F8E66ECF4}" type="datetime3">
              <a:rPr lang="fr-FR" smtClean="0"/>
              <a:t>06.03.17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5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60401" y="3162300"/>
            <a:ext cx="11531600" cy="3492500"/>
            <a:chOff x="1727199" y="2362824"/>
            <a:chExt cx="12809648" cy="4095466"/>
          </a:xfrm>
        </p:grpSpPr>
        <p:grpSp>
          <p:nvGrpSpPr>
            <p:cNvPr id="11" name="Group 10"/>
            <p:cNvGrpSpPr/>
            <p:nvPr/>
          </p:nvGrpSpPr>
          <p:grpSpPr>
            <a:xfrm>
              <a:off x="1727199" y="2362824"/>
              <a:ext cx="6705941" cy="4095466"/>
              <a:chOff x="1638299" y="2362824"/>
              <a:chExt cx="6705941" cy="409546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0700" y="2362824"/>
                <a:ext cx="6528026" cy="224456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38299" y="4265612"/>
                <a:ext cx="6705941" cy="2192678"/>
              </a:xfrm>
              <a:prstGeom prst="rect">
                <a:avLst/>
              </a:prstGeom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8382227" y="2400923"/>
              <a:ext cx="6154620" cy="4010769"/>
              <a:chOff x="8382227" y="2400923"/>
              <a:chExt cx="6154620" cy="401076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17035" y="2400923"/>
                <a:ext cx="6119812" cy="219389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82227" y="4324595"/>
                <a:ext cx="6138520" cy="2087097"/>
              </a:xfrm>
              <a:prstGeom prst="rect">
                <a:avLst/>
              </a:prstGeom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Metrology data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Measurements from the installed AS</a:t>
            </a:r>
          </a:p>
          <a:p>
            <a:pPr lvl="1"/>
            <a:r>
              <a:rPr lang="en-GB" dirty="0" smtClean="0"/>
              <a:t>Not yet fully understood where errors come from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5B93-11B5-4715-BDCE-5628C040B13B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5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94128" y="3804346"/>
            <a:ext cx="1170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transversal</a:t>
            </a:r>
            <a:endParaRPr lang="fr-FR" sz="16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94128" y="5601821"/>
            <a:ext cx="1170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vertical</a:t>
            </a:r>
            <a:endParaRPr lang="fr-FR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0129632" y="2831087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A. Zemanek, V. rude</a:t>
            </a:r>
            <a:endParaRPr lang="fr-FR" sz="16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5295900"/>
            <a:ext cx="5657850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14400" y="4305300"/>
            <a:ext cx="5657850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68700" y="4200525"/>
            <a:ext cx="5361375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92526" y="5610225"/>
            <a:ext cx="5361375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651442" y="4000500"/>
            <a:ext cx="5361375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5609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Very difficult to assemble to required tolerance</a:t>
            </a:r>
          </a:p>
          <a:p>
            <a:r>
              <a:rPr lang="en-GB" sz="2400" dirty="0" smtClean="0"/>
              <a:t>Supporting concept needs to be reworked</a:t>
            </a:r>
          </a:p>
          <a:p>
            <a:pPr lvl="1"/>
            <a:r>
              <a:rPr lang="en-GB" sz="2000" dirty="0" smtClean="0"/>
              <a:t>Too sensitive for real-world assembly</a:t>
            </a:r>
          </a:p>
          <a:p>
            <a:pPr lvl="1"/>
            <a:r>
              <a:rPr lang="en-GB" sz="2000" dirty="0" smtClean="0"/>
              <a:t>Free </a:t>
            </a:r>
            <a:r>
              <a:rPr lang="en-GB" sz="2000" dirty="0" err="1" smtClean="0"/>
              <a:t>DoFs</a:t>
            </a:r>
            <a:r>
              <a:rPr lang="en-GB" sz="2000" dirty="0" smtClean="0"/>
              <a:t> need to be fixed</a:t>
            </a:r>
          </a:p>
          <a:p>
            <a:r>
              <a:rPr lang="en-GB" sz="2400" dirty="0" smtClean="0"/>
              <a:t>Flexure based WPS arms work</a:t>
            </a:r>
          </a:p>
          <a:p>
            <a:pPr lvl="1"/>
            <a:r>
              <a:rPr lang="en-GB" sz="2000" dirty="0" smtClean="0"/>
              <a:t>Repeatable through heat cycles</a:t>
            </a:r>
          </a:p>
          <a:p>
            <a:pPr lvl="1"/>
            <a:r>
              <a:rPr lang="en-GB" sz="2000" dirty="0" smtClean="0"/>
              <a:t>Very sensitive to external loads</a:t>
            </a:r>
          </a:p>
          <a:p>
            <a:r>
              <a:rPr lang="en-GB" sz="2400" dirty="0" smtClean="0"/>
              <a:t>DBQ and BPM need a rigid connection</a:t>
            </a:r>
          </a:p>
          <a:p>
            <a:r>
              <a:rPr lang="en-GB" sz="2400" dirty="0" smtClean="0"/>
              <a:t>PETS were over constrained</a:t>
            </a:r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DF545-C158-439E-B75F-ED6BD7EB22D6}" type="datetime3">
              <a:rPr lang="fr-FR" smtClean="0"/>
              <a:t>07.03.17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6</a:t>
            </a:fld>
            <a:endParaRPr lang="fr-FR"/>
          </a:p>
        </p:txBody>
      </p:sp>
      <p:pic>
        <p:nvPicPr>
          <p:cNvPr id="6" name="Picture 5" descr="image00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174" y="3228393"/>
            <a:ext cx="1846763" cy="121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4394" t="5911" r="10082" b="33365"/>
          <a:stretch/>
        </p:blipFill>
        <p:spPr>
          <a:xfrm>
            <a:off x="6141564" y="4915242"/>
            <a:ext cx="3538879" cy="180623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733925" y="5231072"/>
            <a:ext cx="4419600" cy="10102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733925" y="5238750"/>
            <a:ext cx="3267075" cy="10517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33925" y="5238750"/>
            <a:ext cx="1981200" cy="10594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t="19337" r="32489"/>
          <a:stretch/>
        </p:blipFill>
        <p:spPr>
          <a:xfrm>
            <a:off x="7401002" y="274637"/>
            <a:ext cx="3365649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 simulator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Updated version</a:t>
            </a:r>
          </a:p>
          <a:p>
            <a:r>
              <a:rPr lang="en-GB" dirty="0" smtClean="0"/>
              <a:t>Includes the design changes</a:t>
            </a:r>
            <a:endParaRPr lang="en-GB" dirty="0" smtClean="0"/>
          </a:p>
          <a:p>
            <a:r>
              <a:rPr lang="en-GB" dirty="0" smtClean="0"/>
              <a:t>Very clean, neat and coherent</a:t>
            </a:r>
          </a:p>
          <a:p>
            <a:r>
              <a:rPr lang="en-GB" dirty="0" smtClean="0"/>
              <a:t>See A. </a:t>
            </a:r>
            <a:r>
              <a:rPr lang="en-GB" dirty="0" err="1" smtClean="0"/>
              <a:t>Moilanen’s</a:t>
            </a:r>
            <a:r>
              <a:rPr lang="en-GB" dirty="0" smtClean="0"/>
              <a:t> presentation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164" y="2434929"/>
            <a:ext cx="6085879" cy="442307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B598-E8E1-4F02-850F-3A671C7BC89B}" type="datetime3">
              <a:rPr lang="fr-FR" smtClean="0"/>
              <a:t>07.03.17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40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transient study in Dogleg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3A82-5BBF-4BB2-91E5-06355E14D61D}" type="datetime3">
              <a:rPr lang="fr-FR" smtClean="0"/>
              <a:t>06.03.17</a:t>
            </a:fld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E057-0D5E-4C92-B4B4-39EBD7D96A8D}" type="slidenum">
              <a:rPr lang="fr-FR" smtClean="0"/>
              <a:t>8</a:t>
            </a:fld>
            <a:endParaRPr lang="fr-FR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36" y="1439793"/>
            <a:ext cx="5652067" cy="129167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15" y="2907714"/>
            <a:ext cx="7184792" cy="38713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137788" y="5590801"/>
            <a:ext cx="3115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Temperature response during </a:t>
            </a:r>
            <a:r>
              <a:rPr lang="en-GB" sz="1200" i="1" dirty="0" smtClean="0"/>
              <a:t>breakdowns</a:t>
            </a:r>
            <a:r>
              <a:rPr lang="en-GB" sz="1200" i="1" dirty="0" smtClean="0"/>
              <a:t>: </a:t>
            </a:r>
            <a:r>
              <a:rPr lang="en-GB" sz="1200" i="1" dirty="0"/>
              <a:t>Experimental </a:t>
            </a:r>
            <a:r>
              <a:rPr lang="en-GB" sz="1200" i="1" dirty="0" smtClean="0"/>
              <a:t>data vs </a:t>
            </a:r>
            <a:r>
              <a:rPr lang="en-GB" sz="1200" i="1" dirty="0"/>
              <a:t>theoretical </a:t>
            </a:r>
            <a:r>
              <a:rPr lang="en-GB" sz="1200" i="1" dirty="0" smtClean="0"/>
              <a:t>model</a:t>
            </a:r>
          </a:p>
          <a:p>
            <a:r>
              <a:rPr lang="en-GB" sz="1200" i="1" dirty="0" smtClean="0"/>
              <a:t>Dogleg</a:t>
            </a:r>
            <a:r>
              <a:rPr lang="en-GB" sz="1200" i="1" dirty="0" smtClean="0"/>
              <a:t>, 2016 </a:t>
            </a:r>
            <a:endParaRPr lang="en-GB" sz="1200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7739742" y="1641694"/>
            <a:ext cx="3881299" cy="2642805"/>
            <a:chOff x="7200899" y="1582151"/>
            <a:chExt cx="3881299" cy="264280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899" y="1582151"/>
              <a:ext cx="3881299" cy="220042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200899" y="3763291"/>
              <a:ext cx="3713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Temperature response at constant power dissipation: </a:t>
              </a:r>
              <a:r>
                <a:rPr lang="en-GB" sz="1200" i="1" dirty="0"/>
                <a:t>Experimental vs theoretical </a:t>
              </a:r>
              <a:r>
                <a:rPr lang="en-GB" sz="1200" i="1" dirty="0" smtClean="0"/>
                <a:t>data, LAB </a:t>
              </a:r>
              <a:r>
                <a:rPr lang="en-GB" sz="1200" i="1" dirty="0" smtClean="0"/>
                <a:t>TBM, </a:t>
              </a:r>
              <a:r>
                <a:rPr lang="en-GB" sz="1200" i="1" dirty="0" smtClean="0"/>
                <a:t>2014 tests</a:t>
              </a:r>
              <a:endParaRPr lang="en-GB" sz="1200" i="1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101182" y="5984582"/>
            <a:ext cx="1090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Aasley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740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Future activities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805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331</Words>
  <Application>Microsoft Office PowerPoint</Application>
  <PresentationFormat>Widescreen</PresentationFormat>
  <Paragraphs>100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Two-beam module studies update </vt:lpstr>
      <vt:lpstr>Outline</vt:lpstr>
      <vt:lpstr>Installation of LAB modules</vt:lpstr>
      <vt:lpstr>SAS mock-up production</vt:lpstr>
      <vt:lpstr>Metrology data</vt:lpstr>
      <vt:lpstr>Lessons learnt</vt:lpstr>
      <vt:lpstr>FEA simulator</vt:lpstr>
      <vt:lpstr>AS transient study in Dogleg</vt:lpstr>
      <vt:lpstr>Future activities</vt:lpstr>
      <vt:lpstr>Transportation test</vt:lpstr>
      <vt:lpstr>New generation module</vt:lpstr>
      <vt:lpstr>Thank you!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Two-Beam Module status</dc:title>
  <dc:creator>Alex Vamvakas</dc:creator>
  <cp:lastModifiedBy>Alex Vamvakas</cp:lastModifiedBy>
  <cp:revision>24</cp:revision>
  <dcterms:created xsi:type="dcterms:W3CDTF">2017-03-06T13:23:30Z</dcterms:created>
  <dcterms:modified xsi:type="dcterms:W3CDTF">2017-03-07T07:15:59Z</dcterms:modified>
</cp:coreProperties>
</file>