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88" r:id="rId5"/>
    <p:sldId id="280" r:id="rId6"/>
    <p:sldId id="263" r:id="rId7"/>
    <p:sldId id="262" r:id="rId8"/>
    <p:sldId id="272" r:id="rId9"/>
    <p:sldId id="281" r:id="rId10"/>
    <p:sldId id="289" r:id="rId11"/>
    <p:sldId id="274" r:id="rId12"/>
    <p:sldId id="275" r:id="rId13"/>
    <p:sldId id="276" r:id="rId14"/>
    <p:sldId id="277" r:id="rId15"/>
    <p:sldId id="282" r:id="rId16"/>
    <p:sldId id="278" r:id="rId17"/>
    <p:sldId id="279" r:id="rId18"/>
    <p:sldId id="283" r:id="rId19"/>
    <p:sldId id="284" r:id="rId20"/>
    <p:sldId id="285" r:id="rId21"/>
    <p:sldId id="286" r:id="rId22"/>
    <p:sldId id="28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BD0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/>
    <p:restoredTop sz="94727"/>
  </p:normalViewPr>
  <p:slideViewPr>
    <p:cSldViewPr snapToGrid="0" snapToObjects="1">
      <p:cViewPr>
        <p:scale>
          <a:sx n="110" d="100"/>
          <a:sy n="110" d="100"/>
        </p:scale>
        <p:origin x="320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BCAFD-9BF2-6649-B83D-40051CDDEF03}" type="datetimeFigureOut">
              <a:rPr lang="en-US" smtClean="0"/>
              <a:t>3/6/17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D63D9-67E1-0B45-97F9-442B6F3B5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09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5496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51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5059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4656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7044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5349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1560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3059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5548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4808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17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6349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7508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613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16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8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68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692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98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925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633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63D9-67E1-0B45-97F9-442B6F3B55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1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tr-T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27.02.2017                                </a:t>
            </a:r>
            <a:fld id="{8BAD4649-B5D8-D348-B1CC-56B077BB70CF}" type="slidenum">
              <a:rPr lang="en-US" smtClean="0"/>
              <a:pPr/>
              <a:t>‹#›</a:t>
            </a:fld>
            <a:r>
              <a:rPr lang="en-US" smtClean="0"/>
              <a:t> / 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4649-B5D8-D348-B1CC-56B077BB7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368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4649-B5D8-D348-B1CC-56B077BB7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520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4649-B5D8-D348-B1CC-56B077BB7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47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8BAD4649-B5D8-D348-B1CC-56B077BB70CF}" type="slidenum">
              <a:rPr lang="en-US" smtClean="0"/>
              <a:t>‹#›</a:t>
            </a:fld>
            <a:r>
              <a:rPr lang="en-US" dirty="0" smtClean="0"/>
              <a:t> of 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38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4649-B5D8-D348-B1CC-56B077BB7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885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4649-B5D8-D348-B1CC-56B077BB7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60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4649-B5D8-D348-B1CC-56B077BB7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4649-B5D8-D348-B1CC-56B077BB7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41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4649-B5D8-D348-B1CC-56B077BB7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D4649-B5D8-D348-B1CC-56B077BB7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9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Slide </a:t>
            </a:r>
            <a:fld id="{8BAD4649-B5D8-D348-B1CC-56B077BB70CF}" type="slidenum">
              <a:rPr lang="en-US" smtClean="0"/>
              <a:t>‹#›</a:t>
            </a:fld>
            <a:r>
              <a:rPr lang="en-US" dirty="0" smtClean="0"/>
              <a:t> of 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423" y="410971"/>
            <a:ext cx="10911155" cy="1253447"/>
          </a:xfrm>
          <a:solidFill>
            <a:schemeClr val="accent5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Design and Beam Dynamics Studies for Primary        5 </a:t>
            </a:r>
            <a:r>
              <a:rPr lang="en-US" sz="4000" dirty="0" err="1">
                <a:solidFill>
                  <a:schemeClr val="bg1"/>
                </a:solidFill>
              </a:rPr>
              <a:t>GeV</a:t>
            </a:r>
            <a:r>
              <a:rPr lang="en-US" sz="4000" dirty="0">
                <a:solidFill>
                  <a:schemeClr val="bg1"/>
                </a:solidFill>
              </a:rPr>
              <a:t> e</a:t>
            </a:r>
            <a:r>
              <a:rPr lang="en-US" sz="4000" baseline="30000" dirty="0">
                <a:solidFill>
                  <a:schemeClr val="bg1"/>
                </a:solidFill>
              </a:rPr>
              <a:t>-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Linac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1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29465" y="1982915"/>
            <a:ext cx="10822112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 smtClean="0"/>
              <a:t>Umut Keskin</a:t>
            </a:r>
            <a:r>
              <a:rPr lang="en-US" b="1" baseline="30000" dirty="0" smtClean="0"/>
              <a:t>1,2,3</a:t>
            </a:r>
            <a:endParaRPr lang="en-US" b="1" dirty="0"/>
          </a:p>
          <a:p>
            <a:pPr algn="ctr"/>
            <a:endParaRPr lang="en-US" sz="1500" dirty="0" smtClean="0"/>
          </a:p>
          <a:p>
            <a:pPr algn="ctr"/>
            <a:r>
              <a:rPr lang="en-US" sz="1500" i="1" baseline="30000" dirty="0" smtClean="0"/>
              <a:t>1</a:t>
            </a:r>
            <a:r>
              <a:rPr lang="en-US" sz="1500" i="1" dirty="0" smtClean="0"/>
              <a:t>Ankara </a:t>
            </a:r>
            <a:r>
              <a:rPr lang="en-US" sz="1500" i="1" dirty="0"/>
              <a:t>Institute of Accelerator </a:t>
            </a:r>
            <a:r>
              <a:rPr lang="en-US" sz="1500" i="1" dirty="0" smtClean="0"/>
              <a:t>Technologies</a:t>
            </a:r>
            <a:endParaRPr lang="en-US" sz="1500" i="1" dirty="0"/>
          </a:p>
          <a:p>
            <a:pPr algn="ctr"/>
            <a:r>
              <a:rPr lang="en-US" sz="1500" i="1" baseline="30000" dirty="0" smtClean="0"/>
              <a:t>2</a:t>
            </a:r>
            <a:r>
              <a:rPr lang="en-US" sz="1500" i="1" dirty="0" smtClean="0"/>
              <a:t>CERN</a:t>
            </a:r>
          </a:p>
          <a:p>
            <a:pPr algn="ctr"/>
            <a:r>
              <a:rPr lang="en-US" sz="1500" i="1" baseline="30000" dirty="0" smtClean="0"/>
              <a:t>3</a:t>
            </a:r>
            <a:r>
              <a:rPr lang="en-US" sz="1500" i="1" dirty="0" smtClean="0"/>
              <a:t>Abant </a:t>
            </a:r>
            <a:r>
              <a:rPr lang="en-US" sz="1500" i="1" dirty="0" err="1" smtClean="0"/>
              <a:t>Izzet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Baysal</a:t>
            </a:r>
            <a:r>
              <a:rPr lang="en-US" sz="1500" i="1" dirty="0" smtClean="0"/>
              <a:t> University</a:t>
            </a:r>
            <a:endParaRPr lang="en-US" sz="1500" i="1" dirty="0"/>
          </a:p>
          <a:p>
            <a:pPr algn="ctr"/>
            <a:endParaRPr lang="en-US" sz="1600" dirty="0"/>
          </a:p>
          <a:p>
            <a:pPr algn="ctr"/>
            <a:r>
              <a:rPr lang="en-US" sz="1700" dirty="0" smtClean="0"/>
              <a:t>CLIC Workshop </a:t>
            </a:r>
            <a:r>
              <a:rPr lang="en-US" sz="1700" dirty="0" smtClean="0"/>
              <a:t>2017 - CERN, 6-10 March 2017</a:t>
            </a:r>
            <a:endParaRPr lang="en-US" sz="1700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sz="1700" dirty="0"/>
          </a:p>
          <a:p>
            <a:pPr algn="ctr"/>
            <a:r>
              <a:rPr lang="en-US" sz="1700" dirty="0" smtClean="0"/>
              <a:t>Dr. Andrea Latina</a:t>
            </a:r>
            <a:r>
              <a:rPr lang="en-US" sz="1700" baseline="30000" dirty="0"/>
              <a:t>2</a:t>
            </a:r>
            <a:endParaRPr lang="en-US" sz="1700" baseline="30000" dirty="0" smtClean="0"/>
          </a:p>
          <a:p>
            <a:pPr algn="ctr"/>
            <a:r>
              <a:rPr lang="en-US" sz="1700" dirty="0" smtClean="0"/>
              <a:t>Dr. Daniel Schulte</a:t>
            </a:r>
            <a:r>
              <a:rPr lang="en-US" sz="1700" baseline="30000" dirty="0"/>
              <a:t>2</a:t>
            </a:r>
            <a:endParaRPr lang="en-US" sz="1700" dirty="0"/>
          </a:p>
          <a:p>
            <a:pPr algn="ctr"/>
            <a:r>
              <a:rPr lang="en-US" sz="1700" dirty="0" smtClean="0"/>
              <a:t>Prof</a:t>
            </a:r>
            <a:r>
              <a:rPr lang="en-US" sz="1700" dirty="0"/>
              <a:t>. Dr. </a:t>
            </a:r>
            <a:r>
              <a:rPr lang="en-US" sz="1700" dirty="0" err="1"/>
              <a:t>Haluk</a:t>
            </a:r>
            <a:r>
              <a:rPr lang="en-US" sz="1700" dirty="0"/>
              <a:t> </a:t>
            </a:r>
            <a:r>
              <a:rPr lang="en-US" sz="1700" dirty="0" smtClean="0"/>
              <a:t>Denizli</a:t>
            </a:r>
            <a:r>
              <a:rPr lang="en-US" sz="1700" baseline="30000" dirty="0" smtClean="0"/>
              <a:t>1,2,3</a:t>
            </a:r>
            <a:endParaRPr lang="en-US" dirty="0"/>
          </a:p>
          <a:p>
            <a:pPr algn="ctr"/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905" y="3654761"/>
            <a:ext cx="1592400" cy="164059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000" y="3913945"/>
            <a:ext cx="1195201" cy="123265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650" y="3924664"/>
            <a:ext cx="1180204" cy="11802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305" y="3901019"/>
            <a:ext cx="1312230" cy="1258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10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Impact of Misalignments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185668"/>
            <a:ext cx="12192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charset="0"/>
              <a:buChar char="•"/>
            </a:pPr>
            <a:r>
              <a:rPr lang="en-US" dirty="0"/>
              <a:t>E</a:t>
            </a:r>
            <a:r>
              <a:rPr lang="en-US" dirty="0" smtClean="0"/>
              <a:t>lements </a:t>
            </a:r>
            <a:r>
              <a:rPr lang="en-US" dirty="0"/>
              <a:t>such as </a:t>
            </a:r>
            <a:r>
              <a:rPr lang="en-US" dirty="0" err="1"/>
              <a:t>quadrupoles</a:t>
            </a:r>
            <a:r>
              <a:rPr lang="en-US" dirty="0"/>
              <a:t>, cavities and BPMs were misaligned randomly ;</a:t>
            </a:r>
          </a:p>
          <a:p>
            <a:pPr marL="742932" lvl="1" indent="-285744">
              <a:buFont typeface="Arial" charset="0"/>
              <a:buChar char="•"/>
            </a:pPr>
            <a:endParaRPr lang="en-US" dirty="0"/>
          </a:p>
          <a:p>
            <a:pPr marL="742932" lvl="1" indent="-285744">
              <a:buFont typeface="Arial" charset="0"/>
              <a:buChar char="•"/>
            </a:pPr>
            <a:r>
              <a:rPr lang="en-US" dirty="0"/>
              <a:t>100 µm random misalignment for each </a:t>
            </a:r>
            <a:r>
              <a:rPr lang="en-US" dirty="0" err="1"/>
              <a:t>quadrupole</a:t>
            </a:r>
            <a:endParaRPr lang="en-US" dirty="0"/>
          </a:p>
          <a:p>
            <a:pPr marL="742932" lvl="1" indent="-285744">
              <a:buFont typeface="Arial" charset="0"/>
              <a:buChar char="•"/>
            </a:pPr>
            <a:endParaRPr lang="en-US" dirty="0"/>
          </a:p>
          <a:p>
            <a:pPr marL="742932" lvl="1" indent="-285744">
              <a:buFont typeface="Arial" charset="0"/>
              <a:buChar char="•"/>
            </a:pPr>
            <a:r>
              <a:rPr lang="en-US" dirty="0"/>
              <a:t>100 µm random misalignment for each cavity</a:t>
            </a:r>
          </a:p>
          <a:p>
            <a:pPr marL="742932" lvl="1" indent="-285744">
              <a:buFont typeface="Arial" charset="0"/>
              <a:buChar char="•"/>
            </a:pPr>
            <a:endParaRPr lang="en-US" dirty="0"/>
          </a:p>
          <a:p>
            <a:pPr marL="742932" lvl="1" indent="-285744">
              <a:buFont typeface="Arial" charset="0"/>
              <a:buChar char="•"/>
            </a:pPr>
            <a:r>
              <a:rPr lang="en-US" dirty="0"/>
              <a:t>100 µm random misalignment for each BPM</a:t>
            </a:r>
          </a:p>
          <a:p>
            <a:pPr marL="742932" lvl="1" indent="-285744">
              <a:buFont typeface="Arial" charset="0"/>
              <a:buChar char="•"/>
            </a:pPr>
            <a:endParaRPr lang="en-US" dirty="0"/>
          </a:p>
          <a:p>
            <a:pPr marL="742932" lvl="1" indent="-285744">
              <a:buFont typeface="Arial" charset="0"/>
              <a:buChar char="•"/>
            </a:pPr>
            <a:r>
              <a:rPr lang="en-US" dirty="0"/>
              <a:t>And 100 µm random misalignment for all elements at once</a:t>
            </a:r>
          </a:p>
          <a:p>
            <a:pPr lvl="1"/>
            <a:endParaRPr lang="en-US" dirty="0"/>
          </a:p>
          <a:p>
            <a:pPr marL="285744" indent="-285744">
              <a:buFont typeface="Arial" charset="0"/>
              <a:buChar char="•"/>
            </a:pPr>
            <a:r>
              <a:rPr lang="en-US" dirty="0"/>
              <a:t>For correcting these misalignments ;</a:t>
            </a:r>
          </a:p>
          <a:p>
            <a:pPr marL="742932" lvl="1" indent="-285744">
              <a:buFont typeface="Arial" charset="0"/>
              <a:buChar char="•"/>
            </a:pPr>
            <a:endParaRPr lang="en-US" dirty="0"/>
          </a:p>
          <a:p>
            <a:pPr marL="742932" lvl="1" indent="-285744">
              <a:buFont typeface="Arial" charset="0"/>
              <a:buChar char="•"/>
            </a:pPr>
            <a:r>
              <a:rPr lang="en-US" dirty="0"/>
              <a:t>BPMs were set to 1 </a:t>
            </a:r>
            <a:r>
              <a:rPr lang="en-US" dirty="0" smtClean="0"/>
              <a:t>µm and </a:t>
            </a:r>
            <a:r>
              <a:rPr lang="en-US" dirty="0"/>
              <a:t>100 µm resolution</a:t>
            </a:r>
          </a:p>
          <a:p>
            <a:pPr marL="742932" lvl="1" indent="-285744">
              <a:buFont typeface="Arial" charset="0"/>
              <a:buChar char="•"/>
            </a:pPr>
            <a:endParaRPr lang="en-US" dirty="0"/>
          </a:p>
          <a:p>
            <a:pPr marL="742932" lvl="1" indent="-285744">
              <a:buFont typeface="Arial" charset="0"/>
              <a:buChar char="•"/>
            </a:pPr>
            <a:r>
              <a:rPr lang="en-US" dirty="0"/>
              <a:t>And after each </a:t>
            </a:r>
            <a:r>
              <a:rPr lang="en-US" dirty="0" err="1"/>
              <a:t>quadrupole</a:t>
            </a:r>
            <a:r>
              <a:rPr lang="en-US" dirty="0"/>
              <a:t>, </a:t>
            </a:r>
            <a:r>
              <a:rPr lang="en-US" dirty="0" smtClean="0"/>
              <a:t>dipole correctors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were </a:t>
            </a:r>
            <a:r>
              <a:rPr lang="en-US" dirty="0"/>
              <a:t>added to the </a:t>
            </a:r>
            <a:r>
              <a:rPr lang="en-US" dirty="0" err="1"/>
              <a:t>beamline</a:t>
            </a:r>
            <a:r>
              <a:rPr lang="en-US" dirty="0"/>
              <a:t> for correction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 </a:t>
            </a:r>
          </a:p>
          <a:p>
            <a:pPr lvl="1"/>
            <a:endParaRPr lang="en-US" dirty="0"/>
          </a:p>
        </p:txBody>
      </p:sp>
      <p:sp>
        <p:nvSpPr>
          <p:cNvPr id="11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</p:spTree>
    <p:extLst>
      <p:ext uri="{BB962C8B-B14F-4D97-AF65-F5344CB8AC3E}">
        <p14:creationId xmlns:p14="http://schemas.microsoft.com/office/powerpoint/2010/main" val="65618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11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Impact of Misalignments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962" y="4270167"/>
            <a:ext cx="11363566" cy="17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550" dirty="0" smtClean="0"/>
              <a:t>This graphs show simulations of 100 machines average. </a:t>
            </a:r>
          </a:p>
          <a:p>
            <a:pPr marL="285750" indent="-285750">
              <a:buFont typeface="Arial" charset="0"/>
              <a:buChar char="•"/>
            </a:pPr>
            <a:endParaRPr lang="en-US" sz="1550" dirty="0"/>
          </a:p>
          <a:p>
            <a:pPr marL="285750" indent="-285750">
              <a:buFont typeface="Arial" charset="0"/>
              <a:buChar char="•"/>
            </a:pPr>
            <a:r>
              <a:rPr lang="en-US" sz="1550" dirty="0" smtClean="0"/>
              <a:t>100 µm random misalignment for each </a:t>
            </a:r>
            <a:r>
              <a:rPr lang="en-US" sz="1550" dirty="0" err="1" smtClean="0"/>
              <a:t>quadrupole</a:t>
            </a:r>
            <a:r>
              <a:rPr lang="en-US" sz="1550" dirty="0" smtClean="0"/>
              <a:t> in the </a:t>
            </a:r>
            <a:r>
              <a:rPr lang="en-US" sz="1550" dirty="0" err="1" smtClean="0"/>
              <a:t>beamline</a:t>
            </a:r>
            <a:r>
              <a:rPr lang="en-US" sz="1550" dirty="0" smtClean="0"/>
              <a:t>.</a:t>
            </a:r>
          </a:p>
          <a:p>
            <a:pPr marL="285750" indent="-285750">
              <a:buFont typeface="Arial" charset="0"/>
              <a:buChar char="•"/>
            </a:pPr>
            <a:endParaRPr lang="en-US" sz="155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550" dirty="0" smtClean="0"/>
              <a:t>1 to 1 correction works well.</a:t>
            </a:r>
          </a:p>
          <a:p>
            <a:endParaRPr lang="en-US" sz="155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550" dirty="0"/>
              <a:t>100 </a:t>
            </a:r>
            <a:r>
              <a:rPr lang="en-US" sz="1550" dirty="0" smtClean="0"/>
              <a:t>µm BPM resolution was used.</a:t>
            </a:r>
            <a:endParaRPr lang="en-US" sz="1550" dirty="0"/>
          </a:p>
        </p:txBody>
      </p:sp>
      <p:sp>
        <p:nvSpPr>
          <p:cNvPr id="11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568" y="341373"/>
            <a:ext cx="10214864" cy="3928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24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12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Impact of Misalignments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733" y="4745130"/>
            <a:ext cx="1128987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Wakefield effects </a:t>
            </a:r>
            <a:r>
              <a:rPr lang="en-US" sz="1600" u="sng" dirty="0" smtClean="0"/>
              <a:t>included</a:t>
            </a:r>
            <a:r>
              <a:rPr lang="en-US" sz="1600" dirty="0" smtClean="0"/>
              <a:t> for 2 GHz S-band structures and each cavity misaligned 100 µm randomly.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This graphs also show simulations for average of 100 machines.</a:t>
            </a:r>
          </a:p>
          <a:p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BPMs were added before each </a:t>
            </a:r>
            <a:r>
              <a:rPr lang="en-US" sz="1600" dirty="0" err="1" smtClean="0"/>
              <a:t>quadrupole</a:t>
            </a:r>
            <a:r>
              <a:rPr lang="en-US" sz="1600" dirty="0" smtClean="0"/>
              <a:t> and 100 µm BPM resolution was used.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endParaRPr lang="en-US" sz="1700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sp>
        <p:nvSpPr>
          <p:cNvPr id="12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188" y="341373"/>
            <a:ext cx="10215623" cy="392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6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13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Impact of Misalignments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5517" y="4576425"/>
            <a:ext cx="113635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BPMs also have very very little effect on the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growth.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But, when correction was made, BPMs</a:t>
            </a:r>
            <a:r>
              <a:rPr lang="en-US" sz="1600" dirty="0"/>
              <a:t> </a:t>
            </a:r>
            <a:r>
              <a:rPr lang="en-US" sz="1600" dirty="0" smtClean="0"/>
              <a:t>act like focusing </a:t>
            </a:r>
            <a:r>
              <a:rPr lang="en-US" sz="1600" dirty="0" err="1" smtClean="0"/>
              <a:t>quadrupoles</a:t>
            </a:r>
            <a:r>
              <a:rPr lang="en-US" sz="1600" dirty="0" smtClean="0"/>
              <a:t> and a little bit of increasing for the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</a:t>
            </a:r>
            <a:r>
              <a:rPr lang="en-US" sz="1600" dirty="0" smtClean="0"/>
              <a:t>growth can be seen </a:t>
            </a:r>
            <a:r>
              <a:rPr lang="en-US" sz="1600" dirty="0" smtClean="0"/>
              <a:t>comparing to default and it is about </a:t>
            </a:r>
            <a:r>
              <a:rPr lang="en-US" sz="1600" dirty="0" smtClean="0"/>
              <a:t>2.5%.</a:t>
            </a: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BPM resolution also 100 µm.</a:t>
            </a:r>
          </a:p>
        </p:txBody>
      </p:sp>
      <p:sp>
        <p:nvSpPr>
          <p:cNvPr id="12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29" y="341373"/>
            <a:ext cx="10206942" cy="392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19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14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Impact of Misalignments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4216" y="4896607"/>
            <a:ext cx="113635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When all the elements in the </a:t>
            </a:r>
            <a:r>
              <a:rPr lang="en-US" sz="1600" dirty="0" err="1" smtClean="0"/>
              <a:t>beamline</a:t>
            </a:r>
            <a:r>
              <a:rPr lang="en-US" sz="1600" dirty="0" smtClean="0"/>
              <a:t> were misaligned all together about 100 µm randomly,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was grown about 2.95% at x </a:t>
            </a:r>
            <a:r>
              <a:rPr lang="en-US" sz="1600" smtClean="0"/>
              <a:t>and </a:t>
            </a:r>
            <a:r>
              <a:rPr lang="en-US" sz="1600" smtClean="0"/>
              <a:t>1.5% </a:t>
            </a:r>
            <a:r>
              <a:rPr lang="en-US" sz="1600" dirty="0" smtClean="0"/>
              <a:t>at y.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Even there is no correction, this growth is not  too much for all elements misaligned </a:t>
            </a:r>
            <a:r>
              <a:rPr lang="en-US" sz="1600" dirty="0" smtClean="0"/>
              <a:t>together.</a:t>
            </a:r>
            <a:endParaRPr lang="en-US" sz="1600" dirty="0" smtClean="0"/>
          </a:p>
        </p:txBody>
      </p:sp>
      <p:sp>
        <p:nvSpPr>
          <p:cNvPr id="12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564" y="341373"/>
            <a:ext cx="10208871" cy="3926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42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15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089166"/>
            <a:ext cx="1176996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Introduction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Beam Parameters and </a:t>
            </a:r>
            <a:r>
              <a:rPr lang="en-US" sz="3000" dirty="0" err="1" smtClean="0">
                <a:solidFill>
                  <a:schemeClr val="bg2">
                    <a:lumMod val="90000"/>
                  </a:schemeClr>
                </a:solidFill>
              </a:rPr>
              <a:t>FoDo</a:t>
            </a: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Cell Designs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Impact of Misalignments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/>
          </a:p>
          <a:p>
            <a:pPr marL="514350" indent="-514350">
              <a:buFont typeface="+mj-lt"/>
              <a:buAutoNum type="arabicParenR"/>
            </a:pPr>
            <a:r>
              <a:rPr lang="en-US" sz="3000" dirty="0"/>
              <a:t> </a:t>
            </a:r>
            <a:r>
              <a:rPr lang="en-US" sz="3000" dirty="0" smtClean="0">
                <a:solidFill>
                  <a:srgbClr val="001BD0"/>
                </a:solidFill>
              </a:rPr>
              <a:t>Conclusion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 smtClean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Outlook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  <a:p>
            <a:pPr marL="342900" indent="-342900">
              <a:buFont typeface="+mj-lt"/>
              <a:buAutoNum type="arabicParenR"/>
            </a:pPr>
            <a:endParaRPr lang="en-US" dirty="0" smtClean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</p:txBody>
      </p:sp>
      <p:sp>
        <p:nvSpPr>
          <p:cNvPr id="11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</p:spTree>
    <p:extLst>
      <p:ext uri="{BB962C8B-B14F-4D97-AF65-F5344CB8AC3E}">
        <p14:creationId xmlns:p14="http://schemas.microsoft.com/office/powerpoint/2010/main" val="162335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16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Conclusion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8702" y="1424378"/>
            <a:ext cx="116446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Beam dynamics studies and first design of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  </a:t>
            </a:r>
            <a:r>
              <a:rPr lang="en-US" dirty="0" err="1" smtClean="0"/>
              <a:t>linac</a:t>
            </a:r>
            <a:r>
              <a:rPr lang="en-US" dirty="0" smtClean="0"/>
              <a:t> for CLIC main beam injector complex were done.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Impacts of misalignments on the </a:t>
            </a:r>
            <a:r>
              <a:rPr lang="en-US" dirty="0" err="1" smtClean="0"/>
              <a:t>beamline</a:t>
            </a:r>
            <a:r>
              <a:rPr lang="en-US" dirty="0" smtClean="0"/>
              <a:t> for this preliminary design were studied also.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With these results we can deliver beam in the </a:t>
            </a:r>
            <a:r>
              <a:rPr lang="en-US" dirty="0" err="1" smtClean="0"/>
              <a:t>beamline</a:t>
            </a:r>
            <a:r>
              <a:rPr lang="en-US" dirty="0" smtClean="0"/>
              <a:t>, but a real optimization study for that design and further possible design options must be done.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sp>
        <p:nvSpPr>
          <p:cNvPr id="11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</p:spTree>
    <p:extLst>
      <p:ext uri="{BB962C8B-B14F-4D97-AF65-F5344CB8AC3E}">
        <p14:creationId xmlns:p14="http://schemas.microsoft.com/office/powerpoint/2010/main" val="206554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17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089166"/>
            <a:ext cx="1176996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Introduction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Beam Parameters and </a:t>
            </a:r>
            <a:r>
              <a:rPr lang="en-US" sz="3000" dirty="0" err="1" smtClean="0">
                <a:solidFill>
                  <a:schemeClr val="bg2">
                    <a:lumMod val="90000"/>
                  </a:schemeClr>
                </a:solidFill>
              </a:rPr>
              <a:t>FoDo</a:t>
            </a: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Cell Designs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Misalignment Work for Testing the Machine Stress for Errors in Setup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Conclusion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3000" dirty="0"/>
              <a:t> </a:t>
            </a:r>
            <a:r>
              <a:rPr lang="en-US" sz="3000" dirty="0" smtClean="0">
                <a:solidFill>
                  <a:srgbClr val="001BD0"/>
                </a:solidFill>
              </a:rPr>
              <a:t>Outlook</a:t>
            </a:r>
            <a:endParaRPr lang="en-US" dirty="0"/>
          </a:p>
          <a:p>
            <a:pPr marL="342900" indent="-342900">
              <a:buFont typeface="+mj-lt"/>
              <a:buAutoNum type="arabicParenR"/>
            </a:pPr>
            <a:endParaRPr lang="en-US" dirty="0" smtClean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</p:txBody>
      </p:sp>
      <p:sp>
        <p:nvSpPr>
          <p:cNvPr id="11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</p:spTree>
    <p:extLst>
      <p:ext uri="{BB962C8B-B14F-4D97-AF65-F5344CB8AC3E}">
        <p14:creationId xmlns:p14="http://schemas.microsoft.com/office/powerpoint/2010/main" val="82309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18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Outlook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755" y="457586"/>
            <a:ext cx="12036490" cy="5673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5510" y="0"/>
            <a:ext cx="12036490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Aim of the further work about this study is to improve the design, maybe with multiple design options.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This design uses very high gradient for cavities, what is next in the further work with is a real optimization for this machine with multiple design options.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With real optimizations in the further work, the </a:t>
            </a:r>
            <a:r>
              <a:rPr lang="en-US" dirty="0" smtClean="0"/>
              <a:t>main goal is </a:t>
            </a:r>
            <a:r>
              <a:rPr lang="en-US" dirty="0" smtClean="0"/>
              <a:t>lowering the power consumption </a:t>
            </a:r>
            <a:r>
              <a:rPr lang="en-US" dirty="0" smtClean="0"/>
              <a:t>and cost </a:t>
            </a:r>
            <a:r>
              <a:rPr lang="en-US" dirty="0" smtClean="0"/>
              <a:t>of this </a:t>
            </a:r>
            <a:r>
              <a:rPr lang="en-US" dirty="0" err="1" smtClean="0"/>
              <a:t>linac</a:t>
            </a:r>
            <a:r>
              <a:rPr lang="en-US" dirty="0" smtClean="0"/>
              <a:t>.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Also evaluating the requirements from the point of view of the target which electrons impinging on and maybe possible lover energy </a:t>
            </a:r>
            <a:r>
              <a:rPr lang="en-US" dirty="0" err="1" smtClean="0"/>
              <a:t>linac</a:t>
            </a:r>
            <a:r>
              <a:rPr lang="en-US" dirty="0" smtClean="0"/>
              <a:t> designs such as 3 </a:t>
            </a:r>
            <a:r>
              <a:rPr lang="en-US" dirty="0" err="1" smtClean="0"/>
              <a:t>GeV</a:t>
            </a:r>
            <a:r>
              <a:rPr lang="en-US" dirty="0" smtClean="0"/>
              <a:t> and 4 </a:t>
            </a:r>
            <a:r>
              <a:rPr lang="en-US" dirty="0" err="1" smtClean="0"/>
              <a:t>GeV</a:t>
            </a:r>
            <a:r>
              <a:rPr lang="en-US" dirty="0" smtClean="0"/>
              <a:t> after that study.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sp>
        <p:nvSpPr>
          <p:cNvPr id="11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</p:spTree>
    <p:extLst>
      <p:ext uri="{BB962C8B-B14F-4D97-AF65-F5344CB8AC3E}">
        <p14:creationId xmlns:p14="http://schemas.microsoft.com/office/powerpoint/2010/main" val="162055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19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755" y="1243984"/>
            <a:ext cx="12036490" cy="5673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1277" y="2251587"/>
            <a:ext cx="111694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001BD0"/>
                </a:solidFill>
              </a:rPr>
              <a:t>THANK </a:t>
            </a:r>
            <a:r>
              <a:rPr lang="en-US" sz="6000" dirty="0" smtClean="0">
                <a:solidFill>
                  <a:srgbClr val="001BD0"/>
                </a:solidFill>
              </a:rPr>
              <a:t>YOU</a:t>
            </a:r>
          </a:p>
          <a:p>
            <a:pPr algn="ctr"/>
            <a:r>
              <a:rPr lang="en-US" sz="6000" dirty="0" smtClean="0">
                <a:solidFill>
                  <a:srgbClr val="001BD0"/>
                </a:solidFill>
              </a:rPr>
              <a:t> </a:t>
            </a:r>
            <a:r>
              <a:rPr lang="en-US" sz="6000" dirty="0">
                <a:solidFill>
                  <a:srgbClr val="001BD0"/>
                </a:solidFill>
              </a:rPr>
              <a:t>FOR YOUR </a:t>
            </a:r>
            <a:r>
              <a:rPr lang="en-US" sz="6000" dirty="0" smtClean="0">
                <a:solidFill>
                  <a:srgbClr val="001BD0"/>
                </a:solidFill>
              </a:rPr>
              <a:t>ATTENTION !</a:t>
            </a:r>
            <a:endParaRPr lang="en-US" sz="6000" dirty="0">
              <a:solidFill>
                <a:srgbClr val="001B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64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2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"/>
            <a:ext cx="12192000" cy="400110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Outline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089166"/>
            <a:ext cx="1176996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000" dirty="0" smtClean="0"/>
              <a:t> </a:t>
            </a:r>
            <a:r>
              <a:rPr lang="en-US" sz="3000" dirty="0" smtClean="0">
                <a:solidFill>
                  <a:srgbClr val="001BD0"/>
                </a:solidFill>
              </a:rPr>
              <a:t>Introduction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/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/>
              <a:t> </a:t>
            </a:r>
            <a:r>
              <a:rPr lang="en-US" sz="3000" dirty="0" smtClean="0">
                <a:solidFill>
                  <a:srgbClr val="001BD0"/>
                </a:solidFill>
              </a:rPr>
              <a:t>Beam Parameters and </a:t>
            </a:r>
            <a:r>
              <a:rPr lang="en-US" sz="3000" dirty="0" err="1" smtClean="0">
                <a:solidFill>
                  <a:srgbClr val="001BD0"/>
                </a:solidFill>
              </a:rPr>
              <a:t>FoDo</a:t>
            </a:r>
            <a:r>
              <a:rPr lang="en-US" sz="3000" dirty="0" smtClean="0">
                <a:solidFill>
                  <a:srgbClr val="001BD0"/>
                </a:solidFill>
              </a:rPr>
              <a:t> Cell Designs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/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/>
              <a:t> </a:t>
            </a:r>
            <a:r>
              <a:rPr lang="en-US" sz="3000" dirty="0" smtClean="0">
                <a:solidFill>
                  <a:srgbClr val="001BD0"/>
                </a:solidFill>
              </a:rPr>
              <a:t>Impact of Misalignments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>
              <a:solidFill>
                <a:srgbClr val="001BD0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/>
              <a:t> </a:t>
            </a:r>
            <a:r>
              <a:rPr lang="en-US" sz="3000" dirty="0" smtClean="0">
                <a:solidFill>
                  <a:srgbClr val="001BD0"/>
                </a:solidFill>
              </a:rPr>
              <a:t>Conclusion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/>
              <a:t> </a:t>
            </a:r>
            <a:r>
              <a:rPr lang="en-US" sz="3000" dirty="0" smtClean="0">
                <a:solidFill>
                  <a:srgbClr val="001BD0"/>
                </a:solidFill>
              </a:rPr>
              <a:t>Outlook</a:t>
            </a:r>
            <a:endParaRPr lang="en-US" dirty="0"/>
          </a:p>
          <a:p>
            <a:pPr marL="342900" indent="-342900">
              <a:buFont typeface="+mj-lt"/>
              <a:buAutoNum type="arabicParenR"/>
            </a:pPr>
            <a:endParaRPr lang="en-US" dirty="0" smtClean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</p:txBody>
      </p:sp>
      <p:sp>
        <p:nvSpPr>
          <p:cNvPr id="11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>
                <a:solidFill>
                  <a:schemeClr val="bg1"/>
                </a:solidFill>
              </a:rPr>
              <a:t>CLIC Workshop </a:t>
            </a:r>
            <a:r>
              <a:rPr lang="en-US" dirty="0" smtClean="0">
                <a:solidFill>
                  <a:schemeClr val="bg1"/>
                </a:solidFill>
              </a:rPr>
              <a:t>2017 - CERN, 6-10 March 2017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60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20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BACKUP: </a:t>
            </a:r>
            <a:r>
              <a:rPr lang="en-US" dirty="0" err="1" smtClean="0">
                <a:solidFill>
                  <a:schemeClr val="bg1"/>
                </a:solidFill>
              </a:rPr>
              <a:t>FoDo</a:t>
            </a:r>
            <a:r>
              <a:rPr lang="en-US" dirty="0" smtClean="0">
                <a:solidFill>
                  <a:schemeClr val="bg1"/>
                </a:solidFill>
              </a:rPr>
              <a:t> Cell Designs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861" y="448073"/>
            <a:ext cx="3886539" cy="23465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3012832"/>
            <a:ext cx="1219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Wingdings" charset="2"/>
              <a:buChar char="à"/>
            </a:pPr>
            <a:r>
              <a:rPr lang="en-US" u="sng" dirty="0"/>
              <a:t>Parameters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dirty="0"/>
              <a:t> </a:t>
            </a:r>
            <a:r>
              <a:rPr lang="en-US" i="1" dirty="0"/>
              <a:t>Focusing strength, </a:t>
            </a:r>
            <a:r>
              <a:rPr lang="en-US" i="1" dirty="0">
                <a:solidFill>
                  <a:srgbClr val="001BD0"/>
                </a:solidFill>
              </a:rPr>
              <a:t>k = 3.2141 m</a:t>
            </a:r>
            <a:r>
              <a:rPr lang="en-US" i="1" baseline="30000" dirty="0">
                <a:solidFill>
                  <a:srgbClr val="001BD0"/>
                </a:solidFill>
              </a:rPr>
              <a:t>-2</a:t>
            </a:r>
            <a:endParaRPr lang="en-US" i="1" dirty="0">
              <a:solidFill>
                <a:srgbClr val="001BD0"/>
              </a:solidFill>
            </a:endParaRP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</a:t>
            </a:r>
            <a:r>
              <a:rPr lang="en-US" i="1" dirty="0" err="1">
                <a:solidFill>
                  <a:srgbClr val="001BD0"/>
                </a:solidFill>
              </a:rPr>
              <a:t>ß</a:t>
            </a:r>
            <a:r>
              <a:rPr lang="en-US" i="1" baseline="-25000" dirty="0" err="1">
                <a:solidFill>
                  <a:srgbClr val="001BD0"/>
                </a:solidFill>
              </a:rPr>
              <a:t>x</a:t>
            </a:r>
            <a:r>
              <a:rPr lang="en-US" i="1" dirty="0">
                <a:solidFill>
                  <a:srgbClr val="001BD0"/>
                </a:solidFill>
              </a:rPr>
              <a:t> = </a:t>
            </a:r>
            <a:r>
              <a:rPr lang="en-US" i="1" dirty="0" smtClean="0">
                <a:solidFill>
                  <a:srgbClr val="001BD0"/>
                </a:solidFill>
              </a:rPr>
              <a:t>7.3511 </a:t>
            </a:r>
            <a:r>
              <a:rPr lang="en-US" i="1" dirty="0">
                <a:solidFill>
                  <a:srgbClr val="001BD0"/>
                </a:solidFill>
              </a:rPr>
              <a:t>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</a:t>
            </a:r>
            <a:r>
              <a:rPr lang="en-US" i="1" dirty="0" err="1">
                <a:solidFill>
                  <a:srgbClr val="001BD0"/>
                </a:solidFill>
              </a:rPr>
              <a:t>ß</a:t>
            </a:r>
            <a:r>
              <a:rPr lang="en-US" i="1" baseline="-25000" dirty="0" err="1">
                <a:solidFill>
                  <a:srgbClr val="001BD0"/>
                </a:solidFill>
              </a:rPr>
              <a:t>y</a:t>
            </a:r>
            <a:r>
              <a:rPr lang="en-US" i="1" dirty="0">
                <a:solidFill>
                  <a:srgbClr val="001BD0"/>
                </a:solidFill>
              </a:rPr>
              <a:t> = </a:t>
            </a:r>
            <a:r>
              <a:rPr lang="en-US" i="1" dirty="0" smtClean="0">
                <a:solidFill>
                  <a:srgbClr val="001BD0"/>
                </a:solidFill>
              </a:rPr>
              <a:t>1.4016 </a:t>
            </a:r>
            <a:r>
              <a:rPr lang="en-US" i="1" dirty="0">
                <a:solidFill>
                  <a:srgbClr val="001BD0"/>
                </a:solidFill>
              </a:rPr>
              <a:t>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Phase Advance, </a:t>
            </a:r>
            <a:r>
              <a:rPr lang="en-US" i="1" dirty="0">
                <a:solidFill>
                  <a:srgbClr val="001BD0"/>
                </a:solidFill>
              </a:rPr>
              <a:t>µ = 90</a:t>
            </a:r>
            <a:r>
              <a:rPr lang="en-US" i="1" baseline="30000" dirty="0">
                <a:solidFill>
                  <a:srgbClr val="001BD0"/>
                </a:solidFill>
              </a:rPr>
              <a:t>o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Gradient = </a:t>
            </a:r>
            <a:r>
              <a:rPr lang="en-US" i="1" dirty="0">
                <a:solidFill>
                  <a:srgbClr val="001BD0"/>
                </a:solidFill>
              </a:rPr>
              <a:t>30 MV/m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Each drift = </a:t>
            </a:r>
            <a:r>
              <a:rPr lang="en-US" i="1" dirty="0">
                <a:solidFill>
                  <a:srgbClr val="001BD0"/>
                </a:solidFill>
              </a:rPr>
              <a:t>0.25 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Each cavity = </a:t>
            </a:r>
            <a:r>
              <a:rPr lang="en-US" i="1" dirty="0">
                <a:solidFill>
                  <a:srgbClr val="001BD0"/>
                </a:solidFill>
              </a:rPr>
              <a:t>1.5 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Each </a:t>
            </a:r>
            <a:r>
              <a:rPr lang="en-US" i="1" dirty="0" err="1"/>
              <a:t>quadrupole</a:t>
            </a:r>
            <a:r>
              <a:rPr lang="en-US" i="1" dirty="0"/>
              <a:t> = </a:t>
            </a:r>
            <a:r>
              <a:rPr lang="en-US" i="1" dirty="0">
                <a:solidFill>
                  <a:srgbClr val="001BD0"/>
                </a:solidFill>
              </a:rPr>
              <a:t>0.2 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Accelerating in one structure = </a:t>
            </a:r>
            <a:r>
              <a:rPr lang="en-US" i="1" dirty="0">
                <a:solidFill>
                  <a:srgbClr val="001BD0"/>
                </a:solidFill>
              </a:rPr>
              <a:t>0.045 </a:t>
            </a:r>
            <a:r>
              <a:rPr lang="en-US" i="1" dirty="0" err="1">
                <a:solidFill>
                  <a:srgbClr val="001BD0"/>
                </a:solidFill>
              </a:rPr>
              <a:t>GeV</a:t>
            </a:r>
            <a:endParaRPr lang="en-US" i="1" dirty="0">
              <a:solidFill>
                <a:srgbClr val="001BD0"/>
              </a:solidFill>
            </a:endParaRP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Accelerating in one cell = </a:t>
            </a:r>
            <a:r>
              <a:rPr lang="en-US" i="1" dirty="0">
                <a:solidFill>
                  <a:srgbClr val="001BD0"/>
                </a:solidFill>
              </a:rPr>
              <a:t>0.09 </a:t>
            </a:r>
            <a:r>
              <a:rPr lang="en-US" i="1" dirty="0" err="1">
                <a:solidFill>
                  <a:srgbClr val="001BD0"/>
                </a:solidFill>
              </a:rPr>
              <a:t>GeV</a:t>
            </a:r>
            <a:endParaRPr lang="en-US" i="1" dirty="0">
              <a:solidFill>
                <a:srgbClr val="001BD0"/>
              </a:solidFill>
            </a:endParaRPr>
          </a:p>
        </p:txBody>
      </p:sp>
      <p:sp>
        <p:nvSpPr>
          <p:cNvPr id="11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</p:spTree>
    <p:extLst>
      <p:ext uri="{BB962C8B-B14F-4D97-AF65-F5344CB8AC3E}">
        <p14:creationId xmlns:p14="http://schemas.microsoft.com/office/powerpoint/2010/main" val="115912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21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BACKUP: </a:t>
            </a:r>
            <a:r>
              <a:rPr lang="en-US" dirty="0" err="1" smtClean="0">
                <a:solidFill>
                  <a:schemeClr val="bg1"/>
                </a:solidFill>
              </a:rPr>
              <a:t>FoDo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Cell Designs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4" y="369335"/>
            <a:ext cx="5499297" cy="234304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3012832"/>
            <a:ext cx="1219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Wingdings" charset="2"/>
              <a:buChar char="à"/>
            </a:pPr>
            <a:r>
              <a:rPr lang="en-US" u="sng" dirty="0"/>
              <a:t>Parameters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dirty="0"/>
              <a:t> </a:t>
            </a:r>
            <a:r>
              <a:rPr lang="en-US" i="1" dirty="0"/>
              <a:t>Focusing strength, </a:t>
            </a:r>
            <a:r>
              <a:rPr lang="en-US" i="1" dirty="0">
                <a:solidFill>
                  <a:srgbClr val="001BD0"/>
                </a:solidFill>
              </a:rPr>
              <a:t>k = 1.7901 </a:t>
            </a:r>
            <a:r>
              <a:rPr lang="en-US" i="1" dirty="0" smtClean="0">
                <a:solidFill>
                  <a:srgbClr val="001BD0"/>
                </a:solidFill>
              </a:rPr>
              <a:t>m</a:t>
            </a:r>
            <a:r>
              <a:rPr lang="en-US" i="1" baseline="30000" dirty="0" smtClean="0">
                <a:solidFill>
                  <a:srgbClr val="001BD0"/>
                </a:solidFill>
              </a:rPr>
              <a:t>-2</a:t>
            </a:r>
            <a:endParaRPr lang="en-US" i="1" dirty="0">
              <a:solidFill>
                <a:srgbClr val="001BD0"/>
              </a:solidFill>
            </a:endParaRPr>
          </a:p>
          <a:p>
            <a:pPr marL="742932" lvl="1" indent="-285744">
              <a:buFont typeface="Arial" charset="0"/>
              <a:buChar char="•"/>
            </a:pPr>
            <a:r>
              <a:rPr lang="en-US" i="1" dirty="0" smtClean="0"/>
              <a:t> </a:t>
            </a:r>
            <a:r>
              <a:rPr lang="en-US" i="1" dirty="0" err="1">
                <a:solidFill>
                  <a:srgbClr val="001BD0"/>
                </a:solidFill>
              </a:rPr>
              <a:t>ß</a:t>
            </a:r>
            <a:r>
              <a:rPr lang="en-US" i="1" baseline="-25000" dirty="0" err="1">
                <a:solidFill>
                  <a:srgbClr val="001BD0"/>
                </a:solidFill>
              </a:rPr>
              <a:t>x</a:t>
            </a:r>
            <a:r>
              <a:rPr lang="en-US" i="1" dirty="0">
                <a:solidFill>
                  <a:srgbClr val="001BD0"/>
                </a:solidFill>
              </a:rPr>
              <a:t> = </a:t>
            </a:r>
            <a:r>
              <a:rPr lang="en-US" i="1" dirty="0" smtClean="0">
                <a:solidFill>
                  <a:srgbClr val="001BD0"/>
                </a:solidFill>
              </a:rPr>
              <a:t>13.3195 m</a:t>
            </a:r>
            <a:r>
              <a:rPr lang="hr-HR" dirty="0"/>
              <a:t> </a:t>
            </a:r>
            <a:endParaRPr lang="hr-HR" dirty="0" smtClean="0"/>
          </a:p>
          <a:p>
            <a:pPr marL="742932" lvl="1" indent="-285744">
              <a:buFont typeface="Arial" charset="0"/>
              <a:buChar char="•"/>
            </a:pPr>
            <a:r>
              <a:rPr lang="hr-HR" i="1" dirty="0"/>
              <a:t> </a:t>
            </a:r>
            <a:r>
              <a:rPr lang="en-US" i="1" dirty="0" err="1" smtClean="0">
                <a:solidFill>
                  <a:srgbClr val="001BD0"/>
                </a:solidFill>
              </a:rPr>
              <a:t>ß</a:t>
            </a:r>
            <a:r>
              <a:rPr lang="en-US" i="1" baseline="-25000" dirty="0" err="1" smtClean="0">
                <a:solidFill>
                  <a:srgbClr val="001BD0"/>
                </a:solidFill>
              </a:rPr>
              <a:t>y</a:t>
            </a:r>
            <a:r>
              <a:rPr lang="en-US" i="1" dirty="0" smtClean="0">
                <a:solidFill>
                  <a:srgbClr val="001BD0"/>
                </a:solidFill>
              </a:rPr>
              <a:t> </a:t>
            </a:r>
            <a:r>
              <a:rPr lang="en-US" i="1" dirty="0">
                <a:solidFill>
                  <a:srgbClr val="001BD0"/>
                </a:solidFill>
              </a:rPr>
              <a:t>= </a:t>
            </a:r>
            <a:r>
              <a:rPr lang="en-US" i="1" dirty="0" smtClean="0">
                <a:solidFill>
                  <a:srgbClr val="001BD0"/>
                </a:solidFill>
              </a:rPr>
              <a:t>2.4245 </a:t>
            </a:r>
            <a:r>
              <a:rPr lang="en-US" i="1" dirty="0">
                <a:solidFill>
                  <a:srgbClr val="001BD0"/>
                </a:solidFill>
              </a:rPr>
              <a:t>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Phase Advance, </a:t>
            </a:r>
            <a:r>
              <a:rPr lang="en-US" i="1" dirty="0">
                <a:solidFill>
                  <a:srgbClr val="001BD0"/>
                </a:solidFill>
              </a:rPr>
              <a:t>µ = 90</a:t>
            </a:r>
            <a:r>
              <a:rPr lang="en-US" i="1" baseline="30000" dirty="0">
                <a:solidFill>
                  <a:srgbClr val="001BD0"/>
                </a:solidFill>
              </a:rPr>
              <a:t>o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Gradient = </a:t>
            </a:r>
            <a:r>
              <a:rPr lang="en-US" i="1" dirty="0">
                <a:solidFill>
                  <a:srgbClr val="001BD0"/>
                </a:solidFill>
              </a:rPr>
              <a:t>30 MV/m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Each drift = </a:t>
            </a:r>
            <a:r>
              <a:rPr lang="en-US" i="1" dirty="0">
                <a:solidFill>
                  <a:srgbClr val="001BD0"/>
                </a:solidFill>
              </a:rPr>
              <a:t>0.25 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Each cavity = </a:t>
            </a:r>
            <a:r>
              <a:rPr lang="en-US" i="1" dirty="0">
                <a:solidFill>
                  <a:srgbClr val="001BD0"/>
                </a:solidFill>
              </a:rPr>
              <a:t>1.5 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Each </a:t>
            </a:r>
            <a:r>
              <a:rPr lang="en-US" i="1" dirty="0" err="1"/>
              <a:t>quadrupole</a:t>
            </a:r>
            <a:r>
              <a:rPr lang="en-US" i="1" dirty="0"/>
              <a:t> = </a:t>
            </a:r>
            <a:r>
              <a:rPr lang="en-US" i="1" dirty="0">
                <a:solidFill>
                  <a:srgbClr val="001BD0"/>
                </a:solidFill>
              </a:rPr>
              <a:t>0.2 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Accelerating in one structure = </a:t>
            </a:r>
            <a:r>
              <a:rPr lang="en-US" i="1" dirty="0">
                <a:solidFill>
                  <a:srgbClr val="001BD0"/>
                </a:solidFill>
              </a:rPr>
              <a:t>0.045 </a:t>
            </a:r>
            <a:r>
              <a:rPr lang="en-US" i="1" dirty="0" err="1">
                <a:solidFill>
                  <a:srgbClr val="001BD0"/>
                </a:solidFill>
              </a:rPr>
              <a:t>GeV</a:t>
            </a:r>
            <a:endParaRPr lang="en-US" i="1" dirty="0">
              <a:solidFill>
                <a:srgbClr val="001BD0"/>
              </a:solidFill>
            </a:endParaRP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Accelerating in one cell = </a:t>
            </a:r>
            <a:r>
              <a:rPr lang="en-US" i="1" dirty="0">
                <a:solidFill>
                  <a:srgbClr val="001BD0"/>
                </a:solidFill>
              </a:rPr>
              <a:t>0.18 </a:t>
            </a:r>
            <a:r>
              <a:rPr lang="en-US" i="1" dirty="0" err="1">
                <a:solidFill>
                  <a:srgbClr val="001BD0"/>
                </a:solidFill>
              </a:rPr>
              <a:t>GeV</a:t>
            </a:r>
            <a:endParaRPr lang="en-US" i="1" dirty="0">
              <a:solidFill>
                <a:srgbClr val="001BD0"/>
              </a:solidFill>
            </a:endParaRPr>
          </a:p>
        </p:txBody>
      </p:sp>
      <p:sp>
        <p:nvSpPr>
          <p:cNvPr id="12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22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BACKUP: </a:t>
            </a:r>
            <a:r>
              <a:rPr lang="en-US" dirty="0" err="1" smtClean="0">
                <a:solidFill>
                  <a:schemeClr val="bg1"/>
                </a:solidFill>
              </a:rPr>
              <a:t>FoDo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Cell Designs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62" y="369334"/>
            <a:ext cx="7293440" cy="25069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3012832"/>
            <a:ext cx="1219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Wingdings" charset="2"/>
              <a:buChar char="à"/>
            </a:pPr>
            <a:r>
              <a:rPr lang="en-US" u="sng" dirty="0"/>
              <a:t>Parameters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dirty="0"/>
              <a:t> </a:t>
            </a:r>
            <a:r>
              <a:rPr lang="en-US" i="1" dirty="0"/>
              <a:t>Focusing strength, </a:t>
            </a:r>
            <a:r>
              <a:rPr lang="en-US" i="1" dirty="0">
                <a:solidFill>
                  <a:srgbClr val="001BD0"/>
                </a:solidFill>
              </a:rPr>
              <a:t>k = 1.2405 m</a:t>
            </a:r>
            <a:r>
              <a:rPr lang="en-US" i="1" baseline="30000" dirty="0">
                <a:solidFill>
                  <a:srgbClr val="001BD0"/>
                </a:solidFill>
              </a:rPr>
              <a:t>-2</a:t>
            </a:r>
            <a:endParaRPr lang="en-US" i="1" dirty="0">
              <a:solidFill>
                <a:srgbClr val="001BD0"/>
              </a:solidFill>
            </a:endParaRPr>
          </a:p>
          <a:p>
            <a:pPr marL="742932" lvl="1" indent="-285744">
              <a:buFont typeface="Arial" charset="0"/>
              <a:buChar char="•"/>
            </a:pPr>
            <a:r>
              <a:rPr lang="en-US" i="1" dirty="0" smtClean="0"/>
              <a:t> </a:t>
            </a:r>
            <a:r>
              <a:rPr lang="en-US" i="1" dirty="0" err="1" smtClean="0">
                <a:solidFill>
                  <a:srgbClr val="001BD0"/>
                </a:solidFill>
              </a:rPr>
              <a:t>ß</a:t>
            </a:r>
            <a:r>
              <a:rPr lang="en-US" i="1" baseline="-25000" dirty="0" err="1" smtClean="0">
                <a:solidFill>
                  <a:srgbClr val="001BD0"/>
                </a:solidFill>
              </a:rPr>
              <a:t>x</a:t>
            </a:r>
            <a:r>
              <a:rPr lang="en-US" i="1" dirty="0" smtClean="0">
                <a:solidFill>
                  <a:srgbClr val="001BD0"/>
                </a:solidFill>
              </a:rPr>
              <a:t> = 19.2919 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 smtClean="0"/>
              <a:t> </a:t>
            </a:r>
            <a:r>
              <a:rPr lang="en-US" i="1" dirty="0" err="1">
                <a:solidFill>
                  <a:srgbClr val="001BD0"/>
                </a:solidFill>
              </a:rPr>
              <a:t>ß</a:t>
            </a:r>
            <a:r>
              <a:rPr lang="en-US" i="1" baseline="-25000" dirty="0" err="1">
                <a:solidFill>
                  <a:srgbClr val="001BD0"/>
                </a:solidFill>
              </a:rPr>
              <a:t>y</a:t>
            </a:r>
            <a:r>
              <a:rPr lang="en-US" i="1" dirty="0">
                <a:solidFill>
                  <a:srgbClr val="001BD0"/>
                </a:solidFill>
              </a:rPr>
              <a:t> = </a:t>
            </a:r>
            <a:r>
              <a:rPr lang="en-US" i="1" dirty="0" smtClean="0">
                <a:solidFill>
                  <a:srgbClr val="001BD0"/>
                </a:solidFill>
              </a:rPr>
              <a:t>3.4488 </a:t>
            </a:r>
            <a:r>
              <a:rPr lang="en-US" i="1" dirty="0">
                <a:solidFill>
                  <a:srgbClr val="001BD0"/>
                </a:solidFill>
              </a:rPr>
              <a:t>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Phase Advance, </a:t>
            </a:r>
            <a:r>
              <a:rPr lang="en-US" i="1" dirty="0">
                <a:solidFill>
                  <a:srgbClr val="001BD0"/>
                </a:solidFill>
              </a:rPr>
              <a:t>µ = 90</a:t>
            </a:r>
            <a:r>
              <a:rPr lang="en-US" i="1" baseline="30000" dirty="0">
                <a:solidFill>
                  <a:srgbClr val="001BD0"/>
                </a:solidFill>
              </a:rPr>
              <a:t>o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Gradient = </a:t>
            </a:r>
            <a:r>
              <a:rPr lang="en-US" i="1" dirty="0">
                <a:solidFill>
                  <a:srgbClr val="001BD0"/>
                </a:solidFill>
              </a:rPr>
              <a:t>30 MV/m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Each drift = </a:t>
            </a:r>
            <a:r>
              <a:rPr lang="en-US" i="1" dirty="0">
                <a:solidFill>
                  <a:srgbClr val="001BD0"/>
                </a:solidFill>
              </a:rPr>
              <a:t>0.25 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Each cavity = </a:t>
            </a:r>
            <a:r>
              <a:rPr lang="en-US" i="1" dirty="0">
                <a:solidFill>
                  <a:srgbClr val="001BD0"/>
                </a:solidFill>
              </a:rPr>
              <a:t>1.5 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Each </a:t>
            </a:r>
            <a:r>
              <a:rPr lang="en-US" i="1" dirty="0" err="1"/>
              <a:t>quadrupole</a:t>
            </a:r>
            <a:r>
              <a:rPr lang="en-US" i="1" dirty="0"/>
              <a:t> = </a:t>
            </a:r>
            <a:r>
              <a:rPr lang="en-US" i="1" dirty="0">
                <a:solidFill>
                  <a:srgbClr val="001BD0"/>
                </a:solidFill>
              </a:rPr>
              <a:t>0.2 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Accelerating in one structure = </a:t>
            </a:r>
            <a:r>
              <a:rPr lang="en-US" i="1" dirty="0">
                <a:solidFill>
                  <a:srgbClr val="001BD0"/>
                </a:solidFill>
              </a:rPr>
              <a:t>0.045 </a:t>
            </a:r>
            <a:r>
              <a:rPr lang="en-US" i="1" dirty="0" err="1">
                <a:solidFill>
                  <a:srgbClr val="001BD0"/>
                </a:solidFill>
              </a:rPr>
              <a:t>GeV</a:t>
            </a:r>
            <a:endParaRPr lang="en-US" i="1" dirty="0">
              <a:solidFill>
                <a:srgbClr val="001BD0"/>
              </a:solidFill>
            </a:endParaRPr>
          </a:p>
          <a:p>
            <a:pPr marL="742932" lvl="1" indent="-285744">
              <a:buFont typeface="Arial" charset="0"/>
              <a:buChar char="•"/>
            </a:pPr>
            <a:r>
              <a:rPr lang="en-US" i="1" dirty="0"/>
              <a:t> Accelerating in one cell = </a:t>
            </a:r>
            <a:r>
              <a:rPr lang="en-US" i="1" dirty="0">
                <a:solidFill>
                  <a:srgbClr val="001BD0"/>
                </a:solidFill>
              </a:rPr>
              <a:t>0.27 </a:t>
            </a:r>
            <a:r>
              <a:rPr lang="en-US" i="1" dirty="0" err="1">
                <a:solidFill>
                  <a:srgbClr val="001BD0"/>
                </a:solidFill>
              </a:rPr>
              <a:t>GeV</a:t>
            </a:r>
            <a:endParaRPr lang="en-US" i="1" dirty="0">
              <a:solidFill>
                <a:srgbClr val="001BD0"/>
              </a:solidFill>
            </a:endParaRPr>
          </a:p>
        </p:txBody>
      </p:sp>
      <p:sp>
        <p:nvSpPr>
          <p:cNvPr id="12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3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089166"/>
            <a:ext cx="1176996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000" dirty="0" smtClean="0"/>
              <a:t> </a:t>
            </a:r>
            <a:r>
              <a:rPr lang="en-US" sz="3000" dirty="0" smtClean="0">
                <a:solidFill>
                  <a:srgbClr val="001BD0"/>
                </a:solidFill>
              </a:rPr>
              <a:t>Introduction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/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Beam Parameters and </a:t>
            </a:r>
            <a:r>
              <a:rPr lang="en-US" sz="3000" dirty="0" err="1" smtClean="0">
                <a:solidFill>
                  <a:schemeClr val="bg2">
                    <a:lumMod val="90000"/>
                  </a:schemeClr>
                </a:solidFill>
              </a:rPr>
              <a:t>FoDo</a:t>
            </a: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Cell Designs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Impact of Misalignments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Conclusion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 smtClean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Outlook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  <a:p>
            <a:pPr marL="342900" indent="-342900">
              <a:buFont typeface="+mj-lt"/>
              <a:buAutoNum type="arabicParenR"/>
            </a:pPr>
            <a:endParaRPr lang="en-US" dirty="0" smtClean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</p:txBody>
      </p:sp>
      <p:sp>
        <p:nvSpPr>
          <p:cNvPr id="11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3"/>
            <a:ext cx="12192000" cy="400110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3" name="Footer Placeholder 9"/>
          <p:cNvSpPr txBox="1">
            <a:spLocks/>
          </p:cNvSpPr>
          <p:nvPr/>
        </p:nvSpPr>
        <p:spPr>
          <a:xfrm>
            <a:off x="8077200" y="55561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>
                <a:solidFill>
                  <a:schemeClr val="bg1"/>
                </a:solidFill>
              </a:rPr>
              <a:t>CLIC Workshop </a:t>
            </a:r>
            <a:r>
              <a:rPr lang="en-US" dirty="0" smtClean="0">
                <a:solidFill>
                  <a:schemeClr val="bg1"/>
                </a:solidFill>
              </a:rPr>
              <a:t>2017 - CERN, 6-10 March 2017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43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717" y="-1006999"/>
            <a:ext cx="8194876" cy="583364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4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Introduction</a:t>
            </a:r>
          </a:p>
        </p:txBody>
      </p:sp>
      <p:sp>
        <p:nvSpPr>
          <p:cNvPr id="11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  <p:sp>
        <p:nvSpPr>
          <p:cNvPr id="2" name="Donut 1"/>
          <p:cNvSpPr/>
          <p:nvPr/>
        </p:nvSpPr>
        <p:spPr>
          <a:xfrm>
            <a:off x="8540187" y="1029090"/>
            <a:ext cx="777433" cy="694481"/>
          </a:xfrm>
          <a:prstGeom prst="donut">
            <a:avLst>
              <a:gd name="adj" fmla="val 188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453590"/>
            <a:ext cx="11687907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Our </a:t>
            </a:r>
            <a:r>
              <a:rPr lang="en-US" sz="2000" dirty="0" smtClean="0"/>
              <a:t>motivation </a:t>
            </a:r>
            <a:r>
              <a:rPr lang="en-US" sz="2000" dirty="0"/>
              <a:t>for this work </a:t>
            </a:r>
            <a:r>
              <a:rPr lang="en-US" sz="2000" dirty="0" smtClean="0"/>
              <a:t>is</a:t>
            </a:r>
            <a:r>
              <a:rPr lang="en-US" sz="2000" dirty="0" smtClean="0"/>
              <a:t> to </a:t>
            </a:r>
            <a:r>
              <a:rPr lang="en-US" sz="2000" dirty="0" smtClean="0"/>
              <a:t>design and optimize </a:t>
            </a:r>
            <a:r>
              <a:rPr lang="en-US" sz="2000" dirty="0"/>
              <a:t>the primary 5 </a:t>
            </a:r>
            <a:r>
              <a:rPr lang="en-US" sz="2000" dirty="0" err="1"/>
              <a:t>GeV</a:t>
            </a:r>
            <a:r>
              <a:rPr lang="en-US" sz="2000" dirty="0"/>
              <a:t> e</a:t>
            </a:r>
            <a:r>
              <a:rPr lang="en-US" sz="2000" baseline="30000" dirty="0"/>
              <a:t>-</a:t>
            </a:r>
            <a:r>
              <a:rPr lang="en-US" sz="2000" dirty="0"/>
              <a:t> </a:t>
            </a:r>
            <a:r>
              <a:rPr lang="en-US" sz="2000" dirty="0" err="1"/>
              <a:t>linac</a:t>
            </a:r>
            <a:r>
              <a:rPr lang="en-US" sz="2000" dirty="0" smtClean="0"/>
              <a:t>.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 smtClean="0"/>
          </a:p>
          <a:p>
            <a:pPr marL="285750" indent="-285750">
              <a:buFont typeface="Arial" charset="0"/>
              <a:buChar char="•"/>
            </a:pP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This is an important task because this </a:t>
            </a:r>
            <a:r>
              <a:rPr lang="en-US" sz="2000" dirty="0" err="1"/>
              <a:t>linac</a:t>
            </a:r>
            <a:r>
              <a:rPr lang="en-US" sz="2000" dirty="0"/>
              <a:t> will consume higher power than any other </a:t>
            </a:r>
            <a:r>
              <a:rPr lang="en-US" sz="2000" dirty="0" err="1" smtClean="0"/>
              <a:t>linac</a:t>
            </a:r>
            <a:r>
              <a:rPr lang="en-US" sz="2000" dirty="0" smtClean="0"/>
              <a:t> </a:t>
            </a:r>
            <a:r>
              <a:rPr lang="en-US" sz="2000" dirty="0"/>
              <a:t>in the CLIC main beam injector complex.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 smtClean="0"/>
          </a:p>
          <a:p>
            <a:pPr marL="285750" indent="-285750">
              <a:buFont typeface="Arial" charset="0"/>
              <a:buChar char="•"/>
            </a:pP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Also, explore further information about this machine such as possibilities for new set of parameters etc</a:t>
            </a:r>
            <a:r>
              <a:rPr lang="en-US" dirty="0" smtClean="0"/>
              <a:t>.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27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5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089166"/>
            <a:ext cx="1176996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Introduction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/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/>
              <a:t> </a:t>
            </a:r>
            <a:r>
              <a:rPr lang="en-US" sz="3000" dirty="0" smtClean="0">
                <a:solidFill>
                  <a:srgbClr val="001BD0"/>
                </a:solidFill>
              </a:rPr>
              <a:t>Beam Parameters and </a:t>
            </a:r>
            <a:r>
              <a:rPr lang="en-US" sz="3000" dirty="0" err="1" smtClean="0">
                <a:solidFill>
                  <a:srgbClr val="001BD0"/>
                </a:solidFill>
              </a:rPr>
              <a:t>FoDo</a:t>
            </a:r>
            <a:r>
              <a:rPr lang="en-US" sz="3000" dirty="0" smtClean="0">
                <a:solidFill>
                  <a:srgbClr val="001BD0"/>
                </a:solidFill>
              </a:rPr>
              <a:t> Cell Designs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/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Impact of Misalignments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Conclusion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 smtClean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Outlook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  <a:p>
            <a:pPr marL="342900" indent="-342900">
              <a:buFont typeface="+mj-lt"/>
              <a:buAutoNum type="arabicParenR"/>
            </a:pPr>
            <a:endParaRPr lang="en-US" dirty="0" smtClean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</p:txBody>
      </p:sp>
      <p:sp>
        <p:nvSpPr>
          <p:cNvPr id="11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</p:spTree>
    <p:extLst>
      <p:ext uri="{BB962C8B-B14F-4D97-AF65-F5344CB8AC3E}">
        <p14:creationId xmlns:p14="http://schemas.microsoft.com/office/powerpoint/2010/main" val="78959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6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Beam Parameters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198" y="2071868"/>
            <a:ext cx="3726297" cy="279472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271453" y="3437422"/>
            <a:ext cx="3031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beam parameters from CLIC-CDR.</a:t>
            </a:r>
            <a:endParaRPr lang="en-US" dirty="0"/>
          </a:p>
        </p:txBody>
      </p:sp>
      <p:sp>
        <p:nvSpPr>
          <p:cNvPr id="13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  <p:sp>
        <p:nvSpPr>
          <p:cNvPr id="16" name="Circular Arrow 15"/>
          <p:cNvSpPr/>
          <p:nvPr/>
        </p:nvSpPr>
        <p:spPr>
          <a:xfrm>
            <a:off x="8856495" y="2835797"/>
            <a:ext cx="981986" cy="1088021"/>
          </a:xfrm>
          <a:prstGeom prst="circularArrow">
            <a:avLst>
              <a:gd name="adj1" fmla="val 12500"/>
              <a:gd name="adj2" fmla="val 986973"/>
              <a:gd name="adj3" fmla="val 20457681"/>
              <a:gd name="adj4" fmla="val 13311296"/>
              <a:gd name="adj5" fmla="val 114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5966" y="282712"/>
            <a:ext cx="11840067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32" lvl="1" indent="-285744">
              <a:buFont typeface="Arial" charset="0"/>
              <a:buChar char="•"/>
            </a:pPr>
            <a:endParaRPr lang="en-US" sz="1700" i="1" dirty="0" smtClean="0">
              <a:sym typeface="Wingdings"/>
            </a:endParaRPr>
          </a:p>
          <a:p>
            <a:pPr marL="457188" lvl="1"/>
            <a:r>
              <a:rPr lang="en-US" sz="1700" i="1" u="sng" dirty="0" smtClean="0">
                <a:solidFill>
                  <a:srgbClr val="001BD0"/>
                </a:solidFill>
                <a:sym typeface="Wingdings"/>
              </a:rPr>
              <a:t>BUNCH PARAMETERS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sz="1700" i="1" dirty="0" smtClean="0">
                <a:sym typeface="Wingdings"/>
              </a:rPr>
              <a:t>Bunch length, 𝜎</a:t>
            </a:r>
            <a:r>
              <a:rPr lang="en-US" sz="1700" i="1" baseline="-25000" dirty="0" smtClean="0">
                <a:sym typeface="Wingdings"/>
              </a:rPr>
              <a:t>z</a:t>
            </a:r>
            <a:r>
              <a:rPr lang="en-US" sz="1700" i="1" dirty="0" smtClean="0">
                <a:sym typeface="Wingdings"/>
              </a:rPr>
              <a:t> = 300 </a:t>
            </a:r>
            <a:r>
              <a:rPr lang="en-US" sz="1700" i="1" dirty="0">
                <a:sym typeface="Wingdings"/>
              </a:rPr>
              <a:t>µm </a:t>
            </a:r>
            <a:endParaRPr lang="en-US" sz="1700" i="1" dirty="0" smtClean="0">
              <a:sym typeface="Wingdings"/>
            </a:endParaRPr>
          </a:p>
          <a:p>
            <a:pPr marL="742932" lvl="1" indent="-285744">
              <a:buFont typeface="Arial" charset="0"/>
              <a:buChar char="•"/>
            </a:pPr>
            <a:r>
              <a:rPr lang="en-US" sz="1700" i="1" dirty="0" smtClean="0">
                <a:sym typeface="Wingdings"/>
              </a:rPr>
              <a:t>Energy spread = 1%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sz="1700" i="1" dirty="0">
                <a:sym typeface="Wingdings"/>
              </a:rPr>
              <a:t>Number of </a:t>
            </a:r>
            <a:r>
              <a:rPr lang="en-US" sz="1700" i="1" dirty="0" smtClean="0">
                <a:sym typeface="Wingdings"/>
              </a:rPr>
              <a:t>particles </a:t>
            </a:r>
            <a:r>
              <a:rPr lang="en-US" sz="1700" i="1" dirty="0">
                <a:sym typeface="Wingdings"/>
              </a:rPr>
              <a:t>: </a:t>
            </a:r>
            <a:r>
              <a:rPr lang="en-US" sz="1700" i="1" dirty="0" smtClean="0">
                <a:sym typeface="Wingdings"/>
              </a:rPr>
              <a:t>1x10</a:t>
            </a:r>
            <a:r>
              <a:rPr lang="en-US" sz="1700" i="1" baseline="30000" dirty="0" smtClean="0">
                <a:sym typeface="Wingdings"/>
              </a:rPr>
              <a:t>10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sz="1700" i="1" dirty="0" smtClean="0">
                <a:sym typeface="Wingdings"/>
              </a:rPr>
              <a:t>Beam radius = 2.5 mm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sz="1700" i="1" dirty="0" err="1">
                <a:sym typeface="Wingdings"/>
              </a:rPr>
              <a:t>ε</a:t>
            </a:r>
            <a:r>
              <a:rPr lang="en-US" sz="1700" i="1" dirty="0">
                <a:sym typeface="Wingdings"/>
              </a:rPr>
              <a:t> </a:t>
            </a:r>
            <a:r>
              <a:rPr lang="en-US" sz="1700" i="1" baseline="-25000" dirty="0" smtClean="0">
                <a:sym typeface="Wingdings"/>
              </a:rPr>
              <a:t>x</a:t>
            </a:r>
            <a:r>
              <a:rPr lang="en-US" sz="1700" i="1" dirty="0" smtClean="0">
                <a:sym typeface="Wingdings"/>
              </a:rPr>
              <a:t> = 832x10</a:t>
            </a:r>
            <a:r>
              <a:rPr lang="en-US" sz="1700" i="1" baseline="30000" dirty="0" smtClean="0">
                <a:sym typeface="Wingdings"/>
              </a:rPr>
              <a:t>-7</a:t>
            </a:r>
            <a:r>
              <a:rPr lang="en-US" sz="1700" i="1" dirty="0" smtClean="0">
                <a:sym typeface="Wingdings"/>
              </a:rPr>
              <a:t> </a:t>
            </a:r>
            <a:r>
              <a:rPr lang="en-US" sz="1700" i="1" dirty="0" err="1" smtClean="0">
                <a:sym typeface="Wingdings"/>
              </a:rPr>
              <a:t>m.rad</a:t>
            </a:r>
            <a:endParaRPr lang="en-US" sz="1700" i="1" dirty="0" smtClean="0">
              <a:sym typeface="Wingdings"/>
            </a:endParaRPr>
          </a:p>
          <a:p>
            <a:pPr marL="742932" lvl="1" indent="-285744">
              <a:buFont typeface="Arial" charset="0"/>
              <a:buChar char="•"/>
            </a:pPr>
            <a:r>
              <a:rPr lang="en-US" sz="1700" i="1" dirty="0" err="1">
                <a:sym typeface="Wingdings"/>
              </a:rPr>
              <a:t>ε</a:t>
            </a:r>
            <a:r>
              <a:rPr lang="en-US" sz="1700" i="1" dirty="0">
                <a:sym typeface="Wingdings"/>
              </a:rPr>
              <a:t> </a:t>
            </a:r>
            <a:r>
              <a:rPr lang="en-US" sz="1700" i="1" baseline="-25000" dirty="0" smtClean="0">
                <a:sym typeface="Wingdings"/>
              </a:rPr>
              <a:t>y</a:t>
            </a:r>
            <a:r>
              <a:rPr lang="en-US" sz="1700" i="1" dirty="0" smtClean="0">
                <a:sym typeface="Wingdings"/>
              </a:rPr>
              <a:t> = </a:t>
            </a:r>
            <a:r>
              <a:rPr lang="en-US" sz="1700" i="1" dirty="0" smtClean="0">
                <a:sym typeface="Wingdings"/>
              </a:rPr>
              <a:t>4384x10</a:t>
            </a:r>
            <a:r>
              <a:rPr lang="en-US" sz="1700" i="1" baseline="30000" dirty="0" smtClean="0">
                <a:sym typeface="Wingdings"/>
              </a:rPr>
              <a:t>-7 </a:t>
            </a:r>
            <a:r>
              <a:rPr lang="en-US" sz="1700" i="1" dirty="0" err="1" smtClean="0">
                <a:sym typeface="Wingdings"/>
              </a:rPr>
              <a:t>m.rad</a:t>
            </a:r>
            <a:endParaRPr lang="en-US" sz="1700" i="1" dirty="0">
              <a:sym typeface="Wingdings"/>
            </a:endParaRPr>
          </a:p>
          <a:p>
            <a:pPr marL="742932" lvl="1" indent="-285744">
              <a:buFont typeface="Arial" charset="0"/>
              <a:buChar char="•"/>
            </a:pPr>
            <a:endParaRPr lang="en-US" sz="1700" i="1" dirty="0" smtClean="0">
              <a:sym typeface="Wingdings"/>
            </a:endParaRPr>
          </a:p>
          <a:p>
            <a:pPr marL="457188" lvl="1"/>
            <a:r>
              <a:rPr lang="en-US" sz="1700" i="1" u="sng" dirty="0" smtClean="0">
                <a:solidFill>
                  <a:srgbClr val="001BD0"/>
                </a:solidFill>
                <a:sym typeface="Wingdings"/>
              </a:rPr>
              <a:t>RF PARAMETERS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sz="1700" i="1" dirty="0" smtClean="0">
                <a:sym typeface="Wingdings"/>
              </a:rPr>
              <a:t>Gradient = 30 MV/m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sz="1700" i="1" dirty="0" smtClean="0">
                <a:sym typeface="Wingdings"/>
              </a:rPr>
              <a:t>Cavity Length = 1.5 m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sz="1700" i="1" dirty="0" smtClean="0">
                <a:sym typeface="Wingdings"/>
              </a:rPr>
              <a:t>f = 2.0 GHz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sz="1700" i="1" dirty="0">
                <a:sym typeface="Wingdings"/>
              </a:rPr>
              <a:t>Phase a</a:t>
            </a:r>
            <a:r>
              <a:rPr lang="en-US" sz="1700" i="1" dirty="0" smtClean="0">
                <a:sym typeface="Wingdings"/>
              </a:rPr>
              <a:t>dvance per </a:t>
            </a:r>
            <a:r>
              <a:rPr lang="en-US" sz="1700" i="1" dirty="0">
                <a:sym typeface="Wingdings"/>
              </a:rPr>
              <a:t>c</a:t>
            </a:r>
            <a:r>
              <a:rPr lang="en-US" sz="1700" i="1" dirty="0" smtClean="0">
                <a:sym typeface="Wingdings"/>
              </a:rPr>
              <a:t>ell </a:t>
            </a:r>
            <a:r>
              <a:rPr lang="en-US" sz="1700" i="1" dirty="0">
                <a:sym typeface="Wingdings"/>
              </a:rPr>
              <a:t>= 2π / </a:t>
            </a:r>
            <a:r>
              <a:rPr lang="en-US" sz="1700" i="1" dirty="0" smtClean="0">
                <a:sym typeface="Wingdings"/>
              </a:rPr>
              <a:t>3</a:t>
            </a:r>
          </a:p>
          <a:p>
            <a:pPr marL="742932" lvl="1" indent="-285744">
              <a:buFont typeface="Arial" charset="0"/>
              <a:buChar char="•"/>
            </a:pPr>
            <a:r>
              <a:rPr lang="en-US" sz="1700" i="1" dirty="0" smtClean="0">
                <a:sym typeface="Wingdings"/>
              </a:rPr>
              <a:t>Filling factor = 71.58%</a:t>
            </a:r>
            <a:endParaRPr lang="en-US" sz="1700" i="1" dirty="0">
              <a:solidFill>
                <a:srgbClr val="FF0000"/>
              </a:solidFill>
              <a:sym typeface="Wingdings"/>
            </a:endParaRPr>
          </a:p>
          <a:p>
            <a:pPr marL="742932" lvl="1" indent="-285744">
              <a:buFont typeface="Arial" charset="0"/>
              <a:buChar char="•"/>
            </a:pPr>
            <a:endParaRPr lang="en-US" sz="1700" i="1" dirty="0">
              <a:sym typeface="Wingdings"/>
            </a:endParaRPr>
          </a:p>
          <a:p>
            <a:pPr marL="457188" lvl="1"/>
            <a:r>
              <a:rPr lang="en-US" sz="1700" i="1" u="sng" dirty="0" smtClean="0">
                <a:solidFill>
                  <a:srgbClr val="001BD0"/>
                </a:solidFill>
                <a:sym typeface="Wingdings"/>
              </a:rPr>
              <a:t>LATTICE PARAMETERS</a:t>
            </a:r>
          </a:p>
          <a:p>
            <a:pPr marL="742938" lvl="1" indent="-285750">
              <a:buFont typeface="Arial" charset="0"/>
              <a:buChar char="•"/>
            </a:pPr>
            <a:r>
              <a:rPr lang="en-US" sz="1700" i="1" dirty="0" smtClean="0">
                <a:sym typeface="Wingdings"/>
              </a:rPr>
              <a:t>Phase advance, µ = 90</a:t>
            </a:r>
            <a:r>
              <a:rPr lang="en-US" sz="1700" i="1" baseline="30000" dirty="0" smtClean="0">
                <a:sym typeface="Wingdings"/>
              </a:rPr>
              <a:t>o</a:t>
            </a:r>
          </a:p>
          <a:p>
            <a:pPr marL="742938" lvl="1" indent="-285750">
              <a:buFont typeface="Arial" charset="0"/>
              <a:buChar char="•"/>
            </a:pPr>
            <a:r>
              <a:rPr lang="en-US" sz="1700" i="1" dirty="0" err="1" smtClean="0">
                <a:sym typeface="Wingdings"/>
              </a:rPr>
              <a:t>Quadrupole</a:t>
            </a:r>
            <a:r>
              <a:rPr lang="en-US" sz="1700" i="1" dirty="0" smtClean="0">
                <a:sym typeface="Wingdings"/>
              </a:rPr>
              <a:t> length = 0.2m</a:t>
            </a:r>
          </a:p>
          <a:p>
            <a:pPr marL="742938" lvl="1" indent="-285750">
              <a:buFont typeface="Arial" charset="0"/>
              <a:buChar char="•"/>
            </a:pPr>
            <a:r>
              <a:rPr lang="en-US" sz="1700" i="1" dirty="0" smtClean="0">
                <a:sym typeface="Wingdings"/>
              </a:rPr>
              <a:t>Drift length = 0.25 m</a:t>
            </a:r>
            <a:endParaRPr lang="en-US" sz="1700" i="1" dirty="0">
              <a:sym typeface="Wingdings"/>
            </a:endParaRPr>
          </a:p>
          <a:p>
            <a:pPr marL="742938" lvl="1" indent="-285750">
              <a:buFont typeface="Arial" charset="0"/>
              <a:buChar char="•"/>
            </a:pPr>
            <a:r>
              <a:rPr lang="en-US" sz="1700" i="1" dirty="0">
                <a:sym typeface="Wingdings"/>
              </a:rPr>
              <a:t>Beam pipe = 2 cm</a:t>
            </a:r>
          </a:p>
          <a:p>
            <a:pPr marL="742938" lvl="1" indent="-285750">
              <a:buFont typeface="Arial" charset="0"/>
              <a:buChar char="•"/>
            </a:pPr>
            <a:r>
              <a:rPr lang="en-US" sz="1700" i="1" dirty="0" err="1">
                <a:sym typeface="Wingdings"/>
              </a:rPr>
              <a:t>Quadrupole</a:t>
            </a:r>
            <a:r>
              <a:rPr lang="en-US" sz="1700" i="1" dirty="0">
                <a:sym typeface="Wingdings"/>
              </a:rPr>
              <a:t> radius = 5 </a:t>
            </a:r>
            <a:r>
              <a:rPr lang="en-US" sz="1700" i="1" dirty="0" smtClean="0">
                <a:sym typeface="Wingdings"/>
              </a:rPr>
              <a:t>cm</a:t>
            </a:r>
          </a:p>
          <a:p>
            <a:pPr marL="742938" lvl="1" indent="-285750">
              <a:buFont typeface="Arial" charset="0"/>
              <a:buChar char="•"/>
            </a:pPr>
            <a:endParaRPr lang="en-US" i="1" dirty="0">
              <a:sym typeface="Wingdings"/>
            </a:endParaRPr>
          </a:p>
          <a:p>
            <a:pPr marL="742938" lvl="1" indent="-285750">
              <a:buFont typeface="Arial" charset="0"/>
              <a:buChar char="•"/>
            </a:pPr>
            <a:endParaRPr lang="en-US" i="1" dirty="0">
              <a:sym typeface="Wingdings"/>
            </a:endParaRPr>
          </a:p>
          <a:p>
            <a:pPr marL="742932" lvl="1" indent="-285744">
              <a:buFont typeface="Arial" charset="0"/>
              <a:buChar char="•"/>
            </a:pPr>
            <a:endParaRPr lang="en-US" i="1" dirty="0">
              <a:sym typeface="Wingdings"/>
            </a:endParaRPr>
          </a:p>
          <a:p>
            <a:pPr marL="742932" lvl="1" indent="-285744">
              <a:buFont typeface="Arial" charset="0"/>
              <a:buChar char="•"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8707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 sz="2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100" dirty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7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sz="1100" dirty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100" dirty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FoDo</a:t>
            </a:r>
            <a:r>
              <a:rPr lang="en-US" dirty="0" smtClean="0">
                <a:solidFill>
                  <a:schemeClr val="bg1"/>
                </a:solidFill>
              </a:rPr>
              <a:t> Cell Designs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75" y="571361"/>
            <a:ext cx="2256480" cy="158420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553" y="569305"/>
            <a:ext cx="3438419" cy="14649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357" y="556318"/>
            <a:ext cx="4652647" cy="15992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42023" y="1112408"/>
            <a:ext cx="925799" cy="20005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700" dirty="0"/>
              <a:t>Matching Area 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56974" y="1155886"/>
            <a:ext cx="832695" cy="20005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700" dirty="0"/>
              <a:t>Matching Area 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" y="2546885"/>
            <a:ext cx="1219200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charset="0"/>
              <a:buChar char="•"/>
            </a:pPr>
            <a:r>
              <a:rPr lang="en-US" dirty="0"/>
              <a:t>7 </a:t>
            </a:r>
            <a:r>
              <a:rPr lang="en-US" dirty="0" err="1"/>
              <a:t>FoDo</a:t>
            </a:r>
            <a:r>
              <a:rPr lang="en-US" dirty="0"/>
              <a:t> cells with one accelerating structure </a:t>
            </a:r>
            <a:r>
              <a:rPr lang="en-US" i="1" dirty="0"/>
              <a:t>(30.8 m) </a:t>
            </a:r>
            <a:r>
              <a:rPr lang="en-US" i="1" dirty="0">
                <a:sym typeface="Wingdings"/>
              </a:rPr>
              <a:t> </a:t>
            </a:r>
            <a:r>
              <a:rPr lang="en-US" i="1" dirty="0" smtClean="0">
                <a:sym typeface="Wingdings"/>
              </a:rPr>
              <a:t> </a:t>
            </a:r>
            <a:r>
              <a:rPr lang="en-US" dirty="0" smtClean="0">
                <a:solidFill>
                  <a:srgbClr val="001BD0"/>
                </a:solidFill>
              </a:rPr>
              <a:t>50 </a:t>
            </a:r>
            <a:r>
              <a:rPr lang="en-US" dirty="0">
                <a:solidFill>
                  <a:srgbClr val="001BD0"/>
                </a:solidFill>
              </a:rPr>
              <a:t>MeV </a:t>
            </a:r>
            <a:r>
              <a:rPr lang="en-US" dirty="0"/>
              <a:t>to </a:t>
            </a:r>
            <a:r>
              <a:rPr lang="en-US" dirty="0">
                <a:solidFill>
                  <a:srgbClr val="001BD0"/>
                </a:solidFill>
              </a:rPr>
              <a:t>0.68 </a:t>
            </a:r>
            <a:r>
              <a:rPr lang="en-US" dirty="0" err="1">
                <a:solidFill>
                  <a:srgbClr val="001BD0"/>
                </a:solidFill>
              </a:rPr>
              <a:t>GeV</a:t>
            </a:r>
            <a:endParaRPr lang="en-US" i="1" dirty="0">
              <a:solidFill>
                <a:srgbClr val="001BD0"/>
              </a:solidFill>
            </a:endParaRPr>
          </a:p>
          <a:p>
            <a:pPr marL="285744" indent="-285744">
              <a:buFont typeface="Arial" charset="0"/>
              <a:buChar char="•"/>
            </a:pPr>
            <a:endParaRPr lang="en-US" dirty="0" smtClean="0"/>
          </a:p>
          <a:p>
            <a:pPr marL="285744" indent="-285744">
              <a:buFont typeface="Arial" charset="0"/>
              <a:buChar char="•"/>
            </a:pPr>
            <a:r>
              <a:rPr lang="en-US" dirty="0" smtClean="0"/>
              <a:t>9 </a:t>
            </a:r>
            <a:r>
              <a:rPr lang="en-US" dirty="0" err="1"/>
              <a:t>FoDo</a:t>
            </a:r>
            <a:r>
              <a:rPr lang="en-US" dirty="0"/>
              <a:t> cells with two accelerating structures </a:t>
            </a:r>
            <a:r>
              <a:rPr lang="en-US" i="1" dirty="0"/>
              <a:t>(71.1 m) </a:t>
            </a:r>
            <a:r>
              <a:rPr lang="en-US" i="1" dirty="0">
                <a:sym typeface="Wingdings"/>
              </a:rPr>
              <a:t> </a:t>
            </a:r>
            <a:r>
              <a:rPr lang="en-US" i="1" dirty="0" smtClean="0">
                <a:sym typeface="Wingdings"/>
              </a:rPr>
              <a:t> </a:t>
            </a:r>
            <a:r>
              <a:rPr lang="en-US" dirty="0" smtClean="0">
                <a:solidFill>
                  <a:srgbClr val="001BD0"/>
                </a:solidFill>
                <a:sym typeface="Wingdings"/>
              </a:rPr>
              <a:t>0.68</a:t>
            </a:r>
            <a:r>
              <a:rPr lang="en-US" dirty="0" smtClean="0">
                <a:solidFill>
                  <a:srgbClr val="001BD0"/>
                </a:solidFill>
              </a:rPr>
              <a:t> </a:t>
            </a:r>
            <a:r>
              <a:rPr lang="en-US" dirty="0" err="1">
                <a:solidFill>
                  <a:srgbClr val="001BD0"/>
                </a:solidFill>
              </a:rPr>
              <a:t>GeV</a:t>
            </a:r>
            <a:r>
              <a:rPr lang="en-US" dirty="0">
                <a:solidFill>
                  <a:srgbClr val="001BD0"/>
                </a:solidFill>
              </a:rPr>
              <a:t> </a:t>
            </a:r>
            <a:r>
              <a:rPr lang="en-US" dirty="0"/>
              <a:t>to </a:t>
            </a:r>
            <a:r>
              <a:rPr lang="en-US" dirty="0">
                <a:solidFill>
                  <a:srgbClr val="001BD0"/>
                </a:solidFill>
              </a:rPr>
              <a:t>2.30 </a:t>
            </a:r>
            <a:r>
              <a:rPr lang="en-US" dirty="0" err="1">
                <a:solidFill>
                  <a:srgbClr val="001BD0"/>
                </a:solidFill>
              </a:rPr>
              <a:t>GeV</a:t>
            </a:r>
            <a:r>
              <a:rPr lang="en-US" i="1" dirty="0">
                <a:solidFill>
                  <a:srgbClr val="001BD0"/>
                </a:solidFill>
              </a:rPr>
              <a:t>         </a:t>
            </a:r>
          </a:p>
          <a:p>
            <a:pPr marL="285744" indent="-285744">
              <a:buFont typeface="Arial" charset="0"/>
              <a:buChar char="•"/>
            </a:pPr>
            <a:endParaRPr lang="en-US" dirty="0" smtClean="0"/>
          </a:p>
          <a:p>
            <a:pPr marL="285744" indent="-285744">
              <a:buFont typeface="Arial" charset="0"/>
              <a:buChar char="•"/>
            </a:pPr>
            <a:r>
              <a:rPr lang="en-US" dirty="0" smtClean="0"/>
              <a:t>10 </a:t>
            </a:r>
            <a:r>
              <a:rPr lang="en-US" dirty="0" err="1"/>
              <a:t>FoDo</a:t>
            </a:r>
            <a:r>
              <a:rPr lang="en-US" dirty="0"/>
              <a:t> cells with three accelerating structures </a:t>
            </a:r>
            <a:r>
              <a:rPr lang="en-US" i="1" dirty="0"/>
              <a:t>(114 m) </a:t>
            </a:r>
            <a:r>
              <a:rPr lang="en-US" i="1" dirty="0">
                <a:sym typeface="Wingdings"/>
              </a:rPr>
              <a:t> </a:t>
            </a:r>
            <a:r>
              <a:rPr lang="en-US" i="1" dirty="0" smtClean="0">
                <a:sym typeface="Wingdings"/>
              </a:rPr>
              <a:t> </a:t>
            </a:r>
            <a:r>
              <a:rPr lang="en-US" dirty="0" smtClean="0">
                <a:solidFill>
                  <a:srgbClr val="001BD0"/>
                </a:solidFill>
                <a:sym typeface="Wingdings"/>
              </a:rPr>
              <a:t>2.30 </a:t>
            </a:r>
            <a:r>
              <a:rPr lang="en-US" dirty="0" err="1">
                <a:solidFill>
                  <a:srgbClr val="001BD0"/>
                </a:solidFill>
                <a:sym typeface="Wingdings"/>
              </a:rPr>
              <a:t>GeV</a:t>
            </a:r>
            <a:r>
              <a:rPr lang="en-US" dirty="0">
                <a:solidFill>
                  <a:srgbClr val="001BD0"/>
                </a:solidFill>
              </a:rPr>
              <a:t> </a:t>
            </a:r>
            <a:r>
              <a:rPr lang="en-US" dirty="0"/>
              <a:t>to </a:t>
            </a:r>
            <a:r>
              <a:rPr lang="en-US" dirty="0">
                <a:solidFill>
                  <a:srgbClr val="001BD0"/>
                </a:solidFill>
              </a:rPr>
              <a:t>5.00 </a:t>
            </a:r>
            <a:r>
              <a:rPr lang="en-US" dirty="0" err="1" smtClean="0">
                <a:solidFill>
                  <a:srgbClr val="001BD0"/>
                </a:solidFill>
              </a:rPr>
              <a:t>GeV</a:t>
            </a:r>
            <a:endParaRPr lang="en-US" i="1" dirty="0">
              <a:solidFill>
                <a:srgbClr val="001BD0"/>
              </a:solidFill>
            </a:endParaRPr>
          </a:p>
          <a:p>
            <a:pPr marL="285744" indent="-285744">
              <a:buFont typeface="Arial" charset="0"/>
              <a:buChar char="•"/>
            </a:pPr>
            <a:endParaRPr lang="en-US" dirty="0" smtClean="0"/>
          </a:p>
          <a:p>
            <a:pPr marL="285744" indent="-285744">
              <a:buFont typeface="Arial" charset="0"/>
              <a:buChar char="•"/>
            </a:pPr>
            <a:r>
              <a:rPr lang="en-US" dirty="0" smtClean="0"/>
              <a:t>Total </a:t>
            </a:r>
            <a:r>
              <a:rPr lang="en-US" dirty="0"/>
              <a:t>length of the </a:t>
            </a:r>
            <a:r>
              <a:rPr lang="en-US" dirty="0" err="1"/>
              <a:t>linac</a:t>
            </a:r>
            <a:r>
              <a:rPr lang="en-US" dirty="0"/>
              <a:t> </a:t>
            </a:r>
            <a:r>
              <a:rPr lang="en-US" dirty="0" smtClean="0"/>
              <a:t>= </a:t>
            </a:r>
            <a:r>
              <a:rPr lang="en-US" b="1" i="1" dirty="0">
                <a:solidFill>
                  <a:srgbClr val="FF0000"/>
                </a:solidFill>
              </a:rPr>
              <a:t>230.5 </a:t>
            </a:r>
            <a:r>
              <a:rPr lang="en-US" b="1" i="1" dirty="0" smtClean="0">
                <a:solidFill>
                  <a:srgbClr val="FF0000"/>
                </a:solidFill>
              </a:rPr>
              <a:t>m</a:t>
            </a:r>
          </a:p>
          <a:p>
            <a:pPr marL="285744" indent="-285744">
              <a:buFont typeface="Arial" charset="0"/>
              <a:buChar char="•"/>
            </a:pPr>
            <a:endParaRPr lang="en-US" b="1" i="1" dirty="0">
              <a:solidFill>
                <a:srgbClr val="FF0000"/>
              </a:solidFill>
            </a:endParaRPr>
          </a:p>
          <a:p>
            <a:pPr marL="285744" indent="-285744">
              <a:buFont typeface="Arial" charset="0"/>
              <a:buChar char="•"/>
            </a:pPr>
            <a:r>
              <a:rPr lang="en-US" dirty="0" smtClean="0"/>
              <a:t>Total </a:t>
            </a:r>
            <a:r>
              <a:rPr lang="en-US" dirty="0"/>
              <a:t>number of </a:t>
            </a:r>
            <a:r>
              <a:rPr lang="en-US" dirty="0" err="1"/>
              <a:t>quadrupoles</a:t>
            </a:r>
            <a:r>
              <a:rPr lang="en-US" dirty="0"/>
              <a:t> </a:t>
            </a:r>
            <a:r>
              <a:rPr lang="en-US" dirty="0" smtClean="0"/>
              <a:t>= </a:t>
            </a:r>
            <a:r>
              <a:rPr lang="en-US" b="1" i="1" dirty="0" smtClean="0">
                <a:solidFill>
                  <a:srgbClr val="FF0000"/>
                </a:solidFill>
              </a:rPr>
              <a:t>61</a:t>
            </a:r>
          </a:p>
          <a:p>
            <a:pPr marL="285744" indent="-285744">
              <a:buFont typeface="Arial" charset="0"/>
              <a:buChar char="•"/>
            </a:pPr>
            <a:endParaRPr lang="en-US" b="1" i="1" dirty="0">
              <a:solidFill>
                <a:srgbClr val="FF0000"/>
              </a:solidFill>
            </a:endParaRPr>
          </a:p>
          <a:p>
            <a:pPr marL="285744" indent="-285744">
              <a:buFont typeface="Arial" charset="0"/>
              <a:buChar char="•"/>
            </a:pPr>
            <a:r>
              <a:rPr lang="en-US" dirty="0" smtClean="0"/>
              <a:t>With this design, in first and second sections, the design can not exceeds </a:t>
            </a:r>
            <a:r>
              <a:rPr lang="en-US" dirty="0" err="1" smtClean="0"/>
              <a:t>quadrupole</a:t>
            </a:r>
            <a:r>
              <a:rPr lang="en-US" dirty="0" smtClean="0"/>
              <a:t> field more than </a:t>
            </a:r>
            <a:r>
              <a:rPr lang="en-US" i="1" dirty="0" smtClean="0"/>
              <a:t>0.5 T</a:t>
            </a:r>
            <a:r>
              <a:rPr lang="en-US" dirty="0" smtClean="0"/>
              <a:t> which is maximum limit of </a:t>
            </a:r>
            <a:r>
              <a:rPr lang="en-US" i="1" dirty="0" smtClean="0"/>
              <a:t>≤ 1.2 T</a:t>
            </a:r>
            <a:r>
              <a:rPr lang="en-US" dirty="0" smtClean="0"/>
              <a:t>. At the third section, the machine </a:t>
            </a:r>
            <a:r>
              <a:rPr lang="en-US" dirty="0" err="1" smtClean="0"/>
              <a:t>reachs</a:t>
            </a:r>
            <a:r>
              <a:rPr lang="en-US" dirty="0" smtClean="0"/>
              <a:t> about </a:t>
            </a:r>
            <a:r>
              <a:rPr lang="en-US" i="1" dirty="0" smtClean="0"/>
              <a:t>1.03 T </a:t>
            </a:r>
            <a:r>
              <a:rPr lang="en-US" dirty="0" smtClean="0"/>
              <a:t>maximum at the last </a:t>
            </a:r>
            <a:r>
              <a:rPr lang="en-US" dirty="0" err="1" smtClean="0"/>
              <a:t>quadrupole</a:t>
            </a:r>
            <a:r>
              <a:rPr lang="en-US" dirty="0" smtClean="0"/>
              <a:t> which is also lover than </a:t>
            </a:r>
            <a:r>
              <a:rPr lang="en-US" i="1" dirty="0"/>
              <a:t>≤ </a:t>
            </a:r>
            <a:r>
              <a:rPr lang="en-US" i="1" dirty="0" smtClean="0"/>
              <a:t>1.2 T </a:t>
            </a:r>
            <a:r>
              <a:rPr lang="en-US" dirty="0" smtClean="0"/>
              <a:t>limit.</a:t>
            </a:r>
            <a:endParaRPr lang="en-US" i="1" dirty="0"/>
          </a:p>
        </p:txBody>
      </p:sp>
      <p:sp>
        <p:nvSpPr>
          <p:cNvPr id="14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</p:spTree>
    <p:extLst>
      <p:ext uri="{BB962C8B-B14F-4D97-AF65-F5344CB8AC3E}">
        <p14:creationId xmlns:p14="http://schemas.microsoft.com/office/powerpoint/2010/main" val="136935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8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FoDo</a:t>
            </a:r>
            <a:r>
              <a:rPr lang="en-US" dirty="0" smtClean="0">
                <a:solidFill>
                  <a:schemeClr val="bg1"/>
                </a:solidFill>
              </a:rPr>
              <a:t> Cell Designs: Optimization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" y="4974648"/>
            <a:ext cx="121919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>
                <a:ea typeface="Andale Mono" charset="0"/>
                <a:cs typeface="Andale Mono" charset="0"/>
              </a:rPr>
              <a:t>Little fluctuation in </a:t>
            </a:r>
            <a:r>
              <a:rPr lang="en-US" dirty="0" err="1" smtClean="0">
                <a:ea typeface="Andale Mono" charset="0"/>
                <a:cs typeface="Andale Mono" charset="0"/>
              </a:rPr>
              <a:t>emittance</a:t>
            </a:r>
            <a:r>
              <a:rPr lang="en-US" dirty="0" smtClean="0">
                <a:ea typeface="Andale Mono" charset="0"/>
                <a:cs typeface="Andale Mono" charset="0"/>
              </a:rPr>
              <a:t> growth for default beam with no misalignments</a:t>
            </a:r>
            <a:r>
              <a:rPr lang="en-US" dirty="0" smtClean="0">
                <a:ea typeface="Andale Mono" charset="0"/>
                <a:cs typeface="Andale Mono" charset="0"/>
              </a:rPr>
              <a:t>.</a:t>
            </a:r>
          </a:p>
          <a:p>
            <a:pPr marL="285750" indent="-285750">
              <a:buFont typeface="Arial" charset="0"/>
              <a:buChar char="•"/>
            </a:pPr>
            <a:endParaRPr lang="en-US" dirty="0">
              <a:ea typeface="Andale Mono" charset="0"/>
              <a:cs typeface="Andale Mono" charset="0"/>
            </a:endParaRPr>
          </a:p>
          <a:p>
            <a:endParaRPr lang="en-US" dirty="0" smtClean="0">
              <a:ea typeface="Andale Mono" charset="0"/>
              <a:cs typeface="Andale Mono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>
                <a:ea typeface="Andale Mono" charset="0"/>
                <a:cs typeface="Andale Mono" charset="0"/>
              </a:rPr>
              <a:t>Emittance</a:t>
            </a:r>
            <a:r>
              <a:rPr lang="en-US" dirty="0" smtClean="0">
                <a:ea typeface="Andale Mono" charset="0"/>
                <a:cs typeface="Andale Mono" charset="0"/>
              </a:rPr>
              <a:t> growths </a:t>
            </a:r>
            <a:r>
              <a:rPr lang="en-US" dirty="0" smtClean="0">
                <a:ea typeface="Andale Mono" charset="0"/>
                <a:cs typeface="Andale Mono" charset="0"/>
                <a:sym typeface="Wingdings"/>
              </a:rPr>
              <a:t></a:t>
            </a:r>
            <a:r>
              <a:rPr lang="en-US" dirty="0" smtClean="0">
                <a:ea typeface="Andale Mono" charset="0"/>
                <a:cs typeface="Andale Mono" charset="0"/>
              </a:rPr>
              <a:t> </a:t>
            </a:r>
            <a:r>
              <a:rPr lang="en-US" dirty="0" smtClean="0">
                <a:ea typeface="Andale Mono" charset="0"/>
                <a:cs typeface="Andale Mono" charset="0"/>
              </a:rPr>
              <a:t>Nearly </a:t>
            </a:r>
            <a:r>
              <a:rPr lang="en-US" dirty="0" smtClean="0">
                <a:ea typeface="Andale Mono" charset="0"/>
                <a:cs typeface="Andale Mono" charset="0"/>
              </a:rPr>
              <a:t>0.0% at “x” and </a:t>
            </a:r>
            <a:r>
              <a:rPr lang="en-US" dirty="0" smtClean="0">
                <a:ea typeface="Andale Mono" charset="0"/>
                <a:cs typeface="Andale Mono" charset="0"/>
              </a:rPr>
              <a:t>0.3% </a:t>
            </a:r>
            <a:r>
              <a:rPr lang="en-US" dirty="0" smtClean="0">
                <a:ea typeface="Andale Mono" charset="0"/>
                <a:cs typeface="Andale Mono" charset="0"/>
              </a:rPr>
              <a:t>at “y” (energy spread = 1%)</a:t>
            </a:r>
          </a:p>
          <a:p>
            <a:pPr marL="285750" indent="-285750">
              <a:buFont typeface="Arial" charset="0"/>
              <a:buChar char="•"/>
            </a:pPr>
            <a:endParaRPr lang="en-US" dirty="0">
              <a:ea typeface="Andale Mono" charset="0"/>
              <a:cs typeface="Andale Mono" charset="0"/>
            </a:endParaRPr>
          </a:p>
        </p:txBody>
      </p:sp>
      <p:sp>
        <p:nvSpPr>
          <p:cNvPr id="12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378" y="945828"/>
            <a:ext cx="7405626" cy="32913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6" y="444828"/>
            <a:ext cx="4739682" cy="4454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84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356354"/>
            <a:ext cx="12192000" cy="501649"/>
          </a:xfrm>
          <a:solidFill>
            <a:srgbClr val="5B9BD5">
              <a:alpha val="30196"/>
            </a:srgb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</a:t>
            </a:r>
          </a:p>
          <a:p>
            <a:r>
              <a:rPr lang="hr-HR" dirty="0" smtClean="0"/>
              <a:t>06.03.2017</a:t>
            </a:r>
            <a:r>
              <a:rPr lang="en-US" dirty="0" smtClean="0"/>
              <a:t>                                </a:t>
            </a:r>
            <a:fld id="{8BAD4649-B5D8-D348-B1CC-56B077BB70CF}" type="slidenum">
              <a:rPr lang="en-US" smtClean="0"/>
              <a:pPr/>
              <a:t>9</a:t>
            </a:fld>
            <a:r>
              <a:rPr lang="en-US" dirty="0" smtClean="0"/>
              <a:t> </a:t>
            </a:r>
            <a:r>
              <a:rPr lang="mr-IN" dirty="0" smtClean="0"/>
              <a:t>/ 22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Umut Keskin (CERN)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and Beam Dynamics Studies for Primary 5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369332"/>
          </a:xfrm>
          <a:prstGeom prst="rect">
            <a:avLst/>
          </a:prstGeom>
          <a:solidFill>
            <a:srgbClr val="001BD0"/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089166"/>
            <a:ext cx="1176996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Introduction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Beam Parameters and </a:t>
            </a:r>
            <a:r>
              <a:rPr lang="en-US" sz="3000" dirty="0" err="1" smtClean="0">
                <a:solidFill>
                  <a:schemeClr val="bg2">
                    <a:lumMod val="90000"/>
                  </a:schemeClr>
                </a:solidFill>
              </a:rPr>
              <a:t>FoDo</a:t>
            </a: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Cell Designs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/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/>
              <a:t> </a:t>
            </a:r>
            <a:r>
              <a:rPr lang="en-US" sz="3000" dirty="0" smtClean="0">
                <a:solidFill>
                  <a:srgbClr val="001BD0"/>
                </a:solidFill>
              </a:rPr>
              <a:t>Impact of Misalignments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/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Conclusion</a:t>
            </a:r>
          </a:p>
          <a:p>
            <a:pPr marL="514350" indent="-514350">
              <a:buFont typeface="+mj-lt"/>
              <a:buAutoNum type="arabicParenR"/>
            </a:pPr>
            <a:endParaRPr lang="en-US" sz="3000" dirty="0" smtClean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3000" dirty="0" smtClean="0">
                <a:solidFill>
                  <a:schemeClr val="bg2">
                    <a:lumMod val="90000"/>
                  </a:schemeClr>
                </a:solidFill>
              </a:rPr>
              <a:t> Outlook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  <a:p>
            <a:pPr marL="342900" indent="-342900">
              <a:buFont typeface="+mj-lt"/>
              <a:buAutoNum type="arabicParenR"/>
            </a:pPr>
            <a:endParaRPr lang="en-US" dirty="0" smtClean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  <a:p>
            <a:pPr marL="342900" indent="-342900">
              <a:buFont typeface="+mj-lt"/>
              <a:buAutoNum type="arabicParenR"/>
            </a:pPr>
            <a:endParaRPr lang="en-US" dirty="0"/>
          </a:p>
        </p:txBody>
      </p:sp>
      <p:sp>
        <p:nvSpPr>
          <p:cNvPr id="12" name="Footer Placeholder 9"/>
          <p:cNvSpPr txBox="1">
            <a:spLocks/>
          </p:cNvSpPr>
          <p:nvPr/>
        </p:nvSpPr>
        <p:spPr>
          <a:xfrm>
            <a:off x="8083193" y="55562"/>
            <a:ext cx="4114800" cy="285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bg1"/>
                </a:solidFill>
              </a:rPr>
              <a:t>CLIC Workshop 2017 - CERN, 6-10 March 2017</a:t>
            </a:r>
          </a:p>
        </p:txBody>
      </p:sp>
    </p:spTree>
    <p:extLst>
      <p:ext uri="{BB962C8B-B14F-4D97-AF65-F5344CB8AC3E}">
        <p14:creationId xmlns:p14="http://schemas.microsoft.com/office/powerpoint/2010/main" val="198995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2761</TotalTime>
  <Words>1809</Words>
  <Application>Microsoft Macintosh PowerPoint</Application>
  <PresentationFormat>Widescreen</PresentationFormat>
  <Paragraphs>424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Andale Mono</vt:lpstr>
      <vt:lpstr>Calibri</vt:lpstr>
      <vt:lpstr>Calibri Light</vt:lpstr>
      <vt:lpstr>Mangal</vt:lpstr>
      <vt:lpstr>Wingdings</vt:lpstr>
      <vt:lpstr>Arial</vt:lpstr>
      <vt:lpstr>Office Theme</vt:lpstr>
      <vt:lpstr>Design and Beam Dynamics Studies for Primary        5 GeV e- Linac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Umut Keskin</dc:creator>
  <cp:lastModifiedBy>Umut Keskin</cp:lastModifiedBy>
  <cp:revision>105</cp:revision>
  <cp:lastPrinted>2017-03-06T12:33:20Z</cp:lastPrinted>
  <dcterms:created xsi:type="dcterms:W3CDTF">2017-02-27T10:57:49Z</dcterms:created>
  <dcterms:modified xsi:type="dcterms:W3CDTF">2017-03-06T12:55:41Z</dcterms:modified>
</cp:coreProperties>
</file>