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44"/>
  </p:notesMasterIdLst>
  <p:handoutMasterIdLst>
    <p:handoutMasterId r:id="rId45"/>
  </p:handoutMasterIdLst>
  <p:sldIdLst>
    <p:sldId id="256" r:id="rId2"/>
    <p:sldId id="331" r:id="rId3"/>
    <p:sldId id="286" r:id="rId4"/>
    <p:sldId id="334" r:id="rId5"/>
    <p:sldId id="344" r:id="rId6"/>
    <p:sldId id="343" r:id="rId7"/>
    <p:sldId id="292" r:id="rId8"/>
    <p:sldId id="302" r:id="rId9"/>
    <p:sldId id="284" r:id="rId10"/>
    <p:sldId id="336" r:id="rId11"/>
    <p:sldId id="332" r:id="rId12"/>
    <p:sldId id="288" r:id="rId13"/>
    <p:sldId id="278" r:id="rId14"/>
    <p:sldId id="337" r:id="rId15"/>
    <p:sldId id="320" r:id="rId16"/>
    <p:sldId id="317" r:id="rId17"/>
    <p:sldId id="281" r:id="rId18"/>
    <p:sldId id="338" r:id="rId19"/>
    <p:sldId id="261" r:id="rId20"/>
    <p:sldId id="263" r:id="rId21"/>
    <p:sldId id="262" r:id="rId22"/>
    <p:sldId id="323" r:id="rId23"/>
    <p:sldId id="326" r:id="rId24"/>
    <p:sldId id="309" r:id="rId25"/>
    <p:sldId id="259" r:id="rId26"/>
    <p:sldId id="350" r:id="rId27"/>
    <p:sldId id="314" r:id="rId28"/>
    <p:sldId id="340" r:id="rId29"/>
    <p:sldId id="345" r:id="rId30"/>
    <p:sldId id="311" r:id="rId31"/>
    <p:sldId id="273" r:id="rId32"/>
    <p:sldId id="274" r:id="rId33"/>
    <p:sldId id="277" r:id="rId34"/>
    <p:sldId id="319" r:id="rId35"/>
    <p:sldId id="324" r:id="rId36"/>
    <p:sldId id="348" r:id="rId37"/>
    <p:sldId id="347" r:id="rId38"/>
    <p:sldId id="275" r:id="rId39"/>
    <p:sldId id="282" r:id="rId40"/>
    <p:sldId id="349" r:id="rId41"/>
    <p:sldId id="325" r:id="rId42"/>
    <p:sldId id="266" r:id="rId4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FECC66"/>
    <a:srgbClr val="FD6666"/>
    <a:srgbClr val="FC02FF"/>
    <a:srgbClr val="0000FF"/>
    <a:srgbClr val="6666FF"/>
    <a:srgbClr val="66CCFF"/>
    <a:srgbClr val="8000FF"/>
    <a:srgbClr val="0F80FF"/>
    <a:srgbClr val="000080"/>
    <a:srgbClr val="4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7" autoAdjust="0"/>
    <p:restoredTop sz="94675" autoAdjust="0"/>
  </p:normalViewPr>
  <p:slideViewPr>
    <p:cSldViewPr snapToGrid="0" snapToObjects="1">
      <p:cViewPr>
        <p:scale>
          <a:sx n="130" d="100"/>
          <a:sy n="130" d="100"/>
        </p:scale>
        <p:origin x="-144" y="-2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16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46" Type="http://schemas.openxmlformats.org/officeDocument/2006/relationships/printerSettings" Target="printerSettings/printerSettings1.bin"/><Relationship Id="rId47" Type="http://schemas.openxmlformats.org/officeDocument/2006/relationships/presProps" Target="presProps.xml"/><Relationship Id="rId48" Type="http://schemas.openxmlformats.org/officeDocument/2006/relationships/viewProps" Target="viewProps.xml"/><Relationship Id="rId49" Type="http://schemas.openxmlformats.org/officeDocument/2006/relationships/theme" Target="theme/theme1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5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slide" Target="slides/slide38.xml"/><Relationship Id="rId40" Type="http://schemas.openxmlformats.org/officeDocument/2006/relationships/slide" Target="slides/slide39.xml"/><Relationship Id="rId41" Type="http://schemas.openxmlformats.org/officeDocument/2006/relationships/slide" Target="slides/slide40.xml"/><Relationship Id="rId42" Type="http://schemas.openxmlformats.org/officeDocument/2006/relationships/slide" Target="slides/slide41.xml"/><Relationship Id="rId43" Type="http://schemas.openxmlformats.org/officeDocument/2006/relationships/slide" Target="slides/slide42.xml"/><Relationship Id="rId44" Type="http://schemas.openxmlformats.org/officeDocument/2006/relationships/notesMaster" Target="notesMasters/notesMaster1.xml"/><Relationship Id="rId45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469B7-3C3A-D742-AC53-C35F9A7DE7E7}" type="datetimeFigureOut">
              <a:rPr lang="en-US" smtClean="0"/>
              <a:t>15/07/19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3D014-E587-1048-B918-D5F84AAAAA8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5495919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CB352DD-CBCE-554E-A30F-E637F71FC82C}" type="datetimeFigureOut">
              <a:rPr lang="en-US" smtClean="0"/>
              <a:t>15/07/19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50963C0-1E02-FD4D-B132-883DC1AAE74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22073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E45717-9BBF-524E-95A0-E74AC01A6214}" type="datetime1">
              <a:rPr lang="en-GB" smtClean="0"/>
              <a:t>15/07/19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47438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2DEE2D-1CE2-1842-9DAD-D94C32F5CDCB}" type="datetime1">
              <a:rPr lang="en-GB" smtClean="0"/>
              <a:t>15/07/19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6450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D18A0-9A5A-8741-8176-F69510C5A010}" type="datetime1">
              <a:rPr lang="en-GB" smtClean="0"/>
              <a:t>15/07/19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22958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98C61-C74E-EA47-95CC-B7D0D5C82F54}" type="datetime1">
              <a:rPr lang="en-GB" smtClean="0"/>
              <a:t>15/07/19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6297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23451F-3C8A-104A-816F-902F07FC6AC0}" type="datetime1">
              <a:rPr lang="en-GB" smtClean="0"/>
              <a:t>15/07/19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7406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7E2FE00-8263-224E-A669-DB18B020FB4F}" type="datetime1">
              <a:rPr lang="en-GB" smtClean="0"/>
              <a:t>15/07/19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9277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1E91F3-B4B5-084E-9874-AC15D2CAED5E}" type="datetime1">
              <a:rPr lang="en-GB" smtClean="0"/>
              <a:t>15/07/19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553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C764A-9D0E-924F-97FF-FBF840E4A6CB}" type="datetime1">
              <a:rPr lang="en-GB" smtClean="0"/>
              <a:t>15/07/19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1519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2EC45B-2978-D340-8745-FF443E8409C9}" type="datetime1">
              <a:rPr lang="en-GB" smtClean="0"/>
              <a:t>15/07/19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2219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B9223-7607-4141-ACBE-93E39E36F0D6}" type="datetime1">
              <a:rPr lang="en-GB" smtClean="0"/>
              <a:t>15/07/19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23378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C59803-1D45-0048-8E93-371BCB19518F}" type="datetime1">
              <a:rPr lang="en-GB" smtClean="0"/>
              <a:t>15/07/19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46568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537C49-DE95-1248-86A1-151A1072B963}" type="datetime1">
              <a:rPr lang="en-GB" smtClean="0"/>
              <a:t>15/07/19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48843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10400" y="648334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rgbClr val="0000FF"/>
                </a:solidFill>
              </a:defRPr>
            </a:lvl1pPr>
          </a:lstStyle>
          <a:p>
            <a:fld id="{7D91ED3E-30EC-D84B-A7C4-D954B61A9C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503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7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36.png"/><Relationship Id="rId5" Type="http://schemas.openxmlformats.org/officeDocument/2006/relationships/image" Target="../media/image3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5" Type="http://schemas.openxmlformats.org/officeDocument/2006/relationships/image" Target="../media/image41.png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4" Type="http://schemas.openxmlformats.org/officeDocument/2006/relationships/image" Target="../media/image46.png"/><Relationship Id="rId5" Type="http://schemas.openxmlformats.org/officeDocument/2006/relationships/image" Target="../media/image47.png"/><Relationship Id="rId6" Type="http://schemas.openxmlformats.org/officeDocument/2006/relationships/image" Target="../media/image48.png"/><Relationship Id="rId7" Type="http://schemas.openxmlformats.org/officeDocument/2006/relationships/image" Target="../media/image49.png"/><Relationship Id="rId8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4" Type="http://schemas.openxmlformats.org/officeDocument/2006/relationships/image" Target="../media/image57.png"/><Relationship Id="rId5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4" Type="http://schemas.openxmlformats.org/officeDocument/2006/relationships/image" Target="../media/image64.png"/><Relationship Id="rId5" Type="http://schemas.openxmlformats.org/officeDocument/2006/relationships/image" Target="../media/image65.png"/><Relationship Id="rId6" Type="http://schemas.openxmlformats.org/officeDocument/2006/relationships/image" Target="../media/image6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4" Type="http://schemas.openxmlformats.org/officeDocument/2006/relationships/image" Target="../media/image69.png"/><Relationship Id="rId5" Type="http://schemas.openxmlformats.org/officeDocument/2006/relationships/image" Target="../media/image70.png"/><Relationship Id="rId6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7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4" Type="http://schemas.openxmlformats.org/officeDocument/2006/relationships/image" Target="../media/image74.png"/><Relationship Id="rId5" Type="http://schemas.openxmlformats.org/officeDocument/2006/relationships/image" Target="../media/image75.png"/><Relationship Id="rId6" Type="http://schemas.openxmlformats.org/officeDocument/2006/relationships/image" Target="../media/image76.png"/><Relationship Id="rId7" Type="http://schemas.openxmlformats.org/officeDocument/2006/relationships/image" Target="../media/image7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8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4" Type="http://schemas.openxmlformats.org/officeDocument/2006/relationships/image" Target="../media/image81.png"/><Relationship Id="rId5" Type="http://schemas.openxmlformats.org/officeDocument/2006/relationships/image" Target="../media/image82.png"/><Relationship Id="rId6" Type="http://schemas.openxmlformats.org/officeDocument/2006/relationships/image" Target="../media/image8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4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4" Type="http://schemas.openxmlformats.org/officeDocument/2006/relationships/image" Target="../media/image87.png"/><Relationship Id="rId5" Type="http://schemas.openxmlformats.org/officeDocument/2006/relationships/image" Target="../media/image88.png"/><Relationship Id="rId6" Type="http://schemas.openxmlformats.org/officeDocument/2006/relationships/image" Target="../media/image89.png"/><Relationship Id="rId7" Type="http://schemas.openxmlformats.org/officeDocument/2006/relationships/image" Target="../media/image90.png"/><Relationship Id="rId8" Type="http://schemas.openxmlformats.org/officeDocument/2006/relationships/image" Target="../media/image91.png"/><Relationship Id="rId9" Type="http://schemas.openxmlformats.org/officeDocument/2006/relationships/image" Target="../media/image10.png"/><Relationship Id="rId10" Type="http://schemas.openxmlformats.org/officeDocument/2006/relationships/image" Target="../media/image92.png"/><Relationship Id="rId11" Type="http://schemas.openxmlformats.org/officeDocument/2006/relationships/image" Target="../media/image9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3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5.png"/><Relationship Id="rId4" Type="http://schemas.openxmlformats.org/officeDocument/2006/relationships/image" Target="../media/image9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8.png"/><Relationship Id="rId4" Type="http://schemas.openxmlformats.org/officeDocument/2006/relationships/image" Target="../media/image99.png"/><Relationship Id="rId5" Type="http://schemas.openxmlformats.org/officeDocument/2006/relationships/image" Target="../media/image1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7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4" Type="http://schemas.openxmlformats.org/officeDocument/2006/relationships/image" Target="../media/image103.png"/><Relationship Id="rId5" Type="http://schemas.openxmlformats.org/officeDocument/2006/relationships/image" Target="../media/image10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1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6.png"/><Relationship Id="rId4" Type="http://schemas.openxmlformats.org/officeDocument/2006/relationships/image" Target="../media/image107.png"/><Relationship Id="rId5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5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4" Type="http://schemas.openxmlformats.org/officeDocument/2006/relationships/image" Target="../media/image111.png"/><Relationship Id="rId5" Type="http://schemas.openxmlformats.org/officeDocument/2006/relationships/image" Target="../media/image1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9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4" Type="http://schemas.openxmlformats.org/officeDocument/2006/relationships/image" Target="../media/image113.png"/><Relationship Id="rId5" Type="http://schemas.openxmlformats.org/officeDocument/2006/relationships/image" Target="../media/image11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5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6.png"/><Relationship Id="rId3" Type="http://schemas.openxmlformats.org/officeDocument/2006/relationships/image" Target="../media/image117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9.png"/><Relationship Id="rId3" Type="http://schemas.openxmlformats.org/officeDocument/2006/relationships/image" Target="../media/image120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1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4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2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4.png"/><Relationship Id="rId3" Type="http://schemas.openxmlformats.org/officeDocument/2006/relationships/image" Target="../media/image12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png"/><Relationship Id="rId5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5" Type="http://schemas.openxmlformats.org/officeDocument/2006/relationships/image" Target="../media/image19.png"/><Relationship Id="rId6" Type="http://schemas.openxmlformats.org/officeDocument/2006/relationships/image" Target="../media/image20.png"/><Relationship Id="rId7" Type="http://schemas.openxmlformats.org/officeDocument/2006/relationships/image" Target="../media/image21.png"/><Relationship Id="rId8" Type="http://schemas.openxmlformats.org/officeDocument/2006/relationships/image" Target="../media/image22.png"/><Relationship Id="rId9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0">
              <a:srgbClr val="6666FF"/>
            </a:gs>
            <a:gs pos="100000">
              <a:srgbClr val="000000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0021" y="3571450"/>
            <a:ext cx="7823964" cy="297860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094323" y="405358"/>
            <a:ext cx="531307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  <a:latin typeface="Times Bold"/>
                <a:cs typeface="Times Bold"/>
              </a:rPr>
              <a:t>Standard Model </a:t>
            </a:r>
            <a:r>
              <a:rPr lang="en-US" sz="3200" dirty="0" smtClean="0">
                <a:solidFill>
                  <a:schemeClr val="bg1"/>
                </a:solidFill>
                <a:latin typeface="Times Bold"/>
                <a:cs typeface="Times Bold"/>
              </a:rPr>
              <a:t>Measurements</a:t>
            </a:r>
            <a:endParaRPr lang="en-US" sz="3200" dirty="0" smtClean="0">
              <a:solidFill>
                <a:schemeClr val="bg1"/>
              </a:solidFill>
              <a:effectLst/>
              <a:latin typeface="Times Bold"/>
              <a:cs typeface="Times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637758" y="1524000"/>
            <a:ext cx="1826141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rgbClr val="FFFFFF"/>
                </a:solidFill>
                <a:latin typeface="Times New Roman"/>
                <a:cs typeface="Times New Roman"/>
              </a:rPr>
              <a:t>Lucia Di Ciaccio</a:t>
            </a:r>
            <a:endParaRPr lang="fr-FR" dirty="0">
              <a:solidFill>
                <a:srgbClr val="FFFFFF"/>
              </a:solidFill>
              <a:latin typeface="Times New Roman"/>
              <a:cs typeface="Times New Roman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540367" y="1828800"/>
            <a:ext cx="3708033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600" dirty="0" smtClean="0">
                <a:solidFill>
                  <a:srgbClr val="FFFFFF"/>
                </a:solidFill>
                <a:latin typeface="Times New Roman"/>
                <a:cs typeface="Times New Roman"/>
              </a:rPr>
              <a:t>Université de Savoie MB &amp; CNRS/IN2P3</a:t>
            </a:r>
            <a:r>
              <a:rPr lang="fr-FR" sz="1600" i="1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604128" y="2235090"/>
            <a:ext cx="6512119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fr-FR" sz="1600" i="1" dirty="0" err="1" smtClean="0">
                <a:solidFill>
                  <a:srgbClr val="FFFFFF"/>
                </a:solidFill>
                <a:latin typeface="Times"/>
                <a:cs typeface="Times"/>
              </a:rPr>
              <a:t>Presenting</a:t>
            </a:r>
            <a:r>
              <a:rPr lang="fr-FR" sz="1600" i="1" dirty="0" smtClean="0">
                <a:solidFill>
                  <a:srgbClr val="FFFFFF"/>
                </a:solidFill>
                <a:latin typeface="Times"/>
                <a:cs typeface="Times"/>
              </a:rPr>
              <a:t> </a:t>
            </a:r>
            <a:r>
              <a:rPr lang="fr-FR" sz="1600" i="1" dirty="0" err="1" smtClean="0">
                <a:solidFill>
                  <a:srgbClr val="FFFFFF"/>
                </a:solidFill>
                <a:latin typeface="Times"/>
                <a:cs typeface="Times"/>
              </a:rPr>
              <a:t>results</a:t>
            </a:r>
            <a:r>
              <a:rPr lang="fr-FR" sz="1600" i="1" dirty="0" smtClean="0">
                <a:solidFill>
                  <a:srgbClr val="FFFFFF"/>
                </a:solidFill>
                <a:latin typeface="Times"/>
                <a:cs typeface="Times"/>
              </a:rPr>
              <a:t> </a:t>
            </a:r>
            <a:r>
              <a:rPr lang="fr-FR" sz="1600" i="1" dirty="0" err="1" smtClean="0">
                <a:solidFill>
                  <a:srgbClr val="FFFFFF"/>
                </a:solidFill>
                <a:latin typeface="Times"/>
                <a:cs typeface="Times"/>
              </a:rPr>
              <a:t>from</a:t>
            </a:r>
            <a:r>
              <a:rPr lang="fr-FR" sz="1600" i="1" dirty="0" smtClean="0">
                <a:solidFill>
                  <a:srgbClr val="FFFFFF"/>
                </a:solidFill>
                <a:latin typeface="Times"/>
                <a:cs typeface="Times"/>
              </a:rPr>
              <a:t>  ATLAS, CMS, </a:t>
            </a:r>
            <a:r>
              <a:rPr lang="fr-FR" sz="1600" i="1" dirty="0" err="1" smtClean="0">
                <a:solidFill>
                  <a:srgbClr val="FFFFFF"/>
                </a:solidFill>
                <a:latin typeface="Times"/>
                <a:cs typeface="Times"/>
              </a:rPr>
              <a:t>LHCb</a:t>
            </a:r>
            <a:r>
              <a:rPr lang="fr-FR" sz="1600" i="1" dirty="0" smtClean="0">
                <a:solidFill>
                  <a:srgbClr val="FFFFFF"/>
                </a:solidFill>
                <a:latin typeface="Times"/>
                <a:cs typeface="Times"/>
              </a:rPr>
              <a:t>, D0 and HERA Collaborations </a:t>
            </a:r>
            <a:endParaRPr lang="fr-FR" sz="1600" i="1" dirty="0">
              <a:solidFill>
                <a:srgbClr val="FFFFFF"/>
              </a:solidFill>
              <a:latin typeface="Times"/>
              <a:cs typeface="Times"/>
            </a:endParaRPr>
          </a:p>
        </p:txBody>
      </p:sp>
    </p:spTree>
    <p:extLst>
      <p:ext uri="{BB962C8B-B14F-4D97-AF65-F5344CB8AC3E}">
        <p14:creationId xmlns:p14="http://schemas.microsoft.com/office/powerpoint/2010/main" val="19568327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10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872382" y="2366030"/>
            <a:ext cx="5356555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sz="32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E.w.</a:t>
            </a:r>
            <a:r>
              <a:rPr lang="en-US" sz="3200" b="1" dirty="0" smtClean="0">
                <a:solidFill>
                  <a:srgbClr val="FF0000"/>
                </a:solidFill>
                <a:latin typeface="Times Bold"/>
                <a:cs typeface="Times Bold"/>
              </a:rPr>
              <a:t> precision measurements</a:t>
            </a:r>
            <a:endParaRPr lang="en-US" sz="32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35688415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52174" y="4263575"/>
            <a:ext cx="3794483" cy="2578747"/>
          </a:xfrm>
          <a:prstGeom prst="rect">
            <a:avLst/>
          </a:prstGeom>
        </p:spPr>
      </p:pic>
      <p:pic>
        <p:nvPicPr>
          <p:cNvPr id="31" name="Picture 3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51094" y="1922216"/>
            <a:ext cx="3436914" cy="234135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4393" y="171507"/>
            <a:ext cx="788120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Probe BSM via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electroweak precision tests:  </a:t>
            </a:r>
            <a:r>
              <a:rPr lang="en-GB" sz="2000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GB" sz="2000" b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W</a:t>
            </a:r>
            <a:r>
              <a:rPr lang="en-GB" sz="2000" b="1" dirty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en-GB" sz="2000" b="1" dirty="0" smtClean="0">
                <a:solidFill>
                  <a:srgbClr val="000090"/>
                </a:solidFill>
                <a:latin typeface="Times Bold"/>
                <a:cs typeface="Times Bold"/>
              </a:rPr>
              <a:t>sin</a:t>
            </a:r>
            <a:r>
              <a:rPr lang="en-GB" sz="2000" b="1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r>
              <a:rPr lang="en-GB" sz="2000" b="1" dirty="0" smtClean="0">
                <a:solidFill>
                  <a:srgbClr val="000090"/>
                </a:solidFill>
                <a:latin typeface="Times Bold"/>
                <a:cs typeface="Times Bold"/>
              </a:rPr>
              <a:t>θ</a:t>
            </a:r>
            <a:r>
              <a:rPr lang="en-GB" sz="2000" b="1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W,</a:t>
            </a:r>
            <a:r>
              <a:rPr lang="en-GB" sz="2000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GB" sz="2000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GB" sz="2000" b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top</a:t>
            </a:r>
            <a:endParaRPr lang="en-GB" sz="20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25"/>
          <p:cNvSpPr>
            <a:spLocks noChangeArrowheads="1"/>
          </p:cNvSpPr>
          <p:nvPr/>
        </p:nvSpPr>
        <p:spPr bwMode="auto">
          <a:xfrm>
            <a:off x="5590560" y="1541216"/>
            <a:ext cx="2362200" cy="381000"/>
          </a:xfrm>
          <a:prstGeom prst="ellipse">
            <a:avLst/>
          </a:prstGeom>
          <a:noFill/>
          <a:ln w="19050" cmpd="sng">
            <a:solidFill>
              <a:srgbClr val="0000FF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12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44466" y="853333"/>
            <a:ext cx="3218902" cy="6156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pic>
      <p:sp>
        <p:nvSpPr>
          <p:cNvPr id="13" name="Text Box 10"/>
          <p:cNvSpPr txBox="1">
            <a:spLocks noChangeArrowheads="1"/>
          </p:cNvSpPr>
          <p:nvPr/>
        </p:nvSpPr>
        <p:spPr bwMode="auto">
          <a:xfrm>
            <a:off x="5819160" y="1555472"/>
            <a:ext cx="2088565" cy="3180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eaLnBrk="1" hangingPunct="1">
              <a:lnSpc>
                <a:spcPct val="90000"/>
              </a:lnSpc>
              <a:spcBef>
                <a:spcPct val="50000"/>
              </a:spcBef>
            </a:pPr>
            <a:r>
              <a:rPr lang="en-US" sz="1600" dirty="0" smtClean="0">
                <a:solidFill>
                  <a:srgbClr val="FF0000"/>
                </a:solidFill>
              </a:rPr>
              <a:t>f </a:t>
            </a:r>
            <a:r>
              <a:rPr lang="en-GB" sz="1600" dirty="0" smtClean="0">
                <a:solidFill>
                  <a:srgbClr val="FF0000"/>
                </a:solidFill>
              </a:rPr>
              <a:t>(</a:t>
            </a:r>
            <a:r>
              <a:rPr lang="en-GB" sz="1600" dirty="0">
                <a:solidFill>
                  <a:srgbClr val="FF0000"/>
                </a:solidFill>
                <a:cs typeface="Times New Roman" charset="0"/>
              </a:rPr>
              <a:t>m</a:t>
            </a:r>
            <a:r>
              <a:rPr lang="en-GB" sz="1600" baseline="-25000" dirty="0" smtClean="0">
                <a:solidFill>
                  <a:srgbClr val="FF0000"/>
                </a:solidFill>
                <a:cs typeface="Times New Roman" charset="0"/>
              </a:rPr>
              <a:t>top</a:t>
            </a:r>
            <a:r>
              <a:rPr lang="en-GB" sz="1600" baseline="30000" dirty="0" smtClean="0">
                <a:solidFill>
                  <a:srgbClr val="FF0000"/>
                </a:solidFill>
              </a:rPr>
              <a:t>2</a:t>
            </a:r>
            <a:r>
              <a:rPr lang="en-GB" sz="1600" dirty="0" smtClean="0">
                <a:solidFill>
                  <a:srgbClr val="FF0000"/>
                </a:solidFill>
              </a:rPr>
              <a:t>, </a:t>
            </a:r>
            <a:r>
              <a:rPr lang="en-GB" sz="1600" dirty="0" err="1" smtClean="0">
                <a:solidFill>
                  <a:srgbClr val="FF0000"/>
                </a:solidFill>
              </a:rPr>
              <a:t>ln</a:t>
            </a:r>
            <a:r>
              <a:rPr lang="en-GB" sz="1600" dirty="0" smtClean="0">
                <a:solidFill>
                  <a:srgbClr val="FF0000"/>
                </a:solidFill>
              </a:rPr>
              <a:t> </a:t>
            </a:r>
            <a:r>
              <a:rPr lang="en-GB" sz="1600" dirty="0" err="1" smtClean="0">
                <a:solidFill>
                  <a:srgbClr val="FF0000"/>
                </a:solidFill>
                <a:cs typeface="Times New Roman" charset="0"/>
              </a:rPr>
              <a:t>m</a:t>
            </a:r>
            <a:r>
              <a:rPr lang="en-GB" sz="1600" baseline="-25000" dirty="0" err="1" smtClean="0">
                <a:solidFill>
                  <a:srgbClr val="FF0000"/>
                </a:solidFill>
                <a:cs typeface="Times New Roman" charset="0"/>
              </a:rPr>
              <a:t>H</a:t>
            </a:r>
            <a:r>
              <a:rPr lang="en-GB" sz="1600" dirty="0" smtClean="0">
                <a:solidFill>
                  <a:srgbClr val="FF0000"/>
                </a:solidFill>
              </a:rPr>
              <a:t>) ~ few %</a:t>
            </a:r>
            <a:endParaRPr lang="en-GB" sz="1600" dirty="0">
              <a:solidFill>
                <a:srgbClr val="FF0000"/>
              </a:solidFill>
            </a:endParaRPr>
          </a:p>
        </p:txBody>
      </p:sp>
      <p:sp>
        <p:nvSpPr>
          <p:cNvPr id="15" name="Line 27"/>
          <p:cNvSpPr>
            <a:spLocks noChangeShapeType="1"/>
          </p:cNvSpPr>
          <p:nvPr/>
        </p:nvSpPr>
        <p:spPr bwMode="auto">
          <a:xfrm flipV="1">
            <a:off x="7952760" y="1469777"/>
            <a:ext cx="770901" cy="236529"/>
          </a:xfrm>
          <a:prstGeom prst="line">
            <a:avLst/>
          </a:prstGeom>
          <a:noFill/>
          <a:ln w="25400">
            <a:solidFill>
              <a:schemeClr val="tx1"/>
            </a:solidFill>
            <a:prstDash val="sysDot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Text Box 28"/>
          <p:cNvSpPr txBox="1">
            <a:spLocks noChangeArrowheads="1"/>
          </p:cNvSpPr>
          <p:nvPr/>
        </p:nvSpPr>
        <p:spPr bwMode="auto">
          <a:xfrm>
            <a:off x="130747" y="2625364"/>
            <a:ext cx="3016609" cy="1200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GB" b="1" dirty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</a:t>
            </a:r>
            <a:r>
              <a:rPr lang="en-GB" b="1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  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GB" b="1" dirty="0" smtClean="0">
                <a:solidFill>
                  <a:srgbClr val="000090"/>
                </a:solidFill>
                <a:latin typeface="Times Bold"/>
                <a:cs typeface="Times Bold"/>
              </a:rPr>
              <a:t>Need to measure:</a:t>
            </a:r>
          </a:p>
          <a:p>
            <a:pPr>
              <a:buClr>
                <a:srgbClr val="FF0000"/>
              </a:buClr>
              <a:buSzPct val="150000"/>
            </a:pP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                 </a:t>
            </a:r>
            <a:r>
              <a:rPr lang="en-GB" dirty="0" err="1" smtClean="0">
                <a:solidFill>
                  <a:srgbClr val="000090"/>
                </a:solidFill>
                <a:latin typeface="Times Bold"/>
                <a:cs typeface="Times Bold"/>
              </a:rPr>
              <a:t>Δm</a:t>
            </a:r>
            <a:r>
              <a:rPr lang="en-GB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W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≤ </a:t>
            </a:r>
            <a:r>
              <a:rPr lang="en-GB" dirty="0">
                <a:solidFill>
                  <a:srgbClr val="000090"/>
                </a:solidFill>
                <a:latin typeface="Times Bold"/>
                <a:cs typeface="Times Bold"/>
              </a:rPr>
              <a:t>8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MeV,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GB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                Δsin</a:t>
            </a:r>
            <a:r>
              <a:rPr lang="en-GB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𝜃</a:t>
            </a:r>
            <a:r>
              <a:rPr lang="en-GB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W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≤ 7 *10</a:t>
            </a:r>
            <a:r>
              <a:rPr lang="en-GB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-5</a:t>
            </a:r>
          </a:p>
          <a:p>
            <a:pPr>
              <a:buClr>
                <a:srgbClr val="FF0000"/>
              </a:buClr>
              <a:buSzPct val="150000"/>
            </a:pP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GB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            </a:t>
            </a:r>
            <a:r>
              <a:rPr lang="en-GB" dirty="0" err="1" smtClean="0">
                <a:solidFill>
                  <a:srgbClr val="000090"/>
                </a:solidFill>
                <a:latin typeface="Times Bold"/>
                <a:cs typeface="Times Bold"/>
              </a:rPr>
              <a:t>Δm</a:t>
            </a:r>
            <a:r>
              <a:rPr lang="en-GB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top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≤ 1 </a:t>
            </a:r>
            <a:r>
              <a:rPr lang="en-GB" dirty="0" err="1" smtClean="0">
                <a:solidFill>
                  <a:srgbClr val="000090"/>
                </a:solidFill>
                <a:latin typeface="Times Bold"/>
                <a:cs typeface="Times Bold"/>
              </a:rPr>
              <a:t>GeV</a:t>
            </a:r>
            <a:endParaRPr lang="en-GB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19942" y="870521"/>
            <a:ext cx="531020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GB" dirty="0" err="1" smtClean="0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GB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W</a:t>
            </a:r>
            <a:r>
              <a:rPr lang="en-GB" dirty="0" smtClean="0">
                <a:solidFill>
                  <a:srgbClr val="FF0000"/>
                </a:solidFill>
                <a:latin typeface="Times Bold"/>
                <a:cs typeface="Times Bold"/>
              </a:rPr>
              <a:t>, sin</a:t>
            </a:r>
            <a:r>
              <a:rPr lang="en-GB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2</a:t>
            </a:r>
            <a:r>
              <a:rPr lang="en-GB" dirty="0" smtClean="0">
                <a:solidFill>
                  <a:srgbClr val="FF0000"/>
                </a:solidFill>
                <a:latin typeface="Times Bold"/>
                <a:cs typeface="Times Bold"/>
              </a:rPr>
              <a:t>θ</a:t>
            </a:r>
            <a:r>
              <a:rPr lang="en-GB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W</a:t>
            </a:r>
            <a:r>
              <a:rPr lang="en-GB" dirty="0" smtClean="0">
                <a:solidFill>
                  <a:srgbClr val="FF0000"/>
                </a:solidFill>
                <a:latin typeface="Times Bold"/>
                <a:cs typeface="Times Bold"/>
              </a:rPr>
              <a:t>: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important parameters of SM.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   Can be calculated from 3 measured </a:t>
            </a:r>
            <a:r>
              <a:rPr lang="en-GB" dirty="0" err="1" smtClean="0">
                <a:solidFill>
                  <a:srgbClr val="000090"/>
                </a:solidFill>
                <a:latin typeface="Times Bold"/>
                <a:cs typeface="Times Bold"/>
              </a:rPr>
              <a:t>e.w.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observables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GB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 (ex.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rom 3 best measured: α</a:t>
            </a:r>
            <a:r>
              <a:rPr lang="en-GB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em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,</a:t>
            </a:r>
            <a:r>
              <a:rPr lang="en-GB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G</a:t>
            </a:r>
            <a:r>
              <a:rPr lang="en-GB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F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and </a:t>
            </a:r>
            <a:r>
              <a:rPr lang="en-GB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GB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Z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GB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  plus </a:t>
            </a:r>
            <a:r>
              <a:rPr lang="en-GB" dirty="0">
                <a:solidFill>
                  <a:srgbClr val="000090"/>
                </a:solidFill>
                <a:latin typeface="Times Bold"/>
                <a:cs typeface="Times Bold"/>
              </a:rPr>
              <a:t>corrections including </a:t>
            </a:r>
            <a:r>
              <a:rPr lang="en-GB" dirty="0" err="1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GB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top</a:t>
            </a:r>
            <a:r>
              <a:rPr lang="en-GB" dirty="0">
                <a:solidFill>
                  <a:srgbClr val="000090"/>
                </a:solidFill>
                <a:latin typeface="Times Bold"/>
                <a:cs typeface="Times Bold"/>
              </a:rPr>
              <a:t> &amp;  </a:t>
            </a:r>
            <a:r>
              <a:rPr lang="en-GB" dirty="0" err="1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GB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H</a:t>
            </a:r>
            <a:r>
              <a:rPr lang="en-GB" dirty="0">
                <a:solidFill>
                  <a:srgbClr val="000090"/>
                </a:solidFill>
                <a:latin typeface="Times Bold"/>
                <a:cs typeface="Times Bold"/>
              </a:rPr>
              <a:t> )</a:t>
            </a:r>
            <a:endParaRPr lang="en-GB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19942" y="2083560"/>
            <a:ext cx="5008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GB" b="1" dirty="0" smtClean="0">
                <a:solidFill>
                  <a:srgbClr val="000090"/>
                </a:solidFill>
                <a:latin typeface="Times Bold"/>
                <a:cs typeface="Times Bold"/>
              </a:rPr>
              <a:t>Comparing  </a:t>
            </a:r>
            <a:r>
              <a:rPr lang="en-GB" b="1" dirty="0" smtClean="0">
                <a:solidFill>
                  <a:srgbClr val="FF0000"/>
                </a:solidFill>
                <a:latin typeface="Times Bold"/>
                <a:cs typeface="Times Bold"/>
              </a:rPr>
              <a:t>indirect</a:t>
            </a:r>
            <a:r>
              <a:rPr lang="en-GB" b="1" dirty="0" smtClean="0">
                <a:solidFill>
                  <a:srgbClr val="000090"/>
                </a:solidFill>
                <a:latin typeface="Times Bold"/>
                <a:cs typeface="Times Bold"/>
              </a:rPr>
              <a:t> to </a:t>
            </a:r>
            <a:r>
              <a:rPr lang="en-GB" b="1" dirty="0" smtClean="0">
                <a:solidFill>
                  <a:srgbClr val="FF0000"/>
                </a:solidFill>
                <a:latin typeface="Times Bold"/>
                <a:cs typeface="Times Bold"/>
              </a:rPr>
              <a:t>direct</a:t>
            </a:r>
            <a:r>
              <a:rPr lang="en-GB" b="1" dirty="0" smtClean="0">
                <a:solidFill>
                  <a:srgbClr val="000090"/>
                </a:solidFill>
                <a:latin typeface="Times Bold"/>
                <a:cs typeface="Times Bold"/>
              </a:rPr>
              <a:t> measurements</a:t>
            </a:r>
          </a:p>
          <a:p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GB" b="1" dirty="0" smtClean="0">
                <a:solidFill>
                  <a:srgbClr val="000090"/>
                </a:solidFill>
                <a:latin typeface="Times Bold"/>
                <a:cs typeface="Times Bold"/>
              </a:rPr>
              <a:t>  tests SM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internal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consistency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BSM probe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106892" y="4045452"/>
            <a:ext cx="195806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200" b="1" dirty="0">
                <a:solidFill>
                  <a:srgbClr val="008000"/>
                </a:solidFill>
              </a:rPr>
              <a:t>Eur. Phys. J. C 78 (2018) 110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8734" y="4653212"/>
            <a:ext cx="41192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Projections from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LHCb</a:t>
            </a: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, </a:t>
            </a:r>
            <a:r>
              <a:rPr lang="nb-NO" sz="1400" b="1" dirty="0">
                <a:solidFill>
                  <a:srgbClr val="008000"/>
                </a:solidFill>
                <a:latin typeface="Times Bold"/>
                <a:cs typeface="Times Bold"/>
              </a:rPr>
              <a:t>1808.08865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    </a:t>
            </a:r>
            <a:r>
              <a:rPr lang="en-GB" dirty="0" err="1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GB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W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measurement @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forward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rapidities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9790" y="5224272"/>
            <a:ext cx="46656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-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complementary lepton acceptance 2 &lt;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η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l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&lt;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5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partial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a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nticorrelation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of PDF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w.r.t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. existing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measurements, </a:t>
            </a:r>
            <a:r>
              <a:rPr lang="is-IS" sz="1400" b="1" dirty="0">
                <a:solidFill>
                  <a:srgbClr val="008000"/>
                </a:solidFill>
                <a:latin typeface="Times Bold"/>
                <a:cs typeface="Times Bold"/>
              </a:rPr>
              <a:t>Eur. Phys. J. C75 (2015) 601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7" name="Oval 25"/>
          <p:cNvSpPr>
            <a:spLocks noChangeArrowheads="1"/>
          </p:cNvSpPr>
          <p:nvPr/>
        </p:nvSpPr>
        <p:spPr bwMode="auto">
          <a:xfrm>
            <a:off x="6382123" y="139221"/>
            <a:ext cx="693251" cy="647108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0000"/>
              </a:solidFill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221058" y="6520716"/>
            <a:ext cx="2895600" cy="365125"/>
          </a:xfrm>
        </p:spPr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3265" y="6457659"/>
            <a:ext cx="368858" cy="365125"/>
          </a:xfrm>
        </p:spPr>
        <p:txBody>
          <a:bodyPr/>
          <a:lstStyle/>
          <a:p>
            <a:fld id="{7D91ED3E-30EC-D84B-A7C4-D954B61A9C07}" type="slidenum">
              <a:rPr lang="en-US" smtClean="0"/>
              <a:t>11</a:t>
            </a:fld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6185093" y="602049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solidFill>
                  <a:srgbClr val="8000FF"/>
                </a:solidFill>
                <a:latin typeface="Times Bold"/>
                <a:cs typeface="Times Bold"/>
              </a:rPr>
              <a:t>indirect</a:t>
            </a:r>
            <a:endParaRPr lang="en-US" dirty="0">
              <a:solidFill>
                <a:srgbClr val="8000FF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148335" y="46349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00FF"/>
                </a:solidFill>
                <a:latin typeface="Times Bold"/>
                <a:cs typeface="Times Bold"/>
              </a:rPr>
              <a:t>direct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192336" y="5561632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6600"/>
                </a:solidFill>
                <a:latin typeface="Times Bold"/>
                <a:cs typeface="Times Bold"/>
              </a:rPr>
              <a:t>direct</a:t>
            </a:r>
            <a:endParaRPr lang="en-US" dirty="0">
              <a:solidFill>
                <a:srgbClr val="FF66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92221" y="3839148"/>
            <a:ext cx="48526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PDF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source of m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ain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systematics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@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pp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colliders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(followed by QCD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modelling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705301" y="3729893"/>
            <a:ext cx="39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(-)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94691" y="6184127"/>
            <a:ext cx="32752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GB" dirty="0" err="1" smtClean="0">
                <a:solidFill>
                  <a:srgbClr val="000090"/>
                </a:solidFill>
                <a:latin typeface="Times Bold"/>
                <a:cs typeface="Times Bold"/>
              </a:rPr>
              <a:t>Δ</a:t>
            </a:r>
            <a:r>
              <a:rPr lang="en-GB" dirty="0" err="1" smtClean="0">
                <a:solidFill>
                  <a:srgbClr val="000080"/>
                </a:solidFill>
                <a:latin typeface="Times Bold"/>
                <a:cs typeface="Times Bold"/>
              </a:rPr>
              <a:t>m</a:t>
            </a:r>
            <a:r>
              <a:rPr lang="en-GB" baseline="-25000" dirty="0" err="1" smtClean="0">
                <a:solidFill>
                  <a:srgbClr val="000080"/>
                </a:solidFill>
                <a:latin typeface="Times Bold"/>
                <a:cs typeface="Times Bold"/>
              </a:rPr>
              <a:t>W</a:t>
            </a:r>
            <a:r>
              <a:rPr lang="en-US" baseline="30000" dirty="0">
                <a:solidFill>
                  <a:srgbClr val="000080"/>
                </a:solidFill>
                <a:latin typeface="Times Bold"/>
                <a:cs typeface="Times Bold"/>
                <a:sym typeface="Wingdings"/>
              </a:rPr>
              <a:t>PDF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~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  <a:sym typeface="Wingdings"/>
              </a:rPr>
              <a:t>2 MeV 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  <a:sym typeface="Wingdings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  <a:sym typeface="Wingdings"/>
              </a:rPr>
              <a:t>with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  <a:sym typeface="Wingdings"/>
              </a:rPr>
              <a:t>LHeC</a:t>
            </a:r>
            <a:endParaRPr lang="en-US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11012045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0531" y="3844065"/>
            <a:ext cx="4126170" cy="3039035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5255"/>
          <a:stretch/>
        </p:blipFill>
        <p:spPr>
          <a:xfrm>
            <a:off x="5763845" y="1567578"/>
            <a:ext cx="3292573" cy="22282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732085" y="182269"/>
            <a:ext cx="80801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Probe BSM via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electroweak precision tests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(</a:t>
            </a:r>
            <a:r>
              <a:rPr lang="en-GB" sz="2000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GB" sz="2000" b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W</a:t>
            </a:r>
            <a:r>
              <a:rPr lang="en-GB" sz="2000" b="1" dirty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en-GB" sz="2000" b="1" dirty="0" smtClean="0">
                <a:solidFill>
                  <a:srgbClr val="000090"/>
                </a:solidFill>
                <a:latin typeface="Times Bold"/>
                <a:cs typeface="Times Bold"/>
              </a:rPr>
              <a:t>sin</a:t>
            </a:r>
            <a:r>
              <a:rPr lang="en-GB" sz="2000" b="1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r>
              <a:rPr lang="en-GB" sz="2000" b="1" dirty="0" smtClean="0">
                <a:solidFill>
                  <a:srgbClr val="000090"/>
                </a:solidFill>
                <a:latin typeface="Times Bold"/>
                <a:cs typeface="Times Bold"/>
              </a:rPr>
              <a:t>θ</a:t>
            </a:r>
            <a:r>
              <a:rPr lang="en-GB" sz="2000" b="1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W, </a:t>
            </a:r>
            <a:r>
              <a:rPr lang="en-GB" sz="2000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GB" sz="2000" b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top</a:t>
            </a:r>
            <a:r>
              <a:rPr lang="en-GB" sz="2400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r>
              <a:rPr lang="en-GB" sz="2400" b="1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endParaRPr lang="en-GB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288609" y="2387921"/>
            <a:ext cx="565078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rgbClr val="000090"/>
                </a:solidFill>
                <a:latin typeface="Times Bold"/>
                <a:cs typeface="Times Bold"/>
              </a:rPr>
              <a:t>* 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Forward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 B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ckward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Asymmetry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  (</a:t>
            </a:r>
            <a:r>
              <a:rPr lang="it-IT" b="1" dirty="0" smtClean="0">
                <a:solidFill>
                  <a:srgbClr val="FF0000"/>
                </a:solidFill>
                <a:latin typeface="Times Bold"/>
                <a:cs typeface="Times Bold"/>
              </a:rPr>
              <a:t>A</a:t>
            </a:r>
            <a:r>
              <a:rPr lang="it-IT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FB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) in 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Z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 (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→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ll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) 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decays</a:t>
            </a:r>
            <a:endParaRPr lang="it-IT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   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template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fits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 (vs 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it-IT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ll</a:t>
            </a:r>
            <a:r>
              <a:rPr lang="it-IT" dirty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in 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bins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 of </a:t>
            </a:r>
            <a:r>
              <a:rPr lang="it-IT" dirty="0" err="1" smtClean="0">
                <a:solidFill>
                  <a:srgbClr val="000090"/>
                </a:solidFill>
                <a:latin typeface="Times Bold"/>
                <a:cs typeface="Times Bold"/>
              </a:rPr>
              <a:t>y</a:t>
            </a:r>
            <a:r>
              <a:rPr lang="it-IT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ll</a:t>
            </a:r>
            <a:r>
              <a:rPr lang="it-IT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</a:p>
          <a:p>
            <a:endParaRPr lang="it-IT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* Angular decomposition of the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Drell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-Yan cross-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section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qq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→Z/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∗ →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ll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endParaRPr lang="en-US" b="1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6871" y="1374802"/>
            <a:ext cx="4775666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Tension between </a:t>
            </a:r>
            <a:r>
              <a:rPr lang="en-US" b="1" dirty="0">
                <a:solidFill>
                  <a:srgbClr val="000080"/>
                </a:solidFill>
                <a:latin typeface="Times Bold"/>
                <a:cs typeface="Times Bold"/>
              </a:rPr>
              <a:t>the </a:t>
            </a: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most sensitive results </a:t>
            </a:r>
            <a:endParaRPr lang="en-US" b="1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934185" y="6095999"/>
            <a:ext cx="4200931" cy="238507"/>
          </a:xfrm>
          <a:prstGeom prst="rect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6753" y="896868"/>
            <a:ext cx="23006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sin</a:t>
            </a:r>
            <a:r>
              <a:rPr lang="en-US" baseline="30000" dirty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θ</a:t>
            </a:r>
            <a:r>
              <a:rPr lang="en-US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eff</a:t>
            </a:r>
            <a:r>
              <a:rPr lang="en-US" baseline="-25000" dirty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= 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k</a:t>
            </a:r>
            <a:r>
              <a:rPr lang="en-US" b="1" i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lep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sin</a:t>
            </a:r>
            <a:r>
              <a:rPr lang="en-US" baseline="30000" dirty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θ</a:t>
            </a:r>
            <a:r>
              <a:rPr lang="en-US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W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64720" y="925777"/>
            <a:ext cx="22099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k</a:t>
            </a:r>
            <a:r>
              <a:rPr lang="en-US" b="1" i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lep</a:t>
            </a:r>
            <a:r>
              <a:rPr lang="en-US" b="1" i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e.w.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corrections)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892248" y="911523"/>
            <a:ext cx="421058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lep</a:t>
            </a:r>
            <a:endParaRPr lang="en-US" sz="2000" b="1" i="1" baseline="30000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215740" y="3736105"/>
            <a:ext cx="19897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200" b="1" dirty="0" smtClean="0">
                <a:solidFill>
                  <a:srgbClr val="008000"/>
                </a:solidFill>
              </a:rPr>
              <a:t>ATLAS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CONF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2018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037</a:t>
            </a:r>
            <a:endParaRPr lang="en-US" sz="1200" b="1" dirty="0">
              <a:solidFill>
                <a:srgbClr val="008000"/>
              </a:solidFill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7489828" y="813892"/>
            <a:ext cx="1537283" cy="741220"/>
            <a:chOff x="7499597" y="813892"/>
            <a:chExt cx="1537283" cy="741220"/>
          </a:xfrm>
        </p:grpSpPr>
        <p:sp>
          <p:nvSpPr>
            <p:cNvPr id="29" name="TextBox 28"/>
            <p:cNvSpPr txBox="1"/>
            <p:nvPr/>
          </p:nvSpPr>
          <p:spPr>
            <a:xfrm>
              <a:off x="7499597" y="998488"/>
              <a:ext cx="6795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A</a:t>
              </a:r>
              <a:r>
                <a:rPr lang="it-IT" b="1" baseline="-25000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FB</a:t>
              </a:r>
              <a:r>
                <a:rPr lang="it-IT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=</a:t>
              </a:r>
              <a:r>
                <a:rPr lang="it-IT" b="1" baseline="-25000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 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52566" y="813892"/>
              <a:ext cx="9843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>
                  <a:solidFill>
                    <a:srgbClr val="0000FF"/>
                  </a:solidFill>
                  <a:latin typeface="Times Bold"/>
                  <a:cs typeface="Times Bold"/>
                </a:rPr>
                <a:t>σ</a:t>
              </a:r>
              <a:r>
                <a:rPr lang="it-IT" b="1" dirty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it-IT" b="1" baseline="-25000" dirty="0" err="1">
                  <a:solidFill>
                    <a:srgbClr val="0000FF"/>
                  </a:solidFill>
                  <a:latin typeface="Times Bold"/>
                  <a:cs typeface="Times Bold"/>
                </a:rPr>
                <a:t>F</a:t>
              </a:r>
              <a:r>
                <a:rPr lang="it-IT" b="1" dirty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mr-IN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–</a:t>
              </a:r>
              <a:r>
                <a:rPr lang="it-IT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it-IT" b="1" dirty="0" err="1">
                  <a:solidFill>
                    <a:srgbClr val="0000FF"/>
                  </a:solidFill>
                  <a:latin typeface="Times Bold"/>
                  <a:cs typeface="Times Bold"/>
                </a:rPr>
                <a:t>σ</a:t>
              </a:r>
              <a:r>
                <a:rPr lang="it-IT" b="1" dirty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it-IT" b="1" baseline="-25000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B</a:t>
              </a:r>
              <a:r>
                <a:rPr lang="it-IT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endParaRPr lang="it-IT" b="1" dirty="0">
                <a:solidFill>
                  <a:srgbClr val="0000FF"/>
                </a:solidFill>
                <a:latin typeface="Times Bold"/>
                <a:cs typeface="Times Bold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8019608" y="1185780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it-IT" b="1" dirty="0" err="1">
                  <a:solidFill>
                    <a:srgbClr val="0000FF"/>
                  </a:solidFill>
                  <a:latin typeface="Times Bold"/>
                  <a:cs typeface="Times Bold"/>
                </a:rPr>
                <a:t>σ</a:t>
              </a:r>
              <a:r>
                <a:rPr lang="it-IT" b="1" dirty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it-IT" b="1" baseline="-25000" dirty="0" err="1">
                  <a:solidFill>
                    <a:srgbClr val="0000FF"/>
                  </a:solidFill>
                  <a:latin typeface="Times Bold"/>
                  <a:cs typeface="Times Bold"/>
                </a:rPr>
                <a:t>F</a:t>
              </a:r>
              <a:r>
                <a:rPr lang="it-IT" b="1" dirty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it-IT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+ </a:t>
              </a:r>
              <a:r>
                <a:rPr lang="it-IT" b="1" dirty="0" err="1">
                  <a:solidFill>
                    <a:srgbClr val="0000FF"/>
                  </a:solidFill>
                  <a:latin typeface="Times Bold"/>
                  <a:cs typeface="Times Bold"/>
                </a:rPr>
                <a:t>σ</a:t>
              </a:r>
              <a:r>
                <a:rPr lang="it-IT" b="1" dirty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it-IT" b="1" baseline="-25000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B </a:t>
              </a:r>
              <a:endParaRPr lang="it-IT" b="1" baseline="-25000" dirty="0">
                <a:solidFill>
                  <a:srgbClr val="0000FF"/>
                </a:solidFill>
                <a:latin typeface="Times Bold"/>
                <a:cs typeface="Times Bold"/>
              </a:endParaRPr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8139132" y="1218088"/>
              <a:ext cx="815668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3" name="Oval 25"/>
          <p:cNvSpPr>
            <a:spLocks noChangeArrowheads="1"/>
          </p:cNvSpPr>
          <p:nvPr/>
        </p:nvSpPr>
        <p:spPr bwMode="auto">
          <a:xfrm>
            <a:off x="7078158" y="182269"/>
            <a:ext cx="786073" cy="549538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>
              <a:solidFill>
                <a:srgbClr val="FF0000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591648" y="328862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_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1" name="Oval 25"/>
          <p:cNvSpPr>
            <a:spLocks noChangeArrowheads="1"/>
          </p:cNvSpPr>
          <p:nvPr/>
        </p:nvSpPr>
        <p:spPr bwMode="auto">
          <a:xfrm>
            <a:off x="6823353" y="4347805"/>
            <a:ext cx="591637" cy="478724"/>
          </a:xfrm>
          <a:prstGeom prst="ellipse">
            <a:avLst/>
          </a:prstGeom>
          <a:noFill/>
          <a:ln w="19050" cmpd="sng">
            <a:solidFill>
              <a:srgbClr val="008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52" name="Oval 25"/>
          <p:cNvSpPr>
            <a:spLocks noChangeArrowheads="1"/>
          </p:cNvSpPr>
          <p:nvPr/>
        </p:nvSpPr>
        <p:spPr bwMode="auto">
          <a:xfrm>
            <a:off x="7520019" y="4177645"/>
            <a:ext cx="591637" cy="478724"/>
          </a:xfrm>
          <a:prstGeom prst="ellipse">
            <a:avLst/>
          </a:prstGeom>
          <a:noFill/>
          <a:ln w="19050" cmpd="sng">
            <a:solidFill>
              <a:srgbClr val="008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54" name="Group 53"/>
          <p:cNvGrpSpPr/>
          <p:nvPr/>
        </p:nvGrpSpPr>
        <p:grpSpPr>
          <a:xfrm>
            <a:off x="5239292" y="751573"/>
            <a:ext cx="2014324" cy="939939"/>
            <a:chOff x="5426015" y="873796"/>
            <a:chExt cx="2014324" cy="939939"/>
          </a:xfrm>
        </p:grpSpPr>
        <p:sp>
          <p:nvSpPr>
            <p:cNvPr id="47" name="TextBox 46"/>
            <p:cNvSpPr txBox="1"/>
            <p:nvPr/>
          </p:nvSpPr>
          <p:spPr>
            <a:xfrm>
              <a:off x="7078399" y="87379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_</a:t>
              </a:r>
              <a:endParaRPr lang="en-US" b="1" dirty="0"/>
            </a:p>
          </p:txBody>
        </p:sp>
        <p:cxnSp>
          <p:nvCxnSpPr>
            <p:cNvPr id="24" name="Straight Arrow Connector 23"/>
            <p:cNvCxnSpPr/>
            <p:nvPr/>
          </p:nvCxnSpPr>
          <p:spPr>
            <a:xfrm>
              <a:off x="5466331" y="1406306"/>
              <a:ext cx="821533" cy="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/>
            <p:cNvCxnSpPr/>
            <p:nvPr/>
          </p:nvCxnSpPr>
          <p:spPr>
            <a:xfrm>
              <a:off x="6494364" y="1416630"/>
              <a:ext cx="821533" cy="0"/>
            </a:xfrm>
            <a:prstGeom prst="straightConnector1">
              <a:avLst/>
            </a:prstGeom>
            <a:ln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/>
            <p:nvPr/>
          </p:nvCxnSpPr>
          <p:spPr>
            <a:xfrm flipV="1">
              <a:off x="6360140" y="1021836"/>
              <a:ext cx="645765" cy="384470"/>
            </a:xfrm>
            <a:prstGeom prst="straightConnector1">
              <a:avLst/>
            </a:prstGeom>
            <a:ln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/>
            <p:cNvCxnSpPr/>
            <p:nvPr/>
          </p:nvCxnSpPr>
          <p:spPr>
            <a:xfrm flipV="1">
              <a:off x="5704050" y="1429265"/>
              <a:ext cx="645765" cy="384470"/>
            </a:xfrm>
            <a:prstGeom prst="straightConnector1">
              <a:avLst/>
            </a:prstGeom>
            <a:ln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TextBox 31"/>
            <p:cNvSpPr txBox="1"/>
            <p:nvPr/>
          </p:nvSpPr>
          <p:spPr>
            <a:xfrm>
              <a:off x="5426015" y="1018142"/>
              <a:ext cx="36744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latin typeface="Times Bold"/>
                  <a:cs typeface="Times Bold"/>
                </a:rPr>
                <a:t>q</a:t>
              </a:r>
              <a:endParaRPr lang="en-US" b="1" i="1" dirty="0">
                <a:latin typeface="Times Bold"/>
                <a:cs typeface="Times Bold"/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7080507" y="1055236"/>
              <a:ext cx="35983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latin typeface="Times Bold"/>
                  <a:cs typeface="Times Bold"/>
                </a:rPr>
                <a:t>q</a:t>
              </a:r>
              <a:endParaRPr lang="en-US" b="1" i="1" dirty="0">
                <a:latin typeface="Times Bold"/>
                <a:cs typeface="Times Bold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5795311" y="1368030"/>
              <a:ext cx="3749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>
                  <a:latin typeface="Times Bold"/>
                  <a:cs typeface="Times Bold"/>
                </a:rPr>
                <a:t>l</a:t>
              </a:r>
              <a:r>
                <a:rPr lang="en-US" b="1" i="1" baseline="30000" dirty="0" smtClean="0">
                  <a:latin typeface="Times Bold"/>
                  <a:cs typeface="Times Bold"/>
                </a:rPr>
                <a:t>+</a:t>
              </a:r>
              <a:endParaRPr lang="en-US" b="1" i="1" baseline="30000" dirty="0">
                <a:latin typeface="Times Bold"/>
                <a:cs typeface="Times Bold"/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529052" y="877775"/>
              <a:ext cx="33854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latin typeface="Times Bold"/>
                  <a:cs typeface="Times Bold"/>
                </a:rPr>
                <a:t>l</a:t>
              </a:r>
              <a:r>
                <a:rPr lang="en-US" b="1" i="1" baseline="30000" dirty="0" smtClean="0">
                  <a:latin typeface="Times Bold"/>
                  <a:cs typeface="Times Bold"/>
                </a:rPr>
                <a:t>-</a:t>
              </a:r>
              <a:endParaRPr lang="en-US" b="1" i="1" baseline="30000" dirty="0">
                <a:latin typeface="Times Bold"/>
                <a:cs typeface="Times Bold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6620615" y="1105636"/>
              <a:ext cx="42857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ϑ</a:t>
              </a:r>
              <a:r>
                <a:rPr lang="en-US" dirty="0" smtClean="0"/>
                <a:t>*</a:t>
              </a:r>
              <a:endParaRPr lang="en-US" dirty="0"/>
            </a:p>
          </p:txBody>
        </p:sp>
      </p:grpSp>
      <p:sp>
        <p:nvSpPr>
          <p:cNvPr id="55" name="TextBox 54"/>
          <p:cNvSpPr txBox="1"/>
          <p:nvPr/>
        </p:nvSpPr>
        <p:spPr>
          <a:xfrm>
            <a:off x="6979001" y="1585992"/>
            <a:ext cx="1833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 smtClean="0">
                <a:solidFill>
                  <a:srgbClr val="008000"/>
                </a:solidFill>
              </a:rPr>
              <a:t>PRL 120</a:t>
            </a:r>
            <a:r>
              <a:rPr lang="is-IS" sz="1400" b="1" dirty="0">
                <a:solidFill>
                  <a:srgbClr val="008000"/>
                </a:solidFill>
              </a:rPr>
              <a:t>(2018</a:t>
            </a:r>
            <a:r>
              <a:rPr lang="is-IS" sz="1400" b="1" dirty="0" smtClean="0">
                <a:solidFill>
                  <a:srgbClr val="008000"/>
                </a:solidFill>
              </a:rPr>
              <a:t>) 241802 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12</a:t>
            </a:fld>
            <a:endParaRPr lang="en-US"/>
          </a:p>
        </p:txBody>
      </p:sp>
      <p:grpSp>
        <p:nvGrpSpPr>
          <p:cNvPr id="18" name="Group 17"/>
          <p:cNvGrpSpPr/>
          <p:nvPr/>
        </p:nvGrpSpPr>
        <p:grpSpPr>
          <a:xfrm>
            <a:off x="418206" y="1845223"/>
            <a:ext cx="2468081" cy="486170"/>
            <a:chOff x="418206" y="1356773"/>
            <a:chExt cx="2468081" cy="486170"/>
          </a:xfrm>
        </p:grpSpPr>
        <p:sp>
          <p:nvSpPr>
            <p:cNvPr id="8" name="TextBox 7"/>
            <p:cNvSpPr txBox="1"/>
            <p:nvPr/>
          </p:nvSpPr>
          <p:spPr>
            <a:xfrm>
              <a:off x="418206" y="1473611"/>
              <a:ext cx="24680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rgbClr val="FF0000"/>
                </a:buClr>
                <a:buSzPct val="150000"/>
              </a:pP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Methods @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pp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colliders:</a:t>
              </a:r>
              <a:endParaRPr lang="en-US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614686" y="1356773"/>
              <a:ext cx="3953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(-)</a:t>
              </a:r>
              <a:endParaRPr lang="en-US" dirty="0"/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101990" y="4044297"/>
            <a:ext cx="34291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PDF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source of m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ain systematics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93221" y="4611109"/>
            <a:ext cx="448132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Projections from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LHCb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(</a:t>
            </a:r>
            <a:r>
              <a:rPr lang="nb-NO" sz="1400" b="1" dirty="0">
                <a:solidFill>
                  <a:srgbClr val="008000"/>
                </a:solidFill>
                <a:latin typeface="Times Bold"/>
                <a:cs typeface="Times Bold"/>
              </a:rPr>
              <a:t>1808.08865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):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advantages @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higher Z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rapidities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: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- the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forward-backward asymmetry is larger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- the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parton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direction is better known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943752" y="2461212"/>
            <a:ext cx="9927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rgbClr val="000090"/>
                </a:solidFill>
                <a:latin typeface="Times Bold"/>
                <a:cs typeface="Times Bold"/>
              </a:rPr>
              <a:t>Z/</a:t>
            </a:r>
            <a:r>
              <a:rPr lang="en-US" sz="1400" dirty="0" err="1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en-US" sz="1400" dirty="0">
                <a:solidFill>
                  <a:srgbClr val="000090"/>
                </a:solidFill>
                <a:latin typeface="Times Bold"/>
                <a:cs typeface="Times Bold"/>
              </a:rPr>
              <a:t>∗ → </a:t>
            </a:r>
            <a:r>
              <a:rPr lang="en-US" sz="1400" dirty="0" err="1" smtClean="0">
                <a:solidFill>
                  <a:srgbClr val="000090"/>
                </a:solidFill>
                <a:latin typeface="Times Bold"/>
                <a:cs typeface="Times Bold"/>
              </a:rPr>
              <a:t>μμ</a:t>
            </a:r>
            <a:r>
              <a:rPr lang="en-US" sz="14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endParaRPr lang="en-US" sz="1400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0672" y="5914439"/>
            <a:ext cx="35958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A future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e</a:t>
            </a:r>
            <a:r>
              <a:rPr lang="en-US" baseline="30000" dirty="0" err="1" smtClean="0">
                <a:solidFill>
                  <a:srgbClr val="000080"/>
                </a:solidFill>
                <a:latin typeface="Times Bold"/>
                <a:cs typeface="Times Bold"/>
              </a:rPr>
              <a:t>+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e</a:t>
            </a:r>
            <a:r>
              <a:rPr lang="en-US" baseline="30000" dirty="0" smtClean="0">
                <a:solidFill>
                  <a:srgbClr val="000080"/>
                </a:solidFill>
                <a:latin typeface="Times Bold"/>
                <a:cs typeface="Times Bold"/>
              </a:rPr>
              <a:t>-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collider may reach </a:t>
            </a:r>
            <a:endParaRPr lang="en-US" dirty="0" smtClean="0"/>
          </a:p>
          <a:p>
            <a:pPr>
              <a:buClr>
                <a:srgbClr val="FF0000"/>
              </a:buClr>
              <a:buSzPct val="150000"/>
            </a:pP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                        </a:t>
            </a:r>
            <a:r>
              <a:rPr lang="en-GB" dirty="0" err="1" smtClean="0">
                <a:solidFill>
                  <a:srgbClr val="000090"/>
                </a:solidFill>
                <a:latin typeface="Times Bold"/>
                <a:cs typeface="Times Bold"/>
              </a:rPr>
              <a:t>Δ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sin</a:t>
            </a:r>
            <a:r>
              <a:rPr lang="en-US" baseline="30000" dirty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θ</a:t>
            </a:r>
            <a:r>
              <a:rPr lang="en-US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W</a:t>
            </a:r>
            <a:r>
              <a:rPr lang="en-US" baseline="-25000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GB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~ 5  *10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-6  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>
            <a:off x="2274195" y="6183917"/>
            <a:ext cx="421058" cy="2975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i="1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lep</a:t>
            </a:r>
            <a:endParaRPr lang="en-US" sz="2000" b="1" i="1" baseline="30000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157126" y="1033422"/>
            <a:ext cx="3257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>
                <a:solidFill>
                  <a:srgbClr val="0000FF"/>
                </a:solidFill>
                <a:latin typeface="Times Bold"/>
                <a:cs typeface="Times Bold"/>
              </a:rPr>
              <a:t>F</a:t>
            </a:r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875571" y="1031834"/>
            <a:ext cx="3386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b="1" dirty="0" err="1" smtClean="0">
                <a:solidFill>
                  <a:srgbClr val="0000FF"/>
                </a:solidFill>
                <a:latin typeface="Times Bold"/>
                <a:cs typeface="Times Bold"/>
              </a:rPr>
              <a:t>B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9718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40921" y="832209"/>
            <a:ext cx="3946775" cy="413820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378" y="2710872"/>
            <a:ext cx="3807468" cy="414548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619" y="1803835"/>
            <a:ext cx="478849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CMS (</a:t>
            </a:r>
            <a:r>
              <a:rPr lang="is-IS" sz="1600" b="1" dirty="0" smtClean="0">
                <a:solidFill>
                  <a:srgbClr val="008000"/>
                </a:solidFill>
              </a:rPr>
              <a:t>1904.05237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): simultaneous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α</a:t>
            </a:r>
            <a:r>
              <a:rPr lang="en-US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and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pole</a:t>
            </a:r>
            <a:endParaRPr lang="en-US" b="1" baseline="30000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b="1" baseline="30000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  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extraction using NLO calculations.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Tot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. uncertainty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below 1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GeV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110147" y="4137349"/>
            <a:ext cx="178795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Direct measurements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3849077" y="2237154"/>
            <a:ext cx="87923" cy="17096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Rectangle 19"/>
          <p:cNvSpPr/>
          <p:nvPr/>
        </p:nvSpPr>
        <p:spPr>
          <a:xfrm>
            <a:off x="5030780" y="2629257"/>
            <a:ext cx="3966683" cy="15119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4884615" y="3627444"/>
            <a:ext cx="4191000" cy="151196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/>
          <p:cNvSpPr/>
          <p:nvPr/>
        </p:nvSpPr>
        <p:spPr>
          <a:xfrm>
            <a:off x="11840" y="4044462"/>
            <a:ext cx="3934929" cy="400664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23095" y="856965"/>
            <a:ext cx="5057795" cy="369332"/>
            <a:chOff x="23095" y="856965"/>
            <a:chExt cx="5057795" cy="369332"/>
          </a:xfrm>
        </p:grpSpPr>
        <p:sp>
          <p:nvSpPr>
            <p:cNvPr id="11" name="TextBox 10"/>
            <p:cNvSpPr txBox="1"/>
            <p:nvPr/>
          </p:nvSpPr>
          <p:spPr>
            <a:xfrm>
              <a:off x="23095" y="856965"/>
              <a:ext cx="50577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Clr>
                  <a:srgbClr val="FF0000"/>
                </a:buClr>
                <a:buSzPct val="150000"/>
                <a:buFont typeface="Wingdings" charset="2"/>
                <a:buChar char="§"/>
              </a:pP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Direct measurements: </a:t>
              </a:r>
              <a:r>
                <a:rPr lang="en-US" b="1" dirty="0" err="1" smtClean="0">
                  <a:solidFill>
                    <a:srgbClr val="FF0000"/>
                  </a:solidFill>
                  <a:latin typeface="Times Bold"/>
                  <a:cs typeface="Times Bold"/>
                </a:rPr>
                <a:t>m</a:t>
              </a:r>
              <a:r>
                <a:rPr lang="en-US" b="1" baseline="-25000" dirty="0" err="1" smtClean="0">
                  <a:solidFill>
                    <a:srgbClr val="FF0000"/>
                  </a:solidFill>
                  <a:latin typeface="Times Bold"/>
                  <a:cs typeface="Times Bold"/>
                </a:rPr>
                <a:t>t</a:t>
              </a:r>
              <a:r>
                <a:rPr lang="en-US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 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from decay products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endParaRPr lang="en-US" b="1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2581278" y="912568"/>
              <a:ext cx="38130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 err="1" smtClean="0">
                  <a:solidFill>
                    <a:srgbClr val="FF0000"/>
                  </a:solidFill>
                  <a:latin typeface="Times Bold"/>
                  <a:cs typeface="Times Bold"/>
                </a:rPr>
                <a:t>dir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18558" y="1469558"/>
            <a:ext cx="2932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- Extract the pole mass </a:t>
            </a:r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>
                <a:solidFill>
                  <a:srgbClr val="FF0000"/>
                </a:solidFill>
                <a:latin typeface="Times Bold"/>
                <a:cs typeface="Times Bold"/>
              </a:rPr>
              <a:t>pole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13</a:t>
            </a:fld>
            <a:endParaRPr lang="en-US"/>
          </a:p>
        </p:txBody>
      </p:sp>
      <p:sp>
        <p:nvSpPr>
          <p:cNvPr id="15" name="TextBox 14"/>
          <p:cNvSpPr txBox="1"/>
          <p:nvPr/>
        </p:nvSpPr>
        <p:spPr>
          <a:xfrm>
            <a:off x="1556354" y="2651867"/>
            <a:ext cx="7017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>
                <a:solidFill>
                  <a:srgbClr val="FF0000"/>
                </a:solidFill>
                <a:latin typeface="Times Bold"/>
                <a:cs typeface="Times Bold"/>
              </a:rPr>
              <a:t>pole</a:t>
            </a:r>
            <a:endParaRPr lang="en-US" b="1" baseline="30000" dirty="0">
              <a:solidFill>
                <a:srgbClr val="FF0000"/>
              </a:solidFill>
              <a:latin typeface="Times Bold"/>
              <a:cs typeface="Times Bold"/>
            </a:endParaRPr>
          </a:p>
          <a:p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6463855" y="933303"/>
            <a:ext cx="6248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dir</a:t>
            </a:r>
            <a:endParaRPr lang="en-US" b="1" baseline="30000" dirty="0">
              <a:solidFill>
                <a:srgbClr val="FF0000"/>
              </a:solidFill>
              <a:latin typeface="Times Bold"/>
              <a:cs typeface="Times Bold"/>
            </a:endParaRPr>
          </a:p>
          <a:p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03610" y="179290"/>
            <a:ext cx="813611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Probe BSM via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electroweak precision tests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(</a:t>
            </a:r>
            <a:r>
              <a:rPr lang="en-GB" sz="2000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GB" sz="2000" b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W</a:t>
            </a:r>
            <a:r>
              <a:rPr lang="en-GB" sz="2000" b="1" dirty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en-GB" sz="2000" b="1" dirty="0" smtClean="0">
                <a:solidFill>
                  <a:srgbClr val="000090"/>
                </a:solidFill>
                <a:latin typeface="Times Bold"/>
                <a:cs typeface="Times Bold"/>
              </a:rPr>
              <a:t>sin</a:t>
            </a:r>
            <a:r>
              <a:rPr lang="en-GB" sz="2000" b="1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r>
              <a:rPr lang="en-GB" sz="2000" b="1" dirty="0" smtClean="0">
                <a:solidFill>
                  <a:srgbClr val="000090"/>
                </a:solidFill>
                <a:latin typeface="Times Bold"/>
                <a:cs typeface="Times Bold"/>
              </a:rPr>
              <a:t>θ</a:t>
            </a:r>
            <a:r>
              <a:rPr lang="en-GB" sz="2000" b="1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W, </a:t>
            </a:r>
            <a:r>
              <a:rPr lang="en-GB" sz="2000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GB" sz="2000" b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top</a:t>
            </a:r>
            <a:r>
              <a:rPr lang="en-GB" sz="2400" dirty="0" smtClean="0">
                <a:solidFill>
                  <a:srgbClr val="FF0000"/>
                </a:solidFill>
                <a:latin typeface="Times Bold"/>
                <a:cs typeface="Times Bold"/>
              </a:rPr>
              <a:t>)</a:t>
            </a:r>
            <a:r>
              <a:rPr lang="en-GB" sz="2400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 </a:t>
            </a:r>
            <a:endParaRPr lang="en-GB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161699" y="5867855"/>
            <a:ext cx="19159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</a:rPr>
              <a:t>Indirect measurements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34" name="Oval 25"/>
          <p:cNvSpPr>
            <a:spLocks noChangeArrowheads="1"/>
          </p:cNvSpPr>
          <p:nvPr/>
        </p:nvSpPr>
        <p:spPr bwMode="auto">
          <a:xfrm>
            <a:off x="7730047" y="184798"/>
            <a:ext cx="624218" cy="554792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grpSp>
        <p:nvGrpSpPr>
          <p:cNvPr id="26" name="Group 25"/>
          <p:cNvGrpSpPr/>
          <p:nvPr/>
        </p:nvGrpSpPr>
        <p:grpSpPr>
          <a:xfrm>
            <a:off x="34389" y="1120491"/>
            <a:ext cx="5006499" cy="461983"/>
            <a:chOff x="34389" y="1403792"/>
            <a:chExt cx="5006499" cy="461983"/>
          </a:xfrm>
        </p:grpSpPr>
        <p:sp>
          <p:nvSpPr>
            <p:cNvPr id="12" name="TextBox 11"/>
            <p:cNvSpPr txBox="1"/>
            <p:nvPr/>
          </p:nvSpPr>
          <p:spPr>
            <a:xfrm>
              <a:off x="34389" y="1496443"/>
              <a:ext cx="50064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Clr>
                  <a:srgbClr val="FF0000"/>
                </a:buClr>
                <a:buSzPct val="150000"/>
                <a:buFont typeface="Wingdings" charset="2"/>
                <a:buChar char="§"/>
              </a:pP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Indirect measurements: fit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tt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X-sections + theory      </a:t>
              </a:r>
              <a:endParaRPr lang="en-US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885558" y="1403792"/>
              <a:ext cx="255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4122615" y="4806498"/>
            <a:ext cx="47657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from CMS (</a:t>
            </a:r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TOP-19-005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):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@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high Lorentz boosts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: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single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jet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includes 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all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t →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bW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→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bqq’products</a:t>
            </a:r>
            <a:r>
              <a:rPr lang="en-US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promising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observable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could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calculated at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particle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level from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theory</a:t>
            </a:r>
          </a:p>
        </p:txBody>
      </p:sp>
      <p:grpSp>
        <p:nvGrpSpPr>
          <p:cNvPr id="35" name="Group 34"/>
          <p:cNvGrpSpPr/>
          <p:nvPr/>
        </p:nvGrpSpPr>
        <p:grpSpPr>
          <a:xfrm>
            <a:off x="4142513" y="4693120"/>
            <a:ext cx="514292" cy="422522"/>
            <a:chOff x="4376597" y="2177871"/>
            <a:chExt cx="514292" cy="422522"/>
          </a:xfrm>
        </p:grpSpPr>
        <p:sp>
          <p:nvSpPr>
            <p:cNvPr id="36" name="Explosion 1 35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97031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4304547" y="6164394"/>
            <a:ext cx="4604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boost</a:t>
            </a:r>
            <a:r>
              <a:rPr lang="nb-NO" dirty="0" smtClean="0">
                <a:latin typeface="Times Bold"/>
                <a:cs typeface="Times Bold"/>
              </a:rPr>
              <a:t> </a:t>
            </a:r>
            <a:r>
              <a:rPr lang="nb-NO" dirty="0">
                <a:solidFill>
                  <a:srgbClr val="000090"/>
                </a:solidFill>
                <a:latin typeface="Times Bold"/>
                <a:cs typeface="Times Bold"/>
              </a:rPr>
              <a:t>= 172.56 ± 2.47 </a:t>
            </a:r>
            <a:r>
              <a:rPr lang="nb-NO" dirty="0" err="1" smtClean="0">
                <a:solidFill>
                  <a:srgbClr val="000090"/>
                </a:solidFill>
                <a:latin typeface="Times Bold"/>
                <a:cs typeface="Times Bold"/>
              </a:rPr>
              <a:t>GeV</a:t>
            </a:r>
            <a:r>
              <a:rPr lang="nb-NO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nb-NO" sz="1600" dirty="0">
                <a:solidFill>
                  <a:srgbClr val="000090"/>
                </a:solidFill>
                <a:latin typeface="Times Bold"/>
                <a:cs typeface="Times Bold"/>
              </a:rPr>
              <a:t>(36 fb</a:t>
            </a:r>
            <a:r>
              <a:rPr lang="nb-NO" sz="1600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-1</a:t>
            </a:r>
            <a:r>
              <a:rPr lang="nb-NO" sz="1600" dirty="0" smtClean="0">
                <a:solidFill>
                  <a:srgbClr val="000090"/>
                </a:solidFill>
                <a:latin typeface="Times Bold"/>
                <a:cs typeface="Times Bold"/>
              </a:rPr>
              <a:t> @13 </a:t>
            </a:r>
            <a:r>
              <a:rPr lang="nb-NO" sz="1600" dirty="0" err="1" smtClean="0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r>
              <a:rPr lang="nb-NO" sz="1600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endParaRPr lang="en-US" sz="1600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10913962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14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811944" y="2257629"/>
            <a:ext cx="730260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Top measurements for couplings </a:t>
            </a:r>
            <a:r>
              <a:rPr lang="en-US" sz="3200" b="1" dirty="0">
                <a:solidFill>
                  <a:srgbClr val="FF0000"/>
                </a:solidFill>
                <a:latin typeface="Times Bold"/>
                <a:cs typeface="Times Bold"/>
              </a:rPr>
              <a:t>&amp;</a:t>
            </a:r>
            <a:r>
              <a:rPr lang="en-US" sz="32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 </a:t>
            </a:r>
            <a:r>
              <a:rPr lang="en-US" sz="3200" b="1" dirty="0" smtClean="0">
                <a:solidFill>
                  <a:srgbClr val="FF0000"/>
                </a:solidFill>
                <a:latin typeface="Times Bold"/>
                <a:cs typeface="Times Bold"/>
              </a:rPr>
              <a:t>BSM</a:t>
            </a:r>
            <a:endParaRPr lang="en-US" sz="32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19500748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1233" r="1217" b="1767"/>
          <a:stretch/>
        </p:blipFill>
        <p:spPr>
          <a:xfrm>
            <a:off x="4894385" y="876610"/>
            <a:ext cx="4214450" cy="33078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29" y="39445"/>
            <a:ext cx="1007143" cy="8157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85497" y="199377"/>
            <a:ext cx="3934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R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are processes:  </a:t>
            </a:r>
            <a:r>
              <a:rPr lang="en-US" sz="2400" b="1" dirty="0" err="1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tttt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  (</a:t>
            </a:r>
            <a:r>
              <a:rPr lang="en-US" sz="2400" b="1" dirty="0" smtClean="0">
                <a:solidFill>
                  <a:srgbClr val="000090"/>
                </a:solidFill>
                <a:latin typeface="Times Bold"/>
                <a:cs typeface="Times Bold"/>
              </a:rPr>
              <a:t>4 tops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)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3538" y="794630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15</a:t>
            </a:fld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7726" y="1332873"/>
            <a:ext cx="4314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ensitive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to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BSM effects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way to assess the top Yukawa coupling 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81" y="845052"/>
            <a:ext cx="3865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Not yet observed : σ</a:t>
            </a:r>
            <a:r>
              <a:rPr lang="is-I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tttt</a:t>
            </a:r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  (SM) </a:t>
            </a:r>
            <a:r>
              <a:rPr lang="is-IS" dirty="0">
                <a:solidFill>
                  <a:srgbClr val="000090"/>
                </a:solidFill>
                <a:latin typeface="Times Bold"/>
                <a:cs typeface="Times Bold"/>
              </a:rPr>
              <a:t>~</a:t>
            </a:r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 12 fb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196663" y="814011"/>
            <a:ext cx="5181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NLO</a:t>
            </a:r>
            <a:endParaRPr lang="en-US" b="1" baseline="30000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6" name="Oval 25"/>
          <p:cNvSpPr>
            <a:spLocks noChangeArrowheads="1"/>
          </p:cNvSpPr>
          <p:nvPr/>
        </p:nvSpPr>
        <p:spPr bwMode="auto">
          <a:xfrm>
            <a:off x="7841668" y="801557"/>
            <a:ext cx="997864" cy="359318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708" t="861"/>
          <a:stretch/>
        </p:blipFill>
        <p:spPr>
          <a:xfrm>
            <a:off x="122498" y="3536459"/>
            <a:ext cx="3107411" cy="3184770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52778" y="2058856"/>
            <a:ext cx="51090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auto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CMS</a:t>
            </a:r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full Run 2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data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ss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dileptons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&amp; ≥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3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l+jets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): </a:t>
            </a:r>
          </a:p>
          <a:p>
            <a:pPr fontAlgn="auto"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it many signal and control regions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 </a:t>
            </a:r>
            <a:endParaRPr lang="en-US" dirty="0">
              <a:solidFill>
                <a:srgbClr val="0000FF"/>
              </a:solidFill>
              <a:latin typeface="Times Bold"/>
              <a:cs typeface="Times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687654" y="1009235"/>
            <a:ext cx="1504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PAS-TOP-18-003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0246" y="2766649"/>
            <a:ext cx="43928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auto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Significance: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2.6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(2.7) </a:t>
            </a:r>
            <a:r>
              <a:rPr lang="el-GR" b="1" dirty="0">
                <a:solidFill>
                  <a:srgbClr val="FF0000"/>
                </a:solidFill>
                <a:latin typeface="Times Bold"/>
                <a:cs typeface="Times Bold"/>
              </a:rPr>
              <a:t>σ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obs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(exp.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) </a:t>
            </a:r>
            <a:endParaRPr lang="en-US" b="1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 fontAlgn="auto"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                                           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Challenging !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308061" y="5861524"/>
            <a:ext cx="37497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Limits on </a:t>
            </a:r>
            <a:r>
              <a:rPr lang="de-DE" dirty="0" smtClean="0">
                <a:solidFill>
                  <a:srgbClr val="000090"/>
                </a:solidFill>
                <a:latin typeface="Times Bold"/>
                <a:cs typeface="Times Bold"/>
              </a:rPr>
              <a:t>(pseudo) </a:t>
            </a:r>
            <a:r>
              <a:rPr lang="de-DE" dirty="0" err="1" smtClean="0">
                <a:solidFill>
                  <a:srgbClr val="000090"/>
                </a:solidFill>
                <a:latin typeface="Times Bold"/>
                <a:cs typeface="Times Bold"/>
              </a:rPr>
              <a:t>scalar</a:t>
            </a:r>
            <a:r>
              <a:rPr lang="de-DE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de-DE" dirty="0">
                <a:solidFill>
                  <a:srgbClr val="000090"/>
                </a:solidFill>
                <a:latin typeface="Times Bold"/>
                <a:cs typeface="Times Bold"/>
              </a:rPr>
              <a:t>A/H → </a:t>
            </a:r>
            <a:r>
              <a:rPr lang="de-DE" dirty="0" err="1">
                <a:solidFill>
                  <a:srgbClr val="000090"/>
                </a:solidFill>
                <a:latin typeface="Times Bold"/>
                <a:cs typeface="Times Bold"/>
              </a:rPr>
              <a:t>tt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977395" y="88290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178640" y="103924"/>
            <a:ext cx="2615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91949" y="4497893"/>
            <a:ext cx="150471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PAS-TOP-18-003</a:t>
            </a:r>
            <a:endParaRPr lang="en-US" sz="1400" b="1" dirty="0">
              <a:solidFill>
                <a:srgbClr val="008000"/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3302011" y="4445021"/>
            <a:ext cx="5525846" cy="1677120"/>
            <a:chOff x="3302011" y="4445021"/>
            <a:chExt cx="5525846" cy="1677120"/>
          </a:xfrm>
        </p:grpSpPr>
        <p:sp>
          <p:nvSpPr>
            <p:cNvPr id="19" name="TextBox 18"/>
            <p:cNvSpPr txBox="1"/>
            <p:nvPr/>
          </p:nvSpPr>
          <p:spPr>
            <a:xfrm>
              <a:off x="3302011" y="4445021"/>
              <a:ext cx="552584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rgbClr val="FF0000"/>
                </a:buClr>
                <a:buSzPct val="150000"/>
                <a:buFont typeface="Wingdings" charset="2"/>
                <a:buChar char="§"/>
              </a:pP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Top Yukawa coupling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: </a:t>
              </a:r>
              <a:r>
                <a:rPr lang="mr-IN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|</a:t>
              </a:r>
              <a:r>
                <a:rPr lang="mr-IN" b="1" dirty="0">
                  <a:solidFill>
                    <a:srgbClr val="0000FF"/>
                  </a:solidFill>
                  <a:latin typeface="Times Bold"/>
                  <a:cs typeface="Times Bold"/>
                </a:rPr>
                <a:t>y</a:t>
              </a:r>
              <a:r>
                <a:rPr lang="mr-IN" b="1" baseline="-25000" dirty="0">
                  <a:solidFill>
                    <a:srgbClr val="0000FF"/>
                  </a:solidFill>
                  <a:latin typeface="Times Bold"/>
                  <a:cs typeface="Times Bold"/>
                </a:rPr>
                <a:t>t</a:t>
              </a:r>
              <a:r>
                <a:rPr lang="mr-IN" b="1" dirty="0">
                  <a:solidFill>
                    <a:srgbClr val="0000FF"/>
                  </a:solidFill>
                  <a:latin typeface="Times Bold"/>
                  <a:cs typeface="Times Bold"/>
                </a:rPr>
                <a:t>/y</a:t>
              </a:r>
              <a:r>
                <a:rPr lang="mr-IN" b="1" baseline="30000" dirty="0">
                  <a:solidFill>
                    <a:srgbClr val="0000FF"/>
                  </a:solidFill>
                  <a:latin typeface="Times Bold"/>
                  <a:cs typeface="Times Bold"/>
                </a:rPr>
                <a:t>SM</a:t>
              </a:r>
              <a:r>
                <a:rPr lang="mr-IN" b="1" baseline="-25000" dirty="0">
                  <a:solidFill>
                    <a:srgbClr val="0000FF"/>
                  </a:solidFill>
                  <a:latin typeface="Times Bold"/>
                  <a:cs typeface="Times Bold"/>
                </a:rPr>
                <a:t>t</a:t>
              </a:r>
              <a:r>
                <a:rPr lang="mr-IN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|</a:t>
              </a:r>
              <a:r>
                <a:rPr lang="en-US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mr-IN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&lt;</a:t>
              </a:r>
              <a:r>
                <a:rPr lang="en-US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mr-IN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1.7</a:t>
              </a:r>
              <a:r>
                <a:rPr lang="en-US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  @ 95%</a:t>
              </a: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b="1" dirty="0">
                  <a:solidFill>
                    <a:srgbClr val="0000FF"/>
                  </a:solidFill>
                  <a:latin typeface="Times Bold"/>
                  <a:cs typeface="Times Bold"/>
                </a:rPr>
                <a:t> </a:t>
              </a:r>
              <a:r>
                <a:rPr lang="en-US" b="1" dirty="0" smtClean="0">
                  <a:solidFill>
                    <a:srgbClr val="0000FF"/>
                  </a:solidFill>
                  <a:latin typeface="Times Bold"/>
                  <a:cs typeface="Times Bold"/>
                </a:rPr>
                <a:t>   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comparable with recent CMS limit 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from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tt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kinematic</a:t>
              </a: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  distributions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in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lepton</a:t>
              </a:r>
              <a:r>
                <a:rPr lang="en-US" dirty="0" err="1">
                  <a:solidFill>
                    <a:srgbClr val="000090"/>
                  </a:solidFill>
                  <a:latin typeface="Times Bold"/>
                  <a:cs typeface="Times Bold"/>
                </a:rPr>
                <a:t>+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jet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: </a:t>
              </a:r>
              <a:r>
                <a:rPr lang="mr-IN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|</a:t>
              </a:r>
              <a:r>
                <a:rPr lang="mr-IN" dirty="0">
                  <a:solidFill>
                    <a:srgbClr val="000090"/>
                  </a:solidFill>
                  <a:latin typeface="Times Bold"/>
                  <a:cs typeface="Times Bold"/>
                </a:rPr>
                <a:t>y</a:t>
              </a:r>
              <a:r>
                <a:rPr lang="mr-IN" baseline="-25000" dirty="0">
                  <a:solidFill>
                    <a:srgbClr val="000090"/>
                  </a:solidFill>
                  <a:latin typeface="Times Bold"/>
                  <a:cs typeface="Times Bold"/>
                </a:rPr>
                <a:t>t</a:t>
              </a:r>
              <a:r>
                <a:rPr lang="mr-IN" dirty="0">
                  <a:solidFill>
                    <a:srgbClr val="000090"/>
                  </a:solidFill>
                  <a:latin typeface="Times Bold"/>
                  <a:cs typeface="Times Bold"/>
                </a:rPr>
                <a:t>/y</a:t>
              </a:r>
              <a:r>
                <a:rPr lang="mr-IN" baseline="30000" dirty="0">
                  <a:solidFill>
                    <a:srgbClr val="000090"/>
                  </a:solidFill>
                  <a:latin typeface="Times Bold"/>
                  <a:cs typeface="Times Bold"/>
                </a:rPr>
                <a:t>SM</a:t>
              </a:r>
              <a:r>
                <a:rPr lang="mr-IN" baseline="-25000" dirty="0">
                  <a:solidFill>
                    <a:srgbClr val="000090"/>
                  </a:solidFill>
                  <a:latin typeface="Times Bold"/>
                  <a:cs typeface="Times Bold"/>
                </a:rPr>
                <a:t>t</a:t>
              </a:r>
              <a:r>
                <a:rPr lang="mr-IN" dirty="0">
                  <a:solidFill>
                    <a:srgbClr val="000090"/>
                  </a:solidFill>
                  <a:latin typeface="Times Bold"/>
                  <a:cs typeface="Times Bold"/>
                </a:rPr>
                <a:t>|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mr-IN" dirty="0">
                  <a:solidFill>
                    <a:srgbClr val="000090"/>
                  </a:solidFill>
                  <a:latin typeface="Times Bold"/>
                  <a:cs typeface="Times Bold"/>
                </a:rPr>
                <a:t>&lt;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mr-IN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1.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67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(</a:t>
              </a:r>
              <a:r>
                <a:rPr lang="hr-HR" sz="1400" b="1" dirty="0">
                  <a:solidFill>
                    <a:srgbClr val="008000"/>
                  </a:solidFill>
                  <a:latin typeface="Times Bold"/>
                  <a:cs typeface="Times Bold"/>
                </a:rPr>
                <a:t>1907.01590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)</a:t>
              </a: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  complementary to coupling extraction in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ttH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&amp;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tH</a:t>
              </a:r>
              <a:endParaRPr lang="en-US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774602" y="5752809"/>
              <a:ext cx="255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7434389" y="4601466"/>
              <a:ext cx="255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7430485" y="5144626"/>
              <a:ext cx="25533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-</a:t>
              </a:r>
              <a:endParaRPr lang="en-US" dirty="0"/>
            </a:p>
          </p:txBody>
        </p:sp>
      </p:grp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5"/>
          <a:srcRect t="3355"/>
          <a:stretch/>
        </p:blipFill>
        <p:spPr>
          <a:xfrm>
            <a:off x="7841668" y="51483"/>
            <a:ext cx="1058075" cy="706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917415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86478" y="4172468"/>
            <a:ext cx="3558093" cy="2644018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9551" y="4149674"/>
            <a:ext cx="3060058" cy="205846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45682" y="1247839"/>
            <a:ext cx="3324545" cy="2652987"/>
          </a:xfrm>
          <a:prstGeom prst="rect">
            <a:avLst/>
          </a:prstGeom>
        </p:spPr>
      </p:pic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>
          <a:xfrm>
            <a:off x="3133969" y="6488430"/>
            <a:ext cx="2895600" cy="365125"/>
          </a:xfrm>
        </p:spPr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>
          <a:xfrm>
            <a:off x="43740" y="6492875"/>
            <a:ext cx="348986" cy="365125"/>
          </a:xfrm>
        </p:spPr>
        <p:txBody>
          <a:bodyPr/>
          <a:lstStyle/>
          <a:p>
            <a:fld id="{7D91ED3E-30EC-D84B-A7C4-D954B61A9C07}" type="slidenum">
              <a:rPr lang="en-US" smtClean="0"/>
              <a:t>16</a:t>
            </a:fld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3190" y="159949"/>
            <a:ext cx="2174240" cy="60828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32728" y="4687552"/>
            <a:ext cx="1919416" cy="486742"/>
          </a:xfrm>
          <a:prstGeom prst="rect">
            <a:avLst/>
          </a:prstGeom>
          <a:ln>
            <a:solidFill>
              <a:srgbClr val="FF0000"/>
            </a:solidFill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7"/>
          <a:srcRect t="13809"/>
          <a:stretch/>
        </p:blipFill>
        <p:spPr>
          <a:xfrm>
            <a:off x="6361042" y="5933031"/>
            <a:ext cx="1458969" cy="254898"/>
          </a:xfrm>
          <a:prstGeom prst="rect">
            <a:avLst/>
          </a:prstGeom>
          <a:ln>
            <a:solidFill>
              <a:srgbClr val="FF0000"/>
            </a:solidFill>
          </a:ln>
        </p:spPr>
      </p:pic>
      <p:grpSp>
        <p:nvGrpSpPr>
          <p:cNvPr id="14" name="Group 13"/>
          <p:cNvGrpSpPr/>
          <p:nvPr/>
        </p:nvGrpSpPr>
        <p:grpSpPr>
          <a:xfrm>
            <a:off x="8024601" y="5810011"/>
            <a:ext cx="504523" cy="422522"/>
            <a:chOff x="4376597" y="2177871"/>
            <a:chExt cx="504523" cy="422522"/>
          </a:xfrm>
        </p:grpSpPr>
        <p:sp>
          <p:nvSpPr>
            <p:cNvPr id="15" name="Explosion 1 14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2" name="TextBox 1"/>
          <p:cNvSpPr txBox="1"/>
          <p:nvPr/>
        </p:nvSpPr>
        <p:spPr>
          <a:xfrm>
            <a:off x="118405" y="2023339"/>
            <a:ext cx="37112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Enhanced in some BSM theories 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23781" y="3281025"/>
            <a:ext cx="55451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New ATLAS result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full Run 2 data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  lepton + jet  with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resolved and boosted jet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22870" y="2428342"/>
            <a:ext cx="519885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ATLAS + CMS results @ 8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in agreement with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NLO and NNLO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but  also compatible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with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zero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A</a:t>
            </a:r>
            <a:r>
              <a:rPr lang="en-US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C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28600" y="4018957"/>
            <a:ext cx="2443284" cy="17543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Inclusive A</a:t>
            </a:r>
            <a:r>
              <a:rPr lang="en-US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C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is four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 standard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deviation </a:t>
            </a:r>
            <a:endParaRPr lang="en-US" b="1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 from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zero </a:t>
            </a:r>
            <a:endParaRPr lang="en-US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&amp; in agreement with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NNLO predictions +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EW NLO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219666" y="3656601"/>
            <a:ext cx="9815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</a:rPr>
              <a:t>lept+jets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3372152" y="5654291"/>
            <a:ext cx="504523" cy="422522"/>
            <a:chOff x="4376597" y="2177871"/>
            <a:chExt cx="504523" cy="422522"/>
          </a:xfrm>
        </p:grpSpPr>
        <p:sp>
          <p:nvSpPr>
            <p:cNvPr id="26" name="Explosion 1 25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2351185" y="185121"/>
            <a:ext cx="58299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T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op properties in </a:t>
            </a:r>
            <a:r>
              <a:rPr lang="en-US" sz="2400" b="1" dirty="0" err="1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tt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: charge asymmetry, A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C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22870" y="672368"/>
            <a:ext cx="8825745" cy="1388904"/>
            <a:chOff x="122870" y="672368"/>
            <a:chExt cx="8825745" cy="1388904"/>
          </a:xfrm>
        </p:grpSpPr>
        <p:cxnSp>
          <p:nvCxnSpPr>
            <p:cNvPr id="6" name="Straight Connector 5"/>
            <p:cNvCxnSpPr/>
            <p:nvPr/>
          </p:nvCxnSpPr>
          <p:spPr>
            <a:xfrm>
              <a:off x="273538" y="853244"/>
              <a:ext cx="8675077" cy="0"/>
            </a:xfrm>
            <a:prstGeom prst="line">
              <a:avLst/>
            </a:prstGeom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/>
            <p:cNvSpPr txBox="1"/>
            <p:nvPr/>
          </p:nvSpPr>
          <p:spPr>
            <a:xfrm>
              <a:off x="122870" y="860943"/>
              <a:ext cx="8225329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rgbClr val="FF0000"/>
                </a:buClr>
                <a:buSzPct val="150000"/>
                <a:buFont typeface="Wingdings" charset="2"/>
                <a:buChar char="§"/>
              </a:pP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In SM </a:t>
              </a:r>
              <a:r>
                <a:rPr lang="en-US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A</a:t>
              </a:r>
              <a:r>
                <a:rPr lang="en-US" baseline="-25000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C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results from the interference of HO amplitudes in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qq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and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qg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initial states</a:t>
              </a: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 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  <a:sym typeface="Wingdings"/>
                </a:rPr>
                <a:t>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t prefers q direction</a:t>
              </a: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  <a:sym typeface="Wingdings"/>
                </a:rPr>
                <a:t>    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  <a:sym typeface="Wingdings"/>
                </a:rPr>
                <a:t>S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  <a:sym typeface="Wingdings"/>
                </a:rPr>
                <a:t>mall effect, 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enhanced @ high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tt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mass ( </a:t>
              </a:r>
              <a:r>
                <a:rPr lang="en-US" b="1" dirty="0" err="1" smtClean="0">
                  <a:solidFill>
                    <a:srgbClr val="FF0000"/>
                  </a:solidFill>
                  <a:latin typeface="Times Bold"/>
                  <a:cs typeface="Times Bold"/>
                </a:rPr>
                <a:t>m</a:t>
              </a:r>
              <a:r>
                <a:rPr lang="en-US" b="1" baseline="-25000" dirty="0" err="1" smtClean="0">
                  <a:solidFill>
                    <a:srgbClr val="FF0000"/>
                  </a:solidFill>
                  <a:latin typeface="Times Bold"/>
                  <a:cs typeface="Times Bold"/>
                </a:rPr>
                <a:t>tt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) and</a:t>
              </a: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  longitudinal </a:t>
              </a:r>
              <a:r>
                <a:rPr lang="en-US" dirty="0" err="1">
                  <a:solidFill>
                    <a:srgbClr val="000090"/>
                  </a:solidFill>
                  <a:latin typeface="Times Bold"/>
                  <a:cs typeface="Times Bold"/>
                </a:rPr>
                <a:t>tt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boost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( </a:t>
              </a:r>
              <a:r>
                <a:rPr lang="en-US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β</a:t>
              </a:r>
              <a:r>
                <a:rPr lang="en-US" b="1" baseline="-25000" dirty="0" err="1" smtClean="0">
                  <a:solidFill>
                    <a:srgbClr val="FF0000"/>
                  </a:solidFill>
                  <a:latin typeface="Times Bold"/>
                  <a:cs typeface="Times Bold"/>
                </a:rPr>
                <a:t>tt</a:t>
              </a:r>
              <a:r>
                <a:rPr lang="en-US" b="1" baseline="-25000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 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)</a:t>
              </a:r>
              <a:endParaRPr lang="en-US" b="1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93302" y="67236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_</a:t>
              </a:r>
              <a:endParaRPr lang="en-US" dirty="0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560960" y="1505144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400080"/>
                  </a:solidFill>
                </a:rPr>
                <a:t>_</a:t>
              </a:r>
              <a:endParaRPr lang="en-US" sz="1600" dirty="0">
                <a:solidFill>
                  <a:srgbClr val="400080"/>
                </a:solidFill>
              </a:endParaRPr>
            </a:p>
          </p:txBody>
        </p:sp>
      </p:grpSp>
      <p:sp>
        <p:nvSpPr>
          <p:cNvPr id="33" name="Oval 25"/>
          <p:cNvSpPr>
            <a:spLocks noChangeArrowheads="1"/>
          </p:cNvSpPr>
          <p:nvPr/>
        </p:nvSpPr>
        <p:spPr bwMode="auto">
          <a:xfrm>
            <a:off x="4581257" y="4345637"/>
            <a:ext cx="997864" cy="359318"/>
          </a:xfrm>
          <a:prstGeom prst="ellipse">
            <a:avLst/>
          </a:prstGeom>
          <a:noFill/>
          <a:ln w="19050" cmpd="sng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TextBox 37"/>
          <p:cNvSpPr txBox="1"/>
          <p:nvPr/>
        </p:nvSpPr>
        <p:spPr>
          <a:xfrm>
            <a:off x="3325417" y="1237613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400080"/>
                </a:solidFill>
              </a:rPr>
              <a:t>_</a:t>
            </a:r>
            <a:endParaRPr lang="en-US" sz="1600" dirty="0">
              <a:solidFill>
                <a:srgbClr val="40008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1430" y="5825572"/>
            <a:ext cx="2700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Limits on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coeff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. 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dim-6 EFT operators C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-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/Λ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endParaRPr lang="en-US" baseline="30000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774665" y="87954"/>
            <a:ext cx="2553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-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401264" y="3871204"/>
            <a:ext cx="208645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ATLAS-CONF-2019-026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28" name="Down Arrow 27"/>
          <p:cNvSpPr/>
          <p:nvPr/>
        </p:nvSpPr>
        <p:spPr>
          <a:xfrm>
            <a:off x="6662618" y="3663462"/>
            <a:ext cx="223852" cy="451967"/>
          </a:xfrm>
          <a:prstGeom prst="downArrow">
            <a:avLst/>
          </a:prstGeom>
          <a:solidFill>
            <a:srgbClr val="FF0000"/>
          </a:solidFill>
          <a:ln>
            <a:solidFill>
              <a:srgbClr val="80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26114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7170" y="816321"/>
            <a:ext cx="4036830" cy="3102519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63154" y="3918840"/>
            <a:ext cx="3455386" cy="29391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107170" y="811230"/>
            <a:ext cx="4040191" cy="3104071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 flipV="1">
            <a:off x="5627864" y="1553052"/>
            <a:ext cx="1824265" cy="64510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flipV="1">
            <a:off x="5669395" y="2259852"/>
            <a:ext cx="1824265" cy="645103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  <a:prstDash val="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037175" y="170193"/>
            <a:ext cx="32141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Single top cross section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012" y="0"/>
            <a:ext cx="1072780" cy="9011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14962" y="105315"/>
            <a:ext cx="1354087" cy="75549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13518" y="0"/>
            <a:ext cx="1325970" cy="799134"/>
          </a:xfrm>
          <a:prstGeom prst="rect">
            <a:avLst/>
          </a:prstGeom>
        </p:spPr>
      </p:pic>
      <p:cxnSp>
        <p:nvCxnSpPr>
          <p:cNvPr id="13" name="Straight Connector 12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3250" y="863604"/>
            <a:ext cx="35958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Investigation of the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Wtb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vertex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86827" y="1340654"/>
            <a:ext cx="4680562" cy="646331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LHC best combined precision 7@8TeV: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ATLAS+CMS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X-section: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~ 7%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(t-channel)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250388" y="1957019"/>
            <a:ext cx="40801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NLO+NLL predictions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~ 3 %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(t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-channel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 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62467" y="5906719"/>
            <a:ext cx="50791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D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ifferential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cross-section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measurements: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better description  with 4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Flavour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than 5F scheme 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835" y="2596510"/>
            <a:ext cx="3691709" cy="3365491"/>
          </a:xfrm>
          <a:prstGeom prst="rect">
            <a:avLst/>
          </a:prstGeom>
        </p:spPr>
      </p:pic>
      <p:sp>
        <p:nvSpPr>
          <p:cNvPr id="20" name="Rectangle 19"/>
          <p:cNvSpPr/>
          <p:nvPr/>
        </p:nvSpPr>
        <p:spPr>
          <a:xfrm>
            <a:off x="157372" y="5268297"/>
            <a:ext cx="3652633" cy="329860"/>
          </a:xfrm>
          <a:prstGeom prst="rect">
            <a:avLst/>
          </a:prstGeom>
          <a:noFill/>
          <a:ln w="19050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7614608" y="4152848"/>
            <a:ext cx="10724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t</a:t>
            </a:r>
            <a:r>
              <a:rPr lang="en-US" dirty="0" smtClean="0">
                <a:solidFill>
                  <a:srgbClr val="FF0000"/>
                </a:solidFill>
              </a:rPr>
              <a:t>-channel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786637" y="3974713"/>
            <a:ext cx="15517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|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f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LV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*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V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tb</a:t>
            </a:r>
            <a:r>
              <a:rPr lang="en-US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| = 1</a:t>
            </a:r>
          </a:p>
          <a:p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w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ithin ~ 4%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7077772" y="5479195"/>
            <a:ext cx="1840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200" b="1" dirty="0" smtClean="0">
                <a:solidFill>
                  <a:srgbClr val="008000"/>
                </a:solidFill>
              </a:rPr>
              <a:t>CMS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PAS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TOP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17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023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17</a:t>
            </a:fld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1992356" y="2744814"/>
            <a:ext cx="179428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600" b="1" dirty="0">
                <a:solidFill>
                  <a:srgbClr val="008000"/>
                </a:solidFill>
              </a:rPr>
              <a:t>JHEP 05 (2019) 088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38642" y="5021573"/>
            <a:ext cx="145912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000080"/>
                </a:solidFill>
                <a:latin typeface="Times Bold"/>
                <a:cs typeface="Times Bold"/>
              </a:rPr>
              <a:t>(</a:t>
            </a:r>
            <a:r>
              <a:rPr lang="en-US" sz="1600" b="1" dirty="0" err="1" smtClean="0">
                <a:solidFill>
                  <a:srgbClr val="000080"/>
                </a:solidFill>
                <a:latin typeface="Times Bold"/>
                <a:cs typeface="Times Bold"/>
              </a:rPr>
              <a:t>f</a:t>
            </a:r>
            <a:r>
              <a:rPr lang="en-US" sz="1600" b="1" baseline="-25000" dirty="0" err="1" smtClean="0">
                <a:solidFill>
                  <a:srgbClr val="000080"/>
                </a:solidFill>
                <a:latin typeface="Times Bold"/>
                <a:cs typeface="Times Bold"/>
              </a:rPr>
              <a:t>LV</a:t>
            </a:r>
            <a:r>
              <a:rPr lang="en-US" sz="1600" b="1" baseline="-25000" dirty="0" smtClean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r>
              <a:rPr lang="en-US" sz="1600" dirty="0">
                <a:solidFill>
                  <a:srgbClr val="000080"/>
                </a:solidFill>
                <a:latin typeface="Times Bold"/>
                <a:cs typeface="Times Bold"/>
              </a:rPr>
              <a:t>f</a:t>
            </a:r>
            <a:r>
              <a:rPr lang="en-US" sz="1600" dirty="0" smtClean="0">
                <a:solidFill>
                  <a:srgbClr val="000080"/>
                </a:solidFill>
                <a:latin typeface="Times Bold"/>
                <a:cs typeface="Times Bold"/>
              </a:rPr>
              <a:t>orm </a:t>
            </a:r>
            <a:r>
              <a:rPr lang="en-US" sz="1600" dirty="0">
                <a:solidFill>
                  <a:srgbClr val="000080"/>
                </a:solidFill>
                <a:latin typeface="Times Bold"/>
                <a:cs typeface="Times Bold"/>
              </a:rPr>
              <a:t>f</a:t>
            </a:r>
            <a:r>
              <a:rPr lang="en-US" sz="1600" dirty="0" smtClean="0">
                <a:solidFill>
                  <a:srgbClr val="000080"/>
                </a:solidFill>
                <a:latin typeface="Times Bold"/>
                <a:cs typeface="Times Bold"/>
              </a:rPr>
              <a:t>actor </a:t>
            </a:r>
          </a:p>
          <a:p>
            <a:r>
              <a:rPr lang="en-US" sz="1600" dirty="0" smtClean="0">
                <a:solidFill>
                  <a:srgbClr val="000080"/>
                </a:solidFill>
                <a:latin typeface="Times Bold"/>
                <a:cs typeface="Times Bold"/>
              </a:rPr>
              <a:t>for </a:t>
            </a:r>
            <a:r>
              <a:rPr lang="en-US" sz="1600" dirty="0">
                <a:solidFill>
                  <a:srgbClr val="000080"/>
                </a:solidFill>
                <a:latin typeface="Times Bold"/>
                <a:cs typeface="Times Bold"/>
              </a:rPr>
              <a:t>BSM </a:t>
            </a:r>
            <a:endParaRPr lang="en-US" sz="1600" dirty="0" smtClean="0">
              <a:solidFill>
                <a:srgbClr val="000080"/>
              </a:solidFill>
              <a:latin typeface="Times Bold"/>
              <a:cs typeface="Times Bold"/>
            </a:endParaRPr>
          </a:p>
          <a:p>
            <a:r>
              <a:rPr lang="en-US" sz="1600" dirty="0" smtClean="0">
                <a:solidFill>
                  <a:srgbClr val="000080"/>
                </a:solidFill>
                <a:latin typeface="Times Bold"/>
                <a:cs typeface="Times Bold"/>
              </a:rPr>
              <a:t>contributions) </a:t>
            </a:r>
            <a:endParaRPr lang="en-US" sz="1600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3786637" y="4621044"/>
            <a:ext cx="140594" cy="666791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1276993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18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572690" y="2599556"/>
            <a:ext cx="422122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Gauge boson couplings</a:t>
            </a:r>
          </a:p>
        </p:txBody>
      </p:sp>
    </p:spTree>
    <p:extLst>
      <p:ext uri="{BB962C8B-B14F-4D97-AF65-F5344CB8AC3E}">
        <p14:creationId xmlns:p14="http://schemas.microsoft.com/office/powerpoint/2010/main" val="87672882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421" y="3676128"/>
            <a:ext cx="3045188" cy="256196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7785" y="3780704"/>
            <a:ext cx="2876005" cy="24949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79360" y="187429"/>
            <a:ext cx="4138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Multi gauge boson production 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6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20017" y="833799"/>
            <a:ext cx="91569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mr-IN" b="1" dirty="0">
                <a:solidFill>
                  <a:srgbClr val="000090"/>
                </a:solidFill>
                <a:latin typeface="Times Bold"/>
                <a:cs typeface="Times Bold"/>
              </a:rPr>
              <a:t>VV / Vγ / γγ / </a:t>
            </a:r>
            <a:r>
              <a:rPr lang="mr-IN" b="1" dirty="0" smtClean="0">
                <a:solidFill>
                  <a:srgbClr val="008000"/>
                </a:solidFill>
                <a:latin typeface="Times Bold"/>
                <a:cs typeface="Times Bold"/>
              </a:rPr>
              <a:t>VVV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(V=W, Z)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-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Investigate the non-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abelian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structure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of the SM at the highest energy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Sensitive to new physics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via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a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nomalous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riple (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Q</a:t>
            </a:r>
            <a:r>
              <a:rPr lang="en-US" dirty="0" smtClean="0">
                <a:solidFill>
                  <a:srgbClr val="008000"/>
                </a:solidFill>
                <a:latin typeface="Times Bold"/>
                <a:cs typeface="Times Bold"/>
              </a:rPr>
              <a:t>uartic)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G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auge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C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ouplings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aTGC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,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Times Bold"/>
                <a:cs typeface="Times Bold"/>
              </a:rPr>
              <a:t>aQGC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073" r="70722" b="3557"/>
          <a:stretch/>
        </p:blipFill>
        <p:spPr>
          <a:xfrm>
            <a:off x="175193" y="39918"/>
            <a:ext cx="1211125" cy="7941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3511" y="1787210"/>
            <a:ext cx="68403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Dibosons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: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many measurements,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NNLO necessary to describe data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19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881" t="11783" r="1718" b="4973"/>
          <a:stretch/>
        </p:blipFill>
        <p:spPr>
          <a:xfrm>
            <a:off x="7465388" y="57209"/>
            <a:ext cx="1303131" cy="776815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5"/>
          <a:srcRect l="1109"/>
          <a:stretch/>
        </p:blipFill>
        <p:spPr>
          <a:xfrm>
            <a:off x="29446" y="3421176"/>
            <a:ext cx="3424018" cy="3157325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2050415" y="3777117"/>
            <a:ext cx="849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ZZ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4l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97829" y="2252315"/>
            <a:ext cx="6917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CMS: </a:t>
            </a:r>
            <a:r>
              <a:rPr lang="mr-IN" dirty="0" smtClean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mr-IN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ot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(ZZ) with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full Run 2 data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.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Uncertainties: stat ~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syst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~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lumi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721514" y="5887019"/>
            <a:ext cx="11336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SMP-19-001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1222582" y="3437337"/>
            <a:ext cx="997864" cy="359318"/>
          </a:xfrm>
          <a:prstGeom prst="ellipse">
            <a:avLst/>
          </a:prstGeom>
          <a:noFill/>
          <a:ln w="28575" cmpd="sng">
            <a:solidFill>
              <a:srgbClr val="FF0000"/>
            </a:solidFill>
            <a:round/>
            <a:headEnd/>
            <a:tailEnd/>
          </a:ln>
          <a:effectLst/>
          <a:extLst/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TextBox 24"/>
          <p:cNvSpPr txBox="1"/>
          <p:nvPr/>
        </p:nvSpPr>
        <p:spPr>
          <a:xfrm>
            <a:off x="87696" y="2676780"/>
            <a:ext cx="88542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ATLAS measures the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helicity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fractions of W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±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and Z in WZ events in agreement with SM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predictions.  First step on the way to perform polarization measurements in VBS processes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881073" y="3516924"/>
            <a:ext cx="11479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WZ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</a:t>
            </a:r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</a:rPr>
              <a:t>lllν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19788" y="3604845"/>
            <a:ext cx="16956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>
                <a:solidFill>
                  <a:srgbClr val="008000"/>
                </a:solidFill>
                <a:latin typeface="Times Bold"/>
                <a:cs typeface="Times Bold"/>
              </a:rPr>
              <a:t>EPJC 79 (2019) 535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29043728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5329" y="3464003"/>
            <a:ext cx="3497654" cy="3237693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2330074" y="194972"/>
            <a:ext cx="44310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SM measurements: introduction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41272" y="811917"/>
            <a:ext cx="862287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“SM everywhere”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important to understand until which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point it describes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our world 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Need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to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perform SM measurements as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best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we can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- Need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to look for "Beyond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SM”.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wofold interest in SM measurements: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     - look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for deviations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wrt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SM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  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SM is a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background for direct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searches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24716" y="2411318"/>
            <a:ext cx="2836224" cy="404283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37592" y="2261864"/>
            <a:ext cx="6227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LHC Run 2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2015-2018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 has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ended 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additional ~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140 (~ 6,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LHCb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fb</a:t>
            </a:r>
            <a:r>
              <a:rPr lang="en-US" baseline="30000" dirty="0">
                <a:solidFill>
                  <a:srgbClr val="000090"/>
                </a:solidFill>
                <a:latin typeface="Times Bold"/>
                <a:cs typeface="Times Bold"/>
              </a:rPr>
              <a:t>-1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@ 13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being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analysed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  -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essential work in performance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  - steps forward in physics calculations and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modelling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045762" y="2190619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 smtClean="0">
                <a:solidFill>
                  <a:srgbClr val="008000"/>
                </a:solidFill>
              </a:rPr>
              <a:t>1905.05171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925801" y="2993333"/>
            <a:ext cx="12134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solidFill>
                  <a:srgbClr val="0000FF"/>
                </a:solidFill>
                <a:latin typeface="Times Bold"/>
                <a:cs typeface="Times Bold"/>
              </a:rPr>
              <a:t>Ratios </a:t>
            </a:r>
            <a:r>
              <a:rPr lang="en-US" sz="1600" dirty="0" smtClean="0">
                <a:solidFill>
                  <a:srgbClr val="0000FF"/>
                </a:solidFill>
                <a:latin typeface="Times Bold"/>
                <a:cs typeface="Times Bold"/>
              </a:rPr>
              <a:t>Z</a:t>
            </a:r>
            <a:r>
              <a:rPr lang="en-US" sz="1600" dirty="0">
                <a:solidFill>
                  <a:srgbClr val="0000FF"/>
                </a:solidFill>
                <a:latin typeface="Times Bold"/>
                <a:cs typeface="Times Bold"/>
              </a:rPr>
              <a:t>/</a:t>
            </a:r>
            <a:r>
              <a:rPr lang="en-US" sz="1600" dirty="0" smtClean="0">
                <a:solidFill>
                  <a:srgbClr val="0000FF"/>
                </a:solidFill>
                <a:latin typeface="Times Bold"/>
                <a:cs typeface="Times Bold"/>
              </a:rPr>
              <a:t>W</a:t>
            </a:r>
            <a:r>
              <a:rPr lang="en-US" sz="1600" baseline="30000" dirty="0" smtClean="0">
                <a:solidFill>
                  <a:srgbClr val="0000FF"/>
                </a:solidFill>
                <a:latin typeface="Times Bold"/>
                <a:cs typeface="Times Bold"/>
              </a:rPr>
              <a:t>+</a:t>
            </a:r>
            <a:r>
              <a:rPr lang="en-US" sz="1600" dirty="0" smtClean="0">
                <a:solidFill>
                  <a:srgbClr val="0000FF"/>
                </a:solidFill>
                <a:latin typeface="Times Bold"/>
                <a:cs typeface="Times Bold"/>
              </a:rPr>
              <a:t> </a:t>
            </a:r>
            <a:endParaRPr lang="en-US" sz="1600" dirty="0">
              <a:solidFill>
                <a:srgbClr val="0000FF"/>
              </a:solidFill>
              <a:latin typeface="Times Bold"/>
              <a:cs typeface="Times Bol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709611" y="6291392"/>
            <a:ext cx="479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p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T</a:t>
            </a:r>
            <a:r>
              <a:rPr lang="en-US" b="1" baseline="30000" dirty="0" err="1">
                <a:solidFill>
                  <a:srgbClr val="0000FF"/>
                </a:solidFill>
              </a:rPr>
              <a:t>V</a:t>
            </a:r>
            <a:endParaRPr lang="en-US" b="1" baseline="30000" dirty="0">
              <a:solidFill>
                <a:srgbClr val="0000FF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03270" y="4103419"/>
            <a:ext cx="103869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N</a:t>
            </a:r>
            <a:r>
              <a:rPr lang="en-US" sz="1400" b="1" baseline="30000" dirty="0" smtClean="0">
                <a:solidFill>
                  <a:srgbClr val="FF0000"/>
                </a:solidFill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</a:rPr>
              <a:t>LL+NNLO</a:t>
            </a:r>
            <a:endParaRPr lang="en-US" sz="1400" b="1" dirty="0">
              <a:solidFill>
                <a:srgbClr val="FF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2</a:t>
            </a:fld>
            <a:endParaRPr lang="en-US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89" y="3466632"/>
            <a:ext cx="2823133" cy="3391368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314166" y="3772385"/>
            <a:ext cx="14965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Times Bold"/>
                <a:cs typeface="Times Bold"/>
              </a:rPr>
              <a:t>PUPPI: Pile-up per </a:t>
            </a:r>
          </a:p>
          <a:p>
            <a:r>
              <a:rPr lang="en-US" sz="1200" dirty="0" smtClean="0">
                <a:latin typeface="Times Bold"/>
                <a:cs typeface="Times Bold"/>
              </a:rPr>
              <a:t>particle identification</a:t>
            </a:r>
            <a:endParaRPr lang="en-US" sz="1200" dirty="0">
              <a:latin typeface="Times Bold"/>
              <a:cs typeface="Times Bold"/>
            </a:endParaRPr>
          </a:p>
        </p:txBody>
      </p:sp>
      <p:sp>
        <p:nvSpPr>
          <p:cNvPr id="25" name="TextBox 24"/>
          <p:cNvSpPr txBox="1"/>
          <p:nvPr/>
        </p:nvSpPr>
        <p:spPr>
          <a:xfrm rot="16200000">
            <a:off x="-502945" y="5048875"/>
            <a:ext cx="137083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0000FF"/>
                </a:solidFill>
              </a:rPr>
              <a:t>~ Recoil resolution</a:t>
            </a:r>
            <a:endParaRPr lang="en-US" sz="1200" b="1" dirty="0">
              <a:solidFill>
                <a:srgbClr val="0000FF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2357" y="3401772"/>
            <a:ext cx="16722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200" b="1" dirty="0" smtClean="0">
                <a:solidFill>
                  <a:srgbClr val="008000"/>
                </a:solidFill>
              </a:rPr>
              <a:t>JINST </a:t>
            </a:r>
            <a:r>
              <a:rPr lang="is-IS" sz="1200" b="1" dirty="0">
                <a:solidFill>
                  <a:srgbClr val="008000"/>
                </a:solidFill>
              </a:rPr>
              <a:t>14 (2019) P07004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42540" y="4549923"/>
            <a:ext cx="141577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</a:rPr>
              <a:t>~ 1% uncertainty</a:t>
            </a:r>
            <a:endParaRPr lang="en-US" sz="1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604851" y="5724769"/>
            <a:ext cx="27494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200" dirty="0">
                <a:solidFill>
                  <a:srgbClr val="008000"/>
                </a:solidFill>
                <a:latin typeface="Times Bold"/>
                <a:cs typeface="Times Bold"/>
              </a:rPr>
              <a:t>https://atlas.web.cern.ch/Atlas/GROUPS</a:t>
            </a:r>
            <a:r>
              <a:rPr lang="mr-IN" sz="1200" dirty="0" smtClean="0">
                <a:solidFill>
                  <a:srgbClr val="008000"/>
                </a:solidFill>
                <a:latin typeface="Times Bold"/>
                <a:cs typeface="Times Bold"/>
              </a:rPr>
              <a:t>/</a:t>
            </a:r>
            <a:endParaRPr lang="en-US" sz="1200" dirty="0" smtClean="0">
              <a:solidFill>
                <a:srgbClr val="008000"/>
              </a:solidFill>
              <a:latin typeface="Times Bold"/>
              <a:cs typeface="Times Bold"/>
            </a:endParaRPr>
          </a:p>
          <a:p>
            <a:r>
              <a:rPr lang="mr-IN" sz="1200" dirty="0" smtClean="0">
                <a:solidFill>
                  <a:srgbClr val="008000"/>
                </a:solidFill>
                <a:latin typeface="Times Bold"/>
                <a:cs typeface="Times Bold"/>
              </a:rPr>
              <a:t>PHYSICS</a:t>
            </a:r>
            <a:r>
              <a:rPr lang="mr-IN" sz="1200" dirty="0">
                <a:solidFill>
                  <a:srgbClr val="008000"/>
                </a:solidFill>
                <a:latin typeface="Times Bold"/>
                <a:cs typeface="Times Bold"/>
              </a:rPr>
              <a:t>/PLOTS/FTAG-2019-004/</a:t>
            </a:r>
            <a:endParaRPr lang="en-US" sz="1200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463180" y="6184878"/>
            <a:ext cx="5437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N</a:t>
            </a:r>
            <a:r>
              <a:rPr lang="en-US" b="1" baseline="-25000" dirty="0" err="1" smtClean="0">
                <a:solidFill>
                  <a:srgbClr val="0000FF"/>
                </a:solidFill>
              </a:rPr>
              <a:t>vtx</a:t>
            </a:r>
            <a:endParaRPr lang="en-US" b="1" baseline="30000" dirty="0">
              <a:solidFill>
                <a:srgbClr val="0000FF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73074" y="3292246"/>
            <a:ext cx="10310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200" b="1" dirty="0">
                <a:solidFill>
                  <a:srgbClr val="008000"/>
                </a:solidFill>
              </a:rPr>
              <a:t>(1907.05120)</a:t>
            </a:r>
            <a:endParaRPr lang="en-US" sz="1200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55972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944" y="3059285"/>
            <a:ext cx="5497815" cy="148435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19888" y="3684629"/>
            <a:ext cx="3724112" cy="300497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36285" y="836769"/>
            <a:ext cx="3878384" cy="272131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20530" y="210358"/>
            <a:ext cx="4138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Multi gauge boson production 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6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07532" y="4556998"/>
            <a:ext cx="4716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Recent ATLAS result finds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4.1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𝛔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evidence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(3.1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exp.) for WWW+WWZ+WZZ combined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6491" y="5268903"/>
            <a:ext cx="51316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Recent</a:t>
            </a:r>
            <a:r>
              <a:rPr lang="en-US" dirty="0" smtClean="0">
                <a:solidFill>
                  <a:srgbClr val="000090"/>
                </a:solidFill>
                <a:latin typeface="Times Roman"/>
                <a:cs typeface="Times Roman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Roman"/>
                <a:cs typeface="Times Roman"/>
              </a:rPr>
              <a:t>CMS </a:t>
            </a:r>
            <a:r>
              <a:rPr lang="en-US" dirty="0" smtClean="0">
                <a:solidFill>
                  <a:srgbClr val="000090"/>
                </a:solidFill>
                <a:latin typeface="Times Roman"/>
                <a:cs typeface="Times Roman"/>
              </a:rPr>
              <a:t>result (</a:t>
            </a:r>
            <a:r>
              <a:rPr lang="is-IS" sz="1600" b="1" dirty="0" smtClean="0">
                <a:solidFill>
                  <a:srgbClr val="008000"/>
                </a:solidFill>
                <a:latin typeface="Times Roman"/>
                <a:cs typeface="Times Roman"/>
              </a:rPr>
              <a:t>1905.04246, </a:t>
            </a:r>
            <a:r>
              <a:rPr lang="en-US" sz="1600" b="1" dirty="0">
                <a:solidFill>
                  <a:srgbClr val="000090"/>
                </a:solidFill>
                <a:latin typeface="Times Bold"/>
                <a:cs typeface="Times Bold"/>
              </a:rPr>
              <a:t>~ </a:t>
            </a:r>
            <a:r>
              <a:rPr lang="en-US" sz="1600" dirty="0">
                <a:solidFill>
                  <a:srgbClr val="000090"/>
                </a:solidFill>
                <a:latin typeface="Times Bold"/>
                <a:cs typeface="Times Bold"/>
              </a:rPr>
              <a:t>36 fb</a:t>
            </a:r>
            <a:r>
              <a:rPr lang="en-US" sz="1600" baseline="30000" dirty="0">
                <a:solidFill>
                  <a:srgbClr val="000090"/>
                </a:solidFill>
                <a:latin typeface="Times Bold"/>
                <a:cs typeface="Times Bold"/>
              </a:rPr>
              <a:t>-1 </a:t>
            </a:r>
            <a:r>
              <a:rPr lang="en-US" sz="1600" dirty="0">
                <a:solidFill>
                  <a:srgbClr val="000090"/>
                </a:solidFill>
                <a:latin typeface="Times Bold"/>
                <a:cs typeface="Times Bold"/>
              </a:rPr>
              <a:t>@ 13 </a:t>
            </a:r>
            <a:r>
              <a:rPr lang="en-US" sz="1600" dirty="0" err="1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r>
              <a:rPr lang="en-US" dirty="0" smtClean="0">
                <a:solidFill>
                  <a:srgbClr val="000090"/>
                </a:solidFill>
                <a:latin typeface="Times Roman"/>
                <a:cs typeface="Times Roman"/>
              </a:rPr>
              <a:t>) 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Roman"/>
                <a:cs typeface="Times Roman"/>
              </a:rPr>
              <a:t>  focuses on </a:t>
            </a:r>
            <a:r>
              <a:rPr lang="en-US" dirty="0">
                <a:solidFill>
                  <a:srgbClr val="000090"/>
                </a:solidFill>
                <a:latin typeface="Times Roman"/>
                <a:cs typeface="Times Roman"/>
              </a:rPr>
              <a:t>WWW in the </a:t>
            </a:r>
            <a:r>
              <a:rPr lang="en-US" dirty="0" smtClean="0">
                <a:solidFill>
                  <a:srgbClr val="000090"/>
                </a:solidFill>
                <a:latin typeface="Times Roman"/>
                <a:cs typeface="Times Roman"/>
              </a:rPr>
              <a:t> 2ss</a:t>
            </a:r>
            <a:r>
              <a:rPr lang="en-US" dirty="0">
                <a:solidFill>
                  <a:srgbClr val="000090"/>
                </a:solidFill>
                <a:latin typeface="Times Roman"/>
                <a:cs typeface="Times Roman"/>
              </a:rPr>
              <a:t>- and 3-lepton </a:t>
            </a:r>
            <a:r>
              <a:rPr lang="en-US" dirty="0" smtClean="0">
                <a:solidFill>
                  <a:srgbClr val="000090"/>
                </a:solidFill>
                <a:latin typeface="Times Roman"/>
                <a:cs typeface="Times Roman"/>
              </a:rPr>
              <a:t>channels</a:t>
            </a:r>
          </a:p>
          <a:p>
            <a:r>
              <a:rPr lang="en-US" dirty="0">
                <a:solidFill>
                  <a:srgbClr val="000090"/>
                </a:solidFill>
                <a:latin typeface="Times Roman"/>
                <a:cs typeface="Times Roman"/>
              </a:rPr>
              <a:t>  Confidence intervals for </a:t>
            </a:r>
            <a:r>
              <a:rPr lang="en-US" b="1" dirty="0" err="1">
                <a:solidFill>
                  <a:srgbClr val="FF0000"/>
                </a:solidFill>
                <a:latin typeface="Times Roman"/>
                <a:cs typeface="Times Roman"/>
              </a:rPr>
              <a:t>aQGC</a:t>
            </a:r>
            <a:r>
              <a:rPr lang="en-US" dirty="0">
                <a:solidFill>
                  <a:srgbClr val="000090"/>
                </a:solidFill>
                <a:latin typeface="Times Roman"/>
                <a:cs typeface="Times Roman"/>
              </a:rPr>
              <a:t> (dim-8 </a:t>
            </a:r>
            <a:r>
              <a:rPr lang="en-US" dirty="0" smtClean="0">
                <a:solidFill>
                  <a:srgbClr val="000090"/>
                </a:solidFill>
                <a:latin typeface="Times Roman"/>
                <a:cs typeface="Times Roman"/>
              </a:rPr>
              <a:t>operators,</a:t>
            </a:r>
          </a:p>
          <a:p>
            <a:r>
              <a:rPr lang="en-US" dirty="0">
                <a:solidFill>
                  <a:srgbClr val="000090"/>
                </a:solidFill>
                <a:latin typeface="Times Roman"/>
                <a:cs typeface="Times Roman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Roman"/>
                <a:cs typeface="Times Roman"/>
              </a:rPr>
              <a:t>more later).  Limits on </a:t>
            </a:r>
            <a:r>
              <a:rPr lang="en-US" dirty="0" err="1" smtClean="0">
                <a:solidFill>
                  <a:srgbClr val="000090"/>
                </a:solidFill>
                <a:latin typeface="Times Roman"/>
                <a:cs typeface="Times Roman"/>
              </a:rPr>
              <a:t>axion</a:t>
            </a:r>
            <a:r>
              <a:rPr lang="en-US" dirty="0" smtClean="0">
                <a:solidFill>
                  <a:srgbClr val="000090"/>
                </a:solidFill>
                <a:latin typeface="Times Roman"/>
                <a:cs typeface="Times Roman"/>
              </a:rPr>
              <a:t>-like particles</a:t>
            </a:r>
            <a:endParaRPr lang="en-US" dirty="0">
              <a:solidFill>
                <a:srgbClr val="000090"/>
              </a:solidFill>
              <a:latin typeface="Times Roman"/>
              <a:cs typeface="Times Roman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323" y="3269262"/>
            <a:ext cx="1618782" cy="107600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66514" y="839427"/>
            <a:ext cx="49552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D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i-boson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Z(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ll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)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: new ATLAS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full Run 2 data</a:t>
            </a:r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.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-8059" y="6519738"/>
            <a:ext cx="352441" cy="365125"/>
          </a:xfrm>
        </p:spPr>
        <p:txBody>
          <a:bodyPr/>
          <a:lstStyle/>
          <a:p>
            <a:fld id="{7D91ED3E-30EC-D84B-A7C4-D954B61A9C07}" type="slidenum">
              <a:rPr lang="en-US" smtClean="0"/>
              <a:t>20</a:t>
            </a:fld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6960919" y="853244"/>
            <a:ext cx="504523" cy="422522"/>
            <a:chOff x="4376597" y="2177871"/>
            <a:chExt cx="504523" cy="422522"/>
          </a:xfrm>
        </p:grpSpPr>
        <p:sp>
          <p:nvSpPr>
            <p:cNvPr id="27" name="Explosion 1 26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6514" y="2811426"/>
            <a:ext cx="29033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Tribosons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    rare process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48245" y="1787647"/>
            <a:ext cx="43034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NNLO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describes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E</a:t>
            </a:r>
            <a:r>
              <a:rPr lang="en-US" b="1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γ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within uncertainties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&amp;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improve data description 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551279" y="2243634"/>
            <a:ext cx="8067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Z(</a:t>
            </a:r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ll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) </a:t>
            </a:r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γ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8279846" y="984435"/>
            <a:ext cx="601277" cy="329793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146310" y="1139042"/>
            <a:ext cx="48973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Differential X-sections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vs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E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hr-HR" dirty="0" smtClean="0">
                <a:solidFill>
                  <a:srgbClr val="000090"/>
                </a:solidFill>
                <a:latin typeface="Times Bold"/>
                <a:cs typeface="Times Bold"/>
              </a:rPr>
              <a:t>|</a:t>
            </a:r>
            <a:r>
              <a:rPr lang="hr-HR" dirty="0">
                <a:solidFill>
                  <a:srgbClr val="000090"/>
                </a:solidFill>
                <a:latin typeface="Times Bold"/>
                <a:cs typeface="Times Bold"/>
              </a:rPr>
              <a:t>η</a:t>
            </a:r>
            <a:r>
              <a:rPr lang="hr-HR" baseline="-25000" dirty="0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hr-HR" dirty="0">
                <a:solidFill>
                  <a:srgbClr val="000090"/>
                </a:solidFill>
                <a:latin typeface="Times Bold"/>
                <a:cs typeface="Times Bold"/>
              </a:rPr>
              <a:t>|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ll</a:t>
            </a:r>
            <a:r>
              <a:rPr lang="en-US" b="1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llγ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~ 5% experimental uncertainty in most of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E</a:t>
            </a:r>
            <a:r>
              <a:rPr lang="en-US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bins.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668571" y="3604973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400" b="1" dirty="0" smtClean="0">
                <a:solidFill>
                  <a:srgbClr val="008000"/>
                </a:solidFill>
              </a:rPr>
              <a:t>1903.10415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24" name="Oval 23"/>
          <p:cNvSpPr/>
          <p:nvPr/>
        </p:nvSpPr>
        <p:spPr>
          <a:xfrm>
            <a:off x="8533844" y="3604973"/>
            <a:ext cx="601277" cy="329793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6960919" y="564457"/>
            <a:ext cx="20715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8000"/>
                </a:solidFill>
                <a:latin typeface="Times Bold"/>
                <a:cs typeface="Times Bold"/>
              </a:rPr>
              <a:t>ATLAS-CONF-</a:t>
            </a:r>
            <a:r>
              <a:rPr lang="mr-IN" sz="1400" b="1" dirty="0" smtClean="0">
                <a:solidFill>
                  <a:srgbClr val="008000"/>
                </a:solidFill>
                <a:latin typeface="Times Bold"/>
                <a:cs typeface="Times Bold"/>
              </a:rPr>
              <a:t>201</a:t>
            </a:r>
            <a:r>
              <a:rPr lang="en-US" sz="1400" b="1" dirty="0" smtClean="0">
                <a:solidFill>
                  <a:srgbClr val="008000"/>
                </a:solidFill>
                <a:latin typeface="Times Bold"/>
                <a:cs typeface="Times Bold"/>
              </a:rPr>
              <a:t>9</a:t>
            </a:r>
            <a:r>
              <a:rPr lang="mr-IN" sz="1400" b="1" dirty="0" smtClean="0">
                <a:solidFill>
                  <a:srgbClr val="008000"/>
                </a:solidFill>
                <a:latin typeface="Times Bold"/>
                <a:cs typeface="Times Bold"/>
              </a:rPr>
              <a:t>-0</a:t>
            </a:r>
            <a:r>
              <a:rPr lang="en-US" sz="1400" b="1" dirty="0" smtClean="0">
                <a:solidFill>
                  <a:srgbClr val="008000"/>
                </a:solidFill>
                <a:latin typeface="Times Bold"/>
                <a:cs typeface="Times Bold"/>
              </a:rPr>
              <a:t>3</a:t>
            </a:r>
            <a:r>
              <a:rPr lang="mr-IN" sz="1400" b="1" dirty="0" smtClean="0">
                <a:solidFill>
                  <a:srgbClr val="008000"/>
                </a:solidFill>
                <a:latin typeface="Times Bold"/>
                <a:cs typeface="Times Bold"/>
              </a:rPr>
              <a:t>4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27676880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Straight Connector 5"/>
          <p:cNvCxnSpPr/>
          <p:nvPr/>
        </p:nvCxnSpPr>
        <p:spPr>
          <a:xfrm>
            <a:off x="97696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19544" y="843930"/>
            <a:ext cx="776366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V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ector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B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oson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F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usion (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EW-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Vjj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 and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V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ector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B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oson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cattering (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EW-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VVjj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 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-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ilestones studies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of EW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sector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- sensitive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to new physics in the 3 or 4 boson vertex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9814" y="4529761"/>
            <a:ext cx="44654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VBS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 EW-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ssWWjj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sz="1600" b="1" dirty="0" smtClean="0">
                <a:solidFill>
                  <a:srgbClr val="008000"/>
                </a:solidFill>
                <a:latin typeface="Times Bold"/>
                <a:cs typeface="Times Bold"/>
              </a:rPr>
              <a:t>ATLAS&amp;CMS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   EW-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WZjj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sz="1600" b="1" dirty="0" smtClean="0">
                <a:solidFill>
                  <a:srgbClr val="008000"/>
                </a:solidFill>
                <a:latin typeface="Times Bold"/>
                <a:cs typeface="Times Bold"/>
              </a:rPr>
              <a:t>ATLAS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),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EW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ZZjj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(</a:t>
            </a:r>
            <a:r>
              <a:rPr lang="en-US" sz="1600" b="1" dirty="0" smtClean="0">
                <a:solidFill>
                  <a:srgbClr val="FF0000"/>
                </a:solidFill>
                <a:latin typeface="Times Bold"/>
                <a:cs typeface="Times Bold"/>
              </a:rPr>
              <a:t>ATLAS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)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9094" y="5946756"/>
            <a:ext cx="37882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A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greement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with SM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predictions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limits on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aTGC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and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aQGC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8950" y="1773835"/>
            <a:ext cx="6391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VBF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VBS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tagged by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2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jets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with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large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separation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in rapidity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5167" y="2084125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Large </a:t>
            </a:r>
            <a:r>
              <a:rPr lang="en-US" dirty="0" err="1">
                <a:solidFill>
                  <a:srgbClr val="FF0000"/>
                </a:solidFill>
                <a:latin typeface="Times Bold"/>
                <a:cs typeface="Times Bold"/>
              </a:rPr>
              <a:t>mjj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for leading two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jets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Low jet activity in the central region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950" y="2784922"/>
            <a:ext cx="43785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“QCD-mediated”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V+jj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and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VV+jj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(interference !). Often largest background.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1467" y="161192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2160" y="3332597"/>
            <a:ext cx="4314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perform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common fit to 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ignal and control 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r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egions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" y="30500"/>
            <a:ext cx="1098280" cy="822744"/>
          </a:xfrm>
          <a:prstGeom prst="rect">
            <a:avLst/>
          </a:prstGeom>
        </p:spPr>
      </p:pic>
      <p:pic>
        <p:nvPicPr>
          <p:cNvPr id="34" name="Picture 3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7507" y="2979615"/>
            <a:ext cx="4525681" cy="3340383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6553943" y="979171"/>
            <a:ext cx="2531547" cy="1534480"/>
            <a:chOff x="5690162" y="778535"/>
            <a:chExt cx="3251395" cy="1921662"/>
          </a:xfrm>
        </p:grpSpPr>
        <p:sp>
          <p:nvSpPr>
            <p:cNvPr id="18" name="Isosceles Triangle 17"/>
            <p:cNvSpPr/>
            <p:nvPr/>
          </p:nvSpPr>
          <p:spPr>
            <a:xfrm rot="17008155">
              <a:off x="7817901" y="1221694"/>
              <a:ext cx="350009" cy="1412728"/>
            </a:xfrm>
            <a:prstGeom prst="triangle">
              <a:avLst/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lin ang="5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Isosceles Triangle 18"/>
            <p:cNvSpPr/>
            <p:nvPr/>
          </p:nvSpPr>
          <p:spPr>
            <a:xfrm rot="6976925">
              <a:off x="6367686" y="992082"/>
              <a:ext cx="350009" cy="1257231"/>
            </a:xfrm>
            <a:prstGeom prst="triangle">
              <a:avLst>
                <a:gd name="adj" fmla="val 0"/>
              </a:avLst>
            </a:prstGeom>
            <a:gradFill flip="none" rotWithShape="1">
              <a:gsLst>
                <a:gs pos="0">
                  <a:srgbClr val="FF0000"/>
                </a:gs>
                <a:gs pos="100000">
                  <a:srgbClr val="FFFFFF"/>
                </a:gs>
              </a:gsLst>
              <a:lin ang="5400000" scaled="0"/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/>
            <p:cNvCxnSpPr/>
            <p:nvPr/>
          </p:nvCxnSpPr>
          <p:spPr>
            <a:xfrm flipV="1">
              <a:off x="7240206" y="1020077"/>
              <a:ext cx="650010" cy="707693"/>
            </a:xfrm>
            <a:prstGeom prst="line">
              <a:avLst/>
            </a:prstGeom>
            <a:ln>
              <a:solidFill>
                <a:srgbClr val="4F81BD"/>
              </a:solidFill>
              <a:prstDash val="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V="1">
              <a:off x="6970191" y="1790162"/>
              <a:ext cx="236710" cy="910035"/>
            </a:xfrm>
            <a:prstGeom prst="line">
              <a:avLst/>
            </a:prstGeom>
            <a:ln>
              <a:solidFill>
                <a:srgbClr val="4F81BD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>
              <a:off x="5690162" y="1757773"/>
              <a:ext cx="3051395" cy="0"/>
            </a:xfrm>
            <a:prstGeom prst="line">
              <a:avLst/>
            </a:prstGeom>
            <a:ln>
              <a:solidFill>
                <a:srgbClr val="4F81BD"/>
              </a:solidFill>
              <a:prstDash val="dot"/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TextBox 22"/>
            <p:cNvSpPr txBox="1"/>
            <p:nvPr/>
          </p:nvSpPr>
          <p:spPr>
            <a:xfrm>
              <a:off x="5740161" y="1175437"/>
              <a:ext cx="432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jet</a:t>
              </a:r>
              <a:endParaRPr lang="en-US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8509490" y="1911186"/>
              <a:ext cx="43206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jet</a:t>
              </a:r>
              <a:endParaRPr lang="en-US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7788777" y="778535"/>
              <a:ext cx="520080" cy="4001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 err="1" smtClean="0"/>
                <a:t>ν</a:t>
              </a:r>
              <a:endParaRPr lang="en-US" sz="2000" dirty="0"/>
            </a:p>
          </p:txBody>
        </p:sp>
        <p:sp>
          <p:nvSpPr>
            <p:cNvPr id="26" name="Freeform 25"/>
            <p:cNvSpPr/>
            <p:nvPr/>
          </p:nvSpPr>
          <p:spPr>
            <a:xfrm>
              <a:off x="7207686" y="2200157"/>
              <a:ext cx="92532" cy="280020"/>
            </a:xfrm>
            <a:custGeom>
              <a:avLst/>
              <a:gdLst>
                <a:gd name="connsiteX0" fmla="*/ 2490 w 92532"/>
                <a:gd name="connsiteY0" fmla="*/ 240017 h 280020"/>
                <a:gd name="connsiteX1" fmla="*/ 62492 w 92532"/>
                <a:gd name="connsiteY1" fmla="*/ 160011 h 280020"/>
                <a:gd name="connsiteX2" fmla="*/ 72492 w 92532"/>
                <a:gd name="connsiteY2" fmla="*/ 130009 h 280020"/>
                <a:gd name="connsiteX3" fmla="*/ 62492 w 92532"/>
                <a:gd name="connsiteY3" fmla="*/ 40003 h 280020"/>
                <a:gd name="connsiteX4" fmla="*/ 52491 w 92532"/>
                <a:gd name="connsiteY4" fmla="*/ 10000 h 280020"/>
                <a:gd name="connsiteX5" fmla="*/ 22491 w 92532"/>
                <a:gd name="connsiteY5" fmla="*/ 0 h 280020"/>
                <a:gd name="connsiteX6" fmla="*/ 12490 w 92532"/>
                <a:gd name="connsiteY6" fmla="*/ 180013 h 280020"/>
                <a:gd name="connsiteX7" fmla="*/ 22491 w 92532"/>
                <a:gd name="connsiteY7" fmla="*/ 220016 h 280020"/>
                <a:gd name="connsiteX8" fmla="*/ 42491 w 92532"/>
                <a:gd name="connsiteY8" fmla="*/ 280020 h 280020"/>
                <a:gd name="connsiteX9" fmla="*/ 92493 w 92532"/>
                <a:gd name="connsiteY9" fmla="*/ 260019 h 2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532" h="280020">
                  <a:moveTo>
                    <a:pt x="2490" y="240017"/>
                  </a:moveTo>
                  <a:cubicBezTo>
                    <a:pt x="12298" y="227756"/>
                    <a:pt x="51880" y="181235"/>
                    <a:pt x="62492" y="160011"/>
                  </a:cubicBezTo>
                  <a:cubicBezTo>
                    <a:pt x="67206" y="150582"/>
                    <a:pt x="69159" y="140010"/>
                    <a:pt x="72492" y="130009"/>
                  </a:cubicBezTo>
                  <a:cubicBezTo>
                    <a:pt x="69159" y="100007"/>
                    <a:pt x="67455" y="69779"/>
                    <a:pt x="62492" y="40003"/>
                  </a:cubicBezTo>
                  <a:cubicBezTo>
                    <a:pt x="60759" y="29604"/>
                    <a:pt x="59945" y="17454"/>
                    <a:pt x="52491" y="10000"/>
                  </a:cubicBezTo>
                  <a:cubicBezTo>
                    <a:pt x="45038" y="2546"/>
                    <a:pt x="32491" y="3333"/>
                    <a:pt x="22491" y="0"/>
                  </a:cubicBezTo>
                  <a:cubicBezTo>
                    <a:pt x="-7959" y="91352"/>
                    <a:pt x="-3534" y="51815"/>
                    <a:pt x="12490" y="180013"/>
                  </a:cubicBezTo>
                  <a:cubicBezTo>
                    <a:pt x="14195" y="193652"/>
                    <a:pt x="18542" y="206851"/>
                    <a:pt x="22491" y="220016"/>
                  </a:cubicBezTo>
                  <a:cubicBezTo>
                    <a:pt x="28549" y="240210"/>
                    <a:pt x="42491" y="280020"/>
                    <a:pt x="42491" y="280020"/>
                  </a:cubicBezTo>
                  <a:cubicBezTo>
                    <a:pt x="95762" y="269365"/>
                    <a:pt x="92493" y="287016"/>
                    <a:pt x="92493" y="260019"/>
                  </a:cubicBezTo>
                </a:path>
              </a:pathLst>
            </a:cu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000090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8340235" y="1407738"/>
              <a:ext cx="2871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latin typeface="Times Bold Italic"/>
                  <a:cs typeface="Times Bold Italic"/>
                </a:rPr>
                <a:t>z</a:t>
              </a:r>
              <a:endParaRPr lang="en-US" dirty="0">
                <a:latin typeface="Times Bold Italic"/>
                <a:cs typeface="Times Bold Italic"/>
              </a:endParaRPr>
            </a:p>
          </p:txBody>
        </p:sp>
        <p:sp>
          <p:nvSpPr>
            <p:cNvPr id="28" name="Block Arc 27"/>
            <p:cNvSpPr/>
            <p:nvPr/>
          </p:nvSpPr>
          <p:spPr>
            <a:xfrm rot="880191">
              <a:off x="6625396" y="1241056"/>
              <a:ext cx="1276122" cy="979199"/>
            </a:xfrm>
            <a:prstGeom prst="blockArc">
              <a:avLst>
                <a:gd name="adj1" fmla="val 10800000"/>
                <a:gd name="adj2" fmla="val 21568001"/>
                <a:gd name="adj3" fmla="val 883"/>
              </a:avLst>
            </a:prstGeom>
            <a:ln>
              <a:solidFill>
                <a:srgbClr val="FF0000"/>
              </a:solidFill>
              <a:prstDash val="dash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7684102" y="1191930"/>
              <a:ext cx="5522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000090"/>
                  </a:solidFill>
                  <a:latin typeface="Times Roman"/>
                  <a:cs typeface="Times Roman"/>
                </a:rPr>
                <a:t>Δy</a:t>
              </a:r>
              <a:r>
                <a:rPr lang="en-US" baseline="-25000" dirty="0" err="1" smtClean="0">
                  <a:solidFill>
                    <a:srgbClr val="000090"/>
                  </a:solidFill>
                  <a:latin typeface="Times Roman"/>
                  <a:cs typeface="Times Roman"/>
                </a:rPr>
                <a:t>jj</a:t>
              </a:r>
              <a:endParaRPr lang="en-US" dirty="0"/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76996" y="56098"/>
            <a:ext cx="997663" cy="84057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9082" y="5232484"/>
            <a:ext cx="4461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Evidence: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VBS: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EW-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Zγjj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sz="1600" b="1" dirty="0" smtClean="0">
                <a:solidFill>
                  <a:srgbClr val="008000"/>
                </a:solidFill>
                <a:latin typeface="Times Bold"/>
                <a:cs typeface="Times Bold"/>
              </a:rPr>
              <a:t>CMS)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@ 8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&amp; 13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555" y="3903561"/>
            <a:ext cx="43525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Observed :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VBF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: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EW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Wjj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and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EW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Zjj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sz="1600" b="1" dirty="0" smtClean="0">
                <a:solidFill>
                  <a:srgbClr val="008000"/>
                </a:solidFill>
                <a:latin typeface="Times Bold"/>
                <a:cs typeface="Times Bold"/>
              </a:rPr>
              <a:t>ATLAS&amp;CMS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604678" y="48229"/>
            <a:ext cx="599094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Single gauge bosons &amp; di-bosons with 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dijets</a:t>
            </a:r>
            <a:endParaRPr lang="en-US" sz="2400" b="1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r>
              <a:rPr lang="en-US" sz="2400" b="1" dirty="0">
                <a:solidFill>
                  <a:srgbClr val="FF0000"/>
                </a:solidFill>
                <a:effectLst/>
                <a:latin typeface="Times Bold"/>
                <a:cs typeface="Times Bold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                     (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EW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Vjj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&amp; EW-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VVjj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)</a:t>
            </a:r>
            <a:endParaRPr lang="en-US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36" name="Straight Connector 35"/>
          <p:cNvCxnSpPr/>
          <p:nvPr/>
        </p:nvCxnSpPr>
        <p:spPr>
          <a:xfrm>
            <a:off x="4669468" y="4697174"/>
            <a:ext cx="4287506" cy="0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6435632" y="4324610"/>
            <a:ext cx="646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VBF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00943" y="5138618"/>
            <a:ext cx="6465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VBS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-11241" y="284812"/>
            <a:ext cx="533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Times Bold"/>
                <a:cs typeface="Times Bold"/>
              </a:rPr>
              <a:t>VBF</a:t>
            </a:r>
            <a:endParaRPr lang="en-US" sz="1400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8126311" y="284812"/>
            <a:ext cx="53392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Times Bold"/>
                <a:cs typeface="Times Bold"/>
              </a:rPr>
              <a:t>VBS</a:t>
            </a:r>
            <a:endParaRPr lang="en-US" sz="1400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38" name="Footer Placeholder 3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43" name="Slide Number Placeholder 4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21</a:t>
            </a:fld>
            <a:endParaRPr lang="en-US"/>
          </a:p>
        </p:txBody>
      </p:sp>
      <p:grpSp>
        <p:nvGrpSpPr>
          <p:cNvPr id="41" name="Group 40"/>
          <p:cNvGrpSpPr/>
          <p:nvPr/>
        </p:nvGrpSpPr>
        <p:grpSpPr>
          <a:xfrm>
            <a:off x="4153193" y="4964831"/>
            <a:ext cx="504523" cy="422522"/>
            <a:chOff x="4376597" y="2177871"/>
            <a:chExt cx="504523" cy="422522"/>
          </a:xfrm>
        </p:grpSpPr>
        <p:sp>
          <p:nvSpPr>
            <p:cNvPr id="44" name="Explosion 1 43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6606498" y="2132007"/>
            <a:ext cx="9455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  <a:latin typeface="Times Bold"/>
                <a:cs typeface="Times Bold"/>
              </a:rPr>
              <a:t>W-VBF</a:t>
            </a:r>
            <a:endParaRPr lang="en-US" dirty="0">
              <a:solidFill>
                <a:srgbClr val="008000"/>
              </a:solidFill>
            </a:endParaRPr>
          </a:p>
        </p:txBody>
      </p:sp>
      <p:grpSp>
        <p:nvGrpSpPr>
          <p:cNvPr id="46" name="Group 45"/>
          <p:cNvGrpSpPr/>
          <p:nvPr/>
        </p:nvGrpSpPr>
        <p:grpSpPr>
          <a:xfrm>
            <a:off x="3827311" y="5735495"/>
            <a:ext cx="504523" cy="422522"/>
            <a:chOff x="4376597" y="2177871"/>
            <a:chExt cx="504523" cy="422522"/>
          </a:xfrm>
        </p:grpSpPr>
        <p:sp>
          <p:nvSpPr>
            <p:cNvPr id="47" name="Explosion 1 46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5754013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35580" y="3973710"/>
            <a:ext cx="2543514" cy="288428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7634" y="818712"/>
            <a:ext cx="2758229" cy="315327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664" y="159835"/>
            <a:ext cx="822999" cy="693409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1408052" y="194143"/>
            <a:ext cx="6887222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Observation of EWK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r>
              <a:rPr lang="en-US" sz="2400" b="1" dirty="0" err="1">
                <a:solidFill>
                  <a:srgbClr val="FF0000"/>
                </a:solidFill>
                <a:latin typeface="Times Bold"/>
                <a:cs typeface="Times Bold"/>
              </a:rPr>
              <a:t>ZZjj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&amp; e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vidence EWK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Zγjj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8873" y="894526"/>
            <a:ext cx="60837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ATLAS: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observation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of EWK-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ZZjj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with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full Run 2  data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 (4l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and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ll</a:t>
            </a:r>
            <a:r>
              <a:rPr lang="mr-IN" b="1" dirty="0" smtClean="0">
                <a:solidFill>
                  <a:srgbClr val="000090"/>
                </a:solidFill>
                <a:latin typeface="Times Bold"/>
                <a:cs typeface="Times Bold"/>
              </a:rPr>
              <a:t>νν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2308" y="1485770"/>
            <a:ext cx="6180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it to a multi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variable combination (BDT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):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                                                         signal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strength = 1.4 ±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0.3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8620" y="2017147"/>
            <a:ext cx="38395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0"/>
              <a:buChar char="à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Significance  5.5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4.3)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σ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obs.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exp.)  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737617" y="2063718"/>
            <a:ext cx="872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ZZ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4l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766924" y="4735857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</a:rPr>
              <a:t>ZZ</a:t>
            </a:r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</a:t>
            </a:r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</a:rPr>
              <a:t>ll</a:t>
            </a:r>
            <a:r>
              <a:rPr lang="mr-IN" dirty="0" smtClean="0">
                <a:solidFill>
                  <a:srgbClr val="FF0000"/>
                </a:solidFill>
                <a:latin typeface="Times Bold"/>
                <a:cs typeface="Times Bold"/>
              </a:rPr>
              <a:t>νν</a:t>
            </a:r>
            <a:endParaRPr lang="en-US" dirty="0">
              <a:solidFill>
                <a:srgbClr val="FF0000"/>
              </a:solidFill>
            </a:endParaRPr>
          </a:p>
        </p:txBody>
      </p:sp>
      <p:grpSp>
        <p:nvGrpSpPr>
          <p:cNvPr id="23" name="Group 22"/>
          <p:cNvGrpSpPr/>
          <p:nvPr/>
        </p:nvGrpSpPr>
        <p:grpSpPr>
          <a:xfrm>
            <a:off x="6844224" y="894526"/>
            <a:ext cx="504523" cy="422522"/>
            <a:chOff x="4376597" y="2177871"/>
            <a:chExt cx="504523" cy="422522"/>
          </a:xfrm>
        </p:grpSpPr>
        <p:sp>
          <p:nvSpPr>
            <p:cNvPr id="24" name="Explosion 1 23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7026845" y="569109"/>
            <a:ext cx="19201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CONF-STDM-2019-11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932495" y="2031909"/>
            <a:ext cx="2087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8000"/>
                </a:solidFill>
                <a:latin typeface="Times Bold"/>
                <a:cs typeface="Times Bold"/>
              </a:rPr>
              <a:t>σ</a:t>
            </a:r>
            <a:r>
              <a:rPr lang="en-US" baseline="-25000" dirty="0" err="1" smtClean="0">
                <a:solidFill>
                  <a:srgbClr val="008000"/>
                </a:solidFill>
                <a:latin typeface="Times Bold"/>
                <a:cs typeface="Times Bold"/>
              </a:rPr>
              <a:t>f</a:t>
            </a:r>
            <a:r>
              <a:rPr lang="nb-NO" baseline="-25000" dirty="0" smtClean="0">
                <a:solidFill>
                  <a:srgbClr val="008000"/>
                </a:solidFill>
                <a:latin typeface="Times Bold"/>
                <a:cs typeface="Times Bold"/>
              </a:rPr>
              <a:t>id</a:t>
            </a:r>
            <a:r>
              <a:rPr lang="nb-NO" dirty="0" smtClean="0">
                <a:solidFill>
                  <a:srgbClr val="008000"/>
                </a:solidFill>
                <a:latin typeface="Times Bold"/>
                <a:cs typeface="Times Bold"/>
              </a:rPr>
              <a:t> = 0.82 </a:t>
            </a:r>
            <a:r>
              <a:rPr lang="nb-NO" dirty="0">
                <a:solidFill>
                  <a:srgbClr val="008000"/>
                </a:solidFill>
                <a:latin typeface="Times Bold"/>
                <a:cs typeface="Times Bold"/>
              </a:rPr>
              <a:t>± 0.21 </a:t>
            </a:r>
            <a:r>
              <a:rPr lang="nb-NO" dirty="0" err="1">
                <a:solidFill>
                  <a:srgbClr val="008000"/>
                </a:solidFill>
                <a:latin typeface="Times Bold"/>
                <a:cs typeface="Times Bold"/>
              </a:rPr>
              <a:t>fb</a:t>
            </a:r>
            <a:r>
              <a:rPr lang="nb-NO" dirty="0">
                <a:solidFill>
                  <a:srgbClr val="008000"/>
                </a:solidFill>
                <a:latin typeface="Times Bold"/>
                <a:cs typeface="Times Bold"/>
              </a:rPr>
              <a:t> 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689" y="3675422"/>
            <a:ext cx="3171663" cy="3145451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21890" y="3704730"/>
            <a:ext cx="3152548" cy="3143742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25200" y="2463431"/>
            <a:ext cx="60452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CMS: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Evidence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of EWK-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Z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jj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36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fb</a:t>
            </a:r>
            <a:r>
              <a:rPr lang="en-US" baseline="30000" dirty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-1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@13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TeV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(Z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ll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)</a:t>
            </a:r>
            <a:endParaRPr lang="en-US" b="1" dirty="0" smtClean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8091" y="2847160"/>
            <a:ext cx="62760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2 D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it to </a:t>
            </a:r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</a:rPr>
              <a:t>mjj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&amp;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Δ</a:t>
            </a:r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</a:rPr>
              <a:t>ηjj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                       signal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strength =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0.64 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+ 0.23</a:t>
            </a:r>
            <a:endParaRPr lang="en-US" baseline="30000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5178" y="3205061"/>
            <a:ext cx="599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0"/>
              <a:buChar char="à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Significance  4.7 (5.5)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σ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obs.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exp.)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combined with 8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TeV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endParaRPr lang="en-US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714972" y="2949262"/>
            <a:ext cx="5436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- 0.21</a:t>
            </a:r>
            <a:endParaRPr lang="en-US" baseline="-25000" dirty="0"/>
          </a:p>
        </p:txBody>
      </p:sp>
      <p:grpSp>
        <p:nvGrpSpPr>
          <p:cNvPr id="32" name="Group 31"/>
          <p:cNvGrpSpPr/>
          <p:nvPr/>
        </p:nvGrpSpPr>
        <p:grpSpPr>
          <a:xfrm>
            <a:off x="2566923" y="4498001"/>
            <a:ext cx="504523" cy="422522"/>
            <a:chOff x="4376597" y="2177871"/>
            <a:chExt cx="504523" cy="422522"/>
          </a:xfrm>
        </p:grpSpPr>
        <p:sp>
          <p:nvSpPr>
            <p:cNvPr id="33" name="Explosion 1 32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5744368" y="4553821"/>
            <a:ext cx="504523" cy="422522"/>
            <a:chOff x="4376597" y="2177871"/>
            <a:chExt cx="504523" cy="422522"/>
          </a:xfrm>
        </p:grpSpPr>
        <p:sp>
          <p:nvSpPr>
            <p:cNvPr id="36" name="Explosion 1 35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38" name="Rectangle 37"/>
          <p:cNvSpPr/>
          <p:nvPr/>
        </p:nvSpPr>
        <p:spPr>
          <a:xfrm>
            <a:off x="1408052" y="6483263"/>
            <a:ext cx="530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mjj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4715911" y="6490617"/>
            <a:ext cx="530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mjj</a:t>
            </a:r>
            <a:endParaRPr lang="en-US" b="1" dirty="0">
              <a:solidFill>
                <a:srgbClr val="FF0000"/>
              </a:solidFill>
            </a:endParaRPr>
          </a:p>
        </p:txBody>
      </p:sp>
      <p:grpSp>
        <p:nvGrpSpPr>
          <p:cNvPr id="40" name="Group 39"/>
          <p:cNvGrpSpPr/>
          <p:nvPr/>
        </p:nvGrpSpPr>
        <p:grpSpPr>
          <a:xfrm>
            <a:off x="8351937" y="4401421"/>
            <a:ext cx="504523" cy="422522"/>
            <a:chOff x="4376597" y="2177871"/>
            <a:chExt cx="504523" cy="422522"/>
          </a:xfrm>
        </p:grpSpPr>
        <p:sp>
          <p:nvSpPr>
            <p:cNvPr id="41" name="Explosion 1 40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43" name="Rectangle 42"/>
          <p:cNvSpPr/>
          <p:nvPr/>
        </p:nvSpPr>
        <p:spPr>
          <a:xfrm>
            <a:off x="7540744" y="6527506"/>
            <a:ext cx="659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BDT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7387878" y="3607744"/>
            <a:ext cx="65929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BDT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10318" y="3839314"/>
            <a:ext cx="9044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D6666"/>
                </a:solidFill>
                <a:latin typeface="Times Bold"/>
                <a:cs typeface="Times Bold"/>
              </a:rPr>
              <a:t>Z </a:t>
            </a:r>
            <a:r>
              <a:rPr lang="en-US" b="1" dirty="0" smtClean="0">
                <a:solidFill>
                  <a:srgbClr val="FD6666"/>
                </a:solidFill>
                <a:latin typeface="Times Bold"/>
                <a:cs typeface="Times Bold"/>
                <a:sym typeface="Wingdings"/>
              </a:rPr>
              <a:t></a:t>
            </a:r>
            <a:r>
              <a:rPr lang="en-US" b="1" dirty="0" err="1" smtClean="0">
                <a:solidFill>
                  <a:srgbClr val="FD6666"/>
                </a:solidFill>
                <a:latin typeface="Times Bold"/>
                <a:cs typeface="Times Bold"/>
                <a:sym typeface="Wingdings"/>
              </a:rPr>
              <a:t>μμ</a:t>
            </a:r>
            <a:endParaRPr lang="en-US" dirty="0">
              <a:solidFill>
                <a:srgbClr val="FD6666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3600948" y="3862822"/>
            <a:ext cx="8273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D6666"/>
                </a:solidFill>
                <a:latin typeface="Times Bold"/>
                <a:cs typeface="Times Bold"/>
              </a:rPr>
              <a:t>Z </a:t>
            </a:r>
            <a:r>
              <a:rPr lang="en-US" b="1" dirty="0" smtClean="0">
                <a:solidFill>
                  <a:srgbClr val="FD6666"/>
                </a:solidFill>
                <a:latin typeface="Times Bold"/>
                <a:cs typeface="Times Bold"/>
                <a:sym typeface="Wingdings"/>
              </a:rPr>
              <a:t></a:t>
            </a:r>
            <a:r>
              <a:rPr lang="en-US" b="1" dirty="0" err="1" smtClean="0">
                <a:solidFill>
                  <a:srgbClr val="FD6666"/>
                </a:solidFill>
                <a:latin typeface="Times Bold"/>
                <a:cs typeface="Times Bold"/>
                <a:sym typeface="Wingdings"/>
              </a:rPr>
              <a:t>ee</a:t>
            </a:r>
            <a:endParaRPr lang="en-US" dirty="0">
              <a:solidFill>
                <a:srgbClr val="FD6666"/>
              </a:solidFill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547348" y="2635961"/>
            <a:ext cx="8856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Times Bold"/>
                <a:cs typeface="Times Bold"/>
              </a:rPr>
              <a:t>QCD-</a:t>
            </a:r>
            <a:r>
              <a:rPr lang="en-US" sz="1200" b="1" dirty="0" err="1">
                <a:solidFill>
                  <a:schemeClr val="bg1"/>
                </a:solidFill>
                <a:latin typeface="Times Bold"/>
                <a:cs typeface="Times Bold"/>
              </a:rPr>
              <a:t>ZZjj</a:t>
            </a:r>
            <a:r>
              <a:rPr lang="en-US" sz="1200" b="1" dirty="0">
                <a:solidFill>
                  <a:schemeClr val="bg1"/>
                </a:solidFill>
                <a:latin typeface="Times Bold"/>
                <a:cs typeface="Times Bold"/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8126387" y="3025728"/>
            <a:ext cx="919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chemeClr val="bg1"/>
                </a:solidFill>
                <a:latin typeface="Times Bold"/>
                <a:cs typeface="Times Bold"/>
              </a:rPr>
              <a:t>EWK-</a:t>
            </a:r>
            <a:r>
              <a:rPr lang="en-US" sz="1200" b="1" dirty="0" err="1">
                <a:solidFill>
                  <a:schemeClr val="bg1"/>
                </a:solidFill>
                <a:latin typeface="Times Bold"/>
                <a:cs typeface="Times Bold"/>
              </a:rPr>
              <a:t>ZZjj</a:t>
            </a:r>
            <a:r>
              <a:rPr lang="en-US" sz="1200" b="1" dirty="0">
                <a:solidFill>
                  <a:schemeClr val="bg1"/>
                </a:solidFill>
                <a:latin typeface="Times Bold"/>
                <a:cs typeface="Times Bold"/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152888" y="5764244"/>
            <a:ext cx="91991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chemeClr val="bg1"/>
                </a:solidFill>
                <a:latin typeface="Times Bold"/>
                <a:cs typeface="Times Bold"/>
              </a:rPr>
              <a:t>EWK-</a:t>
            </a:r>
            <a:r>
              <a:rPr lang="en-US" sz="1200" b="1" dirty="0" err="1">
                <a:solidFill>
                  <a:schemeClr val="bg1"/>
                </a:solidFill>
                <a:latin typeface="Times Bold"/>
                <a:cs typeface="Times Bold"/>
              </a:rPr>
              <a:t>ZZjj</a:t>
            </a:r>
            <a:r>
              <a:rPr lang="en-US" sz="1200" b="1" dirty="0">
                <a:solidFill>
                  <a:schemeClr val="bg1"/>
                </a:solidFill>
                <a:latin typeface="Times Bold"/>
                <a:cs typeface="Times Bold"/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8091" y="6483263"/>
            <a:ext cx="423984" cy="365125"/>
          </a:xfrm>
        </p:spPr>
        <p:txBody>
          <a:bodyPr/>
          <a:lstStyle/>
          <a:p>
            <a:fld id="{7D91ED3E-30EC-D84B-A7C4-D954B61A9C07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144138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558577" y="185939"/>
            <a:ext cx="59699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Anomalous gauge boson couplings@ 13 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TeV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602257" y="1923591"/>
            <a:ext cx="23706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74080"/>
                </a:solidFill>
                <a:latin typeface="Times Bold"/>
                <a:cs typeface="Times Bold"/>
              </a:rPr>
              <a:t>Dimension-8 operators:</a:t>
            </a:r>
          </a:p>
          <a:p>
            <a:r>
              <a:rPr lang="en-US" dirty="0" smtClean="0">
                <a:solidFill>
                  <a:srgbClr val="074080"/>
                </a:solidFill>
                <a:latin typeface="Times Bold"/>
                <a:cs typeface="Times Bold"/>
              </a:rPr>
              <a:t>Give rise to</a:t>
            </a:r>
            <a:r>
              <a:rPr lang="en-US" dirty="0">
                <a:solidFill>
                  <a:srgbClr val="074080"/>
                </a:solidFill>
                <a:latin typeface="Times Bold"/>
                <a:cs typeface="Times Bold"/>
              </a:rPr>
              <a:t> </a:t>
            </a:r>
            <a:r>
              <a:rPr lang="en-US" dirty="0" err="1" smtClean="0">
                <a:solidFill>
                  <a:srgbClr val="074080"/>
                </a:solidFill>
                <a:latin typeface="Times Bold"/>
                <a:cs typeface="Times Bold"/>
              </a:rPr>
              <a:t>aQGC</a:t>
            </a:r>
            <a:endParaRPr lang="en-US" dirty="0" smtClean="0">
              <a:solidFill>
                <a:srgbClr val="074080"/>
              </a:solidFill>
              <a:latin typeface="Times Bold"/>
              <a:cs typeface="Times Bold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66106" y="1774969"/>
            <a:ext cx="36215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74080"/>
                </a:solidFill>
                <a:latin typeface="Times Bold"/>
                <a:cs typeface="Times Bold"/>
              </a:rPr>
              <a:t>Dimension-6 operators</a:t>
            </a:r>
          </a:p>
          <a:p>
            <a:r>
              <a:rPr lang="en-US" dirty="0" smtClean="0">
                <a:solidFill>
                  <a:srgbClr val="074080"/>
                </a:solidFill>
                <a:latin typeface="Times Bold"/>
                <a:cs typeface="Times Bold"/>
              </a:rPr>
              <a:t>Give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rise</a:t>
            </a:r>
            <a:r>
              <a:rPr lang="en-US" dirty="0" smtClean="0">
                <a:solidFill>
                  <a:srgbClr val="074080"/>
                </a:solidFill>
                <a:latin typeface="Times Bold"/>
                <a:cs typeface="Times Bold"/>
              </a:rPr>
              <a:t> to</a:t>
            </a:r>
            <a:r>
              <a:rPr lang="en-US" dirty="0">
                <a:solidFill>
                  <a:srgbClr val="07408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74080"/>
                </a:solidFill>
                <a:latin typeface="Times Bold"/>
                <a:cs typeface="Times Bold"/>
              </a:rPr>
              <a:t>charged </a:t>
            </a:r>
            <a:r>
              <a:rPr lang="en-US" dirty="0" err="1" smtClean="0">
                <a:solidFill>
                  <a:srgbClr val="074080"/>
                </a:solidFill>
                <a:latin typeface="Times Bold"/>
                <a:cs typeface="Times Bold"/>
              </a:rPr>
              <a:t>aTGC</a:t>
            </a:r>
            <a:r>
              <a:rPr lang="en-US" dirty="0" smtClean="0">
                <a:solidFill>
                  <a:srgbClr val="07408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74080"/>
                </a:solidFill>
                <a:latin typeface="Times Bold"/>
                <a:cs typeface="Times Bold"/>
              </a:rPr>
              <a:t>&amp;</a:t>
            </a:r>
            <a:r>
              <a:rPr lang="en-US" dirty="0" smtClean="0">
                <a:solidFill>
                  <a:srgbClr val="074080"/>
                </a:solidFill>
                <a:latin typeface="Times Bold"/>
                <a:cs typeface="Times Bold"/>
              </a:rPr>
              <a:t> </a:t>
            </a:r>
            <a:r>
              <a:rPr lang="en-US" dirty="0" err="1" smtClean="0">
                <a:solidFill>
                  <a:srgbClr val="074080"/>
                </a:solidFill>
                <a:latin typeface="Times Bold"/>
                <a:cs typeface="Times Bold"/>
              </a:rPr>
              <a:t>aQGC</a:t>
            </a:r>
            <a:r>
              <a:rPr lang="en-US" dirty="0" smtClean="0">
                <a:solidFill>
                  <a:srgbClr val="074080"/>
                </a:solidFill>
                <a:latin typeface="Times Bold"/>
                <a:cs typeface="Times Bold"/>
              </a:rPr>
              <a:t>           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119087"/>
            <a:ext cx="9144000" cy="727228"/>
          </a:xfrm>
          <a:prstGeom prst="rect">
            <a:avLst/>
          </a:prstGeom>
        </p:spPr>
      </p:pic>
      <p:sp>
        <p:nvSpPr>
          <p:cNvPr id="29" name="Rectangle 28"/>
          <p:cNvSpPr/>
          <p:nvPr/>
        </p:nvSpPr>
        <p:spPr>
          <a:xfrm>
            <a:off x="2735385" y="1604618"/>
            <a:ext cx="635000" cy="24169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102468" y="813215"/>
            <a:ext cx="82253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sz="2000" dirty="0" smtClean="0">
                <a:solidFill>
                  <a:srgbClr val="000090"/>
                </a:solidFill>
                <a:latin typeface="Times Bold"/>
                <a:cs typeface="Times Bold"/>
              </a:rPr>
              <a:t>New Physics added to the SM </a:t>
            </a:r>
            <a:r>
              <a:rPr lang="en-US" sz="2000" dirty="0" err="1">
                <a:solidFill>
                  <a:srgbClr val="000090"/>
                </a:solidFill>
                <a:latin typeface="Times Bold"/>
                <a:cs typeface="Times Bold"/>
              </a:rPr>
              <a:t>Lagrangian</a:t>
            </a:r>
            <a:r>
              <a:rPr lang="en-US" sz="2000" dirty="0">
                <a:solidFill>
                  <a:srgbClr val="000090"/>
                </a:solidFill>
                <a:latin typeface="Times Bold"/>
                <a:cs typeface="Times Bold"/>
              </a:rPr>
              <a:t> as higher dimensional </a:t>
            </a:r>
            <a:r>
              <a:rPr lang="en-US" sz="2000" dirty="0" smtClean="0">
                <a:solidFill>
                  <a:srgbClr val="000090"/>
                </a:solidFill>
                <a:latin typeface="Times Bold"/>
                <a:cs typeface="Times Bold"/>
              </a:rPr>
              <a:t>operators:</a:t>
            </a:r>
            <a:endParaRPr lang="en-US" sz="2000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23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20" y="2692670"/>
            <a:ext cx="5408127" cy="3887614"/>
          </a:xfrm>
          <a:prstGeom prst="rect">
            <a:avLst/>
          </a:prstGeom>
          <a:ln>
            <a:solidFill>
              <a:srgbClr val="0000FF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26316" y="2697160"/>
            <a:ext cx="5116093" cy="3673228"/>
          </a:xfrm>
          <a:prstGeom prst="rect">
            <a:avLst/>
          </a:prstGeom>
          <a:ln>
            <a:solidFill>
              <a:srgbClr val="FC02FF"/>
            </a:solidFill>
          </a:ln>
        </p:spPr>
      </p:pic>
      <p:cxnSp>
        <p:nvCxnSpPr>
          <p:cNvPr id="10" name="Straight Arrow Connector 9"/>
          <p:cNvCxnSpPr/>
          <p:nvPr/>
        </p:nvCxnSpPr>
        <p:spPr>
          <a:xfrm flipV="1">
            <a:off x="7829826" y="1604619"/>
            <a:ext cx="993913" cy="363144"/>
          </a:xfrm>
          <a:prstGeom prst="straightConnector1">
            <a:avLst/>
          </a:prstGeom>
          <a:ln>
            <a:solidFill>
              <a:srgbClr val="FC02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 flipH="1" flipV="1">
            <a:off x="5422348" y="1695887"/>
            <a:ext cx="318052" cy="271876"/>
          </a:xfrm>
          <a:prstGeom prst="straightConnector1">
            <a:avLst/>
          </a:prstGeom>
          <a:ln>
            <a:solidFill>
              <a:srgbClr val="FC02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25" idx="0"/>
          </p:cNvCxnSpPr>
          <p:nvPr/>
        </p:nvCxnSpPr>
        <p:spPr>
          <a:xfrm flipV="1">
            <a:off x="6787606" y="1560447"/>
            <a:ext cx="103524" cy="363144"/>
          </a:xfrm>
          <a:prstGeom prst="straightConnector1">
            <a:avLst/>
          </a:prstGeom>
          <a:ln>
            <a:solidFill>
              <a:srgbClr val="FC02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/>
          <p:cNvCxnSpPr/>
          <p:nvPr/>
        </p:nvCxnSpPr>
        <p:spPr>
          <a:xfrm flipV="1">
            <a:off x="3529411" y="1604619"/>
            <a:ext cx="225372" cy="36314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4" name="Picture 4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575115" y="2164522"/>
            <a:ext cx="417672" cy="552176"/>
          </a:xfrm>
          <a:prstGeom prst="rect">
            <a:avLst/>
          </a:prstGeom>
          <a:ln>
            <a:solidFill>
              <a:srgbClr val="FC02FF"/>
            </a:solidFill>
          </a:ln>
        </p:spPr>
      </p:pic>
      <p:pic>
        <p:nvPicPr>
          <p:cNvPr id="45" name="Picture 4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2699" y="2084125"/>
            <a:ext cx="319172" cy="596348"/>
          </a:xfrm>
          <a:prstGeom prst="rect">
            <a:avLst/>
          </a:prstGeom>
          <a:ln>
            <a:solidFill>
              <a:srgbClr val="000090"/>
            </a:solidFill>
          </a:ln>
        </p:spPr>
      </p:pic>
      <p:sp>
        <p:nvSpPr>
          <p:cNvPr id="22" name="Right Arrow 21"/>
          <p:cNvSpPr/>
          <p:nvPr/>
        </p:nvSpPr>
        <p:spPr>
          <a:xfrm>
            <a:off x="4913915" y="3507154"/>
            <a:ext cx="312615" cy="87923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ight Arrow 26"/>
          <p:cNvSpPr/>
          <p:nvPr/>
        </p:nvSpPr>
        <p:spPr>
          <a:xfrm>
            <a:off x="4880704" y="4187080"/>
            <a:ext cx="312615" cy="87923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ight Arrow 29"/>
          <p:cNvSpPr/>
          <p:nvPr/>
        </p:nvSpPr>
        <p:spPr>
          <a:xfrm>
            <a:off x="4870935" y="4831834"/>
            <a:ext cx="312615" cy="87923"/>
          </a:xfrm>
          <a:prstGeom prst="rightArrow">
            <a:avLst/>
          </a:prstGeom>
          <a:solidFill>
            <a:srgbClr val="FFFF00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TextBox 30"/>
          <p:cNvSpPr txBox="1"/>
          <p:nvPr/>
        </p:nvSpPr>
        <p:spPr>
          <a:xfrm>
            <a:off x="3965185" y="3964285"/>
            <a:ext cx="91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V(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jj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) V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jj</a:t>
            </a:r>
            <a:endParaRPr lang="en-US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000357" y="3286320"/>
            <a:ext cx="911878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V(</a:t>
            </a:r>
            <a:r>
              <a:rPr lang="en-US" dirty="0" err="1" smtClean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jj</a:t>
            </a:r>
            <a:r>
              <a:rPr lang="en-US" dirty="0" smtClean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) V</a:t>
            </a:r>
            <a:r>
              <a:rPr lang="en-US" dirty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en-US" dirty="0" err="1" smtClean="0">
                <a:ln w="3175"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jj</a:t>
            </a:r>
            <a:endParaRPr lang="en-US" dirty="0">
              <a:ln w="3175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996453" y="4620769"/>
            <a:ext cx="9118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V(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jj</a:t>
            </a:r>
            <a:r>
              <a:rPr lang="en-US" dirty="0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) V</a:t>
            </a:r>
            <a:r>
              <a:rPr lang="en-US" dirty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 </a:t>
            </a:r>
            <a:r>
              <a:rPr lang="en-US" dirty="0" err="1" smtClean="0">
                <a:ln>
                  <a:solidFill>
                    <a:schemeClr val="tx1"/>
                  </a:solidFill>
                </a:ln>
                <a:solidFill>
                  <a:srgbClr val="FFFF00"/>
                </a:solidFill>
              </a:rPr>
              <a:t>jj</a:t>
            </a:r>
            <a:endParaRPr lang="en-US" dirty="0">
              <a:ln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87838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528104" y="164415"/>
            <a:ext cx="204051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Conclusions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24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327501" y="846969"/>
            <a:ext cx="8495986" cy="36933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LHC Run2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very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successful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Large data sets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available</a:t>
            </a:r>
          </a:p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Improved performance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 +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Many important SM measurements with significantly increased precision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 +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Exploration of differential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distributions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in high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jet, photon, W, Z, top final states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 +  Many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rare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processes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observed </a:t>
            </a:r>
          </a:p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Major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advances in techniques for theoretical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calculations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                                 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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stringent test of SM 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EFT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: starting to be able to fit Wilson coefficients in multiple sectors simultaneously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       Rich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interplay between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EW precision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+ Higgs + top +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diboson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fits.</a:t>
            </a:r>
          </a:p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EW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&amp; EFT fits: important tools to search for BSM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Need theory guidance for the interpretation of </a:t>
            </a:r>
            <a:r>
              <a:rPr lang="en-US" b="1">
                <a:solidFill>
                  <a:srgbClr val="FF0000"/>
                </a:solidFill>
                <a:latin typeface="Times Bold"/>
                <a:cs typeface="Times Bold"/>
              </a:rPr>
              <a:t>experimental </a:t>
            </a:r>
            <a:r>
              <a:rPr lang="en-US" b="1" smtClean="0">
                <a:solidFill>
                  <a:srgbClr val="FF0000"/>
                </a:solidFill>
                <a:latin typeface="Times Bold"/>
                <a:cs typeface="Times Bold"/>
              </a:rPr>
              <a:t>results</a:t>
            </a:r>
            <a:endParaRPr lang="en-US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Solid basis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for the future of the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our discipline  (colliders &amp; beyond colliders)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1134" y="5308829"/>
            <a:ext cx="1142986" cy="63735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76064" y="4746808"/>
            <a:ext cx="838171" cy="5876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397298" y="5930878"/>
            <a:ext cx="84390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>
                <a:solidFill>
                  <a:srgbClr val="000080"/>
                </a:solidFill>
                <a:latin typeface="Times Bold"/>
                <a:cs typeface="Times Bold"/>
              </a:rPr>
              <a:t>THANKS TO ALL MY </a:t>
            </a:r>
            <a:r>
              <a:rPr lang="fr-FR" i="1" dirty="0">
                <a:solidFill>
                  <a:srgbClr val="000080"/>
                </a:solidFill>
                <a:latin typeface="Times Bold"/>
                <a:cs typeface="Times Bold"/>
              </a:rPr>
              <a:t>ATLAS, CMS, </a:t>
            </a:r>
            <a:r>
              <a:rPr lang="fr-FR" i="1" dirty="0" err="1" smtClean="0">
                <a:solidFill>
                  <a:srgbClr val="000080"/>
                </a:solidFill>
                <a:latin typeface="Times Bold"/>
                <a:cs typeface="Times Bold"/>
              </a:rPr>
              <a:t>LHCb</a:t>
            </a:r>
            <a:r>
              <a:rPr lang="fr-FR" i="1" dirty="0" smtClean="0">
                <a:solidFill>
                  <a:srgbClr val="000080"/>
                </a:solidFill>
                <a:latin typeface="Times Bold"/>
                <a:cs typeface="Times Bold"/>
              </a:rPr>
              <a:t>, HERA &amp; TEVATRON COLLEAGUES WHO </a:t>
            </a:r>
          </a:p>
          <a:p>
            <a:r>
              <a:rPr lang="en-US" i="1" dirty="0" smtClean="0">
                <a:solidFill>
                  <a:srgbClr val="000080"/>
                </a:solidFill>
                <a:latin typeface="Times Bold"/>
                <a:cs typeface="Times Bold"/>
              </a:rPr>
              <a:t>PROVIDED ME WITH MATERIAL, COMMENTS &amp; ANSWERS TO MY QUESTIONS</a:t>
            </a:r>
            <a:endParaRPr lang="en-US" i="1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43542" y="4930556"/>
            <a:ext cx="859693" cy="80510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3004" y="5183758"/>
            <a:ext cx="1095989" cy="47675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181021" y="5334455"/>
            <a:ext cx="1414040" cy="62846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666991" y="4841268"/>
            <a:ext cx="1299301" cy="532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711978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80401" y="2751327"/>
            <a:ext cx="371455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rgbClr val="000090"/>
                </a:solidFill>
                <a:latin typeface="Times Bold"/>
                <a:cs typeface="Times Bold"/>
              </a:rPr>
              <a:t>Additional recent results</a:t>
            </a:r>
            <a:endParaRPr lang="en-US" sz="2800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61823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26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3650" y="478935"/>
            <a:ext cx="8285048" cy="636953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87936" y="5"/>
            <a:ext cx="69198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Slide from  </a:t>
            </a:r>
            <a:r>
              <a:rPr lang="es-ES_tradnl" dirty="0" err="1">
                <a:solidFill>
                  <a:srgbClr val="0000FF"/>
                </a:solidFill>
              </a:rPr>
              <a:t>Maria</a:t>
            </a:r>
            <a:r>
              <a:rPr lang="es-ES_tradnl" dirty="0">
                <a:solidFill>
                  <a:srgbClr val="0000FF"/>
                </a:solidFill>
              </a:rPr>
              <a:t>, Florencia, </a:t>
            </a:r>
            <a:r>
              <a:rPr lang="es-ES_tradnl" dirty="0" err="1" smtClean="0">
                <a:solidFill>
                  <a:srgbClr val="0000FF"/>
                </a:solidFill>
              </a:rPr>
              <a:t>Nadjieh</a:t>
            </a:r>
            <a:r>
              <a:rPr lang="es-ES_tradnl" dirty="0" smtClean="0">
                <a:solidFill>
                  <a:srgbClr val="0000FF"/>
                </a:solidFill>
              </a:rPr>
              <a:t> (CMS): Top </a:t>
            </a:r>
            <a:r>
              <a:rPr lang="es-ES_tradnl" dirty="0" err="1" smtClean="0">
                <a:solidFill>
                  <a:srgbClr val="0000FF"/>
                </a:solidFill>
              </a:rPr>
              <a:t>mass</a:t>
            </a:r>
            <a:r>
              <a:rPr lang="es-ES_tradnl" dirty="0" smtClean="0">
                <a:solidFill>
                  <a:srgbClr val="0000FF"/>
                </a:solidFill>
              </a:rPr>
              <a:t> </a:t>
            </a:r>
            <a:r>
              <a:rPr lang="es-ES_tradnl" dirty="0" err="1" smtClean="0">
                <a:solidFill>
                  <a:srgbClr val="0000FF"/>
                </a:solidFill>
              </a:rPr>
              <a:t>from</a:t>
            </a:r>
            <a:r>
              <a:rPr lang="es-ES_tradnl" dirty="0" smtClean="0">
                <a:solidFill>
                  <a:srgbClr val="0000FF"/>
                </a:solidFill>
              </a:rPr>
              <a:t> </a:t>
            </a:r>
            <a:r>
              <a:rPr lang="es-ES_tradnl" dirty="0" err="1" smtClean="0">
                <a:solidFill>
                  <a:srgbClr val="0000FF"/>
                </a:solidFill>
              </a:rPr>
              <a:t>boosted</a:t>
            </a:r>
            <a:r>
              <a:rPr lang="es-ES_tradnl" dirty="0" smtClean="0">
                <a:solidFill>
                  <a:srgbClr val="0000FF"/>
                </a:solidFill>
              </a:rPr>
              <a:t> top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7140238" y="56413"/>
            <a:ext cx="504523" cy="422522"/>
            <a:chOff x="4376597" y="2177871"/>
            <a:chExt cx="504523" cy="422522"/>
          </a:xfrm>
        </p:grpSpPr>
        <p:sp>
          <p:nvSpPr>
            <p:cNvPr id="8" name="Explosion 1 7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21408342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Box 16"/>
          <p:cNvSpPr txBox="1"/>
          <p:nvPr/>
        </p:nvSpPr>
        <p:spPr>
          <a:xfrm>
            <a:off x="101168" y="2349209"/>
            <a:ext cx="8291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Normalized differential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cross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section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vs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Δφ</a:t>
            </a:r>
            <a:r>
              <a:rPr lang="en-US" baseline="-25000" dirty="0">
                <a:solidFill>
                  <a:srgbClr val="000090"/>
                </a:solidFill>
                <a:latin typeface="Times Bold"/>
                <a:cs typeface="Times Bold"/>
              </a:rPr>
              <a:t>12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in 2 (and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3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jets) events in  nearly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back-to-back jet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topologies in bins of leading jet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6648" y="210169"/>
            <a:ext cx="4453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Jets &amp; azimuthal </a:t>
            </a:r>
            <a:r>
              <a:rPr lang="en-US" sz="2400" b="1" dirty="0" err="1">
                <a:solidFill>
                  <a:srgbClr val="FF0000"/>
                </a:solidFill>
                <a:latin typeface="Times Bold"/>
                <a:cs typeface="Times Bold"/>
              </a:rPr>
              <a:t>decorrelations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25055" y="828594"/>
            <a:ext cx="5703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Azimuthal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decorrelations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(Δφ</a:t>
            </a:r>
            <a:r>
              <a:rPr lang="en-US" b="1" baseline="-25000" dirty="0">
                <a:solidFill>
                  <a:srgbClr val="000090"/>
                </a:solidFill>
                <a:latin typeface="Times Bold"/>
                <a:cs typeface="Times Bold"/>
              </a:rPr>
              <a:t>12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sensitive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to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higher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orders,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parton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showering and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resummation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833641" y="3936879"/>
            <a:ext cx="325503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Need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to improve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the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modelling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of the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  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accompanying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soft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 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parton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radiation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because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no model describes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simultaneously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the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2- and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3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-jet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measurements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(differences up to 15% )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6" name="Group 65"/>
          <p:cNvGrpSpPr/>
          <p:nvPr/>
        </p:nvGrpSpPr>
        <p:grpSpPr>
          <a:xfrm>
            <a:off x="66486" y="2939529"/>
            <a:ext cx="5688537" cy="3903866"/>
            <a:chOff x="66486" y="2939529"/>
            <a:chExt cx="5688537" cy="3903866"/>
          </a:xfrm>
        </p:grpSpPr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6486" y="2975256"/>
              <a:ext cx="2885522" cy="3868139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2876951" y="3195759"/>
              <a:ext cx="1417787" cy="552881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09766" y="3401751"/>
              <a:ext cx="1345257" cy="258879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1863708" y="2939529"/>
              <a:ext cx="1045529" cy="31553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pic>
          <p:nvPicPr>
            <p:cNvPr id="26" name="Picture 25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394022" y="3212020"/>
              <a:ext cx="1530888" cy="226420"/>
            </a:xfrm>
            <a:prstGeom prst="rect">
              <a:avLst/>
            </a:prstGeom>
          </p:spPr>
        </p:pic>
      </p:grpSp>
      <p:sp>
        <p:nvSpPr>
          <p:cNvPr id="30" name="TextBox 29"/>
          <p:cNvSpPr txBox="1"/>
          <p:nvPr/>
        </p:nvSpPr>
        <p:spPr>
          <a:xfrm>
            <a:off x="4373605" y="3098939"/>
            <a:ext cx="1175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600" b="1" dirty="0" smtClean="0">
                <a:solidFill>
                  <a:srgbClr val="008000"/>
                </a:solidFill>
              </a:rPr>
              <a:t>1902.04374 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27</a:t>
            </a:fld>
            <a:endParaRPr lang="en-US"/>
          </a:p>
        </p:txBody>
      </p:sp>
      <p:grpSp>
        <p:nvGrpSpPr>
          <p:cNvPr id="61" name="Group 60"/>
          <p:cNvGrpSpPr/>
          <p:nvPr/>
        </p:nvGrpSpPr>
        <p:grpSpPr>
          <a:xfrm>
            <a:off x="6417599" y="1455038"/>
            <a:ext cx="2427923" cy="1046778"/>
            <a:chOff x="6342265" y="925452"/>
            <a:chExt cx="2427923" cy="1046778"/>
          </a:xfrm>
        </p:grpSpPr>
        <p:cxnSp>
          <p:nvCxnSpPr>
            <p:cNvPr id="9" name="Straight Arrow Connector 8"/>
            <p:cNvCxnSpPr/>
            <p:nvPr/>
          </p:nvCxnSpPr>
          <p:spPr>
            <a:xfrm flipV="1">
              <a:off x="6958276" y="925452"/>
              <a:ext cx="327898" cy="452070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/>
            <p:cNvCxnSpPr/>
            <p:nvPr/>
          </p:nvCxnSpPr>
          <p:spPr>
            <a:xfrm flipV="1">
              <a:off x="6979800" y="1129996"/>
              <a:ext cx="566257" cy="247526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/>
            <p:cNvCxnSpPr/>
            <p:nvPr/>
          </p:nvCxnSpPr>
          <p:spPr>
            <a:xfrm flipV="1">
              <a:off x="6342265" y="1404427"/>
              <a:ext cx="566257" cy="167356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flipV="1">
              <a:off x="6629668" y="1377523"/>
              <a:ext cx="328608" cy="451994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Oval 42"/>
            <p:cNvSpPr/>
            <p:nvPr/>
          </p:nvSpPr>
          <p:spPr>
            <a:xfrm rot="1987764">
              <a:off x="7194038" y="927577"/>
              <a:ext cx="422884" cy="242398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Oval 43"/>
            <p:cNvSpPr/>
            <p:nvPr/>
          </p:nvSpPr>
          <p:spPr>
            <a:xfrm rot="3028908">
              <a:off x="6282537" y="1584047"/>
              <a:ext cx="422884" cy="242398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6409923" y="925518"/>
              <a:ext cx="6720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Δφ</a:t>
              </a:r>
              <a:r>
                <a:rPr lang="en-US" b="1" baseline="-25000" dirty="0">
                  <a:solidFill>
                    <a:srgbClr val="000090"/>
                  </a:solidFill>
                  <a:latin typeface="Times Bold"/>
                  <a:cs typeface="Times Bold"/>
                </a:rPr>
                <a:t>12</a:t>
              </a:r>
              <a:endParaRPr lang="en-US" dirty="0"/>
            </a:p>
          </p:txBody>
        </p:sp>
        <p:grpSp>
          <p:nvGrpSpPr>
            <p:cNvPr id="57" name="Group 56"/>
            <p:cNvGrpSpPr/>
            <p:nvPr/>
          </p:nvGrpSpPr>
          <p:grpSpPr>
            <a:xfrm rot="20749735">
              <a:off x="8154590" y="970232"/>
              <a:ext cx="587781" cy="452070"/>
              <a:chOff x="8133066" y="1056328"/>
              <a:chExt cx="587781" cy="452070"/>
            </a:xfrm>
          </p:grpSpPr>
          <p:cxnSp>
            <p:nvCxnSpPr>
              <p:cNvPr id="46" name="Straight Arrow Connector 45"/>
              <p:cNvCxnSpPr/>
              <p:nvPr/>
            </p:nvCxnSpPr>
            <p:spPr>
              <a:xfrm flipV="1">
                <a:off x="8133066" y="1056328"/>
                <a:ext cx="327898" cy="452070"/>
              </a:xfrm>
              <a:prstGeom prst="straightConnector1">
                <a:avLst/>
              </a:prstGeom>
              <a:ln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Straight Arrow Connector 46"/>
              <p:cNvCxnSpPr/>
              <p:nvPr/>
            </p:nvCxnSpPr>
            <p:spPr>
              <a:xfrm flipV="1">
                <a:off x="8154590" y="1260872"/>
                <a:ext cx="566257" cy="247526"/>
              </a:xfrm>
              <a:prstGeom prst="straightConnector1">
                <a:avLst/>
              </a:prstGeom>
              <a:ln>
                <a:headEnd type="none"/>
                <a:tailEnd type="non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8" name="Straight Arrow Connector 47"/>
            <p:cNvCxnSpPr/>
            <p:nvPr/>
          </p:nvCxnSpPr>
          <p:spPr>
            <a:xfrm flipV="1">
              <a:off x="7646199" y="1459969"/>
              <a:ext cx="566257" cy="167356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Arrow Connector 48"/>
            <p:cNvCxnSpPr/>
            <p:nvPr/>
          </p:nvCxnSpPr>
          <p:spPr>
            <a:xfrm flipV="1">
              <a:off x="7933602" y="1433065"/>
              <a:ext cx="328608" cy="451994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Oval 49"/>
            <p:cNvSpPr/>
            <p:nvPr/>
          </p:nvSpPr>
          <p:spPr>
            <a:xfrm rot="1987764">
              <a:off x="8347304" y="961595"/>
              <a:ext cx="422884" cy="242398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Oval 50"/>
            <p:cNvSpPr/>
            <p:nvPr/>
          </p:nvSpPr>
          <p:spPr>
            <a:xfrm rot="3028908">
              <a:off x="7586471" y="1639589"/>
              <a:ext cx="422884" cy="242398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669984" y="1056619"/>
              <a:ext cx="6720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Δφ</a:t>
              </a:r>
              <a:r>
                <a:rPr lang="en-US" b="1" baseline="-25000" dirty="0">
                  <a:solidFill>
                    <a:srgbClr val="000090"/>
                  </a:solidFill>
                  <a:latin typeface="Times Bold"/>
                  <a:cs typeface="Times Bold"/>
                </a:rPr>
                <a:t>12</a:t>
              </a:r>
              <a:endParaRPr lang="en-US" dirty="0"/>
            </a:p>
          </p:txBody>
        </p:sp>
        <p:cxnSp>
          <p:nvCxnSpPr>
            <p:cNvPr id="53" name="Straight Arrow Connector 52"/>
            <p:cNvCxnSpPr/>
            <p:nvPr/>
          </p:nvCxnSpPr>
          <p:spPr>
            <a:xfrm>
              <a:off x="8283151" y="1442639"/>
              <a:ext cx="403068" cy="83208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/>
            <p:cNvCxnSpPr>
              <a:endCxn id="55" idx="7"/>
            </p:cNvCxnSpPr>
            <p:nvPr/>
          </p:nvCxnSpPr>
          <p:spPr>
            <a:xfrm>
              <a:off x="8277771" y="1481179"/>
              <a:ext cx="298182" cy="227787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Oval 54"/>
            <p:cNvSpPr/>
            <p:nvPr/>
          </p:nvSpPr>
          <p:spPr>
            <a:xfrm rot="7467788">
              <a:off x="8454556" y="1546821"/>
              <a:ext cx="301765" cy="105960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2" name="TextBox 61"/>
          <p:cNvSpPr txBox="1"/>
          <p:nvPr/>
        </p:nvSpPr>
        <p:spPr>
          <a:xfrm>
            <a:off x="118122" y="1452847"/>
            <a:ext cx="544251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pQCD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fixed-order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calculations unstable for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∆φ</a:t>
            </a:r>
            <a:r>
              <a:rPr lang="en-US" baseline="-25000" dirty="0">
                <a:solidFill>
                  <a:srgbClr val="000090"/>
                </a:solidFill>
                <a:latin typeface="Times Bold"/>
                <a:cs typeface="Times Bold"/>
              </a:rPr>
              <a:t>12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≈ π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resummation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of soft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parton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emissions 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  approximated with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parton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shower evolution 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59628" y="3676879"/>
            <a:ext cx="2801945" cy="3198951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871746" y="3117369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2-jets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3557595" y="3567547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3</a:t>
            </a:r>
            <a:r>
              <a:rPr lang="en-US" dirty="0" smtClean="0">
                <a:solidFill>
                  <a:srgbClr val="FF0000"/>
                </a:solidFill>
              </a:rPr>
              <a:t>-jets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6065914" y="775915"/>
            <a:ext cx="31048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sz="1600" b="1" dirty="0" smtClean="0">
                <a:latin typeface="Times Bold"/>
                <a:cs typeface="Times Bold"/>
              </a:rPr>
              <a:t>Δφ</a:t>
            </a:r>
            <a:r>
              <a:rPr lang="en-US" sz="1600" b="1" baseline="-25000" dirty="0" smtClean="0">
                <a:latin typeface="Times Bold"/>
                <a:cs typeface="Times Bold"/>
              </a:rPr>
              <a:t>1 </a:t>
            </a:r>
            <a:r>
              <a:rPr lang="en-US" sz="1600" b="1" dirty="0" smtClean="0">
                <a:latin typeface="Times Bold"/>
                <a:cs typeface="Times Bold"/>
              </a:rPr>
              <a:t>=</a:t>
            </a:r>
            <a:r>
              <a:rPr lang="en-US" sz="1600" b="1" baseline="-25000" dirty="0" smtClean="0">
                <a:latin typeface="Times Bold"/>
                <a:cs typeface="Times Bold"/>
              </a:rPr>
              <a:t> </a:t>
            </a:r>
            <a:r>
              <a:rPr lang="en-US" sz="1600" dirty="0">
                <a:latin typeface="Times Bold"/>
                <a:cs typeface="Times Bold"/>
              </a:rPr>
              <a:t>azimuthal angular </a:t>
            </a:r>
            <a:r>
              <a:rPr lang="en-US" sz="1600" dirty="0" smtClean="0">
                <a:latin typeface="Times Bold"/>
                <a:cs typeface="Times Bold"/>
              </a:rPr>
              <a:t>separation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sz="1600" dirty="0" smtClean="0">
                <a:latin typeface="Times Bold"/>
                <a:cs typeface="Times Bold"/>
              </a:rPr>
              <a:t>         between the </a:t>
            </a:r>
            <a:r>
              <a:rPr lang="en-US" sz="1600" dirty="0">
                <a:latin typeface="Times Bold"/>
                <a:cs typeface="Times Bold"/>
              </a:rPr>
              <a:t>leading jets </a:t>
            </a:r>
            <a:r>
              <a:rPr lang="en-US" sz="1600" b="1" baseline="-25000" dirty="0" smtClean="0">
                <a:latin typeface="Times Bold"/>
                <a:cs typeface="Times Bold"/>
              </a:rPr>
              <a:t> </a:t>
            </a:r>
            <a:endParaRPr lang="en-US" sz="1600" dirty="0"/>
          </a:p>
        </p:txBody>
      </p:sp>
      <p:sp>
        <p:nvSpPr>
          <p:cNvPr id="6" name="TextBox 5"/>
          <p:cNvSpPr txBox="1"/>
          <p:nvPr/>
        </p:nvSpPr>
        <p:spPr>
          <a:xfrm>
            <a:off x="6120411" y="3125233"/>
            <a:ext cx="22872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C02FF"/>
                </a:solidFill>
              </a:rPr>
              <a:t>PH-2J  </a:t>
            </a:r>
            <a:r>
              <a:rPr lang="en-US" sz="1600" dirty="0" err="1" smtClean="0">
                <a:solidFill>
                  <a:srgbClr val="FC02FF"/>
                </a:solidFill>
              </a:rPr>
              <a:t>PowHeg</a:t>
            </a:r>
            <a:r>
              <a:rPr lang="en-US" sz="1600" dirty="0" smtClean="0">
                <a:solidFill>
                  <a:srgbClr val="FC02FF"/>
                </a:solidFill>
              </a:rPr>
              <a:t> 2</a:t>
            </a:r>
            <a:r>
              <a:rPr lang="en-US" sz="1600" dirty="0" smtClean="0">
                <a:solidFill>
                  <a:srgbClr val="FC02FF"/>
                </a:solidFill>
                <a:sym typeface="Wingdings"/>
              </a:rPr>
              <a:t>2 NLO</a:t>
            </a:r>
            <a:endParaRPr lang="en-US" sz="1600" dirty="0">
              <a:solidFill>
                <a:srgbClr val="FC02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151338" y="3443278"/>
            <a:ext cx="22207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PH-3J </a:t>
            </a:r>
            <a:r>
              <a:rPr lang="en-US" sz="1600" dirty="0" err="1" smtClean="0">
                <a:solidFill>
                  <a:srgbClr val="0000FF"/>
                </a:solidFill>
              </a:rPr>
              <a:t>Powheg</a:t>
            </a:r>
            <a:r>
              <a:rPr lang="en-US" sz="1600" dirty="0" smtClean="0">
                <a:solidFill>
                  <a:srgbClr val="0000FF"/>
                </a:solidFill>
              </a:rPr>
              <a:t> 2</a:t>
            </a:r>
            <a:r>
              <a:rPr lang="en-US" sz="1600" dirty="0" smtClean="0">
                <a:solidFill>
                  <a:srgbClr val="0000FF"/>
                </a:solidFill>
                <a:sym typeface="Wingdings"/>
              </a:rPr>
              <a:t>3 NLO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8954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28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43100" y="0"/>
            <a:ext cx="524249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281709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29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7679" y="809072"/>
            <a:ext cx="3013617" cy="299368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10898" y="4000710"/>
            <a:ext cx="2954894" cy="281584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306195" y="194606"/>
            <a:ext cx="468875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Single gauge boson production: W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125942" y="858308"/>
            <a:ext cx="4506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Large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data sets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and accurate predictions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stringent SM measurements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69447" y="2466806"/>
            <a:ext cx="105670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 smtClean="0">
                <a:solidFill>
                  <a:srgbClr val="008000"/>
                </a:solidFill>
              </a:rPr>
              <a:t>1904.05631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02740" y="1395536"/>
            <a:ext cx="543193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Recent results: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- W charge asymmetry (ATLAS)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vs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|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η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μ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|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discriminates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among PDFs (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a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symm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. uncertainty ~ 0.002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0.003 )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23033" y="3789980"/>
            <a:ext cx="2720863" cy="3047860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227870" y="2273226"/>
            <a:ext cx="58034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-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W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+c-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jet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(CMS) use D*: tension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with </a:t>
            </a:r>
            <a:r>
              <a:rPr lang="en-US" i="1" dirty="0">
                <a:solidFill>
                  <a:srgbClr val="000090"/>
                </a:solidFill>
                <a:latin typeface="Times Bold"/>
                <a:cs typeface="Times Bold"/>
              </a:rPr>
              <a:t>ATLASepWZ16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PDFs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where strange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-quark is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unsuppressed @ at low x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398647"/>
            <a:ext cx="3336087" cy="2318516"/>
          </a:xfrm>
          <a:prstGeom prst="rect">
            <a:avLst/>
          </a:prstGeom>
          <a:ln w="9525" cmpd="sng">
            <a:noFill/>
          </a:ln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83934" y="4000710"/>
            <a:ext cx="2834605" cy="285105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5301" y="2883374"/>
            <a:ext cx="55580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New PDF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set: </a:t>
            </a:r>
            <a:r>
              <a:rPr lang="en-US" i="1" dirty="0" smtClean="0">
                <a:solidFill>
                  <a:srgbClr val="000090"/>
                </a:solidFill>
                <a:latin typeface="Times Bold"/>
                <a:cs typeface="Times Bold"/>
              </a:rPr>
              <a:t>ATLASepWZWjet19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include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W+jet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data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i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i="1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r</a:t>
            </a:r>
            <a:r>
              <a:rPr lang="en-US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reduced @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high x but still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enhanced at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low x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12714" y="1666125"/>
            <a:ext cx="1673757" cy="327616"/>
          </a:xfrm>
          <a:prstGeom prst="rect">
            <a:avLst/>
          </a:prstGeom>
          <a:ln>
            <a:solidFill>
              <a:srgbClr val="8000FF"/>
            </a:solidFill>
          </a:ln>
        </p:spPr>
      </p:pic>
      <p:sp>
        <p:nvSpPr>
          <p:cNvPr id="19" name="TextBox 18"/>
          <p:cNvSpPr txBox="1"/>
          <p:nvPr/>
        </p:nvSpPr>
        <p:spPr>
          <a:xfrm>
            <a:off x="6778968" y="3699260"/>
            <a:ext cx="1376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200" b="1" dirty="0" smtClean="0">
                <a:solidFill>
                  <a:srgbClr val="008000"/>
                </a:solidFill>
              </a:rPr>
              <a:t>EPJC </a:t>
            </a:r>
            <a:r>
              <a:rPr lang="is-IS" sz="1200" b="1" dirty="0">
                <a:solidFill>
                  <a:srgbClr val="008000"/>
                </a:solidFill>
              </a:rPr>
              <a:t>79 (2019) </a:t>
            </a:r>
            <a:r>
              <a:rPr lang="is-IS" sz="1200" b="1" dirty="0" smtClean="0">
                <a:solidFill>
                  <a:srgbClr val="008000"/>
                </a:solidFill>
              </a:rPr>
              <a:t>269</a:t>
            </a:r>
            <a:endParaRPr lang="en-US" sz="1200" b="1" dirty="0">
              <a:solidFill>
                <a:srgbClr val="00800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2496152" y="5864274"/>
            <a:ext cx="0" cy="493106"/>
          </a:xfrm>
          <a:prstGeom prst="line">
            <a:avLst/>
          </a:prstGeom>
          <a:ln w="6350" cmpd="sng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38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9401" y="44337"/>
            <a:ext cx="1852163" cy="786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" name="Oval 21"/>
          <p:cNvSpPr/>
          <p:nvPr/>
        </p:nvSpPr>
        <p:spPr>
          <a:xfrm>
            <a:off x="8647618" y="4810774"/>
            <a:ext cx="504807" cy="450473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Slide Number Placeholder 18"/>
          <p:cNvSpPr txBox="1">
            <a:spLocks/>
          </p:cNvSpPr>
          <p:nvPr/>
        </p:nvSpPr>
        <p:spPr>
          <a:xfrm>
            <a:off x="19591" y="6491128"/>
            <a:ext cx="3436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b="1" kern="12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D91ED3E-30EC-D84B-A7C4-D954B61A9C07}" type="slidenum">
              <a:rPr lang="en-US" smtClean="0"/>
              <a:pPr/>
              <a:t>29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4876519" y="4902168"/>
            <a:ext cx="1376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200" b="1" dirty="0" smtClean="0">
                <a:solidFill>
                  <a:srgbClr val="008000"/>
                </a:solidFill>
              </a:rPr>
              <a:t>EPJC </a:t>
            </a:r>
            <a:r>
              <a:rPr lang="is-IS" sz="1200" b="1" dirty="0">
                <a:solidFill>
                  <a:srgbClr val="008000"/>
                </a:solidFill>
              </a:rPr>
              <a:t>79 (2019) </a:t>
            </a:r>
            <a:r>
              <a:rPr lang="is-IS" sz="1200" b="1" dirty="0" smtClean="0">
                <a:solidFill>
                  <a:srgbClr val="008000"/>
                </a:solidFill>
              </a:rPr>
              <a:t>269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67269" y="6034333"/>
            <a:ext cx="1749247" cy="276999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mr-IN" sz="1200" b="1" dirty="0" smtClean="0">
                <a:solidFill>
                  <a:srgbClr val="008000"/>
                </a:solidFill>
              </a:rPr>
              <a:t>PHYS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PUB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2019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016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587768" y="4423687"/>
            <a:ext cx="7593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W + c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145615" y="2135052"/>
            <a:ext cx="8899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</a:rPr>
              <a:t>W</a:t>
            </a:r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</a:t>
            </a:r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</a:rPr>
              <a:t>μν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 rotWithShape="1">
          <a:blip r:embed="rId9"/>
          <a:srcRect t="2943" r="1453" b="2066"/>
          <a:stretch/>
        </p:blipFill>
        <p:spPr>
          <a:xfrm>
            <a:off x="7891136" y="19252"/>
            <a:ext cx="1142419" cy="795034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1182" y="3471252"/>
            <a:ext cx="54553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To be followed: 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understanding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the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strange quark </a:t>
            </a:r>
            <a:endParaRPr lang="en-US" b="1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in proton important  for the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W</a:t>
            </a:r>
            <a:endParaRPr lang="en-US" b="1" baseline="-25000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b="1" baseline="-25000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    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measurement @ LHC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01470" y="5220201"/>
            <a:ext cx="712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+ MCFM</a:t>
            </a:r>
            <a:endParaRPr lang="en-US" sz="1200" dirty="0">
              <a:solidFill>
                <a:srgbClr val="0000FF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851885" y="4627842"/>
            <a:ext cx="1335143" cy="262146"/>
            <a:chOff x="4512883" y="4830202"/>
            <a:chExt cx="1335143" cy="262146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 rotWithShape="1">
            <a:blip r:embed="rId10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96026" y="4861175"/>
              <a:ext cx="1152000" cy="231173"/>
            </a:xfrm>
            <a:prstGeom prst="rect">
              <a:avLst/>
            </a:prstGeom>
          </p:spPr>
        </p:pic>
        <p:pic>
          <p:nvPicPr>
            <p:cNvPr id="33" name="Picture 32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512883" y="4830202"/>
              <a:ext cx="183143" cy="251821"/>
            </a:xfrm>
            <a:prstGeom prst="rect">
              <a:avLst/>
            </a:prstGeom>
          </p:spPr>
        </p:pic>
      </p:grpSp>
      <p:cxnSp>
        <p:nvCxnSpPr>
          <p:cNvPr id="34" name="Straight Connector 33"/>
          <p:cNvCxnSpPr/>
          <p:nvPr/>
        </p:nvCxnSpPr>
        <p:spPr>
          <a:xfrm>
            <a:off x="5949265" y="5411304"/>
            <a:ext cx="0" cy="1174466"/>
          </a:xfrm>
          <a:prstGeom prst="line">
            <a:avLst/>
          </a:prstGeom>
          <a:ln w="6350" cmpd="sng"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Rectangle 34"/>
          <p:cNvSpPr/>
          <p:nvPr/>
        </p:nvSpPr>
        <p:spPr>
          <a:xfrm>
            <a:off x="4812809" y="4649046"/>
            <a:ext cx="1420420" cy="220848"/>
          </a:xfrm>
          <a:prstGeom prst="rect">
            <a:avLst/>
          </a:prstGeom>
          <a:noFill/>
          <a:ln>
            <a:solidFill>
              <a:srgbClr val="66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6" name="TextBox 35"/>
          <p:cNvSpPr txBox="1"/>
          <p:nvPr/>
        </p:nvSpPr>
        <p:spPr>
          <a:xfrm>
            <a:off x="7203374" y="869464"/>
            <a:ext cx="71959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00FF"/>
                </a:solidFill>
              </a:rPr>
              <a:t>DYNNLO</a:t>
            </a:r>
            <a:endParaRPr lang="en-US" sz="1200" dirty="0">
              <a:solidFill>
                <a:srgbClr val="0000FF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32490" y="5411304"/>
            <a:ext cx="404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dirty="0" err="1">
                <a:solidFill>
                  <a:srgbClr val="FF0000"/>
                </a:solidFill>
                <a:latin typeface="Times Bold"/>
                <a:cs typeface="Times Bold"/>
              </a:rPr>
              <a:t>r</a:t>
            </a:r>
            <a:r>
              <a:rPr lang="en-US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s</a:t>
            </a:r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67706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24200" y="853244"/>
            <a:ext cx="5978013" cy="4541296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3"/>
          <a:srcRect r="1379"/>
          <a:stretch/>
        </p:blipFill>
        <p:spPr>
          <a:xfrm>
            <a:off x="3119289" y="939351"/>
            <a:ext cx="5990375" cy="4465983"/>
          </a:xfrm>
          <a:prstGeom prst="rect">
            <a:avLst/>
          </a:prstGeom>
        </p:spPr>
      </p:pic>
      <p:cxnSp>
        <p:nvCxnSpPr>
          <p:cNvPr id="20" name="Straight Connector 19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2870058" y="172789"/>
            <a:ext cx="370110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SM measurements: outline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394831" y="5547324"/>
            <a:ext cx="572053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90"/>
                </a:solidFill>
                <a:latin typeface="Times Bold"/>
                <a:cs typeface="Times Bold"/>
              </a:rPr>
              <a:t>Standard Model is (nearly) everything (so far) </a:t>
            </a:r>
          </a:p>
          <a:p>
            <a:r>
              <a:rPr lang="en-US" sz="2000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sz="2000" dirty="0">
                <a:solidFill>
                  <a:srgbClr val="000090"/>
                </a:solidFill>
                <a:latin typeface="Times Bold"/>
                <a:cs typeface="Times Bold"/>
              </a:rPr>
              <a:t>quick </a:t>
            </a:r>
            <a:r>
              <a:rPr lang="en-US" sz="2000" dirty="0" smtClean="0">
                <a:solidFill>
                  <a:srgbClr val="000090"/>
                </a:solidFill>
                <a:latin typeface="Times Bold"/>
                <a:cs typeface="Times Bold"/>
              </a:rPr>
              <a:t>overview of</a:t>
            </a:r>
            <a:r>
              <a:rPr lang="en-US" sz="2000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         (10 !) &amp; few recent</a:t>
            </a:r>
            <a:r>
              <a:rPr lang="en-US" sz="2000" dirty="0" smtClean="0">
                <a:solidFill>
                  <a:srgbClr val="000090"/>
                </a:solidFill>
                <a:latin typeface="Times Bold"/>
                <a:cs typeface="Times Bold"/>
              </a:rPr>
              <a:t> results </a:t>
            </a:r>
            <a:endParaRPr lang="en-US" sz="2000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83346"/>
            <a:ext cx="2895600" cy="365125"/>
          </a:xfrm>
        </p:spPr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91434" y="1315278"/>
            <a:ext cx="2980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008000"/>
              </a:buClr>
              <a:buSzPct val="100000"/>
              <a:buFont typeface="Courier New"/>
              <a:buChar char="o"/>
            </a:pP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V(V=W,Z) + Jets, </a:t>
            </a:r>
            <a:r>
              <a:rPr lang="en-US" dirty="0">
                <a:solidFill>
                  <a:srgbClr val="0000FF"/>
                </a:solidFill>
                <a:latin typeface="Times Bold"/>
                <a:cs typeface="Times Bold"/>
              </a:rPr>
              <a:t>Photons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2023" y="3906778"/>
            <a:ext cx="20441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Courier New"/>
              <a:buChar char="o"/>
            </a:pPr>
            <a:r>
              <a:rPr lang="en-US" dirty="0" err="1" smtClean="0">
                <a:solidFill>
                  <a:srgbClr val="0000FF"/>
                </a:solidFill>
                <a:latin typeface="Times Bold"/>
                <a:cs typeface="Times Bold"/>
              </a:rPr>
              <a:t>ttZ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, 4 tops,  </a:t>
            </a:r>
            <a:r>
              <a:rPr lang="en-US" dirty="0" err="1" smtClean="0">
                <a:solidFill>
                  <a:srgbClr val="0000FF"/>
                </a:solidFill>
                <a:latin typeface="Times Bold"/>
                <a:cs typeface="Times Bold"/>
              </a:rPr>
              <a:t>A</a:t>
            </a:r>
            <a:r>
              <a:rPr lang="en-US" baseline="-25000" dirty="0" err="1" smtClean="0">
                <a:solidFill>
                  <a:srgbClr val="0000FF"/>
                </a:solidFill>
                <a:latin typeface="Times Bold"/>
                <a:cs typeface="Times Bold"/>
              </a:rPr>
              <a:t>c</a:t>
            </a:r>
            <a:r>
              <a:rPr lang="en-US" baseline="30000" dirty="0" err="1" smtClean="0">
                <a:solidFill>
                  <a:srgbClr val="0000FF"/>
                </a:solidFill>
                <a:latin typeface="Times Bold"/>
                <a:cs typeface="Times Bold"/>
              </a:rPr>
              <a:t>top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, </a:t>
            </a:r>
          </a:p>
          <a:p>
            <a:pPr>
              <a:buClr>
                <a:srgbClr val="008000"/>
              </a:buClr>
            </a:pPr>
            <a:r>
              <a:rPr lang="en-US" dirty="0">
                <a:solidFill>
                  <a:srgbClr val="0000FF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    single top</a:t>
            </a:r>
            <a:endParaRPr lang="en-US" dirty="0">
              <a:solidFill>
                <a:srgbClr val="0000FF"/>
              </a:solidFill>
              <a:latin typeface="Times Bold"/>
              <a:cs typeface="Times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93463" y="2309161"/>
            <a:ext cx="23262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E.w.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precision tests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9433" y="5167767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Courier New"/>
              <a:buChar char="o"/>
            </a:pP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VV, </a:t>
            </a:r>
            <a:r>
              <a:rPr lang="en-US" dirty="0" err="1" smtClean="0">
                <a:solidFill>
                  <a:srgbClr val="0000FF"/>
                </a:solidFill>
                <a:latin typeface="Times Bold"/>
                <a:cs typeface="Times Bold"/>
              </a:rPr>
              <a:t>Vjj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FF"/>
                </a:solidFill>
                <a:latin typeface="Times Bold"/>
                <a:cs typeface="Times Bold"/>
              </a:rPr>
              <a:t>, </a:t>
            </a:r>
            <a:r>
              <a:rPr lang="en-US" dirty="0" err="1">
                <a:solidFill>
                  <a:srgbClr val="0000FF"/>
                </a:solidFill>
                <a:latin typeface="Times Bold"/>
                <a:cs typeface="Times Bold"/>
              </a:rPr>
              <a:t>VVjj</a:t>
            </a:r>
            <a:r>
              <a:rPr lang="en-US" dirty="0">
                <a:solidFill>
                  <a:srgbClr val="0000FF"/>
                </a:solidFill>
                <a:latin typeface="Times Bold"/>
                <a:cs typeface="Times Bold"/>
              </a:rPr>
              <a:t> &amp; 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VVV</a:t>
            </a:r>
            <a:endParaRPr lang="en-US" dirty="0">
              <a:solidFill>
                <a:srgbClr val="0000FF"/>
              </a:solidFill>
              <a:latin typeface="Times Bold"/>
              <a:cs typeface="Times 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9762" y="1001316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100000"/>
              <a:buFont typeface="Wingdings" charset="2"/>
              <a:buChar char="u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Tests of QCD 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07272" y="3540736"/>
            <a:ext cx="31085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00000"/>
              <a:buFont typeface="Wingdings" charset="2"/>
              <a:buChar char="u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Top couplings and more </a:t>
            </a:r>
            <a:r>
              <a:rPr lang="mr-IN" dirty="0" smtClean="0">
                <a:solidFill>
                  <a:srgbClr val="FF0000"/>
                </a:solidFill>
                <a:latin typeface="Times Bold"/>
                <a:cs typeface="Times Bold"/>
              </a:rPr>
              <a:t>…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867811" y="1903937"/>
            <a:ext cx="569236" cy="369332"/>
          </a:xfrm>
          <a:prstGeom prst="rect">
            <a:avLst/>
          </a:prstGeom>
          <a:noFill/>
          <a:ln>
            <a:solidFill>
              <a:srgbClr val="8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J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ets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645910" y="1978912"/>
            <a:ext cx="663688" cy="369332"/>
          </a:xfrm>
          <a:prstGeom prst="rect">
            <a:avLst/>
          </a:prstGeom>
          <a:noFill/>
          <a:ln>
            <a:solidFill>
              <a:srgbClr val="8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W, Z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71857" y="1979089"/>
            <a:ext cx="505329" cy="369332"/>
          </a:xfrm>
          <a:prstGeom prst="rect">
            <a:avLst/>
          </a:prstGeom>
          <a:noFill/>
          <a:ln>
            <a:solidFill>
              <a:srgbClr val="8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top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272664" y="2282740"/>
            <a:ext cx="530915" cy="369332"/>
          </a:xfrm>
          <a:prstGeom prst="rect">
            <a:avLst/>
          </a:prstGeom>
          <a:noFill/>
          <a:ln>
            <a:solidFill>
              <a:srgbClr val="8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VV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243241" y="2785172"/>
            <a:ext cx="636638" cy="369332"/>
          </a:xfrm>
          <a:prstGeom prst="rect">
            <a:avLst/>
          </a:prstGeom>
          <a:noFill/>
          <a:ln>
            <a:solidFill>
              <a:srgbClr val="8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ln>
                  <a:solidFill>
                    <a:srgbClr val="800000"/>
                  </a:solidFill>
                </a:ln>
                <a:solidFill>
                  <a:srgbClr val="FECC66"/>
                </a:solidFill>
                <a:latin typeface="Times Bold"/>
                <a:cs typeface="Times Bold"/>
              </a:rPr>
              <a:t>tt+V</a:t>
            </a:r>
            <a:endParaRPr lang="en-US" b="1" dirty="0">
              <a:ln>
                <a:solidFill>
                  <a:srgbClr val="800000"/>
                </a:solidFill>
              </a:ln>
              <a:solidFill>
                <a:srgbClr val="FECC66"/>
              </a:solidFill>
              <a:latin typeface="Times Bold"/>
              <a:cs typeface="Times Bold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981608" y="2802518"/>
            <a:ext cx="1187119" cy="923330"/>
          </a:xfrm>
          <a:prstGeom prst="rect">
            <a:avLst/>
          </a:prstGeom>
          <a:noFill/>
          <a:ln>
            <a:solidFill>
              <a:srgbClr val="8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VVV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  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Vjj</a:t>
            </a:r>
            <a:endParaRPr lang="en-US" b="1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   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VVjj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373892" y="1968506"/>
            <a:ext cx="287684" cy="369332"/>
          </a:xfrm>
          <a:prstGeom prst="rect">
            <a:avLst/>
          </a:prstGeom>
          <a:noFill/>
          <a:ln>
            <a:solidFill>
              <a:srgbClr val="8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00"/>
                </a:solidFill>
              </a:rPr>
              <a:t>γ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>
            <a:off x="3827921" y="1640417"/>
            <a:ext cx="0" cy="3216240"/>
          </a:xfrm>
          <a:prstGeom prst="straightConnector1">
            <a:avLst/>
          </a:prstGeom>
          <a:ln>
            <a:solidFill>
              <a:srgbClr val="8000FF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3868620" y="3291418"/>
            <a:ext cx="680332" cy="369332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8000FF"/>
                </a:solidFill>
                <a:latin typeface="Times Bold"/>
                <a:cs typeface="Times Bold"/>
              </a:rPr>
              <a:t>&gt; 10</a:t>
            </a:r>
            <a:r>
              <a:rPr lang="en-US" b="1" baseline="30000" dirty="0" smtClean="0">
                <a:solidFill>
                  <a:srgbClr val="8000FF"/>
                </a:solidFill>
                <a:latin typeface="Times Bold"/>
                <a:cs typeface="Times Bold"/>
              </a:rPr>
              <a:t>9</a:t>
            </a:r>
            <a:endParaRPr lang="en-US" b="1" baseline="30000" dirty="0">
              <a:solidFill>
                <a:srgbClr val="8000FF"/>
              </a:solidFill>
              <a:latin typeface="Times Bold"/>
              <a:cs typeface="Times Bold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96417" y="4667251"/>
            <a:ext cx="23904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FF"/>
                </a:solidFill>
                <a:latin typeface="Times Bold"/>
                <a:cs typeface="Times Bold"/>
              </a:rPr>
              <a:t>LHC Run 2 results only</a:t>
            </a:r>
            <a:endParaRPr lang="en-US" dirty="0">
              <a:solidFill>
                <a:srgbClr val="8000FF"/>
              </a:solidFill>
              <a:latin typeface="Times Bold"/>
              <a:cs typeface="Times Bold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7056507" y="1145364"/>
            <a:ext cx="195152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200" b="1" dirty="0">
                <a:solidFill>
                  <a:srgbClr val="008000"/>
                </a:solidFill>
                <a:latin typeface="Times Bold"/>
                <a:cs typeface="Times Bold"/>
              </a:rPr>
              <a:t>ATL-PHYS-PUB-2019-</a:t>
            </a:r>
            <a:r>
              <a:rPr lang="mr-IN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0</a:t>
            </a:r>
            <a:r>
              <a:rPr lang="en-US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12</a:t>
            </a:r>
            <a:endParaRPr lang="en-US" sz="1200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3694" y="2687404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Courier New"/>
              <a:buChar char="o"/>
            </a:pPr>
            <a:r>
              <a:rPr lang="en-US" dirty="0" err="1" smtClean="0">
                <a:solidFill>
                  <a:srgbClr val="0000FF"/>
                </a:solidFill>
                <a:latin typeface="Times Bold"/>
                <a:cs typeface="Times Bold"/>
              </a:rPr>
              <a:t>m</a:t>
            </a:r>
            <a:r>
              <a:rPr lang="en-US" baseline="-25000" dirty="0" err="1" smtClean="0">
                <a:solidFill>
                  <a:srgbClr val="0000FF"/>
                </a:solidFill>
                <a:latin typeface="Times Bold"/>
                <a:cs typeface="Times Bold"/>
              </a:rPr>
              <a:t>W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, sin</a:t>
            </a:r>
            <a:r>
              <a:rPr lang="en-US" baseline="30000" dirty="0" smtClean="0">
                <a:solidFill>
                  <a:srgbClr val="0000FF"/>
                </a:solidFill>
                <a:latin typeface="Times Bold"/>
                <a:cs typeface="Times Bold"/>
              </a:rPr>
              <a:t>2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θ</a:t>
            </a:r>
            <a:r>
              <a:rPr lang="en-US" baseline="-25000" dirty="0" smtClean="0">
                <a:solidFill>
                  <a:srgbClr val="0000FF"/>
                </a:solidFill>
                <a:latin typeface="Times Bold"/>
                <a:cs typeface="Times Bold"/>
              </a:rPr>
              <a:t>W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, </a:t>
            </a:r>
            <a:r>
              <a:rPr lang="en-US" dirty="0" err="1" smtClean="0">
                <a:solidFill>
                  <a:srgbClr val="0000FF"/>
                </a:solidFill>
                <a:latin typeface="Times Bold"/>
                <a:cs typeface="Times Bold"/>
              </a:rPr>
              <a:t>m</a:t>
            </a:r>
            <a:r>
              <a:rPr lang="en-US" baseline="-25000" dirty="0" err="1" smtClean="0">
                <a:solidFill>
                  <a:srgbClr val="0000FF"/>
                </a:solidFill>
                <a:latin typeface="Times Bold"/>
                <a:cs typeface="Times Bold"/>
              </a:rPr>
              <a:t>top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79433" y="4774710"/>
            <a:ext cx="27366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2"/>
              <a:buChar char="u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Gauge boson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c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ouplings 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87943" y="1611927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008000"/>
              </a:buClr>
              <a:buFont typeface="Courier New"/>
              <a:buChar char="o"/>
            </a:pP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 </a:t>
            </a:r>
            <a:r>
              <a:rPr lang="en-US" dirty="0" err="1" smtClean="0">
                <a:solidFill>
                  <a:srgbClr val="0000FF"/>
                </a:solidFill>
                <a:latin typeface="Times Bold"/>
                <a:cs typeface="Times Bold"/>
              </a:rPr>
              <a:t>p</a:t>
            </a:r>
            <a:r>
              <a:rPr lang="en-US" baseline="-25000" dirty="0" err="1" smtClean="0">
                <a:solidFill>
                  <a:srgbClr val="0000FF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 smtClean="0">
                <a:solidFill>
                  <a:srgbClr val="0000FF"/>
                </a:solidFill>
                <a:latin typeface="Times Bold"/>
                <a:cs typeface="Times Bold"/>
              </a:rPr>
              <a:t>V</a:t>
            </a:r>
            <a:r>
              <a:rPr lang="en-US" dirty="0" smtClean="0">
                <a:solidFill>
                  <a:srgbClr val="0000FF"/>
                </a:solidFill>
                <a:latin typeface="Times Bold"/>
                <a:cs typeface="Times Bold"/>
              </a:rPr>
              <a:t> </a:t>
            </a:r>
            <a:endParaRPr lang="en-US" dirty="0">
              <a:solidFill>
                <a:srgbClr val="0000FF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1977770" y="957370"/>
            <a:ext cx="514292" cy="422522"/>
            <a:chOff x="4376597" y="2177871"/>
            <a:chExt cx="514292" cy="422522"/>
          </a:xfrm>
        </p:grpSpPr>
        <p:sp>
          <p:nvSpPr>
            <p:cNvPr id="37" name="Explosion 1 36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397031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2840111" y="5194073"/>
            <a:ext cx="514292" cy="422522"/>
            <a:chOff x="4376597" y="2177871"/>
            <a:chExt cx="514292" cy="422522"/>
          </a:xfrm>
        </p:grpSpPr>
        <p:sp>
          <p:nvSpPr>
            <p:cNvPr id="40" name="Explosion 1 39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4397031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58076" y="3987822"/>
            <a:ext cx="514292" cy="422522"/>
            <a:chOff x="4376597" y="2177871"/>
            <a:chExt cx="514292" cy="422522"/>
          </a:xfrm>
        </p:grpSpPr>
        <p:sp>
          <p:nvSpPr>
            <p:cNvPr id="43" name="Explosion 1 42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4397031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5736324" y="5904520"/>
            <a:ext cx="504193" cy="422522"/>
            <a:chOff x="4376597" y="2177871"/>
            <a:chExt cx="504193" cy="422522"/>
          </a:xfrm>
        </p:grpSpPr>
        <p:sp>
          <p:nvSpPr>
            <p:cNvPr id="46" name="Explosion 1 45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4377493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2156289" y="2724110"/>
            <a:ext cx="514292" cy="422522"/>
            <a:chOff x="4376597" y="2177871"/>
            <a:chExt cx="514292" cy="422522"/>
          </a:xfrm>
        </p:grpSpPr>
        <p:sp>
          <p:nvSpPr>
            <p:cNvPr id="49" name="Explosion 1 48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397031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60014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128" y="2305879"/>
            <a:ext cx="3284595" cy="317287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11228" y="2305879"/>
            <a:ext cx="3135847" cy="30114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49106" y="213260"/>
            <a:ext cx="65858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Single gauge boson 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production&amp;decay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: 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Z/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γ</a:t>
            </a:r>
            <a:r>
              <a:rPr lang="en-US" sz="2400" b="1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*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ll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73538" y="831158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2" name="Picture 39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079" y="111868"/>
            <a:ext cx="1698948" cy="6909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041671" y="6491147"/>
            <a:ext cx="2895600" cy="365125"/>
          </a:xfrm>
        </p:spPr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7390" y="959138"/>
            <a:ext cx="837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dσ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/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dm</a:t>
            </a:r>
            <a:r>
              <a:rPr lang="en-US" b="1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ll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for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15 &lt; </a:t>
            </a:r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ll</a:t>
            </a:r>
            <a:r>
              <a:rPr lang="en-US" b="1" baseline="-25000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&lt; 3000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GeV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( @ 13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)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in full phase space, corrected for FSR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407" y="1519467"/>
            <a:ext cx="9097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Agreement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with SM theoretical predictions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(large stat. uncertainties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at the highest masses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83187" y="1998102"/>
            <a:ext cx="1051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400" b="1" dirty="0" smtClean="0">
                <a:solidFill>
                  <a:srgbClr val="008000"/>
                </a:solidFill>
              </a:rPr>
              <a:t>1812.10529</a:t>
            </a:r>
            <a:endParaRPr lang="en-US" sz="1400" b="1" dirty="0">
              <a:solidFill>
                <a:srgbClr val="008000"/>
              </a:solidFill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5569612" y="3489984"/>
            <a:ext cx="322890" cy="269049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5664415" y="3480956"/>
            <a:ext cx="616354" cy="105885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887231" y="6459463"/>
            <a:ext cx="2133600" cy="365125"/>
          </a:xfrm>
        </p:spPr>
        <p:txBody>
          <a:bodyPr/>
          <a:lstStyle/>
          <a:p>
            <a:fld id="{7D91ED3E-30EC-D84B-A7C4-D954B61A9C07}" type="slidenum">
              <a:rPr lang="en-US" smtClean="0"/>
              <a:t>30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87235" y="5802936"/>
            <a:ext cx="80457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Sizable effect from  Photon-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I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nduced (PI)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contribution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in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the high- mass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region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(comparison with 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LUXqed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PDF set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6821452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5241" y="748673"/>
            <a:ext cx="4641808" cy="3063027"/>
          </a:xfrm>
          <a:prstGeom prst="rect">
            <a:avLst/>
          </a:prstGeom>
        </p:spPr>
      </p:pic>
      <p:cxnSp>
        <p:nvCxnSpPr>
          <p:cNvPr id="5" name="Straight Connector 4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13538" y="1556380"/>
            <a:ext cx="4172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Most precise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σ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tt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measurements: ~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4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%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limited by luminosity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&amp;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experimental 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systematics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.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Agreement with full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NNLO+NNLL calculations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6661" y="847588"/>
            <a:ext cx="39560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b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tt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provides information on: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􏰁      - Top mass,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α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s,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􏰁gluon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PDF at high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x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85225" y="3764049"/>
            <a:ext cx="5258776" cy="2834656"/>
          </a:xfrm>
          <a:prstGeom prst="rect">
            <a:avLst/>
          </a:prstGeom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116618" y="2842869"/>
            <a:ext cx="374974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tt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ee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eμ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,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μ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μ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 multi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-differential </a:t>
            </a:r>
            <a:endParaRPr lang="en-US" b="1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cross section :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13653" y="3401406"/>
            <a:ext cx="363374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normalised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single, double &amp; triple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differential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cross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sections. Many 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variables  unfolded to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parton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and 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particle level (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y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tt,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tt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mr-IN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…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)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7" name="TextBox 16"/>
          <p:cNvSpPr txBox="1"/>
          <p:nvPr/>
        </p:nvSpPr>
        <p:spPr>
          <a:xfrm rot="16200000">
            <a:off x="3822008" y="5671168"/>
            <a:ext cx="97259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Data/</a:t>
            </a:r>
            <a:r>
              <a:rPr lang="en-US" sz="1400" b="1" dirty="0" err="1" smtClean="0"/>
              <a:t>simu</a:t>
            </a:r>
            <a:endParaRPr lang="en-US" sz="14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5777711" y="3687983"/>
            <a:ext cx="9605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 smtClean="0">
                <a:solidFill>
                  <a:srgbClr val="008000"/>
                </a:solidFill>
              </a:rPr>
              <a:t>1904.0523</a:t>
            </a:r>
            <a:endParaRPr lang="en-US" sz="1400" b="1" dirty="0">
              <a:solidFill>
                <a:srgbClr val="008000"/>
              </a:solidFill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351954" y="-25022"/>
            <a:ext cx="4863831" cy="624743"/>
            <a:chOff x="2066161" y="-45182"/>
            <a:chExt cx="4863831" cy="624743"/>
          </a:xfrm>
        </p:grpSpPr>
        <p:sp>
          <p:nvSpPr>
            <p:cNvPr id="4" name="TextBox 3"/>
            <p:cNvSpPr txBox="1"/>
            <p:nvPr/>
          </p:nvSpPr>
          <p:spPr>
            <a:xfrm>
              <a:off x="2066161" y="117896"/>
              <a:ext cx="4863831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Top (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Times Bold"/>
                  <a:cs typeface="Times Bold"/>
                </a:rPr>
                <a:t>tt</a:t>
              </a:r>
              <a:r>
                <a:rPr lang="en-US" sz="2400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) cross section measurements</a:t>
              </a:r>
              <a:endPara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832756" y="-45182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FF0000"/>
                  </a:solidFill>
                </a:rPr>
                <a:t>_</a:t>
              </a:r>
              <a:endParaRPr lang="en-US" sz="1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31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6429" y="81437"/>
            <a:ext cx="1361077" cy="718758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24262" y="83788"/>
            <a:ext cx="1221655" cy="664885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119704" y="4643058"/>
            <a:ext cx="3698448" cy="923330"/>
            <a:chOff x="119704" y="4643058"/>
            <a:chExt cx="3698448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119704" y="4643058"/>
              <a:ext cx="3698448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Clr>
                  <a:srgbClr val="FF0000"/>
                </a:buClr>
                <a:buSzPct val="150000"/>
                <a:buFont typeface="Wingdings" charset="2"/>
                <a:buChar char="§"/>
              </a:pP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MCs </a:t>
              </a:r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have harder top </a:t>
              </a:r>
              <a:r>
                <a:rPr lang="en-US" b="1" dirty="0" err="1">
                  <a:solidFill>
                    <a:srgbClr val="000090"/>
                  </a:solidFill>
                  <a:latin typeface="Times Bold"/>
                  <a:cs typeface="Times Bold"/>
                </a:rPr>
                <a:t>p</a:t>
              </a:r>
              <a:r>
                <a:rPr lang="en-US" b="1" baseline="-25000" dirty="0" err="1">
                  <a:solidFill>
                    <a:srgbClr val="000090"/>
                  </a:solidFill>
                  <a:latin typeface="Times Bold"/>
                  <a:cs typeface="Times Bold"/>
                </a:rPr>
                <a:t>T</a:t>
              </a:r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 spectra </a:t>
              </a:r>
              <a:endParaRPr lang="en-US" b="1" dirty="0" smtClean="0">
                <a:solidFill>
                  <a:srgbClr val="000090"/>
                </a:solidFill>
                <a:latin typeface="Times Bold"/>
                <a:cs typeface="Times Bold"/>
              </a:endParaRP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   </a:t>
              </a:r>
              <a:r>
                <a:rPr lang="en-US" b="1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wrt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data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, effect 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increases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with</a:t>
              </a: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  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higher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m(</a:t>
              </a:r>
              <a:r>
                <a:rPr lang="en-US" b="1" dirty="0" err="1">
                  <a:solidFill>
                    <a:srgbClr val="FF0000"/>
                  </a:solidFill>
                  <a:latin typeface="Times Bold"/>
                  <a:cs typeface="Times Bold"/>
                </a:rPr>
                <a:t>tt</a:t>
              </a:r>
              <a:r>
                <a:rPr lang="en-US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) 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values </a:t>
              </a:r>
              <a:endParaRPr lang="en-US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1434014" y="5004544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_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22" name="Straight Arrow Connector 21"/>
          <p:cNvCxnSpPr/>
          <p:nvPr/>
        </p:nvCxnSpPr>
        <p:spPr>
          <a:xfrm flipH="1">
            <a:off x="7237310" y="5682266"/>
            <a:ext cx="479327" cy="111047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118398" y="5628450"/>
            <a:ext cx="40080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ignificant impact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on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gluon PDF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at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large x, when fitting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simultaneously 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α</a:t>
            </a:r>
            <a:r>
              <a:rPr lang="en-US" b="1" baseline="-25000" dirty="0">
                <a:solidFill>
                  <a:srgbClr val="FF0000"/>
                </a:solidFill>
                <a:latin typeface="Times Bold"/>
                <a:cs typeface="Times Bold"/>
              </a:rPr>
              <a:t>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,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pole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, and PDFs</a:t>
            </a:r>
          </a:p>
        </p:txBody>
      </p:sp>
    </p:spTree>
    <p:extLst>
      <p:ext uri="{BB962C8B-B14F-4D97-AF65-F5344CB8AC3E}">
        <p14:creationId xmlns:p14="http://schemas.microsoft.com/office/powerpoint/2010/main" val="1544139193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29895" y="3846502"/>
            <a:ext cx="2955023" cy="2777492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57171" y="707100"/>
            <a:ext cx="4269600" cy="319714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1933705" y="-12916"/>
            <a:ext cx="3919763" cy="646331"/>
            <a:chOff x="1750751" y="19370"/>
            <a:chExt cx="3919763" cy="646331"/>
          </a:xfrm>
        </p:grpSpPr>
        <p:sp>
          <p:nvSpPr>
            <p:cNvPr id="6" name="TextBox 5"/>
            <p:cNvSpPr txBox="1"/>
            <p:nvPr/>
          </p:nvSpPr>
          <p:spPr>
            <a:xfrm>
              <a:off x="1750751" y="204036"/>
              <a:ext cx="391976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 Associate production:</a:t>
              </a:r>
              <a:r>
                <a:rPr lang="en-US" sz="2400" b="1" dirty="0">
                  <a:solidFill>
                    <a:srgbClr val="FF0000"/>
                  </a:solidFill>
                  <a:latin typeface="Times Bold"/>
                  <a:cs typeface="Times Bold"/>
                </a:rPr>
                <a:t> </a:t>
              </a:r>
              <a:r>
                <a:rPr lang="en-US" sz="2400" b="1" dirty="0" err="1" smtClean="0">
                  <a:solidFill>
                    <a:srgbClr val="FF0000"/>
                  </a:solidFill>
                  <a:latin typeface="Times Bold"/>
                  <a:cs typeface="Times Bold"/>
                </a:rPr>
                <a:t>tt</a:t>
              </a:r>
              <a:r>
                <a:rPr lang="en-US" sz="2400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 + Z </a:t>
              </a:r>
              <a:endPara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796544" y="1937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_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6016" y="824756"/>
            <a:ext cx="44678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Rare process probing top coupling to Z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254" y="1160078"/>
            <a:ext cx="41088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ensitive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to BSM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physics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( VLQ,  4/3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charged top, </a:t>
            </a:r>
            <a:r>
              <a:rPr lang="mr-IN" dirty="0" smtClean="0">
                <a:solidFill>
                  <a:srgbClr val="000090"/>
                </a:solidFill>
                <a:latin typeface="Times Bold"/>
                <a:cs typeface="Times Bold"/>
              </a:rPr>
              <a:t>…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567" y="1737569"/>
            <a:ext cx="4403770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ttV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V= W, Z,  observed already @  8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>
              <a:lnSpc>
                <a:spcPct val="110000"/>
              </a:lnSpc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by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ATLAS &amp; CMS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173708" y="4463417"/>
            <a:ext cx="2903359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tt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Z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inclusive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&amp;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 differential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cross sections: 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1-&amp; 2-d fits to extract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limits on coefficients of 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dimension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6 operators in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an Effective Field Theory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8866" y="2595466"/>
            <a:ext cx="3457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</a:pP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ttZ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mr-IN" dirty="0" smtClean="0">
                <a:solidFill>
                  <a:srgbClr val="000090"/>
                </a:solidFill>
                <a:latin typeface="Times Bold"/>
                <a:cs typeface="Times Bold"/>
              </a:rPr>
              <a:t>= </a:t>
            </a:r>
            <a:r>
              <a:rPr lang="mr-IN" dirty="0">
                <a:solidFill>
                  <a:srgbClr val="000090"/>
                </a:solidFill>
                <a:latin typeface="Times Bold"/>
                <a:cs typeface="Times Bold"/>
              </a:rPr>
              <a:t>1.00 </a:t>
            </a:r>
            <a:r>
              <a:rPr lang="mr-IN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+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mr-IN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0.06 </a:t>
            </a:r>
            <a:r>
              <a:rPr lang="mr-IN" dirty="0">
                <a:solidFill>
                  <a:srgbClr val="000090"/>
                </a:solidFill>
                <a:latin typeface="Times Bold"/>
                <a:cs typeface="Times Bold"/>
              </a:rPr>
              <a:t>(stat) </a:t>
            </a:r>
            <a:r>
              <a:rPr lang="mr-IN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+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mr-IN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0.07 </a:t>
            </a:r>
            <a:r>
              <a:rPr lang="mr-IN" dirty="0">
                <a:solidFill>
                  <a:srgbClr val="000090"/>
                </a:solidFill>
                <a:latin typeface="Times Bold"/>
                <a:cs typeface="Times Bold"/>
              </a:rPr>
              <a:t>(syst) </a:t>
            </a:r>
            <a:r>
              <a:rPr lang="mr-IN" dirty="0" smtClean="0">
                <a:solidFill>
                  <a:srgbClr val="000090"/>
                </a:solidFill>
                <a:latin typeface="Times Bold"/>
                <a:cs typeface="Times Bold"/>
              </a:rPr>
              <a:t>pb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720231" y="3789427"/>
            <a:ext cx="144254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i="1" dirty="0" smtClean="0"/>
              <a:t>77.5 fb</a:t>
            </a:r>
            <a:r>
              <a:rPr lang="en-US" sz="1400" b="1" i="1" baseline="30000" dirty="0" smtClean="0"/>
              <a:t>-1 </a:t>
            </a:r>
            <a:r>
              <a:rPr lang="en-US" sz="1400" dirty="0" smtClean="0"/>
              <a:t>(13 </a:t>
            </a:r>
            <a:r>
              <a:rPr lang="en-US" sz="1400" dirty="0" err="1" smtClean="0"/>
              <a:t>TeV</a:t>
            </a:r>
            <a:r>
              <a:rPr lang="en-US" sz="1400" dirty="0" smtClean="0"/>
              <a:t>)</a:t>
            </a:r>
            <a:endParaRPr lang="en-US" sz="1400" dirty="0"/>
          </a:p>
        </p:txBody>
      </p:sp>
      <p:sp>
        <p:nvSpPr>
          <p:cNvPr id="33" name="TextBox 32"/>
          <p:cNvSpPr txBox="1"/>
          <p:nvPr/>
        </p:nvSpPr>
        <p:spPr>
          <a:xfrm>
            <a:off x="3303561" y="3537401"/>
            <a:ext cx="1840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200" b="1" dirty="0" smtClean="0">
                <a:solidFill>
                  <a:srgbClr val="008000"/>
                </a:solidFill>
              </a:rPr>
              <a:t>CMS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PAS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TOP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18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009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25455" y="1952833"/>
            <a:ext cx="543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8000"/>
                </a:solidFill>
              </a:rPr>
              <a:t>10</a:t>
            </a:r>
            <a:r>
              <a:rPr lang="en-US" b="1" baseline="30000" dirty="0" smtClean="0">
                <a:solidFill>
                  <a:srgbClr val="008000"/>
                </a:solidFill>
              </a:rPr>
              <a:t>-3</a:t>
            </a:r>
            <a:endParaRPr lang="en-US" b="1" baseline="30000" dirty="0">
              <a:solidFill>
                <a:srgbClr val="008000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>
          <a:xfrm>
            <a:off x="3124200" y="6488430"/>
            <a:ext cx="2895600" cy="365125"/>
          </a:xfrm>
        </p:spPr>
        <p:txBody>
          <a:bodyPr/>
          <a:lstStyle/>
          <a:p>
            <a:r>
              <a:rPr lang="en-US" smtClean="0"/>
              <a:t>LDC - HEP-EPS Ghent, 15 July 2019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32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102949" y="810845"/>
            <a:ext cx="338554" cy="369332"/>
          </a:xfrm>
          <a:prstGeom prst="rect">
            <a:avLst/>
          </a:prstGeom>
          <a:noFill/>
          <a:ln>
            <a:solidFill>
              <a:srgbClr val="8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tt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>
            <a:off x="5224082" y="1270306"/>
            <a:ext cx="0" cy="1467784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7215800" y="2275413"/>
            <a:ext cx="505267" cy="369332"/>
          </a:xfrm>
          <a:prstGeom prst="rect">
            <a:avLst/>
          </a:prstGeom>
          <a:noFill/>
          <a:ln>
            <a:solidFill>
              <a:srgbClr val="8000FF"/>
            </a:solidFill>
          </a:ln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ttV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557" y="71168"/>
            <a:ext cx="1287215" cy="74979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" y="3471144"/>
            <a:ext cx="3316691" cy="3371816"/>
          </a:xfrm>
          <a:prstGeom prst="rect">
            <a:avLst/>
          </a:prstGeom>
        </p:spPr>
      </p:pic>
      <p:sp>
        <p:nvSpPr>
          <p:cNvPr id="26" name="TextBox 25"/>
          <p:cNvSpPr txBox="1"/>
          <p:nvPr/>
        </p:nvSpPr>
        <p:spPr>
          <a:xfrm>
            <a:off x="1116052" y="3030356"/>
            <a:ext cx="19673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c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onsistent with SM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484926" y="2854514"/>
            <a:ext cx="5436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- </a:t>
            </a:r>
            <a:r>
              <a:rPr lang="mr-IN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0.0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5</a:t>
            </a:r>
            <a:r>
              <a:rPr lang="mr-IN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422772" y="2854514"/>
            <a:ext cx="54368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- </a:t>
            </a:r>
            <a:r>
              <a:rPr lang="mr-IN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0.0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6</a:t>
            </a:r>
            <a:r>
              <a:rPr lang="mr-IN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97696" y="2351241"/>
            <a:ext cx="1180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@ 13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06243" y="3303888"/>
            <a:ext cx="2246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ATL-PHYS-PUB-2018-034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3775880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32916" y="892433"/>
            <a:ext cx="4842705" cy="27311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20558" y="163720"/>
            <a:ext cx="349807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Top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tt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) + heavy </a:t>
            </a:r>
            <a:r>
              <a:rPr lang="en-US" sz="2400" b="1" dirty="0" err="1">
                <a:solidFill>
                  <a:srgbClr val="FF0000"/>
                </a:solidFill>
                <a:latin typeface="Times Bold"/>
                <a:cs typeface="Times Bold"/>
              </a:rPr>
              <a:t>f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lavours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49715" y="-10552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_</a:t>
            </a:r>
            <a:endParaRPr lang="en-US" sz="24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7787" y="1543302"/>
            <a:ext cx="34163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Challenges: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multiple scale and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many processes contribute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7049" y="2244214"/>
            <a:ext cx="3788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ATLAS: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dilepton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and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lepton+jets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15329" y="2571213"/>
            <a:ext cx="28264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CMS: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dilepton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and all-jet 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538" y="27312"/>
            <a:ext cx="1361988" cy="810576"/>
          </a:xfrm>
          <a:prstGeom prst="rect">
            <a:avLst/>
          </a:prstGeom>
        </p:spPr>
      </p:pic>
      <p:grpSp>
        <p:nvGrpSpPr>
          <p:cNvPr id="17" name="Group 16"/>
          <p:cNvGrpSpPr/>
          <p:nvPr/>
        </p:nvGrpSpPr>
        <p:grpSpPr>
          <a:xfrm>
            <a:off x="7220478" y="0"/>
            <a:ext cx="1719588" cy="859210"/>
            <a:chOff x="6783526" y="4203250"/>
            <a:chExt cx="2001308" cy="1010406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783526" y="4203250"/>
              <a:ext cx="2001308" cy="1010406"/>
            </a:xfrm>
            <a:prstGeom prst="rect">
              <a:avLst/>
            </a:prstGeom>
          </p:spPr>
        </p:pic>
        <p:sp>
          <p:nvSpPr>
            <p:cNvPr id="15" name="Rectangle 14"/>
            <p:cNvSpPr/>
            <p:nvPr/>
          </p:nvSpPr>
          <p:spPr>
            <a:xfrm>
              <a:off x="7919008" y="4500145"/>
              <a:ext cx="172512" cy="17684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947245" y="138362"/>
            <a:ext cx="5565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H , Z</a:t>
            </a:r>
            <a:endParaRPr lang="en-US" sz="1600" dirty="0"/>
          </a:p>
        </p:txBody>
      </p:sp>
      <p:cxnSp>
        <p:nvCxnSpPr>
          <p:cNvPr id="4" name="Straight Connector 3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5132" y="5464894"/>
            <a:ext cx="34163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ensions between all-jet cross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section measurements and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predictions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5132" y="3854958"/>
            <a:ext cx="4006225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Dilepton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and 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lepton+jets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: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- cross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sections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higher than predicted,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still compatible within uncertainties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- fair agreement for the shapes for most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of the predictions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grpSp>
        <p:nvGrpSpPr>
          <p:cNvPr id="27" name="Group 26"/>
          <p:cNvGrpSpPr/>
          <p:nvPr/>
        </p:nvGrpSpPr>
        <p:grpSpPr>
          <a:xfrm>
            <a:off x="4054936" y="3517874"/>
            <a:ext cx="5052002" cy="3095545"/>
            <a:chOff x="4088276" y="837888"/>
            <a:chExt cx="5052002" cy="3095545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088276" y="918528"/>
              <a:ext cx="5052002" cy="3014905"/>
            </a:xfrm>
            <a:prstGeom prst="rect">
              <a:avLst/>
            </a:prstGeom>
          </p:spPr>
        </p:pic>
        <p:sp>
          <p:nvSpPr>
            <p:cNvPr id="3" name="TextBox 2"/>
            <p:cNvSpPr txBox="1"/>
            <p:nvPr/>
          </p:nvSpPr>
          <p:spPr>
            <a:xfrm>
              <a:off x="6275381" y="837888"/>
              <a:ext cx="17003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/>
                <a:t>CMS-PAS-TOP-18-11</a:t>
              </a:r>
              <a:endParaRPr lang="en-US" sz="1400" b="1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786414" y="3294471"/>
              <a:ext cx="13682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Parton Agnostic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296710" y="3294854"/>
              <a:ext cx="117597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Parton Based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7756362" y="3291792"/>
              <a:ext cx="451604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rgbClr val="008000"/>
                  </a:solidFill>
                </a:rPr>
                <a:t>Full</a:t>
              </a:r>
              <a:endParaRPr lang="en-US" sz="1400" b="1" dirty="0">
                <a:solidFill>
                  <a:srgbClr val="008000"/>
                </a:solidFill>
              </a:endParaRPr>
            </a:p>
          </p:txBody>
        </p:sp>
      </p:grpSp>
      <p:sp>
        <p:nvSpPr>
          <p:cNvPr id="11" name="TextBox 10"/>
          <p:cNvSpPr txBox="1"/>
          <p:nvPr/>
        </p:nvSpPr>
        <p:spPr>
          <a:xfrm>
            <a:off x="45303" y="3019576"/>
            <a:ext cx="38395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Measure integrated and (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ATLAS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 differential cross sections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1"/>
          </p:nvPr>
        </p:nvSpPr>
        <p:spPr>
          <a:xfrm>
            <a:off x="3124200" y="6541345"/>
            <a:ext cx="2895600" cy="365125"/>
          </a:xfrm>
        </p:spPr>
        <p:txBody>
          <a:bodyPr/>
          <a:lstStyle/>
          <a:p>
            <a:r>
              <a:rPr lang="en-US" smtClean="0"/>
              <a:t>LDC - HEP-EPS Ghent, 15 July 2019</a:t>
            </a:r>
            <a:endParaRPr lang="en-US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33</a:t>
            </a:fld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6032970" y="782119"/>
            <a:ext cx="15953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/>
              <a:t>JHEP 04 (2019) 046</a:t>
            </a:r>
            <a:endParaRPr lang="en-US" sz="1400" b="1" dirty="0"/>
          </a:p>
        </p:txBody>
      </p:sp>
      <p:grpSp>
        <p:nvGrpSpPr>
          <p:cNvPr id="31" name="Group 30"/>
          <p:cNvGrpSpPr/>
          <p:nvPr/>
        </p:nvGrpSpPr>
        <p:grpSpPr>
          <a:xfrm>
            <a:off x="55422" y="826081"/>
            <a:ext cx="3467616" cy="592922"/>
            <a:chOff x="121680" y="837124"/>
            <a:chExt cx="3467616" cy="592922"/>
          </a:xfrm>
        </p:grpSpPr>
        <p:sp>
          <p:nvSpPr>
            <p:cNvPr id="8" name="TextBox 7"/>
            <p:cNvSpPr txBox="1"/>
            <p:nvPr/>
          </p:nvSpPr>
          <p:spPr>
            <a:xfrm>
              <a:off x="121680" y="1060714"/>
              <a:ext cx="346761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Clr>
                  <a:srgbClr val="FF0000"/>
                </a:buClr>
                <a:buSzPct val="150000"/>
                <a:buFont typeface="Wingdings" charset="2"/>
                <a:buChar char="§"/>
              </a:pP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Background to </a:t>
              </a:r>
              <a:r>
                <a:rPr lang="en-US" b="1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ttH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(bb) &amp; </a:t>
              </a:r>
              <a:r>
                <a:rPr lang="en-US" b="1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tt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b="1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tt</a:t>
              </a:r>
              <a:endParaRPr lang="en-US" b="1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280092" y="850897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_</a:t>
              </a:r>
              <a:endParaRPr lang="en-US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71719" y="837124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_</a:t>
              </a:r>
              <a:endParaRPr lang="en-US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504880" y="837652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_</a:t>
              </a:r>
              <a:endParaRPr lang="en-US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2027829" y="857536"/>
              <a:ext cx="2872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_</a:t>
              </a:r>
              <a:endParaRPr lang="en-US" sz="1600" dirty="0"/>
            </a:p>
          </p:txBody>
        </p:sp>
      </p:grpSp>
    </p:spTree>
    <p:extLst>
      <p:ext uri="{BB962C8B-B14F-4D97-AF65-F5344CB8AC3E}">
        <p14:creationId xmlns:p14="http://schemas.microsoft.com/office/powerpoint/2010/main" val="42845039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4769" b="3440"/>
          <a:stretch/>
        </p:blipFill>
        <p:spPr>
          <a:xfrm>
            <a:off x="6062872" y="955908"/>
            <a:ext cx="2951120" cy="3545335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8280" y="3994082"/>
            <a:ext cx="3187561" cy="284364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232395" y="199971"/>
            <a:ext cx="519204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R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are processes with one top: </a:t>
            </a:r>
            <a:r>
              <a:rPr lang="is-IS" sz="2400" b="1" dirty="0" smtClean="0">
                <a:solidFill>
                  <a:srgbClr val="000090"/>
                </a:solidFill>
                <a:latin typeface="Times Bold"/>
                <a:cs typeface="Times Bold"/>
              </a:rPr>
              <a:t>tZq, </a:t>
            </a:r>
            <a:r>
              <a:rPr lang="en-US" sz="2400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tγq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3863" y="3529716"/>
            <a:ext cx="41601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is-IS" b="1" dirty="0" smtClean="0">
                <a:solidFill>
                  <a:srgbClr val="FF0000"/>
                </a:solidFill>
                <a:latin typeface="Times Bold"/>
                <a:cs typeface="Times Bold"/>
              </a:rPr>
              <a:t>CMS 77.4 fb</a:t>
            </a:r>
            <a:r>
              <a:rPr lang="is-IS" b="1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-1</a:t>
            </a:r>
            <a:r>
              <a:rPr lang="is-IS" b="1" dirty="0" smtClean="0">
                <a:solidFill>
                  <a:srgbClr val="FF0000"/>
                </a:solidFill>
                <a:latin typeface="Times Bold"/>
                <a:cs typeface="Times Bold"/>
              </a:rPr>
              <a:t>:</a:t>
            </a:r>
            <a:r>
              <a:rPr lang="is-IS" b="1" dirty="0" smtClean="0">
                <a:solidFill>
                  <a:srgbClr val="000090"/>
                </a:solidFill>
                <a:latin typeface="Times Bold"/>
                <a:cs typeface="Times Bold"/>
              </a:rPr>
              <a:t> observation &gt;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5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l-GR" b="1" dirty="0" smtClean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obs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.</a:t>
            </a:r>
            <a:endParaRPr lang="is-IS" b="1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792598" y="3925123"/>
            <a:ext cx="18331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 smtClean="0">
                <a:solidFill>
                  <a:srgbClr val="008000"/>
                </a:solidFill>
              </a:rPr>
              <a:t>PRL 122</a:t>
            </a:r>
            <a:r>
              <a:rPr lang="is-IS" sz="1400" b="1" dirty="0">
                <a:solidFill>
                  <a:srgbClr val="008000"/>
                </a:solidFill>
              </a:rPr>
              <a:t>(2019</a:t>
            </a:r>
            <a:r>
              <a:rPr lang="is-IS" sz="1400" b="1" dirty="0" smtClean="0">
                <a:solidFill>
                  <a:srgbClr val="008000"/>
                </a:solidFill>
              </a:rPr>
              <a:t>) 132003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354824" y="4638610"/>
            <a:ext cx="51860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pp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→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tγq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: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first evidence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for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l-GR" b="1" dirty="0" smtClean="0">
                <a:solidFill>
                  <a:srgbClr val="FF0000"/>
                </a:solidFill>
                <a:latin typeface="Times Bold"/>
                <a:cs typeface="Times Bold"/>
              </a:rPr>
              <a:t>4.4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l-GR" b="1" dirty="0" smtClean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obs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.,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CMS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Template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fit to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BDT distributions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73538" y="3898816"/>
            <a:ext cx="15568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200" b="1" dirty="0">
                <a:solidFill>
                  <a:srgbClr val="008000"/>
                </a:solidFill>
              </a:rPr>
              <a:t>PRL 121(2018)221802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91667" y="924705"/>
            <a:ext cx="54655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ensitive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to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BSM effects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- </a:t>
            </a:r>
            <a:r>
              <a:rPr lang="is-IS" b="1" dirty="0" smtClean="0">
                <a:solidFill>
                  <a:srgbClr val="FF0000"/>
                </a:solidFill>
                <a:latin typeface="Times Bold"/>
                <a:cs typeface="Times Bold"/>
              </a:rPr>
              <a:t>tZq &amp;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tγq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i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nclude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TGC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diagrams (WWZ &amp;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WW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 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- modified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production could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indicate FCNC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-  </a:t>
            </a:r>
            <a:r>
              <a:rPr lang="el-GR" b="1" dirty="0" smtClean="0">
                <a:solidFill>
                  <a:srgbClr val="000090"/>
                </a:solidFill>
                <a:latin typeface="Times Bold"/>
                <a:cs typeface="Times Bold"/>
              </a:rPr>
              <a:t>tγq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sensitive to the top quark charge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34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7490699" y="1605364"/>
            <a:ext cx="5254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 smtClean="0">
                <a:solidFill>
                  <a:srgbClr val="FF0000"/>
                </a:solidFill>
              </a:rPr>
              <a:t>tZq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70412" y="4358554"/>
            <a:ext cx="5124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err="1">
                <a:solidFill>
                  <a:srgbClr val="FF0000"/>
                </a:solidFill>
                <a:latin typeface="Times Bold"/>
                <a:cs typeface="Times Bold"/>
              </a:rPr>
              <a:t>tγq</a:t>
            </a:r>
            <a:endParaRPr lang="en-US" sz="2000" dirty="0"/>
          </a:p>
        </p:txBody>
      </p:sp>
      <p:sp>
        <p:nvSpPr>
          <p:cNvPr id="17" name="TextBox 16"/>
          <p:cNvSpPr txBox="1"/>
          <p:nvPr/>
        </p:nvSpPr>
        <p:spPr>
          <a:xfrm>
            <a:off x="70064" y="3060155"/>
            <a:ext cx="55835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is-IS" b="1" dirty="0" smtClean="0">
                <a:solidFill>
                  <a:srgbClr val="FF0000"/>
                </a:solidFill>
                <a:latin typeface="Times Bold"/>
                <a:cs typeface="Times Bold"/>
              </a:rPr>
              <a:t>ATLAS 36 fb</a:t>
            </a:r>
            <a:r>
              <a:rPr lang="is-IS" b="1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-1</a:t>
            </a:r>
            <a:r>
              <a:rPr lang="is-IS" b="1" dirty="0" smtClean="0">
                <a:solidFill>
                  <a:srgbClr val="FF0000"/>
                </a:solidFill>
                <a:latin typeface="Times Bold"/>
                <a:cs typeface="Times Bold"/>
              </a:rPr>
              <a:t>:</a:t>
            </a:r>
            <a:r>
              <a:rPr lang="is-IS" b="1" dirty="0" smtClean="0">
                <a:solidFill>
                  <a:srgbClr val="000090"/>
                </a:solidFill>
                <a:latin typeface="Times Bold"/>
                <a:cs typeface="Times Bold"/>
              </a:rPr>
              <a:t> first evidence :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4.2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(5.4) </a:t>
            </a:r>
            <a:r>
              <a:rPr lang="el-GR" b="1" dirty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obs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(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expt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r>
              <a:rPr lang="is-I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4520" y="2093818"/>
            <a:ext cx="573884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is-IS" b="1" dirty="0" smtClean="0">
                <a:solidFill>
                  <a:srgbClr val="FF0000"/>
                </a:solidFill>
                <a:latin typeface="Times Bold"/>
                <a:cs typeface="Times Bold"/>
              </a:rPr>
              <a:t>pp → tZq </a:t>
            </a:r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. Best </a:t>
            </a:r>
            <a:r>
              <a:rPr lang="is-IS" dirty="0">
                <a:solidFill>
                  <a:srgbClr val="000090"/>
                </a:solidFill>
                <a:latin typeface="Times Bold"/>
                <a:cs typeface="Times Bold"/>
              </a:rPr>
              <a:t>signal </a:t>
            </a:r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region: </a:t>
            </a:r>
            <a:r>
              <a:rPr lang="is-IS" dirty="0">
                <a:solidFill>
                  <a:srgbClr val="000090"/>
                </a:solidFill>
                <a:latin typeface="Times Bold"/>
                <a:cs typeface="Times Bold"/>
              </a:rPr>
              <a:t>3 leptons, </a:t>
            </a:r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r>
              <a:rPr lang="is-IS" dirty="0">
                <a:solidFill>
                  <a:srgbClr val="000090"/>
                </a:solidFill>
                <a:latin typeface="Times Bold"/>
                <a:cs typeface="Times Bold"/>
              </a:rPr>
              <a:t>-3 </a:t>
            </a:r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jet (1b)</a:t>
            </a:r>
          </a:p>
          <a:p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     Main bkg: diboson </a:t>
            </a:r>
          </a:p>
          <a:p>
            <a:r>
              <a:rPr lang="is-I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    BDT (CMS), NN (ATLAS)  trained in each signal region</a:t>
            </a:r>
            <a:endParaRPr lang="en-US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/>
          <a:srcRect t="3749" b="3970"/>
          <a:stretch/>
        </p:blipFill>
        <p:spPr>
          <a:xfrm>
            <a:off x="191676" y="88349"/>
            <a:ext cx="1101789" cy="754849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91770" y="120763"/>
            <a:ext cx="1080886" cy="700349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3335150" y="5389226"/>
            <a:ext cx="5698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is-IS" dirty="0">
                <a:solidFill>
                  <a:srgbClr val="000090"/>
                </a:solidFill>
                <a:latin typeface="Times Bold"/>
                <a:cs typeface="Times Bold"/>
              </a:rPr>
              <a:t>σ(pp → tγq) × B(t → μνb) = 115 ± 17(stat) ± 30(syst) </a:t>
            </a:r>
            <a:r>
              <a:rPr lang="is-IS" dirty="0" smtClean="0">
                <a:solidFill>
                  <a:srgbClr val="000090"/>
                </a:solidFill>
                <a:latin typeface="Times Bold"/>
                <a:cs typeface="Times Bold"/>
              </a:rPr>
              <a:t>fb</a:t>
            </a:r>
            <a:endParaRPr lang="is-I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3335150" y="5830974"/>
            <a:ext cx="23134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SM value: 81 ± 4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fb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26323517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2"/>
          <a:srcRect l="1233" r="1217" b="1767"/>
          <a:stretch/>
        </p:blipFill>
        <p:spPr>
          <a:xfrm>
            <a:off x="5165072" y="683128"/>
            <a:ext cx="3938288" cy="3091057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629" y="58983"/>
            <a:ext cx="1007143" cy="81578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685497" y="199377"/>
            <a:ext cx="3934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R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are processes:  </a:t>
            </a:r>
            <a:r>
              <a:rPr lang="en-US" sz="2400" b="1" dirty="0" err="1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tttt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  (</a:t>
            </a:r>
            <a:r>
              <a:rPr lang="en-US" sz="2400" b="1" dirty="0" smtClean="0">
                <a:solidFill>
                  <a:srgbClr val="000090"/>
                </a:solidFill>
                <a:latin typeface="Times Bold"/>
                <a:cs typeface="Times Bold"/>
              </a:rPr>
              <a:t>4 tops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)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776" y="4233071"/>
            <a:ext cx="5720838" cy="2349153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16480" y="1815357"/>
            <a:ext cx="47885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 fontAlgn="auto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ATLAS 36 fb</a:t>
            </a:r>
            <a:r>
              <a:rPr lang="en-US" b="1" baseline="30000" dirty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r>
              <a:rPr lang="en-US" b="1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1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: </a:t>
            </a:r>
          </a:p>
          <a:p>
            <a:pPr fontAlgn="auto"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Template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fit to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H</a:t>
            </a:r>
            <a:r>
              <a:rPr lang="en-US" baseline="30000" dirty="0" err="1">
                <a:solidFill>
                  <a:srgbClr val="000090"/>
                </a:solidFill>
                <a:latin typeface="Times Bold"/>
                <a:cs typeface="Times Bold"/>
              </a:rPr>
              <a:t>had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= ∑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j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in  bins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of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b-jet </a:t>
            </a:r>
          </a:p>
          <a:p>
            <a:pPr fontAlgn="auto"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multiplicity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2.8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(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1.0) </a:t>
            </a:r>
            <a:r>
              <a:rPr lang="el-GR" b="1" dirty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obs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(exp.) significance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35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356189" y="3991552"/>
            <a:ext cx="186632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>
                <a:solidFill>
                  <a:srgbClr val="008000"/>
                </a:solidFill>
              </a:rPr>
              <a:t>PRD 99, 052009 (2019)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693" y="1254721"/>
            <a:ext cx="42681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ensitive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to B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eyond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SM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effects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W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ay to asses the top Yukawa coupling 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0528" y="3944600"/>
            <a:ext cx="3415794" cy="2872282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24074" y="887913"/>
            <a:ext cx="4480714" cy="375316"/>
            <a:chOff x="340499" y="887913"/>
            <a:chExt cx="4480714" cy="375316"/>
          </a:xfrm>
        </p:grpSpPr>
        <p:sp>
          <p:nvSpPr>
            <p:cNvPr id="8" name="TextBox 7"/>
            <p:cNvSpPr txBox="1"/>
            <p:nvPr/>
          </p:nvSpPr>
          <p:spPr>
            <a:xfrm>
              <a:off x="340499" y="893897"/>
              <a:ext cx="448071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>
                <a:buClr>
                  <a:srgbClr val="FF0000"/>
                </a:buClr>
                <a:buSzPct val="150000"/>
                <a:buFont typeface="Wingdings" charset="2"/>
                <a:buChar char="§"/>
              </a:pPr>
              <a:r>
                <a:rPr lang="is-IS" dirty="0">
                  <a:solidFill>
                    <a:srgbClr val="000090"/>
                  </a:solidFill>
                  <a:latin typeface="Times Bold"/>
                  <a:cs typeface="Times Bold"/>
                </a:rPr>
                <a:t>σ</a:t>
              </a:r>
              <a:r>
                <a:rPr lang="is-IS" baseline="-25000" dirty="0">
                  <a:solidFill>
                    <a:srgbClr val="000090"/>
                  </a:solidFill>
                  <a:latin typeface="Times Bold"/>
                  <a:cs typeface="Times Bold"/>
                </a:rPr>
                <a:t>tttt</a:t>
              </a:r>
              <a:r>
                <a:rPr lang="is-IS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is-I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(SM) = </a:t>
              </a:r>
              <a:r>
                <a:rPr lang="is-IS" dirty="0">
                  <a:solidFill>
                    <a:srgbClr val="000090"/>
                  </a:solidFill>
                  <a:latin typeface="Times Bold"/>
                  <a:cs typeface="Times Bold"/>
                </a:rPr>
                <a:t>9.2 </a:t>
              </a:r>
              <a:r>
                <a:rPr lang="is-I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fb (30% scale uncertainties)</a:t>
              </a:r>
              <a:endParaRPr lang="en-US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81822" y="887913"/>
              <a:ext cx="518141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baseline="30000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NLO</a:t>
              </a:r>
              <a:endParaRPr lang="en-US" b="1" baseline="30000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9780" y="2771932"/>
            <a:ext cx="477054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 fontAlgn="auto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CMS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137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fb</a:t>
            </a:r>
            <a:r>
              <a:rPr lang="en-US" baseline="30000" dirty="0">
                <a:solidFill>
                  <a:srgbClr val="000090"/>
                </a:solidFill>
                <a:latin typeface="Times Bold"/>
                <a:cs typeface="Times Bold"/>
              </a:rPr>
              <a:t>-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1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  </a:t>
            </a:r>
            <a:r>
              <a:rPr lang="mr-IN" dirty="0" smtClean="0">
                <a:solidFill>
                  <a:srgbClr val="000090"/>
                </a:solidFill>
                <a:latin typeface="Times Bold"/>
                <a:cs typeface="Times Bold"/>
              </a:rPr>
              <a:t>2.6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mr-IN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mr-IN" dirty="0">
                <a:solidFill>
                  <a:srgbClr val="000090"/>
                </a:solidFill>
                <a:latin typeface="Times Bold"/>
                <a:cs typeface="Times Bold"/>
              </a:rPr>
              <a:t>2.7)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l-GR" b="1" dirty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 fontAlgn="auto"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BDT and cut base approach. Fit many regions</a:t>
            </a:r>
          </a:p>
          <a:p>
            <a:pPr fontAlgn="auto"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2.6 (2.7) </a:t>
            </a:r>
            <a:r>
              <a:rPr lang="el-GR" b="1" dirty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obs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(exp.) significance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  <a:p>
            <a:pPr fontAlgn="auto"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mr-IN" dirty="0" smtClean="0">
                <a:solidFill>
                  <a:srgbClr val="0000FF"/>
                </a:solidFill>
                <a:latin typeface="Times Bold"/>
                <a:cs typeface="Times Bold"/>
              </a:rPr>
              <a:t>|</a:t>
            </a:r>
            <a:r>
              <a:rPr lang="mr-IN" dirty="0">
                <a:solidFill>
                  <a:srgbClr val="0000FF"/>
                </a:solidFill>
                <a:latin typeface="Times Bold"/>
                <a:cs typeface="Times Bold"/>
              </a:rPr>
              <a:t>y</a:t>
            </a:r>
            <a:r>
              <a:rPr lang="mr-IN" baseline="-25000" dirty="0">
                <a:solidFill>
                  <a:srgbClr val="0000FF"/>
                </a:solidFill>
                <a:latin typeface="Times Bold"/>
                <a:cs typeface="Times Bold"/>
              </a:rPr>
              <a:t>t</a:t>
            </a:r>
            <a:r>
              <a:rPr lang="mr-IN" dirty="0">
                <a:solidFill>
                  <a:srgbClr val="0000FF"/>
                </a:solidFill>
                <a:latin typeface="Times Bold"/>
                <a:cs typeface="Times Bold"/>
              </a:rPr>
              <a:t>/y</a:t>
            </a:r>
            <a:r>
              <a:rPr lang="mr-IN" baseline="30000" dirty="0">
                <a:solidFill>
                  <a:srgbClr val="0000FF"/>
                </a:solidFill>
                <a:latin typeface="Times Bold"/>
                <a:cs typeface="Times Bold"/>
              </a:rPr>
              <a:t>SM</a:t>
            </a:r>
            <a:r>
              <a:rPr lang="mr-IN" baseline="-25000" dirty="0">
                <a:solidFill>
                  <a:srgbClr val="0000FF"/>
                </a:solidFill>
                <a:latin typeface="Times Bold"/>
                <a:cs typeface="Times Bold"/>
              </a:rPr>
              <a:t>t</a:t>
            </a:r>
            <a:r>
              <a:rPr lang="mr-IN" dirty="0">
                <a:solidFill>
                  <a:srgbClr val="0000FF"/>
                </a:solidFill>
                <a:latin typeface="Times Bold"/>
                <a:cs typeface="Times Bold"/>
              </a:rPr>
              <a:t>|&lt;</a:t>
            </a:r>
            <a:r>
              <a:rPr lang="mr-IN" dirty="0" smtClean="0">
                <a:solidFill>
                  <a:srgbClr val="0000FF"/>
                </a:solidFill>
                <a:latin typeface="Times Bold"/>
                <a:cs typeface="Times Bold"/>
              </a:rPr>
              <a:t>1.7</a:t>
            </a:r>
            <a:endParaRPr lang="en-US" dirty="0">
              <a:solidFill>
                <a:srgbClr val="0000FF"/>
              </a:solidFill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877827560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36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00225" y="218748"/>
            <a:ext cx="4526544" cy="5066808"/>
          </a:xfrm>
          <a:prstGeom prst="rect">
            <a:avLst/>
          </a:prstGeom>
        </p:spPr>
      </p:pic>
      <p:sp>
        <p:nvSpPr>
          <p:cNvPr id="2" name="Rectangle 1"/>
          <p:cNvSpPr/>
          <p:nvPr/>
        </p:nvSpPr>
        <p:spPr>
          <a:xfrm>
            <a:off x="260379" y="40528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Quantum Interference Between Single and Doubly Resonant Top Quark 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	Phys. Rev.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Lett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. 121, 152002 (2018)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200838" y="5138615"/>
            <a:ext cx="459877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Good description by predictions including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recent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fixed-order calculations of the full </a:t>
            </a:r>
            <a:endParaRPr lang="en-US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next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-to-leading-order (NLO)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pp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→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l+νl−ν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̄bb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̄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process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6376" y="1729154"/>
            <a:ext cx="2817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I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dentical </a:t>
            </a:r>
            <a:r>
              <a:rPr lang="en-US" i="1" dirty="0" err="1">
                <a:solidFill>
                  <a:srgbClr val="000090"/>
                </a:solidFill>
                <a:latin typeface="Times Bold"/>
                <a:cs typeface="Times Bold"/>
              </a:rPr>
              <a:t>WWbb</a:t>
            </a:r>
            <a:r>
              <a:rPr lang="en-US" i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final states,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795095856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37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9324" y="1191843"/>
            <a:ext cx="2678089" cy="31456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37731" y="1142995"/>
            <a:ext cx="5341535" cy="40151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140778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2692" y="1262175"/>
            <a:ext cx="7297615" cy="435306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490689" y="1026293"/>
            <a:ext cx="224600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ATL-PHYS-PUB-2018-034 </a:t>
            </a:r>
            <a:endParaRPr lang="mr-IN" sz="1400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4864" y="180955"/>
            <a:ext cx="242939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Top properties</a:t>
            </a:r>
          </a:p>
        </p:txBody>
      </p:sp>
      <p:cxnSp>
        <p:nvCxnSpPr>
          <p:cNvPr id="6" name="Straight Connector 5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34060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18"/>
          <a:stretch/>
        </p:blipFill>
        <p:spPr>
          <a:xfrm>
            <a:off x="5823015" y="822347"/>
            <a:ext cx="3315949" cy="305861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968879" y="185552"/>
            <a:ext cx="62070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Top properties: </a:t>
            </a:r>
            <a:r>
              <a:rPr lang="en-US" sz="2400" b="1" dirty="0" err="1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polarisation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,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spin correlations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4872" y="1467699"/>
            <a:ext cx="46261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Test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of BSM effects via EFT,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ChroMagnetic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 Dipole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oment ..) 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869" y="3841510"/>
            <a:ext cx="458330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 more direct study extracts 15 coefficients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characterising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spin dependence of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tt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production. Large uncertainties still.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54132" y="4916670"/>
            <a:ext cx="447929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Δφ</a:t>
            </a:r>
            <a:r>
              <a:rPr lang="en-US" i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ll</a:t>
            </a:r>
            <a:r>
              <a:rPr lang="en-US" i="1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ension between NLO &amp; data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  likely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explained by missing higher order </a:t>
            </a:r>
            <a:endParaRPr lang="en-US" b="1" dirty="0" smtClean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303657" y="3891281"/>
            <a:ext cx="3840343" cy="286153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123896" y="2318814"/>
            <a:ext cx="519287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Top decays before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hadronisation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 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Spin information preserved in the decay products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154871" y="645106"/>
            <a:ext cx="5198859" cy="859354"/>
            <a:chOff x="154871" y="645106"/>
            <a:chExt cx="5198859" cy="859354"/>
          </a:xfrm>
        </p:grpSpPr>
        <p:sp>
          <p:nvSpPr>
            <p:cNvPr id="3" name="TextBox 2"/>
            <p:cNvSpPr txBox="1"/>
            <p:nvPr/>
          </p:nvSpPr>
          <p:spPr>
            <a:xfrm>
              <a:off x="154871" y="858129"/>
              <a:ext cx="5198859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342900" indent="-342900">
                <a:buClr>
                  <a:srgbClr val="FF0000"/>
                </a:buClr>
                <a:buSzPct val="150000"/>
                <a:buFont typeface="Wingdings" charset="2"/>
                <a:buChar char="§"/>
              </a:pPr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t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and t produced non </a:t>
              </a:r>
              <a:r>
                <a:rPr lang="en-US" b="1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polarised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(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QCD conserves </a:t>
              </a: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   C and P ) with </a:t>
              </a:r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t and t spins </a:t>
              </a:r>
              <a:r>
                <a:rPr lang="en-US" b="1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correlated</a:t>
              </a:r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. </a:t>
              </a:r>
            </a:p>
          </p:txBody>
        </p:sp>
        <p:sp>
          <p:nvSpPr>
            <p:cNvPr id="4" name="TextBox 3"/>
            <p:cNvSpPr txBox="1"/>
            <p:nvPr/>
          </p:nvSpPr>
          <p:spPr>
            <a:xfrm>
              <a:off x="1036869" y="64510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/>
                <a:t>_</a:t>
              </a:r>
              <a:endParaRPr lang="en-US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440523" y="9265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_</a:t>
              </a:r>
              <a:endParaRPr lang="en-US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378186" y="2769923"/>
            <a:ext cx="4740826" cy="565267"/>
            <a:chOff x="505182" y="3563648"/>
            <a:chExt cx="4740826" cy="565267"/>
          </a:xfrm>
        </p:grpSpPr>
        <p:sp>
          <p:nvSpPr>
            <p:cNvPr id="14" name="TextBox 13"/>
            <p:cNvSpPr txBox="1"/>
            <p:nvPr/>
          </p:nvSpPr>
          <p:spPr>
            <a:xfrm>
              <a:off x="505182" y="3759583"/>
              <a:ext cx="47408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rgbClr val="FF0000"/>
                </a:buClr>
                <a:buSzPct val="150000"/>
              </a:pP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u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se </a:t>
              </a:r>
              <a:r>
                <a:rPr lang="en-US" b="1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Δφ</a:t>
              </a:r>
              <a:r>
                <a:rPr lang="en-US" b="1" i="1" baseline="-25000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ll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</a:t>
              </a:r>
              <a:r>
                <a:rPr lang="en-US" dirty="0">
                  <a:solidFill>
                    <a:srgbClr val="000090"/>
                  </a:solidFill>
                  <a:latin typeface="Times Bold"/>
                  <a:cs typeface="Times Bold"/>
                </a:rPr>
                <a:t>(&amp;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Δη</a:t>
              </a:r>
              <a:r>
                <a:rPr lang="en-US" i="1" baseline="-25000" dirty="0" err="1">
                  <a:solidFill>
                    <a:srgbClr val="000090"/>
                  </a:solidFill>
                  <a:latin typeface="Times Bold"/>
                  <a:cs typeface="Times Bold"/>
                </a:rPr>
                <a:t>ll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) between leptons in 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tt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 (</a:t>
              </a:r>
              <a:r>
                <a:rPr lang="en-US" dirty="0" err="1" smtClean="0">
                  <a:solidFill>
                    <a:srgbClr val="000090"/>
                  </a:solidFill>
                  <a:latin typeface="Times Bold"/>
                  <a:cs typeface="Times Bold"/>
                </a:rPr>
                <a:t>dilepton</a:t>
              </a:r>
              <a:r>
                <a:rPr lang="en-US" dirty="0" smtClean="0">
                  <a:solidFill>
                    <a:srgbClr val="000090"/>
                  </a:solidFill>
                  <a:latin typeface="Times Bold"/>
                  <a:cs typeface="Times Bold"/>
                </a:rPr>
                <a:t>)</a:t>
              </a:r>
              <a:endParaRPr lang="en-US" dirty="0">
                <a:solidFill>
                  <a:srgbClr val="000090"/>
                </a:solidFill>
                <a:latin typeface="Times Bold"/>
                <a:cs typeface="Times Bold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76965" y="3563648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_</a:t>
              </a:r>
              <a:endParaRPr lang="en-US" dirty="0"/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3694919" y="389013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7870105" y="565635"/>
            <a:ext cx="105157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 smtClean="0">
                <a:solidFill>
                  <a:srgbClr val="008000"/>
                </a:solidFill>
              </a:rPr>
              <a:t>1903.07570</a:t>
            </a:r>
            <a:endParaRPr lang="en-US" sz="1400" b="1" dirty="0">
              <a:solidFill>
                <a:srgbClr val="008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56700" y="5704759"/>
            <a:ext cx="4506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Polarisation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, CMDM, in agreement with </a:t>
            </a:r>
            <a:endParaRPr lang="en-US" b="1" dirty="0" smtClean="0">
              <a:solidFill>
                <a:srgbClr val="00009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 SM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within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uncertainties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148929" y="4036851"/>
            <a:ext cx="18407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200" b="1" dirty="0" smtClean="0">
                <a:solidFill>
                  <a:srgbClr val="008000"/>
                </a:solidFill>
              </a:rPr>
              <a:t>CMS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PAS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TOP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17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023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3649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4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303992" y="2694127"/>
            <a:ext cx="2715808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  <a:latin typeface="Times Bold"/>
                <a:cs typeface="Times Bold"/>
              </a:rPr>
              <a:t> Tests of  QCD</a:t>
            </a:r>
            <a:endParaRPr lang="en-US" sz="32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290573705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40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35624" y="-9528"/>
            <a:ext cx="6508376" cy="685800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12615" y="605692"/>
            <a:ext cx="176318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Slide</a:t>
            </a:r>
          </a:p>
          <a:p>
            <a:r>
              <a:rPr lang="en-US" dirty="0"/>
              <a:t>f</a:t>
            </a:r>
            <a:r>
              <a:rPr lang="en-US" smtClean="0"/>
              <a:t>rom</a:t>
            </a:r>
            <a:endParaRPr lang="en-US" dirty="0" smtClean="0"/>
          </a:p>
          <a:p>
            <a:r>
              <a:rPr lang="de-DE" dirty="0"/>
              <a:t>Christian </a:t>
            </a:r>
            <a:endParaRPr lang="de-DE" dirty="0" smtClean="0"/>
          </a:p>
          <a:p>
            <a:r>
              <a:rPr lang="de-DE" dirty="0" smtClean="0"/>
              <a:t>Schwanenberger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371107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79360" y="187429"/>
            <a:ext cx="41382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Multi gauge boson production 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6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371784" y="2171537"/>
            <a:ext cx="2235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- Many measurements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4410" y="2433823"/>
            <a:ext cx="34213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- NNLO necessary to describe data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795" y="2815018"/>
            <a:ext cx="4109765" cy="3092786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1073" r="70722" b="3557"/>
          <a:stretch/>
        </p:blipFill>
        <p:spPr>
          <a:xfrm>
            <a:off x="175193" y="39918"/>
            <a:ext cx="1211125" cy="79410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3511" y="1878102"/>
            <a:ext cx="1479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Dibosons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: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6296480" y="4599858"/>
            <a:ext cx="1406769" cy="583793"/>
          </a:xfrm>
          <a:prstGeom prst="ellipse">
            <a:avLst/>
          </a:prstGeom>
          <a:noFill/>
          <a:ln w="28575" cmpd="sng">
            <a:solidFill>
              <a:srgbClr val="8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2331246" y="2879369"/>
            <a:ext cx="13437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200" b="1" dirty="0" smtClean="0">
                <a:solidFill>
                  <a:srgbClr val="008000"/>
                </a:solidFill>
              </a:rPr>
              <a:t>STDM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2018</a:t>
            </a:r>
            <a:r>
              <a:rPr lang="en-US" sz="1200" b="1" dirty="0" smtClean="0">
                <a:solidFill>
                  <a:srgbClr val="008000"/>
                </a:solidFill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</a:rPr>
              <a:t>03</a:t>
            </a:r>
            <a:endParaRPr lang="en-US" sz="1200" b="1" dirty="0">
              <a:solidFill>
                <a:srgbClr val="008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41</a:t>
            </a:fld>
            <a:endParaRPr lang="en-US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6881" t="11783" r="1718" b="4973"/>
          <a:stretch/>
        </p:blipFill>
        <p:spPr>
          <a:xfrm>
            <a:off x="7465388" y="57209"/>
            <a:ext cx="1303131" cy="776815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33332" y="3156368"/>
            <a:ext cx="1056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WZ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 3lν </a:t>
            </a:r>
            <a:endParaRPr lang="en-US" dirty="0">
              <a:solidFill>
                <a:srgbClr val="FF0000"/>
              </a:solidFill>
            </a:endParaRP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4"/>
          <a:srcRect t="766"/>
          <a:stretch/>
        </p:blipFill>
        <p:spPr>
          <a:xfrm>
            <a:off x="4386385" y="1893196"/>
            <a:ext cx="4757615" cy="4410587"/>
          </a:xfrm>
          <a:prstGeom prst="rect">
            <a:avLst/>
          </a:prstGeom>
        </p:spPr>
      </p:pic>
      <p:sp>
        <p:nvSpPr>
          <p:cNvPr id="20" name="Oval 19"/>
          <p:cNvSpPr/>
          <p:nvPr/>
        </p:nvSpPr>
        <p:spPr>
          <a:xfrm>
            <a:off x="6296480" y="4599858"/>
            <a:ext cx="1406769" cy="583793"/>
          </a:xfrm>
          <a:prstGeom prst="ellipse">
            <a:avLst/>
          </a:prstGeom>
          <a:noFill/>
          <a:ln w="28575" cmpd="sng"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/>
          <p:cNvSpPr/>
          <p:nvPr/>
        </p:nvSpPr>
        <p:spPr>
          <a:xfrm>
            <a:off x="7226635" y="1715922"/>
            <a:ext cx="1846083" cy="246221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mr-IN" sz="1000" b="1" dirty="0">
                <a:solidFill>
                  <a:srgbClr val="008000"/>
                </a:solidFill>
              </a:rPr>
              <a:t>ATL-PHYS-PUB-2019-</a:t>
            </a:r>
            <a:r>
              <a:rPr lang="mr-IN" sz="1000" b="1" dirty="0" smtClean="0">
                <a:solidFill>
                  <a:srgbClr val="008000"/>
                </a:solidFill>
              </a:rPr>
              <a:t>01</a:t>
            </a:r>
            <a:r>
              <a:rPr lang="en-US" sz="1000" b="1" dirty="0" smtClean="0">
                <a:solidFill>
                  <a:srgbClr val="008000"/>
                </a:solidFill>
              </a:rPr>
              <a:t>2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46410" y="6087041"/>
            <a:ext cx="27415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Ratio with respect to NNLO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25010" y="6040696"/>
            <a:ext cx="5237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Larger samples allow for differential cross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sections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20017" y="900057"/>
            <a:ext cx="915692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mr-IN" b="1" dirty="0">
                <a:solidFill>
                  <a:srgbClr val="000090"/>
                </a:solidFill>
                <a:latin typeface="Times Bold"/>
                <a:cs typeface="Times Bold"/>
              </a:rPr>
              <a:t>VV / Vγ / γγ / </a:t>
            </a:r>
            <a:r>
              <a:rPr lang="mr-IN" b="1" dirty="0" smtClean="0">
                <a:solidFill>
                  <a:srgbClr val="008000"/>
                </a:solidFill>
                <a:latin typeface="Times Bold"/>
                <a:cs typeface="Times Bold"/>
              </a:rPr>
              <a:t>VVV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(V=W, Z)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- Investigate the non-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abelian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structure of the SM at the highest energy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- Sensitive to new physics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via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a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nomalous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riple (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Q</a:t>
            </a:r>
            <a:r>
              <a:rPr lang="en-US" b="1" dirty="0" smtClean="0">
                <a:solidFill>
                  <a:srgbClr val="008000"/>
                </a:solidFill>
                <a:latin typeface="Times Bold"/>
                <a:cs typeface="Times Bold"/>
              </a:rPr>
              <a:t>uartic)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G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auge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C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ouplings (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aTGC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,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008000"/>
                </a:solidFill>
                <a:latin typeface="Times Bold"/>
                <a:cs typeface="Times Bold"/>
              </a:rPr>
              <a:t>aQGC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</p:spTree>
    <p:extLst>
      <p:ext uri="{BB962C8B-B14F-4D97-AF65-F5344CB8AC3E}">
        <p14:creationId xmlns:p14="http://schemas.microsoft.com/office/powerpoint/2010/main" val="133625003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327161" y="214302"/>
            <a:ext cx="6717554" cy="461665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VBS with 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semileptonic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final states: V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jj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) V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(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l</a:t>
            </a:r>
            <a:r>
              <a:rPr lang="en-US" sz="2400" b="1" dirty="0" err="1" smtClean="0">
                <a:solidFill>
                  <a:srgbClr val="FF0000"/>
                </a:solidFill>
              </a:rPr>
              <a:t>ν</a:t>
            </a:r>
            <a:r>
              <a:rPr lang="en-US" sz="2400" b="1" dirty="0">
                <a:solidFill>
                  <a:srgbClr val="FF0000"/>
                </a:solidFill>
                <a:latin typeface="Times Bold"/>
                <a:cs typeface="Times Bold"/>
              </a:rPr>
              <a:t>/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l)+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jj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3" name="Picture 3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4664" y="159835"/>
            <a:ext cx="822999" cy="6934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73778" y="902495"/>
            <a:ext cx="63530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Semi-</a:t>
            </a:r>
            <a:r>
              <a:rPr lang="en-US" b="1" dirty="0" err="1" smtClean="0">
                <a:solidFill>
                  <a:srgbClr val="000080"/>
                </a:solidFill>
                <a:latin typeface="Times Bold"/>
                <a:cs typeface="Times Bold"/>
              </a:rPr>
              <a:t>leptonic</a:t>
            </a: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 final states </a:t>
            </a:r>
            <a:r>
              <a:rPr lang="en-US" b="1" dirty="0">
                <a:solidFill>
                  <a:srgbClr val="000080"/>
                </a:solidFill>
                <a:latin typeface="Times Bold"/>
                <a:cs typeface="Times Bold"/>
              </a:rPr>
              <a:t>complementary to </a:t>
            </a: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fully</a:t>
            </a:r>
            <a:r>
              <a:rPr lang="en-US" b="1" dirty="0">
                <a:solidFill>
                  <a:srgbClr val="000080"/>
                </a:solidFill>
                <a:latin typeface="Times Bold"/>
                <a:cs typeface="Times Bold"/>
              </a:rPr>
              <a:t>-</a:t>
            </a:r>
            <a:r>
              <a:rPr lang="en-US" b="1" dirty="0" err="1">
                <a:solidFill>
                  <a:srgbClr val="000080"/>
                </a:solidFill>
                <a:latin typeface="Times Bold"/>
                <a:cs typeface="Times Bold"/>
              </a:rPr>
              <a:t>leptonic</a:t>
            </a:r>
            <a:r>
              <a:rPr lang="en-US" b="1" dirty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: </a:t>
            </a:r>
            <a:endParaRPr lang="en-US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07825" y="1243448"/>
            <a:ext cx="839204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- The latter less background, good for observation (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f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irst 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VBS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observation, 2017, 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in </a:t>
            </a:r>
            <a:endParaRPr lang="en-US" dirty="0" smtClean="0">
              <a:solidFill>
                <a:srgbClr val="000080"/>
              </a:solidFill>
              <a:latin typeface="Times Bold"/>
              <a:cs typeface="Times Bold"/>
            </a:endParaRPr>
          </a:p>
          <a:p>
            <a:r>
              <a:rPr lang="hr-HR" dirty="0" smtClean="0">
                <a:solidFill>
                  <a:srgbClr val="000080"/>
                </a:solidFill>
                <a:latin typeface="Times Bold"/>
                <a:cs typeface="Times Bold"/>
              </a:rPr>
              <a:t>  W</a:t>
            </a:r>
            <a:r>
              <a:rPr lang="hr-HR" baseline="30000" dirty="0">
                <a:solidFill>
                  <a:srgbClr val="000080"/>
                </a:solidFill>
                <a:latin typeface="Times Bold"/>
                <a:cs typeface="Times Bold"/>
              </a:rPr>
              <a:t>±</a:t>
            </a:r>
            <a:r>
              <a:rPr lang="hr-HR" dirty="0">
                <a:solidFill>
                  <a:srgbClr val="000080"/>
                </a:solidFill>
                <a:latin typeface="Times Bold"/>
                <a:cs typeface="Times Bold"/>
              </a:rPr>
              <a:t>W</a:t>
            </a:r>
            <a:r>
              <a:rPr lang="hr-HR" baseline="30000" dirty="0">
                <a:solidFill>
                  <a:srgbClr val="000080"/>
                </a:solidFill>
                <a:latin typeface="Times Bold"/>
                <a:cs typeface="Times Bold"/>
              </a:rPr>
              <a:t>±</a:t>
            </a:r>
            <a:r>
              <a:rPr lang="hr-HR" dirty="0">
                <a:solidFill>
                  <a:srgbClr val="000080"/>
                </a:solidFill>
                <a:latin typeface="Times Bold"/>
                <a:cs typeface="Times Bold"/>
              </a:rPr>
              <a:t>jj ⟶l</a:t>
            </a:r>
            <a:r>
              <a:rPr lang="hr-HR" baseline="30000" dirty="0">
                <a:solidFill>
                  <a:srgbClr val="000080"/>
                </a:solidFill>
                <a:latin typeface="Times Bold"/>
                <a:cs typeface="Times Bold"/>
              </a:rPr>
              <a:t>±</a:t>
            </a:r>
            <a:r>
              <a:rPr lang="hr-HR" dirty="0">
                <a:solidFill>
                  <a:srgbClr val="000080"/>
                </a:solidFill>
                <a:latin typeface="Times Bold"/>
                <a:cs typeface="Times Bold"/>
              </a:rPr>
              <a:t>l</a:t>
            </a:r>
            <a:r>
              <a:rPr lang="hr-HR" baseline="30000" dirty="0">
                <a:solidFill>
                  <a:srgbClr val="000080"/>
                </a:solidFill>
                <a:latin typeface="Times Bold"/>
                <a:cs typeface="Times Bold"/>
              </a:rPr>
              <a:t>±</a:t>
            </a:r>
            <a:r>
              <a:rPr lang="hr-HR" dirty="0" smtClean="0">
                <a:solidFill>
                  <a:srgbClr val="000080"/>
                </a:solidFill>
                <a:latin typeface="Times Bold"/>
                <a:cs typeface="Times Bold"/>
              </a:rPr>
              <a:t>jj,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ost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favorable EW/QCD production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ratio) </a:t>
            </a:r>
            <a:endParaRPr lang="en-US" dirty="0" smtClean="0">
              <a:solidFill>
                <a:srgbClr val="000080"/>
              </a:solidFill>
              <a:latin typeface="Times Bold"/>
              <a:cs typeface="Times Bold"/>
            </a:endParaRPr>
          </a:p>
          <a:p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- The former higher BR, probe higher energy tails where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aQCG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effects more prominent</a:t>
            </a:r>
            <a:endParaRPr lang="en-US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7010" y="2756470"/>
            <a:ext cx="4169531" cy="392723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63448" y="4040399"/>
            <a:ext cx="30315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Recent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CMS (</a:t>
            </a:r>
            <a:r>
              <a:rPr lang="pt-BR" sz="1600" b="1" dirty="0" smtClean="0">
                <a:solidFill>
                  <a:srgbClr val="008000"/>
                </a:solidFill>
              </a:rPr>
              <a:t>1905.07445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):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66079" y="2741287"/>
            <a:ext cx="517321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Recent ATLAS (</a:t>
            </a:r>
            <a:r>
              <a:rPr lang="is-IS" sz="1600" b="1" dirty="0">
                <a:solidFill>
                  <a:srgbClr val="008000"/>
                </a:solidFill>
                <a:latin typeface="Times Bold"/>
                <a:cs typeface="Times Bold"/>
              </a:rPr>
              <a:t>1905.07714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~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36 fb</a:t>
            </a:r>
            <a:r>
              <a:rPr lang="en-US" baseline="30000" dirty="0">
                <a:solidFill>
                  <a:srgbClr val="000090"/>
                </a:solidFill>
                <a:latin typeface="Times Bold"/>
                <a:cs typeface="Times Bold"/>
              </a:rPr>
              <a:t>-1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@ 13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also resolved jets. 0/1/2 leptons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61865" y="2264583"/>
            <a:ext cx="86228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Latest results (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VZjj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&amp;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VWjj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):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exploit boosted topology 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V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jj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 (V as large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merged jet)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429842" y="5786477"/>
            <a:ext cx="42259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-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Stringent constraints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on parameters for </a:t>
            </a:r>
            <a:endParaRPr lang="en-US" b="1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dimension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8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operators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49380" y="4341348"/>
            <a:ext cx="41127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- Main aim: search for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aQGCs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(&amp; Higgs</a:t>
            </a:r>
            <a:r>
              <a:rPr lang="en-US" baseline="30000" dirty="0" smtClean="0">
                <a:solidFill>
                  <a:srgbClr val="000080"/>
                </a:solidFill>
                <a:latin typeface="Times Bold"/>
                <a:cs typeface="Times Bold"/>
              </a:rPr>
              <a:t>±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) </a:t>
            </a:r>
            <a:endParaRPr lang="en-US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39263" y="5072559"/>
            <a:ext cx="45116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- Uncertainties: 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QCD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scale,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 PDF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uncertainties, </a:t>
            </a:r>
          </a:p>
          <a:p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V</a:t>
            </a:r>
            <a:r>
              <a:rPr lang="en-US" dirty="0" err="1">
                <a:solidFill>
                  <a:srgbClr val="000080"/>
                </a:solidFill>
                <a:latin typeface="Times Bold"/>
                <a:cs typeface="Times Bold"/>
              </a:rPr>
              <a:t>+jets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 background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shape</a:t>
            </a:r>
            <a:endParaRPr lang="en-US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49211" y="3609215"/>
            <a:ext cx="3215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- 2.7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𝛔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significance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(2.5 𝛔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exp.)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39442" y="3307362"/>
            <a:ext cx="43396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- Use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MVA including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quark-gluon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separation  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355097" y="2719751"/>
            <a:ext cx="11754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b="1" dirty="0" smtClean="0">
                <a:solidFill>
                  <a:srgbClr val="008000"/>
                </a:solidFill>
              </a:rPr>
              <a:t>1905.07445</a:t>
            </a:r>
            <a:endParaRPr lang="en-US" sz="1600" b="1" dirty="0">
              <a:solidFill>
                <a:srgbClr val="008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38629" y="4690605"/>
            <a:ext cx="33521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- Fit to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m</a:t>
            </a:r>
            <a:r>
              <a:rPr lang="en-US" baseline="-25000" dirty="0" err="1" smtClean="0">
                <a:solidFill>
                  <a:srgbClr val="000080"/>
                </a:solidFill>
                <a:latin typeface="Times Bold"/>
                <a:cs typeface="Times Bold"/>
              </a:rPr>
              <a:t>WV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and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m</a:t>
            </a:r>
            <a:r>
              <a:rPr lang="en-US" baseline="-25000" dirty="0" err="1" smtClean="0">
                <a:solidFill>
                  <a:srgbClr val="000080"/>
                </a:solidFill>
                <a:latin typeface="Times Bold"/>
                <a:cs typeface="Times Bold"/>
              </a:rPr>
              <a:t>ZV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distributions 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LDC - HEP-EPS Ghent, 15 July 2019</a:t>
            </a: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7331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35049" y="1144405"/>
            <a:ext cx="2808951" cy="250379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01" y="2776616"/>
            <a:ext cx="4057696" cy="4057696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92180" y="3709268"/>
            <a:ext cx="2832282" cy="315070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487846" y="225632"/>
            <a:ext cx="445686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Probing QCD:  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V+jets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(V=Z,W) 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7508" y="812753"/>
            <a:ext cx="7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Cross section measurements of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V+jets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test NLO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&amp;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NNLO QCD predictions 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87927" y="833706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1226" y="1288606"/>
            <a:ext cx="5609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New ATLAS: </a:t>
            </a: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inclusive jets + Z(</a:t>
            </a:r>
            <a:r>
              <a:rPr lang="en-US" b="1" dirty="0" err="1" smtClean="0">
                <a:solidFill>
                  <a:srgbClr val="000080"/>
                </a:solidFill>
                <a:latin typeface="Times Bold"/>
                <a:cs typeface="Times Bold"/>
              </a:rPr>
              <a:t>ee</a:t>
            </a: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) </a:t>
            </a:r>
            <a:r>
              <a:rPr lang="en-US" dirty="0" err="1">
                <a:solidFill>
                  <a:srgbClr val="000080"/>
                </a:solidFill>
                <a:latin typeface="Times Bold"/>
                <a:cs typeface="Times Bold"/>
              </a:rPr>
              <a:t>vs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jet |y|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and</a:t>
            </a: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|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|  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60992" y="3630880"/>
            <a:ext cx="12378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Jets + Z(</a:t>
            </a:r>
            <a:r>
              <a:rPr lang="en-US" dirty="0" err="1" smtClean="0">
                <a:solidFill>
                  <a:srgbClr val="FF0000"/>
                </a:solidFill>
              </a:rPr>
              <a:t>ee</a:t>
            </a:r>
            <a:r>
              <a:rPr lang="en-US" dirty="0" smtClean="0">
                <a:solidFill>
                  <a:srgbClr val="FF0000"/>
                </a:solidFill>
              </a:rPr>
              <a:t>)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6453" y="1773090"/>
            <a:ext cx="594265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NNLO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parton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-level fixed-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order predictions ( corrected )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improve agreement with data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365705" y="5152501"/>
            <a:ext cx="583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NLO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261106" y="5828173"/>
            <a:ext cx="73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8000FF"/>
                </a:solidFill>
              </a:rPr>
              <a:t>NNLO</a:t>
            </a:r>
            <a:endParaRPr lang="en-US" dirty="0">
              <a:solidFill>
                <a:srgbClr val="8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30598" y="2497745"/>
            <a:ext cx="135174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STDM-2016-11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2354352" y="2864450"/>
            <a:ext cx="504523" cy="422522"/>
            <a:chOff x="4376597" y="2177871"/>
            <a:chExt cx="504523" cy="422522"/>
          </a:xfrm>
        </p:grpSpPr>
        <p:sp>
          <p:nvSpPr>
            <p:cNvPr id="27" name="Explosion 1 26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122242" y="3221139"/>
            <a:ext cx="2121093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New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CMS: </a:t>
            </a:r>
            <a:r>
              <a:rPr lang="en-US" b="1" dirty="0" smtClean="0">
                <a:solidFill>
                  <a:srgbClr val="000080"/>
                </a:solidFill>
                <a:latin typeface="Times Bold"/>
                <a:cs typeface="Times Bold"/>
              </a:rPr>
              <a:t>W + c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    Access to the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    strange quark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    content in proton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   @ Q ~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m</a:t>
            </a:r>
            <a:r>
              <a:rPr lang="en-US" baseline="-25000" dirty="0" err="1" smtClean="0">
                <a:solidFill>
                  <a:srgbClr val="000080"/>
                </a:solidFill>
                <a:latin typeface="Times Bold"/>
                <a:cs typeface="Times Bold"/>
              </a:rPr>
              <a:t>W</a:t>
            </a:r>
            <a:endParaRPr lang="en-US" baseline="-25000" dirty="0"/>
          </a:p>
        </p:txBody>
      </p:sp>
      <p:grpSp>
        <p:nvGrpSpPr>
          <p:cNvPr id="30" name="Group 29"/>
          <p:cNvGrpSpPr/>
          <p:nvPr/>
        </p:nvGrpSpPr>
        <p:grpSpPr>
          <a:xfrm>
            <a:off x="7482161" y="2898809"/>
            <a:ext cx="504523" cy="422522"/>
            <a:chOff x="4376597" y="2177871"/>
            <a:chExt cx="504523" cy="422522"/>
          </a:xfrm>
        </p:grpSpPr>
        <p:sp>
          <p:nvSpPr>
            <p:cNvPr id="31" name="Explosion 1 30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35169" y="6483347"/>
            <a:ext cx="238369" cy="365125"/>
          </a:xfrm>
        </p:spPr>
        <p:txBody>
          <a:bodyPr/>
          <a:lstStyle/>
          <a:p>
            <a:fld id="{7D91ED3E-30EC-D84B-A7C4-D954B61A9C07}" type="slidenum">
              <a:rPr lang="en-US" smtClean="0"/>
              <a:t>5</a:t>
            </a:fld>
            <a:endParaRPr lang="en-US" dirty="0"/>
          </a:p>
        </p:txBody>
      </p:sp>
      <p:grpSp>
        <p:nvGrpSpPr>
          <p:cNvPr id="29" name="Group 28"/>
          <p:cNvGrpSpPr/>
          <p:nvPr/>
        </p:nvGrpSpPr>
        <p:grpSpPr>
          <a:xfrm>
            <a:off x="8444092" y="4468106"/>
            <a:ext cx="504523" cy="422522"/>
            <a:chOff x="4376597" y="2177871"/>
            <a:chExt cx="504523" cy="422522"/>
          </a:xfrm>
        </p:grpSpPr>
        <p:sp>
          <p:nvSpPr>
            <p:cNvPr id="32" name="Explosion 1 31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cxnSp>
        <p:nvCxnSpPr>
          <p:cNvPr id="15" name="Straight Arrow Connector 14"/>
          <p:cNvCxnSpPr/>
          <p:nvPr/>
        </p:nvCxnSpPr>
        <p:spPr>
          <a:xfrm>
            <a:off x="420076" y="5353539"/>
            <a:ext cx="0" cy="445327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>
            <a:off x="416172" y="5916237"/>
            <a:ext cx="0" cy="562424"/>
          </a:xfrm>
          <a:prstGeom prst="straightConnector1">
            <a:avLst/>
          </a:prstGeom>
          <a:ln>
            <a:solidFill>
              <a:srgbClr val="008000"/>
            </a:solidFill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6" name="Picture 35"/>
          <p:cNvPicPr>
            <a:picLocks noChangeAspect="1"/>
          </p:cNvPicPr>
          <p:nvPr/>
        </p:nvPicPr>
        <p:blipFill rotWithShape="1">
          <a:blip r:embed="rId5"/>
          <a:srcRect t="2943" r="1453" b="2066"/>
          <a:stretch/>
        </p:blipFill>
        <p:spPr>
          <a:xfrm>
            <a:off x="7891136" y="29021"/>
            <a:ext cx="1142419" cy="795034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7304587" y="2233982"/>
            <a:ext cx="66988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</a:rPr>
              <a:t>MCFM</a:t>
            </a:r>
            <a:endParaRPr lang="en-US" sz="1400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14306" y="1054150"/>
            <a:ext cx="1132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SMP-18-013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7693444" y="5608460"/>
            <a:ext cx="113205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SMP-18-013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073776" y="5021385"/>
            <a:ext cx="236517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Potential to </a:t>
            </a:r>
            <a:endParaRPr lang="en-US" b="1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constrain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the </a:t>
            </a:r>
            <a:endParaRPr lang="en-US" b="1" dirty="0" smtClean="0">
              <a:solidFill>
                <a:srgbClr val="FF0000"/>
              </a:solidFill>
              <a:latin typeface="Times Bold"/>
              <a:cs typeface="Times Bold"/>
            </a:endParaRPr>
          </a:p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parton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distribution</a:t>
            </a:r>
          </a:p>
          <a:p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functions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2109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37" y="795221"/>
            <a:ext cx="1992457" cy="149975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051550" y="869465"/>
            <a:ext cx="62548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Dependence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of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the jet production cross section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on the anti</a:t>
            </a:r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r>
              <a:rPr lang="en-US" i="1" dirty="0" err="1" smtClean="0">
                <a:solidFill>
                  <a:srgbClr val="FF0000"/>
                </a:solidFill>
                <a:latin typeface="Times Bold"/>
                <a:cs typeface="Times Bold"/>
              </a:rPr>
              <a:t>k</a:t>
            </a:r>
            <a:r>
              <a:rPr lang="en-US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  distance parameter R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tests the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modeling 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of the </a:t>
            </a:r>
            <a:r>
              <a:rPr lang="en-US" dirty="0" err="1">
                <a:solidFill>
                  <a:srgbClr val="000080"/>
                </a:solidFill>
                <a:latin typeface="Times Bold"/>
                <a:cs typeface="Times Bold"/>
              </a:rPr>
              <a:t>perturbative</a:t>
            </a: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 and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  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nonperturbative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(NP) processes in </a:t>
            </a:r>
            <a:r>
              <a:rPr lang="en-US" dirty="0" err="1" smtClean="0">
                <a:solidFill>
                  <a:srgbClr val="000080"/>
                </a:solidFill>
                <a:latin typeface="Times Bold"/>
                <a:cs typeface="Times Bold"/>
              </a:rPr>
              <a:t>parton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evolution</a:t>
            </a:r>
            <a:endParaRPr lang="en-US" dirty="0">
              <a:solidFill>
                <a:srgbClr val="000080"/>
              </a:solidFill>
              <a:latin typeface="Times Bold"/>
              <a:cs typeface="Times Bold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23375" y="2403226"/>
            <a:ext cx="3579727" cy="4396395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10" y="3496256"/>
            <a:ext cx="4495294" cy="3303130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1ED3E-30EC-D84B-A7C4-D954B61A9C07}" type="slidenum">
              <a:rPr lang="en-US" smtClean="0"/>
              <a:t>6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911464" y="215863"/>
            <a:ext cx="522555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Probing QCD: cross section 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vs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 jet size    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9" name="Straight Connector 8"/>
          <p:cNvCxnSpPr/>
          <p:nvPr/>
        </p:nvCxnSpPr>
        <p:spPr>
          <a:xfrm>
            <a:off x="273538" y="833706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/>
        </p:nvGrpSpPr>
        <p:grpSpPr>
          <a:xfrm>
            <a:off x="7766098" y="2938488"/>
            <a:ext cx="504523" cy="422522"/>
            <a:chOff x="4376597" y="2177871"/>
            <a:chExt cx="504523" cy="422522"/>
          </a:xfrm>
        </p:grpSpPr>
        <p:sp>
          <p:nvSpPr>
            <p:cNvPr id="12" name="Explosion 1 11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887724" y="5658151"/>
            <a:ext cx="504523" cy="422522"/>
            <a:chOff x="4376597" y="2177871"/>
            <a:chExt cx="504523" cy="422522"/>
          </a:xfrm>
        </p:grpSpPr>
        <p:sp>
          <p:nvSpPr>
            <p:cNvPr id="15" name="Explosion 1 14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244231" y="3002565"/>
            <a:ext cx="46730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Ratio of jet cross sections: R= 0.2 jets/R= 0.4 jet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051539" y="2129194"/>
            <a:ext cx="381386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80"/>
                </a:solidFill>
                <a:latin typeface="Times Bold"/>
                <a:cs typeface="Times Bold"/>
              </a:rPr>
              <a:t>New CMS: </a:t>
            </a:r>
            <a:r>
              <a:rPr lang="en-US" dirty="0" smtClean="0">
                <a:solidFill>
                  <a:srgbClr val="00008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NLO + NP corrections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gives a good description  of data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475160" y="5869411"/>
            <a:ext cx="2190924" cy="369332"/>
          </a:xfrm>
          <a:prstGeom prst="rect">
            <a:avLst/>
          </a:prstGeom>
          <a:noFill/>
          <a:ln>
            <a:solidFill>
              <a:srgbClr val="4F81BD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F80FF"/>
                </a:solidFill>
              </a:rPr>
              <a:t>NLO(NLOJET++) +  NP</a:t>
            </a:r>
            <a:endParaRPr lang="en-US" dirty="0">
              <a:solidFill>
                <a:srgbClr val="0F80FF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779448" y="4441086"/>
            <a:ext cx="583551" cy="36933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NLO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6322155" y="1766164"/>
            <a:ext cx="25951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Ratio of jet cross section: </a:t>
            </a:r>
          </a:p>
          <a:p>
            <a:r>
              <a:rPr lang="en-US" dirty="0" err="1" smtClean="0">
                <a:solidFill>
                  <a:srgbClr val="FF0000"/>
                </a:solidFill>
                <a:latin typeface="Times Bold"/>
                <a:cs typeface="Times Bold"/>
              </a:rPr>
              <a:t>w.r.t</a:t>
            </a:r>
            <a:r>
              <a:rPr lang="en-US" smtClean="0">
                <a:solidFill>
                  <a:srgbClr val="FF0000"/>
                </a:solidFill>
                <a:latin typeface="Times Bold"/>
                <a:cs typeface="Times Bold"/>
              </a:rPr>
              <a:t>. 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R = 0.4 jet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cxnSp>
        <p:nvCxnSpPr>
          <p:cNvPr id="3" name="Straight Arrow Connector 2"/>
          <p:cNvCxnSpPr/>
          <p:nvPr/>
        </p:nvCxnSpPr>
        <p:spPr>
          <a:xfrm flipH="1" flipV="1">
            <a:off x="1690077" y="5578233"/>
            <a:ext cx="381000" cy="291179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8135904" y="4466428"/>
            <a:ext cx="817764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LO+NP</a:t>
            </a:r>
            <a:endParaRPr lang="en-US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1336881" y="4810418"/>
            <a:ext cx="157817" cy="406353"/>
          </a:xfrm>
          <a:prstGeom prst="straightConnector1">
            <a:avLst/>
          </a:prstGeom>
          <a:ln>
            <a:solidFill>
              <a:srgbClr val="008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Rectangle 35"/>
          <p:cNvSpPr/>
          <p:nvPr/>
        </p:nvSpPr>
        <p:spPr>
          <a:xfrm>
            <a:off x="1975611" y="3433412"/>
            <a:ext cx="11320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SMP-19-003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37" name="Rectangle 36"/>
          <p:cNvSpPr/>
          <p:nvPr/>
        </p:nvSpPr>
        <p:spPr>
          <a:xfrm>
            <a:off x="6444373" y="5091806"/>
            <a:ext cx="11320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SMP-19-003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cxnSp>
        <p:nvCxnSpPr>
          <p:cNvPr id="38" name="Straight Arrow Connector 37"/>
          <p:cNvCxnSpPr/>
          <p:nvPr/>
        </p:nvCxnSpPr>
        <p:spPr>
          <a:xfrm flipH="1" flipV="1">
            <a:off x="7718149" y="4298457"/>
            <a:ext cx="417755" cy="167972"/>
          </a:xfrm>
          <a:prstGeom prst="straightConnector1">
            <a:avLst/>
          </a:prstGeom>
          <a:ln w="12700" cmpd="sng">
            <a:solidFill>
              <a:srgbClr val="00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30159" y="2264726"/>
            <a:ext cx="146453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hr-HR" sz="1200" dirty="0"/>
              <a:t>JHEP 0804:063,2008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4225267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146796" y="207621"/>
            <a:ext cx="34041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Recent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 α</a:t>
            </a:r>
            <a:r>
              <a:rPr lang="en-US" sz="2400" b="1" baseline="-25000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s</a:t>
            </a:r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 measurements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87274" y="963002"/>
            <a:ext cx="4156726" cy="344253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19328" y="3170052"/>
            <a:ext cx="188508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s-IS" sz="1400" b="1" dirty="0" smtClean="0">
                <a:solidFill>
                  <a:srgbClr val="008000"/>
                </a:solidFill>
                <a:latin typeface="Times Bold"/>
                <a:cs typeface="Times Bold"/>
              </a:rPr>
              <a:t>PRD 98 (2018) 092004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2885" y="1408378"/>
            <a:ext cx="35735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(use 0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&lt; </a:t>
            </a:r>
            <a:r>
              <a:rPr lang="en-US" i="1" dirty="0">
                <a:solidFill>
                  <a:srgbClr val="000090"/>
                </a:solidFill>
                <a:latin typeface="Times Bold"/>
                <a:cs typeface="Times Bold"/>
              </a:rPr>
              <a:t>y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*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&lt; 1.0,  </a:t>
            </a:r>
            <a:r>
              <a:rPr lang="hr-HR" i="1" dirty="0" smtClean="0">
                <a:solidFill>
                  <a:srgbClr val="000090"/>
                </a:solidFill>
                <a:latin typeface="Times Bold"/>
                <a:cs typeface="Times Bold"/>
              </a:rPr>
              <a:t>y</a:t>
            </a:r>
            <a:r>
              <a:rPr lang="hr-HR" i="1" dirty="0">
                <a:solidFill>
                  <a:srgbClr val="000090"/>
                </a:solidFill>
                <a:latin typeface="Times Bold"/>
                <a:cs typeface="Times Bold"/>
              </a:rPr>
              <a:t>∗ </a:t>
            </a:r>
            <a:r>
              <a:rPr lang="hr-HR" dirty="0">
                <a:solidFill>
                  <a:srgbClr val="000090"/>
                </a:solidFill>
                <a:latin typeface="Times Bold"/>
                <a:cs typeface="Times Bold"/>
              </a:rPr>
              <a:t>= |y</a:t>
            </a:r>
            <a:r>
              <a:rPr lang="hr-HR" baseline="-25000" dirty="0">
                <a:solidFill>
                  <a:srgbClr val="000090"/>
                </a:solidFill>
                <a:latin typeface="Times Bold"/>
                <a:cs typeface="Times Bold"/>
              </a:rPr>
              <a:t>1</a:t>
            </a:r>
            <a:r>
              <a:rPr lang="hr-HR" dirty="0">
                <a:solidFill>
                  <a:srgbClr val="000090"/>
                </a:solidFill>
                <a:latin typeface="Times Bold"/>
                <a:cs typeface="Times Bold"/>
              </a:rPr>
              <a:t> − y</a:t>
            </a:r>
            <a:r>
              <a:rPr lang="hr-HR" baseline="-25000" dirty="0">
                <a:solidFill>
                  <a:srgbClr val="000090"/>
                </a:solidFill>
                <a:latin typeface="Times Bold"/>
                <a:cs typeface="Times Bold"/>
              </a:rPr>
              <a:t>2</a:t>
            </a:r>
            <a:r>
              <a:rPr lang="hr-HR" dirty="0">
                <a:solidFill>
                  <a:srgbClr val="000090"/>
                </a:solidFill>
                <a:latin typeface="Times Bold"/>
                <a:cs typeface="Times Bold"/>
              </a:rPr>
              <a:t>|/</a:t>
            </a:r>
            <a:r>
              <a:rPr lang="hr-HR" dirty="0" smtClean="0">
                <a:solidFill>
                  <a:srgbClr val="000090"/>
                </a:solidFill>
                <a:latin typeface="Times Bold"/>
                <a:cs typeface="Times Bold"/>
              </a:rPr>
              <a:t>2)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84722" y="806633"/>
            <a:ext cx="442941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α</a:t>
            </a:r>
            <a:r>
              <a:rPr lang="en-US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from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fraction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R</a:t>
            </a:r>
            <a:r>
              <a:rPr lang="en-US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∆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φ</a:t>
            </a:r>
            <a:r>
              <a:rPr lang="en-US" baseline="-25000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of 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dijet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events with</a:t>
            </a: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∆φ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12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&lt; ∆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φ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max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= 7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/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8π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9151" y="1836347"/>
            <a:ext cx="42498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Test scale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evolution of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α</a:t>
            </a:r>
            <a:r>
              <a:rPr lang="en-US" b="1" baseline="-25000" dirty="0">
                <a:solidFill>
                  <a:srgbClr val="FF0000"/>
                </a:solidFill>
                <a:latin typeface="Times Bold"/>
                <a:cs typeface="Times Bold"/>
              </a:rPr>
              <a:t>s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up to 1.7 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TeV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724" y="2382052"/>
            <a:ext cx="572960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α</a:t>
            </a:r>
            <a:r>
              <a:rPr lang="en-US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s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(</a:t>
            </a:r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Z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)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from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 global NNLO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QCD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fit including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inclusive DIS and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jet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data (jet predictions from NNLOJET)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Simultaneous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determination of the PDFs and α</a:t>
            </a:r>
            <a:r>
              <a:rPr lang="en-US" baseline="-25000" dirty="0">
                <a:solidFill>
                  <a:srgbClr val="000090"/>
                </a:solidFill>
                <a:latin typeface="Times Bold"/>
                <a:cs typeface="Times Bold"/>
              </a:rPr>
              <a:t>s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(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US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Z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):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61469" y="5482683"/>
            <a:ext cx="44782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mr-IN" b="1" dirty="0" smtClean="0">
                <a:solidFill>
                  <a:srgbClr val="FF0000"/>
                </a:solidFill>
                <a:latin typeface="Times Bold"/>
                <a:cs typeface="Times Bold"/>
              </a:rPr>
              <a:t>α</a:t>
            </a:r>
            <a:r>
              <a:rPr lang="mr-IN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S</a:t>
            </a:r>
            <a:r>
              <a:rPr lang="mr-IN" b="1" dirty="0">
                <a:solidFill>
                  <a:srgbClr val="FF0000"/>
                </a:solidFill>
                <a:latin typeface="Times Bold"/>
                <a:cs typeface="Times Bold"/>
              </a:rPr>
              <a:t>(m</a:t>
            </a:r>
            <a:r>
              <a:rPr lang="mr-IN" b="1" baseline="-25000" dirty="0">
                <a:solidFill>
                  <a:srgbClr val="FF0000"/>
                </a:solidFill>
                <a:latin typeface="Times Bold"/>
                <a:cs typeface="Times Bold"/>
              </a:rPr>
              <a:t>Z</a:t>
            </a:r>
            <a:r>
              <a:rPr lang="mr-IN" b="1" dirty="0">
                <a:solidFill>
                  <a:srgbClr val="FF0000"/>
                </a:solidFill>
                <a:latin typeface="Times Bold"/>
                <a:cs typeface="Times Bold"/>
              </a:rPr>
              <a:t>) </a:t>
            </a:r>
            <a:r>
              <a:rPr lang="mr-IN" b="1" dirty="0">
                <a:solidFill>
                  <a:srgbClr val="000090"/>
                </a:solidFill>
                <a:latin typeface="Times Bold"/>
                <a:cs typeface="Times Bold"/>
              </a:rPr>
              <a:t>= </a:t>
            </a:r>
            <a:r>
              <a:rPr lang="mr-IN" dirty="0">
                <a:solidFill>
                  <a:srgbClr val="008000"/>
                </a:solidFill>
                <a:latin typeface="Times Bold"/>
                <a:cs typeface="Times Bold"/>
              </a:rPr>
              <a:t>0.1135 ± 0.0016(fit</a:t>
            </a:r>
            <a:r>
              <a:rPr lang="mr-IN" dirty="0" smtClean="0">
                <a:solidFill>
                  <a:srgbClr val="008000"/>
                </a:solidFill>
                <a:latin typeface="Times Bold"/>
                <a:cs typeface="Times Bold"/>
              </a:rPr>
              <a:t>)</a:t>
            </a:r>
            <a:r>
              <a:rPr lang="en-US" dirty="0" smtClean="0">
                <a:solidFill>
                  <a:srgbClr val="008000"/>
                </a:solidFill>
                <a:latin typeface="Times Bold"/>
                <a:cs typeface="Times Bold"/>
              </a:rPr>
              <a:t> </a:t>
            </a:r>
            <a:r>
              <a:rPr lang="mr-IN" dirty="0" smtClean="0">
                <a:solidFill>
                  <a:srgbClr val="008000"/>
                </a:solidFill>
                <a:latin typeface="Times Bold"/>
                <a:cs typeface="Times Bold"/>
              </a:rPr>
              <a:t>+</a:t>
            </a:r>
            <a:r>
              <a:rPr lang="en-US" dirty="0" smtClean="0">
                <a:solidFill>
                  <a:srgbClr val="008000"/>
                </a:solidFill>
                <a:latin typeface="Times Bold"/>
                <a:cs typeface="Times Bold"/>
              </a:rPr>
              <a:t> </a:t>
            </a:r>
            <a:r>
              <a:rPr lang="mr-IN" baseline="30000" dirty="0" smtClean="0">
                <a:solidFill>
                  <a:srgbClr val="008000"/>
                </a:solidFill>
                <a:latin typeface="Times Bold"/>
                <a:cs typeface="Times Bold"/>
              </a:rPr>
              <a:t>0.0002</a:t>
            </a:r>
            <a:r>
              <a:rPr lang="en-US" baseline="30000" dirty="0" smtClean="0">
                <a:solidFill>
                  <a:srgbClr val="008000"/>
                </a:solidFill>
                <a:latin typeface="Times Bold"/>
                <a:cs typeface="Times Bold"/>
              </a:rPr>
              <a:t> </a:t>
            </a:r>
            <a:r>
              <a:rPr lang="mr-IN" dirty="0" smtClean="0">
                <a:solidFill>
                  <a:srgbClr val="008000"/>
                </a:solidFill>
                <a:latin typeface="Times Bold"/>
                <a:cs typeface="Times Bold"/>
              </a:rPr>
              <a:t>(</a:t>
            </a:r>
            <a:r>
              <a:rPr lang="mr-IN" dirty="0">
                <a:solidFill>
                  <a:srgbClr val="008000"/>
                </a:solidFill>
                <a:latin typeface="Times Bold"/>
                <a:cs typeface="Times Bold"/>
              </a:rPr>
              <a:t>model</a:t>
            </a:r>
            <a:r>
              <a:rPr lang="mr-IN" dirty="0" smtClean="0">
                <a:solidFill>
                  <a:srgbClr val="008000"/>
                </a:solidFill>
                <a:latin typeface="Times Bold"/>
                <a:cs typeface="Times Bold"/>
              </a:rPr>
              <a:t>)</a:t>
            </a:r>
            <a:endParaRPr lang="en-US" dirty="0" smtClean="0">
              <a:solidFill>
                <a:srgbClr val="008000"/>
              </a:solidFill>
              <a:latin typeface="Times Bold"/>
              <a:cs typeface="Times Bold"/>
            </a:endParaRPr>
          </a:p>
          <a:p>
            <a:pPr>
              <a:buClr>
                <a:srgbClr val="FF0000"/>
              </a:buClr>
              <a:buSzPct val="150000"/>
            </a:pPr>
            <a:r>
              <a:rPr lang="en-US" dirty="0" smtClean="0">
                <a:solidFill>
                  <a:srgbClr val="008000"/>
                </a:solidFill>
                <a:latin typeface="Times Bold"/>
                <a:cs typeface="Times Bold"/>
              </a:rPr>
              <a:t>                 </a:t>
            </a:r>
            <a:r>
              <a:rPr lang="mr-IN" dirty="0" smtClean="0">
                <a:solidFill>
                  <a:srgbClr val="008000"/>
                </a:solidFill>
                <a:latin typeface="Times Bold"/>
                <a:cs typeface="Times Bold"/>
              </a:rPr>
              <a:t>+</a:t>
            </a:r>
            <a:r>
              <a:rPr lang="mr-IN" baseline="30000" dirty="0" smtClean="0">
                <a:solidFill>
                  <a:srgbClr val="008000"/>
                </a:solidFill>
                <a:latin typeface="Times Bold"/>
                <a:cs typeface="Times Bold"/>
              </a:rPr>
              <a:t>0.0008</a:t>
            </a:r>
            <a:r>
              <a:rPr lang="en-US" dirty="0" smtClean="0">
                <a:solidFill>
                  <a:srgbClr val="008000"/>
                </a:solidFill>
                <a:latin typeface="Times Bold"/>
                <a:cs typeface="Times Bold"/>
              </a:rPr>
              <a:t> </a:t>
            </a:r>
            <a:r>
              <a:rPr lang="mr-IN" dirty="0" smtClean="0">
                <a:solidFill>
                  <a:srgbClr val="008000"/>
                </a:solidFill>
                <a:latin typeface="Times Bold"/>
                <a:cs typeface="Times Bold"/>
              </a:rPr>
              <a:t>(</a:t>
            </a:r>
            <a:r>
              <a:rPr lang="en-US" dirty="0" smtClean="0">
                <a:solidFill>
                  <a:srgbClr val="008000"/>
                </a:solidFill>
                <a:latin typeface="Times Bold"/>
                <a:cs typeface="Times Bold"/>
              </a:rPr>
              <a:t>PDF </a:t>
            </a:r>
            <a:r>
              <a:rPr lang="mr-IN" dirty="0" smtClean="0">
                <a:solidFill>
                  <a:srgbClr val="008000"/>
                </a:solidFill>
                <a:latin typeface="Times Bold"/>
                <a:cs typeface="Times Bold"/>
              </a:rPr>
              <a:t>param)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mr-IN" dirty="0" smtClean="0">
                <a:solidFill>
                  <a:srgbClr val="FF0000"/>
                </a:solidFill>
                <a:latin typeface="Times Bold"/>
                <a:cs typeface="Times Bold"/>
              </a:rPr>
              <a:t>+</a:t>
            </a:r>
            <a:r>
              <a:rPr lang="en-US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mr-IN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0.0011</a:t>
            </a:r>
            <a:r>
              <a:rPr lang="mr-IN" dirty="0">
                <a:solidFill>
                  <a:srgbClr val="FF0000"/>
                </a:solidFill>
                <a:latin typeface="Times Bold"/>
                <a:cs typeface="Times Bold"/>
              </a:rPr>
              <a:t>(scale)</a:t>
            </a:r>
            <a:endParaRPr lang="en-US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349456" y="4372412"/>
            <a:ext cx="3760703" cy="248572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365321" y="5936929"/>
            <a:ext cx="178827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600" b="1" dirty="0">
                <a:solidFill>
                  <a:srgbClr val="008000"/>
                </a:solidFill>
                <a:latin typeface="Times Bold"/>
                <a:cs typeface="Times Bold"/>
              </a:rPr>
              <a:t>H1prelim-19-041 </a:t>
            </a:r>
            <a:endParaRPr lang="en-US" sz="1600" b="1" dirty="0">
              <a:solidFill>
                <a:srgbClr val="008000"/>
              </a:solidFill>
              <a:latin typeface="Times Bold"/>
              <a:cs typeface="Times Bold"/>
            </a:endParaRPr>
          </a:p>
          <a:p>
            <a:r>
              <a:rPr lang="mr-IN" sz="1600" b="1" dirty="0" smtClean="0">
                <a:solidFill>
                  <a:srgbClr val="008000"/>
                </a:solidFill>
                <a:latin typeface="Times Bold"/>
                <a:cs typeface="Times Bold"/>
              </a:rPr>
              <a:t>ZEUS</a:t>
            </a:r>
            <a:r>
              <a:rPr lang="mr-IN" sz="1600" b="1" dirty="0">
                <a:solidFill>
                  <a:srgbClr val="008000"/>
                </a:solidFill>
                <a:latin typeface="Times Bold"/>
                <a:cs typeface="Times Bold"/>
              </a:rPr>
              <a:t>-prel-19-001 </a:t>
            </a:r>
            <a:r>
              <a:rPr lang="hr-HR" sz="1600" b="1" dirty="0" smtClean="0">
                <a:solidFill>
                  <a:srgbClr val="008000"/>
                </a:solidFill>
                <a:latin typeface="Times Bold"/>
                <a:cs typeface="Times Bold"/>
              </a:rPr>
              <a:t> </a:t>
            </a:r>
            <a:endParaRPr lang="hr-HR" sz="16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LDC - HEP-EPS Ghent, 15 July 2019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9813" y="6488430"/>
            <a:ext cx="243272" cy="360042"/>
          </a:xfrm>
        </p:spPr>
        <p:txBody>
          <a:bodyPr/>
          <a:lstStyle/>
          <a:p>
            <a:fld id="{7D91ED3E-30EC-D84B-A7C4-D954B61A9C07}" type="slidenum">
              <a:rPr lang="en-US" smtClean="0"/>
              <a:t>7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6162510" y="4085194"/>
            <a:ext cx="21216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latin typeface="Times Bold"/>
                <a:cs typeface="Times Bold"/>
              </a:rPr>
              <a:t>H1 and Zeus preliminary</a:t>
            </a:r>
            <a:endParaRPr lang="en-US" sz="1400" b="1" dirty="0">
              <a:latin typeface="Times Bold"/>
              <a:cs typeface="Times Bold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409332" y="3253993"/>
            <a:ext cx="4511684" cy="646331"/>
            <a:chOff x="348872" y="4598237"/>
            <a:chExt cx="4511684" cy="646331"/>
          </a:xfrm>
        </p:grpSpPr>
        <p:sp>
          <p:nvSpPr>
            <p:cNvPr id="10" name="TextBox 9"/>
            <p:cNvSpPr txBox="1"/>
            <p:nvPr/>
          </p:nvSpPr>
          <p:spPr>
            <a:xfrm>
              <a:off x="348872" y="4598237"/>
              <a:ext cx="4511684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buClr>
                  <a:srgbClr val="FF0000"/>
                </a:buClr>
                <a:buSzPct val="150000"/>
              </a:pPr>
              <a:r>
                <a:rPr lang="mr-IN" b="1" dirty="0">
                  <a:solidFill>
                    <a:srgbClr val="FF0000"/>
                  </a:solidFill>
                  <a:latin typeface="Times Bold"/>
                  <a:cs typeface="Times Bold"/>
                </a:rPr>
                <a:t>α</a:t>
              </a:r>
              <a:r>
                <a:rPr lang="mr-IN" b="1" baseline="-25000" dirty="0">
                  <a:solidFill>
                    <a:srgbClr val="FF0000"/>
                  </a:solidFill>
                  <a:latin typeface="Times Bold"/>
                  <a:cs typeface="Times Bold"/>
                </a:rPr>
                <a:t>s</a:t>
              </a:r>
              <a:r>
                <a:rPr lang="mr-IN" b="1" dirty="0">
                  <a:solidFill>
                    <a:srgbClr val="FF0000"/>
                  </a:solidFill>
                  <a:latin typeface="Times Bold"/>
                  <a:cs typeface="Times Bold"/>
                </a:rPr>
                <a:t>(m</a:t>
              </a:r>
              <a:r>
                <a:rPr lang="mr-IN" b="1" baseline="-25000" dirty="0">
                  <a:solidFill>
                    <a:srgbClr val="FF0000"/>
                  </a:solidFill>
                  <a:latin typeface="Times Bold"/>
                  <a:cs typeface="Times Bold"/>
                </a:rPr>
                <a:t>Z</a:t>
              </a:r>
              <a:r>
                <a:rPr lang="mr-IN" b="1" dirty="0">
                  <a:solidFill>
                    <a:srgbClr val="FF0000"/>
                  </a:solidFill>
                  <a:latin typeface="Times Bold"/>
                  <a:cs typeface="Times Bold"/>
                </a:rPr>
                <a:t>) </a:t>
              </a:r>
              <a:r>
                <a:rPr lang="mr-IN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=</a:t>
              </a:r>
              <a:r>
                <a:rPr lang="en-US" b="1" dirty="0">
                  <a:solidFill>
                    <a:srgbClr val="FF0000"/>
                  </a:solidFill>
                  <a:latin typeface="Times Bold"/>
                  <a:cs typeface="Times Bold"/>
                </a:rPr>
                <a:t> </a:t>
              </a:r>
              <a:r>
                <a:rPr lang="mr-IN" dirty="0" smtClean="0">
                  <a:solidFill>
                    <a:srgbClr val="008000"/>
                  </a:solidFill>
                  <a:latin typeface="Times Bold"/>
                  <a:cs typeface="Times Bold"/>
                </a:rPr>
                <a:t>0.1150 ± </a:t>
              </a:r>
              <a:r>
                <a:rPr lang="mr-IN" dirty="0">
                  <a:solidFill>
                    <a:srgbClr val="008000"/>
                  </a:solidFill>
                  <a:latin typeface="Times Bold"/>
                  <a:cs typeface="Times Bold"/>
                </a:rPr>
                <a:t>0.0008 (exp) </a:t>
              </a:r>
              <a:r>
                <a:rPr lang="mr-IN" baseline="30000" dirty="0" smtClean="0">
                  <a:solidFill>
                    <a:srgbClr val="008000"/>
                  </a:solidFill>
                  <a:latin typeface="Times Bold"/>
                  <a:cs typeface="Times Bold"/>
                </a:rPr>
                <a:t>+</a:t>
              </a:r>
              <a:r>
                <a:rPr lang="en-US" baseline="30000" dirty="0" smtClean="0">
                  <a:solidFill>
                    <a:srgbClr val="008000"/>
                  </a:solidFill>
                  <a:latin typeface="Times Bold"/>
                  <a:cs typeface="Times Bold"/>
                </a:rPr>
                <a:t> </a:t>
              </a:r>
              <a:r>
                <a:rPr lang="mr-IN" baseline="30000" dirty="0" smtClean="0">
                  <a:solidFill>
                    <a:srgbClr val="008000"/>
                  </a:solidFill>
                  <a:latin typeface="Times Bold"/>
                  <a:cs typeface="Times Bold"/>
                </a:rPr>
                <a:t>0.0002 </a:t>
              </a:r>
              <a:r>
                <a:rPr lang="mr-IN" dirty="0">
                  <a:solidFill>
                    <a:srgbClr val="008000"/>
                  </a:solidFill>
                  <a:latin typeface="Times Bold"/>
                  <a:cs typeface="Times Bold"/>
                </a:rPr>
                <a:t>(model) </a:t>
              </a:r>
              <a:endParaRPr lang="en-US" dirty="0" smtClean="0">
                <a:solidFill>
                  <a:srgbClr val="008000"/>
                </a:solidFill>
                <a:latin typeface="Times Bold"/>
                <a:cs typeface="Times Bold"/>
              </a:endParaRPr>
            </a:p>
            <a:p>
              <a:pPr>
                <a:buClr>
                  <a:srgbClr val="FF0000"/>
                </a:buClr>
                <a:buSzPct val="150000"/>
              </a:pPr>
              <a:r>
                <a:rPr lang="en-US" dirty="0">
                  <a:solidFill>
                    <a:srgbClr val="008000"/>
                  </a:solidFill>
                  <a:latin typeface="Times Bold"/>
                  <a:cs typeface="Times Bold"/>
                </a:rPr>
                <a:t> </a:t>
              </a:r>
              <a:r>
                <a:rPr lang="en-US" dirty="0" smtClean="0">
                  <a:solidFill>
                    <a:srgbClr val="008000"/>
                  </a:solidFill>
                  <a:latin typeface="Times Bold"/>
                  <a:cs typeface="Times Bold"/>
                </a:rPr>
                <a:t>               </a:t>
              </a:r>
              <a:r>
                <a:rPr lang="mr-IN" dirty="0" smtClean="0">
                  <a:solidFill>
                    <a:srgbClr val="008000"/>
                  </a:solidFill>
                  <a:latin typeface="Times Bold"/>
                  <a:cs typeface="Times Bold"/>
                </a:rPr>
                <a:t>± </a:t>
              </a:r>
              <a:r>
                <a:rPr lang="mr-IN" dirty="0">
                  <a:solidFill>
                    <a:srgbClr val="008000"/>
                  </a:solidFill>
                  <a:latin typeface="Times Bold"/>
                  <a:cs typeface="Times Bold"/>
                </a:rPr>
                <a:t>0.0006 (hadr) </a:t>
              </a:r>
              <a:r>
                <a:rPr lang="mr-IN" dirty="0">
                  <a:solidFill>
                    <a:srgbClr val="FF0000"/>
                  </a:solidFill>
                  <a:latin typeface="Times Bold"/>
                  <a:cs typeface="Times Bold"/>
                </a:rPr>
                <a:t>± 0.0027 (scale</a:t>
              </a:r>
              <a:r>
                <a:rPr lang="mr-IN" dirty="0">
                  <a:solidFill>
                    <a:srgbClr val="000090"/>
                  </a:solidFill>
                  <a:latin typeface="Times Bold"/>
                  <a:cs typeface="Times Bold"/>
                </a:rPr>
                <a:t>) </a:t>
              </a: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54225" y="4818674"/>
              <a:ext cx="69757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aseline="30000" dirty="0" smtClean="0">
                  <a:solidFill>
                    <a:srgbClr val="008000"/>
                  </a:solidFill>
                  <a:latin typeface="Times Bold"/>
                  <a:cs typeface="Times Bold"/>
                </a:rPr>
                <a:t>- </a:t>
              </a:r>
              <a:r>
                <a:rPr lang="mr-IN" baseline="30000" dirty="0" smtClean="0">
                  <a:solidFill>
                    <a:srgbClr val="008000"/>
                  </a:solidFill>
                  <a:latin typeface="Times Bold"/>
                  <a:cs typeface="Times Bold"/>
                </a:rPr>
                <a:t>0.000</a:t>
              </a:r>
              <a:r>
                <a:rPr lang="en-US" baseline="30000" dirty="0" smtClean="0">
                  <a:solidFill>
                    <a:srgbClr val="008000"/>
                  </a:solidFill>
                  <a:latin typeface="Times Bold"/>
                  <a:cs typeface="Times Bold"/>
                </a:rPr>
                <a:t>5</a:t>
              </a:r>
              <a:endParaRPr lang="en-US" dirty="0">
                <a:solidFill>
                  <a:srgbClr val="008000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77301" y="4602403"/>
            <a:ext cx="522450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α</a:t>
            </a:r>
            <a:r>
              <a:rPr lang="en-US" b="1" baseline="-25000" dirty="0">
                <a:solidFill>
                  <a:srgbClr val="FF0000"/>
                </a:solidFill>
                <a:latin typeface="Times Bold"/>
                <a:cs typeface="Times Bold"/>
              </a:rPr>
              <a:t>s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(</a:t>
            </a:r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m</a:t>
            </a:r>
            <a:r>
              <a:rPr lang="en-US" b="1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Z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)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fit triple differential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tt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cross section @ NLO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(CMS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,</a:t>
            </a:r>
            <a:r>
              <a:rPr lang="is-IS" b="1" dirty="0">
                <a:solidFill>
                  <a:srgbClr val="008000"/>
                </a:solidFill>
              </a:rPr>
              <a:t> </a:t>
            </a:r>
            <a:r>
              <a:rPr lang="is-IS" sz="1400" b="1" dirty="0" smtClean="0">
                <a:solidFill>
                  <a:srgbClr val="008000"/>
                </a:solidFill>
              </a:rPr>
              <a:t>1904.0523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)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including HERA DIS data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for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simultaneously α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m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 smtClean="0">
                <a:solidFill>
                  <a:srgbClr val="000090"/>
                </a:solidFill>
                <a:latin typeface="Times Bold"/>
                <a:cs typeface="Times Bold"/>
              </a:rPr>
              <a:t>pole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and PDF extraction: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14883" y="3906027"/>
            <a:ext cx="45576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~ 30% reduction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of scale uncertainty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wrt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</a:p>
          <a:p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NLO analysis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937165" y="4395651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_</a:t>
            </a:r>
            <a:endParaRPr 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3275370" y="5931832"/>
            <a:ext cx="7424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-</a:t>
            </a:r>
            <a:r>
              <a:rPr lang="mr-IN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0.00</a:t>
            </a:r>
            <a:r>
              <a:rPr lang="en-US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05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3256" y="6111308"/>
            <a:ext cx="50706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Clr>
                <a:srgbClr val="FF0000"/>
              </a:buClr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  <a:sym typeface="Wingdings"/>
              </a:rPr>
              <a:t>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Value compatible with competitive uncertainty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3314792" y="5613205"/>
            <a:ext cx="716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Times Bold"/>
                <a:cs typeface="Times Bold"/>
              </a:rPr>
              <a:t> </a:t>
            </a:r>
            <a:r>
              <a:rPr lang="en-US" baseline="30000" dirty="0" smtClean="0">
                <a:solidFill>
                  <a:srgbClr val="008000"/>
                </a:solidFill>
                <a:latin typeface="Times Bold"/>
                <a:cs typeface="Times Bold"/>
              </a:rPr>
              <a:t>-</a:t>
            </a:r>
            <a:r>
              <a:rPr lang="mr-IN" baseline="30000" dirty="0" smtClean="0">
                <a:solidFill>
                  <a:srgbClr val="008000"/>
                </a:solidFill>
                <a:latin typeface="Times Bold"/>
                <a:cs typeface="Times Bold"/>
              </a:rPr>
              <a:t>0.00</a:t>
            </a:r>
            <a:r>
              <a:rPr lang="en-US" baseline="30000" dirty="0" smtClean="0">
                <a:solidFill>
                  <a:srgbClr val="008000"/>
                </a:solidFill>
                <a:latin typeface="Times Bold"/>
                <a:cs typeface="Times Bold"/>
              </a:rPr>
              <a:t>04</a:t>
            </a:r>
            <a:endParaRPr lang="en-US" dirty="0">
              <a:solidFill>
                <a:srgbClr val="008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382613" y="5917659"/>
            <a:ext cx="7168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8000"/>
                </a:solidFill>
                <a:latin typeface="Times Bold"/>
                <a:cs typeface="Times Bold"/>
              </a:rPr>
              <a:t> </a:t>
            </a:r>
            <a:r>
              <a:rPr lang="en-US" baseline="30000" dirty="0" smtClean="0">
                <a:solidFill>
                  <a:srgbClr val="008000"/>
                </a:solidFill>
                <a:latin typeface="Times Bold"/>
                <a:cs typeface="Times Bold"/>
              </a:rPr>
              <a:t>-</a:t>
            </a:r>
            <a:r>
              <a:rPr lang="mr-IN" baseline="30000" dirty="0" smtClean="0">
                <a:solidFill>
                  <a:srgbClr val="008000"/>
                </a:solidFill>
                <a:latin typeface="Times Bold"/>
                <a:cs typeface="Times Bold"/>
              </a:rPr>
              <a:t>0.00</a:t>
            </a:r>
            <a:r>
              <a:rPr lang="en-US" baseline="30000" dirty="0" smtClean="0">
                <a:solidFill>
                  <a:srgbClr val="008000"/>
                </a:solidFill>
                <a:latin typeface="Times Bold"/>
                <a:cs typeface="Times Bold"/>
              </a:rPr>
              <a:t>01</a:t>
            </a:r>
            <a:endParaRPr lang="en-US" dirty="0">
              <a:solidFill>
                <a:srgbClr val="008000"/>
              </a:solidFill>
            </a:endParaRPr>
          </a:p>
        </p:txBody>
      </p:sp>
      <p:cxnSp>
        <p:nvCxnSpPr>
          <p:cNvPr id="36" name="Straight Arrow Connector 35"/>
          <p:cNvCxnSpPr/>
          <p:nvPr/>
        </p:nvCxnSpPr>
        <p:spPr>
          <a:xfrm>
            <a:off x="4549913" y="3897964"/>
            <a:ext cx="1181652" cy="419233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28" name="Group 27"/>
          <p:cNvGrpSpPr/>
          <p:nvPr/>
        </p:nvGrpSpPr>
        <p:grpSpPr>
          <a:xfrm>
            <a:off x="3886475" y="1060018"/>
            <a:ext cx="1034541" cy="866974"/>
            <a:chOff x="6342265" y="925452"/>
            <a:chExt cx="1309601" cy="991236"/>
          </a:xfrm>
        </p:grpSpPr>
        <p:cxnSp>
          <p:nvCxnSpPr>
            <p:cNvPr id="29" name="Straight Arrow Connector 28"/>
            <p:cNvCxnSpPr/>
            <p:nvPr/>
          </p:nvCxnSpPr>
          <p:spPr>
            <a:xfrm flipV="1">
              <a:off x="6958276" y="925452"/>
              <a:ext cx="327898" cy="452070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V="1">
              <a:off x="6979800" y="1129996"/>
              <a:ext cx="566257" cy="247526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flipV="1">
              <a:off x="6342265" y="1404427"/>
              <a:ext cx="566257" cy="167356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Arrow Connector 37"/>
            <p:cNvCxnSpPr/>
            <p:nvPr/>
          </p:nvCxnSpPr>
          <p:spPr>
            <a:xfrm flipV="1">
              <a:off x="6629668" y="1377523"/>
              <a:ext cx="328608" cy="451994"/>
            </a:xfrm>
            <a:prstGeom prst="straightConnector1">
              <a:avLst/>
            </a:prstGeom>
            <a:ln>
              <a:headEnd type="none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Oval 38"/>
            <p:cNvSpPr/>
            <p:nvPr/>
          </p:nvSpPr>
          <p:spPr>
            <a:xfrm rot="1987764">
              <a:off x="7194038" y="927577"/>
              <a:ext cx="422884" cy="242398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0" name="Oval 39"/>
            <p:cNvSpPr/>
            <p:nvPr/>
          </p:nvSpPr>
          <p:spPr>
            <a:xfrm rot="3028908">
              <a:off x="6282537" y="1584047"/>
              <a:ext cx="422884" cy="242398"/>
            </a:xfrm>
            <a:prstGeom prst="ellipse">
              <a:avLst/>
            </a:prstGeom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6979800" y="1337723"/>
              <a:ext cx="67206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>
                  <a:solidFill>
                    <a:srgbClr val="000090"/>
                  </a:solidFill>
                  <a:latin typeface="Times Bold"/>
                  <a:cs typeface="Times Bold"/>
                </a:rPr>
                <a:t>Δφ</a:t>
              </a:r>
              <a:r>
                <a:rPr lang="en-US" b="1" baseline="-25000" dirty="0">
                  <a:solidFill>
                    <a:srgbClr val="000090"/>
                  </a:solidFill>
                  <a:latin typeface="Times Bold"/>
                  <a:cs typeface="Times Bold"/>
                </a:rPr>
                <a:t>12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3249709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7648431" y="23785"/>
            <a:ext cx="1459368" cy="893710"/>
            <a:chOff x="1970652" y="539685"/>
            <a:chExt cx="4792187" cy="2939894"/>
          </a:xfrm>
        </p:grpSpPr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970652" y="539685"/>
              <a:ext cx="4522913" cy="2939894"/>
            </a:xfrm>
            <a:prstGeom prst="rect">
              <a:avLst/>
            </a:prstGeom>
          </p:spPr>
        </p:pic>
        <p:pic>
          <p:nvPicPr>
            <p:cNvPr id="42" name="Picture 41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3938" t="58984" r="51090"/>
            <a:stretch/>
          </p:blipFill>
          <p:spPr>
            <a:xfrm>
              <a:off x="4284870" y="1079778"/>
              <a:ext cx="2034060" cy="1205821"/>
            </a:xfrm>
            <a:prstGeom prst="rect">
              <a:avLst/>
            </a:prstGeom>
          </p:spPr>
        </p:pic>
        <p:pic>
          <p:nvPicPr>
            <p:cNvPr id="43" name="Picture 42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51540" t="3331" r="20043" b="67744"/>
            <a:stretch/>
          </p:blipFill>
          <p:spPr>
            <a:xfrm>
              <a:off x="5477565" y="2023688"/>
              <a:ext cx="1285274" cy="850348"/>
            </a:xfrm>
            <a:prstGeom prst="rect">
              <a:avLst/>
            </a:prstGeom>
          </p:spPr>
        </p:pic>
        <p:sp>
          <p:nvSpPr>
            <p:cNvPr id="44" name="Rectangle 43"/>
            <p:cNvSpPr/>
            <p:nvPr/>
          </p:nvSpPr>
          <p:spPr>
            <a:xfrm>
              <a:off x="5013739" y="673651"/>
              <a:ext cx="375478" cy="3313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Rectangle 44"/>
            <p:cNvSpPr/>
            <p:nvPr/>
          </p:nvSpPr>
          <p:spPr>
            <a:xfrm>
              <a:off x="5057915" y="2968488"/>
              <a:ext cx="375478" cy="33130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FFFF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Oval 45"/>
            <p:cNvSpPr/>
            <p:nvPr/>
          </p:nvSpPr>
          <p:spPr>
            <a:xfrm>
              <a:off x="5091044" y="2451653"/>
              <a:ext cx="375478" cy="400297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295" y="0"/>
            <a:ext cx="1344083" cy="87365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344860" y="189521"/>
            <a:ext cx="38420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effectLst/>
                <a:latin typeface="Times Bold"/>
                <a:cs typeface="Times Bold"/>
              </a:rPr>
              <a:t>Photon (+ jet) cross sections</a:t>
            </a:r>
            <a:endParaRPr lang="en-US" sz="2400" b="1" dirty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11455" y="894579"/>
            <a:ext cx="8558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Test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pQCD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with a hard colorless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probe + sensitivity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to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gluon density in the proton </a:t>
            </a:r>
            <a:endParaRPr lang="en-US" b="1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5293" y="2435057"/>
            <a:ext cx="81996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Recent NNLO calculations (N</a:t>
            </a:r>
            <a:r>
              <a:rPr lang="en-US" sz="1600" b="1" dirty="0" smtClean="0">
                <a:solidFill>
                  <a:srgbClr val="FF0000"/>
                </a:solidFill>
                <a:latin typeface="Times Bold"/>
                <a:cs typeface="Times Bold"/>
              </a:rPr>
              <a:t>NLOJET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) lead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to a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reduction of the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theory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scale 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     uncertainty, ( &lt; ~ 5%)  and to an improved description of the measurements 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00458" y="1945562"/>
            <a:ext cx="76482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Cross sections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vs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E</a:t>
            </a:r>
            <a:r>
              <a:rPr lang="en-US" b="1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γ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&amp;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 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|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η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γ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|</a:t>
            </a:r>
            <a:r>
              <a:rPr lang="en-US" baseline="-25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 good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description of data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already @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NLO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QCD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>
          <a:xfrm>
            <a:off x="8820968" y="6484710"/>
            <a:ext cx="323032" cy="365125"/>
          </a:xfrm>
        </p:spPr>
        <p:txBody>
          <a:bodyPr/>
          <a:lstStyle/>
          <a:p>
            <a:fld id="{7D91ED3E-30EC-D84B-A7C4-D954B61A9C07}" type="slidenum">
              <a:rPr lang="en-US" smtClean="0"/>
              <a:t>8</a:t>
            </a:fld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194733" y="1313621"/>
            <a:ext cx="789467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New ATLAS result: 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better 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γ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calibration &amp; identification 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  <a:p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  <a:sym typeface="Wingdings"/>
              </a:rPr>
              <a:t>                             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reduced experimental systematic uncertainty (by up to ~ 40%)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29850" y="3179078"/>
            <a:ext cx="3702538" cy="3580833"/>
            <a:chOff x="6106759" y="1156206"/>
            <a:chExt cx="3004955" cy="2898367"/>
          </a:xfrm>
        </p:grpSpPr>
        <p:pic>
          <p:nvPicPr>
            <p:cNvPr id="25" name="Picture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106759" y="1156206"/>
              <a:ext cx="3004955" cy="2898367"/>
            </a:xfrm>
            <a:prstGeom prst="rect">
              <a:avLst/>
            </a:prstGeom>
          </p:spPr>
        </p:pic>
        <p:pic>
          <p:nvPicPr>
            <p:cNvPr id="18" name="Picture 17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106759" y="1174825"/>
              <a:ext cx="3004550" cy="2872275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7839068" y="1885306"/>
              <a:ext cx="11592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Isolated </a:t>
              </a:r>
              <a:r>
                <a:rPr lang="en-US" b="1" dirty="0" err="1">
                  <a:solidFill>
                    <a:srgbClr val="FF0000"/>
                  </a:solidFill>
                  <a:latin typeface="Times Bold"/>
                  <a:cs typeface="Times Bold"/>
                </a:rPr>
                <a:t>γ</a:t>
              </a:r>
              <a:r>
                <a:rPr lang="en-US" b="1" dirty="0" smtClean="0">
                  <a:solidFill>
                    <a:srgbClr val="FF0000"/>
                  </a:solidFill>
                  <a:latin typeface="Times Bold"/>
                  <a:cs typeface="Times Bold"/>
                </a:rPr>
                <a:t> </a:t>
              </a:r>
              <a:endParaRPr lang="en-US" b="1" dirty="0">
                <a:solidFill>
                  <a:srgbClr val="FF0000"/>
                </a:solidFill>
                <a:latin typeface="Times Bold"/>
                <a:cs typeface="Times Bold"/>
              </a:endParaRPr>
            </a:p>
          </p:txBody>
        </p:sp>
        <p:grpSp>
          <p:nvGrpSpPr>
            <p:cNvPr id="31" name="Group 30"/>
            <p:cNvGrpSpPr/>
            <p:nvPr/>
          </p:nvGrpSpPr>
          <p:grpSpPr>
            <a:xfrm>
              <a:off x="8462973" y="2185114"/>
              <a:ext cx="538152" cy="422522"/>
              <a:chOff x="4495509" y="3283207"/>
              <a:chExt cx="538152" cy="422522"/>
            </a:xfrm>
          </p:grpSpPr>
          <p:sp>
            <p:nvSpPr>
              <p:cNvPr id="33" name="Explosion 1 32"/>
              <p:cNvSpPr/>
              <p:nvPr/>
            </p:nvSpPr>
            <p:spPr>
              <a:xfrm>
                <a:off x="4495509" y="3283207"/>
                <a:ext cx="504193" cy="422522"/>
              </a:xfrm>
              <a:prstGeom prst="irregularSeal1">
                <a:avLst/>
              </a:prstGeom>
              <a:solidFill>
                <a:srgbClr val="FFFF00"/>
              </a:solidFill>
              <a:ln w="19050" cmpd="sng">
                <a:solidFill>
                  <a:srgbClr val="FF0000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4539803" y="3327640"/>
                <a:ext cx="493858" cy="30777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400" b="1" dirty="0" smtClean="0">
                    <a:latin typeface="Times Bold"/>
                    <a:cs typeface="Times Bold"/>
                  </a:rPr>
                  <a:t>new</a:t>
                </a:r>
                <a:endParaRPr lang="en-US" sz="1400" b="1" dirty="0">
                  <a:latin typeface="Times Bold"/>
                  <a:cs typeface="Times Bold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5147041" y="3341075"/>
            <a:ext cx="3306547" cy="3444268"/>
            <a:chOff x="6231427" y="4027760"/>
            <a:chExt cx="2883811" cy="2835877"/>
          </a:xfrm>
        </p:grpSpPr>
        <p:grpSp>
          <p:nvGrpSpPr>
            <p:cNvPr id="28" name="Group 27"/>
            <p:cNvGrpSpPr/>
            <p:nvPr/>
          </p:nvGrpSpPr>
          <p:grpSpPr>
            <a:xfrm>
              <a:off x="6231427" y="4059210"/>
              <a:ext cx="2718858" cy="2631265"/>
              <a:chOff x="6410090" y="4412119"/>
              <a:chExt cx="2452222" cy="2459731"/>
            </a:xfrm>
          </p:grpSpPr>
          <p:grpSp>
            <p:nvGrpSpPr>
              <p:cNvPr id="26" name="Group 25"/>
              <p:cNvGrpSpPr/>
              <p:nvPr/>
            </p:nvGrpSpPr>
            <p:grpSpPr>
              <a:xfrm>
                <a:off x="6410090" y="4412119"/>
                <a:ext cx="2452222" cy="2119597"/>
                <a:chOff x="6410090" y="4552025"/>
                <a:chExt cx="2452222" cy="2119597"/>
              </a:xfrm>
            </p:grpSpPr>
            <p:pic>
              <p:nvPicPr>
                <p:cNvPr id="22" name="Picture 21"/>
                <p:cNvPicPr>
                  <a:picLocks noChangeAspect="1"/>
                </p:cNvPicPr>
                <p:nvPr/>
              </p:nvPicPr>
              <p:blipFill>
                <a:blip r:embed="rId5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91069" y="4573549"/>
                  <a:ext cx="2071243" cy="2098073"/>
                </a:xfrm>
                <a:prstGeom prst="rect">
                  <a:avLst/>
                </a:prstGeom>
              </p:spPr>
            </p:pic>
            <p:pic>
              <p:nvPicPr>
                <p:cNvPr id="23" name="Picture 22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410090" y="4552025"/>
                  <a:ext cx="380980" cy="2098073"/>
                </a:xfrm>
                <a:prstGeom prst="rect">
                  <a:avLst/>
                </a:prstGeom>
              </p:spPr>
            </p:pic>
          </p:grpSp>
          <p:pic>
            <p:nvPicPr>
              <p:cNvPr id="27" name="Picture 26"/>
              <p:cNvPicPr>
                <a:picLocks noChangeAspect="1"/>
              </p:cNvPicPr>
              <p:nvPr/>
            </p:nvPicPr>
            <p:blipFill>
              <a:blip r:embed="rId7" cstate="print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6834117" y="6497861"/>
                <a:ext cx="2017433" cy="373989"/>
              </a:xfrm>
              <a:prstGeom prst="rect">
                <a:avLst/>
              </a:prstGeom>
            </p:spPr>
          </p:pic>
        </p:grpSp>
        <p:sp>
          <p:nvSpPr>
            <p:cNvPr id="32" name="TextBox 31"/>
            <p:cNvSpPr txBox="1"/>
            <p:nvPr/>
          </p:nvSpPr>
          <p:spPr>
            <a:xfrm>
              <a:off x="6762839" y="5582187"/>
              <a:ext cx="13615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mr-IN" sz="1400" b="1" dirty="0">
                  <a:solidFill>
                    <a:srgbClr val="008000"/>
                  </a:solidFill>
                  <a:latin typeface="Times Bold"/>
                  <a:cs typeface="Times Bold"/>
                </a:rPr>
                <a:t>STDM-2017-29</a:t>
              </a:r>
              <a:endParaRPr lang="en-US" sz="1400" b="1" dirty="0">
                <a:solidFill>
                  <a:srgbClr val="008000"/>
                </a:solidFill>
                <a:latin typeface="Times Bold"/>
                <a:cs typeface="Times Bold"/>
              </a:endParaRPr>
            </a:p>
          </p:txBody>
        </p:sp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6253944" y="4027760"/>
              <a:ext cx="2861294" cy="2472115"/>
            </a:xfrm>
            <a:prstGeom prst="rect">
              <a:avLst/>
            </a:prstGeom>
          </p:spPr>
        </p:pic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6691789" y="6411052"/>
              <a:ext cx="2410155" cy="452585"/>
            </a:xfrm>
            <a:prstGeom prst="rect">
              <a:avLst/>
            </a:prstGeom>
          </p:spPr>
        </p:pic>
      </p:grpSp>
      <p:sp>
        <p:nvSpPr>
          <p:cNvPr id="21" name="TextBox 20"/>
          <p:cNvSpPr txBox="1"/>
          <p:nvPr/>
        </p:nvSpPr>
        <p:spPr>
          <a:xfrm>
            <a:off x="4324532" y="3008072"/>
            <a:ext cx="136155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400" b="1" dirty="0">
                <a:solidFill>
                  <a:srgbClr val="008000"/>
                </a:solidFill>
                <a:latin typeface="Times Bold"/>
                <a:cs typeface="Times Bold"/>
              </a:rPr>
              <a:t>STDM-2017-29</a:t>
            </a:r>
            <a:endParaRPr lang="en-US" sz="14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7596444" y="3422695"/>
            <a:ext cx="504523" cy="422522"/>
            <a:chOff x="4376597" y="2177871"/>
            <a:chExt cx="504523" cy="422522"/>
          </a:xfrm>
        </p:grpSpPr>
        <p:sp>
          <p:nvSpPr>
            <p:cNvPr id="36" name="Explosion 1 35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362237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8065"/>
          <a:stretch/>
        </p:blipFill>
        <p:spPr>
          <a:xfrm>
            <a:off x="6091058" y="3675261"/>
            <a:ext cx="3047494" cy="2801738"/>
          </a:xfrm>
          <a:prstGeom prst="rect">
            <a:avLst/>
          </a:prstGeom>
        </p:spPr>
      </p:pic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951"/>
          <a:stretch/>
        </p:blipFill>
        <p:spPr>
          <a:xfrm>
            <a:off x="3089558" y="3763557"/>
            <a:ext cx="3001500" cy="29370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789432" y="192738"/>
            <a:ext cx="38523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Gauge boson </a:t>
            </a:r>
            <a:r>
              <a:rPr lang="en-US" sz="2400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</a:t>
            </a:r>
            <a:r>
              <a:rPr lang="en-US" sz="2400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sz="2400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V</a:t>
            </a:r>
            <a:r>
              <a:rPr lang="en-US" sz="2400" b="1" baseline="30000" dirty="0" smtClean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sz="2400" b="1" dirty="0" smtClean="0">
                <a:solidFill>
                  <a:srgbClr val="FF0000"/>
                </a:solidFill>
                <a:latin typeface="Times Bold"/>
                <a:cs typeface="Times Bold"/>
              </a:rPr>
              <a:t>(V = W, Z)</a:t>
            </a:r>
            <a:r>
              <a:rPr lang="en-US" sz="2400" b="1" baseline="-25000" dirty="0" smtClean="0">
                <a:solidFill>
                  <a:srgbClr val="FF0000"/>
                </a:solidFill>
                <a:latin typeface="Times Bold"/>
                <a:cs typeface="Times Bold"/>
              </a:rPr>
              <a:t>  </a:t>
            </a:r>
            <a:endParaRPr lang="en-US" sz="2400" b="1" dirty="0" smtClean="0">
              <a:solidFill>
                <a:srgbClr val="FF0000"/>
              </a:solidFill>
              <a:effectLst/>
              <a:latin typeface="Times Bold"/>
              <a:cs typeface="Times Bold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83664" y="3552839"/>
            <a:ext cx="17205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mr-IN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CMS</a:t>
            </a:r>
            <a:r>
              <a:rPr lang="en-US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PAS</a:t>
            </a:r>
            <a:r>
              <a:rPr lang="en-US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SMP</a:t>
            </a:r>
            <a:r>
              <a:rPr lang="en-US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17</a:t>
            </a:r>
            <a:r>
              <a:rPr lang="en-US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-</a:t>
            </a:r>
            <a:r>
              <a:rPr lang="mr-IN" sz="1200" b="1" dirty="0" smtClean="0">
                <a:solidFill>
                  <a:srgbClr val="008000"/>
                </a:solidFill>
                <a:latin typeface="Times Bold"/>
                <a:cs typeface="Times Bold"/>
              </a:rPr>
              <a:t>010</a:t>
            </a:r>
            <a:endParaRPr lang="en-US" sz="1200" b="1" dirty="0">
              <a:solidFill>
                <a:srgbClr val="008000"/>
              </a:solidFill>
              <a:latin typeface="Times Bold"/>
              <a:cs typeface="Times Bold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862" y="2361913"/>
            <a:ext cx="731067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@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low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: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RESBOS calculation (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resummed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NNLL) does a good job (but no </a:t>
            </a:r>
          </a:p>
          <a:p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uncertainties available)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1872" y="2910445"/>
            <a:ext cx="85667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@ high </a:t>
            </a:r>
            <a:r>
              <a:rPr lang="en-US" b="1" dirty="0" err="1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: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good description with MadG5_aMC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@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NLO;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Z+j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@ NNLO small uncertainties  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87161" y="877506"/>
            <a:ext cx="8109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>
                <a:solidFill>
                  <a:srgbClr val="000090"/>
                </a:solidFill>
                <a:latin typeface="Times Bold"/>
                <a:cs typeface="Times Bold"/>
              </a:rPr>
              <a:t>V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 distribution (V = W, Z):  probes </a:t>
            </a:r>
            <a:r>
              <a:rPr lang="en-US" b="1" dirty="0">
                <a:solidFill>
                  <a:srgbClr val="000090"/>
                </a:solidFill>
                <a:latin typeface="Times Bold"/>
                <a:cs typeface="Times Bold"/>
              </a:rPr>
              <a:t>various aspects of the strong </a:t>
            </a:r>
            <a:r>
              <a:rPr lang="en-US" b="1" dirty="0" smtClean="0">
                <a:solidFill>
                  <a:srgbClr val="000090"/>
                </a:solidFill>
                <a:latin typeface="Times Bold"/>
                <a:cs typeface="Times Bold"/>
              </a:rPr>
              <a:t>interactions</a:t>
            </a:r>
          </a:p>
          <a:p>
            <a:pPr>
              <a:buClr>
                <a:srgbClr val="FF0000"/>
              </a:buClr>
              <a:buSzPct val="150000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    (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fixed order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resummed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parton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shower calculations)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00114" y="3460506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FF000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&gt; 32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GeV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4894" y="2077867"/>
            <a:ext cx="5788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P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redictions  describe </a:t>
            </a:r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data within theory </a:t>
            </a:r>
            <a:r>
              <a:rPr lang="en-US" b="1" dirty="0" smtClean="0">
                <a:solidFill>
                  <a:srgbClr val="FF0000"/>
                </a:solidFill>
                <a:latin typeface="Times Bold"/>
                <a:cs typeface="Times Bold"/>
              </a:rPr>
              <a:t>uncertainties:</a:t>
            </a:r>
            <a:endParaRPr lang="en-US" b="1" dirty="0">
              <a:solidFill>
                <a:srgbClr val="FF0000"/>
              </a:solidFill>
              <a:latin typeface="Times Bold"/>
              <a:cs typeface="Times Bold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2415" y="1744408"/>
            <a:ext cx="83792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CMS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Z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 for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normalised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σ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uncertainty &lt; 0.5 % for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p</a:t>
            </a:r>
            <a:r>
              <a:rPr lang="en-US" baseline="-25000" dirty="0" err="1" smtClean="0">
                <a:solidFill>
                  <a:srgbClr val="000090"/>
                </a:solidFill>
                <a:latin typeface="Times Bold"/>
                <a:cs typeface="Times Bold"/>
              </a:rPr>
              <a:t>T</a:t>
            </a:r>
            <a:r>
              <a:rPr lang="en-US" baseline="30000" dirty="0" err="1">
                <a:solidFill>
                  <a:srgbClr val="000090"/>
                </a:solidFill>
                <a:latin typeface="Times Bold"/>
                <a:cs typeface="Times Bold"/>
              </a:rPr>
              <a:t>Z</a:t>
            </a:r>
            <a:r>
              <a:rPr lang="en-US" baseline="30000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&lt; 50 </a:t>
            </a:r>
            <a:r>
              <a:rPr lang="en-US" dirty="0" err="1" smtClean="0">
                <a:solidFill>
                  <a:srgbClr val="000090"/>
                </a:solidFill>
                <a:latin typeface="Times Bold"/>
                <a:cs typeface="Times Bold"/>
              </a:rPr>
              <a:t>GeV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, ~ same as ATLAS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004952" y="6522182"/>
            <a:ext cx="2133600" cy="365125"/>
          </a:xfrm>
        </p:spPr>
        <p:txBody>
          <a:bodyPr/>
          <a:lstStyle/>
          <a:p>
            <a:fld id="{7D91ED3E-30EC-D84B-A7C4-D954B61A9C07}" type="slidenum">
              <a:rPr lang="en-US" smtClean="0"/>
              <a:t>9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92188" y="3246745"/>
            <a:ext cx="72635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Key ingredient for a precise measurement of the W</a:t>
            </a:r>
            <a:r>
              <a:rPr lang="en-US" baseline="30000" dirty="0">
                <a:solidFill>
                  <a:srgbClr val="000090"/>
                </a:solidFill>
                <a:latin typeface="Times Bold"/>
                <a:cs typeface="Times Bold"/>
              </a:rPr>
              <a:t>±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 mass @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err="1">
                <a:solidFill>
                  <a:srgbClr val="000090"/>
                </a:solidFill>
                <a:latin typeface="Times Bold"/>
                <a:cs typeface="Times Bold"/>
              </a:rPr>
              <a:t>pp</a:t>
            </a:r>
            <a:r>
              <a:rPr lang="en-US" dirty="0">
                <a:solidFill>
                  <a:srgbClr val="000090"/>
                </a:solidFill>
                <a:latin typeface="Times Bold"/>
                <a:cs typeface="Times Bold"/>
              </a:rPr>
              <a:t> 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colliders</a:t>
            </a:r>
            <a:endParaRPr lang="en-US" dirty="0">
              <a:solidFill>
                <a:srgbClr val="000090"/>
              </a:solidFill>
              <a:latin typeface="Times Bold"/>
              <a:cs typeface="Times Bold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902194" y="5559539"/>
            <a:ext cx="7325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NNLO</a:t>
            </a:r>
            <a:endParaRPr lang="en-US" dirty="0">
              <a:solidFill>
                <a:srgbClr val="0000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054594" y="4762241"/>
            <a:ext cx="1063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8000"/>
                </a:solidFill>
              </a:rPr>
              <a:t>NNLO </a:t>
            </a:r>
            <a:r>
              <a:rPr lang="en-US" sz="1600" dirty="0" err="1">
                <a:solidFill>
                  <a:srgbClr val="008000"/>
                </a:solidFill>
              </a:rPr>
              <a:t>Z</a:t>
            </a:r>
            <a:r>
              <a:rPr lang="en-US" sz="1600" dirty="0" err="1" smtClean="0">
                <a:solidFill>
                  <a:srgbClr val="008000"/>
                </a:solidFill>
              </a:rPr>
              <a:t>+j</a:t>
            </a:r>
            <a:endParaRPr lang="en-US" sz="1600" dirty="0">
              <a:solidFill>
                <a:srgbClr val="008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218037" y="3931814"/>
            <a:ext cx="5835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NLO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550502" y="6269751"/>
            <a:ext cx="576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Z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636351" y="6315336"/>
            <a:ext cx="576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Z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4"/>
          <a:srcRect l="1139" t="1139" b="913"/>
          <a:stretch/>
        </p:blipFill>
        <p:spPr>
          <a:xfrm>
            <a:off x="182415" y="3847609"/>
            <a:ext cx="2878100" cy="2851521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2294678" y="3912276"/>
            <a:ext cx="504523" cy="422522"/>
            <a:chOff x="4376597" y="2177871"/>
            <a:chExt cx="504523" cy="422522"/>
          </a:xfrm>
        </p:grpSpPr>
        <p:sp>
          <p:nvSpPr>
            <p:cNvPr id="27" name="Explosion 1 26"/>
            <p:cNvSpPr/>
            <p:nvPr/>
          </p:nvSpPr>
          <p:spPr>
            <a:xfrm>
              <a:off x="4376597" y="2177871"/>
              <a:ext cx="504193" cy="422522"/>
            </a:xfrm>
            <a:prstGeom prst="irregularSeal1">
              <a:avLst/>
            </a:prstGeom>
            <a:solidFill>
              <a:srgbClr val="FFFF00"/>
            </a:solidFill>
            <a:ln w="1905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4387262" y="2196036"/>
              <a:ext cx="49385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latin typeface="Times Bold"/>
                  <a:cs typeface="Times Bold"/>
                </a:rPr>
                <a:t>new</a:t>
              </a:r>
              <a:endParaRPr lang="en-US" sz="1400" b="1" dirty="0">
                <a:latin typeface="Times Bold"/>
                <a:cs typeface="Times Bold"/>
              </a:endParaRPr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188280" y="1437665"/>
            <a:ext cx="78021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rgbClr val="FF0000"/>
              </a:buClr>
              <a:buSzPct val="150000"/>
              <a:buFont typeface="Wingdings" charset="2"/>
              <a:buChar char="§"/>
            </a:pP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New D0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 smtClean="0">
                <a:solidFill>
                  <a:srgbClr val="FF0000"/>
                </a:solidFill>
                <a:latin typeface="Times Bold"/>
                <a:cs typeface="Times Bold"/>
              </a:rPr>
              <a:t>W</a:t>
            </a:r>
            <a:r>
              <a:rPr lang="en-US" dirty="0" smtClean="0">
                <a:solidFill>
                  <a:srgbClr val="000090"/>
                </a:solidFill>
                <a:latin typeface="Times Bold"/>
                <a:cs typeface="Times Bold"/>
              </a:rPr>
              <a:t>: measurement where the production dominated by valence quarks</a:t>
            </a:r>
          </a:p>
        </p:txBody>
      </p:sp>
      <p:cxnSp>
        <p:nvCxnSpPr>
          <p:cNvPr id="31" name="Straight Connector 30"/>
          <p:cNvCxnSpPr/>
          <p:nvPr/>
        </p:nvCxnSpPr>
        <p:spPr>
          <a:xfrm>
            <a:off x="273538" y="853244"/>
            <a:ext cx="8675077" cy="0"/>
          </a:xfrm>
          <a:prstGeom prst="line">
            <a:avLst/>
          </a:prstGeom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6197601" y="3140019"/>
            <a:ext cx="39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(-)</a:t>
            </a:r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1293441" y="6469097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FF0000"/>
                </a:solidFill>
                <a:latin typeface="Times Bold"/>
                <a:cs typeface="Times Bold"/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  <a:latin typeface="Times Bold"/>
                <a:cs typeface="Times Bold"/>
              </a:rPr>
              <a:t>p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Bold"/>
                <a:cs typeface="Times Bold"/>
              </a:rPr>
              <a:t>T</a:t>
            </a:r>
            <a:r>
              <a:rPr lang="en-US" b="1" baseline="30000" dirty="0" err="1">
                <a:solidFill>
                  <a:srgbClr val="FF0000"/>
                </a:solidFill>
                <a:latin typeface="Times Bold"/>
                <a:cs typeface="Times Bold"/>
              </a:rPr>
              <a:t>W</a:t>
            </a:r>
            <a:endParaRPr lang="en-US" b="1" baseline="30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1069" y="3620702"/>
            <a:ext cx="15267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>
                <a:solidFill>
                  <a:srgbClr val="008000"/>
                </a:solidFill>
                <a:latin typeface="Times Bold"/>
                <a:cs typeface="Times Bold"/>
              </a:rPr>
              <a:t>D0 note 6508-CONF</a:t>
            </a:r>
          </a:p>
        </p:txBody>
      </p:sp>
    </p:spTree>
    <p:extLst>
      <p:ext uri="{BB962C8B-B14F-4D97-AF65-F5344CB8AC3E}">
        <p14:creationId xmlns:p14="http://schemas.microsoft.com/office/powerpoint/2010/main" val="12554230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12619</TotalTime>
  <Words>4780</Words>
  <Application>Microsoft Macintosh PowerPoint</Application>
  <PresentationFormat>On-screen Show (4:3)</PresentationFormat>
  <Paragraphs>724</Paragraphs>
  <Slides>42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3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Lucia Di Ciaccio</dc:creator>
  <cp:lastModifiedBy>Lucia Di Ciaccio</cp:lastModifiedBy>
  <cp:revision>2241</cp:revision>
  <cp:lastPrinted>2019-07-15T08:07:42Z</cp:lastPrinted>
  <dcterms:created xsi:type="dcterms:W3CDTF">2019-05-25T09:51:42Z</dcterms:created>
  <dcterms:modified xsi:type="dcterms:W3CDTF">2019-07-15T08:08:02Z</dcterms:modified>
</cp:coreProperties>
</file>