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media1.mpeg" ContentType="video/unknown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57799" marR="57799" indent="0" algn="l" defTabSz="1295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Times"/>
      </a:defRPr>
    </a:lvl1pPr>
    <a:lvl2pPr marL="57799" marR="57799" indent="266700" algn="l" defTabSz="1295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Times"/>
      </a:defRPr>
    </a:lvl2pPr>
    <a:lvl3pPr marL="57799" marR="57799" indent="533400" algn="l" defTabSz="1295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Times"/>
      </a:defRPr>
    </a:lvl3pPr>
    <a:lvl4pPr marL="57799" marR="57799" indent="800100" algn="l" defTabSz="1295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Times"/>
      </a:defRPr>
    </a:lvl4pPr>
    <a:lvl5pPr marL="57799" marR="57799" indent="1066800" algn="l" defTabSz="1295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Times"/>
      </a:defRPr>
    </a:lvl5pPr>
    <a:lvl6pPr marL="57799" marR="57799" indent="1333500" algn="l" defTabSz="1295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Times"/>
      </a:defRPr>
    </a:lvl6pPr>
    <a:lvl7pPr marL="57799" marR="57799" indent="1612900" algn="l" defTabSz="1295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Times"/>
      </a:defRPr>
    </a:lvl7pPr>
    <a:lvl8pPr marL="57799" marR="57799" indent="1879600" algn="l" defTabSz="1295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Times"/>
      </a:defRPr>
    </a:lvl8pPr>
    <a:lvl9pPr marL="57799" marR="57799" indent="2146300" algn="l" defTabSz="1295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400" u="none" kumimoji="0" normalizeH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Time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5" name="Shape 15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6477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6477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6477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6477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6477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6477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6477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6477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6477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>
            <a:lvl1pPr marL="0" marR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8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/>
          <a:lstStyle>
            <a:lvl1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 defTabSz="584200">
              <a:defRPr sz="1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xfrm>
            <a:off x="10505158" y="8890000"/>
            <a:ext cx="342901" cy="3937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6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copy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77900" y="546100"/>
            <a:ext cx="11049000" cy="227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77900" y="2819400"/>
            <a:ext cx="11049000" cy="693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2pPr marL="783590" indent="-285750">
              <a:spcBef>
                <a:spcPts val="900"/>
              </a:spcBef>
              <a:buChar char="–"/>
              <a:defRPr sz="3800"/>
            </a:lvl2pPr>
            <a:lvl3pPr marL="1183639" indent="-228600">
              <a:spcBef>
                <a:spcPts val="800"/>
              </a:spcBef>
              <a:defRPr sz="3400"/>
            </a:lvl3pPr>
            <a:lvl4pPr marL="1640839" indent="-228600">
              <a:spcBef>
                <a:spcPts val="600"/>
              </a:spcBef>
              <a:buChar char="–"/>
              <a:defRPr sz="2800"/>
            </a:lvl4pPr>
            <a:lvl5pPr marL="2098039" indent="-228600">
              <a:spcBef>
                <a:spcPts val="600"/>
              </a:spcBef>
              <a:buChar char="»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229773" y="9207500"/>
            <a:ext cx="546101" cy="635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marL="0" marR="0" algn="ctr" defTabSz="647700"/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57799" marR="57799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1pPr>
      <a:lvl2pPr marL="57799" marR="57799" indent="2286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2pPr>
      <a:lvl3pPr marL="57799" marR="57799" indent="4572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3pPr>
      <a:lvl4pPr marL="57799" marR="57799" indent="6858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4pPr>
      <a:lvl5pPr marL="57799" marR="57799" indent="9144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5pPr>
      <a:lvl6pPr marL="57799" marR="57799" indent="11430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6pPr>
      <a:lvl7pPr marL="57799" marR="57799" indent="13716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7pPr>
      <a:lvl8pPr marL="57799" marR="57799" indent="16002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8pPr>
      <a:lvl9pPr marL="57799" marR="57799" indent="18288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9pPr>
    </p:titleStyle>
    <p:bodyStyle>
      <a:lvl1pPr marL="383540" marR="57799" indent="-342900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1pPr>
      <a:lvl2pPr marL="828708" marR="57799" indent="-33086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2pPr>
      <a:lvl3pPr marL="1250875" marR="57799" indent="-295835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3pPr>
      <a:lvl4pPr marL="1771468" marR="57799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4pPr>
      <a:lvl5pPr marL="2228668" marR="57799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5pPr>
      <a:lvl6pPr marL="2228668" marR="57799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6pPr>
      <a:lvl7pPr marL="2228668" marR="57799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7pPr>
      <a:lvl8pPr marL="2228668" marR="57799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8pPr>
      <a:lvl9pPr marL="2228668" marR="57799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9pPr>
    </p:bodyStyle>
    <p:otherStyle>
      <a:lvl1pPr marL="0" marR="0" indent="0" algn="ctr" defTabSz="6477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1pPr>
      <a:lvl2pPr marL="0" marR="0" indent="228600" algn="ctr" defTabSz="6477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2pPr>
      <a:lvl3pPr marL="0" marR="0" indent="457200" algn="ctr" defTabSz="6477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3pPr>
      <a:lvl4pPr marL="0" marR="0" indent="685800" algn="ctr" defTabSz="6477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4pPr>
      <a:lvl5pPr marL="0" marR="0" indent="914400" algn="ctr" defTabSz="6477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5pPr>
      <a:lvl6pPr marL="0" marR="0" indent="1143000" algn="ctr" defTabSz="6477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6pPr>
      <a:lvl7pPr marL="0" marR="0" indent="1371600" algn="ctr" defTabSz="6477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7pPr>
      <a:lvl8pPr marL="0" marR="0" indent="1600200" algn="ctr" defTabSz="6477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8pPr>
      <a:lvl9pPr marL="0" marR="0" indent="1828800" algn="ctr" defTabSz="6477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4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1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"/><Relationship Id="rId3" Type="http://schemas.openxmlformats.org/officeDocument/2006/relationships/image" Target="../media/image5.tif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"/><Relationship Id="rId3" Type="http://schemas.openxmlformats.org/officeDocument/2006/relationships/image" Target="../media/image5.tif"/><Relationship Id="rId4" Type="http://schemas.openxmlformats.org/officeDocument/2006/relationships/image" Target="../media/image40.png"/><Relationship Id="rId5" Type="http://schemas.openxmlformats.org/officeDocument/2006/relationships/image" Target="../media/image41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"/><Relationship Id="rId3" Type="http://schemas.openxmlformats.org/officeDocument/2006/relationships/image" Target="../media/image1.jpeg"/><Relationship Id="rId4" Type="http://schemas.openxmlformats.org/officeDocument/2006/relationships/image" Target="../media/image6.tif"/><Relationship Id="rId5" Type="http://schemas.openxmlformats.org/officeDocument/2006/relationships/image" Target="../media/image7.tif"/><Relationship Id="rId6" Type="http://schemas.openxmlformats.org/officeDocument/2006/relationships/image" Target="../media/image42.png"/><Relationship Id="rId7" Type="http://schemas.openxmlformats.org/officeDocument/2006/relationships/image" Target="../media/image43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"/><Relationship Id="rId3" Type="http://schemas.openxmlformats.org/officeDocument/2006/relationships/image" Target="../media/image1.jpeg"/><Relationship Id="rId4" Type="http://schemas.openxmlformats.org/officeDocument/2006/relationships/image" Target="../media/image4.tif"/><Relationship Id="rId5" Type="http://schemas.openxmlformats.org/officeDocument/2006/relationships/image" Target="../media/image44.png"/><Relationship Id="rId6" Type="http://schemas.openxmlformats.org/officeDocument/2006/relationships/image" Target="../media/image45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9" Type="http://schemas.openxmlformats.org/officeDocument/2006/relationships/image" Target="../media/image61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Relationship Id="rId4" Type="http://schemas.openxmlformats.org/officeDocument/2006/relationships/image" Target="../media/image7.png"/><Relationship Id="rId5" Type="http://schemas.openxmlformats.org/officeDocument/2006/relationships/image" Target="../media/image77.png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7" Type="http://schemas.openxmlformats.org/officeDocument/2006/relationships/image" Target="../media/image83.png"/><Relationship Id="rId8" Type="http://schemas.openxmlformats.org/officeDocument/2006/relationships/image" Target="../media/image84.png"/><Relationship Id="rId9" Type="http://schemas.openxmlformats.org/officeDocument/2006/relationships/image" Target="../media/image85.png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Relationship Id="rId4" Type="http://schemas.openxmlformats.org/officeDocument/2006/relationships/image" Target="../media/image89.png"/></Relationships>
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.jpeg"/><Relationship Id="rId4" Type="http://schemas.openxmlformats.org/officeDocument/2006/relationships/image" Target="../media/image2.tif"/></Relationships>
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Relationship Id="rId3" Type="http://schemas.openxmlformats.org/officeDocument/2006/relationships/image" Target="../media/image94.png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6" Type="http://schemas.openxmlformats.org/officeDocument/2006/relationships/image" Target="../media/image97.png"/></Relationships>
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Relationship Id="rId3" Type="http://schemas.openxmlformats.org/officeDocument/2006/relationships/image" Target="../media/image90.png"/><Relationship Id="rId4" Type="http://schemas.openxmlformats.org/officeDocument/2006/relationships/image" Target="../media/image94.png"/><Relationship Id="rId5" Type="http://schemas.openxmlformats.org/officeDocument/2006/relationships/image" Target="../media/image99.png"/></Relationships>
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99.png"/><Relationship Id="rId7" Type="http://schemas.openxmlformats.org/officeDocument/2006/relationships/image" Target="../media/image104.png"/><Relationship Id="rId8" Type="http://schemas.openxmlformats.org/officeDocument/2006/relationships/image" Target="../media/image105.png"/><Relationship Id="rId9" Type="http://schemas.openxmlformats.org/officeDocument/2006/relationships/image" Target="../media/image106.png"/><Relationship Id="rId10" Type="http://schemas.openxmlformats.org/officeDocument/2006/relationships/image" Target="../media/image107.png"/></Relationships>
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Relationship Id="rId3" Type="http://schemas.openxmlformats.org/officeDocument/2006/relationships/image" Target="../media/image109.png"/><Relationship Id="rId4" Type="http://schemas.openxmlformats.org/officeDocument/2006/relationships/image" Target="../media/image110.png"/></Relationships>
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Relationship Id="rId3" Type="http://schemas.openxmlformats.org/officeDocument/2006/relationships/image" Target="../media/image9.tif"/></Relationships>
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"/></Relationships>
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png"/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5" Type="http://schemas.openxmlformats.org/officeDocument/2006/relationships/image" Target="../media/image115.png"/></Relationships>
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Relationship Id="rId3" Type="http://schemas.openxmlformats.org/officeDocument/2006/relationships/image" Target="../media/image116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15.png"/><Relationship Id="rId4" Type="http://schemas.openxmlformats.org/officeDocument/2006/relationships/image" Target="../media/image4.tif"/></Relationships>
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6" Type="http://schemas.openxmlformats.org/officeDocument/2006/relationships/image" Target="../media/image121.png"/><Relationship Id="rId7" Type="http://schemas.openxmlformats.org/officeDocument/2006/relationships/image" Target="../media/image122.png"/><Relationship Id="rId8" Type="http://schemas.openxmlformats.org/officeDocument/2006/relationships/image" Target="../media/image123.png"/><Relationship Id="rId9" Type="http://schemas.openxmlformats.org/officeDocument/2006/relationships/image" Target="../media/image124.png"/><Relationship Id="rId10" Type="http://schemas.openxmlformats.org/officeDocument/2006/relationships/image" Target="../media/image125.png"/><Relationship Id="rId11" Type="http://schemas.openxmlformats.org/officeDocument/2006/relationships/image" Target="../media/image126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video" Target="../media/media1.mpeg"/><Relationship Id="rId3" Type="http://schemas.microsoft.com/office/2007/relationships/media" Target="../media/media1.mpeg"/><Relationship Id="rId4" Type="http://schemas.openxmlformats.org/officeDocument/2006/relationships/image" Target="../media/image1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5.png"/><Relationship Id="rId5" Type="http://schemas.openxmlformats.org/officeDocument/2006/relationships/image" Target="../media/image1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ome aspects of…"/>
          <p:cNvSpPr txBox="1"/>
          <p:nvPr/>
        </p:nvSpPr>
        <p:spPr>
          <a:xfrm>
            <a:off x="-54610" y="1422400"/>
            <a:ext cx="13114020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buClr>
                <a:srgbClr val="434ED6"/>
              </a:buClr>
              <a:buFont typeface="Times"/>
              <a:defRPr b="1" sz="6200">
                <a:solidFill>
                  <a:schemeClr val="accent1"/>
                </a:solidFill>
                <a:uFill>
                  <a:solidFill>
                    <a:srgbClr val="434ED6"/>
                  </a:solidFill>
                </a:uFill>
              </a:defRPr>
            </a:pPr>
            <a:r>
              <a:t>Some aspects of</a:t>
            </a:r>
          </a:p>
          <a:p>
            <a:pPr algn="ctr">
              <a:buClr>
                <a:srgbClr val="434ED6"/>
              </a:buClr>
              <a:buFont typeface="Times"/>
              <a:defRPr b="1" sz="6200">
                <a:solidFill>
                  <a:schemeClr val="accent1"/>
                </a:solidFill>
                <a:uFill>
                  <a:solidFill>
                    <a:srgbClr val="434ED6"/>
                  </a:solidFill>
                </a:uFill>
              </a:defRPr>
            </a:pPr>
            <a:r>
              <a:t>Theoretical Cosmology</a:t>
            </a:r>
          </a:p>
        </p:txBody>
      </p:sp>
      <p:sp>
        <p:nvSpPr>
          <p:cNvPr id="158" name="Leonardo Senatore (Stanford)"/>
          <p:cNvSpPr txBox="1"/>
          <p:nvPr/>
        </p:nvSpPr>
        <p:spPr>
          <a:xfrm>
            <a:off x="7444637" y="210819"/>
            <a:ext cx="5327767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Leonardo Senatore (Stanford)</a:t>
            </a:r>
          </a:p>
        </p:txBody>
      </p:sp>
      <p:pic>
        <p:nvPicPr>
          <p:cNvPr id="15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6738" y="4217881"/>
            <a:ext cx="7200337" cy="5400253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o have a global recollapse,…"/>
          <p:cNvSpPr txBox="1"/>
          <p:nvPr>
            <p:ph type="body" idx="1"/>
          </p:nvPr>
        </p:nvSpPr>
        <p:spPr>
          <a:xfrm>
            <a:off x="279400" y="800100"/>
            <a:ext cx="12395200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To have a global recollapse,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         there must exist a maximal surface, where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Consider the following linear-combination of Einstein Equations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Using Gauss-Codazzi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  <a:r>
              <a:t>where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On Extremal surface</a:t>
            </a:r>
          </a:p>
        </p:txBody>
      </p:sp>
      <p:sp>
        <p:nvSpPr>
          <p:cNvPr id="235" name="A no Big-Crunch theorem"/>
          <p:cNvSpPr txBox="1"/>
          <p:nvPr>
            <p:ph type="title"/>
          </p:nvPr>
        </p:nvSpPr>
        <p:spPr>
          <a:xfrm>
            <a:off x="-1467853" y="-292100"/>
            <a:ext cx="11049001" cy="1447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 no Big-Crunch theorem</a:t>
            </a:r>
          </a:p>
        </p:txBody>
      </p:sp>
      <p:pic>
        <p:nvPicPr>
          <p:cNvPr id="23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63247" y="1804658"/>
            <a:ext cx="3532796" cy="2554581"/>
          </a:xfrm>
          <a:prstGeom prst="rect">
            <a:avLst/>
          </a:prstGeom>
          <a:ln w="12700"/>
        </p:spPr>
      </p:pic>
      <p:pic>
        <p:nvPicPr>
          <p:cNvPr id="2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2536" y="2923007"/>
            <a:ext cx="605918" cy="41948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49284" y="5637619"/>
            <a:ext cx="8217334" cy="1334568"/>
          </a:xfrm>
          <a:prstGeom prst="rect">
            <a:avLst/>
          </a:prstGeom>
          <a:ln w="12700"/>
        </p:spPr>
      </p:pic>
      <p:pic>
        <p:nvPicPr>
          <p:cNvPr id="23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03122" y="8250567"/>
            <a:ext cx="6632068" cy="902590"/>
          </a:xfrm>
          <a:prstGeom prst="rect">
            <a:avLst/>
          </a:prstGeom>
          <a:ln w="12700"/>
        </p:spPr>
      </p:pic>
      <p:pic>
        <p:nvPicPr>
          <p:cNvPr id="24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84171" y="6894242"/>
            <a:ext cx="5572507" cy="796074"/>
          </a:xfrm>
          <a:prstGeom prst="rect">
            <a:avLst/>
          </a:prstGeom>
          <a:ln w="12700"/>
        </p:spPr>
      </p:pic>
      <p:pic>
        <p:nvPicPr>
          <p:cNvPr id="24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295352" y="4740719"/>
            <a:ext cx="6414096" cy="7126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617291" y="3439286"/>
            <a:ext cx="3927222" cy="550546"/>
          </a:xfrm>
          <a:prstGeom prst="rect">
            <a:avLst/>
          </a:prstGeom>
          <a:ln w="12700"/>
        </p:spPr>
      </p:pic>
      <p:sp>
        <p:nvSpPr>
          <p:cNvPr id="243" name="with Kleban, JCAP 2016…"/>
          <p:cNvSpPr txBox="1"/>
          <p:nvPr/>
        </p:nvSpPr>
        <p:spPr>
          <a:xfrm>
            <a:off x="9692276" y="39509"/>
            <a:ext cx="3308876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Kleban,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JCAP 2016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see also Barrow and Tippler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 1985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Creminelli and Vasy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 2019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If we impose Weak Energy Condition…"/>
          <p:cNvSpPr txBox="1"/>
          <p:nvPr>
            <p:ph type="body" idx="1"/>
          </p:nvPr>
        </p:nvSpPr>
        <p:spPr>
          <a:xfrm>
            <a:off x="279400" y="800100"/>
            <a:ext cx="12395200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  <a:r>
              <a:t>If we impose Weak Energy Condition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If there is a topological condition such that</a:t>
            </a:r>
          </a:p>
          <a:p>
            <a:pPr marL="258849" indent="-218209">
              <a:lnSpc>
                <a:spcPct val="130000"/>
              </a:lnSpc>
              <a:defRPr sz="2800"/>
            </a:pPr>
            <a:r>
              <a:t>       The equation cannot be satisfied,        extremal surface does not exists 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The Thorston Geometrization Classification, indeed shows that “most” of 3-manifold must have 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for these topologies, some regions of the universe keep expanding, notwithstanding the development of singularities</a:t>
            </a:r>
          </a:p>
        </p:txBody>
      </p:sp>
      <p:pic>
        <p:nvPicPr>
          <p:cNvPr id="24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75010" y="969613"/>
            <a:ext cx="2427135" cy="1755072"/>
          </a:xfrm>
          <a:prstGeom prst="rect">
            <a:avLst/>
          </a:prstGeom>
          <a:ln w="12700"/>
        </p:spPr>
      </p:pic>
      <p:pic>
        <p:nvPicPr>
          <p:cNvPr id="24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45765" y="1351179"/>
            <a:ext cx="6553582" cy="1373506"/>
          </a:xfrm>
          <a:prstGeom prst="rect">
            <a:avLst/>
          </a:prstGeom>
          <a:ln w="12700"/>
        </p:spPr>
      </p:pic>
      <p:pic>
        <p:nvPicPr>
          <p:cNvPr id="248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0" t="0" r="0" b="0"/>
          <a:stretch>
            <a:fillRect/>
          </a:stretch>
        </p:blipFill>
        <p:spPr>
          <a:xfrm>
            <a:off x="6778718" y="4228597"/>
            <a:ext cx="5354048" cy="587640"/>
          </a:xfrm>
          <a:prstGeom prst="rect">
            <a:avLst/>
          </a:prstGeom>
          <a:ln w="12700"/>
        </p:spPr>
      </p:pic>
      <p:pic>
        <p:nvPicPr>
          <p:cNvPr id="24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6007" y="4993616"/>
            <a:ext cx="668945" cy="401368"/>
          </a:xfrm>
          <a:prstGeom prst="rect">
            <a:avLst/>
          </a:prstGeom>
          <a:ln w="12700"/>
        </p:spPr>
      </p:pic>
      <p:pic>
        <p:nvPicPr>
          <p:cNvPr id="25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05568" y="5044416"/>
            <a:ext cx="668945" cy="401367"/>
          </a:xfrm>
          <a:prstGeom prst="rect">
            <a:avLst/>
          </a:prstGeom>
          <a:ln w="12700"/>
        </p:spPr>
      </p:pic>
      <p:pic>
        <p:nvPicPr>
          <p:cNvPr id="251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0" t="0" r="0" b="0"/>
          <a:stretch>
            <a:fillRect/>
          </a:stretch>
        </p:blipFill>
        <p:spPr>
          <a:xfrm>
            <a:off x="3512276" y="6922531"/>
            <a:ext cx="4924119" cy="540453"/>
          </a:xfrm>
          <a:prstGeom prst="rect">
            <a:avLst/>
          </a:prstGeom>
          <a:ln w="12700"/>
        </p:spPr>
      </p:pic>
      <p:sp>
        <p:nvSpPr>
          <p:cNvPr id="252" name="A no Big-Crunch theorem"/>
          <p:cNvSpPr txBox="1"/>
          <p:nvPr>
            <p:ph type="title"/>
          </p:nvPr>
        </p:nvSpPr>
        <p:spPr>
          <a:xfrm>
            <a:off x="-1467853" y="-292100"/>
            <a:ext cx="11049001" cy="1447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 no Big-Crunch theorem</a:t>
            </a:r>
          </a:p>
        </p:txBody>
      </p:sp>
      <p:pic>
        <p:nvPicPr>
          <p:cNvPr id="25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31751" y="3024974"/>
            <a:ext cx="7128551" cy="434963"/>
          </a:xfrm>
          <a:prstGeom prst="rect">
            <a:avLst/>
          </a:prstGeom>
          <a:ln w="12700"/>
        </p:spPr>
      </p:pic>
      <p:sp>
        <p:nvSpPr>
          <p:cNvPr id="254" name="with Kleban, JCAP 2016…"/>
          <p:cNvSpPr txBox="1"/>
          <p:nvPr/>
        </p:nvSpPr>
        <p:spPr>
          <a:xfrm>
            <a:off x="9692276" y="39509"/>
            <a:ext cx="3308876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Kleban,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JCAP 2016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see also Barrow and Tippler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 1985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Creminelli and Vasy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 2019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o determine which manifolds must have                                                               , consider that all compact oriented 3-manifold fall into one of these three classes…"/>
          <p:cNvSpPr txBox="1"/>
          <p:nvPr>
            <p:ph type="body" idx="1"/>
          </p:nvPr>
        </p:nvSpPr>
        <p:spPr>
          <a:xfrm>
            <a:off x="44450" y="711838"/>
            <a:ext cx="12915900" cy="9042401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To determine which manifolds must have                                                               , consider that all compact oriented 3-manifold fall into one of these three classes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(i) ``Closed’’: any function on            can be the          of a smooth metric on 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ex:                </a:t>
            </a:r>
          </a:p>
          <a:p>
            <a:pPr lvl="3">
              <a:lnSpc>
                <a:spcPct val="130000"/>
              </a:lnSpc>
              <a:spcBef>
                <a:spcPts val="900"/>
              </a:spcBef>
              <a:buChar char="•"/>
            </a:pPr>
            <a:r>
              <a:t>and connected sums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(ii) ``Flat’’: a function on         can be the         of a smooth metric on           if it is negative somewhere or zero everywhere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 ex:</a:t>
            </a:r>
          </a:p>
          <a:p>
            <a:pPr lvl="3">
              <a:lnSpc>
                <a:spcPct val="130000"/>
              </a:lnSpc>
              <a:spcBef>
                <a:spcPts val="900"/>
              </a:spcBef>
            </a:pPr>
            <a:r>
              <a:t>and connected sums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(iii) ``Open’’: a function on          can be the         of a smooth metric on           if it is negative somewhere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ex: 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Any connected sum of (i) and (ii) with a factor of (iii) is of kind (iii)</a:t>
            </a:r>
          </a:p>
        </p:txBody>
      </p:sp>
      <p:sp>
        <p:nvSpPr>
          <p:cNvPr id="257" name="Thorston Geometrization Classification"/>
          <p:cNvSpPr txBox="1"/>
          <p:nvPr>
            <p:ph type="title"/>
          </p:nvPr>
        </p:nvSpPr>
        <p:spPr>
          <a:xfrm>
            <a:off x="977900" y="0"/>
            <a:ext cx="11979604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Thorston Geometrization Classification</a:t>
            </a:r>
          </a:p>
        </p:txBody>
      </p:sp>
      <p:pic>
        <p:nvPicPr>
          <p:cNvPr id="258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6287404" y="1331506"/>
            <a:ext cx="5354048" cy="587640"/>
          </a:xfrm>
          <a:prstGeom prst="rect">
            <a:avLst/>
          </a:prstGeom>
          <a:ln w="12700"/>
        </p:spPr>
      </p:pic>
      <p:sp>
        <p:nvSpPr>
          <p:cNvPr id="259" name="Thorston, Hamilton, Perelman"/>
          <p:cNvSpPr txBox="1"/>
          <p:nvPr/>
        </p:nvSpPr>
        <p:spPr>
          <a:xfrm>
            <a:off x="3467115" y="846356"/>
            <a:ext cx="529756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>
              <a:buClr>
                <a:srgbClr val="000000"/>
              </a:buClr>
              <a:buFont typeface="Times"/>
              <a:defRPr sz="2000"/>
            </a:lvl1pPr>
          </a:lstStyle>
          <a:p>
            <a:pPr/>
            <a:r>
              <a:t>Thorston, Hamilton, Perelman</a:t>
            </a:r>
          </a:p>
        </p:txBody>
      </p:sp>
      <p:pic>
        <p:nvPicPr>
          <p:cNvPr id="26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42957" y="2799894"/>
            <a:ext cx="571501" cy="419101"/>
          </a:xfrm>
          <a:prstGeom prst="rect">
            <a:avLst/>
          </a:prstGeom>
          <a:ln w="12700"/>
        </p:spPr>
      </p:pic>
      <p:pic>
        <p:nvPicPr>
          <p:cNvPr id="26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745643" y="2799894"/>
            <a:ext cx="571501" cy="419101"/>
          </a:xfrm>
          <a:prstGeom prst="rect">
            <a:avLst/>
          </a:prstGeom>
          <a:ln w="12700"/>
        </p:spPr>
      </p:pic>
      <p:pic>
        <p:nvPicPr>
          <p:cNvPr id="26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97813" y="3387313"/>
            <a:ext cx="7379115" cy="578088"/>
          </a:xfrm>
          <a:prstGeom prst="rect">
            <a:avLst/>
          </a:prstGeom>
          <a:ln w="12700"/>
        </p:spPr>
      </p:pic>
      <p:pic>
        <p:nvPicPr>
          <p:cNvPr id="26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02970" y="4771130"/>
            <a:ext cx="571501" cy="419101"/>
          </a:xfrm>
          <a:prstGeom prst="rect">
            <a:avLst/>
          </a:prstGeom>
          <a:ln w="12700"/>
        </p:spPr>
      </p:pic>
      <p:pic>
        <p:nvPicPr>
          <p:cNvPr id="26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79054" y="7465974"/>
            <a:ext cx="571501" cy="419101"/>
          </a:xfrm>
          <a:prstGeom prst="rect">
            <a:avLst/>
          </a:prstGeom>
          <a:ln w="12700"/>
        </p:spPr>
      </p:pic>
      <p:pic>
        <p:nvPicPr>
          <p:cNvPr id="26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84655" y="2690905"/>
            <a:ext cx="571501" cy="415637"/>
          </a:xfrm>
          <a:prstGeom prst="rect">
            <a:avLst/>
          </a:prstGeom>
          <a:ln w="12700"/>
        </p:spPr>
      </p:pic>
      <p:pic>
        <p:nvPicPr>
          <p:cNvPr id="26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71419" y="7349393"/>
            <a:ext cx="571501" cy="415637"/>
          </a:xfrm>
          <a:prstGeom prst="rect">
            <a:avLst/>
          </a:prstGeom>
          <a:ln w="12700"/>
        </p:spPr>
      </p:pic>
      <p:pic>
        <p:nvPicPr>
          <p:cNvPr id="26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82824" y="7347661"/>
            <a:ext cx="571501" cy="419101"/>
          </a:xfrm>
          <a:prstGeom prst="rect">
            <a:avLst/>
          </a:prstGeom>
          <a:ln w="12700"/>
        </p:spPr>
      </p:pic>
      <p:pic>
        <p:nvPicPr>
          <p:cNvPr id="26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80238" y="8434261"/>
            <a:ext cx="6311657" cy="701297"/>
          </a:xfrm>
          <a:prstGeom prst="rect">
            <a:avLst/>
          </a:prstGeom>
          <a:ln w="12700"/>
        </p:spPr>
      </p:pic>
      <p:pic>
        <p:nvPicPr>
          <p:cNvPr id="26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796895" y="4761133"/>
            <a:ext cx="571501" cy="415638"/>
          </a:xfrm>
          <a:prstGeom prst="rect">
            <a:avLst/>
          </a:prstGeom>
          <a:ln w="12700"/>
        </p:spPr>
      </p:pic>
      <p:pic>
        <p:nvPicPr>
          <p:cNvPr id="27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38891" y="4766132"/>
            <a:ext cx="571501" cy="419101"/>
          </a:xfrm>
          <a:prstGeom prst="rect">
            <a:avLst/>
          </a:prstGeom>
          <a:ln w="12700"/>
        </p:spPr>
      </p:pic>
      <p:pic>
        <p:nvPicPr>
          <p:cNvPr id="27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880759" y="5906265"/>
            <a:ext cx="6311657" cy="5871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herefore, in most manifolds (fast) expansion has to continue.…"/>
          <p:cNvSpPr txBox="1"/>
          <p:nvPr>
            <p:ph type="body" idx="1"/>
          </p:nvPr>
        </p:nvSpPr>
        <p:spPr>
          <a:xfrm>
            <a:off x="279400" y="800100"/>
            <a:ext cx="11558231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Therefore, in most manifolds (fast) expansion has to continue.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this, and some additional  results using mean curvature flow, suggests that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it is </a:t>
            </a:r>
            <a:r>
              <a:rPr i="1"/>
              <a:t>extremely likely</a:t>
            </a:r>
            <a:r>
              <a:t> that expansion continues, volume reaches infinity, inhomogenous energy dilutes, potential energy (which does not dilutes) dominates, inflation starts notwithstanding the formation of singularities.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partial, stronger, results in 3+1d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In 2+1d, this statement as recently been rigorously proved by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using the expertise of the Math Department Professor</a:t>
            </a:r>
          </a:p>
        </p:txBody>
      </p:sp>
      <p:pic>
        <p:nvPicPr>
          <p:cNvPr id="27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46349" y="914855"/>
            <a:ext cx="1790276" cy="1294557"/>
          </a:xfrm>
          <a:prstGeom prst="rect">
            <a:avLst/>
          </a:prstGeom>
          <a:ln w="12700"/>
        </p:spPr>
      </p:pic>
      <p:sp>
        <p:nvSpPr>
          <p:cNvPr id="275" name="with Kleban, JCAP 2016…"/>
          <p:cNvSpPr txBox="1"/>
          <p:nvPr/>
        </p:nvSpPr>
        <p:spPr>
          <a:xfrm>
            <a:off x="9746463" y="36545"/>
            <a:ext cx="325172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Kleban,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JCAP 2016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see also Barrow and Tippler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 1985</a:t>
            </a:r>
          </a:p>
        </p:txBody>
      </p:sp>
      <p:sp>
        <p:nvSpPr>
          <p:cNvPr id="276" name="A no Big-Crunch theorem"/>
          <p:cNvSpPr txBox="1"/>
          <p:nvPr>
            <p:ph type="title"/>
          </p:nvPr>
        </p:nvSpPr>
        <p:spPr>
          <a:xfrm>
            <a:off x="-1467853" y="-292100"/>
            <a:ext cx="11049001" cy="1447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 no Big-Crunch theorem</a:t>
            </a:r>
          </a:p>
        </p:txBody>
      </p:sp>
      <p:sp>
        <p:nvSpPr>
          <p:cNvPr id="277" name="with Creminelli, Kleban, Vasy in progress"/>
          <p:cNvSpPr txBox="1"/>
          <p:nvPr/>
        </p:nvSpPr>
        <p:spPr>
          <a:xfrm>
            <a:off x="6198751" y="5516048"/>
            <a:ext cx="4134649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C</a:t>
            </a:r>
            <a:r>
              <a:rPr sz="1800">
                <a:latin typeface="+mn-lt"/>
                <a:ea typeface="+mn-ea"/>
                <a:cs typeface="+mn-cs"/>
                <a:sym typeface="Times"/>
              </a:rPr>
              <a:t>reminelli, Kleban, Vasy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in progress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</p:txBody>
      </p:sp>
      <p:sp>
        <p:nvSpPr>
          <p:cNvPr id="278" name="with Creminelli, Vasy 2019"/>
          <p:cNvSpPr txBox="1"/>
          <p:nvPr/>
        </p:nvSpPr>
        <p:spPr>
          <a:xfrm>
            <a:off x="9414391" y="7526034"/>
            <a:ext cx="273960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C</a:t>
            </a:r>
            <a:r>
              <a:rPr sz="1800">
                <a:latin typeface="+mn-lt"/>
                <a:ea typeface="+mn-ea"/>
                <a:cs typeface="+mn-cs"/>
                <a:sym typeface="Times"/>
              </a:rPr>
              <a:t>reminelli, Vasy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2019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ictorial representation of the late time manifold"/>
          <p:cNvSpPr txBox="1"/>
          <p:nvPr>
            <p:ph type="body" idx="1"/>
          </p:nvPr>
        </p:nvSpPr>
        <p:spPr>
          <a:xfrm>
            <a:off x="44450" y="587058"/>
            <a:ext cx="12915900" cy="9042401"/>
          </a:xfrm>
          <a:prstGeom prst="rect">
            <a:avLst/>
          </a:prstGeom>
        </p:spPr>
        <p:txBody>
          <a:bodyPr/>
          <a:lstStyle>
            <a:lvl1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lvl1pPr>
          </a:lstStyle>
          <a:p>
            <a:pPr/>
            <a:r>
              <a:t>Pictorial representation of the late time manifold</a:t>
            </a:r>
          </a:p>
        </p:txBody>
      </p:sp>
      <p:sp>
        <p:nvSpPr>
          <p:cNvPr id="281" name="The Cow"/>
          <p:cNvSpPr txBox="1"/>
          <p:nvPr>
            <p:ph type="title"/>
          </p:nvPr>
        </p:nvSpPr>
        <p:spPr>
          <a:xfrm>
            <a:off x="33008" y="0"/>
            <a:ext cx="12938784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Cow</a:t>
            </a:r>
          </a:p>
        </p:txBody>
      </p:sp>
      <p:pic>
        <p:nvPicPr>
          <p:cNvPr id="28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6447" y="1696348"/>
            <a:ext cx="11111906" cy="7080679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For            years, widely believed: to start inflation, need an homogenous        patch.…"/>
          <p:cNvSpPr txBox="1"/>
          <p:nvPr>
            <p:ph type="body" idx="1"/>
          </p:nvPr>
        </p:nvSpPr>
        <p:spPr>
          <a:xfrm>
            <a:off x="44450" y="1360578"/>
            <a:ext cx="12915900" cy="9042401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For            years, widely believed: to start inflation, need an homogenous        patch.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This seemed to require fine tuning: `initial patch problem’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By using numerical GR simulations that are able to handle singularities and horizons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&amp; less-usual mathematical techniques such as mean curvature flow and topology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we have shown that inflation starts very often, and actually seems always to start in some topologies: 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2+1d proved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3+1d partial-statements proved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these results are apparently appealing also for mathematicians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So, we can take that inflation starts….</a:t>
            </a:r>
          </a:p>
        </p:txBody>
      </p:sp>
      <p:sp>
        <p:nvSpPr>
          <p:cNvPr id="285" name="Summary on starting Inflation"/>
          <p:cNvSpPr txBox="1"/>
          <p:nvPr>
            <p:ph type="title"/>
          </p:nvPr>
        </p:nvSpPr>
        <p:spPr>
          <a:xfrm>
            <a:off x="977900" y="0"/>
            <a:ext cx="11049000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Summary on starting Inflation</a:t>
            </a:r>
          </a:p>
        </p:txBody>
      </p:sp>
      <p:pic>
        <p:nvPicPr>
          <p:cNvPr id="28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04372" y="1446966"/>
            <a:ext cx="486769" cy="454318"/>
          </a:xfrm>
          <a:prstGeom prst="rect">
            <a:avLst/>
          </a:prstGeom>
          <a:ln w="12700"/>
        </p:spPr>
      </p:pic>
      <p:pic>
        <p:nvPicPr>
          <p:cNvPr id="28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438" y="1448144"/>
            <a:ext cx="932581" cy="451963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… but we mentioned Black Holes……"/>
          <p:cNvSpPr txBox="1"/>
          <p:nvPr>
            <p:ph type="title"/>
          </p:nvPr>
        </p:nvSpPr>
        <p:spPr>
          <a:xfrm>
            <a:off x="723900" y="1549400"/>
            <a:ext cx="11049000" cy="5016500"/>
          </a:xfrm>
          <a:prstGeom prst="rect">
            <a:avLst/>
          </a:prstGeom>
        </p:spPr>
        <p:txBody>
          <a:bodyPr/>
          <a:lstStyle/>
          <a:p>
            <a:pPr>
              <a:defRPr sz="4400">
                <a:solidFill>
                  <a:srgbClr val="0056D6"/>
                </a:solidFill>
              </a:defRPr>
            </a:pP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… but we mentioned Black Holes…</a:t>
            </a: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… we cannot think to LIGO/VIRGO…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Lessons for Fundamental Physics from…"/>
          <p:cNvSpPr txBox="1"/>
          <p:nvPr>
            <p:ph type="title"/>
          </p:nvPr>
        </p:nvSpPr>
        <p:spPr>
          <a:xfrm>
            <a:off x="723900" y="1549400"/>
            <a:ext cx="11049000" cy="5016500"/>
          </a:xfrm>
          <a:prstGeom prst="rect">
            <a:avLst/>
          </a:prstGeom>
        </p:spPr>
        <p:txBody>
          <a:bodyPr/>
          <a:lstStyle/>
          <a:p>
            <a:pPr>
              <a:defRPr sz="4400">
                <a:solidFill>
                  <a:srgbClr val="0056D6"/>
                </a:solidFill>
              </a:defRPr>
            </a:pP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Lessons for Fundamental Physics from </a:t>
            </a: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LIGO/VIRGO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An EFT for testing extensions of GR…"/>
          <p:cNvSpPr txBox="1"/>
          <p:nvPr>
            <p:ph type="title"/>
          </p:nvPr>
        </p:nvSpPr>
        <p:spPr>
          <a:xfrm>
            <a:off x="723900" y="1549400"/>
            <a:ext cx="11049000" cy="5016500"/>
          </a:xfrm>
          <a:prstGeom prst="rect">
            <a:avLst/>
          </a:prstGeom>
        </p:spPr>
        <p:txBody>
          <a:bodyPr/>
          <a:lstStyle/>
          <a:p>
            <a:pPr>
              <a:defRPr sz="4400">
                <a:solidFill>
                  <a:srgbClr val="0056D6"/>
                </a:solidFill>
              </a:defRPr>
            </a:pP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An EFT for testing extensions of GR</a:t>
            </a: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with Gravitational Waves</a:t>
            </a:r>
          </a:p>
        </p:txBody>
      </p:sp>
      <p:sp>
        <p:nvSpPr>
          <p:cNvPr id="294" name="with Endlich, Huang and Gorbenko…"/>
          <p:cNvSpPr txBox="1"/>
          <p:nvPr/>
        </p:nvSpPr>
        <p:spPr>
          <a:xfrm>
            <a:off x="537542" y="5058730"/>
            <a:ext cx="11089823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500"/>
            </a:pPr>
            <a:r>
              <a:t>with Endlich, Huang and Gorbenko</a:t>
            </a:r>
          </a:p>
          <a:p>
            <a:pPr algn="ctr">
              <a:buClr>
                <a:srgbClr val="000000"/>
              </a:buClr>
              <a:buFont typeface="Times"/>
              <a:defRPr b="1" sz="2500"/>
            </a:pPr>
            <a:r>
              <a:t>2017</a:t>
            </a:r>
          </a:p>
          <a:p>
            <a:pPr algn="ctr">
              <a:buClr>
                <a:srgbClr val="000000"/>
              </a:buClr>
              <a:buFont typeface="Times"/>
              <a:defRPr sz="2500"/>
            </a:pPr>
            <a:r>
              <a:t>with Sennett, Brito, Buonanno and Gorbenko</a:t>
            </a:r>
          </a:p>
          <a:p>
            <a:pPr algn="ctr">
              <a:buClr>
                <a:srgbClr val="000000"/>
              </a:buClr>
              <a:buFont typeface="Times"/>
              <a:defRPr b="1" sz="2500"/>
            </a:pPr>
            <a:r>
              <a:t>in completion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ravity waves have just been discovered.…"/>
          <p:cNvSpPr txBox="1"/>
          <p:nvPr>
            <p:ph type="body" idx="1"/>
          </p:nvPr>
        </p:nvSpPr>
        <p:spPr>
          <a:xfrm>
            <a:off x="279400" y="8001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Gravity waves have just been discovered.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An amazing lesson of perseverance for whole mankind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They will teach us a lot about astrophysics compact objects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Can these observations teach us something about the fundamental nature of gravity?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 most general parametrization (</a:t>
            </a:r>
            <a:r>
              <a:rPr i="1"/>
              <a:t>i.e. </a:t>
            </a:r>
            <a:r>
              <a:t>EFT) for doing that with the following requirements: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testable at LIGO/VIRGO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no additional degree of freedom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no violation of locality (superluminality, etc.)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in  no conflict to other GR experiments</a:t>
            </a:r>
          </a:p>
        </p:txBody>
      </p:sp>
      <p:sp>
        <p:nvSpPr>
          <p:cNvPr id="297" name="An EFT for probing extensions of GR at LIGO"/>
          <p:cNvSpPr txBox="1"/>
          <p:nvPr>
            <p:ph type="title"/>
          </p:nvPr>
        </p:nvSpPr>
        <p:spPr>
          <a:xfrm>
            <a:off x="541902" y="-374236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An EFT for probing extensions of GR at LIGO</a:t>
            </a:r>
          </a:p>
        </p:txBody>
      </p:sp>
      <p:pic>
        <p:nvPicPr>
          <p:cNvPr id="298" name="ligo20160211a.jpg" descr="ligo20160211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64851" y="723940"/>
            <a:ext cx="2993234" cy="37415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How Inflation begins…"/>
          <p:cNvSpPr txBox="1"/>
          <p:nvPr>
            <p:ph type="title"/>
          </p:nvPr>
        </p:nvSpPr>
        <p:spPr>
          <a:xfrm>
            <a:off x="723900" y="1549400"/>
            <a:ext cx="11049000" cy="5016500"/>
          </a:xfrm>
          <a:prstGeom prst="rect">
            <a:avLst/>
          </a:prstGeom>
        </p:spPr>
        <p:txBody>
          <a:bodyPr/>
          <a:lstStyle/>
          <a:p>
            <a:pPr>
              <a:defRPr sz="4400">
                <a:solidFill>
                  <a:srgbClr val="0056D6"/>
                </a:solidFill>
              </a:defRPr>
            </a:pPr>
            <a:r>
              <a:t>How Inflation begins </a:t>
            </a: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and</a:t>
            </a: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a connection to Differential Geometry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he most general such a Lagrangian is…"/>
          <p:cNvSpPr txBox="1"/>
          <p:nvPr>
            <p:ph type="body" idx="1"/>
          </p:nvPr>
        </p:nvSpPr>
        <p:spPr>
          <a:xfrm>
            <a:off x="279400" y="8001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 most general such a Lagrangian is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No superluminality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Testable at LIGO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Not ruled out by GR tests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  <a:r>
              <a:t>this `soft’ UV complition is the same that happens in                 scattering when the Higgs enters: the amplitude soft growing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in all test prior LIGO/VIRGO, at  UV scale  </a:t>
            </a:r>
          </a:p>
        </p:txBody>
      </p:sp>
      <p:sp>
        <p:nvSpPr>
          <p:cNvPr id="301" name="An EFT for probing extensions of GR at LIGO/VIRGO"/>
          <p:cNvSpPr txBox="1"/>
          <p:nvPr>
            <p:ph type="title"/>
          </p:nvPr>
        </p:nvSpPr>
        <p:spPr>
          <a:xfrm>
            <a:off x="105498" y="-374236"/>
            <a:ext cx="13001710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An EFT for probing extensions of GR at LIGO/VIRGO</a:t>
            </a:r>
          </a:p>
        </p:txBody>
      </p:sp>
      <p:pic>
        <p:nvPicPr>
          <p:cNvPr id="30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1851" y="1316853"/>
            <a:ext cx="10847313" cy="1778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30474" y="2989727"/>
            <a:ext cx="8743852" cy="890578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Camanho, Edelstain, Maldacena, Zhiboeadov 2016"/>
          <p:cNvSpPr txBox="1"/>
          <p:nvPr/>
        </p:nvSpPr>
        <p:spPr>
          <a:xfrm>
            <a:off x="7311739" y="4365097"/>
            <a:ext cx="4850699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 sz="1800"/>
            </a:pPr>
            <a:r>
              <a:t>Camanho, Edelstain, Maldacena, Zhiboeadov</a:t>
            </a:r>
            <a:r>
              <a:rPr b="1"/>
              <a:t> 2016</a:t>
            </a:r>
          </a:p>
        </p:txBody>
      </p:sp>
      <p:pic>
        <p:nvPicPr>
          <p:cNvPr id="30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71818" y="4836620"/>
            <a:ext cx="3956420" cy="627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5529" y="6211834"/>
            <a:ext cx="11990827" cy="55457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366732" y="4208976"/>
            <a:ext cx="3366592" cy="70594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618901" y="6882941"/>
            <a:ext cx="1185665" cy="566491"/>
          </a:xfrm>
          <a:prstGeom prst="rect">
            <a:avLst/>
          </a:prstGeom>
          <a:ln w="12700"/>
        </p:spPr>
      </p:pic>
      <p:pic>
        <p:nvPicPr>
          <p:cNvPr id="30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237149" y="8087194"/>
            <a:ext cx="2961423" cy="695165"/>
          </a:xfrm>
          <a:prstGeom prst="rect">
            <a:avLst/>
          </a:prstGeom>
          <a:ln w="12700"/>
        </p:spPr>
      </p:pic>
      <p:sp>
        <p:nvSpPr>
          <p:cNvPr id="310" name="with Endlich, Huang, Gorbenko 2017"/>
          <p:cNvSpPr txBox="1"/>
          <p:nvPr/>
        </p:nvSpPr>
        <p:spPr>
          <a:xfrm>
            <a:off x="6786384" y="915777"/>
            <a:ext cx="3613267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 sz="1800"/>
            </a:pPr>
            <a:r>
              <a:t>with Endlich, Huang, Gorbenko</a:t>
            </a:r>
            <a:r>
              <a:rPr b="1"/>
              <a:t> 2017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The most general such a Lagrangian is…"/>
          <p:cNvSpPr txBox="1"/>
          <p:nvPr>
            <p:ph type="body" idx="1"/>
          </p:nvPr>
        </p:nvSpPr>
        <p:spPr>
          <a:xfrm>
            <a:off x="279400" y="8001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 most general such a Lagrangian is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In this way, information from LIGO/VIRGO can be mapped into parameters of a fundamental physics Lagrangian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similar to what we do in particle physics  at colliders (Precision EW tests, or the LHC Brazilian-flag  plots)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instead of into some arbitrary and potentially-unphysical rescaling of the post-Newtonian parameters of the templates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this was suboptimal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explored physically uninteresting regions such as superluminal  ones.</a:t>
            </a:r>
          </a:p>
        </p:txBody>
      </p:sp>
      <p:pic>
        <p:nvPicPr>
          <p:cNvPr id="31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1851" y="1316853"/>
            <a:ext cx="10847313" cy="1778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30474" y="2989727"/>
            <a:ext cx="8743852" cy="890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22274" y="7331066"/>
            <a:ext cx="2442766" cy="8443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85692" y="4789547"/>
            <a:ext cx="2233416" cy="662187"/>
          </a:xfrm>
          <a:prstGeom prst="rect">
            <a:avLst/>
          </a:prstGeom>
          <a:ln w="12700"/>
        </p:spPr>
      </p:pic>
      <p:sp>
        <p:nvSpPr>
          <p:cNvPr id="317" name="An EFT for probing extensions of GR at LIGO/VIRGO"/>
          <p:cNvSpPr txBox="1"/>
          <p:nvPr>
            <p:ph type="title"/>
          </p:nvPr>
        </p:nvSpPr>
        <p:spPr>
          <a:xfrm>
            <a:off x="105498" y="-374236"/>
            <a:ext cx="13001710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An EFT for probing extensions of GR at LIGO/VIRGO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redictions…"/>
          <p:cNvSpPr txBox="1"/>
          <p:nvPr>
            <p:ph type="body" idx="1"/>
          </p:nvPr>
        </p:nvSpPr>
        <p:spPr>
          <a:xfrm>
            <a:off x="279400" y="8001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Predictions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For                , leading signal is in In the insparalling phase: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Using the EFT of                                   , change the potential energy of the two bodies, and their single-body effective radiation multipoles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For               , leading signal is in the modification of Black Hole geometry and  quasi normal modes spectrum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Similar considerations apply to the exchange of axions in neutron-neutron merger</a:t>
            </a:r>
          </a:p>
        </p:txBody>
      </p:sp>
      <p:pic>
        <p:nvPicPr>
          <p:cNvPr id="3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70732" y="764496"/>
            <a:ext cx="8963056" cy="1469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ns_gw_art.jpg" descr="ns_gw_art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72715" y="4317301"/>
            <a:ext cx="4110835" cy="231114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38662" y="4185839"/>
            <a:ext cx="2898620" cy="25740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12907" y="4398478"/>
            <a:ext cx="2540865" cy="2148787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Huang, Johnson, Samunski, Sakellariadu, Zhang 2018"/>
          <p:cNvSpPr txBox="1"/>
          <p:nvPr/>
        </p:nvSpPr>
        <p:spPr>
          <a:xfrm>
            <a:off x="6934124" y="8851485"/>
            <a:ext cx="5188017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1800"/>
            </a:pPr>
            <a:r>
              <a:t>Huang, Johnson, Samunski, Sakellariadu, Zhang </a:t>
            </a:r>
            <a:r>
              <a:rPr b="1"/>
              <a:t>2018 </a:t>
            </a:r>
          </a:p>
        </p:txBody>
      </p:sp>
      <p:sp>
        <p:nvSpPr>
          <p:cNvPr id="325" name="Goldberger and Rothstein 2004"/>
          <p:cNvSpPr txBox="1"/>
          <p:nvPr/>
        </p:nvSpPr>
        <p:spPr>
          <a:xfrm>
            <a:off x="3616499" y="2903816"/>
            <a:ext cx="304411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 sz="1800"/>
            </a:pPr>
            <a:r>
              <a:t>Goldberger and Rothstein </a:t>
            </a:r>
            <a:r>
              <a:rPr b="1"/>
              <a:t>2004</a:t>
            </a:r>
          </a:p>
        </p:txBody>
      </p:sp>
      <p:sp>
        <p:nvSpPr>
          <p:cNvPr id="326" name="An EFT for probing extensions of GR at LIGO/VIRGO"/>
          <p:cNvSpPr txBox="1"/>
          <p:nvPr>
            <p:ph type="title"/>
          </p:nvPr>
        </p:nvSpPr>
        <p:spPr>
          <a:xfrm>
            <a:off x="105498" y="-374236"/>
            <a:ext cx="13001710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An EFT for probing extensions of GR at LIGO/VIRGO</a:t>
            </a:r>
          </a:p>
        </p:txBody>
      </p:sp>
      <p:pic>
        <p:nvPicPr>
          <p:cNvPr id="32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45493" y="2259658"/>
            <a:ext cx="1275693" cy="362546"/>
          </a:xfrm>
          <a:prstGeom prst="rect">
            <a:avLst/>
          </a:prstGeom>
          <a:ln w="12700"/>
        </p:spPr>
      </p:pic>
      <p:pic>
        <p:nvPicPr>
          <p:cNvPr id="32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90721" y="6899684"/>
            <a:ext cx="1275693" cy="402601"/>
          </a:xfrm>
          <a:prstGeom prst="rect">
            <a:avLst/>
          </a:prstGeom>
          <a:ln w="12700"/>
        </p:spPr>
      </p:pic>
      <p:sp>
        <p:nvSpPr>
          <p:cNvPr id="329" name="with Cardoso, Kimura, Maselli 2018"/>
          <p:cNvSpPr txBox="1"/>
          <p:nvPr/>
        </p:nvSpPr>
        <p:spPr>
          <a:xfrm>
            <a:off x="4206693" y="7543113"/>
            <a:ext cx="358167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1800"/>
            </a:pPr>
            <a:r>
              <a:t>with Cardoso, Kimura, Maselli </a:t>
            </a:r>
            <a:r>
              <a:rPr b="1"/>
              <a:t>2018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LIGO members, preliminary"/>
          <p:cNvSpPr txBox="1"/>
          <p:nvPr>
            <p:ph type="body" idx="1"/>
          </p:nvPr>
        </p:nvSpPr>
        <p:spPr>
          <a:xfrm>
            <a:off x="330200" y="800100"/>
            <a:ext cx="12653906" cy="8890000"/>
          </a:xfrm>
          <a:prstGeom prst="rect">
            <a:avLst/>
          </a:prstGeom>
        </p:spPr>
        <p:txBody>
          <a:bodyPr/>
          <a:lstStyle>
            <a:lvl1pPr marL="258849" indent="-218209">
              <a:lnSpc>
                <a:spcPct val="130000"/>
              </a:lnSpc>
              <a:spcBef>
                <a:spcPts val="900"/>
              </a:spcBef>
              <a:defRPr sz="2800"/>
            </a:lvl1pPr>
          </a:lstStyle>
          <a:p>
            <a:pPr/>
            <a:r>
              <a:t>LIGO members, preliminary</a:t>
            </a:r>
          </a:p>
        </p:txBody>
      </p:sp>
      <p:pic>
        <p:nvPicPr>
          <p:cNvPr id="3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33364" y="1569458"/>
            <a:ext cx="9428221" cy="5877218"/>
          </a:xfrm>
          <a:prstGeom prst="rect">
            <a:avLst/>
          </a:prstGeom>
          <a:ln w="12700"/>
        </p:spPr>
      </p:pic>
      <p:sp>
        <p:nvSpPr>
          <p:cNvPr id="333" name="First bounds on fundamental Lagrangian from LIGO data"/>
          <p:cNvSpPr txBox="1"/>
          <p:nvPr>
            <p:ph type="title"/>
          </p:nvPr>
        </p:nvSpPr>
        <p:spPr>
          <a:xfrm>
            <a:off x="-166990" y="-388100"/>
            <a:ext cx="13338780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First bounds on fundamental Lagrangian from LIGO data</a:t>
            </a:r>
          </a:p>
        </p:txBody>
      </p:sp>
      <p:pic>
        <p:nvPicPr>
          <p:cNvPr id="334" name="ns_gw_art.jpg" descr="ns_gw_art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83866" y="5477843"/>
            <a:ext cx="2575208" cy="144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5534" y="7417186"/>
            <a:ext cx="10847313" cy="1778996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with Sennett, Brito, Buonanno, Gorbenko, Senatore…"/>
          <p:cNvSpPr txBox="1"/>
          <p:nvPr/>
        </p:nvSpPr>
        <p:spPr>
          <a:xfrm>
            <a:off x="4613070" y="622976"/>
            <a:ext cx="11089823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1800"/>
            </a:pPr>
            <a:r>
              <a:t>with Sennett, Brito, Buonanno, Gorbenko, Senatore</a:t>
            </a:r>
          </a:p>
          <a:p>
            <a:pPr algn="ctr">
              <a:buClr>
                <a:srgbClr val="000000"/>
              </a:buClr>
              <a:buFont typeface="Times"/>
              <a:defRPr b="1" sz="1800"/>
            </a:pPr>
            <a:r>
              <a:t>in completion</a:t>
            </a:r>
          </a:p>
        </p:txBody>
      </p:sp>
      <p:pic>
        <p:nvPicPr>
          <p:cNvPr id="337" name="Line" descr="Line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55282" y="6197613"/>
            <a:ext cx="6000456" cy="292101"/>
          </a:xfrm>
          <a:prstGeom prst="rect">
            <a:avLst/>
          </a:prstGeom>
        </p:spPr>
      </p:pic>
      <p:pic>
        <p:nvPicPr>
          <p:cNvPr id="339" name="Line" descr="Line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8100000">
            <a:off x="5943737" y="4711615"/>
            <a:ext cx="3493170" cy="366847"/>
          </a:xfrm>
          <a:prstGeom prst="rect">
            <a:avLst/>
          </a:prstGeom>
        </p:spPr>
      </p:pic>
      <p:sp>
        <p:nvSpPr>
          <p:cNvPr id="341" name="Excluded!"/>
          <p:cNvSpPr txBox="1"/>
          <p:nvPr/>
        </p:nvSpPr>
        <p:spPr>
          <a:xfrm>
            <a:off x="9113679" y="2955159"/>
            <a:ext cx="274589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5000">
                <a:solidFill>
                  <a:schemeClr val="accent6">
                    <a:lumOff val="-8741"/>
                  </a:schemeClr>
                </a:solidFill>
              </a:defRPr>
            </a:lvl1pPr>
          </a:lstStyle>
          <a:p>
            <a:pPr/>
            <a:r>
              <a:t>Excluded!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Lessons on Dark Energy from LIGO/VIRGO"/>
          <p:cNvSpPr txBox="1"/>
          <p:nvPr>
            <p:ph type="title"/>
          </p:nvPr>
        </p:nvSpPr>
        <p:spPr>
          <a:xfrm>
            <a:off x="723900" y="1549400"/>
            <a:ext cx="11049000" cy="5016500"/>
          </a:xfrm>
          <a:prstGeom prst="rect">
            <a:avLst/>
          </a:prstGeom>
        </p:spPr>
        <p:txBody>
          <a:bodyPr/>
          <a:lstStyle/>
          <a:p>
            <a:pPr>
              <a:defRPr sz="4400">
                <a:solidFill>
                  <a:srgbClr val="0056D6"/>
                </a:solidFill>
              </a:defRPr>
            </a:pP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Lessons on Dark Energy from LIGO/VIRGO</a:t>
            </a:r>
          </a:p>
        </p:txBody>
      </p:sp>
      <p:sp>
        <p:nvSpPr>
          <p:cNvPr id="344" name="Creminelli, Vernizzi, 2017…"/>
          <p:cNvSpPr txBox="1"/>
          <p:nvPr/>
        </p:nvSpPr>
        <p:spPr>
          <a:xfrm>
            <a:off x="537542" y="5058730"/>
            <a:ext cx="11089823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500"/>
            </a:pPr>
            <a:r>
              <a:t>Creminelli, Vernizzi, </a:t>
            </a:r>
            <a:r>
              <a:rPr b="1"/>
              <a:t>2017</a:t>
            </a:r>
            <a:endParaRPr b="1"/>
          </a:p>
          <a:p>
            <a:pPr algn="ctr">
              <a:buClr>
                <a:srgbClr val="000000"/>
              </a:buClr>
              <a:buFont typeface="Times"/>
              <a:defRPr sz="2500"/>
            </a:pPr>
            <a:r>
              <a:t>Sakstein, Jain, </a:t>
            </a:r>
            <a:r>
              <a:rPr b="1"/>
              <a:t>2017</a:t>
            </a:r>
            <a:endParaRPr b="1"/>
          </a:p>
          <a:p>
            <a:pPr algn="ctr">
              <a:buClr>
                <a:srgbClr val="000000"/>
              </a:buClr>
              <a:buFont typeface="Times"/>
              <a:defRPr sz="2500"/>
            </a:pPr>
            <a:r>
              <a:t>Ezquiaga, Zumalacarregui, </a:t>
            </a:r>
            <a:r>
              <a:rPr b="1"/>
              <a:t>2017</a:t>
            </a:r>
            <a:endParaRPr b="1"/>
          </a:p>
          <a:p>
            <a:pPr algn="ctr">
              <a:buClr>
                <a:srgbClr val="000000"/>
              </a:buClr>
              <a:buFont typeface="Times"/>
              <a:defRPr sz="2500"/>
            </a:pPr>
            <a:r>
              <a:t>Baker etal, </a:t>
            </a:r>
            <a:r>
              <a:rPr b="1"/>
              <a:t>2017</a:t>
            </a:r>
            <a:endParaRPr b="1"/>
          </a:p>
          <a:p>
            <a:pPr algn="ctr">
              <a:buClr>
                <a:srgbClr val="000000"/>
              </a:buClr>
              <a:buFont typeface="Times"/>
              <a:defRPr sz="2500"/>
            </a:pPr>
            <a:r>
              <a:t>Copeland etal </a:t>
            </a:r>
            <a:r>
              <a:rPr b="1"/>
              <a:t>2018</a:t>
            </a:r>
            <a:endParaRPr b="1"/>
          </a:p>
          <a:p>
            <a:pPr algn="ctr">
              <a:buClr>
                <a:srgbClr val="000000"/>
              </a:buClr>
              <a:buFont typeface="Times"/>
              <a:defRPr sz="2500"/>
            </a:pPr>
            <a:r>
              <a:t>Creminelli, Lewandowski, Tambalo, Vernizzi</a:t>
            </a:r>
            <a:r>
              <a:rPr b="1"/>
              <a:t> 2018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Many people, especially outside of Europe, and including me, have a favorite explanation:"/>
          <p:cNvSpPr txBox="1"/>
          <p:nvPr>
            <p:ph type="body" idx="1"/>
          </p:nvPr>
        </p:nvSpPr>
        <p:spPr>
          <a:xfrm>
            <a:off x="279400" y="1003300"/>
            <a:ext cx="12653906" cy="8890000"/>
          </a:xfrm>
          <a:prstGeom prst="rect">
            <a:avLst/>
          </a:prstGeom>
        </p:spPr>
        <p:txBody>
          <a:bodyPr/>
          <a:lstStyle>
            <a:lvl1pPr marL="258849" indent="-218209">
              <a:lnSpc>
                <a:spcPct val="130000"/>
              </a:lnSpc>
              <a:spcBef>
                <a:spcPts val="900"/>
              </a:spcBef>
              <a:defRPr sz="2800"/>
            </a:lvl1pPr>
          </a:lstStyle>
          <a:p>
            <a:pPr/>
            <a:r>
              <a:t>Many people, especially outside of Europe, and including me, have a favorite explanation:</a:t>
            </a:r>
          </a:p>
        </p:txBody>
      </p:sp>
      <p:sp>
        <p:nvSpPr>
          <p:cNvPr id="347" name="The universe is Accelerating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universe is Accelerating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Many people, especially outside of Europe, and including me, have a favorite explanation:"/>
          <p:cNvSpPr txBox="1"/>
          <p:nvPr>
            <p:ph type="body" idx="1"/>
          </p:nvPr>
        </p:nvSpPr>
        <p:spPr>
          <a:xfrm>
            <a:off x="279400" y="1003300"/>
            <a:ext cx="12653906" cy="8890000"/>
          </a:xfrm>
          <a:prstGeom prst="rect">
            <a:avLst/>
          </a:prstGeom>
        </p:spPr>
        <p:txBody>
          <a:bodyPr/>
          <a:lstStyle>
            <a:lvl1pPr marL="258849" indent="-218209">
              <a:lnSpc>
                <a:spcPct val="130000"/>
              </a:lnSpc>
              <a:spcBef>
                <a:spcPts val="900"/>
              </a:spcBef>
              <a:defRPr sz="2800"/>
            </a:lvl1pPr>
          </a:lstStyle>
          <a:p>
            <a:pPr/>
            <a:r>
              <a:t>Many people, especially outside of Europe, and including me, have a favorite explanation:</a:t>
            </a:r>
          </a:p>
        </p:txBody>
      </p:sp>
      <p:sp>
        <p:nvSpPr>
          <p:cNvPr id="350" name="The universe is Accelerating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universe is Accelerating</a:t>
            </a:r>
          </a:p>
        </p:txBody>
      </p:sp>
      <p:pic>
        <p:nvPicPr>
          <p:cNvPr id="35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71563" y="150547"/>
            <a:ext cx="8061674" cy="9098175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Many people, especially outside of Europe, and including me, have a favorite explanation:…"/>
          <p:cNvSpPr txBox="1"/>
          <p:nvPr>
            <p:ph type="body" idx="1"/>
          </p:nvPr>
        </p:nvSpPr>
        <p:spPr>
          <a:xfrm>
            <a:off x="279400" y="1003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Many people, especially outside of Europe, and including me, have a favorite explanation: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>
                <a:solidFill>
                  <a:schemeClr val="accent5"/>
                </a:solidFill>
              </a:defRPr>
            </a:pPr>
            <a:r>
              <a:t>it agrees with data to ~4%</a:t>
            </a:r>
          </a:p>
        </p:txBody>
      </p:sp>
      <p:sp>
        <p:nvSpPr>
          <p:cNvPr id="354" name="The universe is Accelerating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universe is Accelerating</a:t>
            </a:r>
          </a:p>
        </p:txBody>
      </p:sp>
      <p:pic>
        <p:nvPicPr>
          <p:cNvPr id="35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71563" y="150547"/>
            <a:ext cx="8061674" cy="9098175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. Weinberg, prior the detection of the acceleration of the universe, predicted, based on Anthropic reasoning,  the value of the observed cosmological constant. It worked.…"/>
          <p:cNvSpPr txBox="1"/>
          <p:nvPr>
            <p:ph type="body" idx="1"/>
          </p:nvPr>
        </p:nvSpPr>
        <p:spPr>
          <a:xfrm>
            <a:off x="279400" y="1003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S. Weinberg, prior the detection of the acceleration of the universe, predicted, based on Anthropic reasoning,  the value of the observed cosmological constant. It worked.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In a universe dominated by cosmological constant, structures do not form any longer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       for experimentalists to be there, cosmological constant better dominate after structure form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If there is a landscape with lots of local values of        , observes will be where structures are, and so where       is small enough.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But since it is hard to make      small, most likely        will be closed to threshold: it will dominate just after structure formed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This is exactly where we found   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This interpretation finds support in the presence of the Landscape, and in the Higgs tuning.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There are issues of, to me, detail, and, also, this is truly revolutionary point of view.</a:t>
            </a:r>
          </a:p>
        </p:txBody>
      </p:sp>
      <p:sp>
        <p:nvSpPr>
          <p:cNvPr id="358" name="Weinberg probably got it right (again)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Weinberg probably got it right (again)</a:t>
            </a:r>
          </a:p>
        </p:txBody>
      </p:sp>
      <p:pic>
        <p:nvPicPr>
          <p:cNvPr id="35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42854" y="4784549"/>
            <a:ext cx="383092" cy="432347"/>
          </a:xfrm>
          <a:prstGeom prst="rect">
            <a:avLst/>
          </a:prstGeom>
          <a:ln w="12700"/>
        </p:spPr>
      </p:pic>
      <p:pic>
        <p:nvPicPr>
          <p:cNvPr id="36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5216" y="3576893"/>
            <a:ext cx="573088" cy="432347"/>
          </a:xfrm>
          <a:prstGeom prst="rect">
            <a:avLst/>
          </a:prstGeom>
          <a:ln w="12700"/>
        </p:spPr>
      </p:pic>
      <p:pic>
        <p:nvPicPr>
          <p:cNvPr id="36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4881" y="5282927"/>
            <a:ext cx="383092" cy="432346"/>
          </a:xfrm>
          <a:prstGeom prst="rect">
            <a:avLst/>
          </a:prstGeom>
          <a:ln w="12700"/>
        </p:spPr>
      </p:pic>
      <p:pic>
        <p:nvPicPr>
          <p:cNvPr id="36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66347" y="6002056"/>
            <a:ext cx="383092" cy="432347"/>
          </a:xfrm>
          <a:prstGeom prst="rect">
            <a:avLst/>
          </a:prstGeom>
          <a:ln w="12700"/>
        </p:spPr>
      </p:pic>
      <p:pic>
        <p:nvPicPr>
          <p:cNvPr id="36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41347" y="6002056"/>
            <a:ext cx="383092" cy="432347"/>
          </a:xfrm>
          <a:prstGeom prst="rect">
            <a:avLst/>
          </a:prstGeom>
          <a:ln w="12700"/>
        </p:spPr>
      </p:pic>
      <p:pic>
        <p:nvPicPr>
          <p:cNvPr id="36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10281" y="7219563"/>
            <a:ext cx="383092" cy="432346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Due to such a revolutionary change of point of view, and due to the fact that, observationally, we are probing with unprecedented precision the low-redshift universe, many people have started focusing of theories that tend to modify gravity.…"/>
          <p:cNvSpPr txBox="1"/>
          <p:nvPr>
            <p:ph type="body" idx="1"/>
          </p:nvPr>
        </p:nvSpPr>
        <p:spPr>
          <a:xfrm>
            <a:off x="279400" y="1003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Due to such a revolutionary change of point of view, and due to the fact that, observationally, we are probing with unprecedented precision the low-redshift universe, many people have started focusing of theories that tend to modify gravity.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it is unclear if any of them actually addresses the Cosmological Constant problem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These are just theories where one adds a degree of freedom that, due to FRW spacetime, spontaneously breaks time translation.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There is an extremely large field, especially in Europe.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And tremendous progress in this field has come from the following experimental fact</a:t>
            </a:r>
          </a:p>
        </p:txBody>
      </p:sp>
      <p:sp>
        <p:nvSpPr>
          <p:cNvPr id="367" name="Observational side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Observational side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If we have the inflaton on top of his potential…"/>
          <p:cNvSpPr txBox="1"/>
          <p:nvPr>
            <p:ph type="body" idx="1"/>
          </p:nvPr>
        </p:nvSpPr>
        <p:spPr>
          <a:xfrm>
            <a:off x="38100" y="698500"/>
            <a:ext cx="12915900" cy="90424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If we have the inflaton on top of his potential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and the space is homogeneous on a                   patch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then inflation starts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Question: how likely is to have an homogenous patch of this size?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If we imagine random initial condition, since overdensities lead to collapse, every point will tend to collapse into a black hole by the time start inflation, compelling argument (at least to me) implies that if 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  <a:r>
              <a:t>this is the so-called `</a:t>
            </a:r>
            <a:r>
              <a:rPr>
                <a:solidFill>
                  <a:schemeClr val="accent6"/>
                </a:solidFill>
              </a:rPr>
              <a:t>initial patch problem</a:t>
            </a:r>
            <a:r>
              <a:t>’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Particularly relevant for low energy models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and we will show that this argument is not really correct</a:t>
            </a:r>
          </a:p>
        </p:txBody>
      </p:sp>
      <p:sp>
        <p:nvSpPr>
          <p:cNvPr id="164" name="The Problem"/>
          <p:cNvSpPr txBox="1"/>
          <p:nvPr>
            <p:ph type="title"/>
          </p:nvPr>
        </p:nvSpPr>
        <p:spPr>
          <a:xfrm>
            <a:off x="977900" y="0"/>
            <a:ext cx="11049000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Problem</a:t>
            </a:r>
          </a:p>
        </p:txBody>
      </p:sp>
      <p:grpSp>
        <p:nvGrpSpPr>
          <p:cNvPr id="175" name="Group"/>
          <p:cNvGrpSpPr/>
          <p:nvPr/>
        </p:nvGrpSpPr>
        <p:grpSpPr>
          <a:xfrm>
            <a:off x="8759088" y="165435"/>
            <a:ext cx="4279031" cy="2541042"/>
            <a:chOff x="0" y="0"/>
            <a:chExt cx="4279030" cy="2541040"/>
          </a:xfrm>
        </p:grpSpPr>
        <p:pic>
          <p:nvPicPr>
            <p:cNvPr id="165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073592" y="1953727"/>
              <a:ext cx="551360" cy="551360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grpSp>
          <p:nvGrpSpPr>
            <p:cNvPr id="174" name="Group"/>
            <p:cNvGrpSpPr/>
            <p:nvPr/>
          </p:nvGrpSpPr>
          <p:grpSpPr>
            <a:xfrm>
              <a:off x="-1" y="-1"/>
              <a:ext cx="4279032" cy="2541042"/>
              <a:chOff x="0" y="0"/>
              <a:chExt cx="4279030" cy="2541040"/>
            </a:xfrm>
          </p:grpSpPr>
          <p:grpSp>
            <p:nvGrpSpPr>
              <p:cNvPr id="172" name="Group"/>
              <p:cNvGrpSpPr/>
              <p:nvPr/>
            </p:nvGrpSpPr>
            <p:grpSpPr>
              <a:xfrm>
                <a:off x="0" y="0"/>
                <a:ext cx="3844265" cy="2541041"/>
                <a:chOff x="0" y="0"/>
                <a:chExt cx="3844264" cy="2541040"/>
              </a:xfrm>
            </p:grpSpPr>
            <p:sp>
              <p:nvSpPr>
                <p:cNvPr id="166" name="Line"/>
                <p:cNvSpPr/>
                <p:nvPr/>
              </p:nvSpPr>
              <p:spPr>
                <a:xfrm>
                  <a:off x="91530" y="2052382"/>
                  <a:ext cx="3752735" cy="2045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defTabSz="457200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167" name="Line"/>
                <p:cNvSpPr/>
                <p:nvPr/>
              </p:nvSpPr>
              <p:spPr>
                <a:xfrm flipV="1">
                  <a:off x="549180" y="390931"/>
                  <a:ext cx="1913" cy="2150110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defTabSz="457200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168" name="Line"/>
                <p:cNvSpPr/>
                <p:nvPr/>
              </p:nvSpPr>
              <p:spPr>
                <a:xfrm>
                  <a:off x="91530" y="293197"/>
                  <a:ext cx="3752731" cy="17591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7200"/>
                      </a:moveTo>
                      <a:cubicBezTo>
                        <a:pt x="4390" y="9300"/>
                        <a:pt x="8780" y="11400"/>
                        <a:pt x="11063" y="13200"/>
                      </a:cubicBezTo>
                      <a:cubicBezTo>
                        <a:pt x="13346" y="15000"/>
                        <a:pt x="12995" y="16800"/>
                        <a:pt x="13698" y="18000"/>
                      </a:cubicBezTo>
                      <a:cubicBezTo>
                        <a:pt x="14400" y="19200"/>
                        <a:pt x="14751" y="19800"/>
                        <a:pt x="15278" y="20400"/>
                      </a:cubicBezTo>
                      <a:cubicBezTo>
                        <a:pt x="15805" y="21000"/>
                        <a:pt x="16332" y="21600"/>
                        <a:pt x="16859" y="21600"/>
                      </a:cubicBezTo>
                      <a:cubicBezTo>
                        <a:pt x="17385" y="21600"/>
                        <a:pt x="17912" y="21400"/>
                        <a:pt x="18439" y="20400"/>
                      </a:cubicBezTo>
                      <a:cubicBezTo>
                        <a:pt x="18966" y="19400"/>
                        <a:pt x="19493" y="19000"/>
                        <a:pt x="20020" y="15600"/>
                      </a:cubicBezTo>
                      <a:cubicBezTo>
                        <a:pt x="20546" y="12200"/>
                        <a:pt x="21337" y="2600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434ED6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69" name="Oval"/>
                <p:cNvSpPr/>
                <p:nvPr/>
              </p:nvSpPr>
              <p:spPr>
                <a:xfrm>
                  <a:off x="823770" y="781860"/>
                  <a:ext cx="274591" cy="293198"/>
                </a:xfrm>
                <a:prstGeom prst="ellipse">
                  <a:avLst/>
                </a:prstGeom>
                <a:solidFill>
                  <a:srgbClr val="A8D6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70" name="Line"/>
                <p:cNvSpPr/>
                <p:nvPr/>
              </p:nvSpPr>
              <p:spPr>
                <a:xfrm>
                  <a:off x="1098360" y="977324"/>
                  <a:ext cx="366122" cy="9773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defTabSz="457200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171" name="V"/>
                <p:cNvSpPr txBox="1"/>
                <p:nvPr/>
              </p:nvSpPr>
              <p:spPr>
                <a:xfrm>
                  <a:off x="0" y="0"/>
                  <a:ext cx="389611" cy="48866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defTabSz="914400">
                    <a:buClr>
                      <a:srgbClr val="000000"/>
                    </a:buClr>
                    <a:buFont typeface="Arial"/>
                    <a:defRPr sz="2000"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/>
                  <a:r>
                    <a:t>V</a:t>
                  </a:r>
                </a:p>
              </p:txBody>
            </p:sp>
          </p:grpSp>
          <p:pic>
            <p:nvPicPr>
              <p:cNvPr id="173" name="image-12.png" descr="image-12.png"/>
              <p:cNvPicPr>
                <a:picLocks noChangeAspect="0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3935792" y="2052382"/>
                <a:ext cx="343239" cy="39907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pic>
        <p:nvPicPr>
          <p:cNvPr id="176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15928" y="2610804"/>
            <a:ext cx="2072079" cy="1584532"/>
          </a:xfrm>
          <a:prstGeom prst="rect">
            <a:avLst/>
          </a:prstGeom>
          <a:ln w="12700"/>
        </p:spPr>
      </p:pic>
      <p:pic>
        <p:nvPicPr>
          <p:cNvPr id="17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850415" y="6407271"/>
            <a:ext cx="7608987" cy="962274"/>
          </a:xfrm>
          <a:prstGeom prst="rect">
            <a:avLst/>
          </a:prstGeom>
          <a:ln w="12700"/>
        </p:spPr>
      </p:pic>
      <p:pic>
        <p:nvPicPr>
          <p:cNvPr id="17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976210" y="1383739"/>
            <a:ext cx="1357397" cy="6902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553962" y="2039004"/>
            <a:ext cx="2466182" cy="682478"/>
          </a:xfrm>
          <a:prstGeom prst="rect">
            <a:avLst/>
          </a:prstGeom>
          <a:ln w="12700"/>
        </p:spPr>
      </p:pic>
      <p:pic>
        <p:nvPicPr>
          <p:cNvPr id="18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657367" y="2388078"/>
            <a:ext cx="3324451" cy="1662226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Body"/>
          <p:cNvSpPr txBox="1"/>
          <p:nvPr>
            <p:ph type="body" idx="1"/>
          </p:nvPr>
        </p:nvSpPr>
        <p:spPr>
          <a:xfrm>
            <a:off x="279400" y="1003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</p:txBody>
      </p:sp>
      <p:sp>
        <p:nvSpPr>
          <p:cNvPr id="370" name="Black-Hole Neutron-Star merger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Black-Hole Neutron-Star merger</a:t>
            </a:r>
          </a:p>
        </p:txBody>
      </p:sp>
      <p:sp>
        <p:nvSpPr>
          <p:cNvPr id="371" name="GW170817 = GRB170817A"/>
          <p:cNvSpPr txBox="1"/>
          <p:nvPr/>
        </p:nvSpPr>
        <p:spPr>
          <a:xfrm>
            <a:off x="2239391" y="833120"/>
            <a:ext cx="8310590" cy="160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0" marR="0" algn="ctr" defTabSz="457200">
              <a:lnSpc>
                <a:spcPts val="11800"/>
              </a:lnSpc>
              <a:defRPr sz="45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GW170817 = GRB170817A </a:t>
            </a:r>
            <a:endParaRPr>
              <a:latin typeface="+mn-lt"/>
              <a:ea typeface="+mn-ea"/>
              <a:cs typeface="+mn-cs"/>
              <a:sym typeface="Times"/>
            </a:endParaRPr>
          </a:p>
        </p:txBody>
      </p:sp>
      <p:pic>
        <p:nvPicPr>
          <p:cNvPr id="37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9648" y="2044561"/>
            <a:ext cx="12253410" cy="3181680"/>
          </a:xfrm>
          <a:prstGeom prst="rect">
            <a:avLst/>
          </a:prstGeom>
          <a:ln w="12700"/>
        </p:spPr>
      </p:pic>
      <p:pic>
        <p:nvPicPr>
          <p:cNvPr id="37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7353" y="5136488"/>
            <a:ext cx="12133894" cy="3969650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Body"/>
          <p:cNvSpPr txBox="1"/>
          <p:nvPr>
            <p:ph type="body" idx="1"/>
          </p:nvPr>
        </p:nvSpPr>
        <p:spPr>
          <a:xfrm>
            <a:off x="279400" y="1003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</p:txBody>
      </p:sp>
      <p:sp>
        <p:nvSpPr>
          <p:cNvPr id="376" name="Black-Hole Neutron-Star merger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Black-Hole Neutron-Star merger</a:t>
            </a:r>
          </a:p>
        </p:txBody>
      </p:sp>
      <p:sp>
        <p:nvSpPr>
          <p:cNvPr id="377" name="GW170817 = GRB170817A"/>
          <p:cNvSpPr txBox="1"/>
          <p:nvPr/>
        </p:nvSpPr>
        <p:spPr>
          <a:xfrm>
            <a:off x="2239391" y="833120"/>
            <a:ext cx="8310590" cy="160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0" marR="0" algn="ctr" defTabSz="457200">
              <a:lnSpc>
                <a:spcPts val="11800"/>
              </a:lnSpc>
              <a:defRPr sz="45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GW170817 = GRB170817A </a:t>
            </a:r>
            <a:endParaRPr>
              <a:latin typeface="+mn-lt"/>
              <a:ea typeface="+mn-ea"/>
              <a:cs typeface="+mn-cs"/>
              <a:sym typeface="Times"/>
            </a:endParaRPr>
          </a:p>
        </p:txBody>
      </p:sp>
      <p:pic>
        <p:nvPicPr>
          <p:cNvPr id="37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22499" y="3306233"/>
            <a:ext cx="9448801" cy="1422401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It is possible to write down the most general theory for the fluctuations…"/>
          <p:cNvSpPr txBox="1"/>
          <p:nvPr>
            <p:ph type="body" idx="1"/>
          </p:nvPr>
        </p:nvSpPr>
        <p:spPr>
          <a:xfrm>
            <a:off x="279400" y="876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It is possible to write down the most general theory for the fluctuations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Assume that time-translation are spontaneously broken, there is preferred slicing, write the most general Lagrangian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Action contains all possible scalar under spatial diffs, oder by number of perturbations and derivatives</a:t>
            </a:r>
          </a:p>
        </p:txBody>
      </p:sp>
      <p:sp>
        <p:nvSpPr>
          <p:cNvPr id="381" name="The EFT of Dark Energy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 of Dark Energy</a:t>
            </a:r>
          </a:p>
        </p:txBody>
      </p:sp>
      <p:pic>
        <p:nvPicPr>
          <p:cNvPr id="38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6790" y="1699367"/>
            <a:ext cx="4583637" cy="2421922"/>
          </a:xfrm>
          <a:prstGeom prst="rect">
            <a:avLst/>
          </a:prstGeom>
          <a:ln w="12700"/>
        </p:spPr>
      </p:pic>
      <p:pic>
        <p:nvPicPr>
          <p:cNvPr id="38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6971" y="1983073"/>
            <a:ext cx="8127217" cy="849536"/>
          </a:xfrm>
          <a:prstGeom prst="rect">
            <a:avLst/>
          </a:prstGeom>
          <a:ln w="12700"/>
        </p:spPr>
      </p:pic>
      <p:pic>
        <p:nvPicPr>
          <p:cNvPr id="38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5091" y="5569161"/>
            <a:ext cx="10682338" cy="2072006"/>
          </a:xfrm>
          <a:prstGeom prst="rect">
            <a:avLst/>
          </a:prstGeom>
          <a:ln w="12700"/>
        </p:spPr>
      </p:pic>
      <p:sp>
        <p:nvSpPr>
          <p:cNvPr id="385" name="with Creminlli, Luty and Nicolis, 2006…"/>
          <p:cNvSpPr txBox="1"/>
          <p:nvPr/>
        </p:nvSpPr>
        <p:spPr>
          <a:xfrm>
            <a:off x="7370962" y="7139940"/>
            <a:ext cx="519877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500"/>
            </a:pPr>
            <a:r>
              <a:t>with Creminlli, Luty and Nicolis, </a:t>
            </a:r>
            <a:r>
              <a:rPr b="1"/>
              <a:t>2006</a:t>
            </a:r>
            <a:endParaRPr b="1"/>
          </a:p>
          <a:p>
            <a:pPr algn="ctr">
              <a:buClr>
                <a:srgbClr val="000000"/>
              </a:buClr>
              <a:buFont typeface="Times"/>
              <a:defRPr sz="2500"/>
            </a:pPr>
            <a:r>
              <a:t>Vernizzi, Piazza, + many others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At level of fluctuations…"/>
          <p:cNvSpPr txBox="1"/>
          <p:nvPr>
            <p:ph type="body" idx="1"/>
          </p:nvPr>
        </p:nvSpPr>
        <p:spPr>
          <a:xfrm>
            <a:off x="279400" y="876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At level of fluctuations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                                               for LSS, we are interested in</a:t>
            </a:r>
          </a:p>
        </p:txBody>
      </p:sp>
      <p:sp>
        <p:nvSpPr>
          <p:cNvPr id="388" name="The EFT of Dark Energy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 of Dark Energy</a:t>
            </a:r>
          </a:p>
        </p:txBody>
      </p:sp>
      <p:pic>
        <p:nvPicPr>
          <p:cNvPr id="38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6725" y="1659422"/>
            <a:ext cx="8731350" cy="3104480"/>
          </a:xfrm>
          <a:prstGeom prst="rect">
            <a:avLst/>
          </a:prstGeom>
          <a:ln w="12700"/>
        </p:spPr>
      </p:pic>
      <p:pic>
        <p:nvPicPr>
          <p:cNvPr id="39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94160" y="5228157"/>
            <a:ext cx="8016480" cy="1194469"/>
          </a:xfrm>
          <a:prstGeom prst="rect">
            <a:avLst/>
          </a:prstGeom>
          <a:ln w="12700"/>
        </p:spPr>
      </p:pic>
      <p:pic>
        <p:nvPicPr>
          <p:cNvPr id="39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20601" y="6948131"/>
            <a:ext cx="3407916" cy="585737"/>
          </a:xfrm>
          <a:prstGeom prst="rect">
            <a:avLst/>
          </a:prstGeom>
          <a:ln w="12700"/>
        </p:spPr>
      </p:pic>
      <p:pic>
        <p:nvPicPr>
          <p:cNvPr id="39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967319" y="7009020"/>
            <a:ext cx="1479901" cy="463959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At level of fluctuations…"/>
          <p:cNvSpPr txBox="1"/>
          <p:nvPr>
            <p:ph type="body" idx="1"/>
          </p:nvPr>
        </p:nvSpPr>
        <p:spPr>
          <a:xfrm>
            <a:off x="279400" y="876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At level of fluctuations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                                               for LSS, we are interested in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All models unified in one Lagrangian</a:t>
            </a:r>
          </a:p>
        </p:txBody>
      </p:sp>
      <p:pic>
        <p:nvPicPr>
          <p:cNvPr id="39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96013" y="1425120"/>
            <a:ext cx="2279663" cy="1667754"/>
          </a:xfrm>
          <a:prstGeom prst="rect">
            <a:avLst/>
          </a:prstGeom>
          <a:ln w="12700"/>
        </p:spPr>
      </p:pic>
      <p:sp>
        <p:nvSpPr>
          <p:cNvPr id="396" name="The EFT of Dark Energy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 of Dark Energy</a:t>
            </a:r>
          </a:p>
        </p:txBody>
      </p:sp>
      <p:pic>
        <p:nvPicPr>
          <p:cNvPr id="39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36725" y="1659422"/>
            <a:ext cx="8731350" cy="3104480"/>
          </a:xfrm>
          <a:prstGeom prst="rect">
            <a:avLst/>
          </a:prstGeom>
          <a:ln w="12700"/>
        </p:spPr>
      </p:pic>
      <p:pic>
        <p:nvPicPr>
          <p:cNvPr id="39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94160" y="5228157"/>
            <a:ext cx="8016480" cy="1194469"/>
          </a:xfrm>
          <a:prstGeom prst="rect">
            <a:avLst/>
          </a:prstGeom>
          <a:ln w="12700"/>
        </p:spPr>
      </p:pic>
      <p:pic>
        <p:nvPicPr>
          <p:cNvPr id="39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20601" y="6948131"/>
            <a:ext cx="3407916" cy="585737"/>
          </a:xfrm>
          <a:prstGeom prst="rect">
            <a:avLst/>
          </a:prstGeom>
          <a:ln w="12700"/>
        </p:spPr>
      </p:pic>
      <p:pic>
        <p:nvPicPr>
          <p:cNvPr id="40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967319" y="7009020"/>
            <a:ext cx="1479901" cy="463959"/>
          </a:xfrm>
          <a:prstGeom prst="rect">
            <a:avLst/>
          </a:prstGeom>
          <a:ln w="12700"/>
        </p:spPr>
      </p:pic>
      <p:pic>
        <p:nvPicPr>
          <p:cNvPr id="40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546412" y="1416114"/>
            <a:ext cx="3407917" cy="1685767"/>
          </a:xfrm>
          <a:prstGeom prst="rect">
            <a:avLst/>
          </a:prstGeom>
          <a:ln w="12700"/>
        </p:spPr>
      </p:pic>
      <p:pic>
        <p:nvPicPr>
          <p:cNvPr id="402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033419" y="2679734"/>
            <a:ext cx="2036658" cy="1489977"/>
          </a:xfrm>
          <a:prstGeom prst="rect">
            <a:avLst/>
          </a:prstGeom>
          <a:ln w="12700"/>
        </p:spPr>
      </p:pic>
      <p:sp>
        <p:nvSpPr>
          <p:cNvPr id="403" name="Quintessence and Brans-Dicke"/>
          <p:cNvSpPr txBox="1"/>
          <p:nvPr/>
        </p:nvSpPr>
        <p:spPr>
          <a:xfrm>
            <a:off x="4591670" y="1031663"/>
            <a:ext cx="3821460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0" marR="0" defTabSz="457200">
              <a:lnSpc>
                <a:spcPts val="7000"/>
              </a:lnSpc>
              <a:defRPr sz="23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Quintessence and Brans-Dicke</a:t>
            </a:r>
            <a:endParaRPr>
              <a:latin typeface="+mn-lt"/>
              <a:ea typeface="+mn-ea"/>
              <a:cs typeface="+mn-cs"/>
              <a:sym typeface="Times"/>
            </a:endParaRPr>
          </a:p>
        </p:txBody>
      </p:sp>
      <p:sp>
        <p:nvSpPr>
          <p:cNvPr id="404" name="Dark Energy speed of sound"/>
          <p:cNvSpPr txBox="1"/>
          <p:nvPr/>
        </p:nvSpPr>
        <p:spPr>
          <a:xfrm>
            <a:off x="8620110" y="888999"/>
            <a:ext cx="348029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0" marR="0" defTabSz="457200">
              <a:lnSpc>
                <a:spcPts val="7000"/>
              </a:lnSpc>
              <a:defRPr sz="23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Dark Energy speed of sound</a:t>
            </a:r>
          </a:p>
        </p:txBody>
      </p:sp>
      <p:sp>
        <p:nvSpPr>
          <p:cNvPr id="405" name="DGP and brading"/>
          <p:cNvSpPr txBox="1"/>
          <p:nvPr/>
        </p:nvSpPr>
        <p:spPr>
          <a:xfrm>
            <a:off x="884411" y="2844799"/>
            <a:ext cx="215044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0" marR="0" defTabSz="457200">
              <a:lnSpc>
                <a:spcPts val="7000"/>
              </a:lnSpc>
              <a:defRPr sz="23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DGP and brading</a:t>
            </a:r>
          </a:p>
        </p:txBody>
      </p:sp>
      <p:pic>
        <p:nvPicPr>
          <p:cNvPr id="406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844439" y="2633669"/>
            <a:ext cx="4041564" cy="1582107"/>
          </a:xfrm>
          <a:prstGeom prst="rect">
            <a:avLst/>
          </a:prstGeom>
          <a:ln w="12700"/>
        </p:spPr>
      </p:pic>
      <p:sp>
        <p:nvSpPr>
          <p:cNvPr id="407" name="Galileon, Hordensky and…"/>
          <p:cNvSpPr txBox="1"/>
          <p:nvPr/>
        </p:nvSpPr>
        <p:spPr>
          <a:xfrm>
            <a:off x="9640637" y="3423490"/>
            <a:ext cx="3092780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0" marR="0" defTabSz="457200">
              <a:lnSpc>
                <a:spcPts val="7000"/>
              </a:lnSpc>
              <a:defRPr sz="2300">
                <a:uFillTx/>
                <a:latin typeface="Gill Sans"/>
                <a:ea typeface="Gill Sans"/>
                <a:cs typeface="Gill Sans"/>
                <a:sym typeface="Gill Sans"/>
              </a:defRPr>
            </a:pPr>
            <a:r>
              <a:t>Galileon, Hordensky and</a:t>
            </a:r>
          </a:p>
          <a:p>
            <a:pPr marL="0" marR="0" defTabSz="457200">
              <a:lnSpc>
                <a:spcPts val="7000"/>
              </a:lnSpc>
              <a:defRPr sz="2300">
                <a:uFillTx/>
                <a:latin typeface="Gill Sans"/>
                <a:ea typeface="Gill Sans"/>
                <a:cs typeface="Gill Sans"/>
                <a:sym typeface="Gill Sans"/>
              </a:defRPr>
            </a:pPr>
            <a:r>
              <a:t>Beyond Hordensky</a:t>
            </a:r>
          </a:p>
        </p:txBody>
      </p:sp>
      <p:sp>
        <p:nvSpPr>
          <p:cNvPr id="408" name="Non-linear terms, screening"/>
          <p:cNvSpPr txBox="1"/>
          <p:nvPr/>
        </p:nvSpPr>
        <p:spPr>
          <a:xfrm>
            <a:off x="261273" y="4660899"/>
            <a:ext cx="339671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0" marR="0" defTabSz="457200">
              <a:lnSpc>
                <a:spcPts val="7000"/>
              </a:lnSpc>
              <a:defRPr sz="23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Non-linear terms, screening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At level of fluctuations…"/>
          <p:cNvSpPr txBox="1"/>
          <p:nvPr>
            <p:ph type="body" idx="1"/>
          </p:nvPr>
        </p:nvSpPr>
        <p:spPr>
          <a:xfrm>
            <a:off x="279400" y="876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At level of fluctuations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                                               for LSS, we are interested in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All models unified in one Lagrangian</a:t>
            </a:r>
          </a:p>
        </p:txBody>
      </p:sp>
      <p:sp>
        <p:nvSpPr>
          <p:cNvPr id="411" name="The EFT of Dark Energy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 of Dark Energy</a:t>
            </a:r>
          </a:p>
        </p:txBody>
      </p:sp>
      <p:pic>
        <p:nvPicPr>
          <p:cNvPr id="41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6725" y="1659422"/>
            <a:ext cx="8731350" cy="3104480"/>
          </a:xfrm>
          <a:prstGeom prst="rect">
            <a:avLst/>
          </a:prstGeom>
          <a:ln w="12700"/>
        </p:spPr>
      </p:pic>
      <p:pic>
        <p:nvPicPr>
          <p:cNvPr id="41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94160" y="5228157"/>
            <a:ext cx="8016480" cy="1194469"/>
          </a:xfrm>
          <a:prstGeom prst="rect">
            <a:avLst/>
          </a:prstGeom>
          <a:ln w="12700"/>
        </p:spPr>
      </p:pic>
      <p:pic>
        <p:nvPicPr>
          <p:cNvPr id="41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20601" y="6948131"/>
            <a:ext cx="3407916" cy="585737"/>
          </a:xfrm>
          <a:prstGeom prst="rect">
            <a:avLst/>
          </a:prstGeom>
          <a:ln w="12700"/>
        </p:spPr>
      </p:pic>
      <p:pic>
        <p:nvPicPr>
          <p:cNvPr id="41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967319" y="7009020"/>
            <a:ext cx="1479901" cy="463959"/>
          </a:xfrm>
          <a:prstGeom prst="rect">
            <a:avLst/>
          </a:prstGeom>
          <a:ln w="12700"/>
        </p:spPr>
      </p:pic>
      <p:pic>
        <p:nvPicPr>
          <p:cNvPr id="41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844439" y="3003817"/>
            <a:ext cx="2150443" cy="841811"/>
          </a:xfrm>
          <a:prstGeom prst="rect">
            <a:avLst/>
          </a:prstGeom>
          <a:ln w="12700"/>
        </p:spPr>
      </p:pic>
      <p:sp>
        <p:nvSpPr>
          <p:cNvPr id="417" name="Changes the speed of sound of gravity waves"/>
          <p:cNvSpPr txBox="1"/>
          <p:nvPr/>
        </p:nvSpPr>
        <p:spPr>
          <a:xfrm>
            <a:off x="4938358" y="1984163"/>
            <a:ext cx="5407045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0" marR="0" defTabSz="457200">
              <a:lnSpc>
                <a:spcPts val="7000"/>
              </a:lnSpc>
              <a:defRPr sz="2300">
                <a:solidFill>
                  <a:schemeClr val="accent5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pPr>
            <a:br/>
            <a:r>
              <a:t>Changes the speed of sound of gravity waves</a:t>
            </a:r>
          </a:p>
        </p:txBody>
      </p:sp>
      <p:pic>
        <p:nvPicPr>
          <p:cNvPr id="41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52972" y="5182641"/>
            <a:ext cx="1229467" cy="715892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At level of fluctuations…"/>
          <p:cNvSpPr txBox="1"/>
          <p:nvPr>
            <p:ph type="body" idx="1"/>
          </p:nvPr>
        </p:nvSpPr>
        <p:spPr>
          <a:xfrm>
            <a:off x="279400" y="876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At level of fluctuations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                                               for LSS, we are interested in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All models unified in one Lagrangian</a:t>
            </a:r>
          </a:p>
        </p:txBody>
      </p:sp>
      <p:sp>
        <p:nvSpPr>
          <p:cNvPr id="421" name="The EFT of Dark Energy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 of Dark Energy</a:t>
            </a:r>
          </a:p>
        </p:txBody>
      </p:sp>
      <p:pic>
        <p:nvPicPr>
          <p:cNvPr id="42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6725" y="1659422"/>
            <a:ext cx="8731350" cy="3104480"/>
          </a:xfrm>
          <a:prstGeom prst="rect">
            <a:avLst/>
          </a:prstGeom>
          <a:ln w="12700"/>
        </p:spPr>
      </p:pic>
      <p:pic>
        <p:nvPicPr>
          <p:cNvPr id="42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94160" y="5228157"/>
            <a:ext cx="8016480" cy="1194469"/>
          </a:xfrm>
          <a:prstGeom prst="rect">
            <a:avLst/>
          </a:prstGeom>
          <a:ln w="12700"/>
        </p:spPr>
      </p:pic>
      <p:pic>
        <p:nvPicPr>
          <p:cNvPr id="42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20601" y="6948131"/>
            <a:ext cx="3407916" cy="585737"/>
          </a:xfrm>
          <a:prstGeom prst="rect">
            <a:avLst/>
          </a:prstGeom>
          <a:ln w="12700"/>
        </p:spPr>
      </p:pic>
      <p:pic>
        <p:nvPicPr>
          <p:cNvPr id="42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967319" y="7009020"/>
            <a:ext cx="1479901" cy="463959"/>
          </a:xfrm>
          <a:prstGeom prst="rect">
            <a:avLst/>
          </a:prstGeom>
          <a:ln w="12700"/>
        </p:spPr>
      </p:pic>
      <p:pic>
        <p:nvPicPr>
          <p:cNvPr id="42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52972" y="5182641"/>
            <a:ext cx="1229467" cy="715892"/>
          </a:xfrm>
          <a:prstGeom prst="rect">
            <a:avLst/>
          </a:prstGeom>
          <a:ln w="12700"/>
        </p:spPr>
      </p:pic>
      <p:sp>
        <p:nvSpPr>
          <p:cNvPr id="427" name="Line"/>
          <p:cNvSpPr/>
          <p:nvPr/>
        </p:nvSpPr>
        <p:spPr>
          <a:xfrm flipV="1">
            <a:off x="5149426" y="2724573"/>
            <a:ext cx="1270001" cy="1270001"/>
          </a:xfrm>
          <a:prstGeom prst="line">
            <a:avLst/>
          </a:prstGeom>
          <a:ln w="63500">
            <a:solidFill>
              <a:schemeClr val="accent5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428" name="Line"/>
          <p:cNvSpPr/>
          <p:nvPr/>
        </p:nvSpPr>
        <p:spPr>
          <a:xfrm flipV="1">
            <a:off x="5149426" y="3583857"/>
            <a:ext cx="1270001" cy="1270001"/>
          </a:xfrm>
          <a:prstGeom prst="line">
            <a:avLst/>
          </a:prstGeom>
          <a:ln w="63500">
            <a:solidFill>
              <a:schemeClr val="accent5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429" name="Line"/>
          <p:cNvSpPr/>
          <p:nvPr/>
        </p:nvSpPr>
        <p:spPr>
          <a:xfrm flipV="1">
            <a:off x="7281332" y="3710857"/>
            <a:ext cx="1270001" cy="1270001"/>
          </a:xfrm>
          <a:prstGeom prst="line">
            <a:avLst/>
          </a:prstGeom>
          <a:ln w="63500">
            <a:solidFill>
              <a:schemeClr val="accent5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430" name="Line"/>
          <p:cNvSpPr/>
          <p:nvPr/>
        </p:nvSpPr>
        <p:spPr>
          <a:xfrm flipV="1">
            <a:off x="3114039" y="3583857"/>
            <a:ext cx="1270001" cy="1270001"/>
          </a:xfrm>
          <a:prstGeom prst="line">
            <a:avLst/>
          </a:prstGeom>
          <a:ln w="63500">
            <a:solidFill>
              <a:schemeClr val="accent5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43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162362" y="2854975"/>
            <a:ext cx="695939" cy="463959"/>
          </a:xfrm>
          <a:prstGeom prst="rect">
            <a:avLst/>
          </a:prstGeom>
          <a:ln w="12700"/>
        </p:spPr>
      </p:pic>
      <p:pic>
        <p:nvPicPr>
          <p:cNvPr id="432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363144" y="2854975"/>
            <a:ext cx="710437" cy="463959"/>
          </a:xfrm>
          <a:prstGeom prst="rect">
            <a:avLst/>
          </a:prstGeom>
          <a:ln w="12700"/>
        </p:spPr>
      </p:pic>
      <p:sp>
        <p:nvSpPr>
          <p:cNvPr id="433" name="="/>
          <p:cNvSpPr txBox="1"/>
          <p:nvPr/>
        </p:nvSpPr>
        <p:spPr>
          <a:xfrm>
            <a:off x="7896080" y="2488776"/>
            <a:ext cx="429285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0" marR="0" defTabSz="457200">
              <a:lnSpc>
                <a:spcPts val="8700"/>
              </a:lnSpc>
              <a:defRPr sz="3733">
                <a:solidFill>
                  <a:srgbClr val="FF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=</a:t>
            </a:r>
            <a:endParaRPr sz="1200">
              <a:solidFill>
                <a:srgbClr val="000000"/>
              </a:solidFill>
              <a:latin typeface="+mn-lt"/>
              <a:ea typeface="+mn-ea"/>
              <a:cs typeface="+mn-cs"/>
              <a:sym typeface="Times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The non-relativistic dynamics allows also gravitational waves to decay into dark energy.…"/>
          <p:cNvSpPr txBox="1"/>
          <p:nvPr>
            <p:ph type="body" idx="1"/>
          </p:nvPr>
        </p:nvSpPr>
        <p:spPr>
          <a:xfrm>
            <a:off x="279400" y="876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 non-relativistic dynamics allows also gravitational waves to decay into dark energy.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Irrelevant for LSS observations</a:t>
            </a:r>
          </a:p>
        </p:txBody>
      </p:sp>
      <p:sp>
        <p:nvSpPr>
          <p:cNvPr id="436" name="The EFT of Dark Energy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 of Dark Energy</a:t>
            </a:r>
          </a:p>
        </p:txBody>
      </p:sp>
      <p:pic>
        <p:nvPicPr>
          <p:cNvPr id="4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05478" y="2290418"/>
            <a:ext cx="5982790" cy="2326040"/>
          </a:xfrm>
          <a:prstGeom prst="rect">
            <a:avLst/>
          </a:prstGeom>
          <a:ln w="12700"/>
        </p:spPr>
      </p:pic>
      <p:pic>
        <p:nvPicPr>
          <p:cNvPr id="43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3006" y="3046572"/>
            <a:ext cx="3423286" cy="813733"/>
          </a:xfrm>
          <a:prstGeom prst="rect">
            <a:avLst/>
          </a:prstGeom>
          <a:ln w="12700"/>
        </p:spPr>
      </p:pic>
      <p:pic>
        <p:nvPicPr>
          <p:cNvPr id="43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9779" y="4889089"/>
            <a:ext cx="2838398" cy="864422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The non-relativistic dynamics allows also gravitational waves to decay into dark energy.…"/>
          <p:cNvSpPr txBox="1"/>
          <p:nvPr>
            <p:ph type="body" idx="1"/>
          </p:nvPr>
        </p:nvSpPr>
        <p:spPr>
          <a:xfrm>
            <a:off x="279400" y="876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 non-relativistic dynamics allows also gravitational waves to decay into dark energy.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Irrelevant for LSS observations</a:t>
            </a:r>
          </a:p>
        </p:txBody>
      </p:sp>
      <p:sp>
        <p:nvSpPr>
          <p:cNvPr id="442" name="The EFT of Dark Energy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 of Dark Energy</a:t>
            </a:r>
          </a:p>
        </p:txBody>
      </p:sp>
      <p:pic>
        <p:nvPicPr>
          <p:cNvPr id="44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05478" y="2290418"/>
            <a:ext cx="5982790" cy="2326040"/>
          </a:xfrm>
          <a:prstGeom prst="rect">
            <a:avLst/>
          </a:prstGeom>
          <a:ln w="12700"/>
        </p:spPr>
      </p:pic>
      <p:pic>
        <p:nvPicPr>
          <p:cNvPr id="44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3006" y="3046572"/>
            <a:ext cx="3423286" cy="813733"/>
          </a:xfrm>
          <a:prstGeom prst="rect">
            <a:avLst/>
          </a:prstGeom>
          <a:ln w="12700"/>
        </p:spPr>
      </p:pic>
      <p:pic>
        <p:nvPicPr>
          <p:cNvPr id="44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9779" y="4889089"/>
            <a:ext cx="2838398" cy="864422"/>
          </a:xfrm>
          <a:prstGeom prst="rect">
            <a:avLst/>
          </a:prstGeom>
          <a:ln w="12700"/>
        </p:spPr>
      </p:pic>
      <p:sp>
        <p:nvSpPr>
          <p:cNvPr id="446" name="Line"/>
          <p:cNvSpPr/>
          <p:nvPr/>
        </p:nvSpPr>
        <p:spPr>
          <a:xfrm flipV="1">
            <a:off x="304799" y="2681310"/>
            <a:ext cx="1270001" cy="1270001"/>
          </a:xfrm>
          <a:prstGeom prst="line">
            <a:avLst/>
          </a:prstGeom>
          <a:ln w="63500">
            <a:solidFill>
              <a:schemeClr val="accent5"/>
            </a:solidFill>
          </a:ln>
        </p:spPr>
        <p:txBody>
          <a:bodyPr lIns="0" tIns="0" rIns="0" bIns="0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omewhat unexpectedly, the discovery of gravitational waves has hit very heavily the theories of dark energy.…"/>
          <p:cNvSpPr txBox="1"/>
          <p:nvPr>
            <p:ph type="body" idx="1"/>
          </p:nvPr>
        </p:nvSpPr>
        <p:spPr>
          <a:xfrm>
            <a:off x="279400" y="876300"/>
            <a:ext cx="12653906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Somewhat unexpectedly, the discovery of gravitational waves has hit very heavily the theories of dark energy.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Some theories are surviving (at least so far), but, to me, we are talking of corners.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Plus, we already have a theory that works very well: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  <a:r>
              <a:t>and which goes well together in what we are seeing in the standard model Higgs.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So, we go back to the early universe, where, with Inflation,. we definitely have something to better understand.</a:t>
            </a:r>
          </a:p>
        </p:txBody>
      </p:sp>
      <p:sp>
        <p:nvSpPr>
          <p:cNvPr id="449" name="The EFT of Dark Energy"/>
          <p:cNvSpPr txBox="1"/>
          <p:nvPr>
            <p:ph type="title"/>
          </p:nvPr>
        </p:nvSpPr>
        <p:spPr>
          <a:xfrm>
            <a:off x="645855" y="-252634"/>
            <a:ext cx="11920996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 of Dark Energy</a:t>
            </a:r>
          </a:p>
        </p:txBody>
      </p:sp>
      <p:pic>
        <p:nvPicPr>
          <p:cNvPr id="45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20188" y="3190504"/>
            <a:ext cx="1983090" cy="2238058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Highly Debated"/>
          <p:cNvSpPr txBox="1"/>
          <p:nvPr>
            <p:ph type="title"/>
          </p:nvPr>
        </p:nvSpPr>
        <p:spPr>
          <a:xfrm>
            <a:off x="1270000" y="-292100"/>
            <a:ext cx="11049000" cy="1447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Highly Debated</a:t>
            </a:r>
          </a:p>
        </p:txBody>
      </p:sp>
      <p:pic>
        <p:nvPicPr>
          <p:cNvPr id="18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9192" y="1261069"/>
            <a:ext cx="10426416" cy="73153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The way ahead"/>
          <p:cNvSpPr txBox="1"/>
          <p:nvPr>
            <p:ph type="title"/>
          </p:nvPr>
        </p:nvSpPr>
        <p:spPr>
          <a:xfrm>
            <a:off x="723900" y="1549400"/>
            <a:ext cx="11049000" cy="5016500"/>
          </a:xfrm>
          <a:prstGeom prst="rect">
            <a:avLst/>
          </a:prstGeom>
        </p:spPr>
        <p:txBody>
          <a:bodyPr/>
          <a:lstStyle/>
          <a:p>
            <a:pPr>
              <a:defRPr sz="4400">
                <a:solidFill>
                  <a:srgbClr val="0056D6"/>
                </a:solidFill>
              </a:defRPr>
            </a:pP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The way ahead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remendous progress has been made through observation of the primordial fluctuations…"/>
          <p:cNvSpPr txBox="1"/>
          <p:nvPr>
            <p:ph type="body" idx="1"/>
          </p:nvPr>
        </p:nvSpPr>
        <p:spPr>
          <a:xfrm>
            <a:off x="44450" y="800100"/>
            <a:ext cx="12915900" cy="94361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  <a:r>
              <a:t>Tremendous progress has been made through observation of the primordial fluctuations</a:t>
            </a:r>
          </a:p>
          <a:p>
            <a:pPr marL="258849" indent="-218209">
              <a:lnSpc>
                <a:spcPct val="130000"/>
              </a:lnSpc>
              <a:defRPr sz="2800"/>
            </a:pPr>
            <a:r>
              <a:t>We are probing a statistical distribution: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In order to increase our knowledge of Inflation, apart for one expetion, we need more modes: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rPr>
                <a:solidFill>
                  <a:srgbClr val="9929BD"/>
                </a:solidFill>
                <a:uFill>
                  <a:solidFill>
                    <a:srgbClr val="9929BD"/>
                  </a:solidFill>
                </a:uFill>
              </a:rPr>
              <a:t>Planck</a:t>
            </a:r>
            <a:r>
              <a:t> has just observed almost all the modes from the primordial CMB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Large-Scale Structure offer the only medium-term place for hunting for more modes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but we are compelled to understand them better</a:t>
            </a:r>
          </a:p>
          <a:p>
            <a:pPr lvl="2" marL="1143298" indent="-188258">
              <a:lnSpc>
                <a:spcPct val="130000"/>
              </a:lnSpc>
              <a:defRPr sz="2800"/>
            </a:pPr>
            <a:r>
              <a:t>Lots of applications for </a:t>
            </a:r>
          </a:p>
          <a:p>
            <a:pPr lvl="3">
              <a:lnSpc>
                <a:spcPct val="130000"/>
              </a:lnSpc>
              <a:spcBef>
                <a:spcPts val="800"/>
              </a:spcBef>
            </a:pPr>
            <a:r>
              <a:t>astrophysics, inflation, dark energy, neutrinos, dark matter, etc.</a:t>
            </a:r>
          </a:p>
        </p:txBody>
      </p:sp>
      <p:sp>
        <p:nvSpPr>
          <p:cNvPr id="455" name="Cosmology is a luminosity experiment"/>
          <p:cNvSpPr txBox="1"/>
          <p:nvPr>
            <p:ph type="title"/>
          </p:nvPr>
        </p:nvSpPr>
        <p:spPr>
          <a:xfrm>
            <a:off x="838200" y="-292100"/>
            <a:ext cx="11049000" cy="1104900"/>
          </a:xfrm>
          <a:prstGeom prst="rect">
            <a:avLst/>
          </a:prstGeom>
        </p:spPr>
        <p:txBody>
          <a:bodyPr/>
          <a:lstStyle>
            <a:lvl1pPr>
              <a:defRPr sz="4100">
                <a:solidFill>
                  <a:srgbClr val="0056D6"/>
                </a:solidFill>
              </a:defRPr>
            </a:lvl1pPr>
          </a:lstStyle>
          <a:p>
            <a:pPr/>
            <a:r>
              <a:t>Cosmology is a luminosity experiment</a:t>
            </a:r>
          </a:p>
        </p:txBody>
      </p:sp>
      <p:pic>
        <p:nvPicPr>
          <p:cNvPr id="45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84182" y="2906372"/>
            <a:ext cx="3494822" cy="79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LSST, Euclid and Chime are the next big missions: this is our next chance…"/>
          <p:cNvSpPr txBox="1"/>
          <p:nvPr>
            <p:ph type="body" idx="1"/>
          </p:nvPr>
        </p:nvSpPr>
        <p:spPr>
          <a:xfrm>
            <a:off x="127000" y="723900"/>
            <a:ext cx="12230100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  <a:r>
              <a:t>LSST, Euclid and Chime are the next big missions: this is our next chance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we need to understand how many modes are available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  <a:r>
              <a:t>Need to understand short distances</a:t>
            </a:r>
          </a:p>
        </p:txBody>
      </p:sp>
      <p:sp>
        <p:nvSpPr>
          <p:cNvPr id="459" name="What is next?"/>
          <p:cNvSpPr txBox="1"/>
          <p:nvPr>
            <p:ph type="title"/>
          </p:nvPr>
        </p:nvSpPr>
        <p:spPr>
          <a:xfrm>
            <a:off x="977900" y="-12700"/>
            <a:ext cx="11049000" cy="7239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What is next?</a:t>
            </a:r>
          </a:p>
        </p:txBody>
      </p:sp>
      <p:pic>
        <p:nvPicPr>
          <p:cNvPr id="460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53387" y="4159777"/>
            <a:ext cx="7378701" cy="5543024"/>
          </a:xfrm>
          <a:prstGeom prst="rect">
            <a:avLst/>
          </a:prstGeom>
          <a:ln w="12700"/>
        </p:spPr>
      </p:pic>
      <p:pic>
        <p:nvPicPr>
          <p:cNvPr id="461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3507" y="6062743"/>
            <a:ext cx="4889501" cy="3728958"/>
          </a:xfrm>
          <a:prstGeom prst="rect">
            <a:avLst/>
          </a:prstGeom>
          <a:ln w="12700"/>
        </p:spPr>
      </p:pic>
      <p:pic>
        <p:nvPicPr>
          <p:cNvPr id="46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82055" y="1874992"/>
            <a:ext cx="5110045" cy="3116108"/>
          </a:xfrm>
          <a:prstGeom prst="rect">
            <a:avLst/>
          </a:prstGeom>
          <a:ln w="12700"/>
        </p:spPr>
      </p:pic>
      <p:sp>
        <p:nvSpPr>
          <p:cNvPr id="463" name="LSST"/>
          <p:cNvSpPr/>
          <p:nvPr/>
        </p:nvSpPr>
        <p:spPr>
          <a:xfrm>
            <a:off x="3743899" y="6304600"/>
            <a:ext cx="1160910" cy="711201"/>
          </a:xfrm>
          <a:prstGeom prst="rect">
            <a:avLst/>
          </a:prstGeom>
          <a:solidFill>
            <a:schemeClr val="accent1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0" marR="0" algn="ctr"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LSST</a:t>
            </a:r>
          </a:p>
        </p:txBody>
      </p:sp>
      <p:sp>
        <p:nvSpPr>
          <p:cNvPr id="464" name="Chime"/>
          <p:cNvSpPr/>
          <p:nvPr/>
        </p:nvSpPr>
        <p:spPr>
          <a:xfrm>
            <a:off x="11130956" y="2079888"/>
            <a:ext cx="1499742" cy="711201"/>
          </a:xfrm>
          <a:prstGeom prst="rect">
            <a:avLst/>
          </a:prstGeom>
          <a:solidFill>
            <a:schemeClr val="accent1">
              <a:hueOff val="47394"/>
              <a:satOff val="-25753"/>
              <a:lumOff val="-7544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0" marR="0" algn="ctr"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Chime</a:t>
            </a:r>
          </a:p>
        </p:txBody>
      </p:sp>
      <p:sp>
        <p:nvSpPr>
          <p:cNvPr id="465" name="Euclid"/>
          <p:cNvSpPr/>
          <p:nvPr/>
        </p:nvSpPr>
        <p:spPr>
          <a:xfrm>
            <a:off x="8723321" y="5356245"/>
            <a:ext cx="1351906" cy="711201"/>
          </a:xfrm>
          <a:prstGeom prst="rect">
            <a:avLst/>
          </a:prstGeom>
          <a:solidFill>
            <a:schemeClr val="accent1">
              <a:hueOff val="47394"/>
              <a:satOff val="-25753"/>
              <a:lumOff val="-7544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0" marR="0" algn="ctr"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Euclid</a:t>
            </a:r>
          </a:p>
        </p:txBody>
      </p:sp>
      <p:pic>
        <p:nvPicPr>
          <p:cNvPr id="46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90771" y="2350475"/>
            <a:ext cx="5638039" cy="6720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Not only inflation…"/>
          <p:cNvSpPr txBox="1"/>
          <p:nvPr>
            <p:ph type="body" idx="1"/>
          </p:nvPr>
        </p:nvSpPr>
        <p:spPr>
          <a:xfrm>
            <a:off x="203200" y="774700"/>
            <a:ext cx="12611100" cy="94361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  <a:r>
              <a:t>Not only inflation</a:t>
            </a:r>
          </a:p>
          <a:p>
            <a:pPr marL="258849" indent="-218209">
              <a:lnSpc>
                <a:spcPct val="130000"/>
              </a:lnSpc>
              <a:defRPr sz="2800"/>
            </a:pPr>
            <a:r>
              <a:t>Neutrinos have a mass, their energy affects the gravitational clustering</a:t>
            </a:r>
          </a:p>
          <a:p>
            <a:pPr marL="258849" indent="-218209">
              <a:lnSpc>
                <a:spcPct val="130000"/>
              </a:lnSpc>
              <a:defRPr sz="2800"/>
            </a:pPr>
            <a:r>
              <a:t>By understanding the clustering, we can measure their mass  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We need to understand these curves</a:t>
            </a:r>
          </a:p>
        </p:txBody>
      </p:sp>
      <p:sp>
        <p:nvSpPr>
          <p:cNvPr id="469" name="Massive Neutrinos"/>
          <p:cNvSpPr txBox="1"/>
          <p:nvPr>
            <p:ph type="title"/>
          </p:nvPr>
        </p:nvSpPr>
        <p:spPr>
          <a:xfrm>
            <a:off x="838200" y="-292100"/>
            <a:ext cx="11049000" cy="1104900"/>
          </a:xfrm>
          <a:prstGeom prst="rect">
            <a:avLst/>
          </a:prstGeom>
        </p:spPr>
        <p:txBody>
          <a:bodyPr/>
          <a:lstStyle>
            <a:lvl1pPr>
              <a:defRPr sz="4100">
                <a:solidFill>
                  <a:srgbClr val="0056D6"/>
                </a:solidFill>
              </a:defRPr>
            </a:lvl1pPr>
          </a:lstStyle>
          <a:p>
            <a:pPr/>
            <a:r>
              <a:t>Massive Neutrinos</a:t>
            </a:r>
          </a:p>
        </p:txBody>
      </p:sp>
      <p:sp>
        <p:nvSpPr>
          <p:cNvPr id="470" name="Nobel Prize and Breakthrough prize 2015"/>
          <p:cNvSpPr txBox="1"/>
          <p:nvPr/>
        </p:nvSpPr>
        <p:spPr>
          <a:xfrm>
            <a:off x="8815564" y="895577"/>
            <a:ext cx="4663441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Nobel Prize and Breakthrough prize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2015</a:t>
            </a:r>
            <a:r>
              <a:rPr sz="1800">
                <a:latin typeface="+mn-lt"/>
                <a:ea typeface="+mn-ea"/>
                <a:cs typeface="+mn-cs"/>
                <a:sym typeface="Times"/>
              </a:rPr>
              <a:t> </a:t>
            </a:r>
          </a:p>
        </p:txBody>
      </p:sp>
      <p:pic>
        <p:nvPicPr>
          <p:cNvPr id="47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03721" y="2859115"/>
            <a:ext cx="6810058" cy="4723879"/>
          </a:xfrm>
          <a:prstGeom prst="rect">
            <a:avLst/>
          </a:prstGeom>
          <a:ln w="12700">
            <a:miter lim="400000"/>
          </a:ln>
        </p:spPr>
      </p:pic>
      <p:pic>
        <p:nvPicPr>
          <p:cNvPr id="472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27778" y="157346"/>
            <a:ext cx="698501" cy="698501"/>
          </a:xfrm>
          <a:prstGeom prst="rect">
            <a:avLst/>
          </a:prstGeom>
          <a:ln w="12700"/>
        </p:spPr>
      </p:pic>
      <p:sp>
        <p:nvSpPr>
          <p:cNvPr id="473" name="from Wong 2011"/>
          <p:cNvSpPr txBox="1"/>
          <p:nvPr/>
        </p:nvSpPr>
        <p:spPr>
          <a:xfrm>
            <a:off x="7646282" y="3114227"/>
            <a:ext cx="2793968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from Wong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2011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Baryon Acoustic Oscillations in Galaxies distribution"/>
          <p:cNvSpPr txBox="1"/>
          <p:nvPr>
            <p:ph type="body" idx="1"/>
          </p:nvPr>
        </p:nvSpPr>
        <p:spPr>
          <a:xfrm>
            <a:off x="127000" y="723900"/>
            <a:ext cx="12230100" cy="8890000"/>
          </a:xfrm>
          <a:prstGeom prst="rect">
            <a:avLst/>
          </a:prstGeom>
        </p:spPr>
        <p:txBody>
          <a:bodyPr/>
          <a:lstStyle>
            <a:lvl1pPr marL="258849" indent="-218209">
              <a:lnSpc>
                <a:spcPct val="130000"/>
              </a:lnSpc>
              <a:defRPr sz="2800"/>
            </a:lvl1pPr>
          </a:lstStyle>
          <a:p>
            <a:pPr/>
            <a:r>
              <a:t>Baryon Acoustic Oscillations in Galaxies distribution</a:t>
            </a:r>
          </a:p>
        </p:txBody>
      </p:sp>
      <p:sp>
        <p:nvSpPr>
          <p:cNvPr id="476" name="Some marvelous results already achieved"/>
          <p:cNvSpPr txBox="1"/>
          <p:nvPr>
            <p:ph type="title"/>
          </p:nvPr>
        </p:nvSpPr>
        <p:spPr>
          <a:xfrm>
            <a:off x="977900" y="-12700"/>
            <a:ext cx="11049000" cy="750888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Some marvelous results already achieved</a:t>
            </a:r>
          </a:p>
        </p:txBody>
      </p:sp>
      <p:pic>
        <p:nvPicPr>
          <p:cNvPr id="47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20681" y="4286492"/>
            <a:ext cx="8129138" cy="4726892"/>
          </a:xfrm>
          <a:prstGeom prst="rect">
            <a:avLst/>
          </a:prstGeom>
          <a:ln w="12700"/>
        </p:spPr>
      </p:pic>
      <p:pic>
        <p:nvPicPr>
          <p:cNvPr id="47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578" y="1409648"/>
            <a:ext cx="6302544" cy="3756178"/>
          </a:xfrm>
          <a:prstGeom prst="rect">
            <a:avLst/>
          </a:prstGeom>
          <a:ln w="12700"/>
        </p:spPr>
      </p:pic>
      <p:pic>
        <p:nvPicPr>
          <p:cNvPr id="47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67136" y="1306683"/>
            <a:ext cx="3603428" cy="1801714"/>
          </a:xfrm>
          <a:prstGeom prst="rect">
            <a:avLst/>
          </a:prstGeom>
          <a:ln w="12700"/>
        </p:spPr>
      </p:pic>
      <p:pic>
        <p:nvPicPr>
          <p:cNvPr id="48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26023" y="2597349"/>
            <a:ext cx="3121100" cy="3103605"/>
          </a:xfrm>
          <a:prstGeom prst="rect">
            <a:avLst/>
          </a:prstGeom>
          <a:ln w="12700"/>
        </p:spPr>
      </p:pic>
      <p:sp>
        <p:nvSpPr>
          <p:cNvPr id="481" name="Line"/>
          <p:cNvSpPr/>
          <p:nvPr/>
        </p:nvSpPr>
        <p:spPr>
          <a:xfrm flipH="1" flipV="1">
            <a:off x="6805400" y="2702173"/>
            <a:ext cx="3103182" cy="889282"/>
          </a:xfrm>
          <a:prstGeom prst="line">
            <a:avLst/>
          </a:prstGeom>
          <a:ln w="127000">
            <a:solidFill>
              <a:srgbClr val="791A3E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2" name="CMB"/>
          <p:cNvSpPr txBox="1"/>
          <p:nvPr/>
        </p:nvSpPr>
        <p:spPr>
          <a:xfrm>
            <a:off x="6207234" y="2848821"/>
            <a:ext cx="1132054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CMB</a:t>
            </a:r>
          </a:p>
        </p:txBody>
      </p:sp>
      <p:sp>
        <p:nvSpPr>
          <p:cNvPr id="483" name="Galaxies"/>
          <p:cNvSpPr txBox="1"/>
          <p:nvPr/>
        </p:nvSpPr>
        <p:spPr>
          <a:xfrm>
            <a:off x="8331298" y="3614132"/>
            <a:ext cx="1682768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Galaxies</a:t>
            </a:r>
          </a:p>
        </p:txBody>
      </p:sp>
      <p:sp>
        <p:nvSpPr>
          <p:cNvPr id="484" name="But most new information is just about low-z universe…"/>
          <p:cNvSpPr txBox="1"/>
          <p:nvPr/>
        </p:nvSpPr>
        <p:spPr>
          <a:xfrm>
            <a:off x="98534" y="8318876"/>
            <a:ext cx="12133757" cy="1232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8849" indent="-218209">
              <a:lnSpc>
                <a:spcPct val="130000"/>
              </a:lnSpc>
              <a:spcBef>
                <a:spcPts val="1000"/>
              </a:spcBef>
              <a:buSzPct val="100000"/>
              <a:buChar char="•"/>
              <a:defRPr sz="2800"/>
            </a:pPr>
            <a:r>
              <a:t>But most new information is just about low-z universe</a:t>
            </a:r>
          </a:p>
          <a:p>
            <a:pPr marL="258849" indent="-218209">
              <a:lnSpc>
                <a:spcPct val="130000"/>
              </a:lnSpc>
              <a:spcBef>
                <a:spcPts val="1000"/>
              </a:spcBef>
              <a:buSzPct val="100000"/>
              <a:buChar char="•"/>
              <a:defRPr sz="2800"/>
            </a:pPr>
            <a:r>
              <a:t>Wherever CMB was not degenerate, it dominates</a:t>
            </a:r>
          </a:p>
        </p:txBody>
      </p:sp>
      <p:sp>
        <p:nvSpPr>
          <p:cNvPr id="485" name="BOSS, SDSS"/>
          <p:cNvSpPr txBox="1"/>
          <p:nvPr/>
        </p:nvSpPr>
        <p:spPr>
          <a:xfrm>
            <a:off x="11195653" y="7397749"/>
            <a:ext cx="146188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buClr>
                <a:srgbClr val="000000"/>
              </a:buClr>
              <a:buFont typeface="Times"/>
              <a:defRPr sz="1800"/>
            </a:lvl1pPr>
          </a:lstStyle>
          <a:p>
            <a:pPr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BOSS, SDSS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he Effective Field Theory…"/>
          <p:cNvSpPr txBox="1"/>
          <p:nvPr/>
        </p:nvSpPr>
        <p:spPr>
          <a:xfrm>
            <a:off x="114300" y="2419350"/>
            <a:ext cx="12776200" cy="410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buClr>
                <a:srgbClr val="434ED6"/>
              </a:buClr>
              <a:buFont typeface="Times"/>
              <a:defRPr b="1" sz="6200">
                <a:solidFill>
                  <a:schemeClr val="accent1"/>
                </a:solidFill>
                <a:uFill>
                  <a:solidFill>
                    <a:srgbClr val="434ED6"/>
                  </a:solidFill>
                </a:uFill>
              </a:defRPr>
            </a:pPr>
            <a:r>
              <a:t>The Effective Field Theory </a:t>
            </a:r>
          </a:p>
          <a:p>
            <a:pPr algn="ctr">
              <a:buClr>
                <a:srgbClr val="434ED6"/>
              </a:buClr>
              <a:buFont typeface="Times"/>
              <a:defRPr b="1" sz="6200">
                <a:solidFill>
                  <a:schemeClr val="accent1"/>
                </a:solidFill>
                <a:uFill>
                  <a:solidFill>
                    <a:srgbClr val="434ED6"/>
                  </a:solidFill>
                </a:uFill>
              </a:defRPr>
            </a:pPr>
            <a:r>
              <a:t>of</a:t>
            </a:r>
          </a:p>
          <a:p>
            <a:pPr algn="ctr">
              <a:buClr>
                <a:srgbClr val="434ED6"/>
              </a:buClr>
              <a:buFont typeface="Times"/>
              <a:defRPr b="1" sz="6200">
                <a:solidFill>
                  <a:schemeClr val="accent1"/>
                </a:solidFill>
                <a:uFill>
                  <a:solidFill>
                    <a:srgbClr val="434ED6"/>
                  </a:solidFill>
                </a:uFill>
              </a:defRPr>
            </a:pPr>
            <a:r>
              <a:t>Large-Scale Structure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Non-linearities at short scale"/>
          <p:cNvSpPr txBox="1"/>
          <p:nvPr>
            <p:ph type="body" idx="1"/>
          </p:nvPr>
        </p:nvSpPr>
        <p:spPr>
          <a:xfrm>
            <a:off x="571500" y="838200"/>
            <a:ext cx="12141200" cy="8928100"/>
          </a:xfrm>
          <a:prstGeom prst="rect">
            <a:avLst/>
          </a:prstGeom>
        </p:spPr>
        <p:txBody>
          <a:bodyPr/>
          <a:lstStyle>
            <a:lvl1pPr marL="258849" indent="-218209">
              <a:lnSpc>
                <a:spcPct val="130000"/>
              </a:lnSpc>
              <a:defRPr sz="2800"/>
            </a:lvl1pPr>
          </a:lstStyle>
          <a:p>
            <a:pPr/>
            <a:r>
              <a:t>Non-linearities at short scale</a:t>
            </a:r>
          </a:p>
        </p:txBody>
      </p:sp>
      <p:sp>
        <p:nvSpPr>
          <p:cNvPr id="490" name="The EFTofLSS: A well defined perturbation theory"/>
          <p:cNvSpPr txBox="1"/>
          <p:nvPr>
            <p:ph type="title"/>
          </p:nvPr>
        </p:nvSpPr>
        <p:spPr>
          <a:xfrm>
            <a:off x="1028700" y="-278411"/>
            <a:ext cx="11798300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EFTofLSS: A well defined perturbation theory</a:t>
            </a:r>
          </a:p>
        </p:txBody>
      </p:sp>
      <p:pic>
        <p:nvPicPr>
          <p:cNvPr id="491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3550" y="1851152"/>
            <a:ext cx="11798300" cy="7127748"/>
          </a:xfrm>
          <a:prstGeom prst="rect">
            <a:avLst/>
          </a:prstGeom>
          <a:ln w="12700"/>
        </p:spPr>
      </p:pic>
      <p:pic>
        <p:nvPicPr>
          <p:cNvPr id="492" name="Line" descr="Lin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06748" y="3594471"/>
            <a:ext cx="2291608" cy="149442"/>
          </a:xfrm>
          <a:prstGeom prst="rect">
            <a:avLst/>
          </a:prstGeom>
        </p:spPr>
      </p:pic>
      <p:pic>
        <p:nvPicPr>
          <p:cNvPr id="494" name="droppedImage.png" descr="dropped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12406" y="5975229"/>
            <a:ext cx="2479041" cy="2479041"/>
          </a:xfrm>
          <a:prstGeom prst="rect">
            <a:avLst/>
          </a:prstGeom>
          <a:ln w="12700"/>
        </p:spPr>
      </p:pic>
      <p:pic>
        <p:nvPicPr>
          <p:cNvPr id="495" name="droppedImage.png" descr="dropped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035406" y="5961204"/>
            <a:ext cx="3347094" cy="2507091"/>
          </a:xfrm>
          <a:prstGeom prst="rect">
            <a:avLst/>
          </a:prstGeom>
          <a:ln w="12700"/>
        </p:spPr>
      </p:pic>
      <p:pic>
        <p:nvPicPr>
          <p:cNvPr id="49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688329" y="8977630"/>
            <a:ext cx="2479041" cy="650241"/>
          </a:xfrm>
          <a:prstGeom prst="rect">
            <a:avLst/>
          </a:prstGeom>
          <a:ln w="12700">
            <a:miter lim="400000"/>
          </a:ln>
        </p:spPr>
      </p:pic>
      <p:sp>
        <p:nvSpPr>
          <p:cNvPr id="497" name="Rectangle"/>
          <p:cNvSpPr/>
          <p:nvPr/>
        </p:nvSpPr>
        <p:spPr>
          <a:xfrm>
            <a:off x="378005" y="1599772"/>
            <a:ext cx="2479041" cy="115535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0" marR="0" algn="ctr"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49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9434" y="1690871"/>
            <a:ext cx="3435097" cy="1306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49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581177" y="5947957"/>
            <a:ext cx="2715140" cy="2479041"/>
          </a:xfrm>
          <a:prstGeom prst="rect">
            <a:avLst/>
          </a:prstGeom>
          <a:ln w="12700"/>
        </p:spPr>
      </p:pic>
      <p:pic>
        <p:nvPicPr>
          <p:cNvPr id="500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520522" y="4737772"/>
            <a:ext cx="1263649" cy="8241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Dark Matter &amp; Baryons…"/>
          <p:cNvSpPr txBox="1"/>
          <p:nvPr>
            <p:ph type="body" idx="1"/>
          </p:nvPr>
        </p:nvSpPr>
        <p:spPr>
          <a:xfrm>
            <a:off x="-50377" y="684953"/>
            <a:ext cx="12915901" cy="10011463"/>
          </a:xfrm>
          <a:prstGeom prst="rect">
            <a:avLst/>
          </a:prstGeom>
        </p:spPr>
        <p:txBody>
          <a:bodyPr/>
          <a:lstStyle/>
          <a:p>
            <a:pPr lvl="1" marL="708392" indent="-210552">
              <a:lnSpc>
                <a:spcPct val="130000"/>
              </a:lnSpc>
              <a:defRPr sz="2800"/>
            </a:pPr>
            <a:r>
              <a:t> Dark Matter &amp; Baryons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Galaxies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Redshift space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IR-resummation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  <a:r>
              <a:t>Of course, none of this would have been possible without the precedent work of people like Bernardeau, Bond, Boucher, Kaiser, Matsubara, MacDonald, Peebles, Refregier, Scheth, Scoccimarro, Seljak, Wechsler, White, and Zeldovich…</a:t>
            </a:r>
          </a:p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  <a:r>
              <a:t>But the EFTofLSS provides the first (and only) rigorous, convergent formalism to the true answer for 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to do fundamental physics, we have to be very accurate,</a:t>
            </a:r>
            <a:r>
              <a:rPr i="1"/>
              <a:t> </a:t>
            </a:r>
            <a:r>
              <a:t>and therefore rigorous. </a:t>
            </a:r>
          </a:p>
        </p:txBody>
      </p:sp>
      <p:sp>
        <p:nvSpPr>
          <p:cNvPr id="503" name="A long, long journey"/>
          <p:cNvSpPr txBox="1"/>
          <p:nvPr>
            <p:ph type="title"/>
          </p:nvPr>
        </p:nvSpPr>
        <p:spPr>
          <a:xfrm>
            <a:off x="977900" y="0"/>
            <a:ext cx="11049000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 long, long journey</a:t>
            </a:r>
          </a:p>
        </p:txBody>
      </p:sp>
      <p:pic>
        <p:nvPicPr>
          <p:cNvPr id="50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33828" y="7241645"/>
            <a:ext cx="1487401" cy="474703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The theory of dielectric materials is the theory of a massless spin-one object (light) interacting with composite objects (atoms)…"/>
          <p:cNvSpPr txBox="1"/>
          <p:nvPr>
            <p:ph type="body" idx="1"/>
          </p:nvPr>
        </p:nvSpPr>
        <p:spPr>
          <a:xfrm>
            <a:off x="38100" y="660400"/>
            <a:ext cx="12915900" cy="9042400"/>
          </a:xfrm>
          <a:prstGeom prst="rect">
            <a:avLst/>
          </a:prstGeom>
        </p:spPr>
        <p:txBody>
          <a:bodyPr/>
          <a:lstStyle/>
          <a:p>
            <a:pPr lvl="1" marL="708392" indent="-210552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  <a:r>
              <a:t>The theory of dielectric materials is the theory of a massless spin-one object (light) interacting with composite objects (atoms)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Very similarly, the EFTofLSS is the theory of massless spin-two object (gravity), interacting with composite objects (galaxies)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so it is conceptually quite easy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It is also similar to the Chiral Lagrangian</a:t>
            </a:r>
          </a:p>
        </p:txBody>
      </p:sp>
      <p:sp>
        <p:nvSpPr>
          <p:cNvPr id="507" name="The EFTofLSS and Dieletric Materials"/>
          <p:cNvSpPr txBox="1"/>
          <p:nvPr>
            <p:ph type="title"/>
          </p:nvPr>
        </p:nvSpPr>
        <p:spPr>
          <a:xfrm>
            <a:off x="977900" y="-93981"/>
            <a:ext cx="11049000" cy="83253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EFTofLSS and Dieletric Materials</a:t>
            </a:r>
          </a:p>
        </p:txBody>
      </p:sp>
      <p:pic>
        <p:nvPicPr>
          <p:cNvPr id="508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6493" y="5727700"/>
            <a:ext cx="4641113" cy="3429000"/>
          </a:xfrm>
          <a:prstGeom prst="rect">
            <a:avLst/>
          </a:prstGeom>
          <a:ln w="12700"/>
        </p:spPr>
      </p:pic>
      <p:pic>
        <p:nvPicPr>
          <p:cNvPr id="509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43800" y="5880100"/>
            <a:ext cx="4641112" cy="3429000"/>
          </a:xfrm>
          <a:prstGeom prst="rect">
            <a:avLst/>
          </a:prstGeom>
          <a:ln w="12700"/>
        </p:spPr>
      </p:pic>
      <p:pic>
        <p:nvPicPr>
          <p:cNvPr id="510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39200" y="6832600"/>
            <a:ext cx="626882" cy="596900"/>
          </a:xfrm>
          <a:prstGeom prst="rect">
            <a:avLst/>
          </a:prstGeom>
          <a:ln w="12700"/>
        </p:spPr>
      </p:pic>
      <p:pic>
        <p:nvPicPr>
          <p:cNvPr id="511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23200" y="6604000"/>
            <a:ext cx="626882" cy="596900"/>
          </a:xfrm>
          <a:prstGeom prst="rect">
            <a:avLst/>
          </a:prstGeom>
          <a:ln w="12700"/>
        </p:spPr>
      </p:pic>
      <p:pic>
        <p:nvPicPr>
          <p:cNvPr id="512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82200" y="6832600"/>
            <a:ext cx="626882" cy="596900"/>
          </a:xfrm>
          <a:prstGeom prst="rect">
            <a:avLst/>
          </a:prstGeom>
          <a:ln w="12700"/>
        </p:spPr>
      </p:pic>
      <p:pic>
        <p:nvPicPr>
          <p:cNvPr id="513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25200" y="6832600"/>
            <a:ext cx="626882" cy="596900"/>
          </a:xfrm>
          <a:prstGeom prst="rect">
            <a:avLst/>
          </a:prstGeom>
          <a:ln w="12700"/>
        </p:spPr>
      </p:pic>
      <p:pic>
        <p:nvPicPr>
          <p:cNvPr id="514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80700" y="7480300"/>
            <a:ext cx="626882" cy="596900"/>
          </a:xfrm>
          <a:prstGeom prst="rect">
            <a:avLst/>
          </a:prstGeom>
          <a:ln w="12700"/>
        </p:spPr>
      </p:pic>
      <p:pic>
        <p:nvPicPr>
          <p:cNvPr id="515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04600" y="8089900"/>
            <a:ext cx="626882" cy="596900"/>
          </a:xfrm>
          <a:prstGeom prst="rect">
            <a:avLst/>
          </a:prstGeom>
          <a:ln w="12700"/>
        </p:spPr>
      </p:pic>
      <p:pic>
        <p:nvPicPr>
          <p:cNvPr id="516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37800" y="8229600"/>
            <a:ext cx="626882" cy="596900"/>
          </a:xfrm>
          <a:prstGeom prst="rect">
            <a:avLst/>
          </a:prstGeom>
          <a:ln w="12700"/>
        </p:spPr>
      </p:pic>
      <p:pic>
        <p:nvPicPr>
          <p:cNvPr id="517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36100" y="7874000"/>
            <a:ext cx="626882" cy="596900"/>
          </a:xfrm>
          <a:prstGeom prst="rect">
            <a:avLst/>
          </a:prstGeom>
          <a:ln w="12700"/>
        </p:spPr>
      </p:pic>
      <p:pic>
        <p:nvPicPr>
          <p:cNvPr id="518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99400" y="7874000"/>
            <a:ext cx="626882" cy="596900"/>
          </a:xfrm>
          <a:prstGeom prst="rect">
            <a:avLst/>
          </a:prstGeom>
          <a:ln w="12700"/>
        </p:spPr>
      </p:pic>
      <p:pic>
        <p:nvPicPr>
          <p:cNvPr id="519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300" y="8229600"/>
            <a:ext cx="626882" cy="596900"/>
          </a:xfrm>
          <a:prstGeom prst="rect">
            <a:avLst/>
          </a:prstGeom>
          <a:ln w="12700"/>
        </p:spPr>
      </p:pic>
      <p:pic>
        <p:nvPicPr>
          <p:cNvPr id="520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56500" y="8496300"/>
            <a:ext cx="626882" cy="596900"/>
          </a:xfrm>
          <a:prstGeom prst="rect">
            <a:avLst/>
          </a:prstGeom>
          <a:ln w="12700"/>
        </p:spPr>
      </p:pic>
      <p:pic>
        <p:nvPicPr>
          <p:cNvPr id="521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20300" y="5189220"/>
            <a:ext cx="2888111" cy="622301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In history of universe Dark Matter moves about…"/>
          <p:cNvSpPr txBox="1"/>
          <p:nvPr>
            <p:ph type="body" idx="1"/>
          </p:nvPr>
        </p:nvSpPr>
        <p:spPr>
          <a:xfrm>
            <a:off x="38100" y="698500"/>
            <a:ext cx="12915900" cy="90424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In history of universe Dark Matter moves about                                 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 it is an effective fluid-like system with mean free path ~</a:t>
            </a: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  <a:r>
              <a:t>Skipping many subtleties, the resulting equations are equivalent to fluid-like equations</a:t>
            </a:r>
          </a:p>
          <a:p>
            <a:pPr lvl="2" marL="1143298" indent="-188258">
              <a:lnSpc>
                <a:spcPct val="130000"/>
              </a:lnSpc>
              <a:defRPr sz="2800"/>
            </a:pPr>
          </a:p>
          <a:p>
            <a:pPr lvl="2" marL="1143298" indent="-188258">
              <a:lnSpc>
                <a:spcPct val="130000"/>
              </a:lnSpc>
              <a:defRPr sz="2800"/>
            </a:pPr>
          </a:p>
          <a:p>
            <a:pPr lvl="2" marL="1143298" indent="-188258">
              <a:lnSpc>
                <a:spcPct val="130000"/>
              </a:lnSpc>
              <a:defRPr sz="2800"/>
            </a:pPr>
          </a:p>
          <a:p>
            <a:pPr lvl="3">
              <a:lnSpc>
                <a:spcPct val="130000"/>
              </a:lnSpc>
            </a:pPr>
          </a:p>
          <a:p>
            <a:pPr marL="258849" indent="-218209">
              <a:lnSpc>
                <a:spcPct val="130000"/>
              </a:lnSpc>
              <a:spcBef>
                <a:spcPts val="600"/>
              </a:spcBef>
              <a:buChar char="–"/>
              <a:defRPr sz="2800"/>
            </a:pPr>
            <a:r>
              <a:t>short distance physics appears as a non trivial stress tensor for the long-distance fluid</a:t>
            </a:r>
          </a:p>
        </p:txBody>
      </p:sp>
      <p:sp>
        <p:nvSpPr>
          <p:cNvPr id="524" name="The Effective ~Fluid"/>
          <p:cNvSpPr txBox="1"/>
          <p:nvPr>
            <p:ph type="title"/>
          </p:nvPr>
        </p:nvSpPr>
        <p:spPr>
          <a:xfrm>
            <a:off x="977900" y="0"/>
            <a:ext cx="11049000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The Effective ~Fluid</a:t>
            </a:r>
          </a:p>
        </p:txBody>
      </p:sp>
      <p:sp>
        <p:nvSpPr>
          <p:cNvPr id="525" name="with Baumann, Nicolis and Zaldarriaga JCAP 2012…"/>
          <p:cNvSpPr txBox="1"/>
          <p:nvPr/>
        </p:nvSpPr>
        <p:spPr>
          <a:xfrm>
            <a:off x="6591300" y="3572023"/>
            <a:ext cx="55880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r">
              <a:buClr>
                <a:srgbClr val="000000"/>
              </a:buClr>
              <a:buFont typeface="Times"/>
              <a:defRPr sz="2000"/>
            </a:pPr>
            <a:r>
              <a:t>with Baumann, Nicolis and Zaldarriaga </a:t>
            </a:r>
            <a:r>
              <a:rPr b="1"/>
              <a:t>JCAP 2012</a:t>
            </a:r>
            <a:r>
              <a:rPr b="1"/>
              <a:t> </a:t>
            </a:r>
            <a:endParaRPr b="1"/>
          </a:p>
          <a:p>
            <a:pPr algn="r">
              <a:buClr>
                <a:srgbClr val="000000"/>
              </a:buClr>
              <a:buFont typeface="Times"/>
              <a:defRPr sz="2000"/>
            </a:pPr>
            <a:r>
              <a:t>with Carrasco and Hertzberg</a:t>
            </a:r>
            <a:r>
              <a:rPr b="1"/>
              <a:t> JHEP 2012</a:t>
            </a:r>
            <a:endParaRPr b="1"/>
          </a:p>
          <a:p>
            <a:pPr algn="r">
              <a:buClr>
                <a:srgbClr val="000000"/>
              </a:buClr>
              <a:buFont typeface="Times"/>
              <a:defRPr sz="2000"/>
            </a:pPr>
            <a:r>
              <a:t>with Porto and Zaldarriaga </a:t>
            </a:r>
            <a:r>
              <a:rPr b="1"/>
              <a:t>JCAP 2014 </a:t>
            </a:r>
          </a:p>
        </p:txBody>
      </p:sp>
      <p:pic>
        <p:nvPicPr>
          <p:cNvPr id="52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43012" y="3261072"/>
            <a:ext cx="4576128" cy="2578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18260" y="6691355"/>
            <a:ext cx="4910406" cy="54919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64682" y="769653"/>
            <a:ext cx="2579723" cy="463772"/>
          </a:xfrm>
          <a:prstGeom prst="rect">
            <a:avLst/>
          </a:prstGeom>
          <a:ln w="12700"/>
        </p:spPr>
      </p:pic>
      <p:pic>
        <p:nvPicPr>
          <p:cNvPr id="52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864882" y="1461549"/>
            <a:ext cx="2579723" cy="463771"/>
          </a:xfrm>
          <a:prstGeom prst="rect">
            <a:avLst/>
          </a:prstGeom>
          <a:ln w="12700"/>
        </p:spPr>
      </p:pic>
      <p:pic>
        <p:nvPicPr>
          <p:cNvPr id="53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410162" y="6639880"/>
            <a:ext cx="3987355" cy="29905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Hard to make progress: evolution in completely inhomogenous universe leads to singularities, difficult to describe…"/>
          <p:cNvSpPr txBox="1"/>
          <p:nvPr>
            <p:ph type="body" idx="1"/>
          </p:nvPr>
        </p:nvSpPr>
        <p:spPr>
          <a:xfrm>
            <a:off x="-5561" y="800100"/>
            <a:ext cx="13015922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  <a:r>
              <a:t>Hard to make progress: evolution in completely inhomogenous universe leads to singularities, difficult to describe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However, recently progress was made in two unrelated aspects of science</a:t>
            </a:r>
          </a:p>
          <a:p>
            <a:pPr lvl="1" marL="708392" indent="-210552">
              <a:lnSpc>
                <a:spcPct val="130000"/>
              </a:lnSpc>
              <a:buChar char="•"/>
              <a:defRPr sz="2800"/>
            </a:pPr>
            <a:r>
              <a:t>numerical codes that can handle singularities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buChar char="•"/>
              <a:defRPr sz="2800"/>
            </a:pPr>
            <a:r>
              <a:t>the Thorston Geometrization Classification                              (i.e. the Poincarè  Hypothesis),  has been proven</a:t>
            </a:r>
          </a:p>
        </p:txBody>
      </p:sp>
      <p:sp>
        <p:nvSpPr>
          <p:cNvPr id="186" name="How did inflation start?"/>
          <p:cNvSpPr txBox="1"/>
          <p:nvPr>
            <p:ph type="title"/>
          </p:nvPr>
        </p:nvSpPr>
        <p:spPr>
          <a:xfrm>
            <a:off x="1270000" y="-292100"/>
            <a:ext cx="11049000" cy="1447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How did inflation start?</a:t>
            </a:r>
          </a:p>
        </p:txBody>
      </p:sp>
      <p:sp>
        <p:nvSpPr>
          <p:cNvPr id="187" name="with Kleban JCAP 2016"/>
          <p:cNvSpPr txBox="1"/>
          <p:nvPr/>
        </p:nvSpPr>
        <p:spPr>
          <a:xfrm>
            <a:off x="10211898" y="234949"/>
            <a:ext cx="2438901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Kleban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JCAP 2016</a:t>
            </a:r>
          </a:p>
        </p:txBody>
      </p:sp>
      <p:sp>
        <p:nvSpPr>
          <p:cNvPr id="188" name="Thorston, Hamilton,…"/>
          <p:cNvSpPr txBox="1"/>
          <p:nvPr/>
        </p:nvSpPr>
        <p:spPr>
          <a:xfrm>
            <a:off x="5517818" y="6057476"/>
            <a:ext cx="5297567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000"/>
            </a:pPr>
            <a:r>
              <a:t>Thorston, Hamilton, </a:t>
            </a:r>
          </a:p>
          <a:p>
            <a:pPr algn="ctr">
              <a:buClr>
                <a:srgbClr val="000000"/>
              </a:buClr>
              <a:buFont typeface="Times"/>
              <a:defRPr sz="2000"/>
            </a:pPr>
            <a:r>
              <a:t>Perelman</a:t>
            </a:r>
          </a:p>
          <a:p>
            <a:pPr algn="ctr"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b="1" sz="1800">
                <a:latin typeface="+mn-lt"/>
                <a:ea typeface="+mn-ea"/>
                <a:cs typeface="+mn-cs"/>
                <a:sym typeface="Times"/>
              </a:rPr>
              <a:t>Fields Medal 2006</a:t>
            </a:r>
          </a:p>
        </p:txBody>
      </p:sp>
      <p:pic>
        <p:nvPicPr>
          <p:cNvPr id="18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29220" y="1542192"/>
            <a:ext cx="3130560" cy="2083245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Pretorious 2005"/>
          <p:cNvSpPr txBox="1"/>
          <p:nvPr/>
        </p:nvSpPr>
        <p:spPr>
          <a:xfrm>
            <a:off x="5400978" y="4865793"/>
            <a:ext cx="529756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000"/>
            </a:pPr>
            <a:r>
              <a:t>Pretorious </a:t>
            </a:r>
            <a:r>
              <a:rPr b="1"/>
              <a:t>2005</a:t>
            </a:r>
          </a:p>
        </p:txBody>
      </p:sp>
      <p:pic>
        <p:nvPicPr>
          <p:cNvPr id="191" name="ns_gw_art.jpg" descr="ns_gw_art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70995" y="4701860"/>
            <a:ext cx="2438901" cy="13711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451819" y="6880506"/>
            <a:ext cx="3221512" cy="2325301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For dealing with long dist., expectation value over short modes (integrate them out)…"/>
          <p:cNvSpPr txBox="1"/>
          <p:nvPr>
            <p:ph type="body" idx="1"/>
          </p:nvPr>
        </p:nvSpPr>
        <p:spPr>
          <a:xfrm>
            <a:off x="44450" y="698500"/>
            <a:ext cx="12915900" cy="90424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  <a:r>
              <a:t>For dealing with long dist., expectation value over short modes (integrate them out)</a:t>
            </a:r>
          </a:p>
          <a:p>
            <a:pPr lvl="2" marL="1143298" indent="-188258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  <a:r>
              <a:t>At long-wavelengths, the only fluctuating fields have small fluctuations: Taylor expand</a:t>
            </a:r>
          </a:p>
          <a:p>
            <a:pPr lvl="2" marL="1143298" indent="-188258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  <a:r>
              <a:t>We obtain equations containing only long-modes</a:t>
            </a: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800"/>
              </a:spcBef>
              <a:defRPr sz="2800"/>
            </a:pPr>
            <a:r>
              <a:t>How many terms to keep? </a:t>
            </a:r>
          </a:p>
          <a:p>
            <a:pPr lvl="1" marL="708392" indent="-210552">
              <a:lnSpc>
                <a:spcPct val="130000"/>
              </a:lnSpc>
              <a:spcBef>
                <a:spcPts val="800"/>
              </a:spcBef>
              <a:defRPr sz="2800"/>
            </a:pPr>
            <a:r>
              <a:t>each term contributes as an extra factor of  </a:t>
            </a:r>
          </a:p>
        </p:txBody>
      </p:sp>
      <p:sp>
        <p:nvSpPr>
          <p:cNvPr id="533" name="Dealing with the Effective Stress Tensor"/>
          <p:cNvSpPr txBox="1"/>
          <p:nvPr>
            <p:ph type="title"/>
          </p:nvPr>
        </p:nvSpPr>
        <p:spPr>
          <a:xfrm>
            <a:off x="977900" y="0"/>
            <a:ext cx="11049000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Dealing with the Effective Stress Tensor</a:t>
            </a:r>
          </a:p>
        </p:txBody>
      </p:sp>
      <p:pic>
        <p:nvPicPr>
          <p:cNvPr id="53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4636" y="4016722"/>
            <a:ext cx="4576128" cy="2578101"/>
          </a:xfrm>
          <a:prstGeom prst="rect">
            <a:avLst/>
          </a:prstGeom>
          <a:ln w="12700">
            <a:miter lim="400000"/>
          </a:ln>
        </p:spPr>
      </p:pic>
      <p:sp>
        <p:nvSpPr>
          <p:cNvPr id="535" name="Line"/>
          <p:cNvSpPr/>
          <p:nvPr/>
        </p:nvSpPr>
        <p:spPr>
          <a:xfrm>
            <a:off x="4746440" y="6343789"/>
            <a:ext cx="1433888" cy="301087"/>
          </a:xfrm>
          <a:prstGeom prst="line">
            <a:avLst/>
          </a:prstGeom>
          <a:ln w="38100">
            <a:solidFill>
              <a:srgbClr val="7B219F"/>
            </a:solidFill>
            <a:headEnd type="stealth"/>
          </a:ln>
        </p:spPr>
        <p:txBody>
          <a:bodyPr lIns="50800" tIns="50800" rIns="50800" bIns="50800" anchor="ctr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53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57587" y="6560967"/>
            <a:ext cx="6751396" cy="683687"/>
          </a:xfrm>
          <a:prstGeom prst="rect">
            <a:avLst/>
          </a:prstGeom>
          <a:ln w="12700">
            <a:miter lim="400000"/>
          </a:ln>
        </p:spPr>
      </p:pic>
      <p:sp>
        <p:nvSpPr>
          <p:cNvPr id="537" name="Line"/>
          <p:cNvSpPr/>
          <p:nvPr/>
        </p:nvSpPr>
        <p:spPr>
          <a:xfrm flipV="1">
            <a:off x="7977139" y="5617116"/>
            <a:ext cx="885083" cy="885083"/>
          </a:xfrm>
          <a:prstGeom prst="line">
            <a:avLst/>
          </a:prstGeom>
          <a:ln w="38100">
            <a:solidFill>
              <a:srgbClr val="7B219F"/>
            </a:solidFill>
            <a:headEnd type="stealth"/>
          </a:ln>
        </p:spPr>
        <p:txBody>
          <a:bodyPr lIns="50800" tIns="50800" rIns="50800" bIns="50800" anchor="ctr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8" name="every term allowed by symmetries"/>
          <p:cNvSpPr txBox="1"/>
          <p:nvPr/>
        </p:nvSpPr>
        <p:spPr>
          <a:xfrm>
            <a:off x="7773816" y="5166324"/>
            <a:ext cx="432941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0" marR="0" defTabSz="457200">
              <a:defRPr sz="2400">
                <a:uFillTx/>
              </a:defRPr>
            </a:lvl1pPr>
          </a:lstStyle>
          <a:p>
            <a:pPr/>
            <a:r>
              <a:t>every term allowed by symmetries</a:t>
            </a:r>
          </a:p>
        </p:txBody>
      </p:sp>
      <p:pic>
        <p:nvPicPr>
          <p:cNvPr id="53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4860" y="1267986"/>
            <a:ext cx="12795080" cy="64922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032140" y="8813888"/>
            <a:ext cx="1830044" cy="718119"/>
          </a:xfrm>
          <a:prstGeom prst="rect">
            <a:avLst/>
          </a:prstGeom>
          <a:ln w="12700">
            <a:miter lim="400000"/>
          </a:ln>
        </p:spPr>
      </p:pic>
      <p:pic>
        <p:nvPicPr>
          <p:cNvPr id="54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86657" y="2641974"/>
            <a:ext cx="9197033" cy="649983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Perturbation Theory with the EFT"/>
          <p:cNvSpPr txBox="1"/>
          <p:nvPr>
            <p:ph type="title"/>
          </p:nvPr>
        </p:nvSpPr>
        <p:spPr>
          <a:xfrm>
            <a:off x="977900" y="3454400"/>
            <a:ext cx="11049000" cy="1447800"/>
          </a:xfrm>
          <a:prstGeom prst="rect">
            <a:avLst/>
          </a:prstGeom>
        </p:spPr>
        <p:txBody>
          <a:bodyPr/>
          <a:lstStyle/>
          <a:p>
            <a:pPr>
              <a:defRPr sz="4400">
                <a:solidFill>
                  <a:srgbClr val="0056D6"/>
                </a:solidFill>
              </a:defRPr>
            </a:pPr>
            <a:r>
              <a:t>Perturbation Theory</a:t>
            </a:r>
          </a:p>
          <a:p>
            <a:pPr>
              <a:defRPr sz="4400">
                <a:solidFill>
                  <a:srgbClr val="0056D6"/>
                </a:solidFill>
              </a:defRPr>
            </a:pPr>
            <a:r>
              <a:t>with the EFT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In the EFT we can solve iteratively                          , where"/>
          <p:cNvSpPr txBox="1"/>
          <p:nvPr>
            <p:ph type="body" idx="1"/>
          </p:nvPr>
        </p:nvSpPr>
        <p:spPr>
          <a:xfrm>
            <a:off x="279400" y="800100"/>
            <a:ext cx="12395200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In the EFT we can solve iteratively                          , where  </a:t>
            </a:r>
          </a:p>
        </p:txBody>
      </p:sp>
      <p:sp>
        <p:nvSpPr>
          <p:cNvPr id="546" name="Perturbation Theory within the EFT"/>
          <p:cNvSpPr txBox="1"/>
          <p:nvPr>
            <p:ph type="title"/>
          </p:nvPr>
        </p:nvSpPr>
        <p:spPr>
          <a:xfrm>
            <a:off x="1270000" y="-292100"/>
            <a:ext cx="11049000" cy="1447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Perturbation Theory within the EFT</a:t>
            </a:r>
          </a:p>
        </p:txBody>
      </p:sp>
      <p:pic>
        <p:nvPicPr>
          <p:cNvPr id="547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65632" y="1521044"/>
            <a:ext cx="2057736" cy="596901"/>
          </a:xfrm>
          <a:prstGeom prst="rect">
            <a:avLst/>
          </a:prstGeom>
          <a:ln w="12700"/>
        </p:spPr>
      </p:pic>
      <p:sp>
        <p:nvSpPr>
          <p:cNvPr id="548" name="Line"/>
          <p:cNvSpPr/>
          <p:nvPr/>
        </p:nvSpPr>
        <p:spPr>
          <a:xfrm>
            <a:off x="8023158" y="5156927"/>
            <a:ext cx="1269340" cy="1379208"/>
          </a:xfrm>
          <a:prstGeom prst="line">
            <a:avLst/>
          </a:prstGeom>
          <a:ln w="38100">
            <a:solidFill>
              <a:srgbClr val="7B219F"/>
            </a:solidFill>
            <a:headEnd type="stealth"/>
          </a:ln>
        </p:spPr>
        <p:txBody>
          <a:bodyPr lIns="50800" tIns="50800" rIns="50800" bIns="50800" anchor="ctr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54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65512" y="2854672"/>
            <a:ext cx="4576129" cy="2578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00488" y="6545503"/>
            <a:ext cx="6769027" cy="685472"/>
          </a:xfrm>
          <a:prstGeom prst="rect">
            <a:avLst/>
          </a:prstGeom>
          <a:ln w="12700">
            <a:miter lim="400000"/>
          </a:ln>
        </p:spPr>
      </p:pic>
      <p:pic>
        <p:nvPicPr>
          <p:cNvPr id="55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80722" y="1400634"/>
            <a:ext cx="1026883" cy="8377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olve iteratively in…"/>
          <p:cNvSpPr txBox="1"/>
          <p:nvPr>
            <p:ph type="body" idx="1"/>
          </p:nvPr>
        </p:nvSpPr>
        <p:spPr>
          <a:xfrm>
            <a:off x="279400" y="800100"/>
            <a:ext cx="12395200" cy="8928715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Solve iteratively in</a:t>
            </a:r>
          </a:p>
          <a:p>
            <a:pPr marL="258849" indent="-218209">
              <a:lnSpc>
                <a:spcPct val="130000"/>
              </a:lnSpc>
              <a:defRPr sz="2800"/>
            </a:pPr>
            <a:r>
              <a:t>Since equations are non-linear, we obtain convolution integrals (loops)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Integrand has support at high wavenumber where expressions do not make sense</a:t>
            </a:r>
          </a:p>
          <a:p>
            <a:pPr marL="258849" indent="-218209">
              <a:lnSpc>
                <a:spcPct val="130000"/>
              </a:lnSpc>
              <a:defRPr sz="2800"/>
            </a:pPr>
            <a:r>
              <a:t>Need to add counterterms from                      to make the result finite and correct</a:t>
            </a:r>
          </a:p>
          <a:p>
            <a:pPr marL="258849" indent="-218209">
              <a:lnSpc>
                <a:spcPct val="130000"/>
              </a:lnSpc>
              <a:defRPr sz="2800"/>
            </a:pPr>
            <a:r>
              <a:t>we just found loops and renormalization applied to galaxies</a:t>
            </a:r>
          </a:p>
        </p:txBody>
      </p:sp>
      <p:sp>
        <p:nvSpPr>
          <p:cNvPr id="554" name="Perturbation Theory within the EFT"/>
          <p:cNvSpPr txBox="1"/>
          <p:nvPr>
            <p:ph type="title"/>
          </p:nvPr>
        </p:nvSpPr>
        <p:spPr>
          <a:xfrm>
            <a:off x="1270000" y="-292100"/>
            <a:ext cx="11049000" cy="1447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Perturbation Theory within the EFT</a:t>
            </a:r>
          </a:p>
        </p:txBody>
      </p:sp>
      <p:pic>
        <p:nvPicPr>
          <p:cNvPr id="555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65300" y="3124200"/>
            <a:ext cx="8013700" cy="901700"/>
          </a:xfrm>
          <a:prstGeom prst="rect">
            <a:avLst/>
          </a:prstGeom>
          <a:ln w="12700"/>
        </p:spPr>
      </p:pic>
      <p:pic>
        <p:nvPicPr>
          <p:cNvPr id="55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26976" y="5627625"/>
            <a:ext cx="3654891" cy="2233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5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5803" y="4383041"/>
            <a:ext cx="12073194" cy="987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55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14227" y="8475304"/>
            <a:ext cx="1905001" cy="603251"/>
          </a:xfrm>
          <a:prstGeom prst="rect">
            <a:avLst/>
          </a:prstGeom>
          <a:ln w="12700"/>
        </p:spPr>
      </p:pic>
      <p:pic>
        <p:nvPicPr>
          <p:cNvPr id="55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431232" y="1364166"/>
            <a:ext cx="1026883" cy="837721"/>
          </a:xfrm>
          <a:prstGeom prst="rect">
            <a:avLst/>
          </a:prstGeom>
          <a:ln w="12700">
            <a:miter lim="400000"/>
          </a:ln>
        </p:spPr>
      </p:pic>
      <p:sp>
        <p:nvSpPr>
          <p:cNvPr id="560" name="Line"/>
          <p:cNvSpPr/>
          <p:nvPr/>
        </p:nvSpPr>
        <p:spPr>
          <a:xfrm>
            <a:off x="871321" y="6640912"/>
            <a:ext cx="2463726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 marL="0" marR="0" algn="ctr"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1" name="Line"/>
          <p:cNvSpPr/>
          <p:nvPr/>
        </p:nvSpPr>
        <p:spPr>
          <a:xfrm>
            <a:off x="1727947" y="6883841"/>
            <a:ext cx="1576620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marL="0" marR="0" algn="ctr"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2" name="Line"/>
          <p:cNvSpPr/>
          <p:nvPr/>
        </p:nvSpPr>
        <p:spPr>
          <a:xfrm>
            <a:off x="4585188" y="6744475"/>
            <a:ext cx="520213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 marL="0" marR="0" algn="ctr"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uFillTx/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56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559214" y="6483559"/>
            <a:ext cx="524511" cy="3147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4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81602" y="5994400"/>
            <a:ext cx="426889" cy="487873"/>
          </a:xfrm>
          <a:prstGeom prst="rect">
            <a:avLst/>
          </a:prstGeom>
          <a:ln w="12700">
            <a:miter lim="400000"/>
          </a:ln>
        </p:spPr>
      </p:pic>
      <p:pic>
        <p:nvPicPr>
          <p:cNvPr id="565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319168" y="7028197"/>
            <a:ext cx="677972" cy="53058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6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485854" y="5994400"/>
            <a:ext cx="390339" cy="6032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831686"/>
            <a:ext cx="13004801" cy="4587060"/>
          </a:xfrm>
          <a:prstGeom prst="rect">
            <a:avLst/>
          </a:prstGeom>
          <a:ln w="12700">
            <a:miter lim="400000"/>
          </a:ln>
        </p:spPr>
      </p:pic>
      <p:sp>
        <p:nvSpPr>
          <p:cNvPr id="569" name="Order by order improvement…"/>
          <p:cNvSpPr txBox="1"/>
          <p:nvPr>
            <p:ph type="body" idx="1"/>
          </p:nvPr>
        </p:nvSpPr>
        <p:spPr>
          <a:xfrm>
            <a:off x="50874" y="-2210576"/>
            <a:ext cx="12661901" cy="11547502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lvl="1" marL="708392" indent="-210552">
              <a:lnSpc>
                <a:spcPct val="130000"/>
              </a:lnSpc>
              <a:buChar char="•"/>
              <a:defRPr sz="2800"/>
            </a:pPr>
          </a:p>
          <a:p>
            <a:pPr lvl="1" marL="708392" indent="-210552">
              <a:lnSpc>
                <a:spcPct val="130000"/>
              </a:lnSpc>
              <a:buChar char="•"/>
              <a:defRPr sz="2800"/>
            </a:pPr>
          </a:p>
          <a:p>
            <a:pPr lvl="1" marL="708392" indent="-210552">
              <a:lnSpc>
                <a:spcPct val="130000"/>
              </a:lnSpc>
              <a:buChar char="•"/>
              <a:defRPr sz="2800"/>
            </a:pPr>
          </a:p>
          <a:p>
            <a:pPr lvl="1" marL="708392" indent="-210552">
              <a:lnSpc>
                <a:spcPct val="130000"/>
              </a:lnSpc>
              <a:buChar char="•"/>
              <a:defRPr sz="2800"/>
            </a:pPr>
          </a:p>
          <a:p>
            <a:pPr lvl="1" marL="708392" indent="-210552">
              <a:lnSpc>
                <a:spcPct val="130000"/>
              </a:lnSpc>
              <a:buChar char="•"/>
              <a:defRPr sz="2800"/>
            </a:pPr>
          </a:p>
          <a:p>
            <a:pPr lvl="1" marL="708392" indent="-210552">
              <a:lnSpc>
                <a:spcPct val="130000"/>
              </a:lnSpc>
              <a:buChar char="•"/>
              <a:defRPr sz="2800"/>
            </a:pPr>
          </a:p>
          <a:p>
            <a:pPr lvl="1" marL="708392" indent="-210552">
              <a:lnSpc>
                <a:spcPct val="130000"/>
              </a:lnSpc>
              <a:buChar char="•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Order by order improvement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Theory error estimated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k-reach pushed to                               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Huge gain wrt former theories</a:t>
            </a:r>
          </a:p>
        </p:txBody>
      </p:sp>
      <p:sp>
        <p:nvSpPr>
          <p:cNvPr id="570" name="EFT of Large Scale Structures at Two Loops"/>
          <p:cNvSpPr txBox="1"/>
          <p:nvPr>
            <p:ph type="title"/>
          </p:nvPr>
        </p:nvSpPr>
        <p:spPr>
          <a:xfrm>
            <a:off x="977900" y="-467924"/>
            <a:ext cx="11049000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EFT of Large Scale Structures at Two Loops</a:t>
            </a:r>
          </a:p>
        </p:txBody>
      </p:sp>
      <p:sp>
        <p:nvSpPr>
          <p:cNvPr id="571" name="with Carrasco, Foreman and Green JCAP1407…"/>
          <p:cNvSpPr txBox="1"/>
          <p:nvPr/>
        </p:nvSpPr>
        <p:spPr>
          <a:xfrm>
            <a:off x="6414294" y="8276653"/>
            <a:ext cx="6456615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buClr>
                <a:srgbClr val="000000"/>
              </a:buClr>
              <a:buFont typeface="Times"/>
              <a:defRPr sz="2000"/>
            </a:pPr>
            <a:r>
              <a:t>with Carrasco, Foreman and Green </a:t>
            </a:r>
            <a:r>
              <a:rPr b="1"/>
              <a:t>JCAP1407</a:t>
            </a:r>
            <a:endParaRPr b="1"/>
          </a:p>
          <a:p>
            <a:pPr algn="r">
              <a:buClr>
                <a:srgbClr val="000000"/>
              </a:buClr>
              <a:buFont typeface="Times"/>
              <a:defRPr sz="2000"/>
            </a:pPr>
            <a:r>
              <a:t>with Zaldarriaga </a:t>
            </a:r>
            <a:r>
              <a:rPr b="1"/>
              <a:t>JCAP1502</a:t>
            </a:r>
            <a:endParaRPr b="1"/>
          </a:p>
          <a:p>
            <a:pPr algn="r">
              <a:buClr>
                <a:srgbClr val="000000"/>
              </a:buClr>
              <a:buFont typeface="Times"/>
              <a:defRPr sz="2000"/>
            </a:pPr>
            <a:r>
              <a:t>with Foreman and Perrier</a:t>
            </a:r>
            <a:r>
              <a:rPr b="1"/>
              <a:t>  1507</a:t>
            </a:r>
            <a:endParaRPr b="1"/>
          </a:p>
          <a:p>
            <a:pPr algn="r">
              <a:buClr>
                <a:srgbClr val="000000"/>
              </a:buClr>
              <a:buFont typeface="Times"/>
              <a:defRPr sz="2000"/>
            </a:pPr>
            <a:r>
              <a:t>see also Baldauf, Shaan, Mercolli and Zaldarriaga</a:t>
            </a:r>
            <a:r>
              <a:rPr b="1"/>
              <a:t> 1507, 1507</a:t>
            </a:r>
          </a:p>
        </p:txBody>
      </p:sp>
      <p:sp>
        <p:nvSpPr>
          <p:cNvPr id="572" name="Estimated Theory…"/>
          <p:cNvSpPr txBox="1"/>
          <p:nvPr/>
        </p:nvSpPr>
        <p:spPr>
          <a:xfrm>
            <a:off x="10290823" y="5286168"/>
            <a:ext cx="27925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sz="28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</a:defRPr>
            </a:pPr>
            <a:r>
              <a:t>Estimated Theory</a:t>
            </a:r>
          </a:p>
          <a:p>
            <a:pPr>
              <a:defRPr sz="28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</a:defRPr>
            </a:pPr>
            <a:r>
              <a:t>error</a:t>
            </a:r>
          </a:p>
        </p:txBody>
      </p:sp>
      <p:sp>
        <p:nvSpPr>
          <p:cNvPr id="573" name="Line"/>
          <p:cNvSpPr/>
          <p:nvPr/>
        </p:nvSpPr>
        <p:spPr>
          <a:xfrm>
            <a:off x="10110290" y="3794257"/>
            <a:ext cx="1543887" cy="1428668"/>
          </a:xfrm>
          <a:prstGeom prst="line">
            <a:avLst/>
          </a:prstGeom>
          <a:ln w="50800">
            <a:solidFill>
              <a:srgbClr val="5E30EB"/>
            </a:solidFill>
            <a:headEnd type="stealth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4" name="All Former Theories…"/>
          <p:cNvSpPr txBox="1"/>
          <p:nvPr/>
        </p:nvSpPr>
        <p:spPr>
          <a:xfrm>
            <a:off x="1968874" y="5005192"/>
            <a:ext cx="3138269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sz="2800">
                <a:solidFill>
                  <a:schemeClr val="accent5"/>
                </a:solidFill>
                <a:uFill>
                  <a:solidFill>
                    <a:srgbClr val="371A94"/>
                  </a:solidFill>
                </a:uFill>
              </a:defRPr>
            </a:pPr>
            <a:r>
              <a:rPr i="1"/>
              <a:t>All</a:t>
            </a:r>
            <a:r>
              <a:t> Former Theories</a:t>
            </a:r>
          </a:p>
          <a:p>
            <a:pPr>
              <a:defRPr sz="2800">
                <a:solidFill>
                  <a:schemeClr val="accent5"/>
                </a:solidFill>
                <a:uFill>
                  <a:solidFill>
                    <a:srgbClr val="371A94"/>
                  </a:solidFill>
                </a:uFill>
              </a:defRPr>
            </a:pPr>
            <a:r>
              <a:t>fail at k~0.03</a:t>
            </a:r>
          </a:p>
        </p:txBody>
      </p:sp>
      <p:sp>
        <p:nvSpPr>
          <p:cNvPr id="575" name="Line"/>
          <p:cNvSpPr/>
          <p:nvPr/>
        </p:nvSpPr>
        <p:spPr>
          <a:xfrm>
            <a:off x="1747603" y="3159118"/>
            <a:ext cx="620943" cy="1718488"/>
          </a:xfrm>
          <a:prstGeom prst="line">
            <a:avLst/>
          </a:prstGeom>
          <a:ln w="50800">
            <a:solidFill>
              <a:schemeClr val="accent5"/>
            </a:solidFill>
            <a:headEnd type="stealth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57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58631" y="8135835"/>
            <a:ext cx="2692080" cy="486867"/>
          </a:xfrm>
          <a:prstGeom prst="rect">
            <a:avLst/>
          </a:prstGeom>
          <a:ln w="12700">
            <a:miter lim="400000"/>
          </a:ln>
        </p:spPr>
      </p:pic>
      <p:pic>
        <p:nvPicPr>
          <p:cNvPr id="577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55079" y="6648846"/>
            <a:ext cx="1027017" cy="696089"/>
          </a:xfrm>
          <a:prstGeom prst="rect">
            <a:avLst/>
          </a:prstGeom>
          <a:ln w="12700"/>
        </p:spPr>
      </p:pic>
      <p:sp>
        <p:nvSpPr>
          <p:cNvPr id="578" name="3 parameters"/>
          <p:cNvSpPr txBox="1"/>
          <p:nvPr/>
        </p:nvSpPr>
        <p:spPr>
          <a:xfrm>
            <a:off x="7207263" y="5643461"/>
            <a:ext cx="19985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28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</a:defRPr>
            </a:lvl1pPr>
          </a:lstStyle>
          <a:p>
            <a:pPr/>
            <a:r>
              <a:t>3 parameters</a:t>
            </a:r>
          </a:p>
        </p:txBody>
      </p:sp>
      <p:sp>
        <p:nvSpPr>
          <p:cNvPr id="579" name="Line"/>
          <p:cNvSpPr/>
          <p:nvPr/>
        </p:nvSpPr>
        <p:spPr>
          <a:xfrm flipH="1">
            <a:off x="8276876" y="3577223"/>
            <a:ext cx="215806" cy="2099462"/>
          </a:xfrm>
          <a:prstGeom prst="line">
            <a:avLst/>
          </a:prstGeom>
          <a:ln w="50800">
            <a:solidFill>
              <a:srgbClr val="5E30EB"/>
            </a:solidFill>
            <a:headEnd type="stealth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Perturbation theory is extremely slow to converge due to the effect of IR-displacements. They affect the feature in real space named BAO peak…"/>
          <p:cNvSpPr txBox="1"/>
          <p:nvPr>
            <p:ph type="body" idx="1"/>
          </p:nvPr>
        </p:nvSpPr>
        <p:spPr>
          <a:xfrm>
            <a:off x="56427" y="506465"/>
            <a:ext cx="12891946" cy="9257295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Perturbation theory is extremely slow to converge due to the effect of IR-displacements. They affect the feature in real space named BAO peak 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The first, and in a sense unique, consistent way to resum the IR-displacements was obtained in                                 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~Similar to soft photons</a:t>
            </a:r>
          </a:p>
        </p:txBody>
      </p:sp>
      <p:sp>
        <p:nvSpPr>
          <p:cNvPr id="582" name="IR-resummation and the BAO peak"/>
          <p:cNvSpPr txBox="1"/>
          <p:nvPr/>
        </p:nvSpPr>
        <p:spPr>
          <a:xfrm>
            <a:off x="977900" y="-480907"/>
            <a:ext cx="11049000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IR-resummation and the BAO peak</a:t>
            </a:r>
          </a:p>
        </p:txBody>
      </p:sp>
      <p:sp>
        <p:nvSpPr>
          <p:cNvPr id="583" name="with Zaldarriaga JCAP2015"/>
          <p:cNvSpPr txBox="1"/>
          <p:nvPr/>
        </p:nvSpPr>
        <p:spPr>
          <a:xfrm>
            <a:off x="1946440" y="3753806"/>
            <a:ext cx="307809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000"/>
            </a:pPr>
            <a:r>
              <a:t>with Zaldarriaga </a:t>
            </a:r>
            <a:r>
              <a:rPr b="1"/>
              <a:t>JCAP2015</a:t>
            </a:r>
          </a:p>
        </p:txBody>
      </p:sp>
      <p:pic>
        <p:nvPicPr>
          <p:cNvPr id="58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968" y="4133811"/>
            <a:ext cx="10018118" cy="1116510"/>
          </a:xfrm>
          <a:prstGeom prst="rect">
            <a:avLst/>
          </a:prstGeom>
          <a:ln w="12700"/>
        </p:spPr>
      </p:pic>
      <p:pic>
        <p:nvPicPr>
          <p:cNvPr id="58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67632" y="5442038"/>
            <a:ext cx="4495093" cy="43508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It works very well…"/>
          <p:cNvSpPr txBox="1"/>
          <p:nvPr>
            <p:ph type="body" idx="1"/>
          </p:nvPr>
        </p:nvSpPr>
        <p:spPr>
          <a:xfrm>
            <a:off x="0" y="711200"/>
            <a:ext cx="12891945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  <a:r>
              <a:t>It works very well</a:t>
            </a: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Similarly well in redshift space</a:t>
            </a:r>
          </a:p>
        </p:txBody>
      </p:sp>
      <p:sp>
        <p:nvSpPr>
          <p:cNvPr id="588" name="IR-resummation and the BAO peak"/>
          <p:cNvSpPr txBox="1"/>
          <p:nvPr/>
        </p:nvSpPr>
        <p:spPr>
          <a:xfrm>
            <a:off x="977900" y="-345441"/>
            <a:ext cx="11049000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IR-resummation and the BAO peak</a:t>
            </a:r>
          </a:p>
        </p:txBody>
      </p:sp>
      <p:sp>
        <p:nvSpPr>
          <p:cNvPr id="589" name="with Zaldarriaga JCAP2015"/>
          <p:cNvSpPr txBox="1"/>
          <p:nvPr/>
        </p:nvSpPr>
        <p:spPr>
          <a:xfrm>
            <a:off x="9720747" y="822504"/>
            <a:ext cx="307809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000"/>
            </a:pPr>
            <a:r>
              <a:t>with Zaldarriaga </a:t>
            </a:r>
            <a:r>
              <a:rPr b="1"/>
              <a:t>JCAP2015</a:t>
            </a:r>
          </a:p>
        </p:txBody>
      </p:sp>
      <p:sp>
        <p:nvSpPr>
          <p:cNvPr id="590" name="with Trevisan JCAP1805"/>
          <p:cNvSpPr txBox="1"/>
          <p:nvPr/>
        </p:nvSpPr>
        <p:spPr>
          <a:xfrm>
            <a:off x="9992759" y="1144237"/>
            <a:ext cx="278304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000"/>
            </a:pPr>
            <a:r>
              <a:t>with Trevisan </a:t>
            </a:r>
            <a:r>
              <a:rPr b="1"/>
              <a:t>JCAP1805</a:t>
            </a:r>
          </a:p>
        </p:txBody>
      </p:sp>
      <p:pic>
        <p:nvPicPr>
          <p:cNvPr id="59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592515"/>
            <a:ext cx="13004801" cy="6091592"/>
          </a:xfrm>
          <a:prstGeom prst="rect">
            <a:avLst/>
          </a:prstGeom>
          <a:ln w="12700"/>
        </p:spPr>
      </p:pic>
      <p:sp>
        <p:nvSpPr>
          <p:cNvPr id="592" name="with Lewandowski et al PRD2018"/>
          <p:cNvSpPr txBox="1"/>
          <p:nvPr/>
        </p:nvSpPr>
        <p:spPr>
          <a:xfrm>
            <a:off x="1367376" y="8174262"/>
            <a:ext cx="369920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000"/>
            </a:pPr>
            <a:r>
              <a:t>with Lewandowski et al </a:t>
            </a:r>
            <a:r>
              <a:rPr b="1"/>
              <a:t>PRD2018</a:t>
            </a:r>
          </a:p>
        </p:txBody>
      </p:sp>
      <p:sp>
        <p:nvSpPr>
          <p:cNvPr id="593" name="Line"/>
          <p:cNvSpPr/>
          <p:nvPr/>
        </p:nvSpPr>
        <p:spPr>
          <a:xfrm flipH="1">
            <a:off x="6571332" y="4521041"/>
            <a:ext cx="1007270" cy="690568"/>
          </a:xfrm>
          <a:prstGeom prst="line">
            <a:avLst/>
          </a:prstGeom>
          <a:ln w="50800">
            <a:solidFill>
              <a:srgbClr val="5E30EB"/>
            </a:solidFill>
            <a:headEnd type="stealth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4" name="Line"/>
          <p:cNvSpPr/>
          <p:nvPr/>
        </p:nvSpPr>
        <p:spPr>
          <a:xfrm>
            <a:off x="10060154" y="4387945"/>
            <a:ext cx="493792" cy="965980"/>
          </a:xfrm>
          <a:prstGeom prst="line">
            <a:avLst/>
          </a:prstGeom>
          <a:ln w="50800">
            <a:solidFill>
              <a:srgbClr val="5E30EB"/>
            </a:solidFill>
            <a:headEnd type="stealth"/>
          </a:ln>
        </p:spPr>
        <p:txBody>
          <a:bodyPr lIns="0" tIns="0" rIns="0" bIns="0"/>
          <a:lstStyle/>
          <a:p>
            <a:pPr marL="0" marR="0"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5" name="IR-resummed"/>
          <p:cNvSpPr txBox="1"/>
          <p:nvPr/>
        </p:nvSpPr>
        <p:spPr>
          <a:xfrm>
            <a:off x="9538234" y="5250269"/>
            <a:ext cx="212737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28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</a:defRPr>
            </a:lvl1pPr>
          </a:lstStyle>
          <a:p>
            <a:pPr/>
            <a:r>
              <a:t>IR-resummed</a:t>
            </a:r>
          </a:p>
        </p:txBody>
      </p:sp>
      <p:sp>
        <p:nvSpPr>
          <p:cNvPr id="596" name="non-IR-resummed"/>
          <p:cNvSpPr txBox="1"/>
          <p:nvPr/>
        </p:nvSpPr>
        <p:spPr>
          <a:xfrm>
            <a:off x="5270980" y="5113376"/>
            <a:ext cx="2779197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28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</a:defRPr>
            </a:lvl1pPr>
          </a:lstStyle>
          <a:p>
            <a:pPr/>
            <a:r>
              <a:t>non-IR-resummed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Analysis of the BOSS/SDSS data"/>
          <p:cNvSpPr txBox="1"/>
          <p:nvPr>
            <p:ph type="title"/>
          </p:nvPr>
        </p:nvSpPr>
        <p:spPr>
          <a:xfrm>
            <a:off x="977900" y="3454400"/>
            <a:ext cx="11049000" cy="2590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Analysis of the BOSS/SDSS data</a:t>
            </a:r>
          </a:p>
        </p:txBody>
      </p:sp>
      <p:sp>
        <p:nvSpPr>
          <p:cNvPr id="599" name="Jerome Gleyzes, Nickolas Kockron, Dida Markovic, Leonardo Senatore, Pierre Zhang,…"/>
          <p:cNvSpPr txBox="1"/>
          <p:nvPr/>
        </p:nvSpPr>
        <p:spPr>
          <a:xfrm>
            <a:off x="1779090" y="5570011"/>
            <a:ext cx="9129693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2000"/>
            </a:pPr>
            <a:r>
              <a:t>Jerome Gleyzes, Nickolas Kockron, Dida Markovic, Leonardo Senatore, Pierre Zhang, </a:t>
            </a:r>
          </a:p>
          <a:p>
            <a:pPr algn="ctr">
              <a:buClr>
                <a:srgbClr val="000000"/>
              </a:buClr>
              <a:buFont typeface="Times"/>
              <a:defRPr sz="2000"/>
            </a:pPr>
            <a:r>
              <a:t>Florian Beutler, Hector Gill-Marin   </a:t>
            </a:r>
          </a:p>
          <a:p>
            <a:pPr algn="ctr">
              <a:buClr>
                <a:srgbClr val="000000"/>
              </a:buClr>
              <a:buFont typeface="Times"/>
              <a:defRPr sz="2000"/>
            </a:pPr>
            <a:r>
              <a:rPr b="1"/>
              <a:t>in completion</a:t>
            </a:r>
            <a:endParaRPr b="1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Preliminary results of the power spectrum analysis of the CMASS&amp;low-z samples…"/>
          <p:cNvSpPr txBox="1"/>
          <p:nvPr>
            <p:ph type="body" idx="1"/>
          </p:nvPr>
        </p:nvSpPr>
        <p:spPr>
          <a:xfrm>
            <a:off x="38100" y="698500"/>
            <a:ext cx="12915900" cy="90424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rPr i="1"/>
              <a:t>Preliminary</a:t>
            </a:r>
            <a:r>
              <a:t> results of the power spectrum analysis of the CMASS&amp;low-z samples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some results are preliminary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more checks, plots, runs, still to do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We assume flat                   and Planck’s 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and measure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These </a:t>
            </a:r>
            <a:r>
              <a:rPr i="1"/>
              <a:t>preliminary</a:t>
            </a:r>
            <a:r>
              <a:t> results, if confirmed, tell us that there is the potentiality of much improving the whole </a:t>
            </a:r>
            <a:r>
              <a:rPr i="1"/>
              <a:t>legacy</a:t>
            </a:r>
            <a:r>
              <a:t> of SDSS.</a:t>
            </a:r>
          </a:p>
        </p:txBody>
      </p:sp>
      <p:sp>
        <p:nvSpPr>
          <p:cNvPr id="602" name="Analysis of the SDSS/BOSS data"/>
          <p:cNvSpPr txBox="1"/>
          <p:nvPr>
            <p:ph type="title"/>
          </p:nvPr>
        </p:nvSpPr>
        <p:spPr>
          <a:xfrm>
            <a:off x="977900" y="0"/>
            <a:ext cx="11049000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Analysis of the SDSS/BOSS data</a:t>
            </a:r>
          </a:p>
        </p:txBody>
      </p:sp>
      <p:pic>
        <p:nvPicPr>
          <p:cNvPr id="60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01251" y="6882334"/>
            <a:ext cx="1418432" cy="478484"/>
          </a:xfrm>
          <a:prstGeom prst="rect">
            <a:avLst/>
          </a:prstGeom>
          <a:ln w="12700"/>
        </p:spPr>
      </p:pic>
      <p:pic>
        <p:nvPicPr>
          <p:cNvPr id="60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32815" y="6860840"/>
            <a:ext cx="2294603" cy="521472"/>
          </a:xfrm>
          <a:prstGeom prst="rect">
            <a:avLst/>
          </a:prstGeom>
          <a:ln w="12700"/>
        </p:spPr>
      </p:pic>
      <p:pic>
        <p:nvPicPr>
          <p:cNvPr id="60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81018" y="7495615"/>
            <a:ext cx="6793485" cy="644693"/>
          </a:xfrm>
          <a:prstGeom prst="rect">
            <a:avLst/>
          </a:prstGeom>
          <a:ln w="12700"/>
        </p:spPr>
      </p:pic>
      <p:pic>
        <p:nvPicPr>
          <p:cNvPr id="60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1261826"/>
            <a:ext cx="13004801" cy="4364828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Preliminary results of the power spectrum analysis of the CMASS&amp;low-z samples…"/>
          <p:cNvSpPr txBox="1"/>
          <p:nvPr>
            <p:ph type="body" idx="1"/>
          </p:nvPr>
        </p:nvSpPr>
        <p:spPr>
          <a:xfrm>
            <a:off x="38100" y="698500"/>
            <a:ext cx="12915900" cy="90424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rPr i="1"/>
              <a:t>Preliminary</a:t>
            </a:r>
            <a:r>
              <a:t> results of the power spectrum analysis of the CMASS&amp;low-z samples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Major improvement with respect to what done before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Error bars comparable to CMB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New way to measure          , and a further data point in the `tension’. </a:t>
            </a:r>
          </a:p>
        </p:txBody>
      </p:sp>
      <p:sp>
        <p:nvSpPr>
          <p:cNvPr id="609" name="Analysis of the SDSS/BOSS data"/>
          <p:cNvSpPr txBox="1"/>
          <p:nvPr>
            <p:ph type="title"/>
          </p:nvPr>
        </p:nvSpPr>
        <p:spPr>
          <a:xfrm>
            <a:off x="977900" y="0"/>
            <a:ext cx="11049000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Analysis of the SDSS/BOSS data</a:t>
            </a:r>
          </a:p>
        </p:txBody>
      </p:sp>
      <p:pic>
        <p:nvPicPr>
          <p:cNvPr id="61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261826"/>
            <a:ext cx="13004801" cy="4364828"/>
          </a:xfrm>
          <a:prstGeom prst="rect">
            <a:avLst/>
          </a:prstGeom>
          <a:ln w="12700"/>
        </p:spPr>
      </p:pic>
      <p:pic>
        <p:nvPicPr>
          <p:cNvPr id="61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6629" y="7537501"/>
            <a:ext cx="619969" cy="584945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We start with an highly inhomogenous configuration:…"/>
          <p:cNvSpPr txBox="1"/>
          <p:nvPr>
            <p:ph type="body" idx="1"/>
          </p:nvPr>
        </p:nvSpPr>
        <p:spPr>
          <a:xfrm>
            <a:off x="279400" y="800100"/>
            <a:ext cx="12395200" cy="8890000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We start with an highly inhomogenous configuration: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And find that inflation starts</a:t>
            </a:r>
          </a:p>
        </p:txBody>
      </p:sp>
      <p:pic>
        <p:nvPicPr>
          <p:cNvPr id="19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89944" y="2842326"/>
            <a:ext cx="1790276" cy="1294557"/>
          </a:xfrm>
          <a:prstGeom prst="rect">
            <a:avLst/>
          </a:prstGeom>
          <a:ln w="12700"/>
        </p:spPr>
      </p:pic>
      <p:sp>
        <p:nvSpPr>
          <p:cNvPr id="196" name="Numerical Experiment"/>
          <p:cNvSpPr txBox="1"/>
          <p:nvPr>
            <p:ph type="title"/>
          </p:nvPr>
        </p:nvSpPr>
        <p:spPr>
          <a:xfrm>
            <a:off x="-1467853" y="-292100"/>
            <a:ext cx="11049001" cy="14478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Numerical Experiment</a:t>
            </a:r>
          </a:p>
        </p:txBody>
      </p:sp>
      <p:pic>
        <p:nvPicPr>
          <p:cNvPr id="19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7642" y="2864679"/>
            <a:ext cx="7518011" cy="1678440"/>
          </a:xfrm>
          <a:prstGeom prst="rect">
            <a:avLst/>
          </a:prstGeom>
          <a:ln w="12700"/>
        </p:spPr>
      </p:pic>
      <p:grpSp>
        <p:nvGrpSpPr>
          <p:cNvPr id="208" name="Group"/>
          <p:cNvGrpSpPr/>
          <p:nvPr/>
        </p:nvGrpSpPr>
        <p:grpSpPr>
          <a:xfrm>
            <a:off x="8366520" y="6350559"/>
            <a:ext cx="4279031" cy="2541041"/>
            <a:chOff x="0" y="0"/>
            <a:chExt cx="4279030" cy="2541040"/>
          </a:xfrm>
        </p:grpSpPr>
        <p:pic>
          <p:nvPicPr>
            <p:cNvPr id="198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073592" y="1953727"/>
              <a:ext cx="551360" cy="551360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grpSp>
          <p:nvGrpSpPr>
            <p:cNvPr id="207" name="Group"/>
            <p:cNvGrpSpPr/>
            <p:nvPr/>
          </p:nvGrpSpPr>
          <p:grpSpPr>
            <a:xfrm>
              <a:off x="-1" y="-1"/>
              <a:ext cx="4279032" cy="2541042"/>
              <a:chOff x="0" y="0"/>
              <a:chExt cx="4279030" cy="2541040"/>
            </a:xfrm>
          </p:grpSpPr>
          <p:grpSp>
            <p:nvGrpSpPr>
              <p:cNvPr id="205" name="Group"/>
              <p:cNvGrpSpPr/>
              <p:nvPr/>
            </p:nvGrpSpPr>
            <p:grpSpPr>
              <a:xfrm>
                <a:off x="0" y="0"/>
                <a:ext cx="3844265" cy="2541041"/>
                <a:chOff x="0" y="0"/>
                <a:chExt cx="3844264" cy="2541040"/>
              </a:xfrm>
            </p:grpSpPr>
            <p:sp>
              <p:nvSpPr>
                <p:cNvPr id="199" name="Line"/>
                <p:cNvSpPr/>
                <p:nvPr/>
              </p:nvSpPr>
              <p:spPr>
                <a:xfrm>
                  <a:off x="91530" y="2052382"/>
                  <a:ext cx="3752735" cy="2045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defTabSz="457200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200" name="Line"/>
                <p:cNvSpPr/>
                <p:nvPr/>
              </p:nvSpPr>
              <p:spPr>
                <a:xfrm flipV="1">
                  <a:off x="549180" y="390931"/>
                  <a:ext cx="1913" cy="2150110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defTabSz="457200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201" name="Line"/>
                <p:cNvSpPr/>
                <p:nvPr/>
              </p:nvSpPr>
              <p:spPr>
                <a:xfrm>
                  <a:off x="91530" y="293197"/>
                  <a:ext cx="3752731" cy="17591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7200"/>
                      </a:moveTo>
                      <a:cubicBezTo>
                        <a:pt x="4390" y="9300"/>
                        <a:pt x="8780" y="11400"/>
                        <a:pt x="11063" y="13200"/>
                      </a:cubicBezTo>
                      <a:cubicBezTo>
                        <a:pt x="13346" y="15000"/>
                        <a:pt x="12995" y="16800"/>
                        <a:pt x="13698" y="18000"/>
                      </a:cubicBezTo>
                      <a:cubicBezTo>
                        <a:pt x="14400" y="19200"/>
                        <a:pt x="14751" y="19800"/>
                        <a:pt x="15278" y="20400"/>
                      </a:cubicBezTo>
                      <a:cubicBezTo>
                        <a:pt x="15805" y="21000"/>
                        <a:pt x="16332" y="21600"/>
                        <a:pt x="16859" y="21600"/>
                      </a:cubicBezTo>
                      <a:cubicBezTo>
                        <a:pt x="17385" y="21600"/>
                        <a:pt x="17912" y="21400"/>
                        <a:pt x="18439" y="20400"/>
                      </a:cubicBezTo>
                      <a:cubicBezTo>
                        <a:pt x="18966" y="19400"/>
                        <a:pt x="19493" y="19000"/>
                        <a:pt x="20020" y="15600"/>
                      </a:cubicBezTo>
                      <a:cubicBezTo>
                        <a:pt x="20546" y="12200"/>
                        <a:pt x="21337" y="2600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434ED6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202" name="Oval"/>
                <p:cNvSpPr/>
                <p:nvPr/>
              </p:nvSpPr>
              <p:spPr>
                <a:xfrm>
                  <a:off x="823770" y="781860"/>
                  <a:ext cx="274591" cy="293198"/>
                </a:xfrm>
                <a:prstGeom prst="ellipse">
                  <a:avLst/>
                </a:prstGeom>
                <a:solidFill>
                  <a:srgbClr val="A8D6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203" name="Line"/>
                <p:cNvSpPr/>
                <p:nvPr/>
              </p:nvSpPr>
              <p:spPr>
                <a:xfrm>
                  <a:off x="1098360" y="977324"/>
                  <a:ext cx="366122" cy="9773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defTabSz="457200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204" name="V"/>
                <p:cNvSpPr txBox="1"/>
                <p:nvPr/>
              </p:nvSpPr>
              <p:spPr>
                <a:xfrm>
                  <a:off x="0" y="0"/>
                  <a:ext cx="389611" cy="48866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>
                  <a:lvl1pPr marL="40639" marR="40639" defTabSz="914400">
                    <a:buClr>
                      <a:srgbClr val="000000"/>
                    </a:buClr>
                    <a:buFont typeface="Arial"/>
                    <a:defRPr sz="2000"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/>
                  <a:r>
                    <a:t>V</a:t>
                  </a:r>
                </a:p>
              </p:txBody>
            </p:sp>
          </p:grpSp>
          <p:pic>
            <p:nvPicPr>
              <p:cNvPr id="206" name="image-12.png" descr="image-12.png"/>
              <p:cNvPicPr>
                <a:picLocks noChangeAspect="0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3935792" y="2052382"/>
                <a:ext cx="343239" cy="39907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209" name="with East, Linde and Kleban JCAP1609…"/>
          <p:cNvSpPr txBox="1"/>
          <p:nvPr/>
        </p:nvSpPr>
        <p:spPr>
          <a:xfrm>
            <a:off x="7208670" y="177800"/>
            <a:ext cx="5741658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1800"/>
            </a:pPr>
            <a:r>
              <a:t>with East, Linde and Kleban </a:t>
            </a:r>
            <a:r>
              <a:rPr b="1"/>
              <a:t>JCAP1609</a:t>
            </a:r>
            <a:endParaRPr b="1"/>
          </a:p>
          <a:p>
            <a:pPr algn="ctr">
              <a:buClr>
                <a:srgbClr val="000000"/>
              </a:buClr>
              <a:buFont typeface="Times"/>
              <a:defRPr sz="1800"/>
            </a:pPr>
            <a:r>
              <a:t>Clough, Lim, di Nunno, Fishler, Flauger, Paban </a:t>
            </a:r>
            <a:r>
              <a:rPr b="1"/>
              <a:t>JCAP1709 </a:t>
            </a:r>
            <a:endParaRPr b="1"/>
          </a:p>
          <a:p>
            <a:pPr algn="ctr">
              <a:buClr>
                <a:srgbClr val="000000"/>
              </a:buClr>
              <a:buFont typeface="Times"/>
              <a:defRPr sz="1800"/>
            </a:pPr>
            <a:r>
              <a:t>Clough, Flauger, Lim </a:t>
            </a:r>
            <a:r>
              <a:rPr b="1"/>
              <a:t>JCAP1805 </a:t>
            </a:r>
          </a:p>
        </p:txBody>
      </p:sp>
      <p:pic>
        <p:nvPicPr>
          <p:cNvPr id="210" name="droppedImage.pdf" descr="dropped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266758" y="2960864"/>
            <a:ext cx="2072080" cy="1584531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Several aspects of physics in cosmology:…"/>
          <p:cNvSpPr txBox="1"/>
          <p:nvPr>
            <p:ph type="body" idx="1"/>
          </p:nvPr>
        </p:nvSpPr>
        <p:spPr>
          <a:xfrm>
            <a:off x="338666" y="809148"/>
            <a:ext cx="12546594" cy="13253139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  <a:r>
              <a:t>Several aspects of physics in cosmology: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Numerical GR and unusual Math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to explain how the universe started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LIGO/VIRGO 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the nature of gravity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hitting hard Dark Energy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 Effective Field Theory of Large Scale Structure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The `Chiral Lagrangian’ for galaxies</a:t>
            </a:r>
          </a:p>
          <a:p>
            <a:pPr lvl="2" marL="1143298" indent="-188258">
              <a:lnSpc>
                <a:spcPct val="130000"/>
              </a:lnSpc>
              <a:spcBef>
                <a:spcPts val="900"/>
              </a:spcBef>
              <a:defRPr sz="2800"/>
            </a:pPr>
            <a:r>
              <a:t>applied to data: it works! </a:t>
            </a:r>
          </a:p>
        </p:txBody>
      </p:sp>
      <p:sp>
        <p:nvSpPr>
          <p:cNvPr id="614" name="Summary"/>
          <p:cNvSpPr txBox="1"/>
          <p:nvPr/>
        </p:nvSpPr>
        <p:spPr>
          <a:xfrm>
            <a:off x="977900" y="-317500"/>
            <a:ext cx="11049000" cy="144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Summary</a:t>
            </a:r>
          </a:p>
        </p:txBody>
      </p:sp>
      <p:pic>
        <p:nvPicPr>
          <p:cNvPr id="61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20533" y="685417"/>
            <a:ext cx="3790201" cy="2489036"/>
          </a:xfrm>
          <a:prstGeom prst="rect">
            <a:avLst/>
          </a:prstGeom>
          <a:ln w="12700"/>
        </p:spPr>
      </p:pic>
      <p:pic>
        <p:nvPicPr>
          <p:cNvPr id="61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45026" y="7360525"/>
            <a:ext cx="7225042" cy="2424956"/>
          </a:xfrm>
          <a:prstGeom prst="rect">
            <a:avLst/>
          </a:prstGeom>
          <a:ln w="12700"/>
        </p:spPr>
      </p:pic>
      <p:pic>
        <p:nvPicPr>
          <p:cNvPr id="61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75016" y="3391239"/>
            <a:ext cx="7376503" cy="12097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We would like to prove that an initial expanding topologically-non-closed 2+1dim cosmology, with a positive cosmological constant and matter satisfying suitable energy conditions, reaches de Sitter space almost everywhere.…"/>
          <p:cNvSpPr txBox="1"/>
          <p:nvPr>
            <p:ph type="body" idx="1"/>
          </p:nvPr>
        </p:nvSpPr>
        <p:spPr>
          <a:xfrm>
            <a:off x="44450" y="587058"/>
            <a:ext cx="12915900" cy="9042401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 We would like to prove that </a:t>
            </a:r>
            <a:r>
              <a:rPr>
                <a:solidFill>
                  <a:schemeClr val="accent6"/>
                </a:solidFill>
              </a:rPr>
              <a:t>an initial expanding topologically-non-closed 2+1dim cosmology</a:t>
            </a:r>
            <a:r>
              <a:t>, with a positive cosmological constant and matter satisfying suitable energy conditions, </a:t>
            </a:r>
            <a:r>
              <a:rPr>
                <a:solidFill>
                  <a:schemeClr val="accent6"/>
                </a:solidFill>
              </a:rPr>
              <a:t>reaches de Sitter space almost everywhere</a:t>
            </a:r>
            <a:r>
              <a:t>.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In 2+1 dimensions, the usual Einstein equation: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On MCF-surfaces: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lvl="1" marL="708392" indent="-210552">
              <a:lnSpc>
                <a:spcPct val="130000"/>
              </a:lnSpc>
              <a:defRPr sz="2800"/>
            </a:pPr>
            <a:r>
              <a:t>here we assumed WEC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The solution reads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for all topologies but the sphere, </a:t>
            </a:r>
            <a:r>
              <a:rPr>
                <a:solidFill>
                  <a:schemeClr val="accent6"/>
                </a:solidFill>
              </a:rPr>
              <a:t>the volume goes to infini</a:t>
            </a:r>
          </a:p>
        </p:txBody>
      </p:sp>
      <p:sp>
        <p:nvSpPr>
          <p:cNvPr id="620" name="Proof in 2+1 dimensions"/>
          <p:cNvSpPr txBox="1"/>
          <p:nvPr>
            <p:ph type="title"/>
          </p:nvPr>
        </p:nvSpPr>
        <p:spPr>
          <a:xfrm>
            <a:off x="33008" y="0"/>
            <a:ext cx="12938784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Proof in 2+1 dimensions</a:t>
            </a:r>
          </a:p>
        </p:txBody>
      </p:sp>
      <p:pic>
        <p:nvPicPr>
          <p:cNvPr id="62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4068" y="3949696"/>
            <a:ext cx="865511" cy="423778"/>
          </a:xfrm>
          <a:prstGeom prst="rect">
            <a:avLst/>
          </a:prstGeom>
          <a:ln w="12700"/>
        </p:spPr>
      </p:pic>
      <p:pic>
        <p:nvPicPr>
          <p:cNvPr id="62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2429" y="3635480"/>
            <a:ext cx="7716928" cy="1052211"/>
          </a:xfrm>
          <a:prstGeom prst="rect">
            <a:avLst/>
          </a:prstGeom>
          <a:ln w="12700"/>
        </p:spPr>
      </p:pic>
      <p:pic>
        <p:nvPicPr>
          <p:cNvPr id="62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397819" y="3878967"/>
            <a:ext cx="2550646" cy="565236"/>
          </a:xfrm>
          <a:prstGeom prst="rect">
            <a:avLst/>
          </a:prstGeom>
          <a:ln w="12700"/>
        </p:spPr>
      </p:pic>
      <p:pic>
        <p:nvPicPr>
          <p:cNvPr id="62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08515" y="8365047"/>
            <a:ext cx="4813498" cy="1002870"/>
          </a:xfrm>
          <a:prstGeom prst="rect">
            <a:avLst/>
          </a:prstGeom>
          <a:ln w="12700"/>
        </p:spPr>
      </p:pic>
      <p:pic>
        <p:nvPicPr>
          <p:cNvPr id="62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58631" y="8654594"/>
            <a:ext cx="865511" cy="423777"/>
          </a:xfrm>
          <a:prstGeom prst="rect">
            <a:avLst/>
          </a:prstGeom>
          <a:ln w="12700"/>
        </p:spPr>
      </p:pic>
      <p:pic>
        <p:nvPicPr>
          <p:cNvPr id="62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677574" y="8502818"/>
            <a:ext cx="4219687" cy="727329"/>
          </a:xfrm>
          <a:prstGeom prst="rect">
            <a:avLst/>
          </a:prstGeom>
          <a:ln w="12700"/>
        </p:spPr>
      </p:pic>
      <p:sp>
        <p:nvSpPr>
          <p:cNvPr id="627" name="where"/>
          <p:cNvSpPr txBox="1"/>
          <p:nvPr/>
        </p:nvSpPr>
        <p:spPr>
          <a:xfrm>
            <a:off x="9028196" y="3894885"/>
            <a:ext cx="104078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where</a:t>
            </a:r>
          </a:p>
        </p:txBody>
      </p:sp>
      <p:pic>
        <p:nvPicPr>
          <p:cNvPr id="62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918077" y="9031610"/>
            <a:ext cx="797050" cy="420686"/>
          </a:xfrm>
          <a:prstGeom prst="rect">
            <a:avLst/>
          </a:prstGeom>
          <a:ln w="12700"/>
        </p:spPr>
      </p:pic>
      <p:pic>
        <p:nvPicPr>
          <p:cNvPr id="629" name="Oval" descr="Oval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811190" y="8258095"/>
            <a:ext cx="4056752" cy="1216774"/>
          </a:xfrm>
          <a:prstGeom prst="rect">
            <a:avLst/>
          </a:prstGeom>
        </p:spPr>
      </p:pic>
      <p:pic>
        <p:nvPicPr>
          <p:cNvPr id="63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002234" y="2856910"/>
            <a:ext cx="6851105" cy="689869"/>
          </a:xfrm>
          <a:prstGeom prst="rect">
            <a:avLst/>
          </a:prstGeom>
          <a:ln w="12700"/>
        </p:spPr>
      </p:pic>
      <p:pic>
        <p:nvPicPr>
          <p:cNvPr id="632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-1" y="5812571"/>
            <a:ext cx="13004801" cy="2094159"/>
          </a:xfrm>
          <a:prstGeom prst="rect">
            <a:avLst/>
          </a:prstGeom>
          <a:ln w="12700"/>
        </p:spPr>
      </p:pic>
      <p:pic>
        <p:nvPicPr>
          <p:cNvPr id="633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2934021" y="5142238"/>
            <a:ext cx="2765142" cy="522819"/>
          </a:xfrm>
          <a:prstGeom prst="rect">
            <a:avLst/>
          </a:prstGeom>
          <a:ln w="127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Inflation starts…"/>
          <p:cNvSpPr txBox="1"/>
          <p:nvPr>
            <p:ph type="body" idx="1"/>
          </p:nvPr>
        </p:nvSpPr>
        <p:spPr>
          <a:xfrm>
            <a:off x="44450" y="711838"/>
            <a:ext cx="12915900" cy="9042401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Inflation starts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BH emit GW</a:t>
            </a:r>
          </a:p>
        </p:txBody>
      </p:sp>
      <p:sp>
        <p:nvSpPr>
          <p:cNvPr id="213" name="Simulation"/>
          <p:cNvSpPr txBox="1"/>
          <p:nvPr>
            <p:ph type="title"/>
          </p:nvPr>
        </p:nvSpPr>
        <p:spPr>
          <a:xfrm>
            <a:off x="977900" y="0"/>
            <a:ext cx="11049000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Simulation</a:t>
            </a:r>
          </a:p>
        </p:txBody>
      </p:sp>
      <p:pic>
        <p:nvPicPr>
          <p:cNvPr id="214" name="koH1.mpeg" descr="koH1.mpeg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661841" y="2352079"/>
            <a:ext cx="11681118" cy="8760838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with East, Linde and Kleban JCAP1609"/>
          <p:cNvSpPr txBox="1"/>
          <p:nvPr/>
        </p:nvSpPr>
        <p:spPr>
          <a:xfrm>
            <a:off x="8910324" y="234949"/>
            <a:ext cx="3936856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buClr>
                <a:srgbClr val="000000"/>
              </a:buClr>
              <a:buFont typeface="Times"/>
              <a:defRPr sz="1800"/>
            </a:pPr>
            <a:r>
              <a:t>with East, Linde and Kleban </a:t>
            </a:r>
            <a:r>
              <a:rPr b="1"/>
              <a:t>JCAP1609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25000" fill="hold"/>
                                        <p:tgtEl>
                                          <p:spTgt spid="2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1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onsider a cosmological spacetime with an initial surface expanding everywhere.…"/>
          <p:cNvSpPr txBox="1"/>
          <p:nvPr>
            <p:ph type="body" idx="1"/>
          </p:nvPr>
        </p:nvSpPr>
        <p:spPr>
          <a:xfrm>
            <a:off x="279400" y="1043728"/>
            <a:ext cx="12395200" cy="9624272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defRPr sz="2800"/>
            </a:pPr>
          </a:p>
          <a:p>
            <a:pPr marL="258849" indent="-218209">
              <a:lnSpc>
                <a:spcPct val="130000"/>
              </a:lnSpc>
              <a:defRPr sz="2800"/>
            </a:pPr>
            <a:r>
              <a:t>Consider a cosmological spacetime with an initial surface expanding everywhere.</a:t>
            </a:r>
          </a:p>
          <a:p>
            <a:pPr marL="258849" indent="-218209">
              <a:lnSpc>
                <a:spcPct val="130000"/>
              </a:lnSpc>
              <a:defRPr sz="2800"/>
            </a:pPr>
            <a:r>
              <a:t>Can the universe globally collapse?</a:t>
            </a:r>
          </a:p>
          <a:p>
            <a:pPr marL="258849" indent="-218209">
              <a:lnSpc>
                <a:spcPct val="130000"/>
              </a:lnSpc>
              <a:defRPr sz="2800"/>
            </a:pPr>
            <a:r>
              <a:t>Since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defRPr sz="2800"/>
            </a:pPr>
            <a:r>
              <a:t>         there must exist a maximal surface, where </a:t>
            </a:r>
          </a:p>
        </p:txBody>
      </p:sp>
      <p:sp>
        <p:nvSpPr>
          <p:cNvPr id="218" name="Analytically:A no Big-Crunch theorem"/>
          <p:cNvSpPr txBox="1"/>
          <p:nvPr>
            <p:ph type="title"/>
          </p:nvPr>
        </p:nvSpPr>
        <p:spPr>
          <a:xfrm>
            <a:off x="-943599" y="-344455"/>
            <a:ext cx="11049001" cy="144780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Analytically:A no Big-Crunch theorem</a:t>
            </a:r>
          </a:p>
        </p:txBody>
      </p:sp>
      <p:pic>
        <p:nvPicPr>
          <p:cNvPr id="2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63247" y="2782558"/>
            <a:ext cx="3532796" cy="2554581"/>
          </a:xfrm>
          <a:prstGeom prst="rect">
            <a:avLst/>
          </a:prstGeom>
          <a:ln w="12700"/>
        </p:spPr>
      </p:pic>
      <p:pic>
        <p:nvPicPr>
          <p:cNvPr id="2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39344" y="3080359"/>
            <a:ext cx="2883269" cy="733464"/>
          </a:xfrm>
          <a:prstGeom prst="rect">
            <a:avLst/>
          </a:prstGeom>
          <a:ln w="12700"/>
        </p:spPr>
      </p:pic>
      <p:pic>
        <p:nvPicPr>
          <p:cNvPr id="2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2536" y="3850107"/>
            <a:ext cx="605918" cy="41948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17291" y="4417186"/>
            <a:ext cx="3927222" cy="550546"/>
          </a:xfrm>
          <a:prstGeom prst="rect">
            <a:avLst/>
          </a:prstGeom>
          <a:ln w="12700"/>
        </p:spPr>
      </p:pic>
      <p:sp>
        <p:nvSpPr>
          <p:cNvPr id="223" name="with Kleban, JCAP 2016…"/>
          <p:cNvSpPr txBox="1"/>
          <p:nvPr/>
        </p:nvSpPr>
        <p:spPr>
          <a:xfrm>
            <a:off x="9692276" y="39509"/>
            <a:ext cx="3308876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Kleban,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JCAP 2016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see also Barrow and Tippler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 1985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Creminelli and Vasy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 2019</a:t>
            </a:r>
          </a:p>
        </p:txBody>
      </p:sp>
      <p:pic>
        <p:nvPicPr>
          <p:cNvPr id="22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12789" y="3251712"/>
            <a:ext cx="1693279" cy="3907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ake a surface, and deform it forward or backward according to sign of…"/>
          <p:cNvSpPr txBox="1"/>
          <p:nvPr>
            <p:ph type="body" idx="1"/>
          </p:nvPr>
        </p:nvSpPr>
        <p:spPr>
          <a:xfrm>
            <a:off x="44450" y="711838"/>
            <a:ext cx="12915900" cy="9042401"/>
          </a:xfrm>
          <a:prstGeom prst="rect">
            <a:avLst/>
          </a:prstGeom>
        </p:spPr>
        <p:txBody>
          <a:bodyPr/>
          <a:lstStyle/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Take a surface, and deform it forward or backward according to sign of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The change of volume: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 So this procedure either converges to an extremal surface, if it can exist, with 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 or it gives a surface of larger volume indefinitely</a:t>
            </a:r>
          </a:p>
          <a:p>
            <a:pPr marL="258849" indent="-218209">
              <a:lnSpc>
                <a:spcPct val="130000"/>
              </a:lnSpc>
              <a:spcBef>
                <a:spcPts val="900"/>
              </a:spcBef>
              <a:buChar char="–"/>
              <a:defRPr sz="2800"/>
            </a:pPr>
            <a:r>
              <a:t>The surface will never its a spacetime singularity nor become singular.</a:t>
            </a:r>
          </a:p>
          <a:p>
            <a:pPr lvl="1" marL="708392" indent="-210552">
              <a:lnSpc>
                <a:spcPct val="130000"/>
              </a:lnSpc>
              <a:defRPr sz="2800"/>
            </a:pPr>
            <a:r>
              <a:t>This is a field of Mathematics, and now it has a new connection to Physics</a:t>
            </a:r>
          </a:p>
        </p:txBody>
      </p:sp>
      <p:sp>
        <p:nvSpPr>
          <p:cNvPr id="227" name="Mean-Curvature Flow"/>
          <p:cNvSpPr txBox="1"/>
          <p:nvPr>
            <p:ph type="title"/>
          </p:nvPr>
        </p:nvSpPr>
        <p:spPr>
          <a:xfrm>
            <a:off x="977900" y="0"/>
            <a:ext cx="11049000" cy="767606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56D6"/>
                </a:solidFill>
              </a:defRPr>
            </a:lvl1pPr>
          </a:lstStyle>
          <a:p>
            <a:pPr/>
            <a:r>
              <a:t>Mean-Curvature Flow</a:t>
            </a:r>
          </a:p>
        </p:txBody>
      </p:sp>
      <p:pic>
        <p:nvPicPr>
          <p:cNvPr id="2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86430" y="745870"/>
            <a:ext cx="457677" cy="457677"/>
          </a:xfrm>
          <a:prstGeom prst="rect">
            <a:avLst/>
          </a:prstGeom>
          <a:ln w="12700"/>
        </p:spPr>
      </p:pic>
      <p:pic>
        <p:nvPicPr>
          <p:cNvPr id="2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81284" y="1400294"/>
            <a:ext cx="6002143" cy="3941626"/>
          </a:xfrm>
          <a:prstGeom prst="rect">
            <a:avLst/>
          </a:prstGeom>
          <a:ln w="12700"/>
        </p:spPr>
      </p:pic>
      <p:pic>
        <p:nvPicPr>
          <p:cNvPr id="23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28218" y="7410411"/>
            <a:ext cx="2650553" cy="371573"/>
          </a:xfrm>
          <a:prstGeom prst="rect">
            <a:avLst/>
          </a:prstGeom>
          <a:ln w="12700"/>
        </p:spPr>
      </p:pic>
      <p:pic>
        <p:nvPicPr>
          <p:cNvPr id="23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13645" y="5974607"/>
            <a:ext cx="5177511" cy="998076"/>
          </a:xfrm>
          <a:prstGeom prst="rect">
            <a:avLst/>
          </a:prstGeom>
          <a:ln w="12700"/>
        </p:spPr>
      </p:pic>
      <p:sp>
        <p:nvSpPr>
          <p:cNvPr id="232" name="with Kleban, JCAP 2016…"/>
          <p:cNvSpPr txBox="1"/>
          <p:nvPr/>
        </p:nvSpPr>
        <p:spPr>
          <a:xfrm>
            <a:off x="9692276" y="40902"/>
            <a:ext cx="3012522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Kleban, 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JCAP 2016</a:t>
            </a:r>
            <a:endParaRPr b="1" sz="1800">
              <a:latin typeface="+mn-lt"/>
              <a:ea typeface="+mn-ea"/>
              <a:cs typeface="+mn-cs"/>
              <a:sym typeface="Times"/>
            </a:endParaRPr>
          </a:p>
          <a:p>
            <a:pPr>
              <a:buClr>
                <a:srgbClr val="000000"/>
              </a:buClr>
              <a:buFont typeface="Times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sz="1800">
                <a:latin typeface="+mn-lt"/>
                <a:ea typeface="+mn-ea"/>
                <a:cs typeface="+mn-cs"/>
                <a:sym typeface="Times"/>
              </a:rPr>
              <a:t>with Creminelli and Vasy</a:t>
            </a:r>
            <a:r>
              <a:rPr b="1" sz="1800">
                <a:latin typeface="+mn-lt"/>
                <a:ea typeface="+mn-ea"/>
                <a:cs typeface="+mn-cs"/>
                <a:sym typeface="Times"/>
              </a:rPr>
              <a:t> 2019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Times"/>
        <a:ea typeface="Times"/>
        <a:cs typeface="Times"/>
      </a:majorFont>
      <a:minorFont>
        <a:latin typeface="Times"/>
        <a:ea typeface="Times"/>
        <a:cs typeface="Time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A8D6FF"/>
        </a:solidFill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57799" marR="57799" indent="0" algn="l" defTabSz="1295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4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Time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57799" marR="57799" indent="0" algn="l" defTabSz="1295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4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Time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Times"/>
        <a:ea typeface="Times"/>
        <a:cs typeface="Times"/>
      </a:majorFont>
      <a:minorFont>
        <a:latin typeface="Times"/>
        <a:ea typeface="Times"/>
        <a:cs typeface="Time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A8D6FF"/>
        </a:solidFill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57799" marR="57799" indent="0" algn="l" defTabSz="1295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4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Time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57799" marR="57799" indent="0" algn="l" defTabSz="1295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400" u="none" kumimoji="0" normalizeH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Time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