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30"/>
  </p:notesMasterIdLst>
  <p:handoutMasterIdLst>
    <p:handoutMasterId r:id="rId31"/>
  </p:handoutMasterIdLst>
  <p:sldIdLst>
    <p:sldId id="256" r:id="rId2"/>
    <p:sldId id="423" r:id="rId3"/>
    <p:sldId id="460" r:id="rId4"/>
    <p:sldId id="454" r:id="rId5"/>
    <p:sldId id="457" r:id="rId6"/>
    <p:sldId id="461" r:id="rId7"/>
    <p:sldId id="482" r:id="rId8"/>
    <p:sldId id="485" r:id="rId9"/>
    <p:sldId id="449" r:id="rId10"/>
    <p:sldId id="464" r:id="rId11"/>
    <p:sldId id="462" r:id="rId12"/>
    <p:sldId id="463" r:id="rId13"/>
    <p:sldId id="465" r:id="rId14"/>
    <p:sldId id="467" r:id="rId15"/>
    <p:sldId id="486" r:id="rId16"/>
    <p:sldId id="452" r:id="rId17"/>
    <p:sldId id="470" r:id="rId18"/>
    <p:sldId id="458" r:id="rId19"/>
    <p:sldId id="459" r:id="rId20"/>
    <p:sldId id="483" r:id="rId21"/>
    <p:sldId id="484" r:id="rId22"/>
    <p:sldId id="471" r:id="rId23"/>
    <p:sldId id="475" r:id="rId24"/>
    <p:sldId id="472" r:id="rId25"/>
    <p:sldId id="473" r:id="rId26"/>
    <p:sldId id="476" r:id="rId27"/>
    <p:sldId id="455" r:id="rId28"/>
    <p:sldId id="4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68" d="100"/>
          <a:sy n="68" d="100"/>
        </p:scale>
        <p:origin x="57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F701B-3D53-4196-94CB-F81F14FBFB95}" type="datetimeFigureOut">
              <a:rPr lang="en-GB" smtClean="0"/>
              <a:t>11/07/2019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8270E-8F93-41A3-A24D-0FCAB7069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66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A99F1-5FEF-4E21-B1C2-187B0C1BEA6C}" type="datetimeFigureOut">
              <a:rPr lang="en-GB" smtClean="0"/>
              <a:t>11/07/2019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2D005-2300-4395-9D3A-47F0544A4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78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2D005-2300-4395-9D3A-47F0544A48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0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137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AN_atlaslogo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89091"/>
            <a:ext cx="1385890" cy="1371600"/>
          </a:xfrm>
          <a:prstGeom prst="rect">
            <a:avLst/>
          </a:prstGeom>
        </p:spPr>
      </p:pic>
      <p:pic>
        <p:nvPicPr>
          <p:cNvPr id="10" name="Picture 9" descr="AN_cernlogo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389092"/>
            <a:ext cx="128587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4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70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375"/>
            <a:ext cx="3904974" cy="43632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B3D-90E4-C946-BCF9-8FBC622A1A0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660900" y="1771375"/>
            <a:ext cx="4025900" cy="4363950"/>
          </a:xfrm>
          <a:prstGeom prst="rect">
            <a:avLst/>
          </a:prstGeom>
        </p:spPr>
        <p:txBody>
          <a:bodyPr/>
          <a:lstStyle>
            <a:lvl1pPr marL="285750" indent="-285750">
              <a:buSzPct val="120000"/>
              <a:buFont typeface="Wingdings" charset="2"/>
              <a:buChar char="§"/>
              <a:defRPr/>
            </a:lvl1pPr>
            <a:lvl2pPr marL="285750" indent="-285750">
              <a:buSzPct val="120000"/>
              <a:buFont typeface="Wingdings" charset="2"/>
              <a:buChar char="§"/>
              <a:defRPr/>
            </a:lvl2pPr>
            <a:lvl3pPr marL="173038" indent="-171450">
              <a:buSzPct val="120000"/>
              <a:buFont typeface="Wingdings" charset="2"/>
              <a:buChar char="§"/>
              <a:defRPr/>
            </a:lvl3pPr>
            <a:lvl4pPr marL="173038" indent="-171450">
              <a:buSzPct val="120000"/>
              <a:buFont typeface="Wingdings" charset="2"/>
              <a:buChar char="§"/>
              <a:defRPr/>
            </a:lvl4pPr>
            <a:lvl5pPr marL="173038" indent="-171450">
              <a:buSzPct val="120000"/>
              <a:buFont typeface="Wingdings" charset="2"/>
              <a:buChar char="§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4344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usic_dia_divider_page_white.png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350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2984" cy="685799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015" y="4091608"/>
            <a:ext cx="9143999" cy="18387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6978" y="4406900"/>
            <a:ext cx="6892209" cy="1362075"/>
          </a:xfr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6504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52" y="140908"/>
            <a:ext cx="8229600" cy="922130"/>
          </a:xfrm>
        </p:spPr>
        <p:txBody>
          <a:bodyPr>
            <a:normAutofit/>
          </a:bodyPr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520259"/>
            <a:ext cx="144016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 panose="020B0503020204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11/07/2019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9672" y="6525344"/>
            <a:ext cx="6192688" cy="332656"/>
          </a:xfrm>
          <a:prstGeom prst="rect">
            <a:avLst/>
          </a:prstGeom>
        </p:spPr>
        <p:txBody>
          <a:bodyPr/>
          <a:lstStyle>
            <a:lvl1pPr>
              <a:defRPr>
                <a:latin typeface="Corbel" panose="020B0503020204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it-IT"/>
              <a:t>Michele Faucci Giannelli, University of Edinburgh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6494398"/>
            <a:ext cx="730424" cy="365125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fld id="{6C2E60A5-DCD6-4EC2-9467-38078BCBF0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04056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 normalizeH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2400" normalizeH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600"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tabLst/>
              <a:defRPr normalizeH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394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8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4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2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0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4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9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5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9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373"/>
            <a:ext cx="8229600" cy="914400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990600"/>
            <a:ext cx="8991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37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1"/>
          </a:xfrm>
          <a:prstGeom prst="rect">
            <a:avLst/>
          </a:prstGeom>
          <a:solidFill>
            <a:srgbClr val="041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9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63" r:id="rId12"/>
    <p:sldLayoutId id="2147483665" r:id="rId13"/>
    <p:sldLayoutId id="2147483666" r:id="rId14"/>
    <p:sldLayoutId id="2147483686" r:id="rId1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007/JHEP11(2017)191" TargetMode="External"/><Relationship Id="rId2" Type="http://schemas.openxmlformats.org/officeDocument/2006/relationships/hyperlink" Target="http://link.springer.com/article/10.1140/epjc/s10052-017-4821-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aps.org/doi/10.1103/PhysRevD.98.012003" TargetMode="External"/><Relationship Id="rId4" Type="http://schemas.openxmlformats.org/officeDocument/2006/relationships/hyperlink" Target="https://link.springer.com/article/10.1007/JHEP10(2018)159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36912"/>
            <a:ext cx="8928992" cy="1872208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Measurement of top-quark pairs cross-sections at ATLAS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5301208"/>
            <a:ext cx="5487504" cy="994589"/>
          </a:xfrm>
        </p:spPr>
        <p:txBody>
          <a:bodyPr>
            <a:normAutofit fontScale="47500" lnSpcReduction="20000"/>
          </a:bodyPr>
          <a:lstStyle/>
          <a:p>
            <a:r>
              <a:rPr lang="en-GB" sz="5800" u="sng" dirty="0"/>
              <a:t>Michele Faucci Giannelli</a:t>
            </a:r>
          </a:p>
          <a:p>
            <a:r>
              <a:rPr lang="en-GB" sz="5800" i="1" dirty="0"/>
              <a:t>On behalf of the ATLAS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823335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44E2BD-B273-412B-9030-320E480C09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8" y="948929"/>
            <a:ext cx="2857182" cy="2772000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A0BE2066-6DEE-4EA8-9CFC-A11A22B4E0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986" y="948929"/>
            <a:ext cx="2857182" cy="27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Result: Top rapidity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291" y="3670902"/>
            <a:ext cx="2874621" cy="27889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70902"/>
            <a:ext cx="2874621" cy="2788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949897"/>
            <a:ext cx="2915816" cy="28288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0192" y="3778784"/>
            <a:ext cx="2736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predictions are compatible with data</a:t>
            </a:r>
          </a:p>
        </p:txBody>
      </p:sp>
      <p:sp>
        <p:nvSpPr>
          <p:cNvPr id="13" name="TextBox 12"/>
          <p:cNvSpPr txBox="1"/>
          <p:nvPr/>
        </p:nvSpPr>
        <p:spPr>
          <a:xfrm rot="558311">
            <a:off x="847235" y="2516698"/>
            <a:ext cx="121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5936" y="419536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4206679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526821">
            <a:off x="6715739" y="175986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18" name="TextBox 17"/>
          <p:cNvSpPr txBox="1"/>
          <p:nvPr/>
        </p:nvSpPr>
        <p:spPr>
          <a:xfrm rot="558311">
            <a:off x="3877536" y="2516698"/>
            <a:ext cx="121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</p:spTree>
    <p:extLst>
      <p:ext uri="{BB962C8B-B14F-4D97-AF65-F5344CB8AC3E}">
        <p14:creationId xmlns:p14="http://schemas.microsoft.com/office/powerpoint/2010/main" val="4176524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Result: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  <a:r>
                  <a:rPr lang="en-GB" dirty="0" err="1"/>
                  <a:t>p</a:t>
                </a:r>
                <a:r>
                  <a:rPr lang="en-GB" baseline="-25000" dirty="0" err="1"/>
                  <a:t>T</a:t>
                </a:r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93" t="-14530" b="-35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1640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877" y="1851640"/>
            <a:ext cx="3110245" cy="3017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54" y="1851640"/>
            <a:ext cx="3110246" cy="3017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55122" y="5387567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variable is sensitive to additional radiation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all predictions can describe the high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77" y="1213693"/>
            <a:ext cx="4516950" cy="4336638"/>
          </a:xfrm>
          <a:prstGeom prst="rect">
            <a:avLst/>
          </a:prstGeom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E6D2A88-3F8C-468A-9D18-B9D9B1E043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222" y="1213693"/>
            <a:ext cx="4516950" cy="43344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5EBDD4-2D6F-4EAF-997E-6B297134B998}"/>
              </a:ext>
            </a:extLst>
          </p:cNvPr>
          <p:cNvSpPr txBox="1"/>
          <p:nvPr/>
        </p:nvSpPr>
        <p:spPr>
          <a:xfrm>
            <a:off x="522508" y="5242823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the MC samples shows a reasonably good agreement with the data in a standard 4+ jet selection, when requesting 6 jets the MC prediction do not model data well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AEA7A-5B0E-44B1-B96B-EB849689EDFC}"/>
              </a:ext>
            </a:extLst>
          </p:cNvPr>
          <p:cNvSpPr txBox="1"/>
          <p:nvPr/>
        </p:nvSpPr>
        <p:spPr>
          <a:xfrm>
            <a:off x="1455160" y="967630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or more jets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78F65-7183-49A9-BADB-EB1395CA1627}"/>
              </a:ext>
            </a:extLst>
          </p:cNvPr>
          <p:cNvSpPr txBox="1"/>
          <p:nvPr/>
        </p:nvSpPr>
        <p:spPr>
          <a:xfrm>
            <a:off x="6263270" y="942765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or more jets</a:t>
            </a:r>
          </a:p>
        </p:txBody>
      </p:sp>
    </p:spTree>
    <p:extLst>
      <p:ext uri="{BB962C8B-B14F-4D97-AF65-F5344CB8AC3E}">
        <p14:creationId xmlns:p14="http://schemas.microsoft.com/office/powerpoint/2010/main" val="159040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0.50417 0.0069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8" y="34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12" grpId="0"/>
      <p:bldP spid="13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Result: </a:t>
                </a:r>
                <a14:m>
                  <m:oMath xmlns:m="http://schemas.openxmlformats.org/officeDocument/2006/math">
                    <m:r>
                      <a:rPr lang="en-GB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dirty="0"/>
                  <a:t> mass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93" t="-14530" b="-35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2942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069" y="1892942"/>
            <a:ext cx="3216115" cy="31202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137" y="1851640"/>
            <a:ext cx="3110245" cy="30175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1560" y="5589239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predictions using Herwig++ are not compatible with data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73" y="1252740"/>
            <a:ext cx="4516950" cy="433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1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-0.2559 -0.0011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Result: </a:t>
                </a:r>
                <a14:m>
                  <m:oMath xmlns:m="http://schemas.openxmlformats.org/officeDocument/2006/math">
                    <m:r>
                      <a:rPr lang="en-GB" b="1" i="1" dirty="0"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dirty="0"/>
                  <a:t> rapidity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93" t="-14530" b="-35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3110245" cy="30175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594" y="1916832"/>
            <a:ext cx="3191492" cy="3096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956244"/>
            <a:ext cx="3110246" cy="30175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530120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predictions are compatible with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5615" y="161729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7851" y="15825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76681" y="155679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040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Di-boosted hadronic: Other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1196752"/>
            <a:ext cx="3102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MG5_aMC@NLO is not compatible with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120177" y="2060848"/>
                <a:ext cx="2337819" cy="732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𝑜𝑢𝑡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acc>
                        </m:sup>
                      </m:sSubSup>
                      <m:r>
                        <a:rPr lang="en-GB" i="1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,1</m:t>
                          </m:r>
                        </m:sub>
                      </m:sSub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,2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e>
                          </m:acc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,2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e>
                              </m:acc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77" y="2060848"/>
                <a:ext cx="2337819" cy="7323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122593" y="3068960"/>
                <a:ext cx="2340641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/>
                            <a:ea typeface="Cambria Math"/>
                          </a:rPr>
                          <m:t>𝜒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,1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,2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593" y="3068960"/>
                <a:ext cx="2340641" cy="404983"/>
              </a:xfrm>
              <a:prstGeom prst="rect">
                <a:avLst/>
              </a:prstGeom>
              <a:blipFill>
                <a:blip r:embed="rId3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964775" y="88676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pic>
        <p:nvPicPr>
          <p:cNvPr id="18" name="Content Placeholder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685F998-1385-48A7-9F66-1B599377C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673" y="1006128"/>
            <a:ext cx="2875734" cy="2790000"/>
          </a:xfrm>
        </p:spPr>
      </p:pic>
      <p:pic>
        <p:nvPicPr>
          <p:cNvPr id="20" name="Picture 19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F5068589-3D2A-465D-8125-B0DE6F33BA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5" y="1007564"/>
            <a:ext cx="2875735" cy="2790000"/>
          </a:xfrm>
          <a:prstGeom prst="rect">
            <a:avLst/>
          </a:prstGeom>
        </p:spPr>
      </p:pic>
      <p:pic>
        <p:nvPicPr>
          <p:cNvPr id="22" name="Picture 21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552B4561-F010-4337-95A1-3E8B479FA2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8" y="3702875"/>
            <a:ext cx="2875735" cy="2790000"/>
          </a:xfrm>
          <a:prstGeom prst="rect">
            <a:avLst/>
          </a:prstGeom>
        </p:spPr>
      </p:pic>
      <p:pic>
        <p:nvPicPr>
          <p:cNvPr id="24" name="Picture 2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8573F03B-EC9A-442B-BB93-696B274C2D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040" y="3671489"/>
            <a:ext cx="2875735" cy="2790000"/>
          </a:xfrm>
          <a:prstGeom prst="rect">
            <a:avLst/>
          </a:prstGeom>
        </p:spPr>
      </p:pic>
      <p:pic>
        <p:nvPicPr>
          <p:cNvPr id="26" name="Picture 2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0A5A0C-BE5A-4F47-B6FA-536BA6A1F7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171" y="3672174"/>
            <a:ext cx="2875735" cy="27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5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A513-B9FD-459F-880B-4B2CDC203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Di-boosted hadronic: Parton level</a:t>
            </a:r>
          </a:p>
        </p:txBody>
      </p:sp>
      <p:pic>
        <p:nvPicPr>
          <p:cNvPr id="8" name="Content Placeholder 7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A5130CC0-02B3-47CF-9414-7AF92943B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6" y="912875"/>
            <a:ext cx="2875734" cy="2790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C5E66-3A58-4E43-BFCE-E04B5DD6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D8ABF-E2D2-4EE1-8EEA-58752423C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12BA8-C77C-4269-A113-45110FB4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EE410213-BF8D-4ED9-9305-2CFB58D2E9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4" y="3692335"/>
            <a:ext cx="2875735" cy="2790000"/>
          </a:xfrm>
          <a:prstGeom prst="rect">
            <a:avLst/>
          </a:prstGeom>
        </p:spPr>
      </p:pic>
      <p:pic>
        <p:nvPicPr>
          <p:cNvPr id="12" name="Picture 11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1BD247D6-75B8-4981-A820-42FC32B2CE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28" y="912875"/>
            <a:ext cx="2875735" cy="279000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6FE6245-9E63-4E58-85A1-5F4A469126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342" y="912875"/>
            <a:ext cx="2875735" cy="2790000"/>
          </a:xfrm>
          <a:prstGeom prst="rect">
            <a:avLst/>
          </a:prstGeom>
        </p:spPr>
      </p:pic>
      <p:pic>
        <p:nvPicPr>
          <p:cNvPr id="16" name="Picture 15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A5E6DDC9-8BD5-474C-8624-CDC38A0509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28" y="3692335"/>
            <a:ext cx="2875735" cy="2790000"/>
          </a:xfrm>
          <a:prstGeom prst="rect">
            <a:avLst/>
          </a:prstGeom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42C075F-9CAC-4665-AE97-25AC9E9539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342" y="3692335"/>
            <a:ext cx="2875735" cy="27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81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Many results produced in the last years </a:t>
            </a:r>
          </a:p>
          <a:p>
            <a:pPr lvl="1"/>
            <a:r>
              <a:rPr lang="en-GB" dirty="0"/>
              <a:t>All channels considered</a:t>
            </a:r>
          </a:p>
          <a:p>
            <a:r>
              <a:rPr lang="en-GB" dirty="0"/>
              <a:t>Some tensions are visible between data and predictions in different channels </a:t>
            </a:r>
          </a:p>
          <a:p>
            <a:pPr lvl="1"/>
            <a:r>
              <a:rPr lang="en-GB" dirty="0"/>
              <a:t>A slope is visible for the top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endParaRPr lang="en-GB" dirty="0"/>
          </a:p>
          <a:p>
            <a:pPr lvl="1"/>
            <a:r>
              <a:rPr lang="en-GB" dirty="0"/>
              <a:t>No MC can describe all variables perfectly</a:t>
            </a:r>
          </a:p>
          <a:p>
            <a:r>
              <a:rPr lang="en-GB" dirty="0"/>
              <a:t>The new measurements can be used to improve the tuning of the next generation of MC</a:t>
            </a:r>
          </a:p>
          <a:p>
            <a:pPr lvl="1"/>
            <a:r>
              <a:rPr lang="en-GB" dirty="0"/>
              <a:t>A better agreement is seen for the MC predictions tuned with Run1 and 2015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90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30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Data/MC agreement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667902"/>
            <a:ext cx="2874621" cy="278892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25972"/>
            <a:ext cx="2951048" cy="2863067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33" y="925972"/>
            <a:ext cx="2874621" cy="27889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76528"/>
            <a:ext cx="2874621" cy="27889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0111099">
            <a:off x="504231" y="189883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</p:txBody>
      </p:sp>
      <p:sp>
        <p:nvSpPr>
          <p:cNvPr id="14" name="TextBox 13"/>
          <p:cNvSpPr txBox="1"/>
          <p:nvPr/>
        </p:nvSpPr>
        <p:spPr>
          <a:xfrm rot="721311">
            <a:off x="3906789" y="131246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9612" y="482325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80" y="488632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68" y="2276872"/>
            <a:ext cx="3238736" cy="276086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438112">
            <a:off x="6716409" y="264327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300192" y="5192582"/>
            <a:ext cx="2664296" cy="6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400" dirty="0"/>
              <a:t>The background is small in all channels</a:t>
            </a:r>
          </a:p>
        </p:txBody>
      </p:sp>
    </p:spTree>
    <p:extLst>
      <p:ext uri="{BB962C8B-B14F-4D97-AF65-F5344CB8AC3E}">
        <p14:creationId xmlns:p14="http://schemas.microsoft.com/office/powerpoint/2010/main" val="3426534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MC samples used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9992" y="1374800"/>
            <a:ext cx="4644008" cy="4142431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 and </a:t>
            </a:r>
            <a:r>
              <a:rPr lang="en-GB" sz="24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data (3.2 fb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2015+2016 data (36.1 fb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 predictions:</a:t>
            </a:r>
          </a:p>
          <a:p>
            <a:pPr lvl="1"/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 (old nominal)</a:t>
            </a:r>
          </a:p>
          <a:p>
            <a:pPr lvl="1"/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PowHeg+Herwig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PowHeg+Pythia8 (new nominal)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PowHeg+Pythia6/8 IFSR variations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PowHeg+Herwig7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MG5_aMC@NLO+Herwig++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MG5_aMC@NLO+Pythia8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Sherpa (2.2.1)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11/07/2019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Michele Faucci Giannelli, University of Edinburgh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12160" y="912174"/>
                <a:ext cx="1688411" cy="462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nor/>
                            </m:rPr>
                            <a:rPr lang="en-GB" sz="24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</m:rad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=13 </m:t>
                      </m:r>
                      <m:r>
                        <m:rPr>
                          <m:nor/>
                        </m:rPr>
                        <a:rPr lang="en-GB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TeV</m:t>
                      </m:r>
                    </m:oMath>
                  </m:oMathPara>
                </a14:m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912174"/>
                <a:ext cx="1688411" cy="4626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59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Top differential cross-sections in ATLAS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276056"/>
          </a:xfrm>
        </p:spPr>
        <p:txBody>
          <a:bodyPr>
            <a:normAutofit/>
          </a:bodyPr>
          <a:lstStyle/>
          <a:p>
            <a:r>
              <a:rPr lang="en-GB" sz="2800" dirty="0"/>
              <a:t>ATLAS has performed many differential cross-sections measurement of top-pair observables at 7, 8 and 13 TeV</a:t>
            </a:r>
          </a:p>
          <a:p>
            <a:pPr lvl="1"/>
            <a:r>
              <a:rPr lang="en-GB" sz="2400" dirty="0"/>
              <a:t>More than 15 published papers and more to be submitted</a:t>
            </a:r>
          </a:p>
          <a:p>
            <a:pPr>
              <a:spcBef>
                <a:spcPts val="1200"/>
              </a:spcBef>
            </a:pPr>
            <a:r>
              <a:rPr lang="en-GB" sz="2800" dirty="0"/>
              <a:t>Will focus on most recent publications at 13 </a:t>
            </a:r>
            <a:r>
              <a:rPr lang="en-GB" sz="2800" dirty="0" err="1"/>
              <a:t>TeV</a:t>
            </a:r>
            <a:r>
              <a:rPr lang="en-GB" sz="2800" dirty="0"/>
              <a:t> in several channels</a:t>
            </a:r>
          </a:p>
          <a:p>
            <a:pPr lvl="1"/>
            <a:r>
              <a:rPr lang="en-GB" sz="2400" dirty="0"/>
              <a:t>di-lepton channel (</a:t>
            </a:r>
            <a:r>
              <a:rPr lang="fr-FR" sz="2400" dirty="0" err="1">
                <a:hlinkClick r:id="rId2"/>
              </a:rPr>
              <a:t>Eur</a:t>
            </a:r>
            <a:r>
              <a:rPr lang="fr-FR" sz="2400" dirty="0">
                <a:hlinkClick r:id="rId2"/>
              </a:rPr>
              <a:t>. Phys. J. C77 (2017) 299</a:t>
            </a:r>
            <a:r>
              <a:rPr lang="en-GB" sz="2400" dirty="0"/>
              <a:t>)</a:t>
            </a:r>
          </a:p>
          <a:p>
            <a:pPr lvl="1"/>
            <a:r>
              <a:rPr lang="en-GB" sz="2400" dirty="0" err="1"/>
              <a:t>l+jets</a:t>
            </a:r>
            <a:r>
              <a:rPr lang="en-GB" sz="2400" dirty="0"/>
              <a:t> channel (boosted and resolved) (</a:t>
            </a:r>
            <a:r>
              <a:rPr lang="en-GB" sz="2400" dirty="0">
                <a:hlinkClick r:id="rId3"/>
              </a:rPr>
              <a:t>JHEP 11 (2017) 191</a:t>
            </a:r>
            <a:r>
              <a:rPr lang="en-GB" sz="2400" dirty="0"/>
              <a:t>)</a:t>
            </a:r>
          </a:p>
          <a:p>
            <a:pPr lvl="1"/>
            <a:r>
              <a:rPr lang="en-GB" sz="2400" dirty="0" err="1"/>
              <a:t>l+jets</a:t>
            </a:r>
            <a:r>
              <a:rPr lang="en-GB" sz="2400" dirty="0"/>
              <a:t> channel vs # jets (</a:t>
            </a:r>
            <a:r>
              <a:rPr lang="en-GB" sz="2400" dirty="0">
                <a:hlinkClick r:id="rId4"/>
              </a:rPr>
              <a:t>JHEP 10 (2018) 159</a:t>
            </a:r>
            <a:r>
              <a:rPr lang="en-GB" sz="2400" dirty="0"/>
              <a:t>)</a:t>
            </a:r>
          </a:p>
          <a:p>
            <a:pPr lvl="1"/>
            <a:r>
              <a:rPr lang="en-GB" sz="2400" dirty="0"/>
              <a:t>di-boosted hadronic channel (</a:t>
            </a:r>
            <a:r>
              <a:rPr lang="en-GB" sz="2400" dirty="0">
                <a:hlinkClick r:id="rId5"/>
              </a:rPr>
              <a:t>Phys. Rev. D 98 (2018) 012003</a:t>
            </a:r>
            <a:r>
              <a:rPr lang="en-GB" sz="2400" dirty="0"/>
              <a:t>)</a:t>
            </a:r>
          </a:p>
          <a:p>
            <a:pPr lvl="1"/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057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Top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: an history at particle…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4744"/>
            <a:ext cx="4774438" cy="40324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06" y="1107629"/>
            <a:ext cx="4523994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92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 parton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60" y="1268760"/>
            <a:ext cx="4689180" cy="3960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569" y="1124744"/>
            <a:ext cx="4523994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26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524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Di-lepton analysis: topology and selection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32-Point Star 8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45325" y="287102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79271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34378" y="240171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65499" y="1124744"/>
            <a:ext cx="4416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electron and 1 muon with opposite sign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leptons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8944" y="1804754"/>
            <a:ext cx="415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2 jets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40711" y="2247844"/>
            <a:ext cx="3187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one b-jets (77% WP)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325257" y="4587461"/>
            <a:ext cx="1631119" cy="114579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325257" y="4587462"/>
            <a:ext cx="2063167" cy="1376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956376" y="406555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245" y="4215763"/>
            <a:ext cx="4031911" cy="709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reconstruction uses the neutrino weighting method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58360" y="5358839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4" y="5132528"/>
            <a:ext cx="3662164" cy="116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768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-1506"/>
            <a:ext cx="7932455" cy="922130"/>
          </a:xfrm>
        </p:spPr>
        <p:txBody>
          <a:bodyPr>
            <a:normAutofit fontScale="90000"/>
          </a:bodyPr>
          <a:lstStyle/>
          <a:p>
            <a:r>
              <a:rPr lang="en-GB" dirty="0"/>
              <a:t>Resolved </a:t>
            </a:r>
            <a:r>
              <a:rPr lang="en-GB" dirty="0" err="1"/>
              <a:t>l+jet</a:t>
            </a:r>
            <a:r>
              <a:rPr lang="en-GB" dirty="0"/>
              <a:t> analysis: 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325257" y="4411713"/>
            <a:ext cx="983047" cy="1687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325257" y="4580449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5325" y="287102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79271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781328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30718" y="4247347"/>
            <a:ext cx="12057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430718" y="4961481"/>
            <a:ext cx="12057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765499" y="1124744"/>
            <a:ext cx="341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lepton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78944" y="1562653"/>
            <a:ext cx="415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4 jets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14968" y="4127908"/>
            <a:ext cx="4134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two highest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b-jets (70% WP)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68145" y="3297121"/>
            <a:ext cx="3108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reconstruction: </a:t>
            </a:r>
            <a:b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jets that best reconstruct W mass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536621" y="5356561"/>
            <a:ext cx="1758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light jets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b-jet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6863" y="5806511"/>
            <a:ext cx="573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selection is identical at reconstruction and particle level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9794" y="2876743"/>
            <a:ext cx="253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Closest b-jet to lepton</a:t>
            </a:r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</a:rPr>
              <a:t>11/07/2019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18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3842"/>
            <a:ext cx="8229600" cy="922130"/>
          </a:xfrm>
        </p:spPr>
        <p:txBody>
          <a:bodyPr/>
          <a:lstStyle/>
          <a:p>
            <a:r>
              <a:rPr lang="en-GB" dirty="0"/>
              <a:t>Boosted </a:t>
            </a:r>
            <a:r>
              <a:rPr lang="en-GB" dirty="0" err="1"/>
              <a:t>l+jets</a:t>
            </a:r>
            <a:r>
              <a:rPr lang="en-GB" dirty="0"/>
              <a:t>: 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547664" y="3181702"/>
            <a:ext cx="1536212" cy="1242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85241" y="3321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59420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781328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765499" y="1124744"/>
            <a:ext cx="3581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lepton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b-jet with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25 GeV (R=0.4)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11880" y="1920196"/>
            <a:ext cx="4150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20 GeV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(W) &gt; 60 GeV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607549" y="5949280"/>
            <a:ext cx="428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jet R=1: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&gt;300GeV, mass&gt; 100 GeV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51985" y="4391803"/>
            <a:ext cx="1085456" cy="58386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793363" y="4207137"/>
            <a:ext cx="1247394" cy="180020"/>
          </a:xfrm>
          <a:prstGeom prst="straightConnector1">
            <a:avLst/>
          </a:prstGeom>
          <a:ln>
            <a:solidFill>
              <a:srgbClr val="00B05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54137" y="4407749"/>
            <a:ext cx="889180" cy="96546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94357" y="3275679"/>
            <a:ext cx="633020" cy="1100178"/>
          </a:xfrm>
          <a:prstGeom prst="straightConnector1">
            <a:avLst/>
          </a:prstGeom>
          <a:ln>
            <a:solidFill>
              <a:srgbClr val="0070C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92280" y="5123489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</a:p>
        </p:txBody>
      </p:sp>
      <p:grpSp>
        <p:nvGrpSpPr>
          <p:cNvPr id="45" name="Group 44"/>
          <p:cNvGrpSpPr/>
          <p:nvPr/>
        </p:nvGrpSpPr>
        <p:grpSpPr>
          <a:xfrm rot="7666540">
            <a:off x="4597940" y="4190117"/>
            <a:ext cx="1613165" cy="953768"/>
            <a:chOff x="6876256" y="1578206"/>
            <a:chExt cx="1224136" cy="1725181"/>
          </a:xfrm>
        </p:grpSpPr>
        <p:sp>
          <p:nvSpPr>
            <p:cNvPr id="50" name="Isosceles Triangle 49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2724807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ΔR(l, jet) &lt; 1.5 </a:t>
            </a:r>
          </a:p>
        </p:txBody>
      </p:sp>
      <p:sp>
        <p:nvSpPr>
          <p:cNvPr id="17" name="Freeform 16"/>
          <p:cNvSpPr/>
          <p:nvPr/>
        </p:nvSpPr>
        <p:spPr>
          <a:xfrm>
            <a:off x="2191373" y="2725947"/>
            <a:ext cx="379299" cy="534838"/>
          </a:xfrm>
          <a:custGeom>
            <a:avLst/>
            <a:gdLst>
              <a:gd name="connsiteX0" fmla="*/ 379299 w 379299"/>
              <a:gd name="connsiteY0" fmla="*/ 0 h 534838"/>
              <a:gd name="connsiteX1" fmla="*/ 8363 w 379299"/>
              <a:gd name="connsiteY1" fmla="*/ 163902 h 534838"/>
              <a:gd name="connsiteX2" fmla="*/ 111880 w 379299"/>
              <a:gd name="connsiteY2" fmla="*/ 534838 h 534838"/>
              <a:gd name="connsiteX3" fmla="*/ 111880 w 379299"/>
              <a:gd name="connsiteY3" fmla="*/ 534838 h 53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299" h="534838">
                <a:moveTo>
                  <a:pt x="379299" y="0"/>
                </a:moveTo>
                <a:cubicBezTo>
                  <a:pt x="216116" y="37381"/>
                  <a:pt x="52933" y="74763"/>
                  <a:pt x="8363" y="163902"/>
                </a:cubicBezTo>
                <a:cubicBezTo>
                  <a:pt x="-36207" y="253041"/>
                  <a:pt x="111880" y="534838"/>
                  <a:pt x="111880" y="534838"/>
                </a:cubicBezTo>
                <a:lnTo>
                  <a:pt x="111880" y="534838"/>
                </a:ln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rc 17"/>
          <p:cNvSpPr/>
          <p:nvPr/>
        </p:nvSpPr>
        <p:spPr>
          <a:xfrm rot="14209311">
            <a:off x="1761983" y="1862220"/>
            <a:ext cx="1712945" cy="184327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49322" y="311212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ΔR(l, l-jet) &lt; 1.5 </a:t>
            </a:r>
          </a:p>
        </p:txBody>
      </p:sp>
      <p:sp>
        <p:nvSpPr>
          <p:cNvPr id="55" name="Arc 54"/>
          <p:cNvSpPr/>
          <p:nvPr/>
        </p:nvSpPr>
        <p:spPr>
          <a:xfrm rot="21335461">
            <a:off x="-357686" y="1990526"/>
            <a:ext cx="5252667" cy="496008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333526" y="4496099"/>
            <a:ext cx="2143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ΔR(b-jet, l-jet) &lt; 1.5 </a:t>
            </a:r>
          </a:p>
        </p:txBody>
      </p:sp>
      <p:sp>
        <p:nvSpPr>
          <p:cNvPr id="58" name="Arc 57"/>
          <p:cNvSpPr/>
          <p:nvPr/>
        </p:nvSpPr>
        <p:spPr>
          <a:xfrm rot="9481509">
            <a:off x="2093485" y="880599"/>
            <a:ext cx="3804088" cy="330522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</a:rPr>
              <a:t>11/07/2019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49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152" y="3842"/>
            <a:ext cx="8229600" cy="922130"/>
          </a:xfrm>
        </p:spPr>
        <p:txBody>
          <a:bodyPr>
            <a:normAutofit fontScale="90000"/>
          </a:bodyPr>
          <a:lstStyle/>
          <a:p>
            <a:r>
              <a:rPr lang="en-GB" dirty="0"/>
              <a:t>Di-boosted hadronic: topology and selection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32-Point Star 12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785241" y="2782850"/>
            <a:ext cx="1298635" cy="3988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191373" y="2204864"/>
            <a:ext cx="892503" cy="97640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33056" y="34433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59420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75452" y="227413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49193" y="421576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74808" y="1084017"/>
            <a:ext cx="17157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Large-R jets: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 &gt; 500 GeV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 &gt; 300 GeV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933696" y="2435926"/>
            <a:ext cx="474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b-tag jets (&gt;25 GeV, 70% WP) 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bust be inside the large-R jet cone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51985" y="4391803"/>
            <a:ext cx="1085456" cy="58386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793363" y="4207137"/>
            <a:ext cx="1247394" cy="180020"/>
          </a:xfrm>
          <a:prstGeom prst="straightConnector1">
            <a:avLst/>
          </a:prstGeom>
          <a:ln>
            <a:solidFill>
              <a:srgbClr val="00B05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54137" y="4407749"/>
            <a:ext cx="889180" cy="96546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94357" y="3275679"/>
            <a:ext cx="633020" cy="1100178"/>
          </a:xfrm>
          <a:prstGeom prst="straightConnector1">
            <a:avLst/>
          </a:prstGeom>
          <a:ln>
            <a:solidFill>
              <a:srgbClr val="0070C0">
                <a:alpha val="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92280" y="5123489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</a:p>
        </p:txBody>
      </p:sp>
      <p:grpSp>
        <p:nvGrpSpPr>
          <p:cNvPr id="45" name="Group 44"/>
          <p:cNvGrpSpPr/>
          <p:nvPr/>
        </p:nvGrpSpPr>
        <p:grpSpPr>
          <a:xfrm rot="7666540">
            <a:off x="4597940" y="4190117"/>
            <a:ext cx="1613165" cy="953768"/>
            <a:chOff x="6876256" y="1578206"/>
            <a:chExt cx="1224136" cy="1725181"/>
          </a:xfrm>
        </p:grpSpPr>
        <p:sp>
          <p:nvSpPr>
            <p:cNvPr id="50" name="Isosceles Triangle 49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>
            <a:off x="2191373" y="2725947"/>
            <a:ext cx="379299" cy="534838"/>
          </a:xfrm>
          <a:custGeom>
            <a:avLst/>
            <a:gdLst>
              <a:gd name="connsiteX0" fmla="*/ 379299 w 379299"/>
              <a:gd name="connsiteY0" fmla="*/ 0 h 534838"/>
              <a:gd name="connsiteX1" fmla="*/ 8363 w 379299"/>
              <a:gd name="connsiteY1" fmla="*/ 163902 h 534838"/>
              <a:gd name="connsiteX2" fmla="*/ 111880 w 379299"/>
              <a:gd name="connsiteY2" fmla="*/ 534838 h 534838"/>
              <a:gd name="connsiteX3" fmla="*/ 111880 w 379299"/>
              <a:gd name="connsiteY3" fmla="*/ 534838 h 53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299" h="534838">
                <a:moveTo>
                  <a:pt x="379299" y="0"/>
                </a:moveTo>
                <a:cubicBezTo>
                  <a:pt x="216116" y="37381"/>
                  <a:pt x="52933" y="74763"/>
                  <a:pt x="8363" y="163902"/>
                </a:cubicBezTo>
                <a:cubicBezTo>
                  <a:pt x="-36207" y="253041"/>
                  <a:pt x="111880" y="534838"/>
                  <a:pt x="111880" y="534838"/>
                </a:cubicBezTo>
                <a:lnTo>
                  <a:pt x="111880" y="534838"/>
                </a:ln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400">
                <a:solidFill>
                  <a:schemeClr val="bg1"/>
                </a:solidFill>
                <a:latin typeface="Times New Roman" panose="02020603050405020304" pitchFamily="18" charset="0"/>
              </a:rPr>
              <a:t>11/07/2019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492875"/>
            <a:ext cx="3960440" cy="365125"/>
          </a:xfrm>
        </p:spPr>
        <p:txBody>
          <a:bodyPr/>
          <a:lstStyle/>
          <a:p>
            <a:r>
              <a:rPr lang="it-IT" sz="1400">
                <a:solidFill>
                  <a:schemeClr val="bg1"/>
                </a:solidFill>
                <a:latin typeface="Times New Roman" panose="02020603050405020304" pitchFamily="18" charset="0"/>
              </a:rPr>
              <a:t>Michele Faucci Giannelli, University of Edinburgh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 rot="18397747">
            <a:off x="1845041" y="2407277"/>
            <a:ext cx="1613165" cy="953768"/>
            <a:chOff x="6876256" y="1578206"/>
            <a:chExt cx="1224136" cy="1725181"/>
          </a:xfrm>
        </p:grpSpPr>
        <p:sp>
          <p:nvSpPr>
            <p:cNvPr id="59" name="Isosceles Triangle 58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7" name="Straight Arrow Connector 66"/>
          <p:cNvCxnSpPr/>
          <p:nvPr/>
        </p:nvCxnSpPr>
        <p:spPr>
          <a:xfrm flipH="1" flipV="1">
            <a:off x="1617920" y="1323774"/>
            <a:ext cx="573454" cy="8810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1115616" y="2010159"/>
            <a:ext cx="1075758" cy="23304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7504" y="1407183"/>
            <a:ext cx="128112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quarks</a:t>
            </a:r>
          </a:p>
        </p:txBody>
      </p:sp>
    </p:spTree>
    <p:extLst>
      <p:ext uri="{BB962C8B-B14F-4D97-AF65-F5344CB8AC3E}">
        <p14:creationId xmlns:p14="http://schemas.microsoft.com/office/powerpoint/2010/main" val="2897616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Particle level objects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327804" y="1052736"/>
            <a:ext cx="3069166" cy="2075890"/>
            <a:chOff x="6199367" y="1214143"/>
            <a:chExt cx="2671852" cy="1922561"/>
          </a:xfrm>
        </p:grpSpPr>
        <p:grpSp>
          <p:nvGrpSpPr>
            <p:cNvPr id="8" name="Group 7"/>
            <p:cNvGrpSpPr/>
            <p:nvPr/>
          </p:nvGrpSpPr>
          <p:grpSpPr>
            <a:xfrm rot="2821655">
              <a:off x="6687185" y="1278841"/>
              <a:ext cx="1224136" cy="2199771"/>
              <a:chOff x="6791906" y="1548421"/>
              <a:chExt cx="1224136" cy="1725180"/>
            </a:xfrm>
          </p:grpSpPr>
          <p:sp>
            <p:nvSpPr>
              <p:cNvPr id="15" name="Isosceles Triangle 14"/>
              <p:cNvSpPr/>
              <p:nvPr/>
            </p:nvSpPr>
            <p:spPr>
              <a:xfrm rot="10800000">
                <a:off x="6791906" y="1723706"/>
                <a:ext cx="1224136" cy="1549895"/>
              </a:xfrm>
              <a:prstGeom prst="triangle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791906" y="1548421"/>
                <a:ext cx="1224136" cy="313766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668344" y="1214143"/>
              <a:ext cx="792088" cy="1008113"/>
              <a:chOff x="7668344" y="1214143"/>
              <a:chExt cx="792088" cy="1008113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7668344" y="1214143"/>
                <a:ext cx="792088" cy="1008113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8012092" y="1256048"/>
                <a:ext cx="250072" cy="342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521778" y="1529951"/>
              <a:ext cx="2349441" cy="1606753"/>
              <a:chOff x="6521778" y="1529951"/>
              <a:chExt cx="2349441" cy="1606753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6521778" y="1529951"/>
                <a:ext cx="2349441" cy="1606753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460432" y="1675354"/>
                <a:ext cx="216580" cy="342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-36512" y="2454047"/>
            <a:ext cx="2745519" cy="2251280"/>
            <a:chOff x="923090" y="4265158"/>
            <a:chExt cx="2745519" cy="2251280"/>
          </a:xfrm>
        </p:grpSpPr>
        <p:grpSp>
          <p:nvGrpSpPr>
            <p:cNvPr id="18" name="Group 17"/>
            <p:cNvGrpSpPr/>
            <p:nvPr/>
          </p:nvGrpSpPr>
          <p:grpSpPr>
            <a:xfrm>
              <a:off x="923090" y="4265158"/>
              <a:ext cx="2673442" cy="2251280"/>
              <a:chOff x="2149366" y="3842016"/>
              <a:chExt cx="2673442" cy="225128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149366" y="4449824"/>
                <a:ext cx="2663406" cy="1606753"/>
                <a:chOff x="6229073" y="1556792"/>
                <a:chExt cx="2663406" cy="1606753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 rot="2821655">
                  <a:off x="6716892" y="1366446"/>
                  <a:ext cx="1224136" cy="2199773"/>
                  <a:chOff x="6876256" y="1578206"/>
                  <a:chExt cx="1224136" cy="1725181"/>
                </a:xfrm>
              </p:grpSpPr>
              <p:sp>
                <p:nvSpPr>
                  <p:cNvPr id="30" name="Isosceles Triangle 29"/>
                  <p:cNvSpPr/>
                  <p:nvPr/>
                </p:nvSpPr>
                <p:spPr>
                  <a:xfrm rot="10800000">
                    <a:off x="6876256" y="1753492"/>
                    <a:ext cx="1224136" cy="1549895"/>
                  </a:xfrm>
                  <a:prstGeom prst="triangle">
                    <a:avLst/>
                  </a:prstGeom>
                  <a:solidFill>
                    <a:srgbClr val="FFFF00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>
                    <a:off x="6876256" y="1578206"/>
                    <a:ext cx="1224136" cy="31376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6543038" y="1556792"/>
                  <a:ext cx="2349441" cy="1606753"/>
                  <a:chOff x="6543038" y="1556792"/>
                  <a:chExt cx="2349441" cy="1606753"/>
                </a:xfrm>
              </p:grpSpPr>
              <p:sp>
                <p:nvSpPr>
                  <p:cNvPr id="28" name="Freeform 27"/>
                  <p:cNvSpPr/>
                  <p:nvPr/>
                </p:nvSpPr>
                <p:spPr>
                  <a:xfrm>
                    <a:off x="6543038" y="1556792"/>
                    <a:ext cx="2349441" cy="1606753"/>
                  </a:xfrm>
                  <a:custGeom>
                    <a:avLst/>
                    <a:gdLst>
                      <a:gd name="connsiteX0" fmla="*/ 0 w 1982624"/>
                      <a:gd name="connsiteY0" fmla="*/ 1452785 h 1452785"/>
                      <a:gd name="connsiteX1" fmla="*/ 1982624 w 1982624"/>
                      <a:gd name="connsiteY1" fmla="*/ 0 h 1452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982624" h="1452785">
                        <a:moveTo>
                          <a:pt x="0" y="1452785"/>
                        </a:moveTo>
                        <a:cubicBezTo>
                          <a:pt x="619570" y="889474"/>
                          <a:pt x="1239140" y="326164"/>
                          <a:pt x="1982624" y="0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8460432" y="1675354"/>
                    <a:ext cx="35137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</a:t>
                    </a:r>
                  </a:p>
                </p:txBody>
              </p:sp>
            </p:grpSp>
          </p:grpSp>
          <p:sp>
            <p:nvSpPr>
              <p:cNvPr id="21" name="Freeform 20"/>
              <p:cNvSpPr/>
              <p:nvPr/>
            </p:nvSpPr>
            <p:spPr>
              <a:xfrm rot="10800000">
                <a:off x="2473367" y="4009351"/>
                <a:ext cx="1756313" cy="2083945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  <a:headEnd type="triangle"/>
                <a:tailEnd type="non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2473367" y="4161791"/>
                <a:ext cx="2349441" cy="1894785"/>
              </a:xfrm>
              <a:custGeom>
                <a:avLst/>
                <a:gdLst>
                  <a:gd name="connsiteX0" fmla="*/ 0 w 1982624"/>
                  <a:gd name="connsiteY0" fmla="*/ 1452785 h 1452785"/>
                  <a:gd name="connsiteX1" fmla="*/ 1982624 w 1982624"/>
                  <a:gd name="connsiteY1" fmla="*/ 0 h 145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82624" h="1452785">
                    <a:moveTo>
                      <a:pt x="0" y="1452785"/>
                    </a:moveTo>
                    <a:cubicBezTo>
                      <a:pt x="619570" y="889474"/>
                      <a:pt x="1239140" y="326164"/>
                      <a:pt x="1982624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71221" y="420016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endParaRPr lang="en-GB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47836" y="4080492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endParaRPr lang="en-GB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Straight Arrow Connector 24"/>
              <p:cNvCxnSpPr>
                <a:stCxn id="21" idx="1"/>
              </p:cNvCxnSpPr>
              <p:nvPr/>
            </p:nvCxnSpPr>
            <p:spPr>
              <a:xfrm flipV="1">
                <a:off x="2473367" y="3842016"/>
                <a:ext cx="2299540" cy="22512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3379747" y="4265158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endPara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55576" y="1464967"/>
            <a:ext cx="5387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Charged leptons not decaying from a hadrons are “dressed” with the energy from all photons within a R=0.1 cone around the lepton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60539" y="3196641"/>
            <a:ext cx="53958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Jets are clustered from stable MC particles using anti-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R=0.4 (R=1 for boosted objects) 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Neutrinos and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muons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hadrons are included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79712" y="4665257"/>
            <a:ext cx="4647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defined as sum of all other neutrinos</a:t>
            </a:r>
            <a:endParaRPr lang="en-GB" sz="2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7851" y="5097305"/>
            <a:ext cx="6780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tagging defined by matching a jet with a b quark with R&lt;0.35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6610" y="5671912"/>
            <a:ext cx="7637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Overlap removal is not applied at particle level in 2015 only results</a:t>
            </a:r>
          </a:p>
        </p:txBody>
      </p:sp>
    </p:spTree>
    <p:extLst>
      <p:ext uri="{BB962C8B-B14F-4D97-AF65-F5344CB8AC3E}">
        <p14:creationId xmlns:p14="http://schemas.microsoft.com/office/powerpoint/2010/main" val="4009912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8CB4-E338-42D1-9238-8FD841616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78A9F-0C58-4304-BA28-29CAE5495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904D6-E84C-4896-A531-39F3A4780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87650-6147-4D75-A8CA-DA042307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B71B2-6F5B-4F3A-BF7E-8803EE7A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DCF25E-0097-47FD-BBC7-2F2C04A89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1173789"/>
            <a:ext cx="5467777" cy="505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4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Topologies and reconstruction</a:t>
            </a:r>
          </a:p>
          <a:p>
            <a:r>
              <a:rPr lang="en-GB" dirty="0"/>
              <a:t>Results 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 of cross-sections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3394" y="1397344"/>
            <a:ext cx="1891865" cy="132343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</a:p>
          <a:p>
            <a:pPr algn="ctr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Partons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Phase space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8989" y="1397343"/>
            <a:ext cx="2079475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  <a:p>
            <a:pPr algn="ctr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</a:t>
            </a:r>
          </a:p>
        </p:txBody>
      </p:sp>
      <p:sp>
        <p:nvSpPr>
          <p:cNvPr id="9" name="Down Arrow 8"/>
          <p:cNvSpPr/>
          <p:nvPr/>
        </p:nvSpPr>
        <p:spPr>
          <a:xfrm rot="18306633">
            <a:off x="2288143" y="2541761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 rot="2906055">
            <a:off x="5528168" y="2566014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4091" y="3188756"/>
            <a:ext cx="2318262" cy="10156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</a:p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Fiducial Phase space</a:t>
            </a:r>
          </a:p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RIVET</a:t>
            </a:r>
          </a:p>
        </p:txBody>
      </p:sp>
      <p:sp>
        <p:nvSpPr>
          <p:cNvPr id="14" name="Down Arrow 13"/>
          <p:cNvSpPr/>
          <p:nvPr/>
        </p:nvSpPr>
        <p:spPr>
          <a:xfrm rot="5400000">
            <a:off x="3913162" y="1733577"/>
            <a:ext cx="1080120" cy="648072"/>
          </a:xfrm>
          <a:prstGeom prst="down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0940" y="980728"/>
            <a:ext cx="2752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parton unfolding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279113" y="3309057"/>
            <a:ext cx="2864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particle unfolding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6058" y="2907039"/>
            <a:ext cx="20892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Parton to particle (i.e. apply shower) 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658FAF9-7577-4440-9BFF-D78AABBCE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445084"/>
            <a:ext cx="8991600" cy="19557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Data and MC can have a significant difference in the normalisation </a:t>
            </a:r>
          </a:p>
          <a:p>
            <a:pPr lvl="1"/>
            <a:r>
              <a:rPr lang="en-GB" b="1" dirty="0"/>
              <a:t>Absolute differential cross-sections</a:t>
            </a:r>
            <a:r>
              <a:rPr lang="en-GB" dirty="0"/>
              <a:t> takes into account the normalisation and give the actual cross-section</a:t>
            </a:r>
          </a:p>
          <a:p>
            <a:pPr lvl="1"/>
            <a:r>
              <a:rPr lang="en-GB" b="1" dirty="0"/>
              <a:t>Normalised differential cross-sections</a:t>
            </a:r>
            <a:r>
              <a:rPr lang="en-GB" dirty="0"/>
              <a:t> provide shape information with higher precision </a:t>
            </a:r>
          </a:p>
          <a:p>
            <a:pPr lvl="2"/>
            <a:r>
              <a:rPr lang="en-GB" dirty="0"/>
              <a:t>several uncertainties cancel when dividing for the total cross-section</a:t>
            </a:r>
          </a:p>
        </p:txBody>
      </p:sp>
    </p:spTree>
    <p:extLst>
      <p:ext uri="{BB962C8B-B14F-4D97-AF65-F5344CB8AC3E}">
        <p14:creationId xmlns:p14="http://schemas.microsoft.com/office/powerpoint/2010/main" val="352811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  <p:bldP spid="15" grpId="0"/>
      <p:bldP spid="16" grpId="0"/>
      <p:bldP spid="17" grpId="0"/>
      <p:bldP spid="1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 rot="18396415">
            <a:off x="1900257" y="2473632"/>
            <a:ext cx="1613165" cy="953768"/>
            <a:chOff x="6876256" y="1578206"/>
            <a:chExt cx="1224136" cy="1725181"/>
          </a:xfrm>
        </p:grpSpPr>
        <p:sp>
          <p:nvSpPr>
            <p:cNvPr id="57" name="Isosceles Triangle 56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 rot="7666540">
            <a:off x="4621770" y="4193614"/>
            <a:ext cx="1613165" cy="953768"/>
            <a:chOff x="6876256" y="1578206"/>
            <a:chExt cx="1224136" cy="1725181"/>
          </a:xfrm>
        </p:grpSpPr>
        <p:sp>
          <p:nvSpPr>
            <p:cNvPr id="53" name="Isosceles Triangle 52"/>
            <p:cNvSpPr/>
            <p:nvPr/>
          </p:nvSpPr>
          <p:spPr>
            <a:xfrm rot="10800000">
              <a:off x="6876256" y="1753492"/>
              <a:ext cx="1224136" cy="15498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6876256" y="1578206"/>
              <a:ext cx="1224136" cy="3137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81" name="Straight Arrow Connector 80"/>
          <p:cNvCxnSpPr/>
          <p:nvPr/>
        </p:nvCxnSpPr>
        <p:spPr>
          <a:xfrm flipH="1" flipV="1">
            <a:off x="1843040" y="2717860"/>
            <a:ext cx="1192810" cy="46384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Topologies and reconstruction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06156" y="3721762"/>
            <a:ext cx="971707" cy="6881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083875" y="3181702"/>
            <a:ext cx="973531" cy="503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32-Point Star 8"/>
          <p:cNvSpPr/>
          <p:nvPr/>
        </p:nvSpPr>
        <p:spPr>
          <a:xfrm>
            <a:off x="3907224" y="3553586"/>
            <a:ext cx="294198" cy="262394"/>
          </a:xfrm>
          <a:prstGeom prst="star32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66635" y="4411713"/>
            <a:ext cx="441469" cy="8470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547664" y="3121288"/>
            <a:ext cx="1536212" cy="6041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7863" y="4400429"/>
            <a:ext cx="1247394" cy="1800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57206" y="2384431"/>
            <a:ext cx="826669" cy="79683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67544" y="2102293"/>
            <a:ext cx="1800200" cy="2821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325257" y="4411713"/>
            <a:ext cx="983047" cy="1687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25257" y="4580449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691680" y="1124744"/>
            <a:ext cx="576064" cy="12596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776" y="224336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7580" y="13779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45325" y="27809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01637" y="48164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45190" y="219976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11030" y="395575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30718" y="4247347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0718" y="4961481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83867" y="31212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89437" y="374083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463604" y="3682614"/>
            <a:ext cx="1568036" cy="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4057406" y="3677838"/>
            <a:ext cx="1536212" cy="69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325257" y="4587461"/>
            <a:ext cx="1631119" cy="114579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325257" y="4587462"/>
            <a:ext cx="2063167" cy="1376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956376" y="406555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793363" y="4221088"/>
            <a:ext cx="2506016" cy="364686"/>
            <a:chOff x="3819241" y="4215763"/>
            <a:chExt cx="2506016" cy="364686"/>
          </a:xfrm>
        </p:grpSpPr>
        <p:cxnSp>
          <p:nvCxnSpPr>
            <p:cNvPr id="44" name="Straight Arrow Connector 43"/>
            <p:cNvCxnSpPr/>
            <p:nvPr/>
          </p:nvCxnSpPr>
          <p:spPr>
            <a:xfrm>
              <a:off x="5077863" y="4400429"/>
              <a:ext cx="1247394" cy="18002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819241" y="4215763"/>
              <a:ext cx="1247394" cy="180020"/>
            </a:xfrm>
            <a:prstGeom prst="straightConnector1">
              <a:avLst/>
            </a:prstGeom>
            <a:ln>
              <a:solidFill>
                <a:srgbClr val="00B050">
                  <a:alpha val="0"/>
                </a:srgb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466365" y="3347688"/>
            <a:ext cx="1113747" cy="1983125"/>
            <a:chOff x="4606504" y="3540065"/>
            <a:chExt cx="901605" cy="1718738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5066640" y="4411711"/>
              <a:ext cx="441469" cy="847092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4606504" y="3540065"/>
              <a:ext cx="441469" cy="847092"/>
            </a:xfrm>
            <a:prstGeom prst="straightConnector1">
              <a:avLst/>
            </a:prstGeom>
            <a:ln>
              <a:solidFill>
                <a:srgbClr val="0070C0">
                  <a:alpha val="0"/>
                </a:srgb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6164802" y="4975672"/>
            <a:ext cx="864096" cy="24684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164802" y="4975672"/>
            <a:ext cx="864096" cy="4936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092280" y="5123489"/>
            <a:ext cx="8002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u/d/s/c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483867" y="980728"/>
            <a:ext cx="566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di-lepton channel: neutrino weighting (top variables)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resolved channel: pseudo-top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boosted channel: only 1 large-R jet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di-boosted channel: 2 large-R jets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1077097" y="1858525"/>
            <a:ext cx="1136456" cy="52590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1582649" y="1743480"/>
            <a:ext cx="663536" cy="61417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5535" y="1337470"/>
            <a:ext cx="9721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u/d/s/c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14968" y="4127908"/>
            <a:ext cx="3050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two highest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b-jets 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68145" y="3068960"/>
            <a:ext cx="3108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reconstruction: </a:t>
            </a:r>
            <a:b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the two jets that best reconstruct the W mass</a:t>
            </a:r>
            <a:endParaRPr lang="en-GB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536621" y="5356561"/>
            <a:ext cx="1758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light jets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b-jet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6863" y="5848715"/>
            <a:ext cx="7508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selection is identical at reconstruction and particle level</a:t>
            </a:r>
          </a:p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#jets analysis: define three regions with exactly 4, 5 or 6 and more jets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39794" y="2876743"/>
            <a:ext cx="253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Leptonic top: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Closest b-jet to lepton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4EB569-5598-4FCB-B26C-75B82614DC67}"/>
              </a:ext>
            </a:extLst>
          </p:cNvPr>
          <p:cNvSpPr txBox="1"/>
          <p:nvPr/>
        </p:nvSpPr>
        <p:spPr>
          <a:xfrm>
            <a:off x="826924" y="5456426"/>
            <a:ext cx="428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jet R=1: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&gt;300GeV, mass&gt; 100 GeV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2502F0D-063F-44D3-9EA0-B8CEAA702DFD}"/>
              </a:ext>
            </a:extLst>
          </p:cNvPr>
          <p:cNvSpPr txBox="1"/>
          <p:nvPr/>
        </p:nvSpPr>
        <p:spPr>
          <a:xfrm>
            <a:off x="4258537" y="2572657"/>
            <a:ext cx="17157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Large-R jets: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 &gt; 500 GeV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 &gt; 300 GeV</a:t>
            </a:r>
          </a:p>
        </p:txBody>
      </p:sp>
    </p:spTree>
    <p:extLst>
      <p:ext uri="{BB962C8B-B14F-4D97-AF65-F5344CB8AC3E}">
        <p14:creationId xmlns:p14="http://schemas.microsoft.com/office/powerpoint/2010/main" val="16148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16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8" grpId="1"/>
      <p:bldP spid="19" grpId="0"/>
      <p:bldP spid="19" grpId="1"/>
      <p:bldP spid="20" grpId="0"/>
      <p:bldP spid="21" grpId="0"/>
      <p:bldP spid="22" grpId="0"/>
      <p:bldP spid="23" grpId="0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39" grpId="0"/>
      <p:bldP spid="39" grpId="1"/>
      <p:bldP spid="51" grpId="0" animBg="1"/>
      <p:bldP spid="62" grpId="0" animBg="1"/>
      <p:bldP spid="59" grpId="0"/>
      <p:bldP spid="59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Unfolding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246" y="1052736"/>
            <a:ext cx="5997048" cy="638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All 13 TeV analyses use the </a:t>
            </a:r>
            <a:r>
              <a:rPr lang="en-GB" dirty="0" err="1"/>
              <a:t>D’Agostini</a:t>
            </a:r>
            <a:r>
              <a:rPr lang="en-GB" dirty="0"/>
              <a:t> iterative unfolding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0" y="3636450"/>
            <a:ext cx="2921746" cy="2834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08026"/>
            <a:ext cx="2921746" cy="28346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48" y="3608026"/>
            <a:ext cx="2921746" cy="2834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/>
              <p:cNvSpPr txBox="1"/>
              <p:nvPr/>
            </p:nvSpPr>
            <p:spPr bwMode="auto">
              <a:xfrm>
                <a:off x="600075" y="1717675"/>
                <a:ext cx="4371975" cy="6111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/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sSubSup>
                        <m:sSub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</m:e>
                      </m:nary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𝑚𝑎𝑡𝑐h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p>
                      </m:sSub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p>
                      </m:sSub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𝑟𝑒𝑐𝑜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b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𝑏𝑘𝑔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0075" y="1717675"/>
                <a:ext cx="4371975" cy="611188"/>
              </a:xfrm>
              <a:prstGeom prst="rect">
                <a:avLst/>
              </a:prstGeom>
              <a:blipFill>
                <a:blip r:embed="rId5"/>
                <a:stretch>
                  <a:fillRect t="-109000" b="-149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16470" y="2433662"/>
            <a:ext cx="5751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matching between detector and particle level objects is only applied in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l+jet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resolved channel.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requirement produces more diagonal matrices, helping the unfolding procedure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54" y="924456"/>
            <a:ext cx="2921746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5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Result: top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resolved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7208"/>
            <a:ext cx="4824536" cy="46807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29102"/>
            <a:ext cx="4490374" cy="4356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3528" y="5733256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MC predicts a higher cross-section at high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 what is observed in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7704" y="111855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di-lepton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39580" y="1118558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58EB2AC4-CD61-4DA0-9B31-79393FA9D3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456" y="1390829"/>
            <a:ext cx="4492205" cy="43128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142764-0690-4E9F-ABC6-1352B39B7C5C}"/>
              </a:ext>
            </a:extLst>
          </p:cNvPr>
          <p:cNvSpPr txBox="1"/>
          <p:nvPr/>
        </p:nvSpPr>
        <p:spPr>
          <a:xfrm>
            <a:off x="2699792" y="5747331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shape in both channels </a:t>
            </a:r>
          </a:p>
        </p:txBody>
      </p:sp>
    </p:spTree>
    <p:extLst>
      <p:ext uri="{BB962C8B-B14F-4D97-AF65-F5344CB8AC3E}">
        <p14:creationId xmlns:p14="http://schemas.microsoft.com/office/powerpoint/2010/main" val="115554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7 L -0.2316 -0.00671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80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Result: top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in n-jets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2910" y="3706423"/>
            <a:ext cx="46518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measurement tries to find out more about the slope in the ratio between predictions and data observed since 7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of the slope seen in inclusive measurements is due to the 4-jet region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top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mismodelling is smaller in the ttH signal region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A464851-AF6F-49C4-B1F0-64B8FC53EF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1" y="926485"/>
            <a:ext cx="2968454" cy="2880000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83EB0ECD-9D50-41F8-9C33-22FDC99D33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773" y="926485"/>
            <a:ext cx="2968454" cy="2880000"/>
          </a:xfrm>
          <a:prstGeom prst="rect">
            <a:avLst/>
          </a:prstGeom>
        </p:spPr>
      </p:pic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5E4EE7E6-6E37-4903-BE47-3A3C2C62BD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15" y="926485"/>
            <a:ext cx="2968454" cy="2880000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67EB9EA-940F-4798-A5EF-2FF8B6BAD9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838" y="3933056"/>
            <a:ext cx="4312666" cy="23949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412BD65-94F8-4B36-8E6E-6A535FA3F050}"/>
              </a:ext>
            </a:extLst>
          </p:cNvPr>
          <p:cNvSpPr txBox="1"/>
          <p:nvPr/>
        </p:nvSpPr>
        <p:spPr>
          <a:xfrm>
            <a:off x="1788601" y="1993277"/>
            <a:ext cx="68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jets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50F31A-502C-450F-8D8D-5BDFEF05F90B}"/>
              </a:ext>
            </a:extLst>
          </p:cNvPr>
          <p:cNvSpPr txBox="1"/>
          <p:nvPr/>
        </p:nvSpPr>
        <p:spPr>
          <a:xfrm>
            <a:off x="4860032" y="199327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jets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D73D5C-F26E-4765-BAFB-68F5341E9DDD}"/>
              </a:ext>
            </a:extLst>
          </p:cNvPr>
          <p:cNvSpPr txBox="1"/>
          <p:nvPr/>
        </p:nvSpPr>
        <p:spPr>
          <a:xfrm>
            <a:off x="7890404" y="1993277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6+ jets</a:t>
            </a:r>
          </a:p>
        </p:txBody>
      </p:sp>
    </p:spTree>
    <p:extLst>
      <p:ext uri="{BB962C8B-B14F-4D97-AF65-F5344CB8AC3E}">
        <p14:creationId xmlns:p14="http://schemas.microsoft.com/office/powerpoint/2010/main" val="1379080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7FB6F07-A4D1-45EF-B994-D5F77FBF46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" y="1698675"/>
            <a:ext cx="3228245" cy="313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Result: top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baseline="-25000" dirty="0"/>
              <a:t> </a:t>
            </a:r>
            <a:r>
              <a:rPr lang="en-GB" dirty="0"/>
              <a:t>boosted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Michele Faucci Giannelli, University of Edinburgh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724" y="1735942"/>
            <a:ext cx="3110246" cy="3017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504" y="5229200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agreement between leading and sub-leading or “average” tops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slope is visible which is consistent with previous slides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87624" y="1124744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 top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04248" y="1412776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l+jets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boosted</a:t>
            </a:r>
          </a:p>
        </p:txBody>
      </p:sp>
      <p:pic>
        <p:nvPicPr>
          <p:cNvPr id="12" name="Picture 11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F13A81ED-2C66-4A36-8C74-751A2A9452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23" y="1698675"/>
            <a:ext cx="3228245" cy="313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3928" y="1124744"/>
            <a:ext cx="165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Di-boosted</a:t>
            </a:r>
          </a:p>
          <a:p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Sub-leading top</a:t>
            </a:r>
          </a:p>
        </p:txBody>
      </p:sp>
    </p:spTree>
    <p:extLst>
      <p:ext uri="{BB962C8B-B14F-4D97-AF65-F5344CB8AC3E}">
        <p14:creationId xmlns:p14="http://schemas.microsoft.com/office/powerpoint/2010/main" val="84527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82323</TotalTime>
  <Words>1470</Words>
  <Application>Microsoft Office PowerPoint</Application>
  <PresentationFormat>On-screen Show (4:3)</PresentationFormat>
  <Paragraphs>328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Corbel</vt:lpstr>
      <vt:lpstr>Times New Roman</vt:lpstr>
      <vt:lpstr>Wingdings</vt:lpstr>
      <vt:lpstr>Office Theme</vt:lpstr>
      <vt:lpstr>Measurement of top-quark pairs cross-sections at ATLAS</vt:lpstr>
      <vt:lpstr>Top differential cross-sections in ATLAS</vt:lpstr>
      <vt:lpstr>Outline</vt:lpstr>
      <vt:lpstr>Summary of cross-sections</vt:lpstr>
      <vt:lpstr>Topologies and reconstruction</vt:lpstr>
      <vt:lpstr>Unfolding </vt:lpstr>
      <vt:lpstr>Result: top pT resolved</vt:lpstr>
      <vt:lpstr>Result: top pT in n-jets</vt:lpstr>
      <vt:lpstr>Result: top pT boosted</vt:lpstr>
      <vt:lpstr>Result: Top rapidity</vt:lpstr>
      <vt:lpstr>Result: tt ̅ pT </vt:lpstr>
      <vt:lpstr>Result: tt ̅ mass</vt:lpstr>
      <vt:lpstr>Result: tt ̅ rapidity</vt:lpstr>
      <vt:lpstr>Di-boosted hadronic: Other variables</vt:lpstr>
      <vt:lpstr>Di-boosted hadronic: Parton level</vt:lpstr>
      <vt:lpstr>Conclusion</vt:lpstr>
      <vt:lpstr>Backup</vt:lpstr>
      <vt:lpstr>Data/MC agreement</vt:lpstr>
      <vt:lpstr>Data and MC samples used </vt:lpstr>
      <vt:lpstr>Top pT: an history at particle…</vt:lpstr>
      <vt:lpstr>and parton level</vt:lpstr>
      <vt:lpstr>Selections</vt:lpstr>
      <vt:lpstr>Di-lepton analysis: topology and selection</vt:lpstr>
      <vt:lpstr>Resolved l+jet analysis: topology and selection</vt:lpstr>
      <vt:lpstr>Boosted l+jets: topology and selection</vt:lpstr>
      <vt:lpstr>Di-boosted hadronic: topology and selection</vt:lpstr>
      <vt:lpstr>Particle level objects</vt:lpstr>
      <vt:lpstr>Pout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differential cross section at 8 TeV</dc:title>
  <dc:creator>Michele</dc:creator>
  <cp:lastModifiedBy>Michele Faucci Giannelli</cp:lastModifiedBy>
  <cp:revision>400</cp:revision>
  <dcterms:created xsi:type="dcterms:W3CDTF">2014-10-09T08:04:08Z</dcterms:created>
  <dcterms:modified xsi:type="dcterms:W3CDTF">2019-07-11T08:04:36Z</dcterms:modified>
</cp:coreProperties>
</file>