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60" r:id="rId3"/>
    <p:sldId id="266" r:id="rId4"/>
    <p:sldId id="257" r:id="rId5"/>
    <p:sldId id="268" r:id="rId6"/>
    <p:sldId id="258" r:id="rId7"/>
    <p:sldId id="273" r:id="rId8"/>
    <p:sldId id="270" r:id="rId9"/>
    <p:sldId id="259" r:id="rId10"/>
    <p:sldId id="276" r:id="rId11"/>
    <p:sldId id="277" r:id="rId12"/>
    <p:sldId id="274" r:id="rId13"/>
    <p:sldId id="278" r:id="rId14"/>
    <p:sldId id="279" r:id="rId15"/>
    <p:sldId id="280" r:id="rId16"/>
  </p:sldIdLst>
  <p:sldSz cx="12192000" cy="6858000"/>
  <p:notesSz cx="7102475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FF"/>
    <a:srgbClr val="3333FF"/>
    <a:srgbClr val="F4B183"/>
    <a:srgbClr val="A9D18E"/>
    <a:srgbClr val="000000"/>
    <a:srgbClr val="FBE5D6"/>
    <a:srgbClr val="F8CBAD"/>
    <a:srgbClr val="D0CECE"/>
    <a:srgbClr val="FFE699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722" autoAdjust="0"/>
    <p:restoredTop sz="94660"/>
  </p:normalViewPr>
  <p:slideViewPr>
    <p:cSldViewPr snapToGrid="0">
      <p:cViewPr varScale="1">
        <p:scale>
          <a:sx n="88" d="100"/>
          <a:sy n="88" d="100"/>
        </p:scale>
        <p:origin x="139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EAB721-F14F-4F02-9305-5988A81A461C}" type="datetimeFigureOut">
              <a:rPr lang="en-GB" smtClean="0"/>
              <a:t>12/07/2019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BC47BC-6D06-4AFC-A7C0-F5D64D6AB7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4574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EAB721-F14F-4F02-9305-5988A81A461C}" type="datetimeFigureOut">
              <a:rPr lang="en-GB" smtClean="0"/>
              <a:t>12/07/2019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BC47BC-6D06-4AFC-A7C0-F5D64D6AB7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9881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EAB721-F14F-4F02-9305-5988A81A461C}" type="datetimeFigureOut">
              <a:rPr lang="en-GB" smtClean="0"/>
              <a:t>12/07/2019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BC47BC-6D06-4AFC-A7C0-F5D64D6AB7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5171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EAB721-F14F-4F02-9305-5988A81A461C}" type="datetimeFigureOut">
              <a:rPr lang="en-GB" smtClean="0"/>
              <a:t>12/07/2019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BC47BC-6D06-4AFC-A7C0-F5D64D6AB7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3973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EAB721-F14F-4F02-9305-5988A81A461C}" type="datetimeFigureOut">
              <a:rPr lang="en-GB" smtClean="0"/>
              <a:t>12/07/2019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BC47BC-6D06-4AFC-A7C0-F5D64D6AB7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538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EAB721-F14F-4F02-9305-5988A81A461C}" type="datetimeFigureOut">
              <a:rPr lang="en-GB" smtClean="0"/>
              <a:t>12/07/2019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BC47BC-6D06-4AFC-A7C0-F5D64D6AB7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9741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EAB721-F14F-4F02-9305-5988A81A461C}" type="datetimeFigureOut">
              <a:rPr lang="en-GB" smtClean="0"/>
              <a:t>12/07/2019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BC47BC-6D06-4AFC-A7C0-F5D64D6AB7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3369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EAB721-F14F-4F02-9305-5988A81A461C}" type="datetimeFigureOut">
              <a:rPr lang="en-GB" smtClean="0"/>
              <a:t>12/07/2019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BC47BC-6D06-4AFC-A7C0-F5D64D6AB7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3451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EAB721-F14F-4F02-9305-5988A81A461C}" type="datetimeFigureOut">
              <a:rPr lang="en-GB" smtClean="0"/>
              <a:t>12/07/2019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BC47BC-6D06-4AFC-A7C0-F5D64D6AB7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1480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EAB721-F14F-4F02-9305-5988A81A461C}" type="datetimeFigureOut">
              <a:rPr lang="en-GB" smtClean="0"/>
              <a:t>12/07/2019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BC47BC-6D06-4AFC-A7C0-F5D64D6AB7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2975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EAB721-F14F-4F02-9305-5988A81A461C}" type="datetimeFigureOut">
              <a:rPr lang="en-GB" smtClean="0"/>
              <a:t>12/07/2019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BC47BC-6D06-4AFC-A7C0-F5D64D6AB7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374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 userDrawn="1"/>
        </p:nvSpPr>
        <p:spPr>
          <a:xfrm>
            <a:off x="0" y="6581001"/>
            <a:ext cx="31488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I. Syratchev, EPS HEP, Belgium, Ghent, July 2019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845156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3.jpeg"/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6.png"/><Relationship Id="rId4" Type="http://schemas.openxmlformats.org/officeDocument/2006/relationships/image" Target="../media/image41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png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56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12" Type="http://schemas.openxmlformats.org/officeDocument/2006/relationships/image" Target="../media/image55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emf"/><Relationship Id="rId11" Type="http://schemas.openxmlformats.org/officeDocument/2006/relationships/image" Target="../media/image54.png"/><Relationship Id="rId5" Type="http://schemas.openxmlformats.org/officeDocument/2006/relationships/image" Target="../media/image50.png"/><Relationship Id="rId10" Type="http://schemas.openxmlformats.org/officeDocument/2006/relationships/image" Target="../media/image53.jpg"/><Relationship Id="rId4" Type="http://schemas.openxmlformats.org/officeDocument/2006/relationships/image" Target="../media/image49.png"/><Relationship Id="rId9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13" Type="http://schemas.openxmlformats.org/officeDocument/2006/relationships/image" Target="../media/image69.png"/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12" Type="http://schemas.openxmlformats.org/officeDocument/2006/relationships/image" Target="../media/image68.png"/><Relationship Id="rId2" Type="http://schemas.openxmlformats.org/officeDocument/2006/relationships/image" Target="../media/image58.jpeg"/><Relationship Id="rId16" Type="http://schemas.openxmlformats.org/officeDocument/2006/relationships/image" Target="../media/image7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png"/><Relationship Id="rId11" Type="http://schemas.openxmlformats.org/officeDocument/2006/relationships/image" Target="../media/image67.png"/><Relationship Id="rId5" Type="http://schemas.openxmlformats.org/officeDocument/2006/relationships/image" Target="../media/image61.png"/><Relationship Id="rId15" Type="http://schemas.openxmlformats.org/officeDocument/2006/relationships/image" Target="../media/image12.png"/><Relationship Id="rId10" Type="http://schemas.openxmlformats.org/officeDocument/2006/relationships/image" Target="../media/image66.png"/><Relationship Id="rId4" Type="http://schemas.openxmlformats.org/officeDocument/2006/relationships/image" Target="../media/image60.png"/><Relationship Id="rId9" Type="http://schemas.openxmlformats.org/officeDocument/2006/relationships/image" Target="../media/image65.png"/><Relationship Id="rId1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gif"/><Relationship Id="rId3" Type="http://schemas.openxmlformats.org/officeDocument/2006/relationships/image" Target="../media/image28.png"/><Relationship Id="rId7" Type="http://schemas.openxmlformats.org/officeDocument/2006/relationships/image" Target="../media/image32.gif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png"/><Relationship Id="rId4" Type="http://schemas.openxmlformats.org/officeDocument/2006/relationships/image" Target="../media/image29.gif"/><Relationship Id="rId9" Type="http://schemas.openxmlformats.org/officeDocument/2006/relationships/image" Target="../media/image3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20749" y="2950395"/>
            <a:ext cx="853849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dirty="0" smtClean="0"/>
              <a:t>High efficiency RF power sources.</a:t>
            </a:r>
          </a:p>
          <a:p>
            <a:pPr algn="ctr"/>
            <a:r>
              <a:rPr lang="en-GB" sz="3600" dirty="0" smtClean="0"/>
              <a:t>I. Syratchev, CERN.</a:t>
            </a:r>
            <a:endParaRPr lang="en-GB" sz="3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89" y="96909"/>
            <a:ext cx="6524465" cy="2419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994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7168" y="1747524"/>
            <a:ext cx="2754254" cy="217242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268" y="1769129"/>
            <a:ext cx="2883043" cy="218839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5037" y="160761"/>
            <a:ext cx="117772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Parametric Scaling </a:t>
            </a:r>
            <a:r>
              <a:rPr lang="en-GB" sz="2400" b="1" dirty="0"/>
              <a:t>P</a:t>
            </a:r>
            <a:r>
              <a:rPr lang="en-GB" sz="2400" b="1" dirty="0" smtClean="0"/>
              <a:t>rocedure. High Efficiency (</a:t>
            </a:r>
            <a:r>
              <a:rPr lang="en-GB" sz="2400" b="1" dirty="0" smtClean="0">
                <a:solidFill>
                  <a:srgbClr val="3333FF"/>
                </a:solidFill>
              </a:rPr>
              <a:t>70%</a:t>
            </a:r>
            <a:r>
              <a:rPr lang="en-GB" sz="2400" b="1" dirty="0" smtClean="0"/>
              <a:t>) 350kW, 0.4 GHz, </a:t>
            </a:r>
            <a:r>
              <a:rPr lang="en-GB" sz="2400" b="1" dirty="0" smtClean="0">
                <a:solidFill>
                  <a:srgbClr val="FF0000"/>
                </a:solidFill>
              </a:rPr>
              <a:t>LHC klystron upgrade</a:t>
            </a:r>
            <a:r>
              <a:rPr lang="en-GB" sz="2400" b="1" dirty="0" smtClean="0"/>
              <a:t>.</a:t>
            </a:r>
            <a:endParaRPr lang="en-GB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53268" y="508338"/>
            <a:ext cx="116290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Design of any new klystron is rather time consuming. It requires high level of the related experience/expertise.</a:t>
            </a:r>
          </a:p>
          <a:p>
            <a:r>
              <a:rPr lang="en-GB" sz="2000" dirty="0" smtClean="0"/>
              <a:t>The </a:t>
            </a:r>
            <a:r>
              <a:rPr lang="en-GB" sz="2000" b="1" dirty="0" smtClean="0"/>
              <a:t>PSP</a:t>
            </a:r>
            <a:r>
              <a:rPr lang="en-GB" sz="2000" dirty="0" smtClean="0"/>
              <a:t> was developed at CERN as a set of semi-analytical procedures that allow to scale the existing klystron design to the new one (beam power, frequency and perveance) and to preserve the bunching processes.</a:t>
            </a:r>
            <a:endParaRPr lang="en-GB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648679" y="1439747"/>
            <a:ext cx="1865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Design cycle ~ 6 month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9180930" y="1387878"/>
            <a:ext cx="18365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Design cycle ~ 2 weeks</a:t>
            </a:r>
            <a:endParaRPr lang="en-GB" sz="14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4605447"/>
              </p:ext>
            </p:extLst>
          </p:nvPr>
        </p:nvGraphicFramePr>
        <p:xfrm>
          <a:off x="3136309" y="1677147"/>
          <a:ext cx="2128676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9481">
                  <a:extLst>
                    <a:ext uri="{9D8B030D-6E8A-4147-A177-3AD203B41FA5}">
                      <a16:colId xmlns:a16="http://schemas.microsoft.com/office/drawing/2014/main" val="2782922571"/>
                    </a:ext>
                  </a:extLst>
                </a:gridCol>
                <a:gridCol w="649195">
                  <a:extLst>
                    <a:ext uri="{9D8B030D-6E8A-4147-A177-3AD203B41FA5}">
                      <a16:colId xmlns:a16="http://schemas.microsoft.com/office/drawing/2014/main" val="10129474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FCC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75504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Frequency, GHZ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0.8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17339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Beam power, MW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1.68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49076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Perveance,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0.26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10333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RF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dirty="0" smtClean="0"/>
                        <a:t>power, MW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1.34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56721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Efficiency, %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80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546590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4102364"/>
              </p:ext>
            </p:extLst>
          </p:nvPr>
        </p:nvGraphicFramePr>
        <p:xfrm>
          <a:off x="8641422" y="1694913"/>
          <a:ext cx="3240878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4141">
                  <a:extLst>
                    <a:ext uri="{9D8B030D-6E8A-4147-A177-3AD203B41FA5}">
                      <a16:colId xmlns:a16="http://schemas.microsoft.com/office/drawing/2014/main" val="2782922571"/>
                    </a:ext>
                  </a:extLst>
                </a:gridCol>
                <a:gridCol w="621719">
                  <a:extLst>
                    <a:ext uri="{9D8B030D-6E8A-4147-A177-3AD203B41FA5}">
                      <a16:colId xmlns:a16="http://schemas.microsoft.com/office/drawing/2014/main" val="1012947459"/>
                    </a:ext>
                  </a:extLst>
                </a:gridCol>
                <a:gridCol w="1045018">
                  <a:extLst>
                    <a:ext uri="{9D8B030D-6E8A-4147-A177-3AD203B41FA5}">
                      <a16:colId xmlns:a16="http://schemas.microsoft.com/office/drawing/2014/main" val="31328263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LHC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LHC/Thales</a:t>
                      </a:r>
                      <a:endParaRPr lang="en-GB" sz="14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75504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Frequency, GHZ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0.4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0.4</a:t>
                      </a:r>
                      <a:endParaRPr lang="en-GB" sz="14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17339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Beam power, MW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0.5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0.5</a:t>
                      </a:r>
                      <a:endParaRPr lang="en-GB" sz="14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49076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Perveance,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0.72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0.72</a:t>
                      </a:r>
                      <a:endParaRPr lang="en-GB" sz="14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10333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RF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dirty="0" smtClean="0"/>
                        <a:t>power, MW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0.35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0.30</a:t>
                      </a:r>
                      <a:endParaRPr lang="en-GB" sz="1400" b="1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56721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Efficiency, %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70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60</a:t>
                      </a:r>
                      <a:endParaRPr lang="en-GB" sz="14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546590"/>
                  </a:ext>
                </a:extLst>
              </a:tr>
            </a:tbl>
          </a:graphicData>
        </a:graphic>
      </p:graphicFrame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2752" y="3919953"/>
            <a:ext cx="7626586" cy="285263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9857821" y="4236753"/>
            <a:ext cx="18786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Cut-off view of the LHC CSM klystron</a:t>
            </a:r>
            <a:endParaRPr lang="en-GB" sz="16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8190" y="4544439"/>
            <a:ext cx="3771698" cy="200300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08480" y="4212282"/>
            <a:ext cx="38204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Re-used housing, electron gun and solenoid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139245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9143" y="544759"/>
            <a:ext cx="7722539" cy="219094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840824" y="92757"/>
            <a:ext cx="89427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High Efficiency (</a:t>
            </a:r>
            <a:r>
              <a:rPr lang="en-GB" sz="2400" b="1" dirty="0" smtClean="0">
                <a:solidFill>
                  <a:srgbClr val="3333FF"/>
                </a:solidFill>
              </a:rPr>
              <a:t>65%</a:t>
            </a:r>
            <a:r>
              <a:rPr lang="en-GB" sz="2400" b="1" dirty="0" smtClean="0"/>
              <a:t>) 50 MW, 12 GHz, </a:t>
            </a:r>
            <a:r>
              <a:rPr lang="en-GB" sz="2400" b="1" dirty="0" smtClean="0">
                <a:solidFill>
                  <a:srgbClr val="FF0000"/>
                </a:solidFill>
              </a:rPr>
              <a:t>CLIC COM </a:t>
            </a:r>
            <a:r>
              <a:rPr lang="en-GB" sz="2400" b="1" dirty="0" smtClean="0"/>
              <a:t>klystrons (CERN/</a:t>
            </a:r>
            <a:r>
              <a:rPr lang="en-GB" b="1" dirty="0" smtClean="0"/>
              <a:t>CPI</a:t>
            </a:r>
            <a:r>
              <a:rPr lang="en-GB" sz="2400" b="1" dirty="0" smtClean="0"/>
              <a:t>).</a:t>
            </a:r>
            <a:endParaRPr lang="en-GB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701399" y="647826"/>
            <a:ext cx="30845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Bunch phase space in the vicinity of the klystron output cavity</a:t>
            </a:r>
            <a:endParaRPr lang="en-GB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r="5303" b="8443"/>
          <a:stretch/>
        </p:blipFill>
        <p:spPr>
          <a:xfrm>
            <a:off x="577544" y="1232603"/>
            <a:ext cx="3100153" cy="227649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609585" y="3494972"/>
            <a:ext cx="14055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&lt;- arrival time (t/w)</a:t>
            </a:r>
            <a:endParaRPr lang="en-GB" sz="1200" dirty="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-56988" y="2581159"/>
            <a:ext cx="9920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Velocity </a:t>
            </a:r>
            <a:r>
              <a:rPr lang="en-GB" sz="1200" dirty="0" err="1" smtClean="0"/>
              <a:t>Ve</a:t>
            </a:r>
            <a:r>
              <a:rPr lang="en-GB" sz="1200" dirty="0" smtClean="0"/>
              <a:t>/c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3455791" y="3493486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0</a:t>
            </a:r>
            <a:endParaRPr lang="en-GB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701399" y="3477871"/>
            <a:ext cx="373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2</a:t>
            </a:r>
            <a:r>
              <a:rPr lang="en-GB" sz="1400" dirty="0" smtClean="0">
                <a:sym typeface="Symbol" panose="05050102010706020507" pitchFamily="18" charset="2"/>
              </a:rPr>
              <a:t></a:t>
            </a:r>
            <a:endParaRPr lang="en-GB" sz="14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007" y="3785648"/>
            <a:ext cx="3508539" cy="2631405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 flipV="1">
            <a:off x="1603238" y="3760364"/>
            <a:ext cx="0" cy="2009085"/>
          </a:xfrm>
          <a:prstGeom prst="line">
            <a:avLst/>
          </a:prstGeom>
          <a:ln>
            <a:prstDash val="lg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 rot="16200000">
            <a:off x="1033359" y="4818372"/>
            <a:ext cx="9727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Arrival plane</a:t>
            </a:r>
            <a:endParaRPr lang="en-GB" sz="1200" dirty="0"/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384505"/>
              </p:ext>
            </p:extLst>
          </p:nvPr>
        </p:nvGraphicFramePr>
        <p:xfrm>
          <a:off x="6019759" y="2716671"/>
          <a:ext cx="5611924" cy="394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2252">
                  <a:extLst>
                    <a:ext uri="{9D8B030D-6E8A-4147-A177-3AD203B41FA5}">
                      <a16:colId xmlns:a16="http://schemas.microsoft.com/office/drawing/2014/main" val="1199743728"/>
                    </a:ext>
                  </a:extLst>
                </a:gridCol>
                <a:gridCol w="1072743">
                  <a:extLst>
                    <a:ext uri="{9D8B030D-6E8A-4147-A177-3AD203B41FA5}">
                      <a16:colId xmlns:a16="http://schemas.microsoft.com/office/drawing/2014/main" val="834333379"/>
                    </a:ext>
                  </a:extLst>
                </a:gridCol>
                <a:gridCol w="1521402">
                  <a:extLst>
                    <a:ext uri="{9D8B030D-6E8A-4147-A177-3AD203B41FA5}">
                      <a16:colId xmlns:a16="http://schemas.microsoft.com/office/drawing/2014/main" val="650896248"/>
                    </a:ext>
                  </a:extLst>
                </a:gridCol>
                <a:gridCol w="1305527">
                  <a:extLst>
                    <a:ext uri="{9D8B030D-6E8A-4147-A177-3AD203B41FA5}">
                      <a16:colId xmlns:a16="http://schemas.microsoft.com/office/drawing/2014/main" val="39445178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VKX-8311A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HEX COM_2M/CERN</a:t>
                      </a:r>
                      <a:endParaRPr lang="en-GB" sz="12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HEX COM/CERN</a:t>
                      </a:r>
                      <a:endParaRPr lang="en-GB" sz="1200" dirty="0" smtClean="0"/>
                    </a:p>
                    <a:p>
                      <a:endParaRPr lang="en-GB" sz="12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26390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Voltage, kV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410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400</a:t>
                      </a:r>
                      <a:endParaRPr lang="en-GB" sz="14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400</a:t>
                      </a:r>
                      <a:endParaRPr lang="en-GB" sz="14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80319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Current, A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310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190</a:t>
                      </a:r>
                      <a:endParaRPr lang="en-GB" sz="14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190</a:t>
                      </a:r>
                      <a:endParaRPr lang="en-GB" sz="14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21587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Frequency, GHz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11.994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11.994</a:t>
                      </a:r>
                      <a:endParaRPr lang="en-GB" sz="14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11.994</a:t>
                      </a:r>
                      <a:endParaRPr lang="en-GB" sz="14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347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Peak power, MW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400" dirty="0" smtClean="0"/>
                        <a:t>50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3333FF"/>
                          </a:solidFill>
                        </a:rPr>
                        <a:t>48.8</a:t>
                      </a:r>
                      <a:endParaRPr lang="en-GB" sz="1400" dirty="0">
                        <a:solidFill>
                          <a:srgbClr val="3333FF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3333FF"/>
                          </a:solidFill>
                        </a:rPr>
                        <a:t>49.8</a:t>
                      </a:r>
                      <a:endParaRPr lang="en-GB" sz="1400" dirty="0">
                        <a:solidFill>
                          <a:srgbClr val="3333FF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93026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Sat. gain, dB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58</a:t>
                      </a:r>
                      <a:endParaRPr lang="en-GB" sz="14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58</a:t>
                      </a:r>
                      <a:endParaRPr lang="en-GB" sz="14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51048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Efficiency, %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67.7</a:t>
                      </a:r>
                      <a:r>
                        <a:rPr lang="en-US" sz="1400" baseline="-25000" dirty="0" smtClean="0"/>
                        <a:t>KlyC</a:t>
                      </a:r>
                      <a:r>
                        <a:rPr lang="en-US" sz="1400" baseline="0" dirty="0" smtClean="0"/>
                        <a:t>/ </a:t>
                      </a:r>
                      <a:r>
                        <a:rPr lang="en-US" sz="1400" baseline="0" dirty="0" smtClean="0">
                          <a:solidFill>
                            <a:srgbClr val="3333FF"/>
                          </a:solidFill>
                        </a:rPr>
                        <a:t>64.2</a:t>
                      </a:r>
                      <a:r>
                        <a:rPr lang="en-US" sz="1400" baseline="-25000" dirty="0" smtClean="0">
                          <a:solidFill>
                            <a:srgbClr val="3333FF"/>
                          </a:solidFill>
                        </a:rPr>
                        <a:t>CST</a:t>
                      </a:r>
                      <a:endParaRPr lang="en-GB" sz="1400" dirty="0">
                        <a:solidFill>
                          <a:srgbClr val="3333FF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68.7</a:t>
                      </a:r>
                      <a:r>
                        <a:rPr lang="en-US" sz="1400" baseline="-25000" dirty="0" smtClean="0"/>
                        <a:t>KlyC</a:t>
                      </a:r>
                      <a:r>
                        <a:rPr lang="en-US" sz="1400" baseline="0" dirty="0" smtClean="0"/>
                        <a:t>/ </a:t>
                      </a:r>
                      <a:r>
                        <a:rPr lang="en-US" sz="1400" baseline="0" dirty="0" smtClean="0">
                          <a:solidFill>
                            <a:srgbClr val="3333FF"/>
                          </a:solidFill>
                        </a:rPr>
                        <a:t>65.5</a:t>
                      </a:r>
                      <a:r>
                        <a:rPr lang="en-US" sz="1400" baseline="-25000" dirty="0" smtClean="0">
                          <a:solidFill>
                            <a:srgbClr val="3333FF"/>
                          </a:solidFill>
                        </a:rPr>
                        <a:t>CST</a:t>
                      </a:r>
                      <a:endParaRPr lang="en-GB" sz="1400" dirty="0">
                        <a:solidFill>
                          <a:srgbClr val="3333FF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09424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Life</a:t>
                      </a:r>
                      <a:r>
                        <a:rPr lang="en-US" sz="1400" baseline="0" dirty="0" smtClean="0"/>
                        <a:t> time, hours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30 000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85 000</a:t>
                      </a:r>
                      <a:endParaRPr lang="en-GB" sz="14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85 000</a:t>
                      </a:r>
                      <a:endParaRPr lang="en-GB" sz="14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45444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Solenoidal magnetic field, 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0.35</a:t>
                      </a:r>
                      <a:endParaRPr lang="en-GB" sz="14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0.35</a:t>
                      </a:r>
                      <a:endParaRPr lang="en-GB" sz="14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19255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RF</a:t>
                      </a:r>
                      <a:r>
                        <a:rPr lang="en-US" sz="1400" baseline="0" dirty="0" smtClean="0"/>
                        <a:t> circuit </a:t>
                      </a:r>
                      <a:r>
                        <a:rPr lang="en-US" sz="1400" dirty="0" smtClean="0"/>
                        <a:t>length, 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0.32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0.39</a:t>
                      </a:r>
                      <a:endParaRPr lang="en-GB" sz="14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0.86</a:t>
                      </a:r>
                      <a:endParaRPr lang="en-GB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0158803"/>
                  </a:ext>
                </a:extLst>
              </a:tr>
            </a:tbl>
          </a:graphicData>
        </a:graphic>
      </p:graphicFrame>
      <p:pic>
        <p:nvPicPr>
          <p:cNvPr id="26" name="Picture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98204" y="2716672"/>
            <a:ext cx="2121556" cy="394208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40912" y="2845694"/>
            <a:ext cx="614777" cy="27839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574"/>
          <a:stretch/>
        </p:blipFill>
        <p:spPr>
          <a:xfrm>
            <a:off x="3455791" y="3826547"/>
            <a:ext cx="318770" cy="293363"/>
          </a:xfrm>
          <a:prstGeom prst="rect">
            <a:avLst/>
          </a:prstGeom>
        </p:spPr>
      </p:pic>
      <p:sp>
        <p:nvSpPr>
          <p:cNvPr id="31" name="Rectangle 30"/>
          <p:cNvSpPr/>
          <p:nvPr/>
        </p:nvSpPr>
        <p:spPr>
          <a:xfrm>
            <a:off x="5053493" y="6303357"/>
            <a:ext cx="99738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VKX-8311A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33026" y="568099"/>
            <a:ext cx="22409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HEX COM_2M; 0.35T; 64.2%</a:t>
            </a:r>
            <a:endParaRPr lang="en-GB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1671764" y="5831004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HEX COM_2M</a:t>
            </a:r>
            <a:endParaRPr lang="en-GB" sz="1400" dirty="0"/>
          </a:p>
        </p:txBody>
      </p:sp>
      <p:sp>
        <p:nvSpPr>
          <p:cNvPr id="7" name="Rectangle 6"/>
          <p:cNvSpPr/>
          <p:nvPr/>
        </p:nvSpPr>
        <p:spPr>
          <a:xfrm>
            <a:off x="2923918" y="5832699"/>
            <a:ext cx="63190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 smtClean="0"/>
              <a:t>67.7%</a:t>
            </a:r>
            <a:endParaRPr lang="en-GB" sz="1400" dirty="0"/>
          </a:p>
        </p:txBody>
      </p:sp>
      <p:sp>
        <p:nvSpPr>
          <p:cNvPr id="8" name="Rectangle 7"/>
          <p:cNvSpPr/>
          <p:nvPr/>
        </p:nvSpPr>
        <p:spPr>
          <a:xfrm>
            <a:off x="3898204" y="2716671"/>
            <a:ext cx="4894104" cy="394208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560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91888" y="122661"/>
            <a:ext cx="107062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Tailored Technologies. High Efficiency (</a:t>
            </a:r>
            <a:r>
              <a:rPr lang="en-GB" sz="2400" b="1" dirty="0" smtClean="0">
                <a:solidFill>
                  <a:srgbClr val="3333FF"/>
                </a:solidFill>
              </a:rPr>
              <a:t>85%</a:t>
            </a:r>
            <a:r>
              <a:rPr lang="en-GB" sz="2400" b="1" dirty="0" smtClean="0"/>
              <a:t>) 24 MW, </a:t>
            </a:r>
            <a:r>
              <a:rPr lang="en-GB" sz="2400" b="1" dirty="0"/>
              <a:t>1</a:t>
            </a:r>
            <a:r>
              <a:rPr lang="en-GB" sz="2400" b="1" dirty="0" smtClean="0"/>
              <a:t> GHz,  </a:t>
            </a:r>
            <a:r>
              <a:rPr lang="en-GB" sz="2400" b="1" dirty="0" smtClean="0">
                <a:solidFill>
                  <a:srgbClr val="FF0000"/>
                </a:solidFill>
              </a:rPr>
              <a:t>CLIC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smtClean="0">
                <a:solidFill>
                  <a:srgbClr val="FF0000"/>
                </a:solidFill>
              </a:rPr>
              <a:t>MBK/2S </a:t>
            </a:r>
            <a:r>
              <a:rPr lang="en-GB" sz="2400" b="1" dirty="0" smtClean="0"/>
              <a:t>klystron.</a:t>
            </a:r>
            <a:endParaRPr lang="en-GB" sz="2400" b="1" dirty="0"/>
          </a:p>
        </p:txBody>
      </p:sp>
      <p:grpSp>
        <p:nvGrpSpPr>
          <p:cNvPr id="14" name="Group 13"/>
          <p:cNvGrpSpPr/>
          <p:nvPr/>
        </p:nvGrpSpPr>
        <p:grpSpPr>
          <a:xfrm>
            <a:off x="370360" y="657515"/>
            <a:ext cx="4392140" cy="5236402"/>
            <a:chOff x="370360" y="657515"/>
            <a:chExt cx="4392140" cy="5236402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/>
            <a:srcRect l="24635" r="24646"/>
            <a:stretch/>
          </p:blipFill>
          <p:spPr>
            <a:xfrm>
              <a:off x="701618" y="1303847"/>
              <a:ext cx="2038408" cy="3013403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57818" y="1303846"/>
              <a:ext cx="1510164" cy="3013404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608124" y="657515"/>
              <a:ext cx="39166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Industrial CLIC MBK prototypes delivers </a:t>
              </a:r>
              <a:r>
                <a:rPr lang="en-GB" b="1" dirty="0" smtClean="0"/>
                <a:t>~70 % </a:t>
              </a:r>
              <a:r>
                <a:rPr lang="en-GB" dirty="0" smtClean="0"/>
                <a:t>RF power production efficiency</a:t>
              </a:r>
              <a:endParaRPr lang="en-GB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983244" y="3670919"/>
              <a:ext cx="1439818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600" b="1" dirty="0" smtClean="0">
                  <a:solidFill>
                    <a:schemeClr val="bg1"/>
                  </a:solidFill>
                </a:rPr>
                <a:t>Canon  E37503</a:t>
              </a:r>
            </a:p>
            <a:p>
              <a:r>
                <a:rPr lang="en-GB" sz="1600" b="1" dirty="0" smtClean="0">
                  <a:solidFill>
                    <a:schemeClr val="bg1"/>
                  </a:solidFill>
                </a:rPr>
                <a:t>6 beams MBK </a:t>
              </a:r>
              <a:endParaRPr lang="en-GB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2828926" y="3709090"/>
              <a:ext cx="1548822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600" b="1" dirty="0" smtClean="0">
                  <a:solidFill>
                    <a:schemeClr val="bg1"/>
                  </a:solidFill>
                </a:rPr>
                <a:t>Thales  </a:t>
              </a:r>
              <a:r>
                <a:rPr lang="en-US" sz="1600" b="1" kern="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TH1803</a:t>
              </a:r>
              <a:endParaRPr lang="en-GB" sz="1600" b="1" dirty="0" smtClean="0">
                <a:solidFill>
                  <a:schemeClr val="bg1"/>
                </a:solidFill>
              </a:endParaRPr>
            </a:p>
            <a:p>
              <a:r>
                <a:rPr lang="en-GB" sz="1600" b="1" dirty="0" smtClean="0">
                  <a:solidFill>
                    <a:schemeClr val="bg1"/>
                  </a:solidFill>
                </a:rPr>
                <a:t>10 beams  MBK </a:t>
              </a:r>
              <a:endParaRPr lang="en-GB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70360" y="4416589"/>
              <a:ext cx="4392140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The new klystron bunching technologies cannot be directly adopted to the CLIC MBK:</a:t>
              </a: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GB" b="1" dirty="0" smtClean="0"/>
                <a:t>COM</a:t>
              </a:r>
              <a:r>
                <a:rPr lang="en-GB" dirty="0" smtClean="0"/>
                <a:t> requires very long (5m) RF circuit.</a:t>
              </a: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GB" dirty="0" smtClean="0"/>
                <a:t>In </a:t>
              </a:r>
              <a:r>
                <a:rPr lang="en-GB" b="1" dirty="0" smtClean="0"/>
                <a:t>CMS</a:t>
              </a:r>
              <a:r>
                <a:rPr lang="en-GB" dirty="0" smtClean="0"/>
                <a:t>, the 3</a:t>
              </a:r>
              <a:r>
                <a:rPr lang="en-GB" baseline="30000" dirty="0" smtClean="0"/>
                <a:t>rd</a:t>
              </a:r>
              <a:r>
                <a:rPr lang="en-GB" dirty="0" smtClean="0"/>
                <a:t> harmonic cavity is not compatible with MB-type cavities layout. </a:t>
              </a:r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70360" y="657515"/>
              <a:ext cx="4392140" cy="523640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5388460" y="581441"/>
            <a:ext cx="5576250" cy="5965495"/>
            <a:chOff x="5388460" y="581441"/>
            <a:chExt cx="5576250" cy="5965495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88460" y="1250362"/>
              <a:ext cx="5219700" cy="2958813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5495563" y="581441"/>
              <a:ext cx="536204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 smtClean="0"/>
                <a:t>The CLIC MBK with </a:t>
              </a:r>
              <a:r>
                <a:rPr lang="en-GB" b="1" dirty="0" smtClean="0"/>
                <a:t>two high voltage stages</a:t>
              </a:r>
              <a:r>
                <a:rPr lang="en-GB" dirty="0" smtClean="0"/>
                <a:t>.</a:t>
              </a:r>
            </a:p>
            <a:p>
              <a:pPr algn="ctr"/>
              <a:r>
                <a:rPr lang="en-GB" dirty="0" smtClean="0"/>
                <a:t> Electron efficiency measured in PIC simulations is </a:t>
              </a:r>
              <a:r>
                <a:rPr lang="en-GB" b="1" dirty="0" smtClean="0"/>
                <a:t>84%</a:t>
              </a:r>
              <a:r>
                <a:rPr lang="en-GB" dirty="0" smtClean="0"/>
                <a:t>.</a:t>
              </a:r>
              <a:endParaRPr lang="en-GB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388460" y="4607944"/>
              <a:ext cx="557625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Font typeface="+mj-lt"/>
                <a:buAutoNum type="arabicPeriod"/>
              </a:pPr>
              <a:r>
                <a:rPr lang="en-GB" sz="2000" dirty="0" smtClean="0"/>
                <a:t>Bunching at a low voltage (high perveance). Very </a:t>
              </a:r>
              <a:r>
                <a:rPr lang="en-GB" sz="2000" b="1" dirty="0" smtClean="0"/>
                <a:t>compact RF bunching circuit.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GB" sz="2000" dirty="0" smtClean="0"/>
                <a:t>Bunched beam acceleration and cooling (reducing </a:t>
              </a:r>
              <a:r>
                <a:rPr lang="en-GB" sz="2000" dirty="0" smtClean="0">
                  <a:sym typeface="Symbol" panose="05050102010706020507" pitchFamily="18" charset="2"/>
                </a:rPr>
                <a:t>p/p</a:t>
              </a:r>
              <a:r>
                <a:rPr lang="en-GB" sz="2000" dirty="0" smtClean="0"/>
                <a:t>) along the short DC voltage gap.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GB" sz="2000" dirty="0" smtClean="0"/>
                <a:t>Final power extraction from high voltage (low </a:t>
              </a:r>
              <a:r>
                <a:rPr lang="en-GB" sz="2000" dirty="0"/>
                <a:t>p</a:t>
              </a:r>
              <a:r>
                <a:rPr lang="en-GB" sz="2000" dirty="0" smtClean="0"/>
                <a:t>erveance) beam. </a:t>
              </a:r>
              <a:r>
                <a:rPr lang="en-GB" sz="2000" b="1" dirty="0" smtClean="0"/>
                <a:t>High efficiency.</a:t>
              </a:r>
              <a:endParaRPr lang="en-GB" sz="2000" b="1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888391" y="4231765"/>
              <a:ext cx="277678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>
                  <a:solidFill>
                    <a:srgbClr val="0070C0"/>
                  </a:solidFill>
                </a:rPr>
                <a:t>Conceptual features:</a:t>
              </a:r>
              <a:endParaRPr lang="en-GB" sz="2400" dirty="0">
                <a:solidFill>
                  <a:srgbClr val="0070C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20060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00171" y="35365"/>
            <a:ext cx="64017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High Efficiency klystrons industrialization efforts.</a:t>
            </a:r>
            <a:endParaRPr lang="en-GB" sz="2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463141" y="616574"/>
            <a:ext cx="46701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first ‘off shelf’ commercial 7.5 MW S-band (2.856 GHz) HE klystron by   …….</a:t>
            </a:r>
            <a:endParaRPr lang="en-GB" dirty="0"/>
          </a:p>
        </p:txBody>
      </p:sp>
      <p:grpSp>
        <p:nvGrpSpPr>
          <p:cNvPr id="28" name="Group 27"/>
          <p:cNvGrpSpPr/>
          <p:nvPr/>
        </p:nvGrpSpPr>
        <p:grpSpPr>
          <a:xfrm>
            <a:off x="528680" y="1208948"/>
            <a:ext cx="4509097" cy="5071512"/>
            <a:chOff x="429092" y="1459528"/>
            <a:chExt cx="4509097" cy="5071512"/>
          </a:xfrm>
        </p:grpSpPr>
        <p:pic>
          <p:nvPicPr>
            <p:cNvPr id="16" name="図 23">
              <a:extLst>
                <a:ext uri="{FF2B5EF4-FFF2-40B4-BE49-F238E27FC236}">
                  <a16:creationId xmlns:a16="http://schemas.microsoft.com/office/drawing/2014/main" id="{6B15CD08-01E2-4D2E-A0C4-12B6F9615F3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59" r="1" b="2175"/>
            <a:stretch/>
          </p:blipFill>
          <p:spPr>
            <a:xfrm>
              <a:off x="623807" y="2209795"/>
              <a:ext cx="2345318" cy="627156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5157" y="1683945"/>
              <a:ext cx="2476223" cy="525850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1009478" y="1459528"/>
              <a:ext cx="18607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Original design (5 cavities):</a:t>
              </a:r>
              <a:endParaRPr lang="en-GB" sz="12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011379" y="1736527"/>
              <a:ext cx="1926810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Voltage: 155 kV</a:t>
              </a:r>
            </a:p>
            <a:p>
              <a:r>
                <a:rPr lang="en-US" sz="1600" dirty="0" smtClean="0"/>
                <a:t>Current: 109 A</a:t>
              </a:r>
            </a:p>
            <a:p>
              <a:r>
                <a:rPr lang="en-US" sz="1600" dirty="0" smtClean="0"/>
                <a:t>Peak power: 7.5 MW</a:t>
              </a:r>
            </a:p>
            <a:p>
              <a:r>
                <a:rPr lang="en-US" sz="1600" dirty="0" smtClean="0"/>
                <a:t>Efficiency: 45%</a:t>
              </a:r>
              <a:endParaRPr lang="en-GB" sz="16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29092" y="2836951"/>
              <a:ext cx="282327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High efficiency COM upgrade (10 cavities):</a:t>
              </a:r>
              <a:endParaRPr lang="en-GB" sz="1200" dirty="0"/>
            </a:p>
          </p:txBody>
        </p:sp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5157" y="3113950"/>
              <a:ext cx="2476222" cy="535152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23807" y="3676538"/>
              <a:ext cx="2345318" cy="687149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3011379" y="3202497"/>
              <a:ext cx="1926810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Voltage: 140.2 kV</a:t>
              </a:r>
            </a:p>
            <a:p>
              <a:r>
                <a:rPr lang="en-US" sz="1600" dirty="0" smtClean="0"/>
                <a:t>Current: 88 A</a:t>
              </a:r>
            </a:p>
            <a:p>
              <a:r>
                <a:rPr lang="en-US" sz="1600" dirty="0" smtClean="0"/>
                <a:t>Peak power: 7.3 MW</a:t>
              </a:r>
            </a:p>
            <a:p>
              <a:r>
                <a:rPr lang="en-US" sz="1600" dirty="0" smtClean="0"/>
                <a:t>Efficiency: 59.2%</a:t>
              </a:r>
              <a:endParaRPr lang="en-GB" sz="1600" dirty="0"/>
            </a:p>
          </p:txBody>
        </p:sp>
        <p:pic>
          <p:nvPicPr>
            <p:cNvPr id="26" name="図 26">
              <a:extLst>
                <a:ext uri="{FF2B5EF4-FFF2-40B4-BE49-F238E27FC236}">
                  <a16:creationId xmlns:a16="http://schemas.microsoft.com/office/drawing/2014/main" id="{2600DB5E-70FA-46B2-BED6-0BBD842B706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5157" y="4433288"/>
              <a:ext cx="2892744" cy="2097752"/>
            </a:xfrm>
            <a:prstGeom prst="rect">
              <a:avLst/>
            </a:prstGeom>
          </p:spPr>
        </p:pic>
        <p:pic>
          <p:nvPicPr>
            <p:cNvPr id="27" name="図 20">
              <a:extLst>
                <a:ext uri="{FF2B5EF4-FFF2-40B4-BE49-F238E27FC236}">
                  <a16:creationId xmlns:a16="http://schemas.microsoft.com/office/drawing/2014/main" id="{BBE89C2E-209D-4A04-A247-90B2F559D09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3982" b="98673" l="6250" r="93750">
                          <a14:foregroundMark x1="72321" y1="18363" x2="72321" y2="18363"/>
                          <a14:foregroundMark x1="75446" y1="21460" x2="75446" y2="21460"/>
                          <a14:foregroundMark x1="74107" y1="23894" x2="74107" y2="23894"/>
                          <a14:foregroundMark x1="73661" y1="24779" x2="73661" y2="24779"/>
                          <a14:foregroundMark x1="74107" y1="26549" x2="74107" y2="26549"/>
                          <a14:foregroundMark x1="71429" y1="28761" x2="71429" y2="28761"/>
                          <a14:foregroundMark x1="71429" y1="28761" x2="71429" y2="28761"/>
                          <a14:foregroundMark x1="74107" y1="19912" x2="74107" y2="19912"/>
                          <a14:foregroundMark x1="72321" y1="12611" x2="72321" y2="12611"/>
                          <a14:foregroundMark x1="70536" y1="13717" x2="70536" y2="13717"/>
                          <a14:foregroundMark x1="70536" y1="14159" x2="70536" y2="14159"/>
                          <a14:foregroundMark x1="70536" y1="14381" x2="70536" y2="14381"/>
                          <a14:foregroundMark x1="77232" y1="6416" x2="77232" y2="6416"/>
                          <a14:foregroundMark x1="75000" y1="4204" x2="75000" y2="4204"/>
                          <a14:foregroundMark x1="6696" y1="35619" x2="6696" y2="35619"/>
                          <a14:foregroundMark x1="8482" y1="38053" x2="8482" y2="38053"/>
                          <a14:foregroundMark x1="8482" y1="38938" x2="8482" y2="38938"/>
                          <a14:foregroundMark x1="8482" y1="39381" x2="8482" y2="39381"/>
                          <a14:foregroundMark x1="10268" y1="39159" x2="10268" y2="39159"/>
                          <a14:foregroundMark x1="22768" y1="39381" x2="22768" y2="39381"/>
                          <a14:foregroundMark x1="22768" y1="40265" x2="22768" y2="40265"/>
                          <a14:foregroundMark x1="41071" y1="33850" x2="41071" y2="33850"/>
                          <a14:foregroundMark x1="80357" y1="90487" x2="80357" y2="90487"/>
                          <a14:foregroundMark x1="79018" y1="92257" x2="79018" y2="92257"/>
                          <a14:foregroundMark x1="76339" y1="96239" x2="76339" y2="96239"/>
                          <a14:foregroundMark x1="75893" y1="98673" x2="75893" y2="98673"/>
                          <a14:foregroundMark x1="91518" y1="34292" x2="91518" y2="34292"/>
                          <a14:foregroundMark x1="93750" y1="36062" x2="93750" y2="36062"/>
                          <a14:foregroundMark x1="93750" y1="36062" x2="93750" y2="36062"/>
                          <a14:foregroundMark x1="92857" y1="35619" x2="92857" y2="35619"/>
                          <a14:foregroundMark x1="37946" y1="30531" x2="37946" y2="30531"/>
                          <a14:foregroundMark x1="7143" y1="33407" x2="7143" y2="33407"/>
                          <a14:foregroundMark x1="83482" y1="72566" x2="83482" y2="72566"/>
                          <a14:foregroundMark x1="83929" y1="70796" x2="83929" y2="70796"/>
                          <a14:foregroundMark x1="83929" y1="71460" x2="83929" y2="71460"/>
                          <a14:foregroundMark x1="63839" y1="77876" x2="63839" y2="77876"/>
                          <a14:foregroundMark x1="85714" y1="78761" x2="85714" y2="78761"/>
                          <a14:foregroundMark x1="62054" y1="78319" x2="62054" y2="78319"/>
                          <a14:foregroundMark x1="62054" y1="79425" x2="62054" y2="79425"/>
                          <a14:foregroundMark x1="65179" y1="77212" x2="65179" y2="77212"/>
                          <a14:foregroundMark x1="66071" y1="4646" x2="66071" y2="4646"/>
                          <a14:foregroundMark x1="66518" y1="4425" x2="66518" y2="4425"/>
                          <a14:foregroundMark x1="66518" y1="3982" x2="66518" y2="3982"/>
                          <a14:foregroundMark x1="26339" y1="19248" x2="26339" y2="19248"/>
                          <a14:foregroundMark x1="36161" y1="27876" x2="36161" y2="27876"/>
                          <a14:foregroundMark x1="36161" y1="29204" x2="36161" y2="29204"/>
                          <a14:foregroundMark x1="36161" y1="28540" x2="36161" y2="28540"/>
                          <a14:backgroundMark x1="51786" y1="41150" x2="51786" y2="41150"/>
                          <a14:backgroundMark x1="53125" y1="98894" x2="53125" y2="98894"/>
                          <a14:backgroundMark x1="46429" y1="99558" x2="46429" y2="99558"/>
                          <a14:backgroundMark x1="63393" y1="98451" x2="63393" y2="98451"/>
                          <a14:backgroundMark x1="65625" y1="1549" x2="65625" y2="1549"/>
                          <a14:backgroundMark x1="65179" y1="2212" x2="65179" y2="2212"/>
                          <a14:backgroundMark x1="65179" y1="2434" x2="65179" y2="2434"/>
                          <a14:backgroundMark x1="65625" y1="2876" x2="65625" y2="2876"/>
                          <a14:backgroundMark x1="65625" y1="2876" x2="65625" y2="2876"/>
                          <a14:backgroundMark x1="66071" y1="3761" x2="66071" y2="3761"/>
                          <a14:backgroundMark x1="66518" y1="3761" x2="66518" y2="3761"/>
                          <a14:backgroundMark x1="66964" y1="3982" x2="66964" y2="3982"/>
                          <a14:backgroundMark x1="65179" y1="98451" x2="65179" y2="98451"/>
                          <a14:backgroundMark x1="64732" y1="99336" x2="64732" y2="99336"/>
                          <a14:backgroundMark x1="33929" y1="29646" x2="33929" y2="2964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47267" y="4363687"/>
              <a:ext cx="1066949" cy="2152951"/>
            </a:xfrm>
            <a:prstGeom prst="rect">
              <a:avLst/>
            </a:prstGeom>
          </p:spPr>
        </p:pic>
      </p:grpSp>
      <p:sp>
        <p:nvSpPr>
          <p:cNvPr id="29" name="Rectangle 28"/>
          <p:cNvSpPr/>
          <p:nvPr/>
        </p:nvSpPr>
        <p:spPr>
          <a:xfrm>
            <a:off x="528680" y="616574"/>
            <a:ext cx="4604635" cy="5903623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61123" y="963211"/>
            <a:ext cx="852681" cy="284509"/>
          </a:xfrm>
          <a:prstGeom prst="rect">
            <a:avLst/>
          </a:prstGeom>
        </p:spPr>
      </p:pic>
      <p:pic>
        <p:nvPicPr>
          <p:cNvPr id="31" name="图片 8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37" r="26685"/>
          <a:stretch/>
        </p:blipFill>
        <p:spPr>
          <a:xfrm>
            <a:off x="6066655" y="1377352"/>
            <a:ext cx="1993760" cy="4888706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554304" y="1377352"/>
            <a:ext cx="2637718" cy="2894069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147892" y="4182707"/>
            <a:ext cx="3157233" cy="2337489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6219731" y="662755"/>
            <a:ext cx="48707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Commercial  prototype of the 50 MW HE X-band (11.424 GHz) COM klystron by BVERI (China)</a:t>
            </a:r>
            <a:endParaRPr lang="en-GB" dirty="0"/>
          </a:p>
        </p:txBody>
      </p:sp>
      <p:sp>
        <p:nvSpPr>
          <p:cNvPr id="35" name="Rectangle 34"/>
          <p:cNvSpPr/>
          <p:nvPr/>
        </p:nvSpPr>
        <p:spPr>
          <a:xfrm>
            <a:off x="5934240" y="616574"/>
            <a:ext cx="5370885" cy="5903622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895835" y="5919556"/>
            <a:ext cx="1111025" cy="259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368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008679" y="640407"/>
            <a:ext cx="9211477" cy="5998358"/>
            <a:chOff x="1008679" y="640407"/>
            <a:chExt cx="9211477" cy="5998358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08679" y="640407"/>
              <a:ext cx="9211477" cy="5998358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 rot="16200000">
              <a:off x="945223" y="3157575"/>
              <a:ext cx="1171218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Efficiency</a:t>
              </a:r>
              <a:endParaRPr lang="en-GB" sz="2000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054886" y="6238655"/>
              <a:ext cx="1920975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m</a:t>
              </a:r>
              <a:r>
                <a:rPr lang="en-US" sz="2000" dirty="0" smtClean="0"/>
                <a:t>icro Perveance</a:t>
              </a:r>
              <a:endParaRPr lang="en-GB" sz="2000" dirty="0"/>
            </a:p>
          </p:txBody>
        </p:sp>
        <p:sp>
          <p:nvSpPr>
            <p:cNvPr id="6" name="Freeform 5"/>
            <p:cNvSpPr/>
            <p:nvPr/>
          </p:nvSpPr>
          <p:spPr>
            <a:xfrm>
              <a:off x="2415870" y="1527139"/>
              <a:ext cx="7452959" cy="1851681"/>
            </a:xfrm>
            <a:custGeom>
              <a:avLst/>
              <a:gdLst>
                <a:gd name="connsiteX0" fmla="*/ 0 w 4071025"/>
                <a:gd name="connsiteY0" fmla="*/ 0 h 860898"/>
                <a:gd name="connsiteX1" fmla="*/ 296693 w 4071025"/>
                <a:gd name="connsiteY1" fmla="*/ 77821 h 860898"/>
                <a:gd name="connsiteX2" fmla="*/ 851170 w 4071025"/>
                <a:gd name="connsiteY2" fmla="*/ 238328 h 860898"/>
                <a:gd name="connsiteX3" fmla="*/ 1381327 w 4071025"/>
                <a:gd name="connsiteY3" fmla="*/ 350196 h 860898"/>
                <a:gd name="connsiteX4" fmla="*/ 1896893 w 4071025"/>
                <a:gd name="connsiteY4" fmla="*/ 462064 h 860898"/>
                <a:gd name="connsiteX5" fmla="*/ 2456234 w 4071025"/>
                <a:gd name="connsiteY5" fmla="*/ 573932 h 860898"/>
                <a:gd name="connsiteX6" fmla="*/ 2855068 w 4071025"/>
                <a:gd name="connsiteY6" fmla="*/ 661481 h 860898"/>
                <a:gd name="connsiteX7" fmla="*/ 3297676 w 4071025"/>
                <a:gd name="connsiteY7" fmla="*/ 749030 h 860898"/>
                <a:gd name="connsiteX8" fmla="*/ 3701374 w 4071025"/>
                <a:gd name="connsiteY8" fmla="*/ 807396 h 860898"/>
                <a:gd name="connsiteX9" fmla="*/ 4071025 w 4071025"/>
                <a:gd name="connsiteY9" fmla="*/ 860898 h 860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71025" h="860898">
                  <a:moveTo>
                    <a:pt x="0" y="0"/>
                  </a:moveTo>
                  <a:cubicBezTo>
                    <a:pt x="77415" y="19050"/>
                    <a:pt x="296693" y="77821"/>
                    <a:pt x="296693" y="77821"/>
                  </a:cubicBezTo>
                  <a:cubicBezTo>
                    <a:pt x="438555" y="117542"/>
                    <a:pt x="670398" y="192932"/>
                    <a:pt x="851170" y="238328"/>
                  </a:cubicBezTo>
                  <a:cubicBezTo>
                    <a:pt x="1031942" y="283724"/>
                    <a:pt x="1381327" y="350196"/>
                    <a:pt x="1381327" y="350196"/>
                  </a:cubicBezTo>
                  <a:lnTo>
                    <a:pt x="1896893" y="462064"/>
                  </a:lnTo>
                  <a:lnTo>
                    <a:pt x="2456234" y="573932"/>
                  </a:lnTo>
                  <a:cubicBezTo>
                    <a:pt x="2615930" y="607168"/>
                    <a:pt x="2714828" y="632298"/>
                    <a:pt x="2855068" y="661481"/>
                  </a:cubicBezTo>
                  <a:cubicBezTo>
                    <a:pt x="2995308" y="690664"/>
                    <a:pt x="3156625" y="724711"/>
                    <a:pt x="3297676" y="749030"/>
                  </a:cubicBezTo>
                  <a:cubicBezTo>
                    <a:pt x="3438727" y="773349"/>
                    <a:pt x="3701374" y="807396"/>
                    <a:pt x="3701374" y="807396"/>
                  </a:cubicBezTo>
                  <a:lnTo>
                    <a:pt x="4071025" y="860898"/>
                  </a:lnTo>
                </a:path>
              </a:pathLst>
            </a:custGeom>
            <a:noFill/>
            <a:ln w="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  <a:effectLst>
              <a:glow rad="101600">
                <a:schemeClr val="accent6">
                  <a:satMod val="175000"/>
                  <a:alpha val="28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3117252" y="99011"/>
            <a:ext cx="60508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Efficiency performance of the selected commercial klystrons and the new HE klystrons (July 2019).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828273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63345" y="1546045"/>
            <a:ext cx="111027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>
                <a:solidFill>
                  <a:schemeClr val="accent3">
                    <a:lumMod val="50000"/>
                  </a:schemeClr>
                </a:solidFill>
              </a:rPr>
              <a:t>Special thanks </a:t>
            </a:r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</a:rPr>
              <a:t>to many colleagues from Labs, Universities and industry who have been actively involved into the high efficiency klystrons development:  </a:t>
            </a:r>
            <a:endParaRPr lang="en-GB" sz="2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8720" y="3354578"/>
            <a:ext cx="1185045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</a:rPr>
              <a:t>T. Anno, A. Baikov, </a:t>
            </a:r>
            <a:r>
              <a:rPr lang="en-US" sz="3200" dirty="0">
                <a:solidFill>
                  <a:schemeClr val="accent3">
                    <a:lumMod val="75000"/>
                  </a:schemeClr>
                </a:solidFill>
              </a:rPr>
              <a:t>A. </a:t>
            </a:r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</a:rPr>
              <a:t>Beunas, O. Brunner, </a:t>
            </a:r>
            <a:r>
              <a:rPr lang="en-US" sz="3200" dirty="0">
                <a:solidFill>
                  <a:schemeClr val="accent3">
                    <a:lumMod val="75000"/>
                  </a:schemeClr>
                </a:solidFill>
              </a:rPr>
              <a:t>G. </a:t>
            </a:r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</a:rPr>
              <a:t>Burt, </a:t>
            </a:r>
            <a:r>
              <a:rPr lang="en-US" sz="3200" dirty="0">
                <a:solidFill>
                  <a:schemeClr val="accent3">
                    <a:lumMod val="75000"/>
                  </a:schemeClr>
                </a:solidFill>
              </a:rPr>
              <a:t>J. </a:t>
            </a:r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</a:rPr>
              <a:t>Cai, </a:t>
            </a:r>
            <a:r>
              <a:rPr lang="en-US" sz="3200" dirty="0">
                <a:solidFill>
                  <a:schemeClr val="accent3">
                    <a:lumMod val="75000"/>
                  </a:schemeClr>
                </a:solidFill>
              </a:rPr>
              <a:t>D. </a:t>
            </a:r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</a:rPr>
              <a:t>Constable, I. Guzilov,</a:t>
            </a:r>
            <a:r>
              <a:rPr lang="en-US" sz="3200" dirty="0">
                <a:solidFill>
                  <a:schemeClr val="accent3">
                    <a:lumMod val="75000"/>
                  </a:schemeClr>
                </a:solidFill>
              </a:rPr>
              <a:t> P. </a:t>
            </a:r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</a:rPr>
              <a:t>Hamel, V</a:t>
            </a:r>
            <a:r>
              <a:rPr lang="en-US" sz="3200" dirty="0">
                <a:solidFill>
                  <a:schemeClr val="accent3">
                    <a:lumMod val="75000"/>
                  </a:schemeClr>
                </a:solidFill>
              </a:rPr>
              <a:t>. </a:t>
            </a:r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</a:rPr>
              <a:t>Hill, A</a:t>
            </a:r>
            <a:r>
              <a:rPr lang="en-US" sz="3200" dirty="0">
                <a:solidFill>
                  <a:schemeClr val="accent3">
                    <a:lumMod val="75000"/>
                  </a:schemeClr>
                </a:solidFill>
              </a:rPr>
              <a:t>. </a:t>
            </a:r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</a:rPr>
              <a:t>Jensen, E. Jensen, </a:t>
            </a:r>
            <a:r>
              <a:rPr lang="en-US" sz="3200" dirty="0">
                <a:solidFill>
                  <a:schemeClr val="accent3">
                    <a:lumMod val="75000"/>
                  </a:schemeClr>
                </a:solidFill>
              </a:rPr>
              <a:t>T. </a:t>
            </a:r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</a:rPr>
              <a:t>Kimura, A</a:t>
            </a:r>
            <a:r>
              <a:rPr lang="en-US" sz="3200" dirty="0">
                <a:solidFill>
                  <a:schemeClr val="accent3">
                    <a:lumMod val="75000"/>
                  </a:schemeClr>
                </a:solidFill>
              </a:rPr>
              <a:t>. </a:t>
            </a:r>
            <a:r>
              <a:rPr lang="en-US" sz="3200" dirty="0" err="1" smtClean="0">
                <a:solidFill>
                  <a:schemeClr val="accent3">
                    <a:lumMod val="75000"/>
                  </a:schemeClr>
                </a:solidFill>
              </a:rPr>
              <a:t>Leggieri</a:t>
            </a:r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</a:rPr>
              <a:t>,                  R</a:t>
            </a:r>
            <a:r>
              <a:rPr lang="en-US" sz="3200" dirty="0">
                <a:solidFill>
                  <a:schemeClr val="accent3">
                    <a:lumMod val="75000"/>
                  </a:schemeClr>
                </a:solidFill>
              </a:rPr>
              <a:t>. </a:t>
            </a:r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</a:rPr>
              <a:t>Kowalczyk, C</a:t>
            </a:r>
            <a:r>
              <a:rPr lang="en-US" sz="3200" dirty="0">
                <a:solidFill>
                  <a:schemeClr val="accent3">
                    <a:lumMod val="75000"/>
                  </a:schemeClr>
                </a:solidFill>
              </a:rPr>
              <a:t>.  </a:t>
            </a:r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</a:rPr>
              <a:t>Lingwood,</a:t>
            </a:r>
            <a:r>
              <a:rPr lang="en-US" sz="3200" dirty="0">
                <a:solidFill>
                  <a:schemeClr val="accent3">
                    <a:lumMod val="75000"/>
                  </a:schemeClr>
                </a:solidFill>
              </a:rPr>
              <a:t> Z. </a:t>
            </a:r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</a:rPr>
              <a:t>Liu, R</a:t>
            </a:r>
            <a:r>
              <a:rPr lang="en-US" sz="3200" dirty="0">
                <a:solidFill>
                  <a:schemeClr val="accent3">
                    <a:lumMod val="75000"/>
                  </a:schemeClr>
                </a:solidFill>
              </a:rPr>
              <a:t>. </a:t>
            </a:r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</a:rPr>
              <a:t>Marchesin, C.  Marrelli, J. Neilson, F. Peauger,</a:t>
            </a:r>
            <a:r>
              <a:rPr lang="en-GB" sz="3200" dirty="0">
                <a:solidFill>
                  <a:schemeClr val="accent3">
                    <a:lumMod val="75000"/>
                  </a:schemeClr>
                </a:solidFill>
              </a:rPr>
              <a:t> J. </a:t>
            </a:r>
            <a:r>
              <a:rPr lang="en-GB" sz="3200" dirty="0" smtClean="0">
                <a:solidFill>
                  <a:schemeClr val="accent3">
                    <a:lumMod val="75000"/>
                  </a:schemeClr>
                </a:solidFill>
              </a:rPr>
              <a:t>Plouin, V. Teryaev, B</a:t>
            </a:r>
            <a:r>
              <a:rPr lang="en-GB" sz="3200" dirty="0">
                <a:solidFill>
                  <a:schemeClr val="accent3">
                    <a:lumMod val="75000"/>
                  </a:schemeClr>
                </a:solidFill>
              </a:rPr>
              <a:t>. </a:t>
            </a:r>
            <a:r>
              <a:rPr lang="en-GB" sz="3200" dirty="0" smtClean="0">
                <a:solidFill>
                  <a:schemeClr val="accent3">
                    <a:lumMod val="75000"/>
                  </a:schemeClr>
                </a:solidFill>
              </a:rPr>
              <a:t>Weatherford</a:t>
            </a:r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</a:rPr>
              <a:t>…  </a:t>
            </a:r>
            <a:endParaRPr lang="en-GB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3663" y="466662"/>
            <a:ext cx="1345515" cy="47258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722" y="513266"/>
            <a:ext cx="391559" cy="42921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609" y="494658"/>
            <a:ext cx="473711" cy="47831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11044" y="493184"/>
            <a:ext cx="380815" cy="3896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01223" y="563302"/>
            <a:ext cx="1032726" cy="3650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53250" y="516748"/>
            <a:ext cx="849957" cy="3214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85810" y="609235"/>
            <a:ext cx="1004456" cy="17710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14725" y="532851"/>
            <a:ext cx="449977" cy="36064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752959" y="532539"/>
            <a:ext cx="762746" cy="306547"/>
          </a:xfrm>
          <a:prstGeom prst="rect">
            <a:avLst/>
          </a:prstGeom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317" y="549145"/>
            <a:ext cx="795916" cy="393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885922" y="533826"/>
            <a:ext cx="769719" cy="31921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119022" y="514969"/>
            <a:ext cx="615182" cy="35801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540266" y="532539"/>
            <a:ext cx="852681" cy="28450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9476201" y="542302"/>
            <a:ext cx="688920" cy="30957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573672" y="455566"/>
            <a:ext cx="497578" cy="448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864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021" y="3458348"/>
            <a:ext cx="3067050" cy="31623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0426" y="2008177"/>
            <a:ext cx="4498485" cy="299402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464623" y="4725204"/>
            <a:ext cx="366106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Accelerator tunnel at the European XFEL (Picture: DESY)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9699" y="219975"/>
            <a:ext cx="5174323" cy="318005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447793" y="3089235"/>
            <a:ext cx="300607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Accelerator tunnel at the </a:t>
            </a:r>
            <a:r>
              <a:rPr lang="en-GB" sz="1200" dirty="0" smtClean="0">
                <a:solidFill>
                  <a:schemeClr val="bg1"/>
                </a:solidFill>
              </a:rPr>
              <a:t>LHC </a:t>
            </a:r>
            <a:r>
              <a:rPr lang="en-GB" sz="1200" dirty="0">
                <a:solidFill>
                  <a:schemeClr val="bg1"/>
                </a:solidFill>
              </a:rPr>
              <a:t>(Picture: </a:t>
            </a:r>
            <a:r>
              <a:rPr lang="en-GB" sz="1200" dirty="0" smtClean="0">
                <a:solidFill>
                  <a:schemeClr val="bg1"/>
                </a:solidFill>
              </a:rPr>
              <a:t>CERN)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5945" y="5951923"/>
            <a:ext cx="20844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‘</a:t>
            </a:r>
            <a:r>
              <a:rPr lang="en-GB" sz="1200" dirty="0" err="1" smtClean="0"/>
              <a:t>TrueBeam</a:t>
            </a:r>
            <a:r>
              <a:rPr lang="en-GB" sz="1200" dirty="0" smtClean="0"/>
              <a:t>’ X-ray radiotherapy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593823" y="6162247"/>
            <a:ext cx="11887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(Picture: Varian)</a:t>
            </a:r>
            <a:endParaRPr lang="en-GB" sz="12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89700" y="3530957"/>
            <a:ext cx="5174323" cy="307304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7890105" y="6023748"/>
            <a:ext cx="338118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Accelerator tunnel at the </a:t>
            </a:r>
            <a:r>
              <a:rPr lang="en-GB" sz="1200" dirty="0" smtClean="0">
                <a:solidFill>
                  <a:schemeClr val="bg1"/>
                </a:solidFill>
              </a:rPr>
              <a:t>C-band XFEL </a:t>
            </a:r>
            <a:r>
              <a:rPr lang="en-GB" sz="1200" dirty="0">
                <a:solidFill>
                  <a:schemeClr val="bg1"/>
                </a:solidFill>
              </a:rPr>
              <a:t>(Picture: </a:t>
            </a:r>
            <a:r>
              <a:rPr lang="en-GB" sz="1200" dirty="0" smtClean="0">
                <a:solidFill>
                  <a:schemeClr val="bg1"/>
                </a:solidFill>
              </a:rPr>
              <a:t>PSI)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5481" y="444434"/>
            <a:ext cx="63437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Every modern accelerator needs RF power sources to provide the electromagnetic field for the charged particle acceleration.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2450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8339" y="292499"/>
            <a:ext cx="119286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The accelerators technology is very diverse and could require the  RF signals in a wide range of the frequencies  (few 100 MHz – 12 GHz), peak power levels (few 100 kW – 100 MW) and pulse lengths (CW -100ns). 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klystron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 amplifiers technology is the one that covers almost all RF frequency/power demands of the modern accelerators.    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7755" y="3494899"/>
            <a:ext cx="1564874" cy="290770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435751" y="3237800"/>
            <a:ext cx="18105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12 GHz, </a:t>
            </a:r>
            <a:r>
              <a:rPr lang="en-GB" sz="1200" dirty="0" smtClean="0"/>
              <a:t>50MW/SLAC-CLIC</a:t>
            </a:r>
            <a:endParaRPr lang="en-GB" sz="1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1007" y="3505199"/>
            <a:ext cx="1338374" cy="29077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17160" y="3217898"/>
            <a:ext cx="1417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3 GHz</a:t>
            </a:r>
            <a:r>
              <a:rPr lang="en-GB" sz="1200" dirty="0" smtClean="0"/>
              <a:t>, 60MW/SLAC</a:t>
            </a:r>
            <a:endParaRPr lang="en-GB" sz="1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9381" y="3494899"/>
            <a:ext cx="1340818" cy="290770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192937" y="3228199"/>
            <a:ext cx="13019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6 GHz</a:t>
            </a:r>
            <a:r>
              <a:rPr lang="en-GB" sz="1200" dirty="0" smtClean="0"/>
              <a:t>, 50MW/PSI</a:t>
            </a:r>
            <a:endParaRPr lang="en-GB" sz="12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0189" y="3514799"/>
            <a:ext cx="1338331" cy="288718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416418" y="3217281"/>
            <a:ext cx="15458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1.3 GHz</a:t>
            </a:r>
            <a:r>
              <a:rPr lang="en-GB" sz="1200" dirty="0" smtClean="0"/>
              <a:t>, 10MW/DESY</a:t>
            </a:r>
            <a:endParaRPr lang="en-GB" sz="12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0403" y="3505199"/>
            <a:ext cx="1337299" cy="290770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0662" y="3227850"/>
            <a:ext cx="14864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0.7 GHz</a:t>
            </a:r>
            <a:r>
              <a:rPr lang="en-GB" sz="1200" dirty="0" smtClean="0"/>
              <a:t>, 1.5MW/ESS</a:t>
            </a:r>
            <a:endParaRPr lang="en-GB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2397831" y="6124986"/>
            <a:ext cx="479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MBK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1559" y="1614849"/>
            <a:ext cx="3066941" cy="158315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733606" y="1584999"/>
            <a:ext cx="15135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0.4 GHz</a:t>
            </a:r>
            <a:r>
              <a:rPr lang="en-GB" sz="1200" dirty="0" smtClean="0"/>
              <a:t>, 0.3MW/LHC</a:t>
            </a:r>
            <a:endParaRPr lang="en-GB" sz="12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25271" y="1870350"/>
            <a:ext cx="990906" cy="44528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21063" y="2325933"/>
            <a:ext cx="1895475" cy="40005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483929" y="2640402"/>
            <a:ext cx="1498905" cy="472917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3433453" y="1420245"/>
            <a:ext cx="3396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Electro vacuum devices for science</a:t>
            </a:r>
            <a:endParaRPr lang="en-GB" i="1" dirty="0"/>
          </a:p>
        </p:txBody>
      </p:sp>
      <p:sp>
        <p:nvSpPr>
          <p:cNvPr id="21" name="TextBox 20"/>
          <p:cNvSpPr txBox="1"/>
          <p:nvPr/>
        </p:nvSpPr>
        <p:spPr>
          <a:xfrm>
            <a:off x="5435751" y="1965314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USA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435751" y="2346634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France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89411" y="2725517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Japan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7290773" y="1420245"/>
            <a:ext cx="4505086" cy="5250334"/>
            <a:chOff x="3191114" y="1208202"/>
            <a:chExt cx="4505086" cy="5250334"/>
          </a:xfrm>
        </p:grpSpPr>
        <p:grpSp>
          <p:nvGrpSpPr>
            <p:cNvPr id="30" name="Group 29"/>
            <p:cNvGrpSpPr/>
            <p:nvPr/>
          </p:nvGrpSpPr>
          <p:grpSpPr>
            <a:xfrm>
              <a:off x="3191114" y="1208202"/>
              <a:ext cx="4505086" cy="5250334"/>
              <a:chOff x="3191114" y="1181308"/>
              <a:chExt cx="4505086" cy="5250334"/>
            </a:xfrm>
          </p:grpSpPr>
          <p:pic>
            <p:nvPicPr>
              <p:cNvPr id="38" name="Picture 37"/>
              <p:cNvPicPr>
                <a:picLocks noChangeAspect="1"/>
              </p:cNvPicPr>
              <p:nvPr/>
            </p:nvPicPr>
            <p:blipFill rotWithShape="1">
              <a:blip r:embed="rId11"/>
              <a:srcRect r="23965"/>
              <a:stretch/>
            </p:blipFill>
            <p:spPr>
              <a:xfrm>
                <a:off x="3191114" y="1440109"/>
                <a:ext cx="4505086" cy="4978541"/>
              </a:xfrm>
              <a:prstGeom prst="rect">
                <a:avLst/>
              </a:prstGeom>
            </p:spPr>
          </p:pic>
          <p:sp>
            <p:nvSpPr>
              <p:cNvPr id="39" name="Freeform 38"/>
              <p:cNvSpPr/>
              <p:nvPr/>
            </p:nvSpPr>
            <p:spPr>
              <a:xfrm>
                <a:off x="4476750" y="1800225"/>
                <a:ext cx="1743075" cy="2028825"/>
              </a:xfrm>
              <a:custGeom>
                <a:avLst/>
                <a:gdLst>
                  <a:gd name="connsiteX0" fmla="*/ 0 w 1743075"/>
                  <a:gd name="connsiteY0" fmla="*/ 2019300 h 2028825"/>
                  <a:gd name="connsiteX1" fmla="*/ 752475 w 1743075"/>
                  <a:gd name="connsiteY1" fmla="*/ 857250 h 2028825"/>
                  <a:gd name="connsiteX2" fmla="*/ 1733550 w 1743075"/>
                  <a:gd name="connsiteY2" fmla="*/ 0 h 2028825"/>
                  <a:gd name="connsiteX3" fmla="*/ 1743075 w 1743075"/>
                  <a:gd name="connsiteY3" fmla="*/ 2028825 h 2028825"/>
                  <a:gd name="connsiteX4" fmla="*/ 0 w 1743075"/>
                  <a:gd name="connsiteY4" fmla="*/ 2019300 h 2028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43075" h="2028825">
                    <a:moveTo>
                      <a:pt x="0" y="2019300"/>
                    </a:moveTo>
                    <a:lnTo>
                      <a:pt x="752475" y="857250"/>
                    </a:lnTo>
                    <a:lnTo>
                      <a:pt x="1733550" y="0"/>
                    </a:lnTo>
                    <a:lnTo>
                      <a:pt x="1743075" y="2028825"/>
                    </a:lnTo>
                    <a:lnTo>
                      <a:pt x="0" y="2019300"/>
                    </a:lnTo>
                    <a:close/>
                  </a:path>
                </a:pathLst>
              </a:custGeom>
              <a:solidFill>
                <a:srgbClr val="FBE5D6">
                  <a:alpha val="6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4471508" y="3814543"/>
                <a:ext cx="767406" cy="2207180"/>
              </a:xfrm>
              <a:prstGeom prst="rect">
                <a:avLst/>
              </a:prstGeom>
              <a:solidFill>
                <a:srgbClr val="FBE5D6">
                  <a:alpha val="6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 dirty="0"/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5228166" y="3814543"/>
                <a:ext cx="998417" cy="2198905"/>
              </a:xfrm>
              <a:prstGeom prst="rect">
                <a:avLst/>
              </a:prstGeom>
              <a:solidFill>
                <a:srgbClr val="FBE5D6">
                  <a:alpha val="6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 dirty="0"/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6228866" y="1782309"/>
                <a:ext cx="1455472" cy="4231139"/>
              </a:xfrm>
              <a:prstGeom prst="rect">
                <a:avLst/>
              </a:prstGeom>
              <a:solidFill>
                <a:srgbClr val="FBE5D6">
                  <a:alpha val="6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/>
              </a:p>
            </p:txBody>
          </p:sp>
          <p:cxnSp>
            <p:nvCxnSpPr>
              <p:cNvPr id="43" name="Straight Connector 42"/>
              <p:cNvCxnSpPr/>
              <p:nvPr/>
            </p:nvCxnSpPr>
            <p:spPr>
              <a:xfrm>
                <a:off x="7696200" y="1651000"/>
                <a:ext cx="0" cy="4362448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Oval 43"/>
              <p:cNvSpPr/>
              <p:nvPr/>
            </p:nvSpPr>
            <p:spPr>
              <a:xfrm>
                <a:off x="4594361" y="3869985"/>
                <a:ext cx="126000" cy="12600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/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4705083" y="5243094"/>
                <a:ext cx="126000" cy="12600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/>
              </a:p>
            </p:txBody>
          </p:sp>
          <p:sp>
            <p:nvSpPr>
              <p:cNvPr id="46" name="Oval 45"/>
              <p:cNvSpPr/>
              <p:nvPr/>
            </p:nvSpPr>
            <p:spPr>
              <a:xfrm>
                <a:off x="5104519" y="4216127"/>
                <a:ext cx="126000" cy="12600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/>
              </a:p>
            </p:txBody>
          </p:sp>
          <p:sp>
            <p:nvSpPr>
              <p:cNvPr id="47" name="Oval 46"/>
              <p:cNvSpPr/>
              <p:nvPr/>
            </p:nvSpPr>
            <p:spPr>
              <a:xfrm>
                <a:off x="5380657" y="2630169"/>
                <a:ext cx="126000" cy="12600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/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5531556" y="3056416"/>
                <a:ext cx="126000" cy="12600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6155091" y="1757610"/>
                <a:ext cx="126000" cy="12600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/>
              </a:p>
            </p:txBody>
          </p:sp>
          <p:sp>
            <p:nvSpPr>
              <p:cNvPr id="50" name="Oval 49"/>
              <p:cNvSpPr/>
              <p:nvPr/>
            </p:nvSpPr>
            <p:spPr>
              <a:xfrm>
                <a:off x="6155091" y="1909139"/>
                <a:ext cx="126000" cy="12600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/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6664953" y="2139486"/>
                <a:ext cx="126000" cy="12600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/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7198485" y="2047076"/>
                <a:ext cx="126000" cy="12600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/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4345428" y="3908187"/>
                <a:ext cx="38824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 smtClean="0"/>
                  <a:t>LHC</a:t>
                </a:r>
                <a:endParaRPr lang="en-GB" sz="1000" dirty="0"/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4578218" y="5047210"/>
                <a:ext cx="38824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 smtClean="0"/>
                  <a:t>LHC</a:t>
                </a:r>
                <a:endParaRPr lang="en-GB" sz="1000" dirty="0"/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5276648" y="4255855"/>
                <a:ext cx="47392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dirty="0" smtClean="0"/>
                  <a:t>FCC</a:t>
                </a:r>
                <a:r>
                  <a:rPr lang="en-GB" sz="1000" baseline="-25000" dirty="0" smtClean="0"/>
                  <a:t>ee</a:t>
                </a:r>
                <a:endParaRPr lang="en-GB" sz="1000" dirty="0"/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5445515" y="2554669"/>
                <a:ext cx="40908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 smtClean="0"/>
                  <a:t>CLIC</a:t>
                </a:r>
                <a:endParaRPr lang="en-GB" sz="1000" dirty="0"/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5478269" y="3119416"/>
                <a:ext cx="44755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 smtClean="0"/>
                  <a:t>ILC</a:t>
                </a:r>
              </a:p>
              <a:p>
                <a:r>
                  <a:rPr lang="en-GB" sz="1000" dirty="0"/>
                  <a:t>D</a:t>
                </a:r>
                <a:r>
                  <a:rPr lang="en-GB" sz="1000" dirty="0" smtClean="0"/>
                  <a:t>ESY</a:t>
                </a:r>
                <a:endParaRPr lang="en-GB" sz="1000" dirty="0"/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6568908" y="2228790"/>
                <a:ext cx="51488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 smtClean="0"/>
                  <a:t>PSI</a:t>
                </a:r>
              </a:p>
              <a:p>
                <a:r>
                  <a:rPr lang="en-GB" sz="1000" dirty="0" smtClean="0"/>
                  <a:t>SACLA</a:t>
                </a:r>
                <a:endParaRPr lang="en-GB" sz="1000" dirty="0"/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6229655" y="1836812"/>
                <a:ext cx="44114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 smtClean="0"/>
                  <a:t>SLAC</a:t>
                </a:r>
                <a:endParaRPr lang="en-GB" sz="1000" dirty="0"/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7024656" y="2139269"/>
                <a:ext cx="49885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 smtClean="0"/>
                  <a:t>CLIC’k</a:t>
                </a:r>
                <a:endParaRPr lang="en-GB" sz="1000" dirty="0"/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4229883" y="4284290"/>
                <a:ext cx="60946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 smtClean="0"/>
                  <a:t>SLAC-BF</a:t>
                </a:r>
                <a:endParaRPr lang="en-GB" sz="1000" dirty="0"/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4765555" y="4353798"/>
                <a:ext cx="126000" cy="12600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/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4998228" y="4657384"/>
                <a:ext cx="126000" cy="126000"/>
              </a:xfrm>
              <a:prstGeom prst="rect">
                <a:avLst/>
              </a:prstGeom>
              <a:noFill/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/>
              </a:p>
            </p:txBody>
          </p:sp>
          <p:sp>
            <p:nvSpPr>
              <p:cNvPr id="64" name="Rectangle 63"/>
              <p:cNvSpPr/>
              <p:nvPr/>
            </p:nvSpPr>
            <p:spPr>
              <a:xfrm>
                <a:off x="5204279" y="4300392"/>
                <a:ext cx="126000" cy="126000"/>
              </a:xfrm>
              <a:prstGeom prst="rect">
                <a:avLst/>
              </a:prstGeom>
              <a:noFill/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/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6146195" y="3291656"/>
                <a:ext cx="95571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/>
                  <a:t>Industrial/Medical</a:t>
                </a:r>
                <a:endParaRPr lang="en-GB" sz="800" dirty="0"/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6229654" y="1713701"/>
                <a:ext cx="37863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 smtClean="0"/>
                  <a:t>PAL</a:t>
                </a:r>
                <a:endParaRPr lang="en-GB" sz="1000" dirty="0"/>
              </a:p>
            </p:txBody>
          </p:sp>
          <p:sp>
            <p:nvSpPr>
              <p:cNvPr id="68" name="Oval 67"/>
              <p:cNvSpPr/>
              <p:nvPr/>
            </p:nvSpPr>
            <p:spPr>
              <a:xfrm>
                <a:off x="6173000" y="2217673"/>
                <a:ext cx="126000" cy="12600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/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6004543" y="2275882"/>
                <a:ext cx="63511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/>
                  <a:t>e</a:t>
                </a:r>
                <a:r>
                  <a:rPr lang="en-GB" sz="1000" dirty="0" smtClean="0"/>
                  <a:t>-rings</a:t>
                </a:r>
              </a:p>
              <a:p>
                <a:r>
                  <a:rPr lang="en-GB" sz="1000" dirty="0" smtClean="0"/>
                  <a:t>injectors</a:t>
                </a:r>
                <a:endParaRPr lang="en-GB" sz="1000" dirty="0"/>
              </a:p>
            </p:txBody>
          </p:sp>
          <p:sp>
            <p:nvSpPr>
              <p:cNvPr id="70" name="Rectangle 69"/>
              <p:cNvSpPr/>
              <p:nvPr/>
            </p:nvSpPr>
            <p:spPr>
              <a:xfrm>
                <a:off x="3764567" y="5468291"/>
                <a:ext cx="1449559" cy="523395"/>
              </a:xfrm>
              <a:prstGeom prst="rect">
                <a:avLst/>
              </a:prstGeom>
              <a:solidFill>
                <a:srgbClr val="5B9BD5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4337331" y="5542200"/>
                <a:ext cx="6864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000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IOT</a:t>
                </a:r>
              </a:p>
              <a:p>
                <a:pPr algn="r"/>
                <a:r>
                  <a:rPr lang="en-GB" sz="800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single beam</a:t>
                </a:r>
                <a:endParaRPr lang="en-GB" sz="800" dirty="0">
                  <a:solidFill>
                    <a:schemeClr val="accent5">
                      <a:lumMod val="75000"/>
                    </a:schemeClr>
                  </a:solidFill>
                </a:endParaRPr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3764567" y="5413552"/>
                <a:ext cx="572764" cy="578134"/>
              </a:xfrm>
              <a:prstGeom prst="rect">
                <a:avLst/>
              </a:prstGeom>
              <a:solidFill>
                <a:srgbClr val="A9D18E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>
                <a:off x="3802181" y="5531715"/>
                <a:ext cx="49753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00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SSA tower</a:t>
                </a:r>
                <a:endParaRPr lang="en-GB" sz="100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5710872" y="3773896"/>
                <a:ext cx="1329980" cy="926378"/>
              </a:xfrm>
              <a:prstGeom prst="rect">
                <a:avLst/>
              </a:prstGeom>
              <a:solidFill>
                <a:srgbClr val="FFE699">
                  <a:alpha val="6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5982760" y="3998796"/>
                <a:ext cx="88184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smtClean="0">
                    <a:solidFill>
                      <a:schemeClr val="accent4">
                        <a:lumMod val="50000"/>
                      </a:schemeClr>
                    </a:solidFill>
                  </a:rPr>
                  <a:t>Magnetron</a:t>
                </a:r>
              </a:p>
              <a:p>
                <a:pPr algn="ctr"/>
                <a:r>
                  <a:rPr lang="en-GB" sz="800" dirty="0" smtClean="0">
                    <a:solidFill>
                      <a:schemeClr val="accent4">
                        <a:lumMod val="50000"/>
                      </a:schemeClr>
                    </a:solidFill>
                  </a:rPr>
                  <a:t>(oscillator)</a:t>
                </a:r>
                <a:endParaRPr lang="en-GB" sz="800" dirty="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4926670" y="6062310"/>
                <a:ext cx="16415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Frequency, GHz</a:t>
                </a:r>
                <a:endParaRPr lang="en-GB" dirty="0"/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 rot="16200000">
                <a:off x="2529955" y="3647558"/>
                <a:ext cx="177632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Peak power, MW</a:t>
                </a:r>
                <a:endParaRPr lang="en-GB" dirty="0"/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3691754" y="1196284"/>
                <a:ext cx="163852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dirty="0" smtClean="0">
                    <a:solidFill>
                      <a:srgbClr val="7030A0"/>
                    </a:solidFill>
                  </a:rPr>
                  <a:t>electron &amp; proton rings</a:t>
                </a:r>
              </a:p>
              <a:p>
                <a:pPr algn="ctr"/>
                <a:r>
                  <a:rPr lang="en-GB" sz="1200" dirty="0" smtClean="0">
                    <a:solidFill>
                      <a:srgbClr val="7030A0"/>
                    </a:solidFill>
                  </a:rPr>
                  <a:t>SC e/p Linacs</a:t>
                </a:r>
                <a:endParaRPr lang="en-GB" sz="1200" dirty="0">
                  <a:solidFill>
                    <a:srgbClr val="7030A0"/>
                  </a:solidFill>
                </a:endParaRPr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5702048" y="1181308"/>
                <a:ext cx="111831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dirty="0" smtClean="0">
                    <a:solidFill>
                      <a:srgbClr val="3333FF"/>
                    </a:solidFill>
                  </a:rPr>
                  <a:t>electron Linacs</a:t>
                </a:r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5223338" y="1408236"/>
                <a:ext cx="102476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smtClean="0">
                    <a:solidFill>
                      <a:srgbClr val="3333FF"/>
                    </a:solidFill>
                  </a:rPr>
                  <a:t>high intensity</a:t>
                </a:r>
                <a:endParaRPr lang="en-GB" sz="1200" dirty="0">
                  <a:solidFill>
                    <a:srgbClr val="3333FF"/>
                  </a:solidFill>
                </a:endParaRPr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6296019" y="1382880"/>
                <a:ext cx="100566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smtClean="0">
                    <a:solidFill>
                      <a:srgbClr val="3333FF"/>
                    </a:solidFill>
                  </a:rPr>
                  <a:t>high gradient</a:t>
                </a:r>
                <a:endParaRPr lang="en-GB" sz="1200" dirty="0">
                  <a:solidFill>
                    <a:srgbClr val="3333FF"/>
                  </a:solidFill>
                </a:endParaRPr>
              </a:p>
            </p:txBody>
          </p:sp>
          <p:grpSp>
            <p:nvGrpSpPr>
              <p:cNvPr id="82" name="Group 81"/>
              <p:cNvGrpSpPr/>
              <p:nvPr/>
            </p:nvGrpSpPr>
            <p:grpSpPr>
              <a:xfrm>
                <a:off x="6135996" y="5293431"/>
                <a:ext cx="1345961" cy="646331"/>
                <a:chOff x="3783689" y="1692583"/>
                <a:chExt cx="1345961" cy="646331"/>
              </a:xfrm>
            </p:grpSpPr>
            <p:sp>
              <p:nvSpPr>
                <p:cNvPr id="94" name="TextBox 93"/>
                <p:cNvSpPr txBox="1"/>
                <p:nvPr/>
              </p:nvSpPr>
              <p:spPr>
                <a:xfrm>
                  <a:off x="3783689" y="1692583"/>
                  <a:ext cx="1278363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 smtClean="0">
                      <a:solidFill>
                        <a:schemeClr val="accent2">
                          <a:lumMod val="75000"/>
                        </a:schemeClr>
                      </a:solidFill>
                    </a:rPr>
                    <a:t>Klystrons</a:t>
                  </a:r>
                </a:p>
                <a:p>
                  <a:r>
                    <a:rPr lang="en-GB" sz="1200" dirty="0" smtClean="0">
                      <a:solidFill>
                        <a:schemeClr val="accent2">
                          <a:lumMod val="75000"/>
                        </a:schemeClr>
                      </a:solidFill>
                    </a:rPr>
                    <a:t>Pulsed</a:t>
                  </a:r>
                </a:p>
                <a:p>
                  <a:r>
                    <a:rPr lang="en-GB" sz="1200" dirty="0" smtClean="0">
                      <a:solidFill>
                        <a:schemeClr val="accent2">
                          <a:lumMod val="75000"/>
                        </a:schemeClr>
                      </a:solidFill>
                    </a:rPr>
                    <a:t>Continuous Wave</a:t>
                  </a:r>
                  <a:endParaRPr lang="en-GB" sz="1200" dirty="0">
                    <a:solidFill>
                      <a:schemeClr val="accent2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95" name="Oval 94"/>
                <p:cNvSpPr/>
                <p:nvPr/>
              </p:nvSpPr>
              <p:spPr>
                <a:xfrm>
                  <a:off x="4359870" y="1960209"/>
                  <a:ext cx="126000" cy="12600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000"/>
                </a:p>
              </p:txBody>
            </p:sp>
            <p:sp>
              <p:nvSpPr>
                <p:cNvPr id="96" name="Rectangle 95"/>
                <p:cNvSpPr/>
                <p:nvPr/>
              </p:nvSpPr>
              <p:spPr>
                <a:xfrm>
                  <a:off x="5003650" y="2139486"/>
                  <a:ext cx="126000" cy="126000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000"/>
                </a:p>
              </p:txBody>
            </p:sp>
          </p:grpSp>
          <p:sp>
            <p:nvSpPr>
              <p:cNvPr id="83" name="TextBox 82"/>
              <p:cNvSpPr txBox="1"/>
              <p:nvPr/>
            </p:nvSpPr>
            <p:spPr>
              <a:xfrm>
                <a:off x="5343391" y="2790697"/>
                <a:ext cx="43152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MBK</a:t>
                </a:r>
                <a:endParaRPr lang="en-GB" sz="1000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  <p:cxnSp>
            <p:nvCxnSpPr>
              <p:cNvPr id="84" name="Straight Connector 83"/>
              <p:cNvCxnSpPr/>
              <p:nvPr/>
            </p:nvCxnSpPr>
            <p:spPr>
              <a:xfrm>
                <a:off x="5540597" y="2960925"/>
                <a:ext cx="45317" cy="135749"/>
              </a:xfrm>
              <a:prstGeom prst="line">
                <a:avLst/>
              </a:prstGeom>
              <a:ln>
                <a:solidFill>
                  <a:srgbClr val="F4B18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/>
              <p:nvPr/>
            </p:nvCxnSpPr>
            <p:spPr>
              <a:xfrm>
                <a:off x="5461645" y="2756605"/>
                <a:ext cx="33248" cy="101514"/>
              </a:xfrm>
              <a:prstGeom prst="line">
                <a:avLst/>
              </a:prstGeom>
              <a:ln>
                <a:solidFill>
                  <a:srgbClr val="F4B18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6" name="Oval 85"/>
              <p:cNvSpPr/>
              <p:nvPr/>
            </p:nvSpPr>
            <p:spPr>
              <a:xfrm>
                <a:off x="5204279" y="3293075"/>
                <a:ext cx="126000" cy="12600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/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4795949" y="3255532"/>
                <a:ext cx="45557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 smtClean="0"/>
                  <a:t>FNAL</a:t>
                </a:r>
                <a:endParaRPr lang="en-GB" sz="1000" dirty="0"/>
              </a:p>
            </p:txBody>
          </p:sp>
          <p:sp>
            <p:nvSpPr>
              <p:cNvPr id="88" name="Freeform 87"/>
              <p:cNvSpPr/>
              <p:nvPr/>
            </p:nvSpPr>
            <p:spPr>
              <a:xfrm>
                <a:off x="3750501" y="4919485"/>
                <a:ext cx="1098430" cy="552091"/>
              </a:xfrm>
              <a:custGeom>
                <a:avLst/>
                <a:gdLst>
                  <a:gd name="connsiteX0" fmla="*/ 5751 w 1098430"/>
                  <a:gd name="connsiteY0" fmla="*/ 0 h 552091"/>
                  <a:gd name="connsiteX1" fmla="*/ 454325 w 1098430"/>
                  <a:gd name="connsiteY1" fmla="*/ 0 h 552091"/>
                  <a:gd name="connsiteX2" fmla="*/ 1098430 w 1098430"/>
                  <a:gd name="connsiteY2" fmla="*/ 546340 h 552091"/>
                  <a:gd name="connsiteX3" fmla="*/ 0 w 1098430"/>
                  <a:gd name="connsiteY3" fmla="*/ 552091 h 552091"/>
                  <a:gd name="connsiteX4" fmla="*/ 5751 w 1098430"/>
                  <a:gd name="connsiteY4" fmla="*/ 0 h 552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8430" h="552091">
                    <a:moveTo>
                      <a:pt x="5751" y="0"/>
                    </a:moveTo>
                    <a:lnTo>
                      <a:pt x="454325" y="0"/>
                    </a:lnTo>
                    <a:lnTo>
                      <a:pt x="1098430" y="546340"/>
                    </a:lnTo>
                    <a:lnTo>
                      <a:pt x="0" y="552091"/>
                    </a:lnTo>
                    <a:lnTo>
                      <a:pt x="5751" y="0"/>
                    </a:lnTo>
                    <a:close/>
                  </a:path>
                </a:pathLst>
              </a:custGeom>
              <a:solidFill>
                <a:srgbClr val="D0CECE">
                  <a:alpha val="6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3808506" y="5070418"/>
                <a:ext cx="66300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T</a:t>
                </a:r>
                <a:r>
                  <a:rPr lang="en-GB" sz="12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etrode</a:t>
                </a:r>
                <a:endParaRPr lang="en-GB" sz="1200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90" name="Rectangle 89"/>
              <p:cNvSpPr/>
              <p:nvPr/>
            </p:nvSpPr>
            <p:spPr>
              <a:xfrm>
                <a:off x="4888084" y="4378966"/>
                <a:ext cx="126000" cy="12600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/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4709471" y="4444122"/>
                <a:ext cx="38183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 smtClean="0"/>
                  <a:t>KEK</a:t>
                </a:r>
                <a:endParaRPr lang="en-GB" sz="1000" dirty="0"/>
              </a:p>
            </p:txBody>
          </p:sp>
          <p:sp>
            <p:nvSpPr>
              <p:cNvPr id="92" name="Oval 91"/>
              <p:cNvSpPr/>
              <p:nvPr/>
            </p:nvSpPr>
            <p:spPr>
              <a:xfrm>
                <a:off x="7202394" y="1836811"/>
                <a:ext cx="126000" cy="12600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/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7267244" y="1780593"/>
                <a:ext cx="39145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 smtClean="0"/>
                  <a:t>NLC</a:t>
                </a:r>
                <a:endParaRPr lang="en-GB" sz="1000" dirty="0"/>
              </a:p>
            </p:txBody>
          </p:sp>
          <p:sp>
            <p:nvSpPr>
              <p:cNvPr id="66" name="Rounded Rectangle 65"/>
              <p:cNvSpPr/>
              <p:nvPr/>
            </p:nvSpPr>
            <p:spPr>
              <a:xfrm>
                <a:off x="6155091" y="3263729"/>
                <a:ext cx="885761" cy="298110"/>
              </a:xfrm>
              <a:prstGeom prst="roundRect">
                <a:avLst/>
              </a:prstGeom>
              <a:solidFill>
                <a:srgbClr val="F4B183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1" name="Oval 30"/>
            <p:cNvSpPr/>
            <p:nvPr/>
          </p:nvSpPr>
          <p:spPr>
            <a:xfrm>
              <a:off x="5323473" y="3828445"/>
              <a:ext cx="126000" cy="12600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738918" y="3684065"/>
              <a:ext cx="5421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/>
                <a:t>J-PARC</a:t>
              </a:r>
              <a:endParaRPr lang="en-GB" sz="1000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966466" y="4056523"/>
              <a:ext cx="36580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/>
                <a:t>ESS</a:t>
              </a:r>
              <a:endParaRPr lang="en-GB" sz="10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074720" y="4624862"/>
              <a:ext cx="45076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/>
                <a:t>CEPC</a:t>
              </a:r>
              <a:endParaRPr lang="en-GB" sz="1000" dirty="0"/>
            </a:p>
          </p:txBody>
        </p:sp>
        <p:sp>
          <p:nvSpPr>
            <p:cNvPr id="35" name="Oval 34"/>
            <p:cNvSpPr/>
            <p:nvPr/>
          </p:nvSpPr>
          <p:spPr>
            <a:xfrm>
              <a:off x="4545336" y="3815257"/>
              <a:ext cx="126000" cy="12600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/>
            </a:p>
          </p:txBody>
        </p:sp>
        <p:cxnSp>
          <p:nvCxnSpPr>
            <p:cNvPr id="36" name="Straight Connector 35"/>
            <p:cNvCxnSpPr/>
            <p:nvPr/>
          </p:nvCxnSpPr>
          <p:spPr>
            <a:xfrm flipV="1">
              <a:off x="4651944" y="3807530"/>
              <a:ext cx="129071" cy="46832"/>
            </a:xfrm>
            <a:prstGeom prst="line">
              <a:avLst/>
            </a:prstGeom>
            <a:ln>
              <a:solidFill>
                <a:srgbClr val="F4B1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5230519" y="3816405"/>
              <a:ext cx="126230" cy="47187"/>
            </a:xfrm>
            <a:prstGeom prst="line">
              <a:avLst/>
            </a:prstGeom>
            <a:ln>
              <a:solidFill>
                <a:srgbClr val="F4B1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02830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188" y="1809750"/>
            <a:ext cx="3426322" cy="41084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38188" y="1917700"/>
            <a:ext cx="2703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1948</a:t>
            </a:r>
            <a:r>
              <a:rPr lang="en-GB" sz="1200" dirty="0" smtClean="0"/>
              <a:t>. The first multi-megawatt (33 MW) S-band klystron ITT 2960 Mark III (Stanford, USA)</a:t>
            </a:r>
            <a:endParaRPr lang="en-GB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738188" y="5486400"/>
            <a:ext cx="10375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M. Chodorow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69727" y="139551"/>
            <a:ext cx="1076557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The klystrons have been used in the particle accelerators for more than 7 decades.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The experimental results from hundred’s of different devices have shown that higher efficiency  is associated with lower perveance.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Accounting for technological and cost  reasons (µA/V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1.5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&gt;0.25), the 73% efficiency was predicted to be the utmost limit. 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4553726" y="1809750"/>
            <a:ext cx="6730657" cy="4545531"/>
            <a:chOff x="4553726" y="1809750"/>
            <a:chExt cx="6730657" cy="4545531"/>
          </a:xfrm>
        </p:grpSpPr>
        <p:grpSp>
          <p:nvGrpSpPr>
            <p:cNvPr id="49" name="Group 48"/>
            <p:cNvGrpSpPr/>
            <p:nvPr/>
          </p:nvGrpSpPr>
          <p:grpSpPr>
            <a:xfrm>
              <a:off x="4553726" y="1809750"/>
              <a:ext cx="6730657" cy="4545531"/>
              <a:chOff x="4668026" y="2148532"/>
              <a:chExt cx="6730657" cy="4545531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4668026" y="2148532"/>
                <a:ext cx="6730657" cy="4545531"/>
                <a:chOff x="2102626" y="1795444"/>
                <a:chExt cx="6730657" cy="4545531"/>
              </a:xfrm>
            </p:grpSpPr>
            <p:pic>
              <p:nvPicPr>
                <p:cNvPr id="6" name="Picture 5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2102626" y="1795444"/>
                  <a:ext cx="6730657" cy="4545531"/>
                </a:xfrm>
                <a:prstGeom prst="rect">
                  <a:avLst/>
                </a:prstGeom>
              </p:spPr>
            </p:pic>
            <p:sp>
              <p:nvSpPr>
                <p:cNvPr id="7" name="Freeform 6"/>
                <p:cNvSpPr/>
                <p:nvPr/>
              </p:nvSpPr>
              <p:spPr>
                <a:xfrm>
                  <a:off x="2864284" y="3012826"/>
                  <a:ext cx="5676900" cy="2667000"/>
                </a:xfrm>
                <a:custGeom>
                  <a:avLst/>
                  <a:gdLst>
                    <a:gd name="connsiteX0" fmla="*/ 0 w 5676900"/>
                    <a:gd name="connsiteY0" fmla="*/ 0 h 2667000"/>
                    <a:gd name="connsiteX1" fmla="*/ 5676900 w 5676900"/>
                    <a:gd name="connsiteY1" fmla="*/ 1485900 h 2667000"/>
                    <a:gd name="connsiteX2" fmla="*/ 5676900 w 5676900"/>
                    <a:gd name="connsiteY2" fmla="*/ 2667000 h 2667000"/>
                    <a:gd name="connsiteX3" fmla="*/ 12700 w 5676900"/>
                    <a:gd name="connsiteY3" fmla="*/ 2654300 h 2667000"/>
                    <a:gd name="connsiteX4" fmla="*/ 0 w 5676900"/>
                    <a:gd name="connsiteY4" fmla="*/ 0 h 2667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76900" h="2667000">
                      <a:moveTo>
                        <a:pt x="0" y="0"/>
                      </a:moveTo>
                      <a:lnTo>
                        <a:pt x="5676900" y="1485900"/>
                      </a:lnTo>
                      <a:lnTo>
                        <a:pt x="5676900" y="2667000"/>
                      </a:lnTo>
                      <a:lnTo>
                        <a:pt x="12700" y="2654300"/>
                      </a:lnTo>
                      <a:cubicBezTo>
                        <a:pt x="8467" y="1773767"/>
                        <a:pt x="4233" y="893233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41000">
                      <a:schemeClr val="accent6">
                        <a:lumMod val="20000"/>
                        <a:lumOff val="80000"/>
                        <a:alpha val="19000"/>
                      </a:schemeClr>
                    </a:gs>
                    <a:gs pos="72000">
                      <a:schemeClr val="accent6">
                        <a:lumMod val="40000"/>
                        <a:lumOff val="60000"/>
                      </a:schemeClr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189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200" dirty="0"/>
                </a:p>
              </p:txBody>
            </p:sp>
            <p:sp>
              <p:nvSpPr>
                <p:cNvPr id="8" name="Rounded Rectangle 7"/>
                <p:cNvSpPr/>
                <p:nvPr/>
              </p:nvSpPr>
              <p:spPr>
                <a:xfrm rot="1110569">
                  <a:off x="6940984" y="4469594"/>
                  <a:ext cx="457200" cy="306891"/>
                </a:xfrm>
                <a:prstGeom prst="round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200"/>
                </a:p>
              </p:txBody>
            </p:sp>
            <p:sp>
              <p:nvSpPr>
                <p:cNvPr id="9" name="TextBox 8"/>
                <p:cNvSpPr txBox="1"/>
                <p:nvPr/>
              </p:nvSpPr>
              <p:spPr>
                <a:xfrm>
                  <a:off x="6801422" y="4612507"/>
                  <a:ext cx="696666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 smtClean="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</a:rPr>
                    <a:t>S-band</a:t>
                  </a:r>
                </a:p>
                <a:p>
                  <a:r>
                    <a:rPr lang="en-GB" sz="1200" dirty="0" smtClean="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</a:rPr>
                    <a:t>Industry</a:t>
                  </a:r>
                  <a:endParaRPr lang="en-GB" sz="12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  <p:sp>
              <p:nvSpPr>
                <p:cNvPr id="10" name="TextBox 9"/>
                <p:cNvSpPr txBox="1"/>
                <p:nvPr/>
              </p:nvSpPr>
              <p:spPr>
                <a:xfrm>
                  <a:off x="5645821" y="4623039"/>
                  <a:ext cx="53251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900" dirty="0" smtClean="0">
                      <a:solidFill>
                        <a:schemeClr val="accent1">
                          <a:lumMod val="75000"/>
                        </a:schemeClr>
                      </a:solidFill>
                    </a:rPr>
                    <a:t>X-CERN</a:t>
                  </a:r>
                </a:p>
                <a:p>
                  <a:r>
                    <a:rPr lang="en-GB" sz="900" dirty="0" smtClean="0">
                      <a:solidFill>
                        <a:schemeClr val="accent1">
                          <a:lumMod val="75000"/>
                        </a:schemeClr>
                      </a:solidFill>
                    </a:rPr>
                    <a:t>50 MW</a:t>
                  </a:r>
                  <a:endParaRPr lang="en-GB" sz="900" dirty="0">
                    <a:solidFill>
                      <a:schemeClr val="accent1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11" name="Oval 10"/>
                <p:cNvSpPr/>
                <p:nvPr/>
              </p:nvSpPr>
              <p:spPr>
                <a:xfrm>
                  <a:off x="7019238" y="4452289"/>
                  <a:ext cx="203200" cy="19685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200"/>
                </a:p>
              </p:txBody>
            </p:sp>
            <p:sp>
              <p:nvSpPr>
                <p:cNvPr id="12" name="TextBox 11"/>
                <p:cNvSpPr txBox="1"/>
                <p:nvPr/>
              </p:nvSpPr>
              <p:spPr>
                <a:xfrm>
                  <a:off x="6637837" y="4243958"/>
                  <a:ext cx="53251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900" dirty="0" smtClean="0">
                      <a:solidFill>
                        <a:schemeClr val="accent1">
                          <a:lumMod val="75000"/>
                        </a:schemeClr>
                      </a:solidFill>
                    </a:rPr>
                    <a:t>X-CERN</a:t>
                  </a:r>
                </a:p>
                <a:p>
                  <a:r>
                    <a:rPr lang="en-GB" sz="900" dirty="0" smtClean="0">
                      <a:solidFill>
                        <a:schemeClr val="accent1">
                          <a:lumMod val="75000"/>
                        </a:schemeClr>
                      </a:solidFill>
                    </a:rPr>
                    <a:t>6 MW</a:t>
                  </a:r>
                  <a:endParaRPr lang="en-GB" sz="900" dirty="0">
                    <a:solidFill>
                      <a:schemeClr val="accent1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20" name="TextBox 19"/>
                <p:cNvSpPr txBox="1"/>
                <p:nvPr/>
              </p:nvSpPr>
              <p:spPr>
                <a:xfrm rot="867215">
                  <a:off x="6227675" y="3967172"/>
                  <a:ext cx="1696490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 smtClean="0">
                      <a:solidFill>
                        <a:schemeClr val="accent6">
                          <a:lumMod val="75000"/>
                        </a:schemeClr>
                      </a:solidFill>
                    </a:rPr>
                    <a:t>industrial empirical limit</a:t>
                  </a:r>
                  <a:endParaRPr lang="en-GB" sz="1200" dirty="0">
                    <a:solidFill>
                      <a:schemeClr val="accent6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4352260" y="4412513"/>
                  <a:ext cx="80021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900" dirty="0" smtClean="0">
                      <a:solidFill>
                        <a:schemeClr val="accent1">
                          <a:lumMod val="75000"/>
                        </a:schemeClr>
                      </a:solidFill>
                    </a:rPr>
                    <a:t>X-KEK</a:t>
                  </a:r>
                </a:p>
                <a:p>
                  <a:r>
                    <a:rPr lang="en-GB" sz="900" dirty="0" smtClean="0">
                      <a:solidFill>
                        <a:schemeClr val="accent1">
                          <a:lumMod val="75000"/>
                        </a:schemeClr>
                      </a:solidFill>
                    </a:rPr>
                    <a:t>PPM, 50 MW</a:t>
                  </a:r>
                  <a:endParaRPr lang="en-GB" sz="900" dirty="0">
                    <a:solidFill>
                      <a:schemeClr val="accent1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22" name="Rounded Rectangle 21"/>
                <p:cNvSpPr/>
                <p:nvPr/>
              </p:nvSpPr>
              <p:spPr>
                <a:xfrm>
                  <a:off x="3879773" y="3259125"/>
                  <a:ext cx="180000" cy="180000"/>
                </a:xfrm>
                <a:prstGeom prst="round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" name="Rounded Rectangle 22"/>
                <p:cNvSpPr/>
                <p:nvPr/>
              </p:nvSpPr>
              <p:spPr>
                <a:xfrm>
                  <a:off x="4412509" y="3372596"/>
                  <a:ext cx="180000" cy="180000"/>
                </a:xfrm>
                <a:prstGeom prst="round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" name="TextBox 23"/>
                <p:cNvSpPr txBox="1"/>
                <p:nvPr/>
              </p:nvSpPr>
              <p:spPr>
                <a:xfrm>
                  <a:off x="4309484" y="3483437"/>
                  <a:ext cx="1321303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900" dirty="0" smtClean="0">
                      <a:solidFill>
                        <a:srgbClr val="F4B183"/>
                      </a:solidFill>
                    </a:rPr>
                    <a:t>L-MBK ILC,10 MW</a:t>
                  </a:r>
                  <a:endParaRPr lang="en-GB" sz="900" dirty="0">
                    <a:solidFill>
                      <a:srgbClr val="F4B183"/>
                    </a:solidFill>
                  </a:endParaRPr>
                </a:p>
              </p:txBody>
            </p:sp>
            <p:sp>
              <p:nvSpPr>
                <p:cNvPr id="25" name="TextBox 24"/>
                <p:cNvSpPr txBox="1"/>
                <p:nvPr/>
              </p:nvSpPr>
              <p:spPr>
                <a:xfrm>
                  <a:off x="2810781" y="3218681"/>
                  <a:ext cx="1111202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900" dirty="0" smtClean="0">
                      <a:solidFill>
                        <a:srgbClr val="F4B183"/>
                      </a:solidFill>
                    </a:rPr>
                    <a:t>L-MBK CLIC, 20 MW</a:t>
                  </a:r>
                  <a:endParaRPr lang="en-GB" sz="900" dirty="0">
                    <a:solidFill>
                      <a:srgbClr val="F4B183"/>
                    </a:solidFill>
                  </a:endParaRPr>
                </a:p>
              </p:txBody>
            </p:sp>
            <p:sp>
              <p:nvSpPr>
                <p:cNvPr id="28" name="Oval 27"/>
                <p:cNvSpPr/>
                <p:nvPr/>
              </p:nvSpPr>
              <p:spPr>
                <a:xfrm>
                  <a:off x="4718586" y="3651667"/>
                  <a:ext cx="203200" cy="19685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200"/>
                </a:p>
              </p:txBody>
            </p:sp>
            <p:sp>
              <p:nvSpPr>
                <p:cNvPr id="29" name="TextBox 28"/>
                <p:cNvSpPr txBox="1"/>
                <p:nvPr/>
              </p:nvSpPr>
              <p:spPr>
                <a:xfrm>
                  <a:off x="4646169" y="3825806"/>
                  <a:ext cx="59984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900" dirty="0" smtClean="0">
                      <a:solidFill>
                        <a:schemeClr val="accent1">
                          <a:lumMod val="75000"/>
                        </a:schemeClr>
                      </a:solidFill>
                    </a:rPr>
                    <a:t>UHF-LHC</a:t>
                  </a:r>
                </a:p>
                <a:p>
                  <a:r>
                    <a:rPr lang="en-GB" sz="900" dirty="0" smtClean="0">
                      <a:solidFill>
                        <a:schemeClr val="accent1">
                          <a:lumMod val="75000"/>
                        </a:schemeClr>
                      </a:solidFill>
                    </a:rPr>
                    <a:t>0.3 MW</a:t>
                  </a:r>
                  <a:endParaRPr lang="en-GB" sz="900" dirty="0">
                    <a:solidFill>
                      <a:schemeClr val="accent1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31" name="TextBox 30"/>
                <p:cNvSpPr txBox="1"/>
                <p:nvPr/>
              </p:nvSpPr>
              <p:spPr>
                <a:xfrm>
                  <a:off x="3552145" y="5254796"/>
                  <a:ext cx="1713226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 smtClean="0">
                      <a:solidFill>
                        <a:srgbClr val="0070C0"/>
                      </a:solidFill>
                    </a:rPr>
                    <a:t>Klystrons for  science</a:t>
                  </a:r>
                  <a:endParaRPr lang="en-GB" sz="1400" dirty="0">
                    <a:solidFill>
                      <a:srgbClr val="0070C0"/>
                    </a:solidFill>
                  </a:endParaRPr>
                </a:p>
              </p:txBody>
            </p:sp>
            <p:sp>
              <p:nvSpPr>
                <p:cNvPr id="33" name="Oval 32"/>
                <p:cNvSpPr/>
                <p:nvPr/>
              </p:nvSpPr>
              <p:spPr>
                <a:xfrm>
                  <a:off x="3026248" y="5310259"/>
                  <a:ext cx="203200" cy="19685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200">
                    <a:solidFill>
                      <a:srgbClr val="0070C0"/>
                    </a:solidFill>
                  </a:endParaRPr>
                </a:p>
              </p:txBody>
            </p:sp>
            <p:sp>
              <p:nvSpPr>
                <p:cNvPr id="34" name="Rounded Rectangle 33"/>
                <p:cNvSpPr/>
                <p:nvPr/>
              </p:nvSpPr>
              <p:spPr>
                <a:xfrm>
                  <a:off x="3301412" y="5321612"/>
                  <a:ext cx="180000" cy="180000"/>
                </a:xfrm>
                <a:prstGeom prst="round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4" name="Oval 43"/>
                <p:cNvSpPr/>
                <p:nvPr/>
              </p:nvSpPr>
              <p:spPr>
                <a:xfrm>
                  <a:off x="6115484" y="4657476"/>
                  <a:ext cx="203200" cy="19685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200"/>
                </a:p>
              </p:txBody>
            </p:sp>
            <p:sp>
              <p:nvSpPr>
                <p:cNvPr id="45" name="Oval 44"/>
                <p:cNvSpPr/>
                <p:nvPr/>
              </p:nvSpPr>
              <p:spPr>
                <a:xfrm>
                  <a:off x="4890792" y="4373311"/>
                  <a:ext cx="203200" cy="19685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200"/>
                </a:p>
              </p:txBody>
            </p:sp>
          </p:grpSp>
          <p:sp>
            <p:nvSpPr>
              <p:cNvPr id="46" name="Oval 45"/>
              <p:cNvSpPr/>
              <p:nvPr/>
            </p:nvSpPr>
            <p:spPr>
              <a:xfrm>
                <a:off x="6722200" y="3920837"/>
                <a:ext cx="203200" cy="19685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/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6170206" y="4070625"/>
                <a:ext cx="1017325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9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L-ESS,1.5 MW</a:t>
                </a:r>
                <a:endParaRPr lang="en-GB" sz="900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32" name="Oval 31"/>
            <p:cNvSpPr/>
            <p:nvPr/>
          </p:nvSpPr>
          <p:spPr>
            <a:xfrm>
              <a:off x="8072636" y="3713082"/>
              <a:ext cx="203200" cy="19685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813752" y="3880504"/>
              <a:ext cx="8467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900" dirty="0" smtClean="0">
                  <a:solidFill>
                    <a:schemeClr val="accent1">
                      <a:lumMod val="75000"/>
                    </a:schemeClr>
                  </a:solidFill>
                </a:rPr>
                <a:t>UHF-B-factory</a:t>
              </a:r>
            </a:p>
            <a:p>
              <a:r>
                <a:rPr lang="en-GB" sz="900" dirty="0" smtClean="0">
                  <a:solidFill>
                    <a:schemeClr val="accent1">
                      <a:lumMod val="75000"/>
                    </a:schemeClr>
                  </a:solidFill>
                </a:rPr>
                <a:t>1.25 MW</a:t>
              </a:r>
              <a:endParaRPr lang="en-GB" sz="900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8763245" y="6013251"/>
              <a:ext cx="76174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00" dirty="0"/>
                <a:t>(</a:t>
              </a:r>
              <a:r>
                <a:rPr lang="en-GB" sz="1200" dirty="0" smtClean="0"/>
                <a:t>µA/V</a:t>
              </a:r>
              <a:r>
                <a:rPr lang="en-GB" sz="1200" baseline="30000" dirty="0" smtClean="0"/>
                <a:t>1.5</a:t>
              </a:r>
              <a:r>
                <a:rPr lang="en-GB" sz="1200" dirty="0" smtClean="0"/>
                <a:t>) </a:t>
              </a:r>
              <a:endParaRPr lang="en-GB" sz="1200" dirty="0"/>
            </a:p>
          </p:txBody>
        </p:sp>
        <p:sp>
          <p:nvSpPr>
            <p:cNvPr id="36" name="Oval 35"/>
            <p:cNvSpPr/>
            <p:nvPr/>
          </p:nvSpPr>
          <p:spPr>
            <a:xfrm>
              <a:off x="10830220" y="4695278"/>
              <a:ext cx="203200" cy="196850"/>
            </a:xfrm>
            <a:prstGeom prst="ellipse">
              <a:avLst/>
            </a:prstGeom>
            <a:solidFill>
              <a:srgbClr val="99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0464586" y="4818505"/>
              <a:ext cx="63350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000" dirty="0">
                  <a:solidFill>
                    <a:srgbClr val="7030A0"/>
                  </a:solidFill>
                </a:rPr>
                <a:t>ITT </a:t>
              </a:r>
              <a:r>
                <a:rPr lang="en-GB" sz="1000" dirty="0" smtClean="0">
                  <a:solidFill>
                    <a:srgbClr val="7030A0"/>
                  </a:solidFill>
                </a:rPr>
                <a:t>2960</a:t>
              </a:r>
            </a:p>
            <a:p>
              <a:r>
                <a:rPr lang="en-GB" sz="1000" dirty="0" smtClean="0">
                  <a:solidFill>
                    <a:srgbClr val="7030A0"/>
                  </a:solidFill>
                </a:rPr>
                <a:t>33 MW </a:t>
              </a:r>
              <a:endParaRPr lang="en-GB" sz="1000" dirty="0">
                <a:solidFill>
                  <a:srgbClr val="7030A0"/>
                </a:solidFill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6665182" y="3339041"/>
              <a:ext cx="203200" cy="19685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5856888" y="3407371"/>
              <a:ext cx="101732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 smtClean="0">
                  <a:solidFill>
                    <a:schemeClr val="accent1">
                      <a:lumMod val="75000"/>
                    </a:schemeClr>
                  </a:solidFill>
                </a:rPr>
                <a:t>L-SNS, 0.55 MW</a:t>
              </a:r>
              <a:endParaRPr lang="en-GB" sz="900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10863020" y="4498428"/>
              <a:ext cx="203200" cy="19685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0408334" y="4417717"/>
              <a:ext cx="5277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900" dirty="0" smtClean="0">
                  <a:solidFill>
                    <a:schemeClr val="accent1">
                      <a:lumMod val="75000"/>
                    </a:schemeClr>
                  </a:solidFill>
                </a:rPr>
                <a:t>S-SLAC</a:t>
              </a:r>
            </a:p>
            <a:p>
              <a:r>
                <a:rPr lang="en-GB" sz="900" dirty="0" smtClean="0">
                  <a:solidFill>
                    <a:schemeClr val="accent1">
                      <a:lumMod val="75000"/>
                    </a:schemeClr>
                  </a:solidFill>
                </a:rPr>
                <a:t>65 MW</a:t>
              </a:r>
              <a:endParaRPr lang="en-GB" sz="900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5410372" y="1707251"/>
            <a:ext cx="55214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Efficiency performance for the selected commercial klystrons. State of art.</a:t>
            </a:r>
            <a:endParaRPr lang="en-GB" sz="1400" dirty="0"/>
          </a:p>
        </p:txBody>
      </p:sp>
      <p:sp>
        <p:nvSpPr>
          <p:cNvPr id="42" name="Oval 41"/>
          <p:cNvSpPr/>
          <p:nvPr/>
        </p:nvSpPr>
        <p:spPr>
          <a:xfrm>
            <a:off x="10186793" y="4485466"/>
            <a:ext cx="203200" cy="1968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43" name="TextBox 42"/>
          <p:cNvSpPr txBox="1"/>
          <p:nvPr/>
        </p:nvSpPr>
        <p:spPr>
          <a:xfrm>
            <a:off x="9988847" y="4658683"/>
            <a:ext cx="631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solidFill>
                  <a:schemeClr val="accent1">
                    <a:lumMod val="75000"/>
                  </a:schemeClr>
                </a:solidFill>
              </a:rPr>
              <a:t>S-SLAC</a:t>
            </a:r>
          </a:p>
          <a:p>
            <a:r>
              <a:rPr lang="en-GB" sz="900" dirty="0" smtClean="0">
                <a:solidFill>
                  <a:schemeClr val="accent1">
                    <a:lumMod val="75000"/>
                  </a:schemeClr>
                </a:solidFill>
              </a:rPr>
              <a:t>150 MW</a:t>
            </a:r>
            <a:endParaRPr lang="en-GB" sz="9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796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437886" y="161365"/>
            <a:ext cx="4085007" cy="3798003"/>
            <a:chOff x="261416" y="139763"/>
            <a:chExt cx="3280951" cy="3248495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1416" y="139763"/>
              <a:ext cx="3138040" cy="3195846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2746445" y="3072362"/>
              <a:ext cx="795922" cy="31589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105 MW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sp>
        <p:nvSpPr>
          <p:cNvPr id="29" name="Rectangle 28"/>
          <p:cNvSpPr/>
          <p:nvPr/>
        </p:nvSpPr>
        <p:spPr>
          <a:xfrm>
            <a:off x="4176368" y="316421"/>
            <a:ext cx="75525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Average RF power needs of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large-scale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HEP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Accelerators Projects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645175" y="1297593"/>
            <a:ext cx="66149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The klystron efficiency impact on the CLIC 3TeV power consumption.</a:t>
            </a:r>
          </a:p>
          <a:p>
            <a:pPr algn="ctr"/>
            <a:r>
              <a:rPr lang="en-GB" dirty="0" smtClean="0"/>
              <a:t>Example of the efficiency upgrade from 70% to 85%. </a:t>
            </a:r>
            <a:endParaRPr lang="en-GB" dirty="0"/>
          </a:p>
        </p:txBody>
      </p:sp>
      <p:sp>
        <p:nvSpPr>
          <p:cNvPr id="32" name="Rectangle 31"/>
          <p:cNvSpPr/>
          <p:nvPr/>
        </p:nvSpPr>
        <p:spPr>
          <a:xfrm>
            <a:off x="4976610" y="4702012"/>
            <a:ext cx="67523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Potential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saving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are 2.53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TWh in 10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years (</a:t>
            </a: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152 </a:t>
            </a: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MCHF in 10 </a:t>
            </a: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years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Reduced environmental impact (cooling and ventilation)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Reduced installation cost (stored energy in modulators).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Reduced maintenance cost (klystron life time).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976610" y="5938299"/>
            <a:ext cx="675232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1600" b="1" i="1" dirty="0">
                <a:solidFill>
                  <a:srgbClr val="3333FF"/>
                </a:solidFill>
              </a:rPr>
              <a:t>R&amp;D on increasing the useable efficiency </a:t>
            </a:r>
            <a:r>
              <a:rPr lang="en-GB" sz="1600" b="1" i="1" dirty="0" smtClean="0">
                <a:solidFill>
                  <a:srgbClr val="3333FF"/>
                </a:solidFill>
              </a:rPr>
              <a:t>is worth </a:t>
            </a:r>
            <a:r>
              <a:rPr lang="en-GB" sz="1600" b="1" i="1" dirty="0">
                <a:solidFill>
                  <a:srgbClr val="3333FF"/>
                </a:solidFill>
              </a:rPr>
              <a:t>every penny/cent invested!</a:t>
            </a:r>
          </a:p>
        </p:txBody>
      </p:sp>
      <p:graphicFrame>
        <p:nvGraphicFramePr>
          <p:cNvPr id="34" name="Table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8563236"/>
              </p:ext>
            </p:extLst>
          </p:nvPr>
        </p:nvGraphicFramePr>
        <p:xfrm>
          <a:off x="4522893" y="1935266"/>
          <a:ext cx="6968578" cy="24384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039620">
                  <a:extLst>
                    <a:ext uri="{9D8B030D-6E8A-4147-A177-3AD203B41FA5}">
                      <a16:colId xmlns:a16="http://schemas.microsoft.com/office/drawing/2014/main" val="4226208044"/>
                    </a:ext>
                  </a:extLst>
                </a:gridCol>
                <a:gridCol w="1462314">
                  <a:extLst>
                    <a:ext uri="{9D8B030D-6E8A-4147-A177-3AD203B41FA5}">
                      <a16:colId xmlns:a16="http://schemas.microsoft.com/office/drawing/2014/main" val="1030547528"/>
                    </a:ext>
                  </a:extLst>
                </a:gridCol>
                <a:gridCol w="1423851">
                  <a:extLst>
                    <a:ext uri="{9D8B030D-6E8A-4147-A177-3AD203B41FA5}">
                      <a16:colId xmlns:a16="http://schemas.microsoft.com/office/drawing/2014/main" val="3544292062"/>
                    </a:ext>
                  </a:extLst>
                </a:gridCol>
                <a:gridCol w="1042793">
                  <a:extLst>
                    <a:ext uri="{9D8B030D-6E8A-4147-A177-3AD203B41FA5}">
                      <a16:colId xmlns:a16="http://schemas.microsoft.com/office/drawing/2014/main" val="3719165889"/>
                    </a:ext>
                  </a:extLst>
                </a:gridCol>
              </a:tblGrid>
              <a:tr h="274169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Klystron eff. 70%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Klystron eff. 85%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Difference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7361445"/>
                  </a:ext>
                </a:extLst>
              </a:tr>
              <a:tr h="27416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RF power needed for 3TeV</a:t>
                      </a:r>
                      <a:r>
                        <a:rPr lang="en-GB" sz="1400" baseline="0" dirty="0" smtClean="0"/>
                        <a:t> CLIC</a:t>
                      </a:r>
                      <a:endParaRPr lang="en-GB" sz="14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180 MW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3087264"/>
                  </a:ext>
                </a:extLst>
              </a:tr>
              <a:tr h="27416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DC input power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257 MW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211 MW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-46MW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1837948"/>
                  </a:ext>
                </a:extLst>
              </a:tr>
              <a:tr h="27416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Waste heat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77 MW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31 MW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-46MW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3865208"/>
                  </a:ext>
                </a:extLst>
              </a:tr>
              <a:tr h="27416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Annual consumption (5500 h assumed)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1413 GWh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1160 GWh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-253 GWh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887428"/>
                  </a:ext>
                </a:extLst>
              </a:tr>
              <a:tr h="27416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Annual cost (60 CHF/MWh assumed)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84.8 MCHF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69.6</a:t>
                      </a:r>
                      <a:r>
                        <a:rPr lang="en-GB" sz="1400" baseline="0" dirty="0" smtClean="0"/>
                        <a:t> MCHF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-15.2 MCHF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3344170"/>
                  </a:ext>
                </a:extLst>
              </a:tr>
              <a:tr h="27416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Electricity installation dimensioned for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257 MW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211 MW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-18%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3722580"/>
                  </a:ext>
                </a:extLst>
              </a:tr>
              <a:tr h="27416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CV installation dimensioned for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77 MW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31 MW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-60%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5791447"/>
                  </a:ext>
                </a:extLst>
              </a:tr>
            </a:tbl>
          </a:graphicData>
        </a:graphic>
      </p:graphicFrame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330" y="4014745"/>
            <a:ext cx="4330563" cy="2229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2857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8713" y="6232709"/>
            <a:ext cx="45654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3.0 </a:t>
            </a:r>
            <a:r>
              <a:rPr lang="en-US" sz="1600" dirty="0" err="1" smtClean="0"/>
              <a:t>TeV</a:t>
            </a:r>
            <a:r>
              <a:rPr lang="en-US" sz="1600" dirty="0" smtClean="0"/>
              <a:t> </a:t>
            </a:r>
            <a:r>
              <a:rPr lang="en-US" sz="1600" dirty="0" err="1" smtClean="0"/>
              <a:t>CLIC</a:t>
            </a:r>
            <a:r>
              <a:rPr lang="en-US" sz="1600" baseline="30000" dirty="0" err="1" smtClean="0"/>
              <a:t>e+e</a:t>
            </a:r>
            <a:r>
              <a:rPr lang="en-US" sz="1600" baseline="30000" dirty="0" smtClean="0"/>
              <a:t>-</a:t>
            </a:r>
            <a:r>
              <a:rPr lang="en-US" sz="1600" dirty="0" smtClean="0"/>
              <a:t> ; pulsed, 1.0 GHz, P</a:t>
            </a:r>
            <a:r>
              <a:rPr lang="en-US" sz="1600" baseline="-25000" dirty="0" smtClean="0"/>
              <a:t>RF</a:t>
            </a:r>
            <a:r>
              <a:rPr lang="en-US" sz="1600" dirty="0" smtClean="0"/>
              <a:t> total = </a:t>
            </a:r>
            <a:r>
              <a:rPr lang="en-US" sz="1600" b="1" dirty="0" smtClean="0">
                <a:solidFill>
                  <a:srgbClr val="FF0000"/>
                </a:solidFill>
              </a:rPr>
              <a:t>180 MW</a:t>
            </a:r>
            <a:endParaRPr lang="en-GB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06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5779513" y="2650210"/>
            <a:ext cx="6129995" cy="1962131"/>
          </a:xfrm>
          <a:prstGeom prst="rect">
            <a:avLst/>
          </a:prstGeom>
          <a:solidFill>
            <a:srgbClr val="9DC3E6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5740479" y="1067827"/>
            <a:ext cx="6169029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E field expansion in the drift tubes </a:t>
            </a:r>
            <a:r>
              <a:rPr lang="en-GB" sz="1400" dirty="0" smtClean="0"/>
              <a:t>causes beam reacceleration when it leaves the output cavity.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Ohmic loses </a:t>
            </a:r>
            <a:r>
              <a:rPr lang="en-GB" sz="1400" dirty="0" smtClean="0"/>
              <a:t>are proportional to the operating frequency.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Space charge depression </a:t>
            </a:r>
            <a:r>
              <a:rPr lang="en-GB" sz="1400" dirty="0" smtClean="0"/>
              <a:t>is a partial conversion of the beam kinetic energy into the potential DC energy of beam traveling in the drift tube.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Bunch saturation </a:t>
            </a:r>
            <a:r>
              <a:rPr lang="en-GB" sz="1400" dirty="0" smtClean="0"/>
              <a:t>is optimal, when all the elections populate only the useful RF phase bucket leaving the anti-bunch empty.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Bunch congregation</a:t>
            </a:r>
            <a:r>
              <a:rPr lang="en-GB" sz="1400" dirty="0" smtClean="0"/>
              <a:t> is a normalized elections velocity spread along the bunch. It has an optimal value for every given bunch length.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Bunch stratification </a:t>
            </a:r>
            <a:r>
              <a:rPr lang="en-GB" sz="1400" dirty="0" smtClean="0"/>
              <a:t>is a radial dependence of the bunch length and congregation. The ideal bunch should not have such a dependency.</a:t>
            </a:r>
            <a:endParaRPr lang="en-GB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Radial bunch expansion</a:t>
            </a:r>
            <a:r>
              <a:rPr lang="en-GB" sz="1400" dirty="0" smtClean="0"/>
              <a:t> happens during beam deceleration in the output cavity in the presence of external solenoidal magnetic field.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FF0000"/>
                </a:solidFill>
              </a:rPr>
              <a:t>Reflected electrons </a:t>
            </a:r>
            <a:r>
              <a:rPr lang="en-GB" sz="1400" b="1" dirty="0" smtClean="0"/>
              <a:t>could be </a:t>
            </a:r>
            <a:r>
              <a:rPr lang="en-GB" sz="1400" dirty="0" smtClean="0"/>
              <a:t>generated if some of the above effects are not balanced.</a:t>
            </a:r>
            <a:endParaRPr lang="en-GB" sz="2800" dirty="0" smtClean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8109" y="986011"/>
            <a:ext cx="3414444" cy="268933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856" y="2330678"/>
            <a:ext cx="1378497" cy="28035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4329" y="1749863"/>
            <a:ext cx="14430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SLAC B-factory CW</a:t>
            </a:r>
          </a:p>
          <a:p>
            <a:r>
              <a:rPr lang="en-GB" sz="1200" dirty="0" smtClean="0"/>
              <a:t>0.478GHz, 1.25 MW</a:t>
            </a:r>
            <a:endParaRPr lang="en-GB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282628" y="68325"/>
            <a:ext cx="109908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The factors limiting efficient RF power extraction from the bunched beam in RF cavity</a:t>
            </a:r>
            <a:endParaRPr lang="en-GB" sz="2400" b="1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9109" y="3675344"/>
            <a:ext cx="3908934" cy="293170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3294176" y="1105948"/>
            <a:ext cx="1095954" cy="2425246"/>
          </a:xfrm>
          <a:prstGeom prst="rect">
            <a:avLst/>
          </a:prstGeom>
          <a:solidFill>
            <a:srgbClr val="A9D18E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28" name="Group 27"/>
          <p:cNvGrpSpPr/>
          <p:nvPr/>
        </p:nvGrpSpPr>
        <p:grpSpPr>
          <a:xfrm>
            <a:off x="3252004" y="3181181"/>
            <a:ext cx="1341862" cy="379256"/>
            <a:chOff x="9420368" y="5982144"/>
            <a:chExt cx="1341862" cy="379256"/>
          </a:xfrm>
        </p:grpSpPr>
        <p:sp>
          <p:nvSpPr>
            <p:cNvPr id="18" name="Rectangle 17"/>
            <p:cNvSpPr/>
            <p:nvPr/>
          </p:nvSpPr>
          <p:spPr>
            <a:xfrm>
              <a:off x="9420368" y="6123442"/>
              <a:ext cx="1341862" cy="69053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9453791" y="6075299"/>
              <a:ext cx="1062532" cy="45719"/>
            </a:xfrm>
            <a:prstGeom prst="rect">
              <a:avLst/>
            </a:prstGeom>
            <a:solidFill>
              <a:srgbClr val="FFC000">
                <a:alpha val="45098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9451754" y="6196016"/>
              <a:ext cx="1062532" cy="49024"/>
            </a:xfrm>
            <a:prstGeom prst="rect">
              <a:avLst/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9592673" y="6031307"/>
              <a:ext cx="669701" cy="56235"/>
            </a:xfrm>
            <a:prstGeom prst="rect">
              <a:avLst/>
            </a:prstGeom>
            <a:solidFill>
              <a:srgbClr val="00B0F0">
                <a:alpha val="4902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9587146" y="6248561"/>
              <a:ext cx="675228" cy="51094"/>
            </a:xfrm>
            <a:prstGeom prst="rect">
              <a:avLst/>
            </a:prstGeom>
            <a:solidFill>
              <a:srgbClr val="00B0F0">
                <a:alpha val="4902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9791700" y="5982144"/>
              <a:ext cx="236220" cy="45719"/>
            </a:xfrm>
            <a:prstGeom prst="rect">
              <a:avLst/>
            </a:prstGeom>
            <a:solidFill>
              <a:srgbClr val="3333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9791700" y="6299654"/>
              <a:ext cx="236220" cy="61746"/>
            </a:xfrm>
            <a:prstGeom prst="rect">
              <a:avLst/>
            </a:prstGeom>
            <a:solidFill>
              <a:srgbClr val="3333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3504418" y="1121248"/>
            <a:ext cx="6383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bunch</a:t>
            </a:r>
            <a:endParaRPr lang="en-GB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3163606" y="3555323"/>
            <a:ext cx="14055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&lt;- arrival time (t/w)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1526964" y="2260153"/>
            <a:ext cx="9920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Velocity </a:t>
            </a:r>
            <a:r>
              <a:rPr lang="en-GB" sz="1200" dirty="0" err="1" smtClean="0"/>
              <a:t>Ve</a:t>
            </a:r>
            <a:r>
              <a:rPr lang="en-GB" sz="1200" dirty="0" smtClean="0"/>
              <a:t>/c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203113" y="5253353"/>
            <a:ext cx="15233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Efficiency </a:t>
            </a:r>
            <a:r>
              <a:rPr lang="en-GB" b="1" dirty="0" smtClean="0">
                <a:solidFill>
                  <a:srgbClr val="FF0000"/>
                </a:solidFill>
              </a:rPr>
              <a:t>61%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2970330" y="3670896"/>
            <a:ext cx="1" cy="2221994"/>
          </a:xfrm>
          <a:prstGeom prst="line">
            <a:avLst/>
          </a:prstGeom>
          <a:ln>
            <a:prstDash val="lg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6200000">
            <a:off x="2345480" y="4222718"/>
            <a:ext cx="9727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Arrival plane</a:t>
            </a:r>
            <a:endParaRPr lang="en-GB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5200724" y="3487588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0</a:t>
            </a:r>
            <a:endParaRPr lang="en-GB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2271327" y="3517008"/>
            <a:ext cx="373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2</a:t>
            </a:r>
            <a:r>
              <a:rPr lang="en-GB" sz="1400" dirty="0" smtClean="0">
                <a:sym typeface="Symbol" panose="05050102010706020507" pitchFamily="18" charset="2"/>
              </a:rPr>
              <a:t></a:t>
            </a:r>
            <a:endParaRPr lang="en-GB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2392200" y="510755"/>
            <a:ext cx="30845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Bunch phase space in the vicinity of the klystron output cavity</a:t>
            </a:r>
            <a:endParaRPr lang="en-GB" sz="1600" dirty="0"/>
          </a:p>
        </p:txBody>
      </p:sp>
      <p:sp>
        <p:nvSpPr>
          <p:cNvPr id="29" name="Rectangle 28"/>
          <p:cNvSpPr/>
          <p:nvPr/>
        </p:nvSpPr>
        <p:spPr>
          <a:xfrm>
            <a:off x="5779513" y="1067827"/>
            <a:ext cx="6129995" cy="1582383"/>
          </a:xfrm>
          <a:prstGeom prst="rect">
            <a:avLst/>
          </a:prstGeom>
          <a:solidFill>
            <a:srgbClr val="F8CBAD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5779514" y="4612341"/>
            <a:ext cx="3364486" cy="434387"/>
          </a:xfrm>
          <a:prstGeom prst="rect">
            <a:avLst/>
          </a:prstGeom>
          <a:solidFill>
            <a:srgbClr val="F8CBAD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/>
          <p:cNvSpPr txBox="1"/>
          <p:nvPr/>
        </p:nvSpPr>
        <p:spPr>
          <a:xfrm>
            <a:off x="6671310" y="5622686"/>
            <a:ext cx="2122400" cy="646331"/>
          </a:xfrm>
          <a:prstGeom prst="rect">
            <a:avLst/>
          </a:prstGeom>
          <a:solidFill>
            <a:srgbClr val="F8CBAD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Driven by klystron general parameters.</a:t>
            </a:r>
            <a:endParaRPr lang="en-GB" dirty="0"/>
          </a:p>
        </p:txBody>
      </p:sp>
      <p:sp>
        <p:nvSpPr>
          <p:cNvPr id="33" name="TextBox 32"/>
          <p:cNvSpPr txBox="1"/>
          <p:nvPr/>
        </p:nvSpPr>
        <p:spPr>
          <a:xfrm>
            <a:off x="8793710" y="5622685"/>
            <a:ext cx="2435456" cy="646331"/>
          </a:xfrm>
          <a:prstGeom prst="rect">
            <a:avLst/>
          </a:prstGeom>
          <a:solidFill>
            <a:srgbClr val="9DC3E6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Driven by RF design and space charge effects.</a:t>
            </a:r>
            <a:endParaRPr lang="en-GB" dirty="0"/>
          </a:p>
        </p:txBody>
      </p:sp>
      <p:sp>
        <p:nvSpPr>
          <p:cNvPr id="34" name="Rectangle 33"/>
          <p:cNvSpPr/>
          <p:nvPr/>
        </p:nvSpPr>
        <p:spPr>
          <a:xfrm>
            <a:off x="9144000" y="4612341"/>
            <a:ext cx="2765508" cy="434387"/>
          </a:xfrm>
          <a:prstGeom prst="rect">
            <a:avLst/>
          </a:prstGeom>
          <a:solidFill>
            <a:srgbClr val="9DC3E6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798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36967" y="42013"/>
            <a:ext cx="88335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The ultimate power extraction efficiency in the linear beam devices</a:t>
            </a:r>
            <a:endParaRPr lang="en-GB" sz="24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52" y="1140640"/>
            <a:ext cx="3532837" cy="264962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042251" y="434995"/>
            <a:ext cx="7223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Example of </a:t>
            </a:r>
            <a:r>
              <a:rPr lang="en-GB" sz="1600" b="1" dirty="0" smtClean="0"/>
              <a:t>0.8 GHz FCC</a:t>
            </a:r>
            <a:r>
              <a:rPr lang="en-GB" sz="1600" b="1" baseline="-25000" dirty="0" smtClean="0"/>
              <a:t>ee</a:t>
            </a:r>
            <a:r>
              <a:rPr lang="en-GB" sz="1600" b="1" dirty="0" smtClean="0"/>
              <a:t> klystron</a:t>
            </a:r>
            <a:r>
              <a:rPr lang="en-GB" sz="1600" dirty="0" smtClean="0"/>
              <a:t>. Voltage 133 kV, Current 12.6 A</a:t>
            </a:r>
            <a:r>
              <a:rPr lang="en-GB" sz="1600" dirty="0"/>
              <a:t> </a:t>
            </a:r>
            <a:r>
              <a:rPr lang="en-GB" sz="1600" dirty="0" smtClean="0"/>
              <a:t> (µP=0.26 µA/V</a:t>
            </a:r>
            <a:r>
              <a:rPr lang="en-GB" sz="1600" baseline="30000" dirty="0" smtClean="0"/>
              <a:t>3/2</a:t>
            </a:r>
            <a:r>
              <a:rPr lang="en-GB" sz="1600" dirty="0" smtClean="0"/>
              <a:t>)</a:t>
            </a:r>
            <a:endParaRPr lang="en-GB" sz="1600" dirty="0"/>
          </a:p>
        </p:txBody>
      </p:sp>
      <p:pic>
        <p:nvPicPr>
          <p:cNvPr id="28" name="Picture 2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64297" y="1141068"/>
            <a:ext cx="3567711" cy="27164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图片 1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4118" y="1140640"/>
            <a:ext cx="3527369" cy="2886142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TextBox 22"/>
          <p:cNvSpPr txBox="1"/>
          <p:nvPr/>
        </p:nvSpPr>
        <p:spPr>
          <a:xfrm>
            <a:off x="8193225" y="922967"/>
            <a:ext cx="23337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Effect of the bunch length</a:t>
            </a:r>
            <a:endParaRPr lang="en-GB" sz="1600" dirty="0"/>
          </a:p>
        </p:txBody>
      </p:sp>
      <p:sp>
        <p:nvSpPr>
          <p:cNvPr id="27" name="TextBox 26"/>
          <p:cNvSpPr txBox="1"/>
          <p:nvPr/>
        </p:nvSpPr>
        <p:spPr>
          <a:xfrm>
            <a:off x="302706" y="803294"/>
            <a:ext cx="39299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Fully saturated bunch with optimised congregation </a:t>
            </a:r>
            <a:endParaRPr lang="en-GB" sz="1400" dirty="0"/>
          </a:p>
        </p:txBody>
      </p:sp>
      <p:sp>
        <p:nvSpPr>
          <p:cNvPr id="34" name="TextBox 33"/>
          <p:cNvSpPr txBox="1"/>
          <p:nvPr/>
        </p:nvSpPr>
        <p:spPr>
          <a:xfrm>
            <a:off x="4630222" y="813622"/>
            <a:ext cx="27571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Optimised congregation for the different bunch lengths.</a:t>
            </a:r>
            <a:endParaRPr lang="en-GB" sz="1600" dirty="0"/>
          </a:p>
        </p:txBody>
      </p:sp>
      <p:cxnSp>
        <p:nvCxnSpPr>
          <p:cNvPr id="36" name="Straight Connector 35"/>
          <p:cNvCxnSpPr/>
          <p:nvPr/>
        </p:nvCxnSpPr>
        <p:spPr>
          <a:xfrm>
            <a:off x="10465215" y="1654637"/>
            <a:ext cx="13447" cy="1479177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>
            <a:off x="6340216" y="1654637"/>
            <a:ext cx="4125000" cy="0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8014420" y="1317634"/>
            <a:ext cx="23971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Optimum at L </a:t>
            </a:r>
            <a:r>
              <a:rPr lang="en-GB" sz="1600" baseline="-25000" dirty="0" smtClean="0"/>
              <a:t>bunch</a:t>
            </a:r>
            <a:r>
              <a:rPr lang="en-GB" sz="1600" dirty="0" smtClean="0"/>
              <a:t> </a:t>
            </a:r>
            <a:r>
              <a:rPr lang="en-GB" sz="1600" dirty="0" smtClean="0">
                <a:sym typeface="Symbol" panose="05050102010706020507" pitchFamily="18" charset="2"/>
              </a:rPr>
              <a:t> </a:t>
            </a:r>
            <a:r>
              <a:rPr lang="en-GB" sz="1600" baseline="-25000" dirty="0" smtClean="0">
                <a:sym typeface="Symbol" panose="05050102010706020507" pitchFamily="18" charset="2"/>
              </a:rPr>
              <a:t>RF</a:t>
            </a:r>
            <a:r>
              <a:rPr lang="en-GB" sz="1600" dirty="0" smtClean="0">
                <a:sym typeface="Symbol" panose="05050102010706020507" pitchFamily="18" charset="2"/>
              </a:rPr>
              <a:t> /3</a:t>
            </a:r>
            <a:endParaRPr lang="en-GB" sz="1600" dirty="0"/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2706" y="3752468"/>
            <a:ext cx="4796135" cy="2920772"/>
          </a:xfrm>
          <a:prstGeom prst="rect">
            <a:avLst/>
          </a:prstGeom>
        </p:spPr>
      </p:pic>
      <p:sp>
        <p:nvSpPr>
          <p:cNvPr id="55" name="Rectangle 54"/>
          <p:cNvSpPr/>
          <p:nvPr/>
        </p:nvSpPr>
        <p:spPr>
          <a:xfrm>
            <a:off x="5431358" y="1398397"/>
            <a:ext cx="908858" cy="1557745"/>
          </a:xfrm>
          <a:prstGeom prst="rect">
            <a:avLst/>
          </a:prstGeom>
          <a:solidFill>
            <a:srgbClr val="9900FF">
              <a:alpha val="2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Freeform 61"/>
          <p:cNvSpPr/>
          <p:nvPr/>
        </p:nvSpPr>
        <p:spPr>
          <a:xfrm>
            <a:off x="946666" y="4068221"/>
            <a:ext cx="4071025" cy="875382"/>
          </a:xfrm>
          <a:custGeom>
            <a:avLst/>
            <a:gdLst>
              <a:gd name="connsiteX0" fmla="*/ 0 w 2562225"/>
              <a:gd name="connsiteY0" fmla="*/ 0 h 1895475"/>
              <a:gd name="connsiteX1" fmla="*/ 228600 w 2562225"/>
              <a:gd name="connsiteY1" fmla="*/ 200025 h 1895475"/>
              <a:gd name="connsiteX2" fmla="*/ 552450 w 2562225"/>
              <a:gd name="connsiteY2" fmla="*/ 533400 h 1895475"/>
              <a:gd name="connsiteX3" fmla="*/ 1228725 w 2562225"/>
              <a:gd name="connsiteY3" fmla="*/ 1066800 h 1895475"/>
              <a:gd name="connsiteX4" fmla="*/ 1885950 w 2562225"/>
              <a:gd name="connsiteY4" fmla="*/ 1524000 h 1895475"/>
              <a:gd name="connsiteX5" fmla="*/ 2562225 w 2562225"/>
              <a:gd name="connsiteY5" fmla="*/ 1895475 h 1895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62225" h="1895475">
                <a:moveTo>
                  <a:pt x="0" y="0"/>
                </a:moveTo>
                <a:cubicBezTo>
                  <a:pt x="68262" y="55562"/>
                  <a:pt x="136525" y="111125"/>
                  <a:pt x="228600" y="200025"/>
                </a:cubicBezTo>
                <a:cubicBezTo>
                  <a:pt x="320675" y="288925"/>
                  <a:pt x="385763" y="388938"/>
                  <a:pt x="552450" y="533400"/>
                </a:cubicBezTo>
                <a:cubicBezTo>
                  <a:pt x="719137" y="677862"/>
                  <a:pt x="1006475" y="901700"/>
                  <a:pt x="1228725" y="1066800"/>
                </a:cubicBezTo>
                <a:cubicBezTo>
                  <a:pt x="1450975" y="1231900"/>
                  <a:pt x="1663700" y="1385888"/>
                  <a:pt x="1885950" y="1524000"/>
                </a:cubicBezTo>
                <a:cubicBezTo>
                  <a:pt x="2108200" y="1662112"/>
                  <a:pt x="2335212" y="1778793"/>
                  <a:pt x="2562225" y="1895475"/>
                </a:cubicBezTo>
              </a:path>
            </a:pathLst>
          </a:custGeom>
          <a:noFill/>
          <a:ln w="28575">
            <a:solidFill>
              <a:srgbClr val="99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TextBox 62"/>
          <p:cNvSpPr txBox="1"/>
          <p:nvPr/>
        </p:nvSpPr>
        <p:spPr>
          <a:xfrm rot="550401">
            <a:off x="3892146" y="4585157"/>
            <a:ext cx="10440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7030A0"/>
                </a:solidFill>
              </a:rPr>
              <a:t>U</a:t>
            </a:r>
            <a:r>
              <a:rPr lang="en-GB" sz="1200" dirty="0" smtClean="0">
                <a:solidFill>
                  <a:srgbClr val="7030A0"/>
                </a:solidFill>
              </a:rPr>
              <a:t>ltimate limit</a:t>
            </a:r>
            <a:endParaRPr lang="en-GB" sz="1200" dirty="0">
              <a:solidFill>
                <a:srgbClr val="7030A0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3318304" y="1333022"/>
            <a:ext cx="6783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90.1 %</a:t>
            </a:r>
            <a:endParaRPr lang="en-GB" sz="1400" b="1" dirty="0"/>
          </a:p>
        </p:txBody>
      </p:sp>
      <p:sp>
        <p:nvSpPr>
          <p:cNvPr id="75" name="Freeform 74"/>
          <p:cNvSpPr/>
          <p:nvPr/>
        </p:nvSpPr>
        <p:spPr>
          <a:xfrm>
            <a:off x="8380207" y="1806887"/>
            <a:ext cx="2318273" cy="1554878"/>
          </a:xfrm>
          <a:custGeom>
            <a:avLst/>
            <a:gdLst>
              <a:gd name="connsiteX0" fmla="*/ 0 w 2318273"/>
              <a:gd name="connsiteY0" fmla="*/ 1554878 h 1554878"/>
              <a:gd name="connsiteX1" fmla="*/ 215153 w 2318273"/>
              <a:gd name="connsiteY1" fmla="*/ 1232148 h 1554878"/>
              <a:gd name="connsiteX2" fmla="*/ 355002 w 2318273"/>
              <a:gd name="connsiteY2" fmla="*/ 995480 h 1554878"/>
              <a:gd name="connsiteX3" fmla="*/ 559398 w 2318273"/>
              <a:gd name="connsiteY3" fmla="*/ 785706 h 1554878"/>
              <a:gd name="connsiteX4" fmla="*/ 817581 w 2318273"/>
              <a:gd name="connsiteY4" fmla="*/ 532901 h 1554878"/>
              <a:gd name="connsiteX5" fmla="*/ 962809 w 2318273"/>
              <a:gd name="connsiteY5" fmla="*/ 366158 h 1554878"/>
              <a:gd name="connsiteX6" fmla="*/ 1000461 w 2318273"/>
              <a:gd name="connsiteY6" fmla="*/ 317748 h 1554878"/>
              <a:gd name="connsiteX7" fmla="*/ 1038113 w 2318273"/>
              <a:gd name="connsiteY7" fmla="*/ 290854 h 1554878"/>
              <a:gd name="connsiteX8" fmla="*/ 1097280 w 2318273"/>
              <a:gd name="connsiteY8" fmla="*/ 263960 h 1554878"/>
              <a:gd name="connsiteX9" fmla="*/ 1188720 w 2318273"/>
              <a:gd name="connsiteY9" fmla="*/ 226308 h 1554878"/>
              <a:gd name="connsiteX10" fmla="*/ 1398494 w 2318273"/>
              <a:gd name="connsiteY10" fmla="*/ 151005 h 1554878"/>
              <a:gd name="connsiteX11" fmla="*/ 1495313 w 2318273"/>
              <a:gd name="connsiteY11" fmla="*/ 134868 h 1554878"/>
              <a:gd name="connsiteX12" fmla="*/ 1570617 w 2318273"/>
              <a:gd name="connsiteY12" fmla="*/ 124111 h 1554878"/>
              <a:gd name="connsiteX13" fmla="*/ 1635162 w 2318273"/>
              <a:gd name="connsiteY13" fmla="*/ 118732 h 1554878"/>
              <a:gd name="connsiteX14" fmla="*/ 1721224 w 2318273"/>
              <a:gd name="connsiteY14" fmla="*/ 107974 h 1554878"/>
              <a:gd name="connsiteX15" fmla="*/ 1834179 w 2318273"/>
              <a:gd name="connsiteY15" fmla="*/ 86459 h 1554878"/>
              <a:gd name="connsiteX16" fmla="*/ 1947134 w 2318273"/>
              <a:gd name="connsiteY16" fmla="*/ 38049 h 1554878"/>
              <a:gd name="connsiteX17" fmla="*/ 2000922 w 2318273"/>
              <a:gd name="connsiteY17" fmla="*/ 21913 h 1554878"/>
              <a:gd name="connsiteX18" fmla="*/ 2054711 w 2318273"/>
              <a:gd name="connsiteY18" fmla="*/ 16534 h 1554878"/>
              <a:gd name="connsiteX19" fmla="*/ 2092362 w 2318273"/>
              <a:gd name="connsiteY19" fmla="*/ 5777 h 1554878"/>
              <a:gd name="connsiteX20" fmla="*/ 2130014 w 2318273"/>
              <a:gd name="connsiteY20" fmla="*/ 398 h 1554878"/>
              <a:gd name="connsiteX21" fmla="*/ 2162287 w 2318273"/>
              <a:gd name="connsiteY21" fmla="*/ 398 h 1554878"/>
              <a:gd name="connsiteX22" fmla="*/ 2199939 w 2318273"/>
              <a:gd name="connsiteY22" fmla="*/ 398 h 1554878"/>
              <a:gd name="connsiteX23" fmla="*/ 2210697 w 2318273"/>
              <a:gd name="connsiteY23" fmla="*/ 5777 h 1554878"/>
              <a:gd name="connsiteX24" fmla="*/ 2232212 w 2318273"/>
              <a:gd name="connsiteY24" fmla="*/ 21913 h 1554878"/>
              <a:gd name="connsiteX25" fmla="*/ 2275242 w 2318273"/>
              <a:gd name="connsiteY25" fmla="*/ 54186 h 1554878"/>
              <a:gd name="connsiteX26" fmla="*/ 2318273 w 2318273"/>
              <a:gd name="connsiteY26" fmla="*/ 129489 h 1554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318273" h="1554878">
                <a:moveTo>
                  <a:pt x="0" y="1554878"/>
                </a:moveTo>
                <a:cubicBezTo>
                  <a:pt x="77993" y="1440129"/>
                  <a:pt x="155986" y="1325381"/>
                  <a:pt x="215153" y="1232148"/>
                </a:cubicBezTo>
                <a:cubicBezTo>
                  <a:pt x="274320" y="1138915"/>
                  <a:pt x="297628" y="1069887"/>
                  <a:pt x="355002" y="995480"/>
                </a:cubicBezTo>
                <a:cubicBezTo>
                  <a:pt x="412376" y="921073"/>
                  <a:pt x="482302" y="862802"/>
                  <a:pt x="559398" y="785706"/>
                </a:cubicBezTo>
                <a:cubicBezTo>
                  <a:pt x="636494" y="708610"/>
                  <a:pt x="750346" y="602826"/>
                  <a:pt x="817581" y="532901"/>
                </a:cubicBezTo>
                <a:cubicBezTo>
                  <a:pt x="884816" y="462976"/>
                  <a:pt x="932329" y="402017"/>
                  <a:pt x="962809" y="366158"/>
                </a:cubicBezTo>
                <a:cubicBezTo>
                  <a:pt x="993289" y="330299"/>
                  <a:pt x="987910" y="330299"/>
                  <a:pt x="1000461" y="317748"/>
                </a:cubicBezTo>
                <a:cubicBezTo>
                  <a:pt x="1013012" y="305197"/>
                  <a:pt x="1021977" y="299819"/>
                  <a:pt x="1038113" y="290854"/>
                </a:cubicBezTo>
                <a:cubicBezTo>
                  <a:pt x="1054249" y="281889"/>
                  <a:pt x="1072179" y="274718"/>
                  <a:pt x="1097280" y="263960"/>
                </a:cubicBezTo>
                <a:cubicBezTo>
                  <a:pt x="1122381" y="253202"/>
                  <a:pt x="1138518" y="245134"/>
                  <a:pt x="1188720" y="226308"/>
                </a:cubicBezTo>
                <a:cubicBezTo>
                  <a:pt x="1238922" y="207482"/>
                  <a:pt x="1347395" y="166245"/>
                  <a:pt x="1398494" y="151005"/>
                </a:cubicBezTo>
                <a:cubicBezTo>
                  <a:pt x="1449593" y="135765"/>
                  <a:pt x="1466626" y="139350"/>
                  <a:pt x="1495313" y="134868"/>
                </a:cubicBezTo>
                <a:cubicBezTo>
                  <a:pt x="1524000" y="130386"/>
                  <a:pt x="1547309" y="126800"/>
                  <a:pt x="1570617" y="124111"/>
                </a:cubicBezTo>
                <a:cubicBezTo>
                  <a:pt x="1593925" y="121422"/>
                  <a:pt x="1610061" y="121421"/>
                  <a:pt x="1635162" y="118732"/>
                </a:cubicBezTo>
                <a:cubicBezTo>
                  <a:pt x="1660263" y="116043"/>
                  <a:pt x="1688054" y="113353"/>
                  <a:pt x="1721224" y="107974"/>
                </a:cubicBezTo>
                <a:cubicBezTo>
                  <a:pt x="1754394" y="102595"/>
                  <a:pt x="1796527" y="98113"/>
                  <a:pt x="1834179" y="86459"/>
                </a:cubicBezTo>
                <a:cubicBezTo>
                  <a:pt x="1871831" y="74805"/>
                  <a:pt x="1919344" y="48807"/>
                  <a:pt x="1947134" y="38049"/>
                </a:cubicBezTo>
                <a:cubicBezTo>
                  <a:pt x="1974925" y="27291"/>
                  <a:pt x="1982993" y="25499"/>
                  <a:pt x="2000922" y="21913"/>
                </a:cubicBezTo>
                <a:cubicBezTo>
                  <a:pt x="2018851" y="18327"/>
                  <a:pt x="2039471" y="19223"/>
                  <a:pt x="2054711" y="16534"/>
                </a:cubicBezTo>
                <a:cubicBezTo>
                  <a:pt x="2069951" y="13845"/>
                  <a:pt x="2079812" y="8466"/>
                  <a:pt x="2092362" y="5777"/>
                </a:cubicBezTo>
                <a:cubicBezTo>
                  <a:pt x="2104913" y="3088"/>
                  <a:pt x="2118360" y="1294"/>
                  <a:pt x="2130014" y="398"/>
                </a:cubicBezTo>
                <a:cubicBezTo>
                  <a:pt x="2141668" y="-499"/>
                  <a:pt x="2162287" y="398"/>
                  <a:pt x="2162287" y="398"/>
                </a:cubicBezTo>
                <a:lnTo>
                  <a:pt x="2199939" y="398"/>
                </a:lnTo>
                <a:cubicBezTo>
                  <a:pt x="2208007" y="1294"/>
                  <a:pt x="2210697" y="5777"/>
                  <a:pt x="2210697" y="5777"/>
                </a:cubicBezTo>
                <a:cubicBezTo>
                  <a:pt x="2216076" y="9363"/>
                  <a:pt x="2232212" y="21913"/>
                  <a:pt x="2232212" y="21913"/>
                </a:cubicBezTo>
                <a:cubicBezTo>
                  <a:pt x="2242969" y="29981"/>
                  <a:pt x="2260899" y="36257"/>
                  <a:pt x="2275242" y="54186"/>
                </a:cubicBezTo>
                <a:cubicBezTo>
                  <a:pt x="2289585" y="72115"/>
                  <a:pt x="2303929" y="100802"/>
                  <a:pt x="2318273" y="129489"/>
                </a:cubicBezTo>
              </a:path>
            </a:pathLst>
          </a:custGeom>
          <a:noFill/>
          <a:ln w="38100">
            <a:solidFill>
              <a:srgbClr val="99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5" name="Group 84"/>
          <p:cNvGrpSpPr/>
          <p:nvPr/>
        </p:nvGrpSpPr>
        <p:grpSpPr>
          <a:xfrm>
            <a:off x="946667" y="4090512"/>
            <a:ext cx="10624951" cy="2431417"/>
            <a:chOff x="942975" y="4195610"/>
            <a:chExt cx="10624951" cy="2431417"/>
          </a:xfrm>
        </p:grpSpPr>
        <p:sp>
          <p:nvSpPr>
            <p:cNvPr id="70" name="TextBox 69"/>
            <p:cNvSpPr txBox="1"/>
            <p:nvPr/>
          </p:nvSpPr>
          <p:spPr>
            <a:xfrm>
              <a:off x="7387413" y="4572148"/>
              <a:ext cx="4180513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dirty="0" smtClean="0"/>
                <a:t>E field expansion in the drift tubes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dirty="0" smtClean="0"/>
                <a:t>Ohmic Losses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dirty="0" smtClean="0"/>
                <a:t>Space charge depression 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dirty="0" smtClean="0"/>
                <a:t>Bunch saturation 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dirty="0" smtClean="0"/>
                <a:t>Bunch congregation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dirty="0" smtClean="0"/>
                <a:t>Bunch stratification  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dirty="0" smtClean="0"/>
                <a:t>Radial bunch expansion</a:t>
              </a:r>
              <a:endParaRPr lang="en-GB" dirty="0" smtClean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6298222" y="4195610"/>
              <a:ext cx="42600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High efficiency Klystrons design objectives </a:t>
              </a:r>
              <a:endParaRPr lang="en-GB" b="1" dirty="0"/>
            </a:p>
          </p:txBody>
        </p:sp>
        <p:grpSp>
          <p:nvGrpSpPr>
            <p:cNvPr id="84" name="Group 83"/>
            <p:cNvGrpSpPr/>
            <p:nvPr/>
          </p:nvGrpSpPr>
          <p:grpSpPr>
            <a:xfrm>
              <a:off x="942975" y="4219164"/>
              <a:ext cx="10183561" cy="2407863"/>
              <a:chOff x="948447" y="4195610"/>
              <a:chExt cx="10183561" cy="2407863"/>
            </a:xfrm>
          </p:grpSpPr>
          <p:sp>
            <p:nvSpPr>
              <p:cNvPr id="69" name="Rectangle 68"/>
              <p:cNvSpPr/>
              <p:nvPr/>
            </p:nvSpPr>
            <p:spPr>
              <a:xfrm>
                <a:off x="6117508" y="5508379"/>
                <a:ext cx="5014500" cy="784590"/>
              </a:xfrm>
              <a:prstGeom prst="rect">
                <a:avLst/>
              </a:prstGeom>
              <a:solidFill>
                <a:srgbClr val="A9D18E">
                  <a:alpha val="4117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6139348" y="5508379"/>
                <a:ext cx="1422139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Optimised RF bunching circuit</a:t>
                </a:r>
                <a:endParaRPr lang="en-GB" sz="160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76" name="Freeform 75"/>
              <p:cNvSpPr/>
              <p:nvPr/>
            </p:nvSpPr>
            <p:spPr>
              <a:xfrm>
                <a:off x="948447" y="4238902"/>
                <a:ext cx="4066140" cy="939238"/>
              </a:xfrm>
              <a:custGeom>
                <a:avLst/>
                <a:gdLst>
                  <a:gd name="connsiteX0" fmla="*/ 0 w 4071025"/>
                  <a:gd name="connsiteY0" fmla="*/ 0 h 860898"/>
                  <a:gd name="connsiteX1" fmla="*/ 296693 w 4071025"/>
                  <a:gd name="connsiteY1" fmla="*/ 77821 h 860898"/>
                  <a:gd name="connsiteX2" fmla="*/ 851170 w 4071025"/>
                  <a:gd name="connsiteY2" fmla="*/ 238328 h 860898"/>
                  <a:gd name="connsiteX3" fmla="*/ 1381327 w 4071025"/>
                  <a:gd name="connsiteY3" fmla="*/ 350196 h 860898"/>
                  <a:gd name="connsiteX4" fmla="*/ 1896893 w 4071025"/>
                  <a:gd name="connsiteY4" fmla="*/ 462064 h 860898"/>
                  <a:gd name="connsiteX5" fmla="*/ 2456234 w 4071025"/>
                  <a:gd name="connsiteY5" fmla="*/ 573932 h 860898"/>
                  <a:gd name="connsiteX6" fmla="*/ 2855068 w 4071025"/>
                  <a:gd name="connsiteY6" fmla="*/ 661481 h 860898"/>
                  <a:gd name="connsiteX7" fmla="*/ 3297676 w 4071025"/>
                  <a:gd name="connsiteY7" fmla="*/ 749030 h 860898"/>
                  <a:gd name="connsiteX8" fmla="*/ 3701374 w 4071025"/>
                  <a:gd name="connsiteY8" fmla="*/ 807396 h 860898"/>
                  <a:gd name="connsiteX9" fmla="*/ 4071025 w 4071025"/>
                  <a:gd name="connsiteY9" fmla="*/ 860898 h 860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071025" h="860898">
                    <a:moveTo>
                      <a:pt x="0" y="0"/>
                    </a:moveTo>
                    <a:cubicBezTo>
                      <a:pt x="77415" y="19050"/>
                      <a:pt x="296693" y="77821"/>
                      <a:pt x="296693" y="77821"/>
                    </a:cubicBezTo>
                    <a:cubicBezTo>
                      <a:pt x="438555" y="117542"/>
                      <a:pt x="670398" y="192932"/>
                      <a:pt x="851170" y="238328"/>
                    </a:cubicBezTo>
                    <a:cubicBezTo>
                      <a:pt x="1031942" y="283724"/>
                      <a:pt x="1381327" y="350196"/>
                      <a:pt x="1381327" y="350196"/>
                    </a:cubicBezTo>
                    <a:lnTo>
                      <a:pt x="1896893" y="462064"/>
                    </a:lnTo>
                    <a:lnTo>
                      <a:pt x="2456234" y="573932"/>
                    </a:lnTo>
                    <a:cubicBezTo>
                      <a:pt x="2615930" y="607168"/>
                      <a:pt x="2714828" y="632298"/>
                      <a:pt x="2855068" y="661481"/>
                    </a:cubicBezTo>
                    <a:cubicBezTo>
                      <a:pt x="2995308" y="690664"/>
                      <a:pt x="3156625" y="724711"/>
                      <a:pt x="3297676" y="749030"/>
                    </a:cubicBezTo>
                    <a:cubicBezTo>
                      <a:pt x="3438727" y="773349"/>
                      <a:pt x="3701374" y="807396"/>
                      <a:pt x="3701374" y="807396"/>
                    </a:cubicBezTo>
                    <a:lnTo>
                      <a:pt x="4071025" y="860898"/>
                    </a:lnTo>
                  </a:path>
                </a:pathLst>
              </a:custGeom>
              <a:noFill/>
              <a:ln w="0">
                <a:solidFill>
                  <a:schemeClr val="accent6">
                    <a:lumMod val="75000"/>
                  </a:schemeClr>
                </a:solidFill>
              </a:ln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8" name="Straight Arrow Connector 77"/>
              <p:cNvCxnSpPr>
                <a:stCxn id="69" idx="1"/>
              </p:cNvCxnSpPr>
              <p:nvPr/>
            </p:nvCxnSpPr>
            <p:spPr>
              <a:xfrm flipH="1" flipV="1">
                <a:off x="5019471" y="5186168"/>
                <a:ext cx="1098037" cy="714506"/>
              </a:xfrm>
              <a:prstGeom prst="straightConnector1">
                <a:avLst/>
              </a:prstGeom>
              <a:ln>
                <a:solidFill>
                  <a:schemeClr val="accent6">
                    <a:lumMod val="75000"/>
                  </a:schemeClr>
                </a:solidFill>
                <a:prstDash val="dash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2" name="Rectangle 81"/>
              <p:cNvSpPr/>
              <p:nvPr/>
            </p:nvSpPr>
            <p:spPr>
              <a:xfrm>
                <a:off x="6117508" y="4195610"/>
                <a:ext cx="5014500" cy="2407863"/>
              </a:xfrm>
              <a:prstGeom prst="rect">
                <a:avLst/>
              </a:prstGeom>
              <a:noFill/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cxnSp>
        <p:nvCxnSpPr>
          <p:cNvPr id="4" name="Straight Connector 3"/>
          <p:cNvCxnSpPr/>
          <p:nvPr/>
        </p:nvCxnSpPr>
        <p:spPr>
          <a:xfrm flipH="1">
            <a:off x="8618706" y="1806887"/>
            <a:ext cx="1908235" cy="0"/>
          </a:xfrm>
          <a:prstGeom prst="line">
            <a:avLst/>
          </a:prstGeom>
          <a:ln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8528819" y="1597290"/>
            <a:ext cx="10440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7030A0"/>
                </a:solidFill>
              </a:rPr>
              <a:t>U</a:t>
            </a:r>
            <a:r>
              <a:rPr lang="en-GB" sz="1200" dirty="0" smtClean="0">
                <a:solidFill>
                  <a:srgbClr val="7030A0"/>
                </a:solidFill>
              </a:rPr>
              <a:t>ltimate limit</a:t>
            </a:r>
            <a:endParaRPr lang="en-GB" sz="1200" dirty="0">
              <a:solidFill>
                <a:srgbClr val="7030A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9065537" y="3322622"/>
            <a:ext cx="232372" cy="0"/>
          </a:xfrm>
          <a:prstGeom prst="line">
            <a:avLst/>
          </a:prstGeom>
          <a:ln w="38100">
            <a:solidFill>
              <a:srgbClr val="99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8974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177800" y="1499242"/>
            <a:ext cx="11699424" cy="1938992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The new bunching technologies have been developed to balance the space charge forces and RF impedances in order to provide the full bunch saturation with an optimal congregation:</a:t>
            </a:r>
          </a:p>
          <a:p>
            <a:pPr marL="285750" indent="-285750">
              <a:buFontTx/>
              <a:buChar char="-"/>
            </a:pPr>
            <a:r>
              <a:rPr lang="en-GB" sz="2400" b="1" dirty="0" smtClean="0"/>
              <a:t>Core </a:t>
            </a:r>
            <a:r>
              <a:rPr lang="en-GB" sz="2400" b="1" dirty="0"/>
              <a:t>O</a:t>
            </a:r>
            <a:r>
              <a:rPr lang="en-GB" sz="2400" b="1" dirty="0" smtClean="0"/>
              <a:t>scillation Method (COM) </a:t>
            </a:r>
            <a:r>
              <a:rPr lang="en-GB" sz="1600" dirty="0" smtClean="0"/>
              <a:t>relies on the de-bunching/bunching alternation between space-charge forces and impedances of the RF cavities. COM requires the long bunching circuit. Cost effective solution for the </a:t>
            </a:r>
            <a:r>
              <a:rPr lang="en-GB" sz="1600" b="1" dirty="0" smtClean="0"/>
              <a:t>high frequency </a:t>
            </a:r>
            <a:r>
              <a:rPr lang="en-GB" sz="1600" dirty="0" smtClean="0"/>
              <a:t>devices.</a:t>
            </a:r>
          </a:p>
          <a:p>
            <a:pPr marL="285750" indent="-285750">
              <a:buFontTx/>
              <a:buChar char="-"/>
            </a:pPr>
            <a:r>
              <a:rPr lang="en-GB" sz="2400" b="1" dirty="0" smtClean="0"/>
              <a:t>Core stabilization Method (CSM) </a:t>
            </a:r>
            <a:r>
              <a:rPr lang="en-GB" sz="1600" dirty="0" smtClean="0"/>
              <a:t>implies the RF cavities with higher harmonic number (2</a:t>
            </a:r>
            <a:r>
              <a:rPr lang="en-GB" sz="1600" baseline="30000" dirty="0" smtClean="0"/>
              <a:t>nd</a:t>
            </a:r>
            <a:r>
              <a:rPr lang="en-GB" sz="1600" dirty="0" smtClean="0"/>
              <a:t> and 3</a:t>
            </a:r>
            <a:r>
              <a:rPr lang="en-GB" sz="1600" baseline="30000" dirty="0" smtClean="0"/>
              <a:t>rd</a:t>
            </a:r>
            <a:r>
              <a:rPr lang="en-GB" sz="1600" dirty="0" smtClean="0"/>
              <a:t>) that allows the fast collecting of the peripheral electrons into the bunch. Most suitable for the </a:t>
            </a:r>
            <a:r>
              <a:rPr lang="en-GB" sz="1600" b="1" dirty="0" smtClean="0"/>
              <a:t>low frequency </a:t>
            </a:r>
            <a:r>
              <a:rPr lang="en-GB" sz="1600" dirty="0" smtClean="0"/>
              <a:t>devices.</a:t>
            </a:r>
            <a:endParaRPr lang="en-GB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177800" y="210013"/>
            <a:ext cx="11861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The </a:t>
            </a:r>
            <a:r>
              <a:rPr lang="en-GB" sz="2000" b="1" dirty="0" smtClean="0"/>
              <a:t>High </a:t>
            </a:r>
            <a:r>
              <a:rPr lang="en-GB" sz="2000" b="1" dirty="0"/>
              <a:t>E</a:t>
            </a:r>
            <a:r>
              <a:rPr lang="en-GB" sz="2000" b="1" dirty="0" smtClean="0"/>
              <a:t>fficiency International Klystron </a:t>
            </a:r>
            <a:r>
              <a:rPr lang="en-GB" sz="2000" b="1" dirty="0"/>
              <a:t>A</a:t>
            </a:r>
            <a:r>
              <a:rPr lang="en-GB" sz="2000" b="1" dirty="0" smtClean="0"/>
              <a:t>ctivity </a:t>
            </a:r>
            <a:r>
              <a:rPr lang="en-GB" sz="2000" dirty="0" smtClean="0"/>
              <a:t>has been initiated at CERN (2013-2017) targeting the improvement of  klystron efficiency performance through the development of the new electron </a:t>
            </a:r>
            <a:r>
              <a:rPr lang="en-GB" sz="2000" b="1" dirty="0" smtClean="0">
                <a:solidFill>
                  <a:schemeClr val="accent6">
                    <a:lumMod val="75000"/>
                  </a:schemeClr>
                </a:solidFill>
              </a:rPr>
              <a:t>bunching methods </a:t>
            </a:r>
            <a:r>
              <a:rPr lang="en-GB" sz="2000" dirty="0" smtClean="0"/>
              <a:t>and the new reliable </a:t>
            </a:r>
            <a:r>
              <a:rPr lang="en-GB" sz="2000" b="1" dirty="0" smtClean="0">
                <a:solidFill>
                  <a:schemeClr val="accent2">
                    <a:lumMod val="75000"/>
                  </a:schemeClr>
                </a:solidFill>
              </a:rPr>
              <a:t>simulation tools </a:t>
            </a:r>
            <a:r>
              <a:rPr lang="en-GB" sz="2000" dirty="0" smtClean="0"/>
              <a:t>adopted for the massive optimization processes.</a:t>
            </a:r>
            <a:endParaRPr lang="en-GB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177800" y="3622900"/>
            <a:ext cx="11699424" cy="1015663"/>
          </a:xfrm>
          <a:prstGeom prst="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The fast and reliable computer code for the klystron simulations (</a:t>
            </a:r>
            <a:r>
              <a:rPr lang="en-GB" sz="2000" b="1" dirty="0" smtClean="0"/>
              <a:t>KlyC</a:t>
            </a:r>
            <a:r>
              <a:rPr lang="en-GB" sz="2000" dirty="0" smtClean="0"/>
              <a:t>) has been developed at CERN. KlyC is in a public domain and now is adopted by Labs, Universities and industrial partners in Europe, USA, Japan, China, Russia and India.</a:t>
            </a:r>
            <a:endParaRPr lang="en-GB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77799" y="4823229"/>
            <a:ext cx="11699425" cy="1015663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Using the new tools and methods, a number of the high efficiency klystrons for the large scale accelerators (</a:t>
            </a:r>
            <a:r>
              <a:rPr lang="en-GB" sz="2000" b="1" dirty="0" smtClean="0"/>
              <a:t>LHC, FCC and CLIC</a:t>
            </a:r>
            <a:r>
              <a:rPr lang="en-GB" sz="2000" dirty="0" smtClean="0"/>
              <a:t>) has been developed at CERN and few completed designs have already been communicated to the industry for the technical evaluation and prototyping.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423621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09" y="3736871"/>
            <a:ext cx="3493085" cy="2619814"/>
          </a:xfrm>
          <a:prstGeom prst="rect">
            <a:avLst/>
          </a:prstGeom>
          <a:ln w="28575"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b="8122"/>
          <a:stretch/>
        </p:blipFill>
        <p:spPr>
          <a:xfrm>
            <a:off x="378576" y="1202897"/>
            <a:ext cx="3629053" cy="23421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06288" y="186161"/>
            <a:ext cx="100840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High Efficiency (</a:t>
            </a:r>
            <a:r>
              <a:rPr lang="en-GB" sz="2400" b="1" dirty="0" smtClean="0">
                <a:solidFill>
                  <a:srgbClr val="3333FF"/>
                </a:solidFill>
              </a:rPr>
              <a:t>80%</a:t>
            </a:r>
            <a:r>
              <a:rPr lang="en-GB" sz="2400" b="1" dirty="0" smtClean="0"/>
              <a:t>) 1.4 MW, 0.8 GHz, CW </a:t>
            </a:r>
            <a:r>
              <a:rPr lang="en-GB" sz="2400" b="1" dirty="0" smtClean="0">
                <a:solidFill>
                  <a:srgbClr val="FF0000"/>
                </a:solidFill>
              </a:rPr>
              <a:t>FCC</a:t>
            </a:r>
            <a:r>
              <a:rPr lang="en-GB" sz="2400" b="1" baseline="-25000" dirty="0" smtClean="0">
                <a:solidFill>
                  <a:srgbClr val="FF0000"/>
                </a:solidFill>
              </a:rPr>
              <a:t>ee</a:t>
            </a:r>
            <a:r>
              <a:rPr lang="en-GB" sz="2400" b="1" dirty="0" smtClean="0">
                <a:solidFill>
                  <a:srgbClr val="FF0000"/>
                </a:solidFill>
              </a:rPr>
              <a:t> CSM </a:t>
            </a:r>
            <a:r>
              <a:rPr lang="en-GB" sz="2400" b="1" dirty="0" smtClean="0"/>
              <a:t>klystron (CERN/</a:t>
            </a:r>
            <a:r>
              <a:rPr lang="en-GB" b="1" dirty="0" smtClean="0"/>
              <a:t>Thales</a:t>
            </a:r>
            <a:r>
              <a:rPr lang="en-GB" sz="2400" b="1" dirty="0" smtClean="0"/>
              <a:t>).</a:t>
            </a:r>
            <a:endParaRPr lang="en-GB" sz="2400" b="1" dirty="0"/>
          </a:p>
        </p:txBody>
      </p:sp>
      <p:sp>
        <p:nvSpPr>
          <p:cNvPr id="17" name="Rectangle 16"/>
          <p:cNvSpPr/>
          <p:nvPr/>
        </p:nvSpPr>
        <p:spPr>
          <a:xfrm>
            <a:off x="1748833" y="1312919"/>
            <a:ext cx="1164909" cy="2182250"/>
          </a:xfrm>
          <a:prstGeom prst="rect">
            <a:avLst/>
          </a:prstGeom>
          <a:solidFill>
            <a:srgbClr val="A9D18E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28" name="Group 27"/>
          <p:cNvGrpSpPr/>
          <p:nvPr/>
        </p:nvGrpSpPr>
        <p:grpSpPr>
          <a:xfrm>
            <a:off x="1785108" y="3066292"/>
            <a:ext cx="1060101" cy="351345"/>
            <a:chOff x="9337450" y="5988441"/>
            <a:chExt cx="1060101" cy="351345"/>
          </a:xfrm>
        </p:grpSpPr>
        <p:sp>
          <p:nvSpPr>
            <p:cNvPr id="18" name="Rectangle 17"/>
            <p:cNvSpPr/>
            <p:nvPr/>
          </p:nvSpPr>
          <p:spPr>
            <a:xfrm>
              <a:off x="9337450" y="6135142"/>
              <a:ext cx="1060101" cy="69967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9462693" y="6075299"/>
              <a:ext cx="884118" cy="59843"/>
            </a:xfrm>
            <a:prstGeom prst="rect">
              <a:avLst/>
            </a:prstGeom>
            <a:solidFill>
              <a:srgbClr val="FFC000">
                <a:alpha val="45098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9462693" y="6208414"/>
              <a:ext cx="884118" cy="45719"/>
            </a:xfrm>
            <a:prstGeom prst="rect">
              <a:avLst/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9578613" y="6031307"/>
              <a:ext cx="688984" cy="45719"/>
            </a:xfrm>
            <a:prstGeom prst="rect">
              <a:avLst/>
            </a:prstGeom>
            <a:solidFill>
              <a:srgbClr val="00B0F0">
                <a:alpha val="4902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9578613" y="6257438"/>
              <a:ext cx="688984" cy="45719"/>
            </a:xfrm>
            <a:prstGeom prst="rect">
              <a:avLst/>
            </a:prstGeom>
            <a:solidFill>
              <a:srgbClr val="00B0F0">
                <a:alpha val="4902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9695247" y="5988441"/>
              <a:ext cx="491719" cy="50230"/>
            </a:xfrm>
            <a:prstGeom prst="rect">
              <a:avLst/>
            </a:prstGeom>
            <a:solidFill>
              <a:srgbClr val="3333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9695246" y="6294067"/>
              <a:ext cx="491719" cy="45719"/>
            </a:xfrm>
            <a:prstGeom prst="rect">
              <a:avLst/>
            </a:prstGeom>
            <a:solidFill>
              <a:srgbClr val="3333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1943501" y="1323723"/>
            <a:ext cx="6383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bunch</a:t>
            </a:r>
            <a:endParaRPr lang="en-GB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1559903" y="3449740"/>
            <a:ext cx="14055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&lt;- arrival time (t/w)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-129727" y="2235469"/>
            <a:ext cx="9920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Velocity </a:t>
            </a:r>
            <a:r>
              <a:rPr lang="en-GB" sz="1200" dirty="0" err="1" smtClean="0"/>
              <a:t>Ve</a:t>
            </a:r>
            <a:r>
              <a:rPr lang="en-GB" sz="1200" dirty="0" smtClean="0"/>
              <a:t>/c</a:t>
            </a:r>
            <a:endParaRPr lang="en-GB" sz="1200" dirty="0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1910351" y="3689782"/>
            <a:ext cx="0" cy="2009085"/>
          </a:xfrm>
          <a:prstGeom prst="line">
            <a:avLst/>
          </a:prstGeom>
          <a:ln>
            <a:prstDash val="lg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6200000">
            <a:off x="1328749" y="5451175"/>
            <a:ext cx="9727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Arrival plane</a:t>
            </a:r>
            <a:endParaRPr lang="en-GB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3597021" y="3382005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0</a:t>
            </a:r>
            <a:endParaRPr lang="en-GB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667624" y="3411425"/>
            <a:ext cx="373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2</a:t>
            </a:r>
            <a:r>
              <a:rPr lang="en-GB" sz="1400" dirty="0" smtClean="0">
                <a:sym typeface="Symbol" panose="05050102010706020507" pitchFamily="18" charset="2"/>
              </a:rPr>
              <a:t></a:t>
            </a:r>
            <a:endParaRPr lang="en-GB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701399" y="647826"/>
            <a:ext cx="30845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Bunch phase space in the vicinity of the klystron output cavity</a:t>
            </a:r>
            <a:endParaRPr lang="en-GB" sz="1600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9942" y="899428"/>
            <a:ext cx="4996115" cy="239427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90038" y="1004303"/>
            <a:ext cx="2980581" cy="231052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49080" y="1109593"/>
            <a:ext cx="379552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Particle-In cell simulations (MAGIC 2D)</a:t>
            </a:r>
            <a:endParaRPr lang="en-GB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574"/>
          <a:stretch/>
        </p:blipFill>
        <p:spPr>
          <a:xfrm>
            <a:off x="3230955" y="3763314"/>
            <a:ext cx="488755" cy="449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52948" y="3866099"/>
            <a:ext cx="758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79.9%</a:t>
            </a:r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4335747" y="1631500"/>
            <a:ext cx="758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79.7%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3628492" y="3825178"/>
            <a:ext cx="5229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1.5D</a:t>
            </a:r>
            <a:endParaRPr lang="en-GB" sz="1400" dirty="0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6559" y="3463338"/>
            <a:ext cx="7712305" cy="1562977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9197" y="5025492"/>
            <a:ext cx="3881755" cy="1322899"/>
          </a:xfrm>
          <a:prstGeom prst="rect">
            <a:avLst/>
          </a:prstGeom>
        </p:spPr>
      </p:pic>
      <p:pic>
        <p:nvPicPr>
          <p:cNvPr id="34" name="图片 368" descr="C:\Users\lenovo\AppData\Local\Microsoft\Windows\INetCache\Content.Word\AnimatedPSResult.gif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0551" y="5025492"/>
            <a:ext cx="3544808" cy="13311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35" name="TextBox 34"/>
          <p:cNvSpPr txBox="1"/>
          <p:nvPr/>
        </p:nvSpPr>
        <p:spPr>
          <a:xfrm>
            <a:off x="4490236" y="3505116"/>
            <a:ext cx="347979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Particle-In cell simulations (CST 3D)</a:t>
            </a:r>
            <a:endParaRPr lang="en-GB" dirty="0"/>
          </a:p>
        </p:txBody>
      </p:sp>
      <p:sp>
        <p:nvSpPr>
          <p:cNvPr id="36" name="TextBox 35"/>
          <p:cNvSpPr txBox="1"/>
          <p:nvPr/>
        </p:nvSpPr>
        <p:spPr>
          <a:xfrm>
            <a:off x="4549080" y="5907720"/>
            <a:ext cx="758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79.5%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1204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73096</TotalTime>
  <Words>1828</Words>
  <Application>Microsoft Office PowerPoint</Application>
  <PresentationFormat>Widescreen</PresentationFormat>
  <Paragraphs>306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Symbol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Igor Syratchev</dc:creator>
  <cp:lastModifiedBy>Igor Syratchev</cp:lastModifiedBy>
  <cp:revision>287</cp:revision>
  <cp:lastPrinted>2019-07-09T15:11:51Z</cp:lastPrinted>
  <dcterms:created xsi:type="dcterms:W3CDTF">2019-04-25T14:14:59Z</dcterms:created>
  <dcterms:modified xsi:type="dcterms:W3CDTF">2019-07-12T15:53:46Z</dcterms:modified>
</cp:coreProperties>
</file>