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1" r:id="rId3"/>
    <p:sldId id="258" r:id="rId4"/>
    <p:sldId id="259" r:id="rId5"/>
    <p:sldId id="260" r:id="rId6"/>
    <p:sldId id="263" r:id="rId7"/>
    <p:sldId id="287" r:id="rId8"/>
    <p:sldId id="264" r:id="rId9"/>
    <p:sldId id="291" r:id="rId10"/>
    <p:sldId id="289" r:id="rId11"/>
    <p:sldId id="290" r:id="rId12"/>
    <p:sldId id="280" r:id="rId13"/>
    <p:sldId id="265" r:id="rId14"/>
    <p:sldId id="266" r:id="rId15"/>
    <p:sldId id="267" r:id="rId16"/>
    <p:sldId id="268" r:id="rId17"/>
    <p:sldId id="285" r:id="rId18"/>
    <p:sldId id="269" r:id="rId19"/>
    <p:sldId id="270" r:id="rId20"/>
    <p:sldId id="271" r:id="rId21"/>
    <p:sldId id="29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965" y="1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3E623-8F9A-4F60-9AF0-AAB63A165889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941E7-ECAC-4332-A739-3B7A02DE2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7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941E7-ECAC-4332-A739-3B7A02DE290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73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077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17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81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01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69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00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98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03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4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058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188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B5356-DDBD-4FAF-8702-53FD0666322F}" type="datetimeFigureOut">
              <a:rPr lang="ru-RU" smtClean="0"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2FE94-A1E8-49E6-8297-37624420F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345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ica.jinr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420888"/>
            <a:ext cx="8496944" cy="1082551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NICA accelerator complex at JINR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Olha Kazinova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on behalf of the NICA team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Joint Institute for Nuclear Research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0"/>
            <a:ext cx="6768752" cy="22320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7944" y="6237312"/>
            <a:ext cx="132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10-17 July 2019</a:t>
            </a:r>
          </a:p>
          <a:p>
            <a:pPr algn="ctr"/>
            <a:r>
              <a:rPr lang="en-US" sz="1400" dirty="0" smtClean="0"/>
              <a:t>Ghent, Belgium</a:t>
            </a:r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915982"/>
            <a:ext cx="1800200" cy="9420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645274"/>
            <a:ext cx="1212726" cy="121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12"/>
            <a:ext cx="8229600" cy="8169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Nuclotron cable technology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60"/>
          <a:stretch>
            <a:fillRect/>
          </a:stretch>
        </p:blipFill>
        <p:spPr bwMode="auto">
          <a:xfrm>
            <a:off x="2038350" y="2921471"/>
            <a:ext cx="7105650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80" y="4437112"/>
            <a:ext cx="24288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>
            <a:off x="982663" y="5229200"/>
            <a:ext cx="2379662" cy="49530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644008" y="5724500"/>
            <a:ext cx="1656184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08794"/>
            <a:ext cx="3201989" cy="2220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810" y="654599"/>
            <a:ext cx="2150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Developed at 1980th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839265"/>
            <a:ext cx="3132348" cy="197436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356638"/>
            <a:ext cx="2097470" cy="93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84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66" y="854697"/>
            <a:ext cx="5705475" cy="430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C5ED6FD3-FB58-40FE-8566-761C5A91710C}" type="slidenum">
              <a:rPr lang="en-US" altLang="ru-RU" smtClean="0"/>
              <a:pPr algn="r">
                <a:defRPr/>
              </a:pPr>
              <a:t>11</a:t>
            </a:fld>
            <a:endParaRPr lang="en-US" altLang="ru-RU" dirty="0"/>
          </a:p>
        </p:txBody>
      </p:sp>
      <p:sp>
        <p:nvSpPr>
          <p:cNvPr id="8196" name="TextBox 10"/>
          <p:cNvSpPr txBox="1">
            <a:spLocks noChangeArrowheads="1"/>
          </p:cNvSpPr>
          <p:nvPr/>
        </p:nvSpPr>
        <p:spPr bwMode="auto">
          <a:xfrm>
            <a:off x="1897561" y="25156"/>
            <a:ext cx="5359352" cy="58477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b="1" dirty="0">
                <a:solidFill>
                  <a:srgbClr val="FF0000"/>
                </a:solidFill>
              </a:rPr>
              <a:t>SC dipole for </a:t>
            </a:r>
            <a:r>
              <a:rPr lang="en-US" altLang="ru-RU" b="1" dirty="0" smtClean="0">
                <a:solidFill>
                  <a:srgbClr val="FF0000"/>
                </a:solidFill>
              </a:rPr>
              <a:t>the NICA </a:t>
            </a:r>
            <a:r>
              <a:rPr lang="en-US" altLang="ru-RU" b="1" dirty="0">
                <a:solidFill>
                  <a:srgbClr val="FF0000"/>
                </a:solidFill>
              </a:rPr>
              <a:t>Booster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196394" y="2001873"/>
            <a:ext cx="681600" cy="378429"/>
          </a:xfrm>
          <a:prstGeom prst="straightConnector1">
            <a:avLst/>
          </a:prstGeom>
          <a:ln w="41275">
            <a:solidFill>
              <a:srgbClr val="33CC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98" name="Прямоугольник 2"/>
          <p:cNvSpPr>
            <a:spLocks noChangeArrowheads="1"/>
          </p:cNvSpPr>
          <p:nvPr/>
        </p:nvSpPr>
        <p:spPr bwMode="auto">
          <a:xfrm>
            <a:off x="304101" y="1676104"/>
            <a:ext cx="114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Iron Yoke</a:t>
            </a:r>
            <a:endParaRPr lang="ru-RU" altLang="ru-RU" sz="18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1196394" y="2985311"/>
            <a:ext cx="520700" cy="1185863"/>
          </a:xfrm>
          <a:prstGeom prst="straightConnector1">
            <a:avLst/>
          </a:prstGeom>
          <a:ln w="41275">
            <a:solidFill>
              <a:srgbClr val="33CC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00" name="Прямоугольник 11"/>
          <p:cNvSpPr>
            <a:spLocks noChangeArrowheads="1"/>
          </p:cNvSpPr>
          <p:nvPr/>
        </p:nvSpPr>
        <p:spPr bwMode="auto">
          <a:xfrm>
            <a:off x="706142" y="4215190"/>
            <a:ext cx="915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SC coil</a:t>
            </a:r>
            <a:endParaRPr lang="ru-RU" altLang="ru-RU" sz="18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606282" y="1233852"/>
            <a:ext cx="480256" cy="763587"/>
          </a:xfrm>
          <a:prstGeom prst="straightConnector1">
            <a:avLst/>
          </a:prstGeom>
          <a:ln w="41275">
            <a:solidFill>
              <a:srgbClr val="33CC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02" name="Прямоугольник 15"/>
          <p:cNvSpPr>
            <a:spLocks noChangeArrowheads="1"/>
          </p:cNvSpPr>
          <p:nvPr/>
        </p:nvSpPr>
        <p:spPr bwMode="auto">
          <a:xfrm>
            <a:off x="706142" y="928998"/>
            <a:ext cx="1697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Thermal shield</a:t>
            </a:r>
            <a:endParaRPr lang="ru-RU" altLang="ru-RU" sz="18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4659313" y="2261766"/>
            <a:ext cx="1893887" cy="622300"/>
          </a:xfrm>
          <a:prstGeom prst="straightConnector1">
            <a:avLst/>
          </a:prstGeom>
          <a:ln w="41275">
            <a:solidFill>
              <a:srgbClr val="33CC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04" name="Прямоугольник 18"/>
          <p:cNvSpPr>
            <a:spLocks noChangeArrowheads="1"/>
          </p:cNvSpPr>
          <p:nvPr/>
        </p:nvSpPr>
        <p:spPr bwMode="auto">
          <a:xfrm>
            <a:off x="6553200" y="2737419"/>
            <a:ext cx="1552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Vacuum shell</a:t>
            </a:r>
            <a:endParaRPr lang="ru-RU" altLang="ru-RU" sz="18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975520" y="2772775"/>
            <a:ext cx="520632" cy="86006"/>
          </a:xfrm>
          <a:prstGeom prst="straightConnector1">
            <a:avLst/>
          </a:prstGeom>
          <a:ln w="41275">
            <a:solidFill>
              <a:srgbClr val="33CC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06" name="Прямоугольник 21"/>
          <p:cNvSpPr>
            <a:spLocks noChangeArrowheads="1"/>
          </p:cNvSpPr>
          <p:nvPr/>
        </p:nvSpPr>
        <p:spPr bwMode="auto">
          <a:xfrm>
            <a:off x="33101" y="2388766"/>
            <a:ext cx="1314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Beam Pipe</a:t>
            </a:r>
            <a:endParaRPr lang="ru-RU" altLang="ru-RU" sz="18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 flipV="1">
            <a:off x="5001643" y="3686622"/>
            <a:ext cx="921002" cy="97631"/>
          </a:xfrm>
          <a:prstGeom prst="straightConnector1">
            <a:avLst/>
          </a:prstGeom>
          <a:ln w="41275">
            <a:solidFill>
              <a:srgbClr val="33CC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08" name="Прямоугольник 17"/>
          <p:cNvSpPr>
            <a:spLocks noChangeArrowheads="1"/>
          </p:cNvSpPr>
          <p:nvPr/>
        </p:nvSpPr>
        <p:spPr bwMode="auto">
          <a:xfrm>
            <a:off x="5922645" y="3600103"/>
            <a:ext cx="993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Support</a:t>
            </a:r>
            <a:endParaRPr lang="ru-RU" altLang="ru-RU" sz="1800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976439"/>
            <a:ext cx="6234998" cy="292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17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Box 6"/>
          <p:cNvSpPr txBox="1">
            <a:spLocks noChangeArrowheads="1"/>
          </p:cNvSpPr>
          <p:nvPr/>
        </p:nvSpPr>
        <p:spPr bwMode="auto">
          <a:xfrm>
            <a:off x="539552" y="134887"/>
            <a:ext cx="79058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/>
            <a:r>
              <a:rPr lang="en-US" altLang="ru-RU" sz="3200" b="1" dirty="0">
                <a:solidFill>
                  <a:srgbClr val="FF0000"/>
                </a:solidFill>
                <a:latin typeface="Calibri" pitchFamily="34" charset="0"/>
              </a:rPr>
              <a:t>First </a:t>
            </a:r>
            <a:r>
              <a:rPr lang="en-US" altLang="ru-RU" sz="3200" b="1" dirty="0" smtClean="0">
                <a:solidFill>
                  <a:srgbClr val="FF0000"/>
                </a:solidFill>
                <a:latin typeface="Calibri" pitchFamily="34" charset="0"/>
              </a:rPr>
              <a:t>superconducting </a:t>
            </a:r>
            <a:r>
              <a:rPr lang="en-US" altLang="ru-RU" sz="3200" b="1" dirty="0">
                <a:solidFill>
                  <a:srgbClr val="FF0000"/>
                </a:solidFill>
                <a:latin typeface="Calibri" pitchFamily="34" charset="0"/>
              </a:rPr>
              <a:t>heavy ion accelerator</a:t>
            </a:r>
            <a:endParaRPr lang="ru-RU" altLang="ru-RU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5796136" y="3802640"/>
            <a:ext cx="270928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/>
            <a:r>
              <a:rPr kumimoji="1" lang="ru-RU" altLang="ru-RU" dirty="0" err="1">
                <a:solidFill>
                  <a:srgbClr val="0000CC"/>
                </a:solidFill>
                <a:latin typeface="Arial" pitchFamily="34" charset="0"/>
              </a:rPr>
              <a:t>Nuclotron</a:t>
            </a:r>
            <a:r>
              <a:rPr kumimoji="1" lang="ru-RU" altLang="ru-RU" dirty="0">
                <a:solidFill>
                  <a:srgbClr val="0000CC"/>
                </a:solidFill>
                <a:latin typeface="Arial" pitchFamily="34" charset="0"/>
              </a:rPr>
              <a:t> – </a:t>
            </a:r>
            <a:r>
              <a:rPr kumimoji="1" lang="ru-RU" altLang="ru-RU" dirty="0" err="1">
                <a:solidFill>
                  <a:srgbClr val="0000CC"/>
                </a:solidFill>
                <a:latin typeface="Arial" pitchFamily="34" charset="0"/>
              </a:rPr>
              <a:t>Superconducting</a:t>
            </a:r>
            <a:r>
              <a:rPr kumimoji="1" lang="ru-RU" altLang="ru-RU" dirty="0">
                <a:solidFill>
                  <a:srgbClr val="0000CC"/>
                </a:solidFill>
                <a:latin typeface="Arial" pitchFamily="34" charset="0"/>
              </a:rPr>
              <a:t> </a:t>
            </a:r>
            <a:r>
              <a:rPr kumimoji="1" lang="ru-RU" altLang="ru-RU" dirty="0" err="1">
                <a:solidFill>
                  <a:srgbClr val="0000CC"/>
                </a:solidFill>
                <a:latin typeface="Arial" pitchFamily="34" charset="0"/>
              </a:rPr>
              <a:t>Synchrotron</a:t>
            </a:r>
            <a:endParaRPr kumimoji="1" lang="ru-RU" altLang="ru-RU" dirty="0">
              <a:solidFill>
                <a:srgbClr val="0000CC"/>
              </a:solidFill>
              <a:latin typeface="Arial" pitchFamily="34" charset="0"/>
            </a:endParaRPr>
          </a:p>
          <a:p>
            <a:pPr algn="ctr" eaLnBrk="1" hangingPunct="1"/>
            <a:r>
              <a:rPr kumimoji="1" lang="en-US" altLang="ru-RU" dirty="0">
                <a:solidFill>
                  <a:srgbClr val="0000CC"/>
                </a:solidFill>
                <a:latin typeface="Arial" pitchFamily="34" charset="0"/>
              </a:rPr>
              <a:t>operation since </a:t>
            </a:r>
            <a:r>
              <a:rPr kumimoji="1" lang="ru-RU" altLang="ru-RU" dirty="0">
                <a:solidFill>
                  <a:srgbClr val="0000CC"/>
                </a:solidFill>
                <a:latin typeface="Arial" pitchFamily="34" charset="0"/>
              </a:rPr>
              <a:t>1993</a:t>
            </a:r>
            <a:endParaRPr kumimoji="1" lang="ru-RU" altLang="ru-RU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10058"/>
            <a:ext cx="3420801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photo.jinr.ru/image/1987103510/1987-35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13" y="3740689"/>
            <a:ext cx="4854659" cy="30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Стрелка вправо 12"/>
          <p:cNvSpPr/>
          <p:nvPr/>
        </p:nvSpPr>
        <p:spPr>
          <a:xfrm>
            <a:off x="3002634" y="1740294"/>
            <a:ext cx="1223963" cy="727075"/>
          </a:xfrm>
          <a:prstGeom prst="rightArrow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" name="Picture 7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094" y="5781272"/>
            <a:ext cx="1757362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трелка вправо 14"/>
          <p:cNvSpPr/>
          <p:nvPr/>
        </p:nvSpPr>
        <p:spPr>
          <a:xfrm rot="5400000">
            <a:off x="6712079" y="4979038"/>
            <a:ext cx="877393" cy="727075"/>
          </a:xfrm>
          <a:prstGeom prst="rightArrow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733015"/>
            <a:ext cx="4651505" cy="292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8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835" y="-99392"/>
            <a:ext cx="8229600" cy="79208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NICA Booster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609199"/>
              </p:ext>
            </p:extLst>
          </p:nvPr>
        </p:nvGraphicFramePr>
        <p:xfrm>
          <a:off x="323528" y="634236"/>
          <a:ext cx="3312368" cy="2055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53534393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250069680"/>
                    </a:ext>
                  </a:extLst>
                </a:gridCol>
              </a:tblGrid>
              <a:tr h="26015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Ions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Au31+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91871"/>
                  </a:ext>
                </a:extLst>
              </a:tr>
              <a:tr h="26015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Circumference, m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211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505512"/>
                  </a:ext>
                </a:extLst>
              </a:tr>
              <a:tr h="236507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Fold symmetry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969094"/>
                  </a:ext>
                </a:extLst>
              </a:tr>
              <a:tr h="227125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Max energy, MeV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578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0246558"/>
                  </a:ext>
                </a:extLst>
              </a:tr>
              <a:tr h="251802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Max magnetic rigidity, </a:t>
                      </a:r>
                      <a:r>
                        <a:rPr lang="en-US" sz="1050" dirty="0" err="1" smtClean="0"/>
                        <a:t>T</a:t>
                      </a:r>
                      <a:r>
                        <a:rPr lang="en-US" sz="1050" dirty="0" err="1" smtClean="0">
                          <a:latin typeface="Calibri"/>
                        </a:rPr>
                        <a:t>·m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25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985731"/>
                  </a:ext>
                </a:extLst>
              </a:tr>
              <a:tr h="26015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Dipole field, T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1.8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15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Vacuum, </a:t>
                      </a:r>
                      <a:r>
                        <a:rPr lang="en-US" sz="1050" dirty="0" err="1" smtClean="0"/>
                        <a:t>Torr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05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-11</a:t>
                      </a:r>
                      <a:endParaRPr lang="ru-RU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15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Beam intensity, ions/pulse</a:t>
                      </a:r>
                      <a:endParaRPr lang="ru-RU" sz="1050" dirty="0"/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1.5*10</a:t>
                      </a:r>
                      <a:r>
                        <a:rPr lang="en-US" sz="105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ru-RU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>
                        <a:alpha val="5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Picture 2" descr="D:\Lib\RI\_Проекты\NICA\MAC\2019-06-06_07\Presentation\Galimov\Data\полный 2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C2DCF5"/>
              </a:clrFrom>
              <a:clrTo>
                <a:srgbClr val="C2DC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3068960"/>
            <a:ext cx="8134768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410" y="615833"/>
            <a:ext cx="4974390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467544" y="5805264"/>
            <a:ext cx="1438024" cy="283085"/>
          </a:xfrm>
          <a:prstGeom prst="wedgeRoundRectCallout">
            <a:avLst>
              <a:gd name="adj1" fmla="val 64727"/>
              <a:gd name="adj2" fmla="val -29288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Accelerating station </a:t>
            </a:r>
            <a:endParaRPr lang="ru-RU" sz="1200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1403648" y="3066119"/>
            <a:ext cx="1224136" cy="284004"/>
          </a:xfrm>
          <a:prstGeom prst="wedgeRoundRectCallout">
            <a:avLst>
              <a:gd name="adj1" fmla="val 80806"/>
              <a:gd name="adj2" fmla="val 16209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Injection system</a:t>
            </a:r>
            <a:endParaRPr lang="ru-RU" sz="1200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2843808" y="4149080"/>
            <a:ext cx="885466" cy="336013"/>
          </a:xfrm>
          <a:prstGeom prst="wedgeRoundRectCallout">
            <a:avLst>
              <a:gd name="adj1" fmla="val -78425"/>
              <a:gd name="adj2" fmla="val 21373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Feed box</a:t>
            </a:r>
            <a:endParaRPr lang="ru-RU" sz="1200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3995936" y="4523386"/>
            <a:ext cx="1152128" cy="288032"/>
          </a:xfrm>
          <a:prstGeom prst="wedgeRoundRectCallout">
            <a:avLst>
              <a:gd name="adj1" fmla="val -57261"/>
              <a:gd name="adj2" fmla="val 18551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Power suppl</a:t>
            </a:r>
            <a:r>
              <a:rPr lang="en-US" sz="1200" dirty="0"/>
              <a:t>y</a:t>
            </a:r>
            <a:endParaRPr lang="ru-RU" sz="1200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6477516" y="2874114"/>
            <a:ext cx="1584176" cy="384009"/>
          </a:xfrm>
          <a:prstGeom prst="wedgeRoundRectCallout">
            <a:avLst>
              <a:gd name="adj1" fmla="val -85627"/>
              <a:gd name="adj2" fmla="val 14196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E-cooling</a:t>
            </a:r>
            <a:r>
              <a:rPr lang="ru-RU" sz="1200" dirty="0" smtClean="0"/>
              <a:t> </a:t>
            </a:r>
            <a:r>
              <a:rPr lang="en-US" sz="1200" dirty="0" smtClean="0"/>
              <a:t>system</a:t>
            </a: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5841529" y="4341085"/>
            <a:ext cx="1368152" cy="288015"/>
          </a:xfrm>
          <a:prstGeom prst="wedgeRoundRectCallout">
            <a:avLst>
              <a:gd name="adj1" fmla="val 67072"/>
              <a:gd name="adj2" fmla="val 17448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Extraction system</a:t>
            </a:r>
            <a:endParaRPr lang="ru-RU" sz="1200" dirty="0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8061692" y="6309320"/>
            <a:ext cx="885466" cy="288065"/>
          </a:xfrm>
          <a:prstGeom prst="wedgeRoundRectCallout">
            <a:avLst>
              <a:gd name="adj1" fmla="val -53684"/>
              <a:gd name="adj2" fmla="val -15667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Nuclotron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7408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Booster-Nuclotron transport channel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5149933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1" y="1350187"/>
            <a:ext cx="2997408" cy="29429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00192" y="4437112"/>
            <a:ext cx="2307463" cy="23083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contract with BINP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en-US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 delivery </a:t>
            </a:r>
          </a:p>
          <a:p>
            <a:pPr>
              <a:buClr>
                <a:srgbClr val="FF0000"/>
              </a:buClr>
              <a:defRPr/>
            </a:pP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March 2020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…April 2020 start mounting</a:t>
            </a:r>
          </a:p>
        </p:txBody>
      </p:sp>
    </p:spTree>
    <p:extLst>
      <p:ext uri="{BB962C8B-B14F-4D97-AF65-F5344CB8AC3E}">
        <p14:creationId xmlns:p14="http://schemas.microsoft.com/office/powerpoint/2010/main" val="3070968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8759"/>
            <a:ext cx="8229600" cy="92697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Nuclotron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5873"/>
            <a:ext cx="4499992" cy="28249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1124744"/>
            <a:ext cx="424847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• Acceleration </a:t>
            </a:r>
            <a:r>
              <a:rPr lang="en-US" sz="2000" dirty="0"/>
              <a:t>of </a:t>
            </a:r>
            <a:r>
              <a:rPr lang="en-US" sz="2000" b="1" dirty="0"/>
              <a:t>heavy ions </a:t>
            </a:r>
            <a:r>
              <a:rPr lang="en-US" sz="2000" dirty="0"/>
              <a:t>for storage in the </a:t>
            </a:r>
            <a:r>
              <a:rPr lang="en-US" sz="2000" dirty="0" smtClean="0"/>
              <a:t>collider</a:t>
            </a:r>
          </a:p>
          <a:p>
            <a:endParaRPr lang="en-US" sz="600" dirty="0" smtClean="0"/>
          </a:p>
          <a:p>
            <a:r>
              <a:rPr lang="en-US" sz="2000" dirty="0" smtClean="0"/>
              <a:t>	</a:t>
            </a:r>
            <a:r>
              <a:rPr lang="en-US" sz="2000" b="1" dirty="0" smtClean="0"/>
              <a:t>0.6 </a:t>
            </a:r>
            <a:r>
              <a:rPr lang="ru-RU" sz="2000" b="1" dirty="0"/>
              <a:t>÷</a:t>
            </a:r>
            <a:r>
              <a:rPr lang="en-US" sz="2000" b="1" dirty="0"/>
              <a:t> 4.5 GeV/u</a:t>
            </a:r>
            <a:endParaRPr lang="en-US" sz="2000" b="1" dirty="0" smtClean="0"/>
          </a:p>
          <a:p>
            <a:r>
              <a:rPr lang="en-US" sz="2000" b="1" dirty="0"/>
              <a:t>	</a:t>
            </a:r>
            <a:r>
              <a:rPr lang="en-US" sz="2000" b="1" dirty="0" smtClean="0"/>
              <a:t>1</a:t>
            </a:r>
            <a:r>
              <a:rPr lang="ru-RU" sz="2000" b="1" dirty="0"/>
              <a:t> ÷ </a:t>
            </a:r>
            <a:r>
              <a:rPr lang="en-US" sz="2000" b="1" dirty="0" smtClean="0"/>
              <a:t>1.5</a:t>
            </a:r>
            <a:r>
              <a:rPr lang="en-US" sz="2000" b="1" dirty="0"/>
              <a:t>⋅10</a:t>
            </a:r>
            <a:r>
              <a:rPr lang="en-US" sz="2000" b="1" baseline="30000" dirty="0"/>
              <a:t>9</a:t>
            </a:r>
            <a:r>
              <a:rPr lang="en-US" sz="2000" b="1" dirty="0"/>
              <a:t> ions</a:t>
            </a:r>
            <a:endParaRPr lang="ru-RU" sz="2000" b="1" dirty="0"/>
          </a:p>
          <a:p>
            <a:endParaRPr lang="en-US" sz="600" dirty="0"/>
          </a:p>
          <a:p>
            <a:r>
              <a:rPr lang="en-US" sz="2000" dirty="0" smtClean="0"/>
              <a:t>• </a:t>
            </a:r>
            <a:r>
              <a:rPr lang="en-US" sz="2000" dirty="0"/>
              <a:t>Acceleration of </a:t>
            </a:r>
            <a:r>
              <a:rPr lang="en-US" sz="2000" b="1" dirty="0"/>
              <a:t>polarized protons and deuterons</a:t>
            </a:r>
            <a:r>
              <a:rPr lang="en-US" sz="2000" dirty="0"/>
              <a:t> for feeding the </a:t>
            </a:r>
            <a:r>
              <a:rPr lang="en-US" sz="2000" dirty="0" smtClean="0"/>
              <a:t>collider</a:t>
            </a:r>
          </a:p>
          <a:p>
            <a:endParaRPr lang="en-US" sz="600" dirty="0"/>
          </a:p>
          <a:p>
            <a:r>
              <a:rPr lang="en-US" sz="2000" dirty="0" smtClean="0"/>
              <a:t>   </a:t>
            </a:r>
            <a:r>
              <a:rPr lang="en-US" sz="2000" b="1" dirty="0" smtClean="0"/>
              <a:t>p             20 MeV </a:t>
            </a:r>
            <a:r>
              <a:rPr lang="ru-RU" sz="2000" b="1" dirty="0"/>
              <a:t>÷</a:t>
            </a:r>
            <a:r>
              <a:rPr lang="en-US" sz="2000" b="1" dirty="0"/>
              <a:t> </a:t>
            </a:r>
            <a:r>
              <a:rPr lang="en-US" sz="2000" b="1" dirty="0" smtClean="0"/>
              <a:t>12 GeV</a:t>
            </a:r>
            <a:endParaRPr lang="en-US" sz="2000" b="1" dirty="0"/>
          </a:p>
          <a:p>
            <a:r>
              <a:rPr lang="en-US" sz="2000" b="1" dirty="0" smtClean="0"/>
              <a:t>   d             5 </a:t>
            </a:r>
            <a:r>
              <a:rPr lang="en-US" sz="2000" b="1" dirty="0"/>
              <a:t>MeV/u </a:t>
            </a:r>
            <a:r>
              <a:rPr lang="ru-RU" sz="2000" b="1" dirty="0"/>
              <a:t>÷ </a:t>
            </a:r>
            <a:r>
              <a:rPr lang="en-US" sz="2000" b="1" dirty="0" smtClean="0"/>
              <a:t>5.6 GeV/u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  </a:t>
            </a:r>
            <a:r>
              <a:rPr lang="en-US" sz="2000" b="1" dirty="0"/>
              <a:t>10</a:t>
            </a:r>
            <a:r>
              <a:rPr lang="en-US" sz="2000" b="1" baseline="30000" dirty="0"/>
              <a:t>10</a:t>
            </a:r>
            <a:r>
              <a:rPr lang="en-US" sz="2000" b="1" dirty="0"/>
              <a:t> particles</a:t>
            </a:r>
            <a:endParaRPr lang="en-US" sz="2000" b="1" dirty="0" smtClean="0"/>
          </a:p>
          <a:p>
            <a:endParaRPr lang="en-US" sz="600" dirty="0"/>
          </a:p>
          <a:p>
            <a:r>
              <a:rPr lang="en-US" sz="2000" dirty="0" smtClean="0"/>
              <a:t>• </a:t>
            </a:r>
            <a:r>
              <a:rPr lang="en-US" sz="2000" dirty="0"/>
              <a:t>Acceleration of </a:t>
            </a:r>
            <a:r>
              <a:rPr lang="en-US" sz="2000" b="1" dirty="0"/>
              <a:t>both polarized and </a:t>
            </a:r>
            <a:r>
              <a:rPr lang="en-US" sz="2000" b="1" dirty="0" err="1"/>
              <a:t>unpolarized</a:t>
            </a:r>
            <a:r>
              <a:rPr lang="en-US" sz="2000" b="1" dirty="0"/>
              <a:t> protons and deuterons and heavy ions </a:t>
            </a:r>
            <a:r>
              <a:rPr lang="en-US" sz="2000" dirty="0"/>
              <a:t>for internal target experiments or slow extraction to fixed target </a:t>
            </a:r>
            <a:r>
              <a:rPr lang="en-US" sz="2000" dirty="0" smtClean="0"/>
              <a:t>experiments</a:t>
            </a:r>
          </a:p>
        </p:txBody>
      </p:sp>
      <p:pic>
        <p:nvPicPr>
          <p:cNvPr id="7" name="Picture 27" descr="11Apr14_3D_Yulya_&amp;_Katy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645024"/>
            <a:ext cx="3672408" cy="337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04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581128"/>
            <a:ext cx="3168352" cy="17663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NICA Collider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7104887" cy="3600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23" y="836711"/>
            <a:ext cx="9089008" cy="551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2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099" y="142028"/>
            <a:ext cx="8793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sz="2400" b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How does NICA collider look like?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147" y="760780"/>
            <a:ext cx="5532538" cy="176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896" y="2530462"/>
            <a:ext cx="5564032" cy="1884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756" y="4596792"/>
            <a:ext cx="5588572" cy="1584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87619" y="1268760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  <a:latin typeface="Arial" pitchFamily="34" charset="0"/>
                <a:cs typeface="Times New Roman" pitchFamily="18" charset="0"/>
              </a:rPr>
              <a:t>LHC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4448" y="3241948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  <a:latin typeface="Arial" pitchFamily="34" charset="0"/>
                <a:cs typeface="Times New Roman" pitchFamily="18" charset="0"/>
              </a:rPr>
              <a:t>RHIC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4448" y="5055567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  <a:latin typeface="Arial" pitchFamily="34" charset="0"/>
                <a:cs typeface="Times New Roman" pitchFamily="18" charset="0"/>
              </a:rPr>
              <a:t>NICA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88531" y="6355846"/>
            <a:ext cx="7511075" cy="46166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ru-RU" sz="2400" dirty="0" smtClean="0">
                <a:solidFill>
                  <a:srgbClr val="0000CC"/>
                </a:solidFill>
                <a:latin typeface="Arial" pitchFamily="34" charset="0"/>
                <a:cs typeface="Times New Roman" pitchFamily="18" charset="0"/>
              </a:rPr>
              <a:t>…like others</a:t>
            </a:r>
            <a:endParaRPr lang="ru-RU" sz="2400" dirty="0"/>
          </a:p>
        </p:txBody>
      </p:sp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224539" y="656644"/>
            <a:ext cx="152798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l-GR" altLang="ru-RU" sz="2000" dirty="0" smtClean="0">
                <a:solidFill>
                  <a:srgbClr val="FF0000"/>
                </a:solidFill>
                <a:latin typeface="Arial" pitchFamily="34" charset="0"/>
              </a:rPr>
              <a:t>β</a:t>
            </a:r>
            <a:r>
              <a:rPr lang="en-US" altLang="ru-RU" sz="2000" dirty="0" smtClean="0">
                <a:solidFill>
                  <a:srgbClr val="FF0000"/>
                </a:solidFill>
                <a:latin typeface="Arial" pitchFamily="34" charset="0"/>
              </a:rPr>
              <a:t>-functions</a:t>
            </a:r>
            <a:r>
              <a:rPr lang="en-US" altLang="ru-RU" sz="24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04248" y="6017355"/>
            <a:ext cx="504056" cy="1634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i="1" dirty="0" smtClean="0">
                <a:solidFill>
                  <a:schemeClr val="tx1"/>
                </a:solidFill>
              </a:rPr>
              <a:t>s, m</a:t>
            </a:r>
            <a:endParaRPr lang="ru-RU" sz="9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78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68958"/>
          </a:xfrm>
        </p:spPr>
        <p:txBody>
          <a:bodyPr>
            <a:normAutofit/>
          </a:bodyPr>
          <a:lstStyle/>
          <a:p>
            <a:r>
              <a:rPr lang="en-US" b="1" dirty="0"/>
              <a:t>NICA 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/>
              <a:t>ulti </a:t>
            </a: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dirty="0"/>
              <a:t>urpose </a:t>
            </a:r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en-US" b="1" dirty="0" smtClean="0"/>
              <a:t>etector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4666537" cy="4220886"/>
          </a:xfrm>
        </p:spPr>
      </p:pic>
      <p:sp>
        <p:nvSpPr>
          <p:cNvPr id="6" name="TextBox 5"/>
          <p:cNvSpPr txBox="1"/>
          <p:nvPr/>
        </p:nvSpPr>
        <p:spPr>
          <a:xfrm>
            <a:off x="5436096" y="1412776"/>
            <a:ext cx="34574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 Coil – superconducting solenoid</a:t>
            </a:r>
          </a:p>
          <a:p>
            <a:r>
              <a:rPr lang="en-US" dirty="0" smtClean="0"/>
              <a:t>IT – inner detector</a:t>
            </a:r>
          </a:p>
          <a:p>
            <a:r>
              <a:rPr lang="en-US" dirty="0" smtClean="0"/>
              <a:t>ECT – straw-tube tracker</a:t>
            </a:r>
          </a:p>
          <a:p>
            <a:r>
              <a:rPr lang="en-US" dirty="0" smtClean="0"/>
              <a:t>TPC – time-projection chamber</a:t>
            </a:r>
          </a:p>
          <a:p>
            <a:r>
              <a:rPr lang="en-US" dirty="0" smtClean="0"/>
              <a:t>TOF – time-of-flight stop counters</a:t>
            </a:r>
          </a:p>
          <a:p>
            <a:r>
              <a:rPr lang="en-US" dirty="0" smtClean="0"/>
              <a:t>FD – fast forward detectors</a:t>
            </a:r>
          </a:p>
          <a:p>
            <a:r>
              <a:rPr lang="en-US" dirty="0" smtClean="0"/>
              <a:t>ZDC – zero degree calorimeter</a:t>
            </a:r>
          </a:p>
          <a:p>
            <a:r>
              <a:rPr lang="en-US" dirty="0" smtClean="0"/>
              <a:t>BBC – beam-beam counter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433B6E5-D85A-1A46-B8C5-A01F553D082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861048"/>
            <a:ext cx="4139952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45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1999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/>
              <a:t>pin </a:t>
            </a: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dirty="0"/>
              <a:t>hysics </a:t>
            </a:r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en-US" b="1" dirty="0" smtClean="0"/>
              <a:t>etector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980728"/>
            <a:ext cx="6505784" cy="46028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339778"/>
            <a:ext cx="6012160" cy="15182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97347" y="1628800"/>
            <a:ext cx="39796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• </a:t>
            </a:r>
            <a:r>
              <a:rPr lang="en-US" sz="1600" dirty="0" err="1" smtClean="0"/>
              <a:t>Drell</a:t>
            </a:r>
            <a:r>
              <a:rPr lang="en-US" sz="1600" dirty="0" smtClean="0"/>
              <a:t>-Yan </a:t>
            </a:r>
            <a:r>
              <a:rPr lang="en-US" sz="1600" dirty="0"/>
              <a:t>pair, J/ψ and prompt-photon production with longitudinally and transversely polarized p and d beams aiming at extraction of unknown (poorly known) </a:t>
            </a:r>
            <a:r>
              <a:rPr lang="en-US" sz="1600" dirty="0" err="1"/>
              <a:t>parton</a:t>
            </a:r>
            <a:r>
              <a:rPr lang="en-US" sz="1600" dirty="0"/>
              <a:t> distribution functions;</a:t>
            </a:r>
          </a:p>
          <a:p>
            <a:r>
              <a:rPr lang="en-US" sz="1600" dirty="0" smtClean="0"/>
              <a:t>• spin </a:t>
            </a:r>
            <a:r>
              <a:rPr lang="en-US" sz="1600" dirty="0"/>
              <a:t>effects in baryon, meson and photon production in various exclusive reactions;</a:t>
            </a:r>
          </a:p>
          <a:p>
            <a:r>
              <a:rPr lang="en-US" sz="1600" dirty="0" smtClean="0"/>
              <a:t>• diffractive </a:t>
            </a:r>
            <a:r>
              <a:rPr lang="en-US" sz="1600" dirty="0"/>
              <a:t>processes;</a:t>
            </a:r>
          </a:p>
          <a:p>
            <a:r>
              <a:rPr lang="en-US" sz="1600" dirty="0" smtClean="0"/>
              <a:t>• </a:t>
            </a:r>
            <a:r>
              <a:rPr lang="en-US" sz="1600" dirty="0" err="1" smtClean="0"/>
              <a:t>multiquark</a:t>
            </a:r>
            <a:r>
              <a:rPr lang="en-US" sz="1600" dirty="0" smtClean="0"/>
              <a:t> </a:t>
            </a:r>
            <a:r>
              <a:rPr lang="en-US" sz="1600" dirty="0"/>
              <a:t>states and correlations;</a:t>
            </a:r>
          </a:p>
          <a:p>
            <a:r>
              <a:rPr lang="en-US" sz="1600" dirty="0" smtClean="0"/>
              <a:t>• studies </a:t>
            </a:r>
            <a:r>
              <a:rPr lang="en-US" sz="1600" dirty="0"/>
              <a:t>of cross sections, spin asymmetries (</a:t>
            </a:r>
            <a:r>
              <a:rPr lang="en-US" sz="1600" dirty="0" err="1"/>
              <a:t>Krisch</a:t>
            </a:r>
            <a:r>
              <a:rPr lang="en-US" sz="1600" dirty="0"/>
              <a:t> effect) and spin-dependent amplitudes in elastic scattering.</a:t>
            </a:r>
          </a:p>
        </p:txBody>
      </p:sp>
    </p:spTree>
    <p:extLst>
      <p:ext uri="{BB962C8B-B14F-4D97-AF65-F5344CB8AC3E}">
        <p14:creationId xmlns:p14="http://schemas.microsoft.com/office/powerpoint/2010/main" val="179331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63" y="116632"/>
            <a:ext cx="9144000" cy="77809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NICA</a:t>
            </a:r>
            <a:r>
              <a:rPr lang="en-US" sz="3600" b="1" dirty="0" smtClean="0"/>
              <a:t> (</a:t>
            </a:r>
            <a:r>
              <a:rPr lang="en-US" sz="3600" b="1" dirty="0" smtClean="0">
                <a:solidFill>
                  <a:srgbClr val="FF0000"/>
                </a:solidFill>
              </a:rPr>
              <a:t>N</a:t>
            </a:r>
            <a:r>
              <a:rPr lang="en-US" sz="3600" b="1" dirty="0" smtClean="0"/>
              <a:t>uclotron based </a:t>
            </a:r>
            <a:r>
              <a:rPr lang="en-US" sz="3600" b="1" dirty="0" smtClean="0">
                <a:solidFill>
                  <a:srgbClr val="FF0000"/>
                </a:solidFill>
              </a:rPr>
              <a:t>I</a:t>
            </a:r>
            <a:r>
              <a:rPr lang="en-US" sz="3600" b="1" dirty="0" smtClean="0"/>
              <a:t>on </a:t>
            </a: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r>
              <a:rPr lang="en-US" sz="3600" b="1" dirty="0" smtClean="0"/>
              <a:t>ollider </a:t>
            </a:r>
            <a:r>
              <a:rPr lang="en-US" sz="3600" b="1" dirty="0" err="1" smtClean="0"/>
              <a:t>f</a:t>
            </a:r>
            <a:r>
              <a:rPr lang="en-US" sz="3600" b="1" dirty="0" err="1" smtClean="0">
                <a:solidFill>
                  <a:srgbClr val="FF0000"/>
                </a:solidFill>
              </a:rPr>
              <a:t>A</a:t>
            </a:r>
            <a:r>
              <a:rPr lang="en-US" sz="3600" b="1" dirty="0" err="1" smtClean="0"/>
              <a:t>cility</a:t>
            </a:r>
            <a:r>
              <a:rPr lang="en-US" sz="3600" b="1" dirty="0" smtClean="0"/>
              <a:t>)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6427741"/>
            <a:ext cx="1893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http://nica.jinr.ru/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2" y="863628"/>
            <a:ext cx="5704220" cy="3759989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610761"/>
            <a:ext cx="3189547" cy="47968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80948" y="863628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B050"/>
                </a:solidFill>
              </a:rPr>
              <a:t>Agreement between Government of the RF and JINR</a:t>
            </a:r>
          </a:p>
          <a:p>
            <a:pPr algn="ctr"/>
            <a:r>
              <a:rPr lang="en-US" sz="1600" b="1" i="1" dirty="0" smtClean="0">
                <a:solidFill>
                  <a:srgbClr val="00B050"/>
                </a:solidFill>
              </a:rPr>
              <a:t>(April 2016)</a:t>
            </a:r>
            <a:endParaRPr lang="ru-RU" sz="1600" b="1" i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57276" y="4695610"/>
            <a:ext cx="10617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Armenia</a:t>
            </a:r>
          </a:p>
          <a:p>
            <a:r>
              <a:rPr lang="en-US" sz="1600" dirty="0" smtClean="0"/>
              <a:t>Australia</a:t>
            </a:r>
          </a:p>
          <a:p>
            <a:r>
              <a:rPr lang="en-US" sz="1600" dirty="0" smtClean="0"/>
              <a:t>Azerbaijan</a:t>
            </a:r>
          </a:p>
          <a:p>
            <a:r>
              <a:rPr lang="en-US" sz="1600" dirty="0" smtClean="0"/>
              <a:t>Belarus</a:t>
            </a:r>
          </a:p>
          <a:p>
            <a:r>
              <a:rPr lang="en-US" sz="1600" dirty="0" smtClean="0"/>
              <a:t>Brazil</a:t>
            </a:r>
          </a:p>
          <a:p>
            <a:r>
              <a:rPr lang="en-US" sz="1600" dirty="0" smtClean="0"/>
              <a:t>Bulgaria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017389" y="4720307"/>
            <a:ext cx="14268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China</a:t>
            </a:r>
            <a:endParaRPr lang="en-US" sz="1600" dirty="0" smtClean="0"/>
          </a:p>
          <a:p>
            <a:r>
              <a:rPr lang="en-US" sz="1600" dirty="0" smtClean="0"/>
              <a:t>Czech Republic</a:t>
            </a:r>
          </a:p>
          <a:p>
            <a:r>
              <a:rPr lang="en-US" sz="1600" dirty="0" smtClean="0"/>
              <a:t>DPRK</a:t>
            </a:r>
          </a:p>
          <a:p>
            <a:r>
              <a:rPr lang="en-US" sz="1600" dirty="0" smtClean="0"/>
              <a:t>France</a:t>
            </a:r>
          </a:p>
          <a:p>
            <a:r>
              <a:rPr lang="en-US" sz="1600" dirty="0" smtClean="0"/>
              <a:t>Georgia</a:t>
            </a:r>
          </a:p>
          <a:p>
            <a:r>
              <a:rPr lang="en-US" sz="1600" dirty="0" smtClean="0"/>
              <a:t>Germany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63322" y="4695610"/>
            <a:ext cx="11124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Greece</a:t>
            </a:r>
            <a:endParaRPr lang="en-US" sz="1600" dirty="0" smtClean="0"/>
          </a:p>
          <a:p>
            <a:r>
              <a:rPr lang="en-US" sz="1600" dirty="0" smtClean="0"/>
              <a:t>India</a:t>
            </a:r>
          </a:p>
          <a:p>
            <a:r>
              <a:rPr lang="en-US" sz="1600" dirty="0" smtClean="0"/>
              <a:t>Italy</a:t>
            </a:r>
          </a:p>
          <a:p>
            <a:r>
              <a:rPr lang="en-US" sz="1600" dirty="0" smtClean="0"/>
              <a:t>Japan</a:t>
            </a:r>
          </a:p>
          <a:p>
            <a:r>
              <a:rPr lang="en-US" sz="1600" dirty="0" smtClean="0"/>
              <a:t>Kazakhstan</a:t>
            </a:r>
          </a:p>
          <a:p>
            <a:r>
              <a:rPr lang="en-US" sz="1600" dirty="0" smtClean="0"/>
              <a:t>Mexico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614005" y="4682590"/>
            <a:ext cx="9703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Moldova</a:t>
            </a:r>
            <a:endParaRPr lang="en-US" sz="1600" dirty="0" smtClean="0"/>
          </a:p>
          <a:p>
            <a:r>
              <a:rPr lang="en-US" sz="1600" dirty="0" smtClean="0"/>
              <a:t>Mongolia</a:t>
            </a:r>
          </a:p>
          <a:p>
            <a:r>
              <a:rPr lang="en-US" sz="1600" dirty="0" smtClean="0"/>
              <a:t>Poland</a:t>
            </a:r>
          </a:p>
          <a:p>
            <a:r>
              <a:rPr lang="en-US" sz="1600" dirty="0" smtClean="0"/>
              <a:t>Romania</a:t>
            </a:r>
          </a:p>
          <a:p>
            <a:r>
              <a:rPr lang="en-US" sz="1600" dirty="0" smtClean="0"/>
              <a:t>RSA</a:t>
            </a:r>
          </a:p>
          <a:p>
            <a:r>
              <a:rPr lang="en-US" sz="1600" dirty="0" smtClean="0"/>
              <a:t>Russia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584335" y="4682590"/>
            <a:ext cx="10967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Serbia</a:t>
            </a:r>
            <a:endParaRPr lang="en-US" sz="1600" dirty="0" smtClean="0"/>
          </a:p>
          <a:p>
            <a:r>
              <a:rPr lang="en-US" sz="1600" dirty="0" smtClean="0"/>
              <a:t>Slovakia</a:t>
            </a:r>
          </a:p>
          <a:p>
            <a:r>
              <a:rPr lang="en-US" sz="1600" dirty="0" smtClean="0"/>
              <a:t>Ukraine</a:t>
            </a:r>
          </a:p>
          <a:p>
            <a:r>
              <a:rPr lang="en-US" sz="1600" dirty="0" smtClean="0"/>
              <a:t>USA</a:t>
            </a:r>
          </a:p>
          <a:p>
            <a:r>
              <a:rPr lang="en-US" sz="1600" dirty="0" smtClean="0"/>
              <a:t>Uzbekistan</a:t>
            </a:r>
          </a:p>
          <a:p>
            <a:r>
              <a:rPr lang="en-US" sz="1600" dirty="0" smtClean="0"/>
              <a:t>Vietnam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3972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Baryonic Matter at Nuclotron (BM@N)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54883"/>
            <a:ext cx="5293627" cy="39755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104540"/>
            <a:ext cx="3779912" cy="2751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8104" y="1554883"/>
            <a:ext cx="3312368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•</a:t>
            </a:r>
            <a:r>
              <a:rPr lang="en-US" dirty="0" smtClean="0"/>
              <a:t> study of elementary reactions and “cold” nuclear matter</a:t>
            </a:r>
          </a:p>
          <a:p>
            <a:pPr algn="just"/>
            <a:endParaRPr lang="en-US" sz="500" dirty="0" smtClean="0"/>
          </a:p>
          <a:p>
            <a:pPr algn="just"/>
            <a:r>
              <a:rPr lang="en-US" dirty="0" smtClean="0"/>
              <a:t>• study of the properties of dense nuclear matter with strangeness</a:t>
            </a:r>
          </a:p>
          <a:p>
            <a:pPr algn="just"/>
            <a:endParaRPr lang="en-US" sz="500" dirty="0" smtClean="0"/>
          </a:p>
          <a:p>
            <a:pPr algn="just"/>
            <a:r>
              <a:rPr lang="en-US" dirty="0" smtClean="0"/>
              <a:t>• </a:t>
            </a:r>
            <a:r>
              <a:rPr lang="en-US" dirty="0" err="1" smtClean="0"/>
              <a:t>hypermatter</a:t>
            </a:r>
            <a:r>
              <a:rPr lang="en-US" dirty="0" smtClean="0"/>
              <a:t> production</a:t>
            </a:r>
          </a:p>
          <a:p>
            <a:pPr algn="just"/>
            <a:endParaRPr lang="en-US" sz="500" dirty="0" smtClean="0"/>
          </a:p>
          <a:p>
            <a:pPr algn="just"/>
            <a:r>
              <a:rPr lang="ru-RU" dirty="0" smtClean="0"/>
              <a:t>•</a:t>
            </a:r>
            <a:r>
              <a:rPr lang="en-US" dirty="0" smtClean="0"/>
              <a:t> hadron </a:t>
            </a:r>
            <a:r>
              <a:rPr lang="en-US" dirty="0" err="1" smtClean="0"/>
              <a:t>femtoscopy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24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Thank you for your attention!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16832"/>
            <a:ext cx="6300192" cy="411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32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274638"/>
            <a:ext cx="9073008" cy="1143000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NICA: Recreating the first moments of the Universe in the Lab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4" name="NICA_ Recreating the first moments of the Universe in the Lab (online-video-cutter.com)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1520" y="1484784"/>
            <a:ext cx="8712968" cy="4901475"/>
          </a:xfrm>
        </p:spPr>
      </p:pic>
    </p:spTree>
    <p:extLst>
      <p:ext uri="{BB962C8B-B14F-4D97-AF65-F5344CB8AC3E}">
        <p14:creationId xmlns:p14="http://schemas.microsoft.com/office/powerpoint/2010/main" val="111649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820"/>
            <a:ext cx="8568952" cy="111192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NICA Physics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3923928" cy="39012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419" y="1828376"/>
            <a:ext cx="5049581" cy="38976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7107" y="1075915"/>
            <a:ext cx="6809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Nuclear matter in the region of the maximum baryonic density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24075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29614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Main </a:t>
            </a:r>
            <a:r>
              <a:rPr lang="en-US" sz="3600" b="1" dirty="0">
                <a:solidFill>
                  <a:srgbClr val="FF0000"/>
                </a:solidFill>
              </a:rPr>
              <a:t>tasks of the NICA </a:t>
            </a:r>
            <a:r>
              <a:rPr lang="en-US" sz="3600" b="1" dirty="0" smtClean="0">
                <a:solidFill>
                  <a:srgbClr val="FF0000"/>
                </a:solidFill>
              </a:rPr>
              <a:t>project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162" y="1556792"/>
            <a:ext cx="8641344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/>
              <a:t>•</a:t>
            </a:r>
            <a:r>
              <a:rPr lang="en-US" sz="2400" i="1" dirty="0" smtClean="0"/>
              <a:t> study of hot and dense baryonic matter</a:t>
            </a:r>
          </a:p>
          <a:p>
            <a:pPr>
              <a:lnSpc>
                <a:spcPct val="150000"/>
              </a:lnSpc>
            </a:pPr>
            <a:r>
              <a:rPr lang="en-US" sz="2400" i="1" dirty="0" smtClean="0"/>
              <a:t>• investigation of nucleon spin structure, polarization phenomena</a:t>
            </a:r>
          </a:p>
          <a:p>
            <a:pPr>
              <a:lnSpc>
                <a:spcPct val="150000"/>
              </a:lnSpc>
            </a:pPr>
            <a:r>
              <a:rPr lang="en-US" sz="2400" i="1" dirty="0" smtClean="0"/>
              <a:t>• modernization of existing accelerator facility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57512" y="4207936"/>
            <a:ext cx="456102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–</a:t>
            </a:r>
            <a:r>
              <a:rPr lang="en-US" dirty="0" smtClean="0"/>
              <a:t> relativistic ions </a:t>
            </a:r>
            <a:r>
              <a:rPr lang="en-US" dirty="0" smtClean="0">
                <a:solidFill>
                  <a:srgbClr val="0070C0"/>
                </a:solidFill>
              </a:rPr>
              <a:t>from p to Au</a:t>
            </a:r>
            <a:r>
              <a:rPr lang="en-US" dirty="0" smtClean="0"/>
              <a:t> at energy range 			</a:t>
            </a:r>
            <a:r>
              <a:rPr lang="ru-RU" dirty="0" smtClean="0"/>
              <a:t>√</a:t>
            </a:r>
            <a:r>
              <a:rPr lang="en-US" dirty="0"/>
              <a:t>S</a:t>
            </a:r>
            <a:r>
              <a:rPr lang="en-US" baseline="-25000" dirty="0"/>
              <a:t>NN</a:t>
            </a:r>
            <a:r>
              <a:rPr lang="en-US" dirty="0"/>
              <a:t>= </a:t>
            </a:r>
            <a:r>
              <a:rPr lang="en-US" b="1" dirty="0">
                <a:solidFill>
                  <a:srgbClr val="0070C0"/>
                </a:solidFill>
              </a:rPr>
              <a:t>4</a:t>
            </a:r>
            <a:r>
              <a:rPr lang="en-US" dirty="0">
                <a:solidFill>
                  <a:srgbClr val="0070C0"/>
                </a:solidFill>
              </a:rPr>
              <a:t> - </a:t>
            </a:r>
            <a:r>
              <a:rPr lang="en-US" b="1" dirty="0">
                <a:solidFill>
                  <a:srgbClr val="0070C0"/>
                </a:solidFill>
              </a:rPr>
              <a:t>11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GeV</a:t>
            </a:r>
          </a:p>
          <a:p>
            <a:pPr marL="0" lvl="1"/>
            <a:r>
              <a:rPr lang="en-US" dirty="0" smtClean="0"/>
              <a:t>– polarized </a:t>
            </a:r>
            <a:r>
              <a:rPr lang="en-US" dirty="0" smtClean="0">
                <a:solidFill>
                  <a:srgbClr val="0070C0"/>
                </a:solidFill>
              </a:rPr>
              <a:t>p and d </a:t>
            </a:r>
            <a:r>
              <a:rPr lang="en-US" dirty="0" smtClean="0"/>
              <a:t>at energy up to </a:t>
            </a:r>
          </a:p>
          <a:p>
            <a:pPr marL="0" lvl="1"/>
            <a:r>
              <a:rPr lang="en-US" sz="2000" dirty="0"/>
              <a:t>	</a:t>
            </a:r>
            <a:r>
              <a:rPr lang="en-US" sz="2000" dirty="0" smtClean="0"/>
              <a:t>		</a:t>
            </a:r>
            <a:r>
              <a:rPr lang="ru-RU" sz="2000" dirty="0" smtClean="0"/>
              <a:t>√</a:t>
            </a:r>
            <a:r>
              <a:rPr lang="en-US" sz="2000" dirty="0"/>
              <a:t>S =</a:t>
            </a:r>
            <a:r>
              <a:rPr lang="en-US" sz="2000" b="1" dirty="0">
                <a:solidFill>
                  <a:srgbClr val="0070C0"/>
                </a:solidFill>
              </a:rPr>
              <a:t>27</a:t>
            </a:r>
            <a:r>
              <a:rPr lang="en-US" sz="2000" dirty="0">
                <a:solidFill>
                  <a:srgbClr val="0070C0"/>
                </a:solidFill>
              </a:rPr>
              <a:t> GeV</a:t>
            </a:r>
            <a:r>
              <a:rPr lang="ru-RU" sz="2000" dirty="0">
                <a:solidFill>
                  <a:srgbClr val="0070C0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</a:rPr>
              <a:t>(p)</a:t>
            </a:r>
            <a:r>
              <a:rPr lang="ru-RU" sz="2000" dirty="0"/>
              <a:t> 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77072"/>
            <a:ext cx="3882291" cy="259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70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5" y="1628800"/>
            <a:ext cx="9006637" cy="4464496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3528" y="116632"/>
            <a:ext cx="8568952" cy="1111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</a:rPr>
              <a:t>NICA Complex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09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Стрелка вправо 121"/>
          <p:cNvSpPr/>
          <p:nvPr/>
        </p:nvSpPr>
        <p:spPr>
          <a:xfrm rot="21348809">
            <a:off x="3423781" y="4841446"/>
            <a:ext cx="1239007" cy="602477"/>
          </a:xfrm>
          <a:prstGeom prst="rightArrow">
            <a:avLst>
              <a:gd name="adj1" fmla="val 50000"/>
              <a:gd name="adj2" fmla="val 38572"/>
            </a:avLst>
          </a:prstGeom>
          <a:solidFill>
            <a:srgbClr val="99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Стрелка вправо 120"/>
          <p:cNvSpPr/>
          <p:nvPr/>
        </p:nvSpPr>
        <p:spPr>
          <a:xfrm rot="4902511">
            <a:off x="-73735" y="4168122"/>
            <a:ext cx="1739730" cy="381000"/>
          </a:xfrm>
          <a:prstGeom prst="rightArrow">
            <a:avLst>
              <a:gd name="adj1" fmla="val 50000"/>
              <a:gd name="adj2" fmla="val 28079"/>
            </a:avLst>
          </a:prstGeom>
          <a:solidFill>
            <a:srgbClr val="99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Стрелка вправо 119"/>
          <p:cNvSpPr/>
          <p:nvPr/>
        </p:nvSpPr>
        <p:spPr>
          <a:xfrm rot="5400000">
            <a:off x="-23900" y="2487678"/>
            <a:ext cx="1378126" cy="381000"/>
          </a:xfrm>
          <a:prstGeom prst="rightArrow">
            <a:avLst>
              <a:gd name="adj1" fmla="val 50000"/>
              <a:gd name="adj2" fmla="val 38572"/>
            </a:avLst>
          </a:prstGeom>
          <a:solidFill>
            <a:srgbClr val="99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06617" y="724394"/>
            <a:ext cx="1378133" cy="184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 rot="10800000">
            <a:off x="1971675" y="621207"/>
            <a:ext cx="1661320" cy="381000"/>
          </a:xfrm>
          <a:prstGeom prst="rightArrow">
            <a:avLst>
              <a:gd name="adj1" fmla="val 50000"/>
              <a:gd name="adj2" fmla="val 3857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579" name="Group 2"/>
          <p:cNvGrpSpPr>
            <a:grpSpLocks/>
          </p:cNvGrpSpPr>
          <p:nvPr/>
        </p:nvGrpSpPr>
        <p:grpSpPr bwMode="auto">
          <a:xfrm>
            <a:off x="733425" y="3646465"/>
            <a:ext cx="2884488" cy="2405063"/>
            <a:chOff x="365" y="1900"/>
            <a:chExt cx="1817" cy="1515"/>
          </a:xfrm>
        </p:grpSpPr>
        <p:sp>
          <p:nvSpPr>
            <p:cNvPr id="14401" name="Oval 62"/>
            <p:cNvSpPr>
              <a:spLocks noChangeArrowheads="1"/>
            </p:cNvSpPr>
            <p:nvPr/>
          </p:nvSpPr>
          <p:spPr bwMode="auto">
            <a:xfrm>
              <a:off x="465" y="1900"/>
              <a:ext cx="1672" cy="151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bg1">
                  <a:lumMod val="65000"/>
                </a:schemeClr>
              </a:solidFill>
              <a:prstDash val="dash"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eaLnBrk="1" hangingPunct="1">
                <a:defRPr/>
              </a:pPr>
              <a:endParaRPr lang="ru-RU" altLang="ru-RU" baseline="30000" smtClean="0">
                <a:latin typeface="Arial" pitchFamily="34" charset="0"/>
              </a:endParaRPr>
            </a:p>
          </p:txBody>
        </p:sp>
        <p:sp>
          <p:nvSpPr>
            <p:cNvPr id="14402" name="Text Box 63"/>
            <p:cNvSpPr txBox="1">
              <a:spLocks noChangeArrowheads="1"/>
            </p:cNvSpPr>
            <p:nvPr/>
          </p:nvSpPr>
          <p:spPr bwMode="auto">
            <a:xfrm>
              <a:off x="365" y="2293"/>
              <a:ext cx="1817" cy="891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1600" b="1" u="sng" dirty="0" err="1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Nuclotron</a:t>
              </a:r>
              <a:r>
                <a:rPr lang="en-US" altLang="ru-RU" sz="1600" b="1" u="sng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 (45 Tm)</a:t>
              </a:r>
            </a:p>
            <a:p>
              <a:pPr algn="ctr" eaLnBrk="1" hangingPunct="1">
                <a:defRPr/>
              </a:pP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injection of one bunch </a:t>
              </a:r>
            </a:p>
            <a:p>
              <a:pPr algn="ctr" eaLnBrk="1" hangingPunct="1">
                <a:defRPr/>
              </a:pP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of </a:t>
              </a: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  <a:sym typeface="Symbol" pitchFamily="18" charset="2"/>
                </a:rPr>
                <a:t> 2</a:t>
              </a: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×10</a:t>
              </a:r>
              <a:r>
                <a:rPr lang="en-US" altLang="ru-RU" sz="1600" b="1" baseline="30000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9</a:t>
              </a: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 ions,</a:t>
              </a:r>
            </a:p>
            <a:p>
              <a:pPr algn="ctr" eaLnBrk="1" hangingPunct="1">
                <a:defRPr/>
              </a:pP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acceleration up to </a:t>
              </a:r>
            </a:p>
            <a:p>
              <a:pPr algn="ctr" eaLnBrk="1" hangingPunct="1">
                <a:defRPr/>
              </a:pP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1 - 4.5 GeV/u max.</a:t>
              </a:r>
              <a:endParaRPr lang="ru-RU" altLang="ru-RU" sz="16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580" name="Group 5"/>
          <p:cNvGrpSpPr>
            <a:grpSpLocks/>
          </p:cNvGrpSpPr>
          <p:nvPr/>
        </p:nvGrpSpPr>
        <p:grpSpPr bwMode="auto">
          <a:xfrm>
            <a:off x="4402138" y="1074715"/>
            <a:ext cx="4783137" cy="622300"/>
            <a:chOff x="2624" y="685"/>
            <a:chExt cx="2997" cy="392"/>
          </a:xfrm>
        </p:grpSpPr>
        <p:sp>
          <p:nvSpPr>
            <p:cNvPr id="14397" name="Text Box 65"/>
            <p:cNvSpPr txBox="1">
              <a:spLocks noChangeArrowheads="1"/>
            </p:cNvSpPr>
            <p:nvPr/>
          </p:nvSpPr>
          <p:spPr bwMode="auto">
            <a:xfrm>
              <a:off x="3047" y="772"/>
              <a:ext cx="1573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bg2">
                  <a:lumMod val="60000"/>
                  <a:lumOff val="40000"/>
                </a:schemeClr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1600" b="1" dirty="0" err="1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Linac</a:t>
              </a: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 LU</a:t>
              </a:r>
              <a:r>
                <a:rPr lang="ru-RU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-20</a:t>
              </a:r>
            </a:p>
          </p:txBody>
        </p:sp>
        <p:sp>
          <p:nvSpPr>
            <p:cNvPr id="14398" name="Text Box 65"/>
            <p:cNvSpPr txBox="1">
              <a:spLocks noChangeArrowheads="1"/>
            </p:cNvSpPr>
            <p:nvPr/>
          </p:nvSpPr>
          <p:spPr bwMode="auto">
            <a:xfrm>
              <a:off x="4768" y="685"/>
              <a:ext cx="853" cy="3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bg2">
                  <a:lumMod val="60000"/>
                  <a:lumOff val="40000"/>
                </a:schemeClr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Ion sources</a:t>
              </a:r>
              <a:endParaRPr lang="ru-RU" altLang="ru-RU" sz="16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99" name="Line 95"/>
            <p:cNvSpPr>
              <a:spLocks noChangeShapeType="1"/>
            </p:cNvSpPr>
            <p:nvPr/>
          </p:nvSpPr>
          <p:spPr bwMode="auto">
            <a:xfrm flipH="1" flipV="1">
              <a:off x="4625" y="894"/>
              <a:ext cx="107" cy="5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00" name="Line 9"/>
            <p:cNvSpPr>
              <a:spLocks noChangeShapeType="1"/>
            </p:cNvSpPr>
            <p:nvPr/>
          </p:nvSpPr>
          <p:spPr bwMode="auto">
            <a:xfrm flipH="1">
              <a:off x="2624" y="896"/>
              <a:ext cx="416" cy="0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4581" name="Group 10"/>
          <p:cNvGrpSpPr>
            <a:grpSpLocks/>
          </p:cNvGrpSpPr>
          <p:nvPr/>
        </p:nvGrpSpPr>
        <p:grpSpPr bwMode="auto">
          <a:xfrm>
            <a:off x="3579813" y="1755753"/>
            <a:ext cx="5311775" cy="3005137"/>
            <a:chOff x="2118" y="1097"/>
            <a:chExt cx="3346" cy="1893"/>
          </a:xfrm>
        </p:grpSpPr>
        <p:sp>
          <p:nvSpPr>
            <p:cNvPr id="14391" name="Arc 94"/>
            <p:cNvSpPr>
              <a:spLocks/>
            </p:cNvSpPr>
            <p:nvPr/>
          </p:nvSpPr>
          <p:spPr bwMode="auto">
            <a:xfrm rot="10693531" flipV="1">
              <a:off x="2118" y="2067"/>
              <a:ext cx="732" cy="923"/>
            </a:xfrm>
            <a:custGeom>
              <a:avLst/>
              <a:gdLst>
                <a:gd name="T0" fmla="*/ 0 w 21564"/>
                <a:gd name="T1" fmla="*/ 0 h 21249"/>
                <a:gd name="T2" fmla="*/ 0 w 21564"/>
                <a:gd name="T3" fmla="*/ 0 h 21249"/>
                <a:gd name="T4" fmla="*/ 0 w 21564"/>
                <a:gd name="T5" fmla="*/ 0 h 21249"/>
                <a:gd name="T6" fmla="*/ 0 60000 65536"/>
                <a:gd name="T7" fmla="*/ 0 60000 65536"/>
                <a:gd name="T8" fmla="*/ 0 60000 65536"/>
                <a:gd name="T9" fmla="*/ 0 w 21564"/>
                <a:gd name="T10" fmla="*/ 0 h 21249"/>
                <a:gd name="T11" fmla="*/ 21564 w 21564"/>
                <a:gd name="T12" fmla="*/ 21249 h 212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4" h="21249" fill="none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</a:path>
                <a:path w="21564" h="21249" stroke="0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  <a:lnTo>
                    <a:pt x="0" y="21249"/>
                  </a:lnTo>
                  <a:lnTo>
                    <a:pt x="3880" y="0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92" name="Line 95"/>
            <p:cNvSpPr>
              <a:spLocks noChangeShapeType="1"/>
            </p:cNvSpPr>
            <p:nvPr/>
          </p:nvSpPr>
          <p:spPr bwMode="auto">
            <a:xfrm flipH="1">
              <a:off x="2696" y="1762"/>
              <a:ext cx="643" cy="291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40" name="Line 95"/>
            <p:cNvSpPr>
              <a:spLocks noChangeShapeType="1"/>
            </p:cNvSpPr>
            <p:nvPr/>
          </p:nvSpPr>
          <p:spPr bwMode="auto">
            <a:xfrm flipH="1" flipV="1">
              <a:off x="3345" y="1750"/>
              <a:ext cx="1371" cy="109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1" name="Line 95"/>
            <p:cNvSpPr>
              <a:spLocks noChangeShapeType="1"/>
            </p:cNvSpPr>
            <p:nvPr/>
          </p:nvSpPr>
          <p:spPr bwMode="auto">
            <a:xfrm flipH="1">
              <a:off x="3354" y="1356"/>
              <a:ext cx="1603" cy="387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42" name="Line 95"/>
            <p:cNvSpPr>
              <a:spLocks noChangeShapeType="1"/>
            </p:cNvSpPr>
            <p:nvPr/>
          </p:nvSpPr>
          <p:spPr bwMode="auto">
            <a:xfrm flipH="1">
              <a:off x="3363" y="1261"/>
              <a:ext cx="835" cy="483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6" name="Text Box 64"/>
            <p:cNvSpPr txBox="1">
              <a:spLocks noChangeArrowheads="1"/>
            </p:cNvSpPr>
            <p:nvPr/>
          </p:nvSpPr>
          <p:spPr bwMode="auto">
            <a:xfrm>
              <a:off x="3159" y="1097"/>
              <a:ext cx="2305" cy="94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  <a:prstDash val="sysDot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altLang="ru-RU" b="1" u="sng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endParaRPr>
            </a:p>
            <a:p>
              <a:pPr algn="ctr" eaLnBrk="1" hangingPunct="1">
                <a:defRPr/>
              </a:pPr>
              <a:r>
                <a:rPr lang="en-US" altLang="ru-RU" b="1" u="sng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Fixed Target Area</a:t>
              </a:r>
              <a:endParaRPr lang="ru-RU" altLang="ru-RU" sz="16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389" name="Oval 79"/>
          <p:cNvSpPr>
            <a:spLocks noChangeArrowheads="1"/>
          </p:cNvSpPr>
          <p:nvPr/>
        </p:nvSpPr>
        <p:spPr bwMode="auto">
          <a:xfrm>
            <a:off x="655637" y="795315"/>
            <a:ext cx="2470150" cy="24066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  <a:prstDash val="dash"/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eaLnBrk="1" hangingPunct="1">
              <a:defRPr/>
            </a:pPr>
            <a:endParaRPr lang="ru-RU" altLang="ru-RU" baseline="30000" smtClean="0">
              <a:solidFill>
                <a:srgbClr val="0000CC"/>
              </a:solidFill>
              <a:latin typeface="Arial" pitchFamily="34" charset="0"/>
            </a:endParaRPr>
          </a:p>
        </p:txBody>
      </p:sp>
      <p:sp>
        <p:nvSpPr>
          <p:cNvPr id="570457" name="Line 89"/>
          <p:cNvSpPr>
            <a:spLocks noChangeShapeType="1"/>
          </p:cNvSpPr>
          <p:nvPr/>
        </p:nvSpPr>
        <p:spPr bwMode="auto">
          <a:xfrm flipH="1">
            <a:off x="658813" y="2054203"/>
            <a:ext cx="4762" cy="12954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Line 89"/>
          <p:cNvSpPr>
            <a:spLocks noChangeShapeType="1"/>
          </p:cNvSpPr>
          <p:nvPr/>
        </p:nvSpPr>
        <p:spPr bwMode="auto">
          <a:xfrm>
            <a:off x="665163" y="3516290"/>
            <a:ext cx="261937" cy="17145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4587" name="Group 36"/>
          <p:cNvGrpSpPr>
            <a:grpSpLocks/>
          </p:cNvGrpSpPr>
          <p:nvPr/>
        </p:nvGrpSpPr>
        <p:grpSpPr bwMode="auto">
          <a:xfrm>
            <a:off x="1971675" y="563540"/>
            <a:ext cx="7119938" cy="417513"/>
            <a:chOff x="1129" y="358"/>
            <a:chExt cx="4485" cy="263"/>
          </a:xfrm>
        </p:grpSpPr>
        <p:sp>
          <p:nvSpPr>
            <p:cNvPr id="14373" name="Text Box 65"/>
            <p:cNvSpPr txBox="1">
              <a:spLocks noChangeArrowheads="1"/>
            </p:cNvSpPr>
            <p:nvPr/>
          </p:nvSpPr>
          <p:spPr bwMode="auto">
            <a:xfrm>
              <a:off x="3056" y="381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bg1">
                  <a:lumMod val="65000"/>
                </a:schemeClr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1600" b="1" dirty="0" err="1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Linac</a:t>
              </a: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ru-RU" sz="1600" b="1" dirty="0" err="1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HILac</a:t>
              </a:r>
              <a:endParaRPr lang="ru-RU" altLang="ru-RU" sz="16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74" name="Text Box 65"/>
            <p:cNvSpPr txBox="1">
              <a:spLocks noChangeArrowheads="1"/>
            </p:cNvSpPr>
            <p:nvPr/>
          </p:nvSpPr>
          <p:spPr bwMode="auto">
            <a:xfrm>
              <a:off x="4761" y="358"/>
              <a:ext cx="853" cy="25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bg1">
                  <a:lumMod val="65000"/>
                </a:schemeClr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1600" b="1" dirty="0" smtClean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KRION</a:t>
              </a:r>
              <a:endParaRPr lang="ru-RU" altLang="ru-RU" sz="16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75" name="Line 39"/>
            <p:cNvSpPr>
              <a:spLocks noChangeShapeType="1"/>
            </p:cNvSpPr>
            <p:nvPr/>
          </p:nvSpPr>
          <p:spPr bwMode="auto">
            <a:xfrm flipH="1" flipV="1">
              <a:off x="1129" y="521"/>
              <a:ext cx="1920" cy="0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76" name="Line 95"/>
            <p:cNvSpPr>
              <a:spLocks noChangeShapeType="1"/>
            </p:cNvSpPr>
            <p:nvPr/>
          </p:nvSpPr>
          <p:spPr bwMode="auto">
            <a:xfrm flipH="1" flipV="1">
              <a:off x="4634" y="503"/>
              <a:ext cx="115" cy="5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588" name="Text Box 66"/>
          <p:cNvSpPr txBox="1">
            <a:spLocks noChangeArrowheads="1"/>
          </p:cNvSpPr>
          <p:nvPr/>
        </p:nvSpPr>
        <p:spPr bwMode="auto">
          <a:xfrm>
            <a:off x="6421438" y="5795940"/>
            <a:ext cx="74453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eaLnBrk="1" hangingPunct="1"/>
            <a:r>
              <a:rPr lang="en-US" altLang="ru-RU" sz="1600" b="1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IP-1</a:t>
            </a:r>
            <a:endParaRPr lang="ru-RU" altLang="ru-RU" sz="1600" b="1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90" name="Text Box 66"/>
          <p:cNvSpPr txBox="1">
            <a:spLocks noChangeArrowheads="1"/>
          </p:cNvSpPr>
          <p:nvPr/>
        </p:nvSpPr>
        <p:spPr bwMode="auto">
          <a:xfrm>
            <a:off x="6437313" y="3983015"/>
            <a:ext cx="62071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eaLnBrk="1" hangingPunct="1"/>
            <a:r>
              <a:rPr lang="en-US" altLang="ru-RU" sz="1600" b="1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IP-2</a:t>
            </a:r>
            <a:endParaRPr lang="ru-RU" altLang="ru-RU" sz="1600" b="1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592" name="Group 55"/>
          <p:cNvGrpSpPr>
            <a:grpSpLocks/>
          </p:cNvGrpSpPr>
          <p:nvPr/>
        </p:nvGrpSpPr>
        <p:grpSpPr bwMode="auto">
          <a:xfrm>
            <a:off x="2776538" y="1414440"/>
            <a:ext cx="1582737" cy="2449513"/>
            <a:chOff x="1749" y="1128"/>
            <a:chExt cx="997" cy="1543"/>
          </a:xfrm>
        </p:grpSpPr>
        <p:sp>
          <p:nvSpPr>
            <p:cNvPr id="14364" name="Line 89"/>
            <p:cNvSpPr>
              <a:spLocks noChangeShapeType="1"/>
            </p:cNvSpPr>
            <p:nvPr/>
          </p:nvSpPr>
          <p:spPr bwMode="auto">
            <a:xfrm flipH="1">
              <a:off x="2122" y="1361"/>
              <a:ext cx="291" cy="928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65" name="Arc 57"/>
            <p:cNvSpPr>
              <a:spLocks/>
            </p:cNvSpPr>
            <p:nvPr/>
          </p:nvSpPr>
          <p:spPr bwMode="auto">
            <a:xfrm flipH="1">
              <a:off x="2406" y="1128"/>
              <a:ext cx="34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-1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-1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66" name="Arc 58"/>
            <p:cNvSpPr>
              <a:spLocks/>
            </p:cNvSpPr>
            <p:nvPr/>
          </p:nvSpPr>
          <p:spPr bwMode="auto">
            <a:xfrm rot="-3792276" flipH="1" flipV="1">
              <a:off x="1639" y="2281"/>
              <a:ext cx="50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-1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-1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4593" name="Group 59"/>
          <p:cNvGrpSpPr>
            <a:grpSpLocks/>
          </p:cNvGrpSpPr>
          <p:nvPr/>
        </p:nvGrpSpPr>
        <p:grpSpPr bwMode="auto">
          <a:xfrm>
            <a:off x="446088" y="3290872"/>
            <a:ext cx="3392488" cy="258763"/>
            <a:chOff x="168" y="2076"/>
            <a:chExt cx="2137" cy="163"/>
          </a:xfrm>
        </p:grpSpPr>
        <p:sp>
          <p:nvSpPr>
            <p:cNvPr id="14362" name="Rectangle 81" descr="Темный диагональный 2"/>
            <p:cNvSpPr>
              <a:spLocks noChangeArrowheads="1"/>
            </p:cNvSpPr>
            <p:nvPr/>
          </p:nvSpPr>
          <p:spPr bwMode="auto">
            <a:xfrm rot="-5400000">
              <a:off x="288" y="2012"/>
              <a:ext cx="66" cy="305"/>
            </a:xfrm>
            <a:prstGeom prst="rect">
              <a:avLst/>
            </a:prstGeom>
            <a:pattFill prst="dk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eaVert"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eaLnBrk="1" hangingPunct="1">
                <a:defRPr/>
              </a:pPr>
              <a:endParaRPr lang="ru-RU" altLang="ru-RU" baseline="30000" smtClean="0">
                <a:latin typeface="Arial" pitchFamily="34" charset="0"/>
              </a:endParaRPr>
            </a:p>
          </p:txBody>
        </p:sp>
        <p:sp>
          <p:nvSpPr>
            <p:cNvPr id="14363" name="Text Box 97"/>
            <p:cNvSpPr txBox="1">
              <a:spLocks noChangeArrowheads="1"/>
            </p:cNvSpPr>
            <p:nvPr/>
          </p:nvSpPr>
          <p:spPr bwMode="auto">
            <a:xfrm>
              <a:off x="482" y="2076"/>
              <a:ext cx="1823" cy="1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1200" b="1" dirty="0" smtClean="0">
                  <a:solidFill>
                    <a:srgbClr val="00682F"/>
                  </a:solidFill>
                  <a:latin typeface="Arial" pitchFamily="34" charset="0"/>
                  <a:cs typeface="Arial" pitchFamily="34" charset="0"/>
                </a:rPr>
                <a:t>Stripping (80%) </a:t>
              </a:r>
              <a:r>
                <a:rPr lang="en-US" altLang="ru-RU" sz="1200" b="1" baseline="30000" dirty="0" smtClean="0">
                  <a:solidFill>
                    <a:srgbClr val="00682F"/>
                  </a:solidFill>
                  <a:latin typeface="Arial" pitchFamily="34" charset="0"/>
                  <a:cs typeface="Arial" pitchFamily="34" charset="0"/>
                </a:rPr>
                <a:t>197</a:t>
              </a:r>
              <a:r>
                <a:rPr lang="en-US" altLang="ru-RU" sz="1200" b="1" dirty="0" smtClean="0">
                  <a:solidFill>
                    <a:srgbClr val="00682F"/>
                  </a:solidFill>
                  <a:latin typeface="Arial" pitchFamily="34" charset="0"/>
                  <a:cs typeface="Arial" pitchFamily="34" charset="0"/>
                </a:rPr>
                <a:t>Au</a:t>
              </a:r>
              <a:r>
                <a:rPr lang="en-US" altLang="ru-RU" sz="1200" b="1" baseline="30000" dirty="0" smtClean="0">
                  <a:solidFill>
                    <a:srgbClr val="00682F"/>
                  </a:solidFill>
                  <a:latin typeface="Arial" pitchFamily="34" charset="0"/>
                  <a:cs typeface="Arial" pitchFamily="34" charset="0"/>
                </a:rPr>
                <a:t>31+ </a:t>
              </a:r>
              <a:r>
                <a:rPr lang="en-US" altLang="ru-RU" sz="1200" b="1" dirty="0" smtClean="0">
                  <a:solidFill>
                    <a:srgbClr val="00682F"/>
                  </a:solidFill>
                  <a:latin typeface="Arial" pitchFamily="34" charset="0"/>
                  <a:cs typeface="Arial" pitchFamily="34" charset="0"/>
                  <a:sym typeface="Apple Chancery"/>
                </a:rPr>
                <a:t>=&gt; </a:t>
              </a:r>
              <a:r>
                <a:rPr lang="en-US" altLang="ru-RU" sz="1200" b="1" baseline="30000" dirty="0" smtClean="0">
                  <a:solidFill>
                    <a:srgbClr val="00682F"/>
                  </a:solidFill>
                  <a:latin typeface="Arial" pitchFamily="34" charset="0"/>
                  <a:cs typeface="Arial" pitchFamily="34" charset="0"/>
                </a:rPr>
                <a:t>197</a:t>
              </a:r>
              <a:r>
                <a:rPr lang="en-US" altLang="ru-RU" sz="1200" b="1" dirty="0" smtClean="0">
                  <a:solidFill>
                    <a:srgbClr val="00682F"/>
                  </a:solidFill>
                  <a:latin typeface="Arial" pitchFamily="34" charset="0"/>
                  <a:cs typeface="Arial" pitchFamily="34" charset="0"/>
                </a:rPr>
                <a:t>Au</a:t>
              </a:r>
              <a:r>
                <a:rPr lang="en-US" altLang="ru-RU" sz="1200" b="1" baseline="30000" dirty="0" smtClean="0">
                  <a:solidFill>
                    <a:srgbClr val="00682F"/>
                  </a:solidFill>
                  <a:latin typeface="Arial" pitchFamily="34" charset="0"/>
                  <a:cs typeface="Arial" pitchFamily="34" charset="0"/>
                </a:rPr>
                <a:t>79+</a:t>
              </a:r>
              <a:endParaRPr lang="ru-RU" altLang="ru-RU" sz="1200" b="1" dirty="0" smtClean="0">
                <a:solidFill>
                  <a:srgbClr val="00682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595" name="Text Box 65"/>
          <p:cNvSpPr txBox="1">
            <a:spLocks noChangeArrowheads="1"/>
          </p:cNvSpPr>
          <p:nvPr/>
        </p:nvSpPr>
        <p:spPr bwMode="auto">
          <a:xfrm>
            <a:off x="7737475" y="563540"/>
            <a:ext cx="1354138" cy="406400"/>
          </a:xfrm>
          <a:prstGeom prst="rect">
            <a:avLst/>
          </a:prstGeom>
          <a:solidFill>
            <a:srgbClr val="92D050"/>
          </a:solidFill>
          <a:ln w="28575">
            <a:solidFill>
              <a:srgbClr val="006600"/>
            </a:solidFill>
            <a:prstDash val="dash"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/>
            <a:r>
              <a:rPr lang="en-US" altLang="ru-RU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KRION</a:t>
            </a:r>
            <a:endParaRPr lang="ru-RU" altLang="ru-RU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96" name="Text Box 65"/>
          <p:cNvSpPr txBox="1">
            <a:spLocks noChangeArrowheads="1"/>
          </p:cNvSpPr>
          <p:nvPr/>
        </p:nvSpPr>
        <p:spPr bwMode="auto">
          <a:xfrm>
            <a:off x="5019675" y="588940"/>
            <a:ext cx="2484438" cy="381000"/>
          </a:xfrm>
          <a:prstGeom prst="rect">
            <a:avLst/>
          </a:prstGeom>
          <a:solidFill>
            <a:srgbClr val="92D050"/>
          </a:solidFill>
          <a:ln w="28575">
            <a:solidFill>
              <a:srgbClr val="006600"/>
            </a:solidFill>
            <a:prstDash val="dash"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/>
            <a:r>
              <a:rPr lang="en-US" altLang="ru-RU" sz="1600" b="1" dirty="0" err="1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Linac</a:t>
            </a:r>
            <a:r>
              <a:rPr lang="en-US" altLang="ru-RU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600" b="1" dirty="0" err="1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HILac</a:t>
            </a:r>
            <a:endParaRPr lang="ru-RU" altLang="ru-RU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97" name="Line 95"/>
          <p:cNvSpPr>
            <a:spLocks noChangeShapeType="1"/>
          </p:cNvSpPr>
          <p:nvPr/>
        </p:nvSpPr>
        <p:spPr bwMode="auto">
          <a:xfrm flipH="1" flipV="1">
            <a:off x="7524750" y="782615"/>
            <a:ext cx="182563" cy="7938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99" name="Прямая со стрелкой 98"/>
          <p:cNvCxnSpPr/>
          <p:nvPr/>
        </p:nvCxnSpPr>
        <p:spPr>
          <a:xfrm flipH="1">
            <a:off x="10188575" y="2459015"/>
            <a:ext cx="6350" cy="22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9" name="Oval 79"/>
          <p:cNvSpPr>
            <a:spLocks noChangeArrowheads="1"/>
          </p:cNvSpPr>
          <p:nvPr/>
        </p:nvSpPr>
        <p:spPr bwMode="auto">
          <a:xfrm>
            <a:off x="655638" y="795315"/>
            <a:ext cx="2470150" cy="2406650"/>
          </a:xfrm>
          <a:prstGeom prst="ellipse">
            <a:avLst/>
          </a:prstGeom>
          <a:solidFill>
            <a:srgbClr val="FFFF00"/>
          </a:solidFill>
          <a:ln w="28575">
            <a:solidFill>
              <a:srgbClr val="0000CC"/>
            </a:solidFill>
            <a:prstDash val="dash"/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eaLnBrk="1" hangingPunct="1"/>
            <a:endParaRPr lang="ru-RU" altLang="ru-RU" baseline="30000">
              <a:solidFill>
                <a:srgbClr val="0000CC"/>
              </a:solidFill>
              <a:latin typeface="Arial" pitchFamily="34" charset="0"/>
            </a:endParaRPr>
          </a:p>
        </p:txBody>
      </p:sp>
      <p:sp>
        <p:nvSpPr>
          <p:cNvPr id="24600" name="Text Box 80"/>
          <p:cNvSpPr txBox="1">
            <a:spLocks noChangeArrowheads="1"/>
          </p:cNvSpPr>
          <p:nvPr/>
        </p:nvSpPr>
        <p:spPr bwMode="auto">
          <a:xfrm>
            <a:off x="381001" y="1203303"/>
            <a:ext cx="2959796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/>
            <a:r>
              <a:rPr lang="en-US" altLang="ru-RU" b="1" u="sng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Booster</a:t>
            </a:r>
            <a:r>
              <a:rPr lang="en-US" altLang="ru-RU" sz="1100" b="1" u="sng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(25 Tm)</a:t>
            </a:r>
          </a:p>
          <a:p>
            <a:pPr algn="ctr" eaLnBrk="1" hangingPunct="1"/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2-</a:t>
            </a:r>
            <a:r>
              <a:rPr lang="ru-RU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3)</a:t>
            </a:r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single-turn injection, </a:t>
            </a:r>
          </a:p>
          <a:p>
            <a:pPr algn="ctr" eaLnBrk="1" hangingPunct="1"/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storage of (</a:t>
            </a:r>
            <a:r>
              <a:rPr lang="ru-RU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</a:t>
            </a:r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4)×10</a:t>
            </a:r>
            <a:r>
              <a:rPr lang="en-US" altLang="ru-RU" sz="1100" b="1" baseline="300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ions,</a:t>
            </a:r>
          </a:p>
          <a:p>
            <a:pPr algn="ctr" eaLnBrk="1" hangingPunct="1"/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acceleration up to 100 MeV/u,</a:t>
            </a:r>
          </a:p>
          <a:p>
            <a:pPr algn="ctr" eaLnBrk="1" hangingPunct="1"/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electron cooling, acceleration </a:t>
            </a:r>
          </a:p>
          <a:p>
            <a:pPr algn="ctr" eaLnBrk="1" hangingPunct="1"/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up to </a:t>
            </a:r>
            <a:r>
              <a:rPr lang="en-US" altLang="ru-RU" sz="1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578 </a:t>
            </a:r>
            <a:r>
              <a:rPr lang="en-US" altLang="ru-RU" sz="11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MeV/u</a:t>
            </a:r>
            <a:endParaRPr lang="ru-RU" altLang="ru-RU" sz="11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601" name="Line 39"/>
          <p:cNvSpPr>
            <a:spLocks noChangeShapeType="1"/>
          </p:cNvSpPr>
          <p:nvPr/>
        </p:nvSpPr>
        <p:spPr bwMode="auto">
          <a:xfrm flipH="1" flipV="1">
            <a:off x="1958975" y="814365"/>
            <a:ext cx="30480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9" name="Group 2"/>
          <p:cNvGrpSpPr>
            <a:grpSpLocks/>
          </p:cNvGrpSpPr>
          <p:nvPr/>
        </p:nvGrpSpPr>
        <p:grpSpPr bwMode="auto">
          <a:xfrm>
            <a:off x="735805" y="3632178"/>
            <a:ext cx="2884488" cy="2405063"/>
            <a:chOff x="365" y="1900"/>
            <a:chExt cx="1817" cy="1515"/>
          </a:xfrm>
          <a:solidFill>
            <a:srgbClr val="92D050"/>
          </a:solidFill>
        </p:grpSpPr>
        <p:sp>
          <p:nvSpPr>
            <p:cNvPr id="70" name="Oval 62"/>
            <p:cNvSpPr>
              <a:spLocks noChangeArrowheads="1"/>
            </p:cNvSpPr>
            <p:nvPr/>
          </p:nvSpPr>
          <p:spPr bwMode="auto">
            <a:xfrm>
              <a:off x="465" y="1900"/>
              <a:ext cx="1672" cy="1515"/>
            </a:xfrm>
            <a:prstGeom prst="ellipse">
              <a:avLst/>
            </a:prstGeom>
            <a:grpFill/>
            <a:ln w="28575">
              <a:solidFill>
                <a:srgbClr val="006600"/>
              </a:solidFill>
              <a:prstDash val="dash"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eaLnBrk="1" hangingPunct="1">
                <a:defRPr/>
              </a:pPr>
              <a:endParaRPr lang="ru-RU" altLang="ru-RU" baseline="30000" smtClean="0">
                <a:solidFill>
                  <a:srgbClr val="006600"/>
                </a:solidFill>
                <a:latin typeface="Arial" pitchFamily="34" charset="0"/>
              </a:endParaRPr>
            </a:p>
          </p:txBody>
        </p:sp>
        <p:sp>
          <p:nvSpPr>
            <p:cNvPr id="82" name="Text Box 63"/>
            <p:cNvSpPr txBox="1">
              <a:spLocks noChangeArrowheads="1"/>
            </p:cNvSpPr>
            <p:nvPr/>
          </p:nvSpPr>
          <p:spPr bwMode="auto">
            <a:xfrm>
              <a:off x="365" y="2293"/>
              <a:ext cx="1817" cy="89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2000" u="sng" dirty="0" err="1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Nuclotron</a:t>
              </a:r>
              <a:r>
                <a:rPr lang="en-US" altLang="ru-RU" sz="1200" u="sng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 (45 Tm)</a:t>
              </a:r>
            </a:p>
            <a:p>
              <a:pPr algn="ctr" eaLnBrk="1" hangingPunct="1">
                <a:defRPr/>
              </a:pPr>
              <a:r>
                <a:rPr lang="en-US" altLang="ru-RU" sz="12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injection of one bunch </a:t>
              </a:r>
            </a:p>
            <a:p>
              <a:pPr algn="ctr" eaLnBrk="1" hangingPunct="1">
                <a:defRPr/>
              </a:pPr>
              <a:r>
                <a:rPr lang="en-US" altLang="ru-RU" sz="12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of </a:t>
              </a:r>
              <a:r>
                <a:rPr lang="en-US" altLang="ru-RU" sz="12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  <a:sym typeface="Symbol" pitchFamily="18" charset="2"/>
                </a:rPr>
                <a:t> 2</a:t>
              </a:r>
              <a:r>
                <a:rPr lang="en-US" altLang="ru-RU" sz="12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×10</a:t>
              </a:r>
              <a:r>
                <a:rPr lang="en-US" altLang="ru-RU" sz="1200" baseline="300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9</a:t>
              </a:r>
              <a:r>
                <a:rPr lang="en-US" altLang="ru-RU" sz="12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 ions,</a:t>
              </a:r>
            </a:p>
            <a:p>
              <a:pPr algn="ctr" eaLnBrk="1" hangingPunct="1">
                <a:defRPr/>
              </a:pPr>
              <a:r>
                <a:rPr lang="en-US" altLang="ru-RU" sz="12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acceleration up to </a:t>
              </a:r>
            </a:p>
            <a:p>
              <a:pPr algn="ctr" eaLnBrk="1" hangingPunct="1">
                <a:defRPr/>
              </a:pPr>
              <a:r>
                <a:rPr lang="en-US" altLang="ru-RU" sz="12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1 - 4.5 GeV/u max.</a:t>
              </a:r>
              <a:endParaRPr lang="ru-RU" altLang="ru-RU" sz="12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3" name="Group 5"/>
          <p:cNvGrpSpPr>
            <a:grpSpLocks/>
          </p:cNvGrpSpPr>
          <p:nvPr/>
        </p:nvGrpSpPr>
        <p:grpSpPr bwMode="auto">
          <a:xfrm>
            <a:off x="4390841" y="1074716"/>
            <a:ext cx="4783137" cy="622300"/>
            <a:chOff x="2624" y="685"/>
            <a:chExt cx="2997" cy="392"/>
          </a:xfrm>
          <a:solidFill>
            <a:srgbClr val="9999FF"/>
          </a:solidFill>
        </p:grpSpPr>
        <p:sp>
          <p:nvSpPr>
            <p:cNvPr id="84" name="Text Box 65"/>
            <p:cNvSpPr txBox="1">
              <a:spLocks noChangeArrowheads="1"/>
            </p:cNvSpPr>
            <p:nvPr/>
          </p:nvSpPr>
          <p:spPr bwMode="auto">
            <a:xfrm>
              <a:off x="3047" y="772"/>
              <a:ext cx="1565" cy="240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rgbClr val="0066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1600" b="1" dirty="0" err="1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Linac</a:t>
              </a:r>
              <a:r>
                <a:rPr lang="en-US" altLang="ru-RU" sz="1600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 LU</a:t>
              </a:r>
              <a:r>
                <a:rPr lang="ru-RU" altLang="ru-RU" sz="1600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-20</a:t>
              </a:r>
            </a:p>
          </p:txBody>
        </p:sp>
        <p:sp>
          <p:nvSpPr>
            <p:cNvPr id="85" name="Text Box 65"/>
            <p:cNvSpPr txBox="1">
              <a:spLocks noChangeArrowheads="1"/>
            </p:cNvSpPr>
            <p:nvPr/>
          </p:nvSpPr>
          <p:spPr bwMode="auto">
            <a:xfrm>
              <a:off x="4768" y="685"/>
              <a:ext cx="853" cy="392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rgbClr val="0066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1600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Ion sources</a:t>
              </a:r>
              <a:endParaRPr lang="ru-RU" altLang="ru-RU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Line 95"/>
            <p:cNvSpPr>
              <a:spLocks noChangeShapeType="1"/>
            </p:cNvSpPr>
            <p:nvPr/>
          </p:nvSpPr>
          <p:spPr bwMode="auto">
            <a:xfrm flipH="1" flipV="1">
              <a:off x="4625" y="894"/>
              <a:ext cx="115" cy="5"/>
            </a:xfrm>
            <a:prstGeom prst="line">
              <a:avLst/>
            </a:prstGeom>
            <a:grpFill/>
            <a:ln w="38100">
              <a:solidFill>
                <a:srgbClr val="006600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CC"/>
                </a:solidFill>
              </a:endParaRPr>
            </a:p>
          </p:txBody>
        </p:sp>
        <p:sp>
          <p:nvSpPr>
            <p:cNvPr id="87" name="Line 9"/>
            <p:cNvSpPr>
              <a:spLocks noChangeShapeType="1"/>
            </p:cNvSpPr>
            <p:nvPr/>
          </p:nvSpPr>
          <p:spPr bwMode="auto">
            <a:xfrm flipH="1">
              <a:off x="2624" y="896"/>
              <a:ext cx="416" cy="0"/>
            </a:xfrm>
            <a:prstGeom prst="line">
              <a:avLst/>
            </a:prstGeom>
            <a:grpFill/>
            <a:ln w="38100">
              <a:solidFill>
                <a:srgbClr val="00660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CC"/>
                </a:solidFill>
              </a:endParaRPr>
            </a:p>
          </p:txBody>
        </p:sp>
      </p:grpSp>
      <p:grpSp>
        <p:nvGrpSpPr>
          <p:cNvPr id="88" name="Group 55"/>
          <p:cNvGrpSpPr>
            <a:grpSpLocks/>
          </p:cNvGrpSpPr>
          <p:nvPr/>
        </p:nvGrpSpPr>
        <p:grpSpPr bwMode="auto">
          <a:xfrm>
            <a:off x="2765242" y="1414440"/>
            <a:ext cx="1582737" cy="2449513"/>
            <a:chOff x="1749" y="1128"/>
            <a:chExt cx="997" cy="1543"/>
          </a:xfrm>
          <a:solidFill>
            <a:srgbClr val="9999FF"/>
          </a:solidFill>
        </p:grpSpPr>
        <p:sp>
          <p:nvSpPr>
            <p:cNvPr id="89" name="Line 89"/>
            <p:cNvSpPr>
              <a:spLocks noChangeShapeType="1"/>
            </p:cNvSpPr>
            <p:nvPr/>
          </p:nvSpPr>
          <p:spPr bwMode="auto">
            <a:xfrm flipH="1">
              <a:off x="2122" y="1361"/>
              <a:ext cx="291" cy="928"/>
            </a:xfrm>
            <a:prstGeom prst="line">
              <a:avLst/>
            </a:prstGeom>
            <a:grpFill/>
            <a:ln w="38100">
              <a:solidFill>
                <a:srgbClr val="006600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CC"/>
                </a:solidFill>
              </a:endParaRPr>
            </a:p>
          </p:txBody>
        </p:sp>
        <p:sp>
          <p:nvSpPr>
            <p:cNvPr id="90" name="Arc 57"/>
            <p:cNvSpPr>
              <a:spLocks/>
            </p:cNvSpPr>
            <p:nvPr/>
          </p:nvSpPr>
          <p:spPr bwMode="auto">
            <a:xfrm flipH="1">
              <a:off x="2406" y="1128"/>
              <a:ext cx="34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-1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-1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00660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CC"/>
                </a:solidFill>
              </a:endParaRPr>
            </a:p>
          </p:txBody>
        </p:sp>
        <p:sp>
          <p:nvSpPr>
            <p:cNvPr id="91" name="Arc 58"/>
            <p:cNvSpPr>
              <a:spLocks/>
            </p:cNvSpPr>
            <p:nvPr/>
          </p:nvSpPr>
          <p:spPr bwMode="auto">
            <a:xfrm rot="-3792276" flipH="1" flipV="1">
              <a:off x="1639" y="2281"/>
              <a:ext cx="50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-1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-1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00660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CC"/>
                </a:solidFill>
              </a:endParaRPr>
            </a:p>
          </p:txBody>
        </p:sp>
      </p:grpSp>
      <p:sp>
        <p:nvSpPr>
          <p:cNvPr id="24606" name="Arc 94"/>
          <p:cNvSpPr>
            <a:spLocks/>
          </p:cNvSpPr>
          <p:nvPr/>
        </p:nvSpPr>
        <p:spPr bwMode="auto">
          <a:xfrm rot="10693531" flipV="1">
            <a:off x="3579813" y="3308328"/>
            <a:ext cx="1162050" cy="1465262"/>
          </a:xfrm>
          <a:custGeom>
            <a:avLst/>
            <a:gdLst>
              <a:gd name="T0" fmla="*/ 0 w 21564"/>
              <a:gd name="T1" fmla="*/ 0 h 21249"/>
              <a:gd name="T2" fmla="*/ 0 w 21564"/>
              <a:gd name="T3" fmla="*/ 0 h 21249"/>
              <a:gd name="T4" fmla="*/ 0 w 21564"/>
              <a:gd name="T5" fmla="*/ 0 h 21249"/>
              <a:gd name="T6" fmla="*/ 0 60000 65536"/>
              <a:gd name="T7" fmla="*/ 0 60000 65536"/>
              <a:gd name="T8" fmla="*/ 0 60000 65536"/>
              <a:gd name="T9" fmla="*/ 0 w 21564"/>
              <a:gd name="T10" fmla="*/ 0 h 21249"/>
              <a:gd name="T11" fmla="*/ 21564 w 21564"/>
              <a:gd name="T12" fmla="*/ 21249 h 212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64" h="21249" fill="none" extrusionOk="0">
                <a:moveTo>
                  <a:pt x="3880" y="0"/>
                </a:moveTo>
                <a:cubicBezTo>
                  <a:pt x="13681" y="1790"/>
                  <a:pt x="20986" y="10051"/>
                  <a:pt x="21563" y="19997"/>
                </a:cubicBezTo>
              </a:path>
              <a:path w="21564" h="21249" stroke="0" extrusionOk="0">
                <a:moveTo>
                  <a:pt x="3880" y="0"/>
                </a:moveTo>
                <a:cubicBezTo>
                  <a:pt x="13681" y="1790"/>
                  <a:pt x="20986" y="10051"/>
                  <a:pt x="21563" y="19997"/>
                </a:cubicBezTo>
                <a:lnTo>
                  <a:pt x="0" y="21249"/>
                </a:lnTo>
                <a:lnTo>
                  <a:pt x="3880" y="0"/>
                </a:lnTo>
                <a:close/>
              </a:path>
            </a:pathLst>
          </a:custGeom>
          <a:noFill/>
          <a:ln w="38100">
            <a:solidFill>
              <a:srgbClr val="0066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607" name="Line 95"/>
          <p:cNvSpPr>
            <a:spLocks noChangeShapeType="1"/>
          </p:cNvSpPr>
          <p:nvPr/>
        </p:nvSpPr>
        <p:spPr bwMode="auto">
          <a:xfrm flipH="1">
            <a:off x="4497388" y="2824140"/>
            <a:ext cx="1020762" cy="461963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608" name="Text Box 64"/>
          <p:cNvSpPr txBox="1">
            <a:spLocks noChangeArrowheads="1"/>
          </p:cNvSpPr>
          <p:nvPr/>
        </p:nvSpPr>
        <p:spPr bwMode="auto">
          <a:xfrm>
            <a:off x="5232400" y="1768453"/>
            <a:ext cx="3659188" cy="1504950"/>
          </a:xfrm>
          <a:prstGeom prst="rect">
            <a:avLst/>
          </a:prstGeom>
          <a:solidFill>
            <a:srgbClr val="92D050"/>
          </a:solidFill>
          <a:ln w="38100">
            <a:solidFill>
              <a:srgbClr val="006600"/>
            </a:solidFill>
            <a:prstDash val="sysDot"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/>
            <a:endParaRPr lang="en-US" altLang="ru-RU" b="1" u="sng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/>
            <a:endParaRPr lang="en-US" altLang="ru-RU" b="1" u="sng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/>
            <a:r>
              <a:rPr lang="en-US" altLang="ru-RU" b="1" u="sng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Fixed </a:t>
            </a:r>
            <a:r>
              <a:rPr lang="en-US" altLang="ru-RU" b="1" u="sng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Target Area</a:t>
            </a:r>
            <a:endParaRPr lang="ru-RU" altLang="ru-RU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 Box 97"/>
          <p:cNvSpPr txBox="1">
            <a:spLocks noChangeArrowheads="1"/>
          </p:cNvSpPr>
          <p:nvPr/>
        </p:nvSpPr>
        <p:spPr bwMode="auto">
          <a:xfrm rot="20038883">
            <a:off x="3607186" y="3124186"/>
            <a:ext cx="1644650" cy="8509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>
            <a:lvl1pPr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kumimoji="1" sz="16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>
              <a:defRPr kumimoji="1" sz="16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>
              <a:defRPr kumimoji="1" sz="16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>
              <a:defRPr kumimoji="1" sz="16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defRPr/>
            </a:pPr>
            <a:r>
              <a:rPr kumimoji="0" lang="en-US" sz="1200" dirty="0" smtClean="0">
                <a:solidFill>
                  <a:srgbClr val="006600"/>
                </a:solidFill>
                <a:latin typeface="+mj-lt"/>
              </a:rPr>
              <a:t>Slow resonance extraction</a:t>
            </a:r>
          </a:p>
        </p:txBody>
      </p:sp>
      <p:grpSp>
        <p:nvGrpSpPr>
          <p:cNvPr id="80" name="Group 22"/>
          <p:cNvGrpSpPr>
            <a:grpSpLocks/>
          </p:cNvGrpSpPr>
          <p:nvPr/>
        </p:nvGrpSpPr>
        <p:grpSpPr bwMode="auto">
          <a:xfrm>
            <a:off x="3395662" y="4421165"/>
            <a:ext cx="1298574" cy="1243013"/>
            <a:chOff x="2017" y="2789"/>
            <a:chExt cx="818" cy="783"/>
          </a:xfrm>
        </p:grpSpPr>
        <p:sp>
          <p:nvSpPr>
            <p:cNvPr id="24612" name="Arc 96"/>
            <p:cNvSpPr>
              <a:spLocks/>
            </p:cNvSpPr>
            <p:nvPr/>
          </p:nvSpPr>
          <p:spPr bwMode="auto">
            <a:xfrm rot="-4625293">
              <a:off x="1990" y="3262"/>
              <a:ext cx="337" cy="284"/>
            </a:xfrm>
            <a:custGeom>
              <a:avLst/>
              <a:gdLst>
                <a:gd name="T0" fmla="*/ 0 w 21600"/>
                <a:gd name="T1" fmla="*/ 0 h 23142"/>
                <a:gd name="T2" fmla="*/ 0 w 21600"/>
                <a:gd name="T3" fmla="*/ 0 h 23142"/>
                <a:gd name="T4" fmla="*/ 0 w 21600"/>
                <a:gd name="T5" fmla="*/ 0 h 2314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3142"/>
                <a:gd name="T11" fmla="*/ 21600 w 21600"/>
                <a:gd name="T12" fmla="*/ 23142 h 231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3142" fill="none" extrusionOk="0">
                  <a:moveTo>
                    <a:pt x="4209" y="0"/>
                  </a:moveTo>
                  <a:cubicBezTo>
                    <a:pt x="14318" y="2009"/>
                    <a:pt x="21600" y="10879"/>
                    <a:pt x="21600" y="21186"/>
                  </a:cubicBezTo>
                  <a:cubicBezTo>
                    <a:pt x="21600" y="21839"/>
                    <a:pt x="21570" y="22491"/>
                    <a:pt x="21511" y="23142"/>
                  </a:cubicBezTo>
                </a:path>
                <a:path w="21600" h="23142" stroke="0" extrusionOk="0">
                  <a:moveTo>
                    <a:pt x="4209" y="0"/>
                  </a:moveTo>
                  <a:cubicBezTo>
                    <a:pt x="14318" y="2009"/>
                    <a:pt x="21600" y="10879"/>
                    <a:pt x="21600" y="21186"/>
                  </a:cubicBezTo>
                  <a:cubicBezTo>
                    <a:pt x="21600" y="21839"/>
                    <a:pt x="21570" y="22491"/>
                    <a:pt x="21511" y="23142"/>
                  </a:cubicBezTo>
                  <a:lnTo>
                    <a:pt x="0" y="21186"/>
                  </a:lnTo>
                  <a:lnTo>
                    <a:pt x="4209" y="0"/>
                  </a:lnTo>
                  <a:close/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/>
            <a:lstStyle/>
            <a:p>
              <a:endParaRPr lang="ru-RU"/>
            </a:p>
          </p:txBody>
        </p:sp>
        <p:sp>
          <p:nvSpPr>
            <p:cNvPr id="24613" name="Arc 93"/>
            <p:cNvSpPr>
              <a:spLocks/>
            </p:cNvSpPr>
            <p:nvPr/>
          </p:nvSpPr>
          <p:spPr bwMode="auto">
            <a:xfrm rot="4986537" flipH="1">
              <a:off x="2420" y="3162"/>
              <a:ext cx="331" cy="483"/>
            </a:xfrm>
            <a:custGeom>
              <a:avLst/>
              <a:gdLst>
                <a:gd name="T0" fmla="*/ 0 w 21562"/>
                <a:gd name="T1" fmla="*/ 0 h 20893"/>
                <a:gd name="T2" fmla="*/ 0 w 21562"/>
                <a:gd name="T3" fmla="*/ 0 h 20893"/>
                <a:gd name="T4" fmla="*/ 0 w 21562"/>
                <a:gd name="T5" fmla="*/ 0 h 20893"/>
                <a:gd name="T6" fmla="*/ 0 60000 65536"/>
                <a:gd name="T7" fmla="*/ 0 60000 65536"/>
                <a:gd name="T8" fmla="*/ 0 60000 65536"/>
                <a:gd name="T9" fmla="*/ 0 w 21562"/>
                <a:gd name="T10" fmla="*/ 0 h 20893"/>
                <a:gd name="T11" fmla="*/ 21562 w 21562"/>
                <a:gd name="T12" fmla="*/ 20893 h 208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2" h="20893" fill="none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</a:path>
                <a:path w="21562" h="20893" stroke="0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  <a:lnTo>
                    <a:pt x="0" y="20893"/>
                  </a:lnTo>
                  <a:lnTo>
                    <a:pt x="5481" y="0"/>
                  </a:lnTo>
                  <a:close/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ru-RU"/>
            </a:p>
          </p:txBody>
        </p:sp>
        <p:sp>
          <p:nvSpPr>
            <p:cNvPr id="24614" name="Arc 93"/>
            <p:cNvSpPr>
              <a:spLocks/>
            </p:cNvSpPr>
            <p:nvPr/>
          </p:nvSpPr>
          <p:spPr bwMode="auto">
            <a:xfrm rot="-4986537" flipH="1" flipV="1">
              <a:off x="2312" y="2771"/>
              <a:ext cx="505" cy="541"/>
            </a:xfrm>
            <a:custGeom>
              <a:avLst/>
              <a:gdLst>
                <a:gd name="T0" fmla="*/ 0 w 21562"/>
                <a:gd name="T1" fmla="*/ 0 h 20893"/>
                <a:gd name="T2" fmla="*/ 0 w 21562"/>
                <a:gd name="T3" fmla="*/ 0 h 20893"/>
                <a:gd name="T4" fmla="*/ 0 w 21562"/>
                <a:gd name="T5" fmla="*/ 0 h 20893"/>
                <a:gd name="T6" fmla="*/ 0 60000 65536"/>
                <a:gd name="T7" fmla="*/ 0 60000 65536"/>
                <a:gd name="T8" fmla="*/ 0 60000 65536"/>
                <a:gd name="T9" fmla="*/ 0 w 21562"/>
                <a:gd name="T10" fmla="*/ 0 h 20893"/>
                <a:gd name="T11" fmla="*/ 21562 w 21562"/>
                <a:gd name="T12" fmla="*/ 20893 h 208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2" h="20893" fill="none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</a:path>
                <a:path w="21562" h="20893" stroke="0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  <a:lnTo>
                    <a:pt x="0" y="20893"/>
                  </a:lnTo>
                  <a:lnTo>
                    <a:pt x="5481" y="0"/>
                  </a:lnTo>
                  <a:close/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ru-RU"/>
            </a:p>
          </p:txBody>
        </p:sp>
      </p:grpSp>
      <p:grpSp>
        <p:nvGrpSpPr>
          <p:cNvPr id="94" name="Group 26"/>
          <p:cNvGrpSpPr>
            <a:grpSpLocks/>
          </p:cNvGrpSpPr>
          <p:nvPr/>
        </p:nvGrpSpPr>
        <p:grpSpPr bwMode="auto">
          <a:xfrm>
            <a:off x="4627990" y="4425926"/>
            <a:ext cx="4331431" cy="1350963"/>
            <a:chOff x="2758" y="2780"/>
            <a:chExt cx="2742" cy="851"/>
          </a:xfrm>
          <a:solidFill>
            <a:srgbClr val="9999FF"/>
          </a:solidFill>
        </p:grpSpPr>
        <p:grpSp>
          <p:nvGrpSpPr>
            <p:cNvPr id="95" name="Group 27"/>
            <p:cNvGrpSpPr>
              <a:grpSpLocks/>
            </p:cNvGrpSpPr>
            <p:nvPr/>
          </p:nvGrpSpPr>
          <p:grpSpPr bwMode="auto">
            <a:xfrm>
              <a:off x="2758" y="2780"/>
              <a:ext cx="2742" cy="851"/>
              <a:chOff x="2758" y="2780"/>
              <a:chExt cx="2742" cy="851"/>
            </a:xfrm>
            <a:grpFill/>
          </p:grpSpPr>
          <p:sp>
            <p:nvSpPr>
              <p:cNvPr id="98" name="Oval 69"/>
              <p:cNvSpPr>
                <a:spLocks noChangeArrowheads="1"/>
              </p:cNvSpPr>
              <p:nvPr/>
            </p:nvSpPr>
            <p:spPr bwMode="auto">
              <a:xfrm>
                <a:off x="2758" y="2781"/>
                <a:ext cx="860" cy="842"/>
              </a:xfrm>
              <a:prstGeom prst="ellipse">
                <a:avLst/>
              </a:prstGeom>
              <a:grpFill/>
              <a:ln w="38100">
                <a:solidFill>
                  <a:srgbClr val="000066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baseline="30000" smtClean="0">
                  <a:latin typeface="Arial" pitchFamily="34" charset="0"/>
                </a:endParaRPr>
              </a:p>
            </p:txBody>
          </p:sp>
          <p:sp>
            <p:nvSpPr>
              <p:cNvPr id="101" name="Oval 70"/>
              <p:cNvSpPr>
                <a:spLocks noChangeArrowheads="1"/>
              </p:cNvSpPr>
              <p:nvPr/>
            </p:nvSpPr>
            <p:spPr bwMode="auto">
              <a:xfrm>
                <a:off x="4640" y="2813"/>
                <a:ext cx="860" cy="801"/>
              </a:xfrm>
              <a:prstGeom prst="ellipse">
                <a:avLst/>
              </a:prstGeom>
              <a:grpFill/>
              <a:ln w="38100">
                <a:noFill/>
                <a:prstDash val="dash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baseline="30000" smtClean="0">
                  <a:solidFill>
                    <a:schemeClr val="bg2"/>
                  </a:solidFill>
                  <a:latin typeface="Arial" pitchFamily="34" charset="0"/>
                </a:endParaRPr>
              </a:p>
            </p:txBody>
          </p:sp>
          <p:sp>
            <p:nvSpPr>
              <p:cNvPr id="102" name="Oval 72"/>
              <p:cNvSpPr>
                <a:spLocks noChangeArrowheads="1"/>
              </p:cNvSpPr>
              <p:nvPr/>
            </p:nvSpPr>
            <p:spPr bwMode="auto">
              <a:xfrm>
                <a:off x="2837" y="2788"/>
                <a:ext cx="860" cy="836"/>
              </a:xfrm>
              <a:prstGeom prst="ellipse">
                <a:avLst/>
              </a:prstGeom>
              <a:grpFill/>
              <a:ln w="38100">
                <a:noFill/>
                <a:prstDash val="dash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baseline="30000" smtClean="0">
                  <a:latin typeface="Arial" pitchFamily="34" charset="0"/>
                </a:endParaRPr>
              </a:p>
            </p:txBody>
          </p:sp>
          <p:sp>
            <p:nvSpPr>
              <p:cNvPr id="103" name="Oval 73"/>
              <p:cNvSpPr>
                <a:spLocks noChangeArrowheads="1"/>
              </p:cNvSpPr>
              <p:nvPr/>
            </p:nvSpPr>
            <p:spPr bwMode="auto">
              <a:xfrm>
                <a:off x="4561" y="2780"/>
                <a:ext cx="936" cy="851"/>
              </a:xfrm>
              <a:prstGeom prst="ellipse">
                <a:avLst/>
              </a:prstGeom>
              <a:grpFill/>
              <a:ln w="38100">
                <a:solidFill>
                  <a:schemeClr val="accent2">
                    <a:lumMod val="75000"/>
                  </a:schemeClr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baseline="30000" smtClean="0">
                  <a:latin typeface="Arial" pitchFamily="34" charset="0"/>
                </a:endParaRPr>
              </a:p>
            </p:txBody>
          </p:sp>
          <p:sp>
            <p:nvSpPr>
              <p:cNvPr id="104" name="Rectangle 74"/>
              <p:cNvSpPr>
                <a:spLocks noChangeArrowheads="1"/>
              </p:cNvSpPr>
              <p:nvPr/>
            </p:nvSpPr>
            <p:spPr bwMode="auto">
              <a:xfrm>
                <a:off x="3283" y="2795"/>
                <a:ext cx="1723" cy="836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man Old Style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baseline="30000" smtClean="0">
                  <a:latin typeface="Arial" pitchFamily="34" charset="0"/>
                </a:endParaRPr>
              </a:p>
            </p:txBody>
          </p:sp>
          <p:sp>
            <p:nvSpPr>
              <p:cNvPr id="105" name="Line 75"/>
              <p:cNvSpPr>
                <a:spLocks noChangeShapeType="1"/>
              </p:cNvSpPr>
              <p:nvPr/>
            </p:nvSpPr>
            <p:spPr bwMode="auto">
              <a:xfrm flipV="1">
                <a:off x="3268" y="2780"/>
                <a:ext cx="1707" cy="8"/>
              </a:xfrm>
              <a:prstGeom prst="line">
                <a:avLst/>
              </a:prstGeom>
              <a:grpFill/>
              <a:ln w="38100">
                <a:solidFill>
                  <a:srgbClr val="000066"/>
                </a:solidFill>
                <a:prstDash val="dash"/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Line 76"/>
              <p:cNvSpPr>
                <a:spLocks noChangeShapeType="1"/>
              </p:cNvSpPr>
              <p:nvPr/>
            </p:nvSpPr>
            <p:spPr bwMode="auto">
              <a:xfrm>
                <a:off x="3303" y="3624"/>
                <a:ext cx="1564" cy="0"/>
              </a:xfrm>
              <a:prstGeom prst="line">
                <a:avLst/>
              </a:prstGeom>
              <a:grpFill/>
              <a:ln w="38100">
                <a:solidFill>
                  <a:srgbClr val="000066"/>
                </a:solidFill>
                <a:prstDash val="dash"/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6" name="Text Box 77"/>
            <p:cNvSpPr txBox="1">
              <a:spLocks noChangeArrowheads="1"/>
            </p:cNvSpPr>
            <p:nvPr/>
          </p:nvSpPr>
          <p:spPr bwMode="auto">
            <a:xfrm>
              <a:off x="3517" y="2954"/>
              <a:ext cx="1257" cy="63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ru-RU" sz="1400" b="1" dirty="0" smtClean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rPr>
                <a:t>Collider</a:t>
              </a:r>
            </a:p>
            <a:p>
              <a:pPr algn="ctr" eaLnBrk="1" hangingPunct="1">
                <a:defRPr/>
              </a:pPr>
              <a:r>
                <a:rPr lang="en-US" altLang="ru-RU" sz="1400" b="1" dirty="0">
                  <a:solidFill>
                    <a:srgbClr val="0000CC"/>
                  </a:solidFill>
                  <a:latin typeface="Arial" pitchFamily="34" charset="0"/>
                  <a:ea typeface="SimSun" pitchFamily="2" charset="-122"/>
                </a:rPr>
                <a:t>L ≥ 10</a:t>
              </a:r>
              <a:r>
                <a:rPr lang="en-US" altLang="ru-RU" sz="1400" b="1" baseline="30000" dirty="0">
                  <a:solidFill>
                    <a:srgbClr val="0000CC"/>
                  </a:solidFill>
                  <a:latin typeface="Arial" pitchFamily="34" charset="0"/>
                  <a:ea typeface="SimSun" pitchFamily="2" charset="-122"/>
                </a:rPr>
                <a:t>27</a:t>
              </a:r>
              <a:r>
                <a:rPr lang="en-US" altLang="ru-RU" sz="1400" b="1" dirty="0">
                  <a:solidFill>
                    <a:srgbClr val="0000CC"/>
                  </a:solidFill>
                  <a:latin typeface="Arial" pitchFamily="34" charset="0"/>
                  <a:ea typeface="SimSun" pitchFamily="2" charset="-122"/>
                </a:rPr>
                <a:t> </a:t>
              </a:r>
              <a:r>
                <a:rPr lang="ru-RU" altLang="ru-RU" sz="1400" b="1" dirty="0">
                  <a:solidFill>
                    <a:srgbClr val="0000CC"/>
                  </a:solidFill>
                  <a:latin typeface="Arial" pitchFamily="34" charset="0"/>
                  <a:ea typeface="SimSun" pitchFamily="2" charset="-122"/>
                </a:rPr>
                <a:t>см</a:t>
              </a:r>
              <a:r>
                <a:rPr lang="en-US" altLang="ru-RU" sz="1400" b="1" baseline="30000" dirty="0">
                  <a:solidFill>
                    <a:srgbClr val="0000CC"/>
                  </a:solidFill>
                  <a:latin typeface="Arial" pitchFamily="34" charset="0"/>
                  <a:ea typeface="SimSun" pitchFamily="2" charset="-122"/>
                </a:rPr>
                <a:t>-2</a:t>
              </a:r>
              <a:r>
                <a:rPr lang="ru-RU" altLang="ru-RU" sz="1400" b="1" dirty="0">
                  <a:solidFill>
                    <a:srgbClr val="0000CC"/>
                  </a:solidFill>
                  <a:latin typeface="Arial" pitchFamily="34" charset="0"/>
                  <a:ea typeface="SimSun" pitchFamily="2" charset="-122"/>
                </a:rPr>
                <a:t>с</a:t>
              </a:r>
              <a:r>
                <a:rPr lang="en-US" altLang="ru-RU" sz="1400" b="1" baseline="30000" dirty="0">
                  <a:solidFill>
                    <a:srgbClr val="0000CC"/>
                  </a:solidFill>
                  <a:latin typeface="Arial" pitchFamily="34" charset="0"/>
                  <a:ea typeface="SimSun" pitchFamily="2" charset="-122"/>
                </a:rPr>
                <a:t>-1</a:t>
              </a:r>
              <a:endParaRPr lang="ru-RU" altLang="ru-RU" sz="1400" b="1" baseline="30000" dirty="0">
                <a:solidFill>
                  <a:srgbClr val="0000CC"/>
                </a:solidFill>
                <a:latin typeface="Arial" pitchFamily="34" charset="0"/>
                <a:ea typeface="SimSun" pitchFamily="2" charset="-122"/>
              </a:endParaRPr>
            </a:p>
            <a:p>
              <a:pPr algn="ctr" eaLnBrk="1" hangingPunct="1">
                <a:defRPr/>
              </a:pPr>
              <a:endParaRPr lang="en-US" altLang="ru-RU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0" name="Text Box 65"/>
          <p:cNvSpPr txBox="1">
            <a:spLocks noChangeArrowheads="1"/>
          </p:cNvSpPr>
          <p:nvPr/>
        </p:nvSpPr>
        <p:spPr bwMode="auto">
          <a:xfrm>
            <a:off x="0" y="6453188"/>
            <a:ext cx="3125787" cy="406400"/>
          </a:xfrm>
          <a:prstGeom prst="rect">
            <a:avLst/>
          </a:prstGeom>
          <a:solidFill>
            <a:srgbClr val="9999FF"/>
          </a:solidFill>
          <a:ln w="28575">
            <a:noFill/>
            <a:prstDash val="dash"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/>
            <a:r>
              <a:rPr lang="en-US" altLang="ru-RU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work in progress</a:t>
            </a:r>
            <a:endParaRPr lang="ru-RU" altLang="ru-RU" sz="16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 Box 65"/>
          <p:cNvSpPr txBox="1">
            <a:spLocks noChangeArrowheads="1"/>
          </p:cNvSpPr>
          <p:nvPr/>
        </p:nvSpPr>
        <p:spPr bwMode="auto">
          <a:xfrm>
            <a:off x="3125788" y="6454776"/>
            <a:ext cx="2922588" cy="406400"/>
          </a:xfrm>
          <a:prstGeom prst="rect">
            <a:avLst/>
          </a:prstGeom>
          <a:solidFill>
            <a:srgbClr val="FFFF00"/>
          </a:solidFill>
          <a:ln w="28575">
            <a:noFill/>
            <a:prstDash val="dash"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/>
            <a:r>
              <a:rPr lang="en-US" altLang="ru-RU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assembly</a:t>
            </a:r>
            <a:endParaRPr lang="ru-RU" altLang="ru-RU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 Box 65"/>
          <p:cNvSpPr txBox="1">
            <a:spLocks noChangeArrowheads="1"/>
          </p:cNvSpPr>
          <p:nvPr/>
        </p:nvSpPr>
        <p:spPr bwMode="auto">
          <a:xfrm>
            <a:off x="6048376" y="6457414"/>
            <a:ext cx="3100202" cy="406400"/>
          </a:xfrm>
          <a:prstGeom prst="rect">
            <a:avLst/>
          </a:prstGeom>
          <a:solidFill>
            <a:srgbClr val="92D050"/>
          </a:solidFill>
          <a:ln w="28575">
            <a:noFill/>
            <a:prstDash val="dash"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/>
            <a:r>
              <a:rPr lang="en-US" altLang="ru-RU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altLang="ru-RU" sz="1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ommissioned / existing</a:t>
            </a:r>
            <a:endParaRPr lang="ru-RU" altLang="ru-RU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6700" name="AutoShape 44"/>
          <p:cNvSpPr>
            <a:spLocks noChangeArrowheads="1"/>
          </p:cNvSpPr>
          <p:nvPr/>
        </p:nvSpPr>
        <p:spPr bwMode="auto">
          <a:xfrm>
            <a:off x="6584950" y="4286228"/>
            <a:ext cx="266700" cy="254000"/>
          </a:xfrm>
          <a:prstGeom prst="irregularSeal1">
            <a:avLst/>
          </a:prstGeom>
          <a:solidFill>
            <a:srgbClr val="FF99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326698" name="AutoShape 42"/>
          <p:cNvSpPr>
            <a:spLocks noChangeArrowheads="1"/>
          </p:cNvSpPr>
          <p:nvPr/>
        </p:nvSpPr>
        <p:spPr bwMode="auto">
          <a:xfrm>
            <a:off x="6581775" y="5622903"/>
            <a:ext cx="266700" cy="254000"/>
          </a:xfrm>
          <a:prstGeom prst="irregularSeal1">
            <a:avLst/>
          </a:prstGeom>
          <a:solidFill>
            <a:srgbClr val="FF99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6" name="TextBox 5"/>
          <p:cNvSpPr txBox="1"/>
          <p:nvPr/>
        </p:nvSpPr>
        <p:spPr>
          <a:xfrm>
            <a:off x="2382184" y="40320"/>
            <a:ext cx="4233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Facility components: status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63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82544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Injection complex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4704"/>
            <a:ext cx="5220073" cy="233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95094"/>
            <a:ext cx="5220073" cy="2089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CF0"/>
              </a:clrFrom>
              <a:clrTo>
                <a:srgbClr val="FFFC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" r="7318"/>
          <a:stretch/>
        </p:blipFill>
        <p:spPr bwMode="auto">
          <a:xfrm>
            <a:off x="5322830" y="631711"/>
            <a:ext cx="3569650" cy="455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5800" y="5186879"/>
            <a:ext cx="905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• cryogenic </a:t>
            </a:r>
            <a:r>
              <a:rPr lang="en-US" dirty="0"/>
              <a:t>heavy ion source KRION of Electron String Ion Source (ESIS) type</a:t>
            </a:r>
            <a:r>
              <a:rPr lang="en-US" dirty="0" smtClean="0"/>
              <a:t>,</a:t>
            </a:r>
          </a:p>
          <a:p>
            <a:r>
              <a:rPr lang="en-US" dirty="0" smtClean="0"/>
              <a:t>• laser </a:t>
            </a:r>
            <a:r>
              <a:rPr lang="en-US" dirty="0"/>
              <a:t>source</a:t>
            </a:r>
            <a:r>
              <a:rPr lang="en-US" dirty="0" smtClean="0"/>
              <a:t>,</a:t>
            </a:r>
          </a:p>
          <a:p>
            <a:r>
              <a:rPr lang="en-US" dirty="0" smtClean="0"/>
              <a:t>• source </a:t>
            </a:r>
            <a:r>
              <a:rPr lang="en-US" dirty="0"/>
              <a:t>of polarized protons and deuterons</a:t>
            </a:r>
            <a:r>
              <a:rPr lang="en-US" dirty="0" smtClean="0"/>
              <a:t>,</a:t>
            </a:r>
          </a:p>
          <a:p>
            <a:r>
              <a:rPr lang="en-US" dirty="0" smtClean="0"/>
              <a:t>• modernized </a:t>
            </a:r>
            <a:r>
              <a:rPr lang="en-US" dirty="0" err="1"/>
              <a:t>linac</a:t>
            </a:r>
            <a:r>
              <a:rPr lang="en-US" dirty="0"/>
              <a:t> LU-20 (existing</a:t>
            </a:r>
            <a:r>
              <a:rPr lang="en-US" dirty="0" smtClean="0"/>
              <a:t>),</a:t>
            </a:r>
          </a:p>
          <a:p>
            <a:r>
              <a:rPr lang="en-US" dirty="0" smtClean="0"/>
              <a:t>• new </a:t>
            </a:r>
            <a:r>
              <a:rPr lang="en-US" dirty="0"/>
              <a:t>heavy ion linear accelerator (HILAC</a:t>
            </a:r>
            <a:r>
              <a:rPr lang="en-US" dirty="0" smtClean="0"/>
              <a:t>),</a:t>
            </a:r>
          </a:p>
          <a:p>
            <a:r>
              <a:rPr lang="en-US" dirty="0" smtClean="0"/>
              <a:t>• transfer </a:t>
            </a:r>
            <a:r>
              <a:rPr lang="en-US" dirty="0"/>
              <a:t>channels.</a:t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60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636"/>
            <a:ext cx="8229600" cy="85108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JINR </a:t>
            </a:r>
            <a:r>
              <a:rPr lang="en-US" b="1" dirty="0" err="1" smtClean="0">
                <a:solidFill>
                  <a:srgbClr val="FF0000"/>
                </a:solidFill>
              </a:rPr>
              <a:t>Synchrophasotron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608" y="1124744"/>
            <a:ext cx="510704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3933056"/>
            <a:ext cx="5199901" cy="2924944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498" y="3861048"/>
            <a:ext cx="3128152" cy="2898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8861" y="1276965"/>
            <a:ext cx="30275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ru-RU" b="1" dirty="0" smtClean="0">
                <a:solidFill>
                  <a:srgbClr val="00B050"/>
                </a:solidFill>
              </a:rPr>
              <a:t>Magnetic system weight – </a:t>
            </a:r>
          </a:p>
          <a:p>
            <a:pPr algn="ctr" eaLnBrk="0" hangingPunct="0"/>
            <a:r>
              <a:rPr lang="ru-RU" altLang="ru-RU" b="1" dirty="0" smtClean="0">
                <a:solidFill>
                  <a:srgbClr val="0000CC"/>
                </a:solidFill>
              </a:rPr>
              <a:t>36 000</a:t>
            </a:r>
            <a:r>
              <a:rPr lang="en-US" altLang="ru-RU" b="1" dirty="0" smtClean="0">
                <a:solidFill>
                  <a:srgbClr val="0000CC"/>
                </a:solidFill>
              </a:rPr>
              <a:t> tons</a:t>
            </a:r>
            <a:r>
              <a:rPr lang="ru-RU" altLang="ru-RU" b="1" dirty="0" smtClean="0">
                <a:solidFill>
                  <a:srgbClr val="0000CC"/>
                </a:solidFill>
              </a:rPr>
              <a:t> !!</a:t>
            </a:r>
            <a:endParaRPr lang="en-US" altLang="ru-RU" b="1" dirty="0" smtClean="0">
              <a:solidFill>
                <a:srgbClr val="0000CC"/>
              </a:solidFill>
            </a:endParaRPr>
          </a:p>
          <a:p>
            <a:pPr algn="ctr" eaLnBrk="0" hangingPunct="0"/>
            <a:r>
              <a:rPr lang="en-US" altLang="ru-RU" b="1" dirty="0" smtClean="0">
                <a:solidFill>
                  <a:srgbClr val="00B050"/>
                </a:solidFill>
              </a:rPr>
              <a:t>most heaviest accelerator people ever built</a:t>
            </a:r>
            <a:endParaRPr lang="ru-RU" altLang="ru-RU" b="1" dirty="0" smtClean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8860" y="2790313"/>
            <a:ext cx="30275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ru-RU" b="1" dirty="0" smtClean="0">
                <a:solidFill>
                  <a:srgbClr val="00B050"/>
                </a:solidFill>
              </a:rPr>
              <a:t>The last weak focusing machine for high energy physics</a:t>
            </a:r>
            <a:endParaRPr lang="ru-RU" altLang="ru-RU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33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639</Words>
  <Application>Microsoft Office PowerPoint</Application>
  <PresentationFormat>Экран (4:3)</PresentationFormat>
  <Paragraphs>190</Paragraphs>
  <Slides>21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SimSun</vt:lpstr>
      <vt:lpstr>Apple Chancery</vt:lpstr>
      <vt:lpstr>Arial</vt:lpstr>
      <vt:lpstr>Bookman Old Style</vt:lpstr>
      <vt:lpstr>Calibri</vt:lpstr>
      <vt:lpstr>Symbol</vt:lpstr>
      <vt:lpstr>Times New Roman</vt:lpstr>
      <vt:lpstr>Wingdings</vt:lpstr>
      <vt:lpstr>Тема Office</vt:lpstr>
      <vt:lpstr>NICA accelerator complex at JINR</vt:lpstr>
      <vt:lpstr>NICA (Nuclotron based Ion Collider fAcility)</vt:lpstr>
      <vt:lpstr>NICA: Recreating the first moments of the Universe in the Lab</vt:lpstr>
      <vt:lpstr>NICA Physics</vt:lpstr>
      <vt:lpstr>Main tasks of the NICA project</vt:lpstr>
      <vt:lpstr>Презентация PowerPoint</vt:lpstr>
      <vt:lpstr>Презентация PowerPoint</vt:lpstr>
      <vt:lpstr>Injection complex</vt:lpstr>
      <vt:lpstr>JINR Synchrophasotron</vt:lpstr>
      <vt:lpstr>Nuclotron cable technology</vt:lpstr>
      <vt:lpstr>Презентация PowerPoint</vt:lpstr>
      <vt:lpstr>Презентация PowerPoint</vt:lpstr>
      <vt:lpstr>NICA Booster</vt:lpstr>
      <vt:lpstr>Booster-Nuclotron transport channel</vt:lpstr>
      <vt:lpstr>Nuclotron</vt:lpstr>
      <vt:lpstr>NICA Collider</vt:lpstr>
      <vt:lpstr>Презентация PowerPoint</vt:lpstr>
      <vt:lpstr>NICA Multi Purpose Detector</vt:lpstr>
      <vt:lpstr>Spin Physics Detector</vt:lpstr>
      <vt:lpstr>Baryonic Matter at Nuclotron (BM@N)</vt:lpstr>
      <vt:lpstr>Thank you for your attention!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1857</dc:creator>
  <cp:lastModifiedBy>Artem</cp:lastModifiedBy>
  <cp:revision>174</cp:revision>
  <dcterms:created xsi:type="dcterms:W3CDTF">2019-06-27T12:02:57Z</dcterms:created>
  <dcterms:modified xsi:type="dcterms:W3CDTF">2019-07-11T10:10:26Z</dcterms:modified>
</cp:coreProperties>
</file>