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3" r:id="rId4"/>
  </p:sldMasterIdLst>
  <p:notesMasterIdLst>
    <p:notesMasterId r:id="rId38"/>
  </p:notesMasterIdLst>
  <p:sldIdLst>
    <p:sldId id="300" r:id="rId5"/>
    <p:sldId id="314" r:id="rId6"/>
    <p:sldId id="343" r:id="rId7"/>
    <p:sldId id="344" r:id="rId8"/>
    <p:sldId id="361" r:id="rId9"/>
    <p:sldId id="360" r:id="rId10"/>
    <p:sldId id="340" r:id="rId11"/>
    <p:sldId id="347" r:id="rId12"/>
    <p:sldId id="345" r:id="rId13"/>
    <p:sldId id="263" r:id="rId14"/>
    <p:sldId id="318" r:id="rId15"/>
    <p:sldId id="319" r:id="rId16"/>
    <p:sldId id="320" r:id="rId17"/>
    <p:sldId id="321" r:id="rId18"/>
    <p:sldId id="322" r:id="rId19"/>
    <p:sldId id="346" r:id="rId20"/>
    <p:sldId id="323" r:id="rId21"/>
    <p:sldId id="324" r:id="rId22"/>
    <p:sldId id="325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34" r:id="rId31"/>
    <p:sldId id="355" r:id="rId32"/>
    <p:sldId id="356" r:id="rId33"/>
    <p:sldId id="357" r:id="rId34"/>
    <p:sldId id="339" r:id="rId35"/>
    <p:sldId id="283" r:id="rId36"/>
    <p:sldId id="317" r:id="rId37"/>
  </p:sldIdLst>
  <p:sldSz cx="9144000" cy="6858000" type="screen4x3"/>
  <p:notesSz cx="6670675" cy="99282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0000FF"/>
    <a:srgbClr val="FF6600"/>
    <a:srgbClr val="000000"/>
    <a:srgbClr val="FFCC66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2" autoAdjust="0"/>
    <p:restoredTop sz="99826" autoAdjust="0"/>
  </p:normalViewPr>
  <p:slideViewPr>
    <p:cSldViewPr>
      <p:cViewPr varScale="1">
        <p:scale>
          <a:sx n="86" d="100"/>
          <a:sy n="86" d="100"/>
        </p:scale>
        <p:origin x="756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1"/>
          <p:cNvSpPr>
            <a:spLocks noChangeArrowheads="1"/>
          </p:cNvSpPr>
          <p:nvPr/>
        </p:nvSpPr>
        <p:spPr bwMode="auto">
          <a:xfrm>
            <a:off x="0" y="0"/>
            <a:ext cx="6670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778250" y="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nl-BE" altLang="en-US"/>
          </a:p>
        </p:txBody>
      </p:sp>
      <p:sp>
        <p:nvSpPr>
          <p:cNvPr id="5222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54075" y="744538"/>
            <a:ext cx="4959350" cy="3721100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714875"/>
            <a:ext cx="53340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52231" name="Text Box 6"/>
          <p:cNvSpPr txBox="1">
            <a:spLocks noChangeArrowheads="1"/>
          </p:cNvSpPr>
          <p:nvPr/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778250" y="9429750"/>
            <a:ext cx="28876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53D831B1-6C6A-400F-8A2E-482E11BD9D03}" type="slidenum">
              <a:rPr lang="nl-BE" altLang="en-US"/>
              <a:pPr>
                <a:defRPr/>
              </a:pPr>
              <a:t>‹#›</a:t>
            </a:fld>
            <a:endParaRPr lang="nl-BE" altLang="en-US"/>
          </a:p>
        </p:txBody>
      </p:sp>
    </p:spTree>
    <p:extLst>
      <p:ext uri="{BB962C8B-B14F-4D97-AF65-F5344CB8AC3E}">
        <p14:creationId xmlns:p14="http://schemas.microsoft.com/office/powerpoint/2010/main" val="35738084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0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14" indent="-285736" defTabSz="90800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945" indent="-228589" defTabSz="90800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124" indent="-228589" defTabSz="90800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302" indent="-228589" defTabSz="908006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479" indent="-228589" defTabSz="9080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658" indent="-228589" defTabSz="9080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8836" indent="-228589" defTabSz="9080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015" indent="-228589" defTabSz="9080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5D53DD2-0070-4CB0-A91E-94D84D5A1DF0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8653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CA3E42E7-9DB9-4899-822F-73AD1713F4FF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10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20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icrosoft YaHei" charset="-122"/>
              </a:rPr>
              <a:t>We offer three main  types of Grants:  Starters, Consolidators and Advanced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icrosoft YaHei" charset="-122"/>
              </a:rPr>
              <a:t>Will concentrate today on Starting Grants for PIs 2-7 years past PhD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icrosoft YaHei" charset="-122"/>
              </a:rPr>
              <a:t>Not postdoctoral grants!  Aimed at starting your first research group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icrosoft YaHei" charset="-122"/>
              </a:rPr>
              <a:t>For StG's and CoGs the eligibility window can be extended due to maternity leave, paternity leave, military service, etc</a:t>
            </a:r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2678F9CE-3061-4591-89D3-1A8BAA54F928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4064" indent="-286179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4715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2600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60486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8372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6258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34144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92029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3AF3E9D-49F8-40D8-92DC-D08AEE313B7D}" type="slidenum">
              <a:rPr lang="en-US" smtClean="0">
                <a:solidFill>
                  <a:prstClr val="black"/>
                </a:solidFill>
              </a:rPr>
              <a:pPr eaLnBrk="1" hangingPunct="1"/>
              <a:t>11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56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51DB1-79A4-492B-A1DD-156445C86F2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157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4064" indent="-286179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4715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2600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60486" indent="-228943" defTabSz="917362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8372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6258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34144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92029" indent="-228943" defTabSz="91736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3AF3E9D-49F8-40D8-92DC-D08AEE313B7D}" type="slidenum">
              <a:rPr lang="en-US" smtClean="0">
                <a:solidFill>
                  <a:prstClr val="black"/>
                </a:solidFill>
              </a:rPr>
              <a:pPr eaLnBrk="1" hangingPunct="1"/>
              <a:t>13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63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8FF1B-4433-4E5B-8A14-D19852433903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1586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6634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16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4244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88348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09718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01764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2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94777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105260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886945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33139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978617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014862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662283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282519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874997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3704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3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214970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30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276258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25750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973EB48D-7B9B-4BA1-B744-3B2E6ECFF8AA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32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798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9877" name="Text Box 3"/>
          <p:cNvSpPr txBox="1">
            <a:spLocks noChangeArrowheads="1"/>
          </p:cNvSpPr>
          <p:nvPr/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3C6534C-00C1-4D6A-AD9A-601FB98F7BA7}" type="slidenum">
              <a:rPr lang="en-US" altLang="en-US" sz="120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pPr algn="r" eaLnBrk="1" hangingPunct="1">
                <a:buClrTx/>
                <a:buFontTx/>
                <a:buNone/>
              </a:pPr>
              <a:t>32</a:t>
            </a:fld>
            <a:endParaRPr lang="en-US" altLang="en-US" sz="1200">
              <a:solidFill>
                <a:srgbClr val="000000"/>
              </a:solidFill>
              <a:latin typeface="Arial" charset="0"/>
              <a:ea typeface="MS PGothic" pitchFamily="32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F11DD41B-1A60-421C-8C43-CAD05507CE81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33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788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35588" cy="44688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4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287356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5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2876425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6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95988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922338" y="759485"/>
            <a:ext cx="4826000" cy="37893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844" tIns="45922" rIns="91844" bIns="4592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s-ES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/>
          </p:nvPr>
        </p:nvSpPr>
        <p:spPr>
          <a:xfrm>
            <a:off x="666752" y="4800906"/>
            <a:ext cx="5332413" cy="4545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46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544" indent="-284378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25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8839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5424" indent="-227503" defTabSz="906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0430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5435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0441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5446" indent="-227503" defTabSz="906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7792A5A-D4AD-4544-A0A2-ADF4925FD4E0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69961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70F49365-E3B4-44E7-8A13-DE2E63BF44BB}" type="slidenum">
              <a:rPr lang="nl-BE" altLang="en-US">
                <a:solidFill>
                  <a:srgbClr val="000000"/>
                </a:solidFill>
                <a:latin typeface="Times New Roman" pitchFamily="16" charset="0"/>
                <a:cs typeface="Segoe UI" charset="0"/>
              </a:rPr>
              <a:pPr eaLnBrk="1" hangingPunct="1"/>
              <a:t>9</a:t>
            </a:fld>
            <a:endParaRPr lang="nl-BE" altLang="en-US">
              <a:solidFill>
                <a:srgbClr val="000000"/>
              </a:solidFill>
              <a:latin typeface="Times New Roman" pitchFamily="16" charset="0"/>
              <a:cs typeface="Segoe UI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60938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t>Outline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5487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1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6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233363"/>
            <a:ext cx="2136775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863" y="233363"/>
            <a:ext cx="6259512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6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72BB5-147E-44C9-9A91-6C88EF94C9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170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9EE35-E69C-4117-8B2C-CD556A256B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347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7DE74-C24E-4FE4-BEB9-8D392DC079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794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863" y="1808163"/>
            <a:ext cx="4197350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08163"/>
            <a:ext cx="4198937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5CC9-EA3E-4BF4-96F7-5F3FD2EF69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55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7EE5-1993-43D0-B4F1-4F5608FE3B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457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F35FD-0704-472B-835C-AD59B7CE78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246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C75FC-4EC0-483A-A152-8968E1B205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783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78122-A2A9-430A-9231-570F81FF2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12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98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AB1A7-5414-4B69-96C2-8A37B729EE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315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9D51C-ABD9-4B20-9DFF-89FC82A3D1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1442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233363"/>
            <a:ext cx="2136775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863" y="233363"/>
            <a:ext cx="6259512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85BB5-A9A0-4BB0-A78E-7F9ECDCB7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024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8D796-54E6-493D-AEF0-0FAD216199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1687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FAD03-89E3-4F0C-BD9E-F04E94AF25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825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8C6DE-94F3-418D-B701-895DD8970C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6576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863" y="1808163"/>
            <a:ext cx="4197350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08163"/>
            <a:ext cx="4198937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BE848-6548-4236-B9FB-C000B89CD3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414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C5BB2-9C62-4A79-90B9-ACFFF58D1F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9665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BE0B5-2C3A-4294-9F0A-E8B90FEAB0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4205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B7023-DFD9-4541-93EB-3B325BE94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1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52930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CFA45-C91A-40E0-8CCB-50391E7F28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55438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72ED4-9ED1-4178-98B8-36A362F94C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5692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66B47-A78E-4ACF-905B-5484C1A81B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579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233363"/>
            <a:ext cx="2136775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863" y="233363"/>
            <a:ext cx="6259512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E1B7A-A88F-4842-8483-6D39D12629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187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233363"/>
            <a:ext cx="7458075" cy="9048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6863" y="1808163"/>
            <a:ext cx="4198937" cy="4816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08163"/>
            <a:ext cx="4198938" cy="4816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│</a:t>
            </a:r>
            <a:r>
              <a:rPr lang="en-US"/>
              <a:t> </a:t>
            </a:r>
            <a:fld id="{773B8731-DFCD-48C9-94E3-EF4167739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02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2074D-9353-4B3B-8F12-A0BC1D6655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28184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0235B-FAF6-44CE-BE59-31FBA5664A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46320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498AB-627A-411D-BCDA-39C8FAA56F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34250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D1F4-616E-43A2-B925-CDF517F7E8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19014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33AF5-BFAF-41D7-87FB-F446A09CC21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04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863" y="1808163"/>
            <a:ext cx="4197350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08163"/>
            <a:ext cx="4198937" cy="4410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5628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3F17D-233B-41D0-86D1-8D58018CC6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81325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DD6C8-581C-4E42-8776-B15715E9BA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90519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6DC7-507A-44B9-9411-DB03FE383D8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45795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58CD9-4553-4932-8FB9-E36F61A22C2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39703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44908-27E1-426C-9362-A806778FF0C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44909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E53A6-0DE2-4703-B8DF-981E31A290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752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99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20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735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797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9563" y="233363"/>
            <a:ext cx="7456487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808163"/>
            <a:ext cx="8548687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2286000" y="1584325"/>
            <a:ext cx="2286000" cy="90488"/>
          </a:xfrm>
          <a:prstGeom prst="rect">
            <a:avLst/>
          </a:prstGeom>
          <a:solidFill>
            <a:srgbClr val="A924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4572000" y="1584325"/>
            <a:ext cx="2286000" cy="90488"/>
          </a:xfrm>
          <a:prstGeom prst="rect">
            <a:avLst/>
          </a:prstGeom>
          <a:solidFill>
            <a:srgbClr val="5AB39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6858000" y="1584325"/>
            <a:ext cx="2286000" cy="90488"/>
          </a:xfrm>
          <a:prstGeom prst="rect">
            <a:avLst/>
          </a:prstGeom>
          <a:solidFill>
            <a:srgbClr val="FD5C0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1584325"/>
            <a:ext cx="2286000" cy="90488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8583613" y="63976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BE" altLang="en-US" sz="1000" smtClean="0">
                <a:latin typeface="Arial" charset="0"/>
                <a:ea typeface="MS PGothic" pitchFamily="32" charset="-128"/>
              </a:rPr>
              <a:t>│</a:t>
            </a:r>
            <a:r>
              <a:rPr lang="en-US" altLang="en-US" sz="1000" smtClean="0">
                <a:latin typeface="Arial" charset="0"/>
                <a:ea typeface="MS PGothic" pitchFamily="32" charset="-128"/>
              </a:rPr>
              <a:t> </a:t>
            </a:r>
            <a:fld id="{D9DA385A-2C41-48BA-8F93-432705A15DE1}" type="slidenum">
              <a:rPr lang="en-US" altLang="en-US" sz="1000" smtClean="0">
                <a:latin typeface="Arial" charset="0"/>
                <a:ea typeface="MS PGothic" pitchFamily="32" charset="-128"/>
              </a:rPr>
              <a:pPr>
                <a:buClrTx/>
                <a:buFontTx/>
                <a:buNone/>
                <a:defRPr/>
              </a:pPr>
              <a:t>‹#›</a:t>
            </a:fld>
            <a:endParaRPr lang="en-US" altLang="en-US" sz="1000" smtClean="0">
              <a:latin typeface="Arial" charset="0"/>
              <a:ea typeface="MS PGothic" pitchFamily="32" charset="-128"/>
            </a:endParaRPr>
          </a:p>
        </p:txBody>
      </p:sp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0" y="127000"/>
            <a:ext cx="140652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4" name="Picture 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6299200"/>
            <a:ext cx="251936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2286000" y="1584325"/>
            <a:ext cx="2286000" cy="90488"/>
          </a:xfrm>
          <a:prstGeom prst="rect">
            <a:avLst/>
          </a:prstGeom>
          <a:solidFill>
            <a:srgbClr val="A924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4572000" y="1584325"/>
            <a:ext cx="2286000" cy="90488"/>
          </a:xfrm>
          <a:prstGeom prst="rect">
            <a:avLst/>
          </a:prstGeom>
          <a:solidFill>
            <a:srgbClr val="5AB39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6858000" y="1584325"/>
            <a:ext cx="2286000" cy="90488"/>
          </a:xfrm>
          <a:prstGeom prst="rect">
            <a:avLst/>
          </a:prstGeom>
          <a:solidFill>
            <a:srgbClr val="FD5C0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1584325"/>
            <a:ext cx="2286000" cy="90488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8583613" y="63976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BE" altLang="en-US" sz="1000" smtClean="0">
                <a:latin typeface="Arial" charset="0"/>
                <a:ea typeface="MS PGothic" pitchFamily="32" charset="-128"/>
              </a:rPr>
              <a:t>│</a:t>
            </a:r>
            <a:r>
              <a:rPr lang="en-US" altLang="en-US" sz="1000" smtClean="0">
                <a:latin typeface="Arial" charset="0"/>
                <a:ea typeface="MS PGothic" pitchFamily="32" charset="-128"/>
              </a:rPr>
              <a:t> </a:t>
            </a:r>
            <a:fld id="{8BDD2EC2-1422-42C3-8140-3FF3730D109E}" type="slidenum">
              <a:rPr lang="en-US" altLang="en-US" sz="1000" smtClean="0">
                <a:latin typeface="Arial" charset="0"/>
                <a:ea typeface="MS PGothic" pitchFamily="32" charset="-128"/>
              </a:rPr>
              <a:pPr>
                <a:buClrTx/>
                <a:buFontTx/>
                <a:buNone/>
                <a:defRPr/>
              </a:pPr>
              <a:t>‹#›</a:t>
            </a:fld>
            <a:endParaRPr lang="en-US" altLang="en-US" sz="1000" smtClean="0">
              <a:latin typeface="Arial" charset="0"/>
              <a:ea typeface="MS PGothic" pitchFamily="32" charset="-128"/>
            </a:endParaRP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0" y="127000"/>
            <a:ext cx="140652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6299200"/>
            <a:ext cx="251936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09563" y="233363"/>
            <a:ext cx="7456487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808163"/>
            <a:ext cx="8548687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24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24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78E87068-AB10-4EDA-912E-7B488B2A3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286000" y="1584325"/>
            <a:ext cx="2286000" cy="90488"/>
          </a:xfrm>
          <a:prstGeom prst="rect">
            <a:avLst/>
          </a:prstGeom>
          <a:solidFill>
            <a:srgbClr val="A924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4572000" y="1584325"/>
            <a:ext cx="2286000" cy="90488"/>
          </a:xfrm>
          <a:prstGeom prst="rect">
            <a:avLst/>
          </a:prstGeom>
          <a:solidFill>
            <a:srgbClr val="5AB39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6858000" y="1584325"/>
            <a:ext cx="2286000" cy="90488"/>
          </a:xfrm>
          <a:prstGeom prst="rect">
            <a:avLst/>
          </a:prstGeom>
          <a:solidFill>
            <a:srgbClr val="FD5C0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584325"/>
            <a:ext cx="2286000" cy="90488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8583613" y="63976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BE" altLang="en-US" sz="1000" smtClean="0">
                <a:latin typeface="Arial" charset="0"/>
                <a:ea typeface="MS PGothic" pitchFamily="32" charset="-128"/>
              </a:rPr>
              <a:t>│</a:t>
            </a:r>
            <a:r>
              <a:rPr lang="en-US" altLang="en-US" sz="1000" smtClean="0">
                <a:latin typeface="Arial" charset="0"/>
                <a:ea typeface="MS PGothic" pitchFamily="32" charset="-128"/>
              </a:rPr>
              <a:t> </a:t>
            </a:r>
            <a:fld id="{77208BC0-D5B3-43A7-B659-AF23C35DD6FE}" type="slidenum">
              <a:rPr lang="en-US" altLang="en-US" sz="1000" smtClean="0">
                <a:latin typeface="Arial" charset="0"/>
                <a:ea typeface="MS PGothic" pitchFamily="32" charset="-128"/>
              </a:rPr>
              <a:pPr>
                <a:buClrTx/>
                <a:buFontTx/>
                <a:buNone/>
                <a:defRPr/>
              </a:pPr>
              <a:t>‹#›</a:t>
            </a:fld>
            <a:endParaRPr lang="en-US" altLang="en-US" sz="1000" smtClean="0">
              <a:latin typeface="Arial" charset="0"/>
              <a:ea typeface="MS PGothic" pitchFamily="32" charset="-128"/>
            </a:endParaRP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0" y="127000"/>
            <a:ext cx="140652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6299200"/>
            <a:ext cx="251936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09563" y="233363"/>
            <a:ext cx="7456487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8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808163"/>
            <a:ext cx="8548687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24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2400" smtClean="0">
                <a:solidFill>
                  <a:srgbClr val="000000"/>
                </a:solidFill>
                <a:latin typeface="Times New Roman" pitchFamily="16" charset="0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B23F2C60-DE45-43F4-8518-746CF1BA44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32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Arial" charset="0"/>
          <a:ea typeface="Geneva" charset="0"/>
          <a:cs typeface="Genev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2286000" y="1584325"/>
            <a:ext cx="2286000" cy="90488"/>
          </a:xfrm>
          <a:prstGeom prst="rect">
            <a:avLst/>
          </a:prstGeom>
          <a:solidFill>
            <a:srgbClr val="A924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572000" y="1584325"/>
            <a:ext cx="2286000" cy="90488"/>
          </a:xfrm>
          <a:prstGeom prst="rect">
            <a:avLst/>
          </a:prstGeom>
          <a:solidFill>
            <a:srgbClr val="5AB39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6858000" y="1584325"/>
            <a:ext cx="2286000" cy="90488"/>
          </a:xfrm>
          <a:prstGeom prst="rect">
            <a:avLst/>
          </a:prstGeom>
          <a:solidFill>
            <a:srgbClr val="FD5C0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1584325"/>
            <a:ext cx="2286000" cy="90488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583613" y="63976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GB" altLang="en-US" sz="1000" smtClean="0">
                <a:latin typeface="Arial" charset="0"/>
                <a:ea typeface="MS PGothic" pitchFamily="32" charset="-128"/>
              </a:rPr>
              <a:t>│ </a:t>
            </a:r>
            <a:fld id="{98015B7C-8F83-4E55-9F86-DBAE5C8F3901}" type="slidenum">
              <a:rPr lang="en-GB" altLang="en-US" sz="1000" smtClean="0">
                <a:latin typeface="Arial" charset="0"/>
                <a:ea typeface="MS PGothic" pitchFamily="32" charset="-128"/>
              </a:rPr>
              <a:pPr>
                <a:defRPr/>
              </a:pPr>
              <a:t>‹#›</a:t>
            </a:fld>
            <a:endParaRPr lang="en-GB" altLang="en-US" sz="1000" smtClean="0">
              <a:latin typeface="Arial" charset="0"/>
              <a:ea typeface="MS PGothic" pitchFamily="32" charset="-128"/>
            </a:endParaRPr>
          </a:p>
        </p:txBody>
      </p:sp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0" y="127000"/>
            <a:ext cx="140652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6299200"/>
            <a:ext cx="251936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06/12/16</a:t>
            </a:r>
          </a:p>
        </p:txBody>
      </p:sp>
      <p:sp>
        <p:nvSpPr>
          <p:cNvPr id="6154" name="Text Box 9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</a:tabLst>
              <a:defRPr sz="1400" smtClean="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5E9569F0-B8CD-49E7-A132-BA9BCA624BF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15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615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5pPr>
      <a:lvl6pPr marL="2514600" indent="-228600" algn="l" defTabSz="449263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6pPr>
      <a:lvl7pPr marL="2971800" indent="-228600" algn="l" defTabSz="449263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7pPr>
      <a:lvl8pPr marL="3429000" indent="-228600" algn="l" defTabSz="449263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8pPr>
      <a:lvl9pPr marL="3886200" indent="-228600" algn="l" defTabSz="449263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Calibri" pitchFamily="32" charset="0"/>
          <a:ea typeface="Geneva" charset="0"/>
          <a:cs typeface="Geneva" charset="0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" y="1568123"/>
            <a:ext cx="9144000" cy="53562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6662738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FFFFFF"/>
                </a:solidFill>
              </a:rPr>
              <a:t>© Art &amp; Build Architect / </a:t>
            </a:r>
            <a:r>
              <a:rPr lang="en-US" sz="1100" dirty="0" err="1">
                <a:solidFill>
                  <a:srgbClr val="FFFFFF"/>
                </a:solidFill>
              </a:rPr>
              <a:t>Montois</a:t>
            </a:r>
            <a:r>
              <a:rPr lang="en-US" sz="1100" dirty="0">
                <a:solidFill>
                  <a:srgbClr val="FFFFFF"/>
                </a:solidFill>
              </a:rPr>
              <a:t> Partners / credits: S. </a:t>
            </a:r>
            <a:r>
              <a:rPr lang="en-US" sz="1100" dirty="0" err="1">
                <a:solidFill>
                  <a:srgbClr val="FFFFFF"/>
                </a:solidFill>
              </a:rPr>
              <a:t>Brison</a:t>
            </a:r>
            <a:endParaRPr lang="en-GB" sz="11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813" y="6308725"/>
            <a:ext cx="611187" cy="5492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BE" smtClean="0"/>
              <a:t>│</a:t>
            </a:r>
            <a:r>
              <a:rPr lang="en-US" smtClean="0"/>
              <a:t> </a:t>
            </a:r>
            <a:fld id="{248AD1C6-06E5-4AB2-9ED6-ED9F82E4DE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11760" y="4365104"/>
            <a:ext cx="666486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altLang="nl-BE" sz="2400" b="1" dirty="0" smtClean="0">
                <a:solidFill>
                  <a:schemeClr val="bg1"/>
                </a:solidFill>
                <a:cs typeface="Arial" pitchFamily="34" charset="0"/>
              </a:rPr>
              <a:t>Dr Luis Fariña Busto</a:t>
            </a:r>
          </a:p>
          <a:p>
            <a:pPr algn="r">
              <a:lnSpc>
                <a:spcPct val="120000"/>
              </a:lnSpc>
            </a:pPr>
            <a:r>
              <a:rPr lang="en-GB" altLang="nl-BE" sz="2000" b="1" dirty="0" smtClean="0">
                <a:solidFill>
                  <a:schemeClr val="bg1"/>
                </a:solidFill>
                <a:cs typeface="Arial" pitchFamily="34" charset="0"/>
              </a:rPr>
              <a:t>Research Project Officer - Physical Sciences &amp; Engineering</a:t>
            </a:r>
            <a:endParaRPr lang="en-GB" altLang="nl-BE" sz="2000" b="1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>ERCEA</a:t>
            </a:r>
            <a:r>
              <a:rPr lang="en-GB" sz="2000" b="1" dirty="0" smtClean="0">
                <a:solidFill>
                  <a:schemeClr val="bg1"/>
                </a:solidFill>
              </a:rPr>
              <a:t>  Scientific Management Department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gray">
          <a:xfrm>
            <a:off x="26495" y="83688"/>
            <a:ext cx="7137793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defTabSz="449263">
              <a:defRPr/>
            </a:pPr>
            <a:r>
              <a:rPr lang="en-US" altLang="en-US" sz="3000" b="1" dirty="0">
                <a:solidFill>
                  <a:srgbClr val="FF6600"/>
                </a:solidFill>
                <a:latin typeface="Calibri"/>
                <a:ea typeface="ＭＳ Ｐゴシック" charset="-128"/>
                <a:cs typeface="Arial" charset="0"/>
              </a:rPr>
              <a:t>The European Research Council: </a:t>
            </a:r>
          </a:p>
          <a:p>
            <a:pPr>
              <a:defRPr/>
            </a:pPr>
            <a:r>
              <a:rPr lang="en-GB" sz="2800" dirty="0">
                <a:solidFill>
                  <a:srgbClr val="FF6600"/>
                </a:solidFill>
                <a:latin typeface="Calibri"/>
                <a:ea typeface="ＭＳ Ｐゴシック" charset="-128"/>
                <a:cs typeface="Arial" charset="0"/>
              </a:rPr>
              <a:t>Funding</a:t>
            </a:r>
            <a:r>
              <a:rPr lang="en-GB" sz="2800" dirty="0">
                <a:solidFill>
                  <a:srgbClr val="FF6600"/>
                </a:solidFill>
                <a:ea typeface="ＭＳ Ｐゴシック" charset="0"/>
                <a:cs typeface="Arial Unicode MS" charset="0"/>
              </a:rPr>
              <a:t> </a:t>
            </a:r>
            <a:r>
              <a:rPr lang="en-GB" sz="2800" dirty="0">
                <a:solidFill>
                  <a:srgbClr val="FF6600"/>
                </a:solidFill>
                <a:latin typeface="Calibri"/>
                <a:ea typeface="ＭＳ Ｐゴシック" charset="-128"/>
                <a:cs typeface="Arial" charset="0"/>
              </a:rPr>
              <a:t>o</a:t>
            </a:r>
            <a:r>
              <a:rPr lang="en-GB" sz="2800" dirty="0" smtClean="0">
                <a:solidFill>
                  <a:srgbClr val="FF6600"/>
                </a:solidFill>
                <a:latin typeface="Calibri"/>
                <a:ea typeface="ＭＳ Ｐゴシック" charset="-128"/>
                <a:cs typeface="Arial" charset="0"/>
              </a:rPr>
              <a:t>pportunities for frontier science </a:t>
            </a:r>
            <a:r>
              <a:rPr lang="en-GB" sz="2800" dirty="0">
                <a:solidFill>
                  <a:srgbClr val="FF6600"/>
                </a:solidFill>
                <a:latin typeface="Calibri"/>
                <a:ea typeface="ＭＳ Ｐゴシック" charset="-128"/>
                <a:cs typeface="Arial" charset="0"/>
              </a:rPr>
              <a:t>Ensuring equal treatment of applicants</a:t>
            </a:r>
            <a:endParaRPr lang="en-US" altLang="en-US" sz="2800" dirty="0">
              <a:solidFill>
                <a:srgbClr val="FF6600"/>
              </a:solidFill>
              <a:latin typeface="Calibri"/>
              <a:ea typeface="ＭＳ Ｐゴシック" charset="-128"/>
              <a:cs typeface="Arial" charset="0"/>
            </a:endParaRPr>
          </a:p>
        </p:txBody>
      </p:sp>
      <p:pic>
        <p:nvPicPr>
          <p:cNvPr id="13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-1520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95" y="5661247"/>
            <a:ext cx="2657475" cy="932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686" y="5661248"/>
            <a:ext cx="6178794" cy="9328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5606658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European Physical Society </a:t>
            </a:r>
            <a:r>
              <a:rPr lang="en-US" sz="2000" b="1" dirty="0" smtClean="0">
                <a:solidFill>
                  <a:srgbClr val="FF0000"/>
                </a:solidFill>
              </a:rPr>
              <a:t>Conference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On High </a:t>
            </a:r>
            <a:r>
              <a:rPr lang="en-US" sz="2000" b="1" dirty="0">
                <a:solidFill>
                  <a:srgbClr val="FF0000"/>
                </a:solidFill>
              </a:rPr>
              <a:t>Energy Physics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July 10-17, 2019 -  Ghent</a:t>
            </a:r>
            <a:r>
              <a:rPr lang="en-US" sz="2000" b="1" dirty="0">
                <a:solidFill>
                  <a:srgbClr val="FF0000"/>
                </a:solidFill>
              </a:rPr>
              <a:t>, Belgium</a:t>
            </a:r>
          </a:p>
        </p:txBody>
      </p:sp>
    </p:spTree>
    <p:extLst>
      <p:ext uri="{BB962C8B-B14F-4D97-AF65-F5344CB8AC3E}">
        <p14:creationId xmlns:p14="http://schemas.microsoft.com/office/powerpoint/2010/main" val="37161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407988" y="1843293"/>
            <a:ext cx="2735806" cy="2810441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57240" cap="sq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342900" indent="-341313"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GB" altLang="en-US" sz="2800" b="1" dirty="0">
                <a:solidFill>
                  <a:srgbClr val="FAF5F5"/>
                </a:solidFill>
                <a:ea typeface="MS PGothic" pitchFamily="32" charset="-128"/>
              </a:rPr>
              <a:t>Starting Grants</a:t>
            </a:r>
          </a:p>
          <a:p>
            <a:pPr algn="ctr" eaLnBrk="1" hangingPunct="1">
              <a:buClrTx/>
              <a:buFontTx/>
              <a:buNone/>
            </a:pPr>
            <a:endParaRPr lang="en-GB" altLang="en-US" sz="1000" dirty="0">
              <a:solidFill>
                <a:srgbClr val="FAF5F5"/>
              </a:solidFill>
              <a:ea typeface="MS PGothic" pitchFamily="32" charset="-128"/>
            </a:endParaRPr>
          </a:p>
          <a:p>
            <a:pPr algn="ctr" eaLnBrk="1" hangingPunct="1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 2-7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years after PhD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≥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50% 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commitment</a:t>
            </a:r>
            <a:endParaRPr lang="en-GB" altLang="en-US" dirty="0">
              <a:solidFill>
                <a:srgbClr val="FAF5F5"/>
              </a:solidFill>
              <a:ea typeface="MS PGothic" pitchFamily="32" charset="-128"/>
            </a:endParaRPr>
          </a:p>
          <a:p>
            <a:pPr algn="ctr" eaLnBrk="1" hangingPunct="1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up to </a:t>
            </a:r>
            <a:r>
              <a:rPr lang="en-GB" altLang="en-US" b="1" dirty="0" smtClean="0">
                <a:solidFill>
                  <a:srgbClr val="FAF5F5"/>
                </a:solidFill>
                <a:ea typeface="MS PGothic" pitchFamily="32" charset="-128"/>
              </a:rPr>
              <a:t>1.5 M€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b="1" i="1" dirty="0" smtClean="0">
                <a:solidFill>
                  <a:srgbClr val="FAF5F5"/>
                </a:solidFill>
                <a:ea typeface="MS PGothic" pitchFamily="32" charset="-128"/>
              </a:rPr>
              <a:t>(+ 1 M€)</a:t>
            </a:r>
            <a:endParaRPr lang="en-GB" altLang="en-US" b="1" i="1" dirty="0">
              <a:solidFill>
                <a:srgbClr val="FAF5F5"/>
              </a:solidFill>
              <a:ea typeface="MS PGothic" pitchFamily="32" charset="-128"/>
            </a:endParaRPr>
          </a:p>
          <a:p>
            <a:pPr algn="ctr" eaLnBrk="1" hangingPunct="1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for 5 years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 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5921375" y="1831761"/>
            <a:ext cx="2792413" cy="2821376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57240" cap="sq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342900" indent="-341313"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algn="ctr">
              <a:buClrTx/>
              <a:buFontTx/>
              <a:buNone/>
            </a:pPr>
            <a:r>
              <a:rPr lang="en-GB" altLang="en-US" sz="2800" b="1" dirty="0">
                <a:solidFill>
                  <a:srgbClr val="FAF5F5"/>
                </a:solidFill>
                <a:ea typeface="MS PGothic" pitchFamily="32" charset="-128"/>
              </a:rPr>
              <a:t>Advanced </a:t>
            </a:r>
            <a:r>
              <a:rPr lang="en-GB" altLang="en-US" sz="2800" b="1" dirty="0" smtClean="0">
                <a:solidFill>
                  <a:srgbClr val="FAF5F5"/>
                </a:solidFill>
                <a:ea typeface="MS PGothic" pitchFamily="32" charset="-128"/>
              </a:rPr>
              <a:t>Grants</a:t>
            </a:r>
          </a:p>
          <a:p>
            <a:pPr marL="0" indent="0" algn="ctr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significant research records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in 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the last</a:t>
            </a:r>
          </a:p>
          <a:p>
            <a:pPr marL="0" indent="0" algn="ctr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10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years</a:t>
            </a:r>
          </a:p>
          <a:p>
            <a:pPr marL="0" algn="ctr">
              <a:buClrTx/>
              <a:buFontTx/>
              <a:buNone/>
            </a:pPr>
            <a:r>
              <a:rPr lang="en-GB" altLang="en-US" dirty="0" smtClean="0">
                <a:solidFill>
                  <a:srgbClr val="FFFFFF"/>
                </a:solidFill>
                <a:ea typeface="MS PGothic" pitchFamily="32" charset="-128"/>
              </a:rPr>
              <a:t>≥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30% 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commitment</a:t>
            </a:r>
            <a:endParaRPr lang="en-GB" altLang="en-US" dirty="0">
              <a:solidFill>
                <a:srgbClr val="FAF5F5"/>
              </a:solidFill>
              <a:ea typeface="MS PGothic" pitchFamily="32" charset="-128"/>
            </a:endParaRPr>
          </a:p>
          <a:p>
            <a:pPr marL="0" algn="ctr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up to </a:t>
            </a:r>
            <a:r>
              <a:rPr lang="en-GB" altLang="en-US" b="1" dirty="0" smtClean="0">
                <a:solidFill>
                  <a:srgbClr val="FAF5F5"/>
                </a:solidFill>
                <a:ea typeface="MS PGothic" pitchFamily="32" charset="-128"/>
              </a:rPr>
              <a:t>2.5 </a:t>
            </a:r>
            <a:r>
              <a:rPr lang="en-GB" altLang="en-US" b="1" dirty="0">
                <a:solidFill>
                  <a:srgbClr val="FAF5F5"/>
                </a:solidFill>
                <a:ea typeface="MS PGothic" pitchFamily="32" charset="-128"/>
              </a:rPr>
              <a:t>M€</a:t>
            </a:r>
            <a:endParaRPr lang="en-GB" altLang="en-US" dirty="0" smtClean="0">
              <a:solidFill>
                <a:srgbClr val="FAF5F5"/>
              </a:solidFill>
              <a:ea typeface="MS PGothic" pitchFamily="32" charset="-128"/>
            </a:endParaRPr>
          </a:p>
          <a:p>
            <a:pPr marL="0" algn="ctr">
              <a:buClrTx/>
              <a:buFontTx/>
              <a:buNone/>
            </a:pPr>
            <a:r>
              <a:rPr lang="en-GB" altLang="en-US" b="1" i="1" dirty="0">
                <a:solidFill>
                  <a:srgbClr val="FAF5F5"/>
                </a:solidFill>
                <a:ea typeface="MS PGothic" pitchFamily="32" charset="-128"/>
              </a:rPr>
              <a:t>(+ </a:t>
            </a:r>
            <a:r>
              <a:rPr lang="en-GB" altLang="en-US" b="1" i="1" dirty="0" smtClean="0">
                <a:solidFill>
                  <a:srgbClr val="FAF5F5"/>
                </a:solidFill>
                <a:ea typeface="MS PGothic" pitchFamily="32" charset="-128"/>
              </a:rPr>
              <a:t>1 </a:t>
            </a:r>
            <a:r>
              <a:rPr lang="en-GB" altLang="en-US" b="1" i="1" dirty="0">
                <a:solidFill>
                  <a:srgbClr val="FAF5F5"/>
                </a:solidFill>
                <a:ea typeface="MS PGothic" pitchFamily="32" charset="-128"/>
              </a:rPr>
              <a:t>M€)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 </a:t>
            </a:r>
            <a:endParaRPr lang="en-GB" altLang="en-US" dirty="0">
              <a:solidFill>
                <a:srgbClr val="FAF5F5"/>
              </a:solidFill>
              <a:ea typeface="MS PGothic" pitchFamily="32" charset="-128"/>
            </a:endParaRPr>
          </a:p>
          <a:p>
            <a:pPr marL="0" algn="ctr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for 5 years</a:t>
            </a:r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444500" y="4670188"/>
            <a:ext cx="4127500" cy="1638537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57240" cap="sq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342900" indent="-341313"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GB" altLang="en-US" sz="2000" b="1" dirty="0" smtClean="0">
                <a:solidFill>
                  <a:srgbClr val="FAF5F5"/>
                </a:solidFill>
                <a:ea typeface="MS PGothic" pitchFamily="32" charset="-128"/>
              </a:rPr>
              <a:t>Proof-of-Concept </a:t>
            </a:r>
            <a:endParaRPr lang="en-GB" altLang="en-US" sz="2000" b="1" dirty="0">
              <a:solidFill>
                <a:srgbClr val="FAF5F5"/>
              </a:solidFill>
              <a:ea typeface="MS PGothic" pitchFamily="32" charset="-128"/>
            </a:endParaRPr>
          </a:p>
          <a:p>
            <a:pPr algn="ctr">
              <a:buClrTx/>
              <a:buFontTx/>
              <a:buNone/>
            </a:pPr>
            <a:r>
              <a:rPr lang="en-GB" altLang="en-US" sz="1600" dirty="0">
                <a:solidFill>
                  <a:srgbClr val="FAF5F5"/>
                </a:solidFill>
                <a:ea typeface="MS PGothic" pitchFamily="32" charset="-128"/>
              </a:rPr>
              <a:t>bridging gap between research </a:t>
            </a:r>
            <a:r>
              <a:rPr lang="en-GB" altLang="en-US" sz="1600" dirty="0" smtClean="0">
                <a:solidFill>
                  <a:srgbClr val="FAF5F5"/>
                </a:solidFill>
                <a:ea typeface="MS PGothic" pitchFamily="32" charset="-128"/>
              </a:rPr>
              <a:t>and </a:t>
            </a:r>
            <a:r>
              <a:rPr lang="en-GB" altLang="en-US" sz="1600" dirty="0">
                <a:solidFill>
                  <a:srgbClr val="FAF5F5"/>
                </a:solidFill>
                <a:ea typeface="MS PGothic" pitchFamily="32" charset="-128"/>
              </a:rPr>
              <a:t>earliest stage of marketable innovation </a:t>
            </a:r>
            <a:br>
              <a:rPr lang="en-GB" altLang="en-US" sz="1600" dirty="0">
                <a:solidFill>
                  <a:srgbClr val="FAF5F5"/>
                </a:solidFill>
                <a:ea typeface="MS PGothic" pitchFamily="32" charset="-128"/>
              </a:rPr>
            </a:br>
            <a:r>
              <a:rPr lang="en-GB" altLang="en-US" sz="1600" dirty="0">
                <a:solidFill>
                  <a:srgbClr val="FAF5F5"/>
                </a:solidFill>
                <a:ea typeface="MS PGothic" pitchFamily="32" charset="-128"/>
              </a:rPr>
              <a:t>up to </a:t>
            </a:r>
            <a:r>
              <a:rPr lang="de-DE" altLang="en-US" sz="1600" dirty="0">
                <a:solidFill>
                  <a:srgbClr val="FAF5F5"/>
                </a:solidFill>
                <a:ea typeface="MS PGothic" pitchFamily="32" charset="-128"/>
              </a:rPr>
              <a:t>€150,000 </a:t>
            </a:r>
            <a:r>
              <a:rPr lang="en-GB" altLang="en-US" sz="1600" dirty="0">
                <a:solidFill>
                  <a:srgbClr val="FAF5F5"/>
                </a:solidFill>
                <a:ea typeface="MS PGothic" pitchFamily="32" charset="-128"/>
              </a:rPr>
              <a:t>for ERC grant holders </a:t>
            </a:r>
            <a:r>
              <a:rPr lang="en-GB" altLang="en-US" sz="1600" b="1" u="sng" dirty="0">
                <a:solidFill>
                  <a:srgbClr val="FAF5F5"/>
                </a:solidFill>
                <a:ea typeface="MS PGothic" pitchFamily="32" charset="-128"/>
              </a:rPr>
              <a:t>only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323528" y="188640"/>
            <a:ext cx="4709790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3200" dirty="0">
                <a:solidFill>
                  <a:srgbClr val="FF6600"/>
                </a:solidFill>
                <a:latin typeface="Arial" charset="0"/>
              </a:rPr>
              <a:t>What does ERC offer?</a:t>
            </a:r>
          </a:p>
          <a:p>
            <a:pPr eaLnBrk="1" hangingPunct="1">
              <a:buClrTx/>
              <a:buFontTx/>
              <a:buNone/>
            </a:pPr>
            <a:r>
              <a:rPr lang="en-GB" altLang="en-US" sz="2400" b="1" dirty="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t>ERC Grant </a:t>
            </a:r>
            <a:r>
              <a:rPr lang="en-GB" altLang="en-US" sz="2400" b="1" dirty="0" smtClean="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t>Schemes (2020)</a:t>
            </a:r>
            <a:endParaRPr lang="en-GB" altLang="en-US" sz="2400" b="1" dirty="0">
              <a:solidFill>
                <a:srgbClr val="000000"/>
              </a:solidFill>
              <a:latin typeface="Arial" charset="0"/>
              <a:ea typeface="MS PGothic" pitchFamily="32" charset="-128"/>
            </a:endParaRPr>
          </a:p>
        </p:txBody>
      </p:sp>
      <p:sp>
        <p:nvSpPr>
          <p:cNvPr id="15366" name="AutoShape 5"/>
          <p:cNvSpPr>
            <a:spLocks noChangeArrowheads="1"/>
          </p:cNvSpPr>
          <p:nvPr/>
        </p:nvSpPr>
        <p:spPr bwMode="auto">
          <a:xfrm>
            <a:off x="3143794" y="1844824"/>
            <a:ext cx="2777581" cy="2809036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57240" cap="sq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342900" indent="-341313"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GB" altLang="en-US" sz="2800" b="1" dirty="0">
                <a:solidFill>
                  <a:srgbClr val="FAF5F5"/>
                </a:solidFill>
                <a:ea typeface="MS PGothic" pitchFamily="32" charset="-128"/>
              </a:rPr>
              <a:t>Consolidator Grants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7-12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years after PhD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≥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40% 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commitment</a:t>
            </a:r>
            <a:endParaRPr lang="en-GB" altLang="en-US" dirty="0">
              <a:solidFill>
                <a:srgbClr val="FAF5F5"/>
              </a:solidFill>
              <a:ea typeface="MS PGothic" pitchFamily="32" charset="-128"/>
            </a:endParaRPr>
          </a:p>
          <a:p>
            <a:pPr algn="ctr" eaLnBrk="1" hangingPunct="1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up to </a:t>
            </a:r>
            <a:r>
              <a:rPr lang="en-GB" altLang="en-US" b="1" dirty="0" smtClean="0">
                <a:solidFill>
                  <a:srgbClr val="FAF5F5"/>
                </a:solidFill>
                <a:ea typeface="MS PGothic" pitchFamily="32" charset="-128"/>
              </a:rPr>
              <a:t>2 </a:t>
            </a:r>
            <a:r>
              <a:rPr lang="en-GB" altLang="en-US" b="1" dirty="0">
                <a:solidFill>
                  <a:srgbClr val="FAF5F5"/>
                </a:solidFill>
                <a:ea typeface="MS PGothic" pitchFamily="32" charset="-128"/>
              </a:rPr>
              <a:t>M€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 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b="1" i="1" dirty="0">
                <a:solidFill>
                  <a:srgbClr val="FAF5F5"/>
                </a:solidFill>
                <a:ea typeface="MS PGothic" pitchFamily="32" charset="-128"/>
              </a:rPr>
              <a:t>(+ </a:t>
            </a:r>
            <a:r>
              <a:rPr lang="en-GB" altLang="en-US" b="1" i="1" dirty="0" smtClean="0">
                <a:solidFill>
                  <a:srgbClr val="FAF5F5"/>
                </a:solidFill>
                <a:ea typeface="MS PGothic" pitchFamily="32" charset="-128"/>
              </a:rPr>
              <a:t>1 </a:t>
            </a:r>
            <a:r>
              <a:rPr lang="en-GB" altLang="en-US" b="1" i="1" dirty="0">
                <a:solidFill>
                  <a:srgbClr val="FAF5F5"/>
                </a:solidFill>
                <a:ea typeface="MS PGothic" pitchFamily="32" charset="-128"/>
              </a:rPr>
              <a:t>M€) </a:t>
            </a:r>
            <a:r>
              <a:rPr lang="en-GB" altLang="en-US" dirty="0" smtClean="0">
                <a:solidFill>
                  <a:srgbClr val="FAF5F5"/>
                </a:solidFill>
                <a:ea typeface="MS PGothic" pitchFamily="32" charset="-128"/>
              </a:rPr>
              <a:t>for </a:t>
            </a: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5 years</a:t>
            </a:r>
          </a:p>
          <a:p>
            <a:pPr algn="ctr" eaLnBrk="1" hangingPunct="1">
              <a:buClrTx/>
              <a:buFontTx/>
              <a:buNone/>
            </a:pPr>
            <a:r>
              <a:rPr lang="en-GB" altLang="en-US" dirty="0">
                <a:solidFill>
                  <a:srgbClr val="FAF5F5"/>
                </a:solidFill>
                <a:ea typeface="MS PGothic" pitchFamily="32" charset="-128"/>
              </a:rPr>
              <a:t> 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4623946" y="4665453"/>
            <a:ext cx="4089842" cy="1638537"/>
          </a:xfrm>
          <a:prstGeom prst="roundRect">
            <a:avLst>
              <a:gd name="adj" fmla="val 16667"/>
            </a:avLst>
          </a:prstGeom>
          <a:solidFill>
            <a:srgbClr val="993366"/>
          </a:solidFill>
          <a:ln w="57150">
            <a:solidFill>
              <a:srgbClr val="89A4A7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marL="342900" indent="-342900" algn="ctr" eaLnBrk="0" hangingPunct="0"/>
            <a:r>
              <a:rPr lang="en-GB" sz="2800" b="1" dirty="0" smtClean="0">
                <a:solidFill>
                  <a:srgbClr val="FAF5F5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t>Synergy Grants</a:t>
            </a:r>
            <a:endParaRPr lang="en-GB" sz="2800" b="1" dirty="0">
              <a:solidFill>
                <a:srgbClr val="FAF5F5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FB5105"/>
              </a:buClr>
            </a:pPr>
            <a:r>
              <a:rPr lang="en-GB" dirty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2 – 4 Principal Investigators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FB5105"/>
              </a:buClr>
            </a:pPr>
            <a:r>
              <a:rPr lang="en-GB" dirty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up to </a:t>
            </a:r>
            <a:r>
              <a:rPr lang="en-GB" b="1" dirty="0" smtClean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10 </a:t>
            </a:r>
            <a:r>
              <a:rPr lang="en-GB" b="1" i="1" dirty="0" smtClean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(+ 4)</a:t>
            </a:r>
            <a:r>
              <a:rPr lang="en-GB" b="1" dirty="0" smtClean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 </a:t>
            </a:r>
            <a:r>
              <a:rPr lang="en-GB" altLang="en-US" b="1" dirty="0">
                <a:solidFill>
                  <a:srgbClr val="FAF5F5"/>
                </a:solidFill>
                <a:ea typeface="MS PGothic" pitchFamily="32" charset="-128"/>
              </a:rPr>
              <a:t>M€</a:t>
            </a:r>
            <a:endParaRPr lang="en-GB" altLang="en-US" dirty="0">
              <a:solidFill>
                <a:srgbClr val="FAF5F5"/>
              </a:solidFill>
              <a:ea typeface="MS PGothic" pitchFamily="32" charset="-128"/>
            </a:endParaRP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FB5105"/>
              </a:buClr>
            </a:pPr>
            <a:r>
              <a:rPr lang="en-GB" dirty="0" smtClean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 </a:t>
            </a:r>
            <a:r>
              <a:rPr lang="en-GB" dirty="0">
                <a:solidFill>
                  <a:srgbClr val="FAF5F5"/>
                </a:solidFill>
                <a:ea typeface="MS PGothic" pitchFamily="34" charset="-128"/>
                <a:cs typeface="Arial" charset="0"/>
              </a:rPr>
              <a:t>for 6 years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mtClean="0">
                <a:solidFill>
                  <a:prstClr val="black"/>
                </a:solidFill>
                <a:cs typeface="Arial" charset="0"/>
              </a:rPr>
              <a:t>│ </a:t>
            </a:r>
            <a:fld id="{B81698F5-EAA9-415C-AD7B-B22CE1169FDB}" type="slidenum">
              <a:rPr lang="en-US" altLang="en-US" smtClean="0">
                <a:solidFill>
                  <a:prstClr val="black"/>
                </a:solidFill>
                <a:cs typeface="Arial" charset="0"/>
              </a:rPr>
              <a:pPr eaLnBrk="1" hangingPunct="1"/>
              <a:t>11</a:t>
            </a:fld>
            <a:endParaRPr lang="en-US" altLang="en-US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Titel 4"/>
          <p:cNvSpPr txBox="1">
            <a:spLocks/>
          </p:cNvSpPr>
          <p:nvPr/>
        </p:nvSpPr>
        <p:spPr bwMode="gray">
          <a:xfrm>
            <a:off x="211750" y="332656"/>
            <a:ext cx="5345831" cy="89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GB" altLang="en-US" sz="3300" kern="0" dirty="0">
                <a:solidFill>
                  <a:srgbClr val="F16521"/>
                </a:solidFill>
                <a:ea typeface="ＭＳ Ｐゴシック" pitchFamily="34" charset="-128"/>
              </a:rPr>
              <a:t>ERC 2020 Calls Calendar</a:t>
            </a:r>
            <a:endParaRPr lang="de-AT" altLang="en-US" sz="3300" kern="0" dirty="0">
              <a:solidFill>
                <a:srgbClr val="F16521"/>
              </a:solidFill>
              <a:ea typeface="ＭＳ Ｐゴシック" pitchFamily="34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317702"/>
              </p:ext>
            </p:extLst>
          </p:nvPr>
        </p:nvGraphicFramePr>
        <p:xfrm>
          <a:off x="306108" y="1988840"/>
          <a:ext cx="8496946" cy="3981996"/>
        </p:xfrm>
        <a:graphic>
          <a:graphicData uri="http://schemas.openxmlformats.org/drawingml/2006/table">
            <a:tbl>
              <a:tblPr firstRow="1" firstCol="1" bandRow="1"/>
              <a:tblGrid>
                <a:gridCol w="1556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49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5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98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53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6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Starting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Consolidator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Advanced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Synergy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Proof of Concept</a:t>
                      </a: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Grant</a:t>
                      </a:r>
                      <a:endParaRPr lang="en-GB" sz="16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Call </a:t>
                      </a:r>
                      <a:r>
                        <a:rPr lang="en-GB" sz="1800" b="1" i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opens</a:t>
                      </a:r>
                      <a:endParaRPr lang="en-GB" sz="18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17/07/2019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24/10/2019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14/05/2020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18/07/2019</a:t>
                      </a:r>
                      <a:endParaRPr lang="en-GB" sz="2400" i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15/10/2019</a:t>
                      </a:r>
                      <a:endParaRPr lang="en-GB" sz="1600" i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9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Call closes </a:t>
                      </a:r>
                      <a:endParaRPr lang="en-GB" sz="1800" b="1" i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(cut-off dates for </a:t>
                      </a:r>
                      <a:r>
                        <a:rPr lang="en-GB" sz="1400" b="0" i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PoC</a:t>
                      </a: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16/10/2019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04/02/2020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26/08/2020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05/11/2019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21/01/2020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23/04/2020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17/09/2020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9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Indicative date for signature of grant agreements</a:t>
                      </a:r>
                      <a:endParaRPr lang="en-GB" sz="1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(by cut-off date for </a:t>
                      </a:r>
                      <a:r>
                        <a:rPr lang="en-GB" sz="1400" i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PoC</a:t>
                      </a:r>
                      <a:r>
                        <a:rPr lang="en-GB" sz="1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)</a:t>
                      </a:r>
                      <a:endParaRPr lang="en-GB" sz="1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05/12/2020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03/04/2021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21/08/2021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19/03/2021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30/08/2020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28/11/2020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17/04/2021</a:t>
                      </a:r>
                      <a:r>
                        <a:rPr lang="en-GB" sz="1600" b="1" i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Calibri"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20729813">
            <a:off x="2170656" y="3343830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b="1" i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now</a:t>
            </a:r>
            <a:endParaRPr lang="en-GB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729813">
            <a:off x="6334965" y="3369266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b="1" i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now</a:t>
            </a:r>
            <a:endParaRPr lang="en-GB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729813">
            <a:off x="3467012" y="3343830"/>
            <a:ext cx="866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b="1" i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soon</a:t>
            </a:r>
            <a:endParaRPr lang="en-GB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729813">
            <a:off x="4746977" y="3292211"/>
            <a:ext cx="1045835" cy="38033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BE" b="1" i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spring</a:t>
            </a:r>
            <a:endParaRPr lang="en-GB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6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260648"/>
            <a:ext cx="48965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rgbClr val="F16521"/>
                </a:solidFill>
              </a:rPr>
              <a:t> </a:t>
            </a:r>
            <a:r>
              <a:rPr lang="en-GB" sz="3300" b="1" dirty="0">
                <a:solidFill>
                  <a:srgbClr val="F16521"/>
                </a:solidFill>
              </a:rPr>
              <a:t>ERC </a:t>
            </a:r>
            <a:r>
              <a:rPr lang="en-GB" sz="3300" b="1" dirty="0" smtClean="0">
                <a:solidFill>
                  <a:srgbClr val="F16521"/>
                </a:solidFill>
              </a:rPr>
              <a:t>2020 Calls </a:t>
            </a:r>
            <a:endParaRPr lang="en-GB" sz="3300" b="1" dirty="0">
              <a:solidFill>
                <a:srgbClr val="F16521"/>
              </a:solidFill>
            </a:endParaRPr>
          </a:p>
          <a:p>
            <a:r>
              <a:rPr lang="en-GB" sz="3000" dirty="0">
                <a:solidFill>
                  <a:srgbClr val="F16521"/>
                </a:solidFill>
              </a:rPr>
              <a:t>Expected Budget Distribution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499056"/>
              </p:ext>
            </p:extLst>
          </p:nvPr>
        </p:nvGraphicFramePr>
        <p:xfrm>
          <a:off x="179510" y="2172921"/>
          <a:ext cx="4608514" cy="352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 Narrow" panose="020B0606020202030204" pitchFamily="34" charset="0"/>
                        </a:rPr>
                        <a:t>Grant</a:t>
                      </a:r>
                      <a:endParaRPr lang="en-GB" sz="200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 Narrow" panose="020B0606020202030204" pitchFamily="34" charset="0"/>
                        </a:rPr>
                        <a:t>Budget </a:t>
                      </a:r>
                    </a:p>
                    <a:p>
                      <a:pPr algn="ctr"/>
                      <a:r>
                        <a:rPr lang="en-GB" sz="2000" dirty="0" smtClean="0">
                          <a:latin typeface="Arial Narrow" panose="020B0606020202030204" pitchFamily="34" charset="0"/>
                        </a:rPr>
                        <a:t>%</a:t>
                      </a:r>
                      <a:endParaRPr lang="en-GB" sz="200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 Narrow" panose="020B0606020202030204" pitchFamily="34" charset="0"/>
                        </a:rPr>
                        <a:t>Est. budget M€</a:t>
                      </a:r>
                      <a:endParaRPr lang="en-GB" sz="2000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Starting Grant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31%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677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Consolidator Grant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30%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657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Advanced Grant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23%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492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 Narrow" panose="020B0606020202030204" pitchFamily="34" charset="0"/>
                        </a:rPr>
                        <a:t>Synergy Grant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16%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350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387">
                <a:tc>
                  <a:txBody>
                    <a:bodyPr/>
                    <a:lstStyle/>
                    <a:p>
                      <a:pPr algn="ctr"/>
                      <a:r>
                        <a:rPr lang="en-GB" sz="2000" b="1" baseline="0" dirty="0" smtClean="0">
                          <a:latin typeface="Arial Narrow" panose="020B0606020202030204" pitchFamily="34" charset="0"/>
                        </a:rPr>
                        <a:t>Total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100%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+mn-lt"/>
                        </a:rPr>
                        <a:t>2176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32040" y="2172920"/>
            <a:ext cx="3960440" cy="3416320"/>
          </a:xfrm>
          <a:prstGeom prst="rect">
            <a:avLst/>
          </a:prstGeom>
          <a:noFill/>
          <a:ln w="28575">
            <a:solidFill>
              <a:srgbClr val="FD5C03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 </a:t>
            </a:r>
            <a:r>
              <a:rPr lang="en-GB" b="1" dirty="0">
                <a:solidFill>
                  <a:schemeClr val="tx1"/>
                </a:solidFill>
              </a:rPr>
              <a:t>Scientific </a:t>
            </a:r>
            <a:r>
              <a:rPr lang="en-GB" b="1" dirty="0" smtClean="0">
                <a:solidFill>
                  <a:schemeClr val="tx1"/>
                </a:solidFill>
              </a:rPr>
              <a:t>Council’s key considerations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Budget priority given to early career stages (</a:t>
            </a:r>
            <a:r>
              <a:rPr lang="en-GB" dirty="0" err="1" smtClean="0">
                <a:solidFill>
                  <a:schemeClr val="tx1"/>
                </a:solidFill>
              </a:rPr>
              <a:t>StG</a:t>
            </a:r>
            <a:r>
              <a:rPr lang="en-GB" dirty="0" smtClean="0">
                <a:solidFill>
                  <a:schemeClr val="tx1"/>
                </a:solidFill>
              </a:rPr>
              <a:t> and </a:t>
            </a:r>
            <a:r>
              <a:rPr lang="en-GB" dirty="0" err="1" smtClean="0">
                <a:solidFill>
                  <a:schemeClr val="tx1"/>
                </a:solidFill>
              </a:rPr>
              <a:t>CoG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SyG 2019 : 288 applications with a 400 M€ budget versus </a:t>
            </a:r>
            <a:r>
              <a:rPr lang="en-GB" dirty="0">
                <a:solidFill>
                  <a:schemeClr val="tx1"/>
                </a:solidFill>
              </a:rPr>
              <a:t>SyG </a:t>
            </a:r>
            <a:r>
              <a:rPr lang="en-GB" dirty="0" smtClean="0">
                <a:solidFill>
                  <a:schemeClr val="tx1"/>
                </a:solidFill>
              </a:rPr>
              <a:t>2018 : </a:t>
            </a:r>
            <a:r>
              <a:rPr lang="en-GB" dirty="0">
                <a:solidFill>
                  <a:schemeClr val="tx1"/>
                </a:solidFill>
              </a:rPr>
              <a:t>299 </a:t>
            </a:r>
            <a:r>
              <a:rPr lang="en-GB" dirty="0" smtClean="0">
                <a:solidFill>
                  <a:schemeClr val="tx1"/>
                </a:solidFill>
              </a:rPr>
              <a:t>applications with 250 M€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Proof-of-Concept </a:t>
            </a:r>
            <a:r>
              <a:rPr lang="en-GB" dirty="0">
                <a:solidFill>
                  <a:schemeClr val="tx1"/>
                </a:solidFill>
              </a:rPr>
              <a:t>budget fixed at 25 M € </a:t>
            </a:r>
            <a:r>
              <a:rPr lang="en-GB" dirty="0" smtClean="0">
                <a:solidFill>
                  <a:schemeClr val="tx1"/>
                </a:solidFill>
              </a:rPr>
              <a:t>(no </a:t>
            </a:r>
            <a:r>
              <a:rPr lang="en-GB" dirty="0">
                <a:solidFill>
                  <a:schemeClr val="tx1"/>
                </a:solidFill>
              </a:rPr>
              <a:t>change from WP </a:t>
            </a:r>
            <a:r>
              <a:rPr lang="en-GB" dirty="0" smtClean="0">
                <a:solidFill>
                  <a:schemeClr val="tx1"/>
                </a:solidFill>
              </a:rPr>
              <a:t>2019)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mtClean="0">
                <a:solidFill>
                  <a:prstClr val="black"/>
                </a:solidFill>
                <a:cs typeface="Arial" charset="0"/>
              </a:rPr>
              <a:t>│ </a:t>
            </a:r>
            <a:fld id="{B81698F5-EAA9-415C-AD7B-B22CE1169FDB}" type="slidenum">
              <a:rPr lang="en-US" altLang="en-US" smtClean="0">
                <a:solidFill>
                  <a:prstClr val="black"/>
                </a:solidFill>
                <a:cs typeface="Arial" charset="0"/>
              </a:rPr>
              <a:pPr eaLnBrk="1" hangingPunct="1"/>
              <a:t>13</a:t>
            </a:fld>
            <a:endParaRPr lang="en-US" altLang="en-US" smtClean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755577" y="2348881"/>
          <a:ext cx="7344817" cy="3096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6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5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60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561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Grant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Award </a:t>
                      </a:r>
                    </a:p>
                    <a:p>
                      <a:pPr algn="ctr"/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ax size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(M€)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WP 2019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additional funding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(M€)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WP 2020 additional funding </a:t>
                      </a: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(M€)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052">
                <a:tc>
                  <a:txBody>
                    <a:bodyPr/>
                    <a:lstStyle/>
                    <a:p>
                      <a:r>
                        <a:rPr lang="en-GB" sz="2000" b="1" dirty="0" err="1" smtClean="0"/>
                        <a:t>StG</a:t>
                      </a:r>
                      <a:endParaRPr lang="en-GB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1.5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0.5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052">
                <a:tc>
                  <a:txBody>
                    <a:bodyPr/>
                    <a:lstStyle/>
                    <a:p>
                      <a:r>
                        <a:rPr lang="en-GB" sz="2000" b="1" dirty="0" err="1" smtClean="0"/>
                        <a:t>CoG</a:t>
                      </a:r>
                      <a:endParaRPr lang="en-GB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2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0.75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052">
                <a:tc>
                  <a:txBody>
                    <a:bodyPr/>
                    <a:lstStyle/>
                    <a:p>
                      <a:r>
                        <a:rPr lang="en-GB" sz="2000" b="1" dirty="0" err="1" smtClean="0"/>
                        <a:t>AdG</a:t>
                      </a:r>
                      <a:endParaRPr lang="en-GB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2.5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</a:t>
                      </a:r>
                      <a:endParaRPr lang="en-GB" sz="2000" b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052">
                <a:tc>
                  <a:txBody>
                    <a:bodyPr/>
                    <a:lstStyle/>
                    <a:p>
                      <a:r>
                        <a:rPr lang="en-GB" sz="2000" b="1" dirty="0" err="1" smtClean="0"/>
                        <a:t>SyG</a:t>
                      </a:r>
                      <a:endParaRPr lang="en-GB" sz="20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10</a:t>
                      </a:r>
                      <a:endParaRPr lang="en-GB" sz="2000" b="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4</a:t>
                      </a:r>
                      <a:endParaRPr lang="en-GB" sz="2000" b="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/>
                        <a:t>4</a:t>
                      </a:r>
                      <a:endParaRPr lang="en-GB" sz="2000" b="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9512" y="44624"/>
            <a:ext cx="6912768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300" b="1" dirty="0" smtClean="0">
                <a:solidFill>
                  <a:srgbClr val="F16521"/>
                </a:solidFill>
              </a:rPr>
              <a:t>ERC 2020 Calls </a:t>
            </a:r>
            <a:endParaRPr lang="en-GB" sz="3300" b="1" dirty="0">
              <a:solidFill>
                <a:srgbClr val="F16521"/>
              </a:solidFill>
            </a:endParaRPr>
          </a:p>
          <a:p>
            <a:pPr>
              <a:defRPr/>
            </a:pPr>
            <a:r>
              <a:rPr lang="en-US" altLang="en-US" sz="3000" kern="0" dirty="0">
                <a:solidFill>
                  <a:srgbClr val="F16521"/>
                </a:solidFill>
                <a:ea typeface="ＭＳ Ｐゴシック" pitchFamily="34" charset="-128"/>
              </a:rPr>
              <a:t>New Amounts and </a:t>
            </a:r>
            <a:r>
              <a:rPr lang="en-US" altLang="en-US" sz="3000" kern="0" dirty="0" smtClean="0">
                <a:solidFill>
                  <a:srgbClr val="F16521"/>
                </a:solidFill>
                <a:ea typeface="ＭＳ Ｐゴシック" pitchFamily="34" charset="-128"/>
              </a:rPr>
              <a:t>cost category </a:t>
            </a:r>
            <a:r>
              <a:rPr lang="en-GB" altLang="en-US" sz="3200" kern="0" dirty="0" smtClean="0">
                <a:solidFill>
                  <a:srgbClr val="F16521"/>
                </a:solidFill>
                <a:ea typeface="ＭＳ Ｐゴシック" pitchFamily="34" charset="-128"/>
              </a:rPr>
              <a:t>beyond grant maxima</a:t>
            </a:r>
            <a:endParaRPr lang="de-AT" altLang="en-US" sz="3000" kern="0" dirty="0">
              <a:solidFill>
                <a:srgbClr val="F1652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089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79512" y="2132856"/>
            <a:ext cx="8867328" cy="356439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IE" sz="2600" kern="0" dirty="0">
                <a:solidFill>
                  <a:schemeClr val="tx1"/>
                </a:solidFill>
                <a:cs typeface="Arial" panose="020B0604020202020204" pitchFamily="34" charset="0"/>
              </a:rPr>
              <a:t>Ceiling for additional funding to be raised for </a:t>
            </a:r>
            <a:r>
              <a:rPr lang="en-IE" sz="2600" kern="0" dirty="0" err="1">
                <a:solidFill>
                  <a:schemeClr val="tx1"/>
                </a:solidFill>
                <a:cs typeface="Arial" panose="020B0604020202020204" pitchFamily="34" charset="0"/>
              </a:rPr>
              <a:t>StG</a:t>
            </a:r>
            <a:r>
              <a:rPr lang="en-IE" sz="2600" kern="0" dirty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en-IE" sz="2600" kern="0" dirty="0" err="1">
                <a:solidFill>
                  <a:schemeClr val="tx1"/>
                </a:solidFill>
                <a:cs typeface="Arial" panose="020B0604020202020204" pitchFamily="34" charset="0"/>
              </a:rPr>
              <a:t>CoG</a:t>
            </a:r>
            <a:r>
              <a:rPr lang="en-IE" sz="2600" kern="0" dirty="0">
                <a:solidFill>
                  <a:schemeClr val="tx1"/>
                </a:solidFill>
                <a:cs typeface="Arial" panose="020B0604020202020204" pitchFamily="34" charset="0"/>
              </a:rPr>
              <a:t> up to </a:t>
            </a:r>
            <a:r>
              <a:rPr lang="en-IE" sz="2600" kern="0" dirty="0" smtClean="0">
                <a:solidFill>
                  <a:schemeClr val="tx1"/>
                </a:solidFill>
                <a:cs typeface="Arial" panose="020B0604020202020204" pitchFamily="34" charset="0"/>
              </a:rPr>
              <a:t>1 M</a:t>
            </a:r>
            <a:r>
              <a:rPr lang="en-IE" sz="2600" kern="0" dirty="0">
                <a:solidFill>
                  <a:schemeClr val="tx1"/>
                </a:solidFill>
                <a:cs typeface="Arial" panose="020B0604020202020204" pitchFamily="34" charset="0"/>
              </a:rPr>
              <a:t>€ under WP2020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sz="2600" kern="0" dirty="0">
                <a:solidFill>
                  <a:schemeClr val="tx1"/>
                </a:solidFill>
                <a:cs typeface="Arial" panose="020B0604020202020204" pitchFamily="34" charset="0"/>
              </a:rPr>
              <a:t>Broadening of </a:t>
            </a:r>
            <a:r>
              <a:rPr lang="en-IE" sz="2600" kern="0" dirty="0" smtClean="0">
                <a:solidFill>
                  <a:schemeClr val="tx1"/>
                </a:solidFill>
                <a:cs typeface="Arial" panose="020B0604020202020204" pitchFamily="34" charset="0"/>
              </a:rPr>
              <a:t>scope</a:t>
            </a:r>
            <a:endParaRPr lang="en-IE" sz="2600" kern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1257300" lvl="2" indent="-457200">
              <a:buFont typeface="Wingdings" pitchFamily="2" charset="2"/>
              <a:buAutoNum type="alphaLcParenR"/>
            </a:pPr>
            <a:r>
              <a:rPr lang="en-GB" kern="0" dirty="0">
                <a:solidFill>
                  <a:schemeClr val="tx1"/>
                </a:solidFill>
              </a:rPr>
              <a:t>"start-up" costs for Principal Investigators moving to the EU or an Associated Country from elsewhere as a consequence of receiving the ERC grant and/or</a:t>
            </a:r>
          </a:p>
          <a:p>
            <a:pPr marL="1257300" lvl="2" indent="-457200">
              <a:buFont typeface="Wingdings" pitchFamily="2" charset="2"/>
              <a:buAutoNum type="alphaLcParenR"/>
            </a:pPr>
            <a:r>
              <a:rPr lang="en-GB" kern="0" dirty="0">
                <a:solidFill>
                  <a:schemeClr val="tx1"/>
                </a:solidFill>
              </a:rPr>
              <a:t>the purchase of major equipment and/or</a:t>
            </a:r>
          </a:p>
          <a:p>
            <a:pPr marL="1257300" lvl="2" indent="-457200">
              <a:buFont typeface="Wingdings" pitchFamily="2" charset="2"/>
              <a:buAutoNum type="alphaLcParenR"/>
            </a:pPr>
            <a:r>
              <a:rPr lang="en-GB" kern="0" dirty="0">
                <a:solidFill>
                  <a:schemeClr val="tx1"/>
                </a:solidFill>
              </a:rPr>
              <a:t>access to large facilities and/or</a:t>
            </a:r>
          </a:p>
          <a:p>
            <a:pPr marL="1257300" lvl="2" indent="-457200">
              <a:buFont typeface="Wingdings" pitchFamily="2" charset="2"/>
              <a:buAutoNum type="alphaLcParenR"/>
            </a:pPr>
            <a:r>
              <a:rPr lang="en-GB" kern="0" dirty="0">
                <a:solidFill>
                  <a:srgbClr val="FF0000"/>
                </a:solidFill>
              </a:rPr>
              <a:t>other major experimental and field work costs, excluding personnel costs.</a:t>
            </a:r>
          </a:p>
          <a:p>
            <a:pPr marL="457200" lvl="1" indent="0">
              <a:buNone/>
            </a:pPr>
            <a:endParaRPr lang="en-IE" sz="2500" kern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IE" sz="2900" kern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IE" sz="2900" kern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44624"/>
            <a:ext cx="6912768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300" b="1" dirty="0" smtClean="0">
                <a:solidFill>
                  <a:srgbClr val="F16521"/>
                </a:solidFill>
              </a:rPr>
              <a:t>ERC 2020 Calls </a:t>
            </a:r>
            <a:endParaRPr lang="en-GB" sz="3300" b="1" dirty="0">
              <a:solidFill>
                <a:srgbClr val="F16521"/>
              </a:solidFill>
            </a:endParaRPr>
          </a:p>
          <a:p>
            <a:pPr>
              <a:defRPr/>
            </a:pPr>
            <a:r>
              <a:rPr lang="en-US" altLang="en-US" sz="3000" kern="0" dirty="0">
                <a:solidFill>
                  <a:srgbClr val="F16521"/>
                </a:solidFill>
                <a:ea typeface="ＭＳ Ｐゴシック" pitchFamily="34" charset="-128"/>
              </a:rPr>
              <a:t>New Amounts and </a:t>
            </a:r>
            <a:r>
              <a:rPr lang="en-US" altLang="en-US" sz="3000" kern="0" dirty="0" smtClean="0">
                <a:solidFill>
                  <a:srgbClr val="F16521"/>
                </a:solidFill>
                <a:ea typeface="ＭＳ Ｐゴシック" pitchFamily="34" charset="-128"/>
              </a:rPr>
              <a:t>cost category </a:t>
            </a:r>
            <a:r>
              <a:rPr lang="en-GB" altLang="en-US" sz="3200" kern="0" dirty="0" smtClean="0">
                <a:solidFill>
                  <a:srgbClr val="F16521"/>
                </a:solidFill>
                <a:ea typeface="ＭＳ Ｐゴシック" pitchFamily="34" charset="-128"/>
              </a:rPr>
              <a:t>beyond grant maxima</a:t>
            </a:r>
            <a:endParaRPr lang="de-AT" altLang="en-US" sz="3000" kern="0" dirty="0">
              <a:solidFill>
                <a:srgbClr val="F1652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65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15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5496" y="-27384"/>
            <a:ext cx="741682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eaLnBrk="1" hangingPunct="1">
              <a:lnSpc>
                <a:spcPct val="200000"/>
              </a:lnSpc>
              <a:buClrTx/>
              <a:buFontTx/>
              <a:buNone/>
            </a:pPr>
            <a:r>
              <a:rPr lang="en-US" altLang="en-US" sz="2800" dirty="0">
                <a:solidFill>
                  <a:srgbClr val="FFC000"/>
                </a:solidFill>
                <a:latin typeface="Lucida Handwriting" panose="03010101010101010101" pitchFamily="66" charset="0"/>
              </a:rPr>
              <a:t>Two </a:t>
            </a:r>
            <a:r>
              <a:rPr lang="en-US" altLang="en-US" sz="2800" dirty="0" smtClean="0">
                <a:solidFill>
                  <a:srgbClr val="FFC000"/>
                </a:solidFill>
                <a:latin typeface="Lucida Handwriting" panose="03010101010101010101" pitchFamily="66" charset="0"/>
              </a:rPr>
              <a:t>comments </a:t>
            </a:r>
            <a:r>
              <a:rPr lang="en-US" altLang="en-US" sz="2800" dirty="0">
                <a:solidFill>
                  <a:srgbClr val="FFC000"/>
                </a:solidFill>
                <a:latin typeface="Lucida Handwriting" panose="03010101010101010101" pitchFamily="66" charset="0"/>
              </a:rPr>
              <a:t>on </a:t>
            </a:r>
            <a:r>
              <a:rPr lang="en-US" altLang="en-US" sz="2800" dirty="0" smtClean="0">
                <a:solidFill>
                  <a:srgbClr val="FFC000"/>
                </a:solidFill>
                <a:latin typeface="Lucida Handwriting" panose="03010101010101010101" pitchFamily="66" charset="0"/>
              </a:rPr>
              <a:t>proposals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55576" y="2564904"/>
            <a:ext cx="7507288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>
                <a:solidFill>
                  <a:srgbClr val="0000FF"/>
                </a:solidFill>
                <a:latin typeface="Lucida Handwriting" panose="03010101010101010101" pitchFamily="66" charset="0"/>
                <a:ea typeface="MS PGothic" pitchFamily="32" charset="-128"/>
              </a:rPr>
              <a:t>The individual </a:t>
            </a:r>
            <a:r>
              <a:rPr lang="en-US" altLang="en-US" sz="3000" dirty="0" smtClean="0">
                <a:solidFill>
                  <a:srgbClr val="0000FF"/>
                </a:solidFill>
                <a:latin typeface="Lucida Handwriting" panose="03010101010101010101" pitchFamily="66" charset="0"/>
                <a:ea typeface="MS PGothic" pitchFamily="32" charset="-128"/>
              </a:rPr>
              <a:t>contribution </a:t>
            </a:r>
            <a:r>
              <a:rPr lang="en-US" altLang="en-US" sz="3000" dirty="0">
                <a:solidFill>
                  <a:srgbClr val="0000FF"/>
                </a:solidFill>
                <a:latin typeface="Lucida Handwriting" panose="03010101010101010101" pitchFamily="66" charset="0"/>
                <a:ea typeface="MS PGothic" pitchFamily="32" charset="-128"/>
              </a:rPr>
              <a:t>of the PI must be clear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40926" y="3951705"/>
            <a:ext cx="7507288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>
                <a:solidFill>
                  <a:srgbClr val="0000FF"/>
                </a:solidFill>
                <a:latin typeface="Lucida Handwriting" panose="03010101010101010101" pitchFamily="66" charset="0"/>
                <a:ea typeface="MS PGothic" pitchFamily="32" charset="-128"/>
              </a:rPr>
              <a:t>The originality of the proposal must be convincing</a:t>
            </a:r>
          </a:p>
        </p:txBody>
      </p:sp>
    </p:spTree>
    <p:extLst>
      <p:ext uri="{BB962C8B-B14F-4D97-AF65-F5344CB8AC3E}">
        <p14:creationId xmlns:p14="http://schemas.microsoft.com/office/powerpoint/2010/main" val="123668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83568" y="2348880"/>
            <a:ext cx="7507288" cy="305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algn="ctr" eaLnBrk="1" hangingPunct="1">
              <a:lnSpc>
                <a:spcPct val="150000"/>
              </a:lnSpc>
              <a:spcBef>
                <a:spcPts val="1875"/>
              </a:spcBef>
            </a:pP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(iv) Equality</a:t>
            </a:r>
            <a:r>
              <a:rPr lang="en-US" altLang="en-US" sz="4400" dirty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, diversity and inclusion at the </a:t>
            </a: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ERC – focus on gender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368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17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1520" y="260648"/>
            <a:ext cx="6777245" cy="5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eaLnBrk="1" hangingPunct="1">
              <a:defRPr/>
            </a:pPr>
            <a:r>
              <a:rPr lang="en-GB" altLang="en-US" dirty="0">
                <a:solidFill>
                  <a:srgbClr val="FF6600"/>
                </a:solidFill>
                <a:sym typeface="Wingdings" pitchFamily="2" charset="2"/>
              </a:rPr>
              <a:t>Measures to improve equality of treatment (</a:t>
            </a:r>
            <a:r>
              <a:rPr lang="en-GB" altLang="en-US" dirty="0" err="1">
                <a:solidFill>
                  <a:srgbClr val="FF6600"/>
                </a:solidFill>
                <a:sym typeface="Wingdings" pitchFamily="2" charset="2"/>
              </a:rPr>
              <a:t>i</a:t>
            </a:r>
            <a:r>
              <a:rPr lang="en-GB" altLang="en-US" dirty="0">
                <a:solidFill>
                  <a:srgbClr val="FF66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gray">
          <a:xfrm>
            <a:off x="431803" y="2348880"/>
            <a:ext cx="8505825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Working Group on Gender Balance.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Continuous monitoring of results and consideration of possible actions.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ERC Gender Equality Plan (currently 2014-2020).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gray">
          <a:xfrm>
            <a:off x="431803" y="3645024"/>
            <a:ext cx="850582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lvl="0"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2007 - </a:t>
            </a:r>
            <a:r>
              <a:rPr lang="en-GB" sz="1800" kern="0" dirty="0">
                <a:solidFill>
                  <a:srgbClr val="000000"/>
                </a:solidFill>
              </a:rPr>
              <a:t>Eligibility extensions included </a:t>
            </a:r>
            <a:r>
              <a:rPr lang="en-GB" sz="1800" b="1" kern="0" dirty="0">
                <a:solidFill>
                  <a:srgbClr val="000000"/>
                </a:solidFill>
              </a:rPr>
              <a:t>12 months </a:t>
            </a:r>
            <a:r>
              <a:rPr lang="en-GB" sz="1800" kern="0" dirty="0">
                <a:solidFill>
                  <a:srgbClr val="000000"/>
                </a:solidFill>
              </a:rPr>
              <a:t>per child born </a:t>
            </a:r>
            <a:r>
              <a:rPr lang="en-GB" sz="1800" b="1" i="1" kern="0" dirty="0">
                <a:solidFill>
                  <a:srgbClr val="000000"/>
                </a:solidFill>
              </a:rPr>
              <a:t>after</a:t>
            </a:r>
            <a:r>
              <a:rPr lang="en-GB" sz="1800" b="1" kern="0" dirty="0">
                <a:solidFill>
                  <a:srgbClr val="000000"/>
                </a:solidFill>
              </a:rPr>
              <a:t> PhD</a:t>
            </a:r>
            <a:endParaRPr lang="en-GB" sz="1800" kern="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fr-BE" sz="1800" kern="0" dirty="0">
                <a:solidFill>
                  <a:schemeClr val="tx1"/>
                </a:solidFill>
                <a:cs typeface="Arial" panose="020B0604020202020204" pitchFamily="34" charset="0"/>
                <a:sym typeface="Wingdings" pitchFamily="2" charset="2"/>
              </a:rPr>
              <a:t>2010 - </a:t>
            </a:r>
            <a:r>
              <a:rPr lang="en-GB" sz="1800" kern="0" dirty="0">
                <a:solidFill>
                  <a:srgbClr val="000000"/>
                </a:solidFill>
              </a:rPr>
              <a:t>Eligibility extensions included </a:t>
            </a:r>
            <a:r>
              <a:rPr lang="en-GB" sz="1800" b="1" kern="0" dirty="0">
                <a:solidFill>
                  <a:srgbClr val="000000"/>
                </a:solidFill>
              </a:rPr>
              <a:t>18 months </a:t>
            </a:r>
            <a:r>
              <a:rPr lang="en-GB" sz="1800" kern="0" dirty="0">
                <a:solidFill>
                  <a:srgbClr val="000000"/>
                </a:solidFill>
              </a:rPr>
              <a:t>per child born </a:t>
            </a:r>
            <a:r>
              <a:rPr lang="en-GB" sz="1800" b="1" i="1" kern="0" dirty="0">
                <a:solidFill>
                  <a:srgbClr val="000000"/>
                </a:solidFill>
              </a:rPr>
              <a:t>before</a:t>
            </a:r>
            <a:r>
              <a:rPr lang="en-GB" sz="1800" kern="0" dirty="0">
                <a:solidFill>
                  <a:srgbClr val="000000"/>
                </a:solidFill>
              </a:rPr>
              <a:t> or </a:t>
            </a:r>
            <a:r>
              <a:rPr lang="en-GB" sz="1800" b="1" i="1" kern="0" dirty="0">
                <a:solidFill>
                  <a:srgbClr val="000000"/>
                </a:solidFill>
              </a:rPr>
              <a:t>after</a:t>
            </a:r>
            <a:r>
              <a:rPr lang="en-GB" sz="1800" b="1" kern="0" dirty="0">
                <a:solidFill>
                  <a:srgbClr val="000000"/>
                </a:solidFill>
              </a:rPr>
              <a:t> PhD</a:t>
            </a:r>
            <a:endParaRPr lang="en-GB" sz="1800" kern="0" dirty="0">
              <a:solidFill>
                <a:schemeClr val="tx1"/>
              </a:solidFill>
              <a:cs typeface="Arial" panose="020B0604020202020204" pitchFamily="34" charset="0"/>
              <a:sym typeface="Wingdings" pitchFamily="2" charset="2"/>
            </a:endParaRPr>
          </a:p>
          <a:p>
            <a:pPr lvl="0"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2013 - </a:t>
            </a:r>
            <a:r>
              <a:rPr lang="en-GB" sz="1800" b="1" kern="0" dirty="0">
                <a:solidFill>
                  <a:srgbClr val="000000"/>
                </a:solidFill>
              </a:rPr>
              <a:t>Scientific leadership </a:t>
            </a:r>
            <a:r>
              <a:rPr lang="en-GB" sz="1800" kern="0" dirty="0">
                <a:solidFill>
                  <a:srgbClr val="000000"/>
                </a:solidFill>
              </a:rPr>
              <a:t>potential (self-evaluation) section </a:t>
            </a:r>
            <a:r>
              <a:rPr lang="en-GB" sz="1800" b="1" kern="0" dirty="0">
                <a:solidFill>
                  <a:srgbClr val="000000"/>
                </a:solidFill>
              </a:rPr>
              <a:t>removed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2014 - </a:t>
            </a:r>
            <a:r>
              <a:rPr lang="en-GB" sz="1800" b="1" kern="0" dirty="0">
                <a:solidFill>
                  <a:srgbClr val="000000"/>
                </a:solidFill>
              </a:rPr>
              <a:t>Model CV template </a:t>
            </a:r>
            <a:r>
              <a:rPr lang="en-GB" sz="1800" kern="0" dirty="0">
                <a:solidFill>
                  <a:srgbClr val="000000"/>
                </a:solidFill>
              </a:rPr>
              <a:t>included in application forms</a:t>
            </a:r>
            <a:endParaRPr lang="en-GB" sz="1800" kern="0" dirty="0"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164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18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1520" y="267399"/>
            <a:ext cx="6777245" cy="5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eaLnBrk="1" hangingPunct="1">
              <a:defRPr/>
            </a:pPr>
            <a:r>
              <a:rPr lang="en-GB" altLang="en-US" dirty="0">
                <a:solidFill>
                  <a:srgbClr val="FF6600"/>
                </a:solidFill>
                <a:sym typeface="Wingdings" pitchFamily="2" charset="2"/>
              </a:rPr>
              <a:t>Measures to improve equality of treatment (ii)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gray">
          <a:xfrm>
            <a:off x="251520" y="2060848"/>
            <a:ext cx="850582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lvl="0"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2015</a:t>
            </a:r>
            <a:endParaRPr lang="en-GB" sz="1800" b="1" kern="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kern="0" dirty="0">
                <a:solidFill>
                  <a:srgbClr val="000000"/>
                </a:solidFill>
              </a:rPr>
              <a:t>- No limit to eligibility extension </a:t>
            </a:r>
            <a:r>
              <a:rPr lang="en-GB" sz="1800" kern="0" dirty="0">
                <a:solidFill>
                  <a:srgbClr val="000000"/>
                </a:solidFill>
              </a:rPr>
              <a:t>(before it was 4,5 years) </a:t>
            </a:r>
          </a:p>
          <a:p>
            <a:pPr lvl="0">
              <a:spcBef>
                <a:spcPct val="0"/>
              </a:spcBef>
              <a:defRPr/>
            </a:pPr>
            <a:r>
              <a:rPr lang="en-GB" sz="1800" b="1" kern="0" dirty="0">
                <a:solidFill>
                  <a:srgbClr val="000000"/>
                </a:solidFill>
              </a:rPr>
              <a:t> - Care of sick relative </a:t>
            </a:r>
            <a:r>
              <a:rPr lang="en-GB" sz="1800" kern="0" dirty="0">
                <a:solidFill>
                  <a:srgbClr val="000000"/>
                </a:solidFill>
              </a:rPr>
              <a:t>counts for </a:t>
            </a:r>
            <a:r>
              <a:rPr lang="en-GB" sz="1800" b="1" kern="0" dirty="0">
                <a:solidFill>
                  <a:srgbClr val="000000"/>
                </a:solidFill>
              </a:rPr>
              <a:t>extension of the eligibility</a:t>
            </a:r>
          </a:p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GB" sz="1800" kern="0" dirty="0">
                <a:solidFill>
                  <a:srgbClr val="000000"/>
                </a:solidFill>
              </a:rPr>
              <a:t> </a:t>
            </a:r>
            <a:r>
              <a:rPr lang="en-GB" sz="1800" b="1" kern="0" dirty="0">
                <a:solidFill>
                  <a:srgbClr val="000000"/>
                </a:solidFill>
              </a:rPr>
              <a:t>-</a:t>
            </a:r>
            <a:r>
              <a:rPr lang="en-GB" sz="1800" kern="0" dirty="0">
                <a:solidFill>
                  <a:srgbClr val="000000"/>
                </a:solidFill>
              </a:rPr>
              <a:t> Track record </a:t>
            </a:r>
            <a:r>
              <a:rPr lang="en-GB" sz="1800" b="1" kern="0" dirty="0">
                <a:solidFill>
                  <a:srgbClr val="000000"/>
                </a:solidFill>
              </a:rPr>
              <a:t>focus on 5/10 publications</a:t>
            </a: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2016 - </a:t>
            </a:r>
            <a:r>
              <a:rPr lang="en-GB" sz="1800" b="1" kern="0" dirty="0">
                <a:solidFill>
                  <a:srgbClr val="000000"/>
                </a:solidFill>
              </a:rPr>
              <a:t>Video on unconscious bias </a:t>
            </a:r>
            <a:r>
              <a:rPr lang="en-GB" sz="1800" kern="0" dirty="0">
                <a:solidFill>
                  <a:srgbClr val="000000"/>
                </a:solidFill>
              </a:rPr>
              <a:t>shown to panel members </a:t>
            </a:r>
            <a:endParaRPr lang="en-GB" sz="1800" kern="0" dirty="0">
              <a:cs typeface="Arial" panose="020B0604020202020204" pitchFamily="34" charset="0"/>
              <a:sym typeface="Wingdings" pitchFamily="2" charset="2"/>
            </a:endParaRP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2017 - </a:t>
            </a:r>
            <a:r>
              <a:rPr lang="en-GB" sz="1800" kern="0" dirty="0">
                <a:solidFill>
                  <a:srgbClr val="000000"/>
                </a:solidFill>
              </a:rPr>
              <a:t>Activities promoting </a:t>
            </a:r>
            <a:r>
              <a:rPr lang="en-GB" sz="1800" b="1" kern="0" dirty="0">
                <a:solidFill>
                  <a:srgbClr val="000000"/>
                </a:solidFill>
              </a:rPr>
              <a:t>equal opportunities </a:t>
            </a:r>
            <a:r>
              <a:rPr lang="en-GB" sz="1800" kern="0" dirty="0">
                <a:solidFill>
                  <a:srgbClr val="000000"/>
                </a:solidFill>
              </a:rPr>
              <a:t>or </a:t>
            </a:r>
            <a:r>
              <a:rPr lang="en-GB" sz="1800" b="1" kern="0" dirty="0">
                <a:solidFill>
                  <a:srgbClr val="000000"/>
                </a:solidFill>
              </a:rPr>
              <a:t>gender balance</a:t>
            </a:r>
            <a:r>
              <a:rPr lang="en-GB" sz="1800" kern="0" dirty="0">
                <a:solidFill>
                  <a:srgbClr val="000000"/>
                </a:solidFill>
              </a:rPr>
              <a:t> can be considered as </a:t>
            </a:r>
            <a:r>
              <a:rPr lang="en-GB" sz="1800" b="1" kern="0" dirty="0">
                <a:solidFill>
                  <a:srgbClr val="000000"/>
                </a:solidFill>
              </a:rPr>
              <a:t>eligible </a:t>
            </a:r>
            <a:r>
              <a:rPr lang="en-GB" sz="1800" b="1" kern="0" dirty="0" smtClean="0">
                <a:solidFill>
                  <a:srgbClr val="000000"/>
                </a:solidFill>
              </a:rPr>
              <a:t>costs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>
                <a:cs typeface="Arial" panose="020B0604020202020204" pitchFamily="34" charset="0"/>
                <a:sym typeface="Wingdings" pitchFamily="2" charset="2"/>
              </a:rPr>
              <a:t>2018 </a:t>
            </a: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- </a:t>
            </a:r>
            <a:r>
              <a:rPr lang="en-GB" sz="1800" b="1" kern="0" dirty="0" smtClean="0">
                <a:solidFill>
                  <a:srgbClr val="000000"/>
                </a:solidFill>
              </a:rPr>
              <a:t>Training </a:t>
            </a:r>
            <a:r>
              <a:rPr lang="en-GB" sz="1800" b="1" kern="0" dirty="0">
                <a:solidFill>
                  <a:srgbClr val="000000"/>
                </a:solidFill>
              </a:rPr>
              <a:t>on unconscious bias </a:t>
            </a:r>
            <a:r>
              <a:rPr lang="en-GB" sz="1800" kern="0" dirty="0" smtClean="0">
                <a:solidFill>
                  <a:srgbClr val="000000"/>
                </a:solidFill>
              </a:rPr>
              <a:t>for scientific officers 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>
                <a:cs typeface="Arial" panose="020B0604020202020204" pitchFamily="34" charset="0"/>
                <a:sym typeface="Wingdings" pitchFamily="2" charset="2"/>
              </a:rPr>
              <a:t>2019 </a:t>
            </a: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- </a:t>
            </a:r>
            <a:r>
              <a:rPr lang="en-GB" sz="1800" b="1" kern="0" dirty="0">
                <a:solidFill>
                  <a:srgbClr val="000000"/>
                </a:solidFill>
              </a:rPr>
              <a:t>Training on unconscious bias </a:t>
            </a:r>
            <a:r>
              <a:rPr lang="en-GB" sz="1800" kern="0" dirty="0">
                <a:solidFill>
                  <a:srgbClr val="000000"/>
                </a:solidFill>
              </a:rPr>
              <a:t>for </a:t>
            </a:r>
            <a:r>
              <a:rPr lang="en-GB" sz="1800" kern="0" dirty="0" smtClean="0">
                <a:solidFill>
                  <a:srgbClr val="000000"/>
                </a:solidFill>
              </a:rPr>
              <a:t>Scientific Council</a:t>
            </a:r>
            <a:endParaRPr lang="en-GB" sz="1800" kern="0" dirty="0">
              <a:cs typeface="Arial" panose="020B0604020202020204" pitchFamily="34" charset="0"/>
              <a:sym typeface="Wingdings" pitchFamily="2" charset="2"/>
            </a:endParaRP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endParaRPr lang="en-GB" sz="1800" b="1" kern="0" dirty="0">
              <a:solidFill>
                <a:srgbClr val="000000"/>
              </a:solidFill>
            </a:endParaRP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endParaRPr lang="en-GB" sz="1800" b="1" kern="0" dirty="0"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3584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19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1520" y="179931"/>
            <a:ext cx="6984776" cy="742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eaLnBrk="1" hangingPunct="1">
              <a:defRPr/>
            </a:pPr>
            <a:r>
              <a:rPr lang="en-GB" altLang="en-US" dirty="0">
                <a:solidFill>
                  <a:srgbClr val="FF6600"/>
                </a:solidFill>
                <a:sym typeface="Wingdings" pitchFamily="2" charset="2"/>
              </a:rPr>
              <a:t>Measures to improve equality of treatment (iii)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gray">
          <a:xfrm>
            <a:off x="431803" y="2348880"/>
            <a:ext cx="8505825" cy="315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More details on extensions of eligibility window, possible for </a:t>
            </a:r>
            <a:r>
              <a:rPr lang="en-GB" sz="1800" b="1" kern="0" dirty="0" err="1">
                <a:cs typeface="Arial" panose="020B0604020202020204" pitchFamily="34" charset="0"/>
                <a:sym typeface="Wingdings" pitchFamily="2" charset="2"/>
              </a:rPr>
              <a:t>StG</a:t>
            </a: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1800" b="1" kern="0" dirty="0" err="1">
                <a:cs typeface="Arial" panose="020B0604020202020204" pitchFamily="34" charset="0"/>
                <a:sym typeface="Wingdings" pitchFamily="2" charset="2"/>
              </a:rPr>
              <a:t>CoG</a:t>
            </a: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 for documented cases of: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Maternity – 18 months per child </a:t>
            </a:r>
            <a:r>
              <a:rPr lang="en-GB" sz="1800" i="1" kern="0" dirty="0">
                <a:solidFill>
                  <a:schemeClr val="tx1"/>
                </a:solidFill>
                <a:cs typeface="Arial" panose="020B0604020202020204" pitchFamily="34" charset="0"/>
                <a:sym typeface="Wingdings" pitchFamily="2" charset="2"/>
              </a:rPr>
              <a:t>(before or after PhD)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>
                <a:cs typeface="Arial" panose="020B0604020202020204" pitchFamily="34" charset="0"/>
                <a:sym typeface="Wingdings" pitchFamily="2" charset="2"/>
              </a:rPr>
              <a:t>Paternity – actual time taken off </a:t>
            </a:r>
            <a:r>
              <a:rPr lang="en-GB" sz="1800" i="1" kern="0" dirty="0" smtClean="0">
                <a:solidFill>
                  <a:schemeClr val="tx1"/>
                </a:solidFill>
                <a:cs typeface="Arial" panose="020B0604020202020204" pitchFamily="34" charset="0"/>
                <a:sym typeface="Wingdings" pitchFamily="2" charset="2"/>
              </a:rPr>
              <a:t>(also before </a:t>
            </a:r>
            <a:r>
              <a:rPr lang="en-GB" sz="1800" i="1" kern="0" dirty="0">
                <a:solidFill>
                  <a:schemeClr val="tx1"/>
                </a:solidFill>
                <a:cs typeface="Arial" panose="020B0604020202020204" pitchFamily="34" charset="0"/>
                <a:sym typeface="Wingdings" pitchFamily="2" charset="2"/>
              </a:rPr>
              <a:t>or after PhD)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>
                <a:cs typeface="Arial" panose="020B0604020202020204" pitchFamily="34" charset="0"/>
                <a:sym typeface="Wingdings" pitchFamily="2" charset="2"/>
              </a:rPr>
              <a:t>Military </a:t>
            </a: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service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Medical speciality training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>
                <a:cs typeface="Arial" panose="020B0604020202020204" pitchFamily="34" charset="0"/>
                <a:sym typeface="Wingdings" pitchFamily="2" charset="2"/>
              </a:rPr>
              <a:t>Caring for seriously ill family members</a:t>
            </a:r>
          </a:p>
          <a:p>
            <a:pPr marL="0" indent="0">
              <a:buNone/>
              <a:defRPr/>
            </a:pPr>
            <a:r>
              <a:rPr lang="en-GB" sz="1800" b="1" kern="0" dirty="0">
                <a:cs typeface="Arial" panose="020B0604020202020204" pitchFamily="34" charset="0"/>
                <a:sym typeface="Wingdings" pitchFamily="2" charset="2"/>
              </a:rPr>
              <a:t>No limit to the total extension</a:t>
            </a:r>
          </a:p>
        </p:txBody>
      </p:sp>
    </p:spTree>
    <p:extLst>
      <p:ext uri="{BB962C8B-B14F-4D97-AF65-F5344CB8AC3E}">
        <p14:creationId xmlns:p14="http://schemas.microsoft.com/office/powerpoint/2010/main" val="94741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520700" y="322263"/>
            <a:ext cx="7112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3600" b="1" dirty="0" smtClean="0">
                <a:solidFill>
                  <a:srgbClr val="FF6600"/>
                </a:solidFill>
                <a:latin typeface="Lucida Handwriting" panose="03010101010101010101" pitchFamily="66" charset="0"/>
              </a:rPr>
              <a:t>ERC</a:t>
            </a:r>
            <a:r>
              <a:rPr lang="en-US" altLang="en-US" sz="3200" b="1" dirty="0" smtClean="0">
                <a:solidFill>
                  <a:srgbClr val="FF6600"/>
                </a:solidFill>
                <a:latin typeface="Lucida Handwriting" panose="03010101010101010101" pitchFamily="66" charset="0"/>
              </a:rPr>
              <a:t> messages for you </a:t>
            </a:r>
            <a:endParaRPr lang="en-US" altLang="en-US" sz="3200" b="1" dirty="0">
              <a:solidFill>
                <a:srgbClr val="FF66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95536" y="1988840"/>
            <a:ext cx="7920880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(</a:t>
            </a:r>
            <a:r>
              <a:rPr lang="en-US" altLang="en-US" sz="3000" dirty="0" err="1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i</a:t>
            </a: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)  ERC </a:t>
            </a: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supports your community</a:t>
            </a:r>
            <a:endParaRPr lang="en-US" altLang="en-US" sz="3000" dirty="0" smtClean="0">
              <a:solidFill>
                <a:schemeClr val="accent2">
                  <a:lumMod val="75000"/>
                </a:schemeClr>
              </a:solidFill>
              <a:latin typeface="Lucida Handwriting" panose="03010101010101010101" pitchFamily="66" charset="0"/>
              <a:ea typeface="MS PGothic" pitchFamily="32" charset="-128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30236" y="2843204"/>
            <a:ext cx="7814172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(ii)  ERC </a:t>
            </a: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needs your help </a:t>
            </a:r>
            <a:endParaRPr lang="en-US" altLang="en-US" sz="3000" dirty="0" smtClean="0">
              <a:solidFill>
                <a:schemeClr val="accent2">
                  <a:lumMod val="75000"/>
                </a:schemeClr>
              </a:solidFill>
              <a:latin typeface="Lucida Handwriting" panose="03010101010101010101" pitchFamily="66" charset="0"/>
              <a:ea typeface="MS PGothic" pitchFamily="32" charset="-128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30236" y="3635292"/>
            <a:ext cx="7904636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(iii)  Features </a:t>
            </a: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and novelties </a:t>
            </a: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of upcoming </a:t>
            </a: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calls </a:t>
            </a:r>
            <a:endParaRPr lang="en-US" altLang="en-US" sz="3000" dirty="0" smtClean="0">
              <a:solidFill>
                <a:schemeClr val="accent2">
                  <a:lumMod val="75000"/>
                </a:schemeClr>
              </a:solidFill>
              <a:latin typeface="Lucida Handwriting" panose="03010101010101010101" pitchFamily="66" charset="0"/>
              <a:ea typeface="MS PGothic" pitchFamily="32" charset="-128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20699" y="4859428"/>
            <a:ext cx="8012113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(iv)  Equality</a:t>
            </a: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, diversity and inclusion at the </a:t>
            </a: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ERC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 </a:t>
            </a: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                     – focus on gender</a:t>
            </a:r>
          </a:p>
        </p:txBody>
      </p:sp>
    </p:spTree>
    <p:extLst>
      <p:ext uri="{BB962C8B-B14F-4D97-AF65-F5344CB8AC3E}">
        <p14:creationId xmlns:p14="http://schemas.microsoft.com/office/powerpoint/2010/main" val="1784004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20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Starting 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772816"/>
            <a:ext cx="8047415" cy="43889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772816"/>
            <a:ext cx="8047415" cy="43889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428" y="1772816"/>
            <a:ext cx="8041617" cy="4388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428" y="1774518"/>
            <a:ext cx="8053618" cy="439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0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21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Consolidator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772816"/>
            <a:ext cx="8047415" cy="43889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778614"/>
            <a:ext cx="8047415" cy="43831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08" y="1772816"/>
            <a:ext cx="8055967" cy="43878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008" y="1773904"/>
            <a:ext cx="8060896" cy="43936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008" y="1764693"/>
            <a:ext cx="8077796" cy="440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0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22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Advanced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772816"/>
            <a:ext cx="8047415" cy="43889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52" y="1772816"/>
            <a:ext cx="8058060" cy="43889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912" y="1772141"/>
            <a:ext cx="8059300" cy="43896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1776415"/>
            <a:ext cx="8045652" cy="43853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718" y="1772141"/>
            <a:ext cx="8053494" cy="438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0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9" y="1736790"/>
            <a:ext cx="8049171" cy="4424998"/>
          </a:xfrm>
          <a:prstGeom prst="rect">
            <a:avLst/>
          </a:prstGeom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23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(m vs f)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Starting 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59" y="1738801"/>
            <a:ext cx="8049171" cy="4422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58" y="1736167"/>
            <a:ext cx="8049171" cy="442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10" y="1736790"/>
            <a:ext cx="8059819" cy="4424998"/>
          </a:xfrm>
          <a:prstGeom prst="rect">
            <a:avLst/>
          </a:prstGeom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24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(m vs f)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Consolidator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10" y="1733574"/>
            <a:ext cx="8059819" cy="4428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909" y="1736775"/>
            <a:ext cx="8059819" cy="442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37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8" y="1736790"/>
            <a:ext cx="8049171" cy="4424998"/>
          </a:xfrm>
          <a:prstGeom prst="rect">
            <a:avLst/>
          </a:prstGeom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25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(m vs f)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Advanced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58" y="1738419"/>
            <a:ext cx="8052476" cy="44300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53" y="1758635"/>
            <a:ext cx="8052476" cy="442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4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397864"/>
            <a:ext cx="5929684" cy="491145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26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7" y="2312604"/>
            <a:ext cx="2052011" cy="68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algn="ctr"/>
            <a:r>
              <a:rPr lang="en-GB" dirty="0">
                <a:latin typeface="Calibri" panose="020F0502020204030204" pitchFamily="34" charset="0"/>
              </a:rPr>
              <a:t>Starting Grant</a:t>
            </a:r>
          </a:p>
          <a:p>
            <a:pPr algn="ctr"/>
            <a:r>
              <a:rPr lang="fr-BE" dirty="0">
                <a:solidFill>
                  <a:srgbClr val="FB5D05"/>
                </a:solidFill>
                <a:latin typeface="Calibri" panose="020F0502020204030204" pitchFamily="34" charset="0"/>
              </a:rPr>
              <a:t>2009-2017</a:t>
            </a:r>
            <a:endParaRPr lang="en-GB" dirty="0">
              <a:solidFill>
                <a:srgbClr val="FB5D05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Starting 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5791" y="2466224"/>
            <a:ext cx="4571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20" y="3068960"/>
            <a:ext cx="3479162" cy="2887419"/>
          </a:xfrm>
          <a:prstGeom prst="rect">
            <a:avLst/>
          </a:prstGeom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27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7" y="2312604"/>
            <a:ext cx="2052011" cy="68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algn="ctr"/>
            <a:r>
              <a:rPr lang="en-GB" dirty="0">
                <a:latin typeface="Calibri" panose="020F0502020204030204" pitchFamily="34" charset="0"/>
              </a:rPr>
              <a:t>Starting Grant</a:t>
            </a:r>
          </a:p>
          <a:p>
            <a:pPr algn="ctr"/>
            <a:r>
              <a:rPr lang="fr-BE" dirty="0">
                <a:solidFill>
                  <a:srgbClr val="FB5D05"/>
                </a:solidFill>
                <a:latin typeface="Calibri" panose="020F0502020204030204" pitchFamily="34" charset="0"/>
              </a:rPr>
              <a:t>2009-2017</a:t>
            </a:r>
            <a:endParaRPr lang="en-GB" dirty="0">
              <a:solidFill>
                <a:srgbClr val="FB5D05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Starting 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546506"/>
            <a:ext cx="6201030" cy="386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0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357257"/>
            <a:ext cx="5929684" cy="495206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28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7" y="2312604"/>
            <a:ext cx="2052011" cy="104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algn="ctr"/>
            <a:r>
              <a:rPr lang="en-GB" dirty="0" smtClean="0">
                <a:latin typeface="Calibri" panose="020F0502020204030204" pitchFamily="34" charset="0"/>
              </a:rPr>
              <a:t>Consolidator </a:t>
            </a:r>
            <a:r>
              <a:rPr lang="en-GB" dirty="0">
                <a:latin typeface="Calibri" panose="020F0502020204030204" pitchFamily="34" charset="0"/>
              </a:rPr>
              <a:t>Grant</a:t>
            </a:r>
          </a:p>
          <a:p>
            <a:pPr algn="ctr"/>
            <a:r>
              <a:rPr lang="fr-BE" dirty="0" smtClean="0">
                <a:solidFill>
                  <a:srgbClr val="FB5D05"/>
                </a:solidFill>
                <a:latin typeface="Calibri" panose="020F0502020204030204" pitchFamily="34" charset="0"/>
              </a:rPr>
              <a:t>2013-2017</a:t>
            </a:r>
            <a:endParaRPr lang="en-GB" dirty="0">
              <a:solidFill>
                <a:srgbClr val="FB5D05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Consolidator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481" y="5111473"/>
            <a:ext cx="4571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9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375874"/>
            <a:ext cx="5929684" cy="493161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29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7" y="2312604"/>
            <a:ext cx="2052011" cy="104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algn="ctr"/>
            <a:r>
              <a:rPr lang="en-GB" dirty="0" smtClean="0">
                <a:latin typeface="Calibri" panose="020F0502020204030204" pitchFamily="34" charset="0"/>
              </a:rPr>
              <a:t>Advanced </a:t>
            </a:r>
            <a:r>
              <a:rPr lang="en-GB" dirty="0">
                <a:latin typeface="Calibri" panose="020F0502020204030204" pitchFamily="34" charset="0"/>
              </a:rPr>
              <a:t>Grant</a:t>
            </a:r>
          </a:p>
          <a:p>
            <a:pPr algn="ctr"/>
            <a:r>
              <a:rPr lang="fr-BE" dirty="0" smtClean="0">
                <a:solidFill>
                  <a:srgbClr val="FB5D05"/>
                </a:solidFill>
                <a:latin typeface="Calibri" panose="020F0502020204030204" pitchFamily="34" charset="0"/>
              </a:rPr>
              <a:t>2009-2017</a:t>
            </a:r>
            <a:endParaRPr lang="en-GB" dirty="0">
              <a:solidFill>
                <a:srgbClr val="FB5D05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512" y="260648"/>
            <a:ext cx="6777245" cy="104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r>
              <a:rPr lang="en-GB" dirty="0" smtClean="0">
                <a:latin typeface="Calibri" panose="020F0502020204030204" pitchFamily="34" charset="0"/>
              </a:rPr>
              <a:t>Women’s </a:t>
            </a:r>
            <a:r>
              <a:rPr lang="en-GB" dirty="0">
                <a:latin typeface="Calibri" panose="020F0502020204030204" pitchFamily="34" charset="0"/>
              </a:rPr>
              <a:t>results in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PE2 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– Fundamental constituents of matter 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GB" sz="3200" dirty="0" smtClean="0">
                <a:solidFill>
                  <a:srgbClr val="FB5D05"/>
                </a:solidFill>
                <a:latin typeface="Calibri" panose="020F0502020204030204" pitchFamily="34" charset="0"/>
              </a:rPr>
              <a:t>Advanced </a:t>
            </a:r>
            <a:r>
              <a:rPr lang="en-GB" sz="3200" dirty="0">
                <a:solidFill>
                  <a:srgbClr val="FB5D05"/>
                </a:solidFill>
                <a:latin typeface="Calibri" panose="020F0502020204030204" pitchFamily="34" charset="0"/>
              </a:rPr>
              <a:t>Grant</a:t>
            </a:r>
            <a:endParaRPr lang="en-GB" sz="3200" dirty="0">
              <a:solidFill>
                <a:srgbClr val="FB5D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83568" y="3284984"/>
            <a:ext cx="7507288" cy="144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algn="ctr" eaLnBrk="1" hangingPunct="1">
              <a:spcBef>
                <a:spcPts val="1875"/>
              </a:spcBef>
            </a:pP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(</a:t>
            </a:r>
            <a:r>
              <a:rPr lang="en-US" altLang="en-US" sz="4400" dirty="0" err="1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i</a:t>
            </a: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) ERC </a:t>
            </a:r>
            <a:r>
              <a:rPr lang="en-US" altLang="en-US" sz="4400" dirty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supports your community</a:t>
            </a:r>
            <a:endParaRPr lang="en-US" altLang="en-US" sz="4400" dirty="0" smtClean="0">
              <a:solidFill>
                <a:srgbClr val="FF6600"/>
              </a:solidFill>
              <a:latin typeface="Lucida Handwriting" panose="03010101010101010101" pitchFamily="66" charset="0"/>
              <a:ea typeface="MS PGothic" pitchFamily="32" charset="-128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8951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520700" y="322263"/>
            <a:ext cx="7112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3600" b="1" dirty="0" smtClean="0">
                <a:solidFill>
                  <a:srgbClr val="FF6600"/>
                </a:solidFill>
                <a:latin typeface="Lucida Handwriting" panose="03010101010101010101" pitchFamily="66" charset="0"/>
              </a:rPr>
              <a:t>In summary </a:t>
            </a:r>
            <a:endParaRPr lang="en-US" altLang="en-US" sz="3200" b="1" dirty="0">
              <a:solidFill>
                <a:srgbClr val="FF66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809128" y="1988840"/>
            <a:ext cx="7507288" cy="381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eaLnBrk="1" hangingPunct="1">
              <a:spcBef>
                <a:spcPts val="1875"/>
              </a:spcBef>
            </a:pPr>
            <a:r>
              <a:rPr lang="en-US" altLang="en-US" sz="3000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ERC </a:t>
            </a: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strives to </a:t>
            </a:r>
          </a:p>
          <a:p>
            <a:pPr marL="457200" lvl="1" indent="0" eaLnBrk="1" hangingPunct="1">
              <a:spcBef>
                <a:spcPts val="1875"/>
              </a:spcBef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*	really make scientific excellence our only criterion and</a:t>
            </a:r>
          </a:p>
          <a:p>
            <a:pPr marL="457200" lvl="1" indent="0" eaLnBrk="1" hangingPunct="1">
              <a:spcBef>
                <a:spcPts val="1875"/>
              </a:spcBef>
            </a:pPr>
            <a:r>
              <a:rPr lang="en-US" altLang="en-US" sz="3000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ea typeface="MS PGothic" pitchFamily="32" charset="-128"/>
              </a:rPr>
              <a:t>*	maintain fairness to all applicants as a fundamental guiding principle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1296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31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 bwMode="gray">
          <a:xfrm>
            <a:off x="2267744" y="2276872"/>
            <a:ext cx="4272076" cy="85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66788" indent="-509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+mn-lt"/>
                <a:ea typeface="ＭＳ Ｐゴシック" charset="0"/>
              </a:defRPr>
            </a:lvl2pPr>
            <a:lvl3pPr marL="13096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3pPr>
            <a:lvl4pPr marL="171767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Arial" charset="0"/>
              <a:buChar char="–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1256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+mn-lt"/>
                <a:ea typeface="ＭＳ Ｐゴシック" charset="0"/>
              </a:defRPr>
            </a:lvl5pPr>
            <a:lvl6pPr marL="25828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6pPr>
            <a:lvl7pPr marL="30400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7pPr>
            <a:lvl8pPr marL="34972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8pPr>
            <a:lvl9pPr marL="39544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fr-BE" sz="4000" kern="0" dirty="0" err="1">
                <a:solidFill>
                  <a:schemeClr val="tx1"/>
                </a:solidFill>
                <a:latin typeface="Lucida Handwriting" panose="03010101010101010101" pitchFamily="66" charset="0"/>
              </a:rPr>
              <a:t>Thank</a:t>
            </a:r>
            <a:r>
              <a:rPr lang="fr-BE" sz="4000" kern="0" dirty="0">
                <a:solidFill>
                  <a:schemeClr val="tx1"/>
                </a:solidFill>
                <a:latin typeface="Lucida Handwriting" panose="03010101010101010101" pitchFamily="66" charset="0"/>
              </a:rPr>
              <a:t> </a:t>
            </a:r>
            <a:r>
              <a:rPr lang="fr-BE" sz="4000" kern="0" dirty="0" err="1">
                <a:solidFill>
                  <a:schemeClr val="tx1"/>
                </a:solidFill>
                <a:latin typeface="Lucida Handwriting" panose="03010101010101010101" pitchFamily="66" charset="0"/>
              </a:rPr>
              <a:t>you</a:t>
            </a:r>
            <a:r>
              <a:rPr lang="fr-BE" sz="4000" kern="0" dirty="0">
                <a:solidFill>
                  <a:schemeClr val="tx1"/>
                </a:solidFill>
                <a:latin typeface="Lucida Handwriting" panose="03010101010101010101" pitchFamily="66" charset="0"/>
              </a:rPr>
              <a:t> !</a:t>
            </a:r>
            <a:endParaRPr lang="en-GB" sz="4000" kern="0" dirty="0">
              <a:solidFill>
                <a:schemeClr val="tx1"/>
              </a:solidFill>
              <a:latin typeface="Lucida Handwriting" panose="03010101010101010101" pitchFamily="66" charset="0"/>
            </a:endParaRPr>
          </a:p>
          <a:p>
            <a:pPr lvl="1"/>
            <a:endParaRPr lang="en-GB" sz="2000" kern="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GB" sz="2000" kern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419872" y="6196668"/>
            <a:ext cx="489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de-DE" altLang="en-US" sz="2800" dirty="0">
                <a:solidFill>
                  <a:srgbClr val="0000FF"/>
                </a:solidFill>
                <a:ea typeface="MS PGothic" pitchFamily="32" charset="-128"/>
              </a:rPr>
              <a:t>luis.farina-busto@ec.europa.eu</a:t>
            </a:r>
            <a:endParaRPr lang="en-GB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8913" y="4221088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6600"/>
                </a:solidFill>
              </a:rPr>
              <a:t>erc.europa.eu/projects-figures/</a:t>
            </a:r>
            <a:r>
              <a:rPr lang="en-GB" sz="2400" dirty="0" err="1" smtClean="0">
                <a:solidFill>
                  <a:srgbClr val="FF6600"/>
                </a:solidFill>
              </a:rPr>
              <a:t>erc</a:t>
            </a:r>
            <a:r>
              <a:rPr lang="en-GB" sz="2400" dirty="0" smtClean="0">
                <a:solidFill>
                  <a:srgbClr val="FF6600"/>
                </a:solidFill>
              </a:rPr>
              <a:t>-funded-projects</a:t>
            </a:r>
            <a:endParaRPr lang="en-GB" sz="2400" dirty="0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77050" y="3696005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erc.europa.eu</a:t>
            </a:r>
            <a:endParaRPr lang="en-GB" sz="24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8913" y="488982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6600"/>
                </a:solidFill>
              </a:rPr>
              <a:t>https://cordis.europa.eu</a:t>
            </a:r>
          </a:p>
        </p:txBody>
      </p:sp>
    </p:spTree>
    <p:extLst>
      <p:ext uri="{BB962C8B-B14F-4D97-AF65-F5344CB8AC3E}">
        <p14:creationId xmlns:p14="http://schemas.microsoft.com/office/powerpoint/2010/main" val="94637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39700" y="1725613"/>
            <a:ext cx="9136063" cy="297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Char char=""/>
              <a:defRPr/>
            </a:pPr>
            <a:r>
              <a:rPr lang="de-DE" altLang="en-US" sz="2400" dirty="0" smtClean="0">
                <a:cs typeface="Arial Unicode MS" pitchFamily="32" charset="0"/>
              </a:rPr>
              <a:t>More </a:t>
            </a:r>
            <a:r>
              <a:rPr lang="de-DE" altLang="en-US" sz="2400" dirty="0" err="1" smtClean="0">
                <a:cs typeface="Arial Unicode MS" pitchFamily="32" charset="0"/>
              </a:rPr>
              <a:t>information</a:t>
            </a:r>
            <a:r>
              <a:rPr lang="de-DE" altLang="en-US" sz="2600" dirty="0" smtClean="0">
                <a:ea typeface="MS PGothic" pitchFamily="32" charset="-128"/>
              </a:rPr>
              <a:t>: </a:t>
            </a:r>
            <a:r>
              <a:rPr lang="de-DE" altLang="en-US" sz="2400" dirty="0" smtClean="0">
                <a:solidFill>
                  <a:srgbClr val="4F81BD"/>
                </a:solidFill>
                <a:ea typeface="MS PGothic" pitchFamily="32" charset="-128"/>
              </a:rPr>
              <a:t>erc.europa.eu </a:t>
            </a:r>
          </a:p>
          <a:p>
            <a:pPr marL="342900">
              <a:spcBef>
                <a:spcPts val="600"/>
              </a:spcBef>
              <a:buClrTx/>
              <a:buFontTx/>
              <a:buNone/>
              <a:defRPr/>
            </a:pPr>
            <a:r>
              <a:rPr lang="de-DE" altLang="en-US" sz="2400" dirty="0" smtClean="0">
                <a:solidFill>
                  <a:srgbClr val="4F81BD"/>
                </a:solidFill>
                <a:ea typeface="MS PGothic" pitchFamily="32" charset="-128"/>
              </a:rPr>
              <a:t>	</a:t>
            </a:r>
            <a:r>
              <a:rPr lang="de-DE" altLang="en-US" sz="2400" dirty="0" err="1" smtClean="0">
                <a:solidFill>
                  <a:srgbClr val="4F81BD"/>
                </a:solidFill>
                <a:ea typeface="MS PGothic" pitchFamily="32" charset="-128"/>
              </a:rPr>
              <a:t>or</a:t>
            </a:r>
            <a:r>
              <a:rPr lang="de-DE" altLang="en-US" sz="2400" dirty="0" smtClean="0">
                <a:solidFill>
                  <a:srgbClr val="4F81BD"/>
                </a:solidFill>
                <a:ea typeface="MS PGothic" pitchFamily="32" charset="-128"/>
              </a:rPr>
              <a:t> </a:t>
            </a:r>
            <a:r>
              <a:rPr lang="de-DE" altLang="en-US" sz="2400" dirty="0" err="1" smtClean="0">
                <a:solidFill>
                  <a:srgbClr val="4F81BD"/>
                </a:solidFill>
                <a:ea typeface="MS PGothic" pitchFamily="32" charset="-128"/>
              </a:rPr>
              <a:t>watch</a:t>
            </a:r>
            <a:r>
              <a:rPr lang="de-DE" altLang="en-US" sz="2400" dirty="0" smtClean="0">
                <a:solidFill>
                  <a:srgbClr val="4F81BD"/>
                </a:solidFill>
                <a:ea typeface="MS PGothic" pitchFamily="32" charset="-128"/>
              </a:rPr>
              <a:t>:  https://player.vimeo.com/video/154715819</a:t>
            </a:r>
          </a:p>
          <a:p>
            <a:pPr>
              <a:spcBef>
                <a:spcPts val="35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en-GB" altLang="en-US" sz="1400" dirty="0" smtClean="0">
              <a:ea typeface="MS PGothic" pitchFamily="32" charset="-128"/>
            </a:endParaRPr>
          </a:p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Char char=""/>
              <a:defRPr/>
            </a:pPr>
            <a:r>
              <a:rPr lang="de-DE" altLang="en-US" sz="2400" dirty="0" err="1" smtClean="0">
                <a:cs typeface="Arial Unicode MS" pitchFamily="32" charset="0"/>
              </a:rPr>
              <a:t>Sign</a:t>
            </a:r>
            <a:r>
              <a:rPr lang="de-DE" altLang="en-US" sz="2400" dirty="0" smtClean="0">
                <a:cs typeface="Arial Unicode MS" pitchFamily="32" charset="0"/>
              </a:rPr>
              <a:t> </a:t>
            </a:r>
            <a:r>
              <a:rPr lang="de-DE" altLang="en-US" sz="2400" dirty="0" err="1" smtClean="0">
                <a:cs typeface="Arial Unicode MS" pitchFamily="32" charset="0"/>
              </a:rPr>
              <a:t>up</a:t>
            </a:r>
            <a:r>
              <a:rPr lang="de-DE" altLang="en-US" sz="2400" dirty="0" smtClean="0">
                <a:cs typeface="Arial Unicode MS" pitchFamily="32" charset="0"/>
              </a:rPr>
              <a:t> </a:t>
            </a:r>
            <a:r>
              <a:rPr lang="de-DE" altLang="en-US" sz="2400" dirty="0" err="1" smtClean="0">
                <a:cs typeface="Arial Unicode MS" pitchFamily="32" charset="0"/>
              </a:rPr>
              <a:t>for</a:t>
            </a:r>
            <a:r>
              <a:rPr lang="de-DE" altLang="en-US" sz="2400" dirty="0" smtClean="0">
                <a:cs typeface="Arial Unicode MS" pitchFamily="32" charset="0"/>
              </a:rPr>
              <a:t> </a:t>
            </a:r>
            <a:r>
              <a:rPr lang="de-DE" altLang="en-US" sz="2400" dirty="0" err="1" smtClean="0">
                <a:cs typeface="Arial Unicode MS" pitchFamily="32" charset="0"/>
              </a:rPr>
              <a:t>news</a:t>
            </a:r>
            <a:r>
              <a:rPr lang="de-DE" altLang="en-US" sz="2400" dirty="0" smtClean="0">
                <a:cs typeface="Arial Unicode MS" pitchFamily="32" charset="0"/>
              </a:rPr>
              <a:t> </a:t>
            </a:r>
            <a:r>
              <a:rPr lang="de-DE" altLang="en-US" sz="2400" dirty="0" err="1" smtClean="0">
                <a:cs typeface="Arial Unicode MS" pitchFamily="32" charset="0"/>
              </a:rPr>
              <a:t>alerts</a:t>
            </a:r>
            <a:r>
              <a:rPr lang="de-DE" altLang="en-US" sz="2400" dirty="0" smtClean="0">
                <a:cs typeface="Arial Unicode MS" pitchFamily="32" charset="0"/>
              </a:rPr>
              <a:t>: </a:t>
            </a:r>
            <a:r>
              <a:rPr lang="de-DE" altLang="en-US" sz="2400" dirty="0" smtClean="0">
                <a:solidFill>
                  <a:srgbClr val="4F81BD"/>
                </a:solidFill>
                <a:ea typeface="MS PGothic" pitchFamily="32" charset="-128"/>
              </a:rPr>
              <a:t>erc.europa.eu/</a:t>
            </a:r>
            <a:r>
              <a:rPr lang="de-DE" altLang="en-US" sz="2400" dirty="0" err="1" smtClean="0">
                <a:solidFill>
                  <a:srgbClr val="4F81BD"/>
                </a:solidFill>
                <a:ea typeface="MS PGothic" pitchFamily="32" charset="-128"/>
              </a:rPr>
              <a:t>keep-updated-erc</a:t>
            </a:r>
            <a:endParaRPr lang="de-DE" altLang="en-US" sz="2400" dirty="0" smtClean="0">
              <a:solidFill>
                <a:srgbClr val="4F81BD"/>
              </a:solidFill>
              <a:ea typeface="MS PGothic" pitchFamily="32" charset="-128"/>
            </a:endParaRPr>
          </a:p>
          <a:p>
            <a:pPr>
              <a:spcBef>
                <a:spcPts val="35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de-DE" altLang="en-US" sz="1400" dirty="0" smtClean="0">
              <a:ea typeface="MS PGothic" pitchFamily="32" charset="-128"/>
            </a:endParaRPr>
          </a:p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Char char=""/>
              <a:defRPr/>
            </a:pPr>
            <a:r>
              <a:rPr lang="de-DE" altLang="en-US" sz="2400" dirty="0" smtClean="0">
                <a:cs typeface="Arial Unicode MS" pitchFamily="32" charset="0"/>
              </a:rPr>
              <a:t>Follow </a:t>
            </a:r>
            <a:r>
              <a:rPr lang="de-DE" altLang="en-US" sz="2400" dirty="0" err="1" smtClean="0">
                <a:cs typeface="Arial Unicode MS" pitchFamily="32" charset="0"/>
              </a:rPr>
              <a:t>us</a:t>
            </a:r>
            <a:r>
              <a:rPr lang="de-DE" altLang="en-US" sz="2400" dirty="0" smtClean="0">
                <a:cs typeface="Arial Unicode MS" pitchFamily="32" charset="0"/>
              </a:rPr>
              <a:t> on: </a:t>
            </a:r>
          </a:p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de-DE" altLang="en-US" sz="2400" dirty="0" smtClean="0">
              <a:cs typeface="Arial Unicode MS" pitchFamily="32" charset="0"/>
            </a:endParaRPr>
          </a:p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de-DE" altLang="en-US" sz="2400" dirty="0" smtClean="0">
              <a:cs typeface="Arial Unicode MS" pitchFamily="32" charset="0"/>
            </a:endParaRPr>
          </a:p>
          <a:p>
            <a:pPr>
              <a:spcBef>
                <a:spcPts val="60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de-DE" altLang="en-US" sz="2400" dirty="0" smtClean="0">
              <a:cs typeface="Arial Unicode MS" pitchFamily="32" charset="0"/>
            </a:endParaRPr>
          </a:p>
          <a:p>
            <a:pPr>
              <a:spcBef>
                <a:spcPts val="450"/>
              </a:spcBef>
              <a:buClr>
                <a:srgbClr val="FF6600"/>
              </a:buClr>
              <a:buFont typeface="Wingdings" charset="2"/>
              <a:buNone/>
              <a:defRPr/>
            </a:pPr>
            <a:endParaRPr lang="de-DE" altLang="en-US" dirty="0" smtClean="0">
              <a:cs typeface="Arial Unicode MS" pitchFamily="32" charset="0"/>
            </a:endParaRPr>
          </a:p>
          <a:p>
            <a:pPr marL="342900">
              <a:spcBef>
                <a:spcPts val="450"/>
              </a:spcBef>
              <a:buClrTx/>
              <a:buFontTx/>
              <a:buNone/>
              <a:defRPr/>
            </a:pPr>
            <a:endParaRPr lang="de-DE" altLang="en-US" dirty="0" smtClean="0">
              <a:cs typeface="Arial Unicode MS" pitchFamily="32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325438" y="460375"/>
            <a:ext cx="6073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3200">
                <a:solidFill>
                  <a:srgbClr val="FF6600"/>
                </a:solidFill>
                <a:latin typeface="Arial" charset="0"/>
              </a:rPr>
              <a:t>The European Research Council</a:t>
            </a:r>
          </a:p>
        </p:txBody>
      </p:sp>
      <p:grpSp>
        <p:nvGrpSpPr>
          <p:cNvPr id="34820" name="Group 3"/>
          <p:cNvGrpSpPr>
            <a:grpSpLocks/>
          </p:cNvGrpSpPr>
          <p:nvPr/>
        </p:nvGrpSpPr>
        <p:grpSpPr bwMode="auto">
          <a:xfrm>
            <a:off x="1111250" y="4059238"/>
            <a:ext cx="7920038" cy="1646237"/>
            <a:chOff x="700" y="2557"/>
            <a:chExt cx="4989" cy="1037"/>
          </a:xfrm>
        </p:grpSpPr>
        <p:sp>
          <p:nvSpPr>
            <p:cNvPr id="34821" name="Text Box 4"/>
            <p:cNvSpPr txBox="1">
              <a:spLocks noChangeArrowheads="1"/>
            </p:cNvSpPr>
            <p:nvPr/>
          </p:nvSpPr>
          <p:spPr bwMode="auto">
            <a:xfrm>
              <a:off x="1097" y="2616"/>
              <a:ext cx="4592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1pPr>
              <a:lvl2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2pPr>
              <a:lvl3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3pPr>
              <a:lvl4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4pPr>
              <a:lvl5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en-US" sz="2400">
                  <a:solidFill>
                    <a:srgbClr val="4F81BD"/>
                  </a:solidFill>
                  <a:ea typeface="MS PGothic" pitchFamily="32" charset="-128"/>
                </a:rPr>
                <a:t>www.facebook.com/EuropeanResearchCouncil</a:t>
              </a:r>
            </a:p>
          </p:txBody>
        </p:sp>
        <p:sp>
          <p:nvSpPr>
            <p:cNvPr id="34822" name="Text Box 5"/>
            <p:cNvSpPr txBox="1">
              <a:spLocks noChangeArrowheads="1"/>
            </p:cNvSpPr>
            <p:nvPr/>
          </p:nvSpPr>
          <p:spPr bwMode="auto">
            <a:xfrm>
              <a:off x="1097" y="2928"/>
              <a:ext cx="348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1pPr>
              <a:lvl2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2pPr>
              <a:lvl3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3pPr>
              <a:lvl4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4pPr>
              <a:lvl5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9pPr>
            </a:lstStyle>
            <a:p>
              <a:pPr>
                <a:spcBef>
                  <a:spcPts val="600"/>
                </a:spcBef>
                <a:buClrTx/>
                <a:buFontTx/>
                <a:buNone/>
              </a:pPr>
              <a:r>
                <a:rPr lang="de-DE" altLang="en-US" sz="2400">
                  <a:solidFill>
                    <a:srgbClr val="4F81BD"/>
                  </a:solidFill>
                  <a:ea typeface="MS PGothic" pitchFamily="32" charset="-128"/>
                </a:rPr>
                <a:t>twitter.com/ERC_Research</a:t>
              </a:r>
            </a:p>
          </p:txBody>
        </p:sp>
        <p:sp>
          <p:nvSpPr>
            <p:cNvPr id="34823" name="Text Box 6"/>
            <p:cNvSpPr txBox="1">
              <a:spLocks noChangeArrowheads="1"/>
            </p:cNvSpPr>
            <p:nvPr/>
          </p:nvSpPr>
          <p:spPr bwMode="auto">
            <a:xfrm>
              <a:off x="1069" y="3268"/>
              <a:ext cx="4563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1pPr>
              <a:lvl2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2pPr>
              <a:lvl3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3pPr>
              <a:lvl4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4pPr>
              <a:lvl5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Geneva" charset="0"/>
                  <a:cs typeface="Geneva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en-US" sz="2400">
                  <a:solidFill>
                    <a:srgbClr val="4F81BD"/>
                  </a:solidFill>
                  <a:ea typeface="MS PGothic" pitchFamily="32" charset="-128"/>
                </a:rPr>
                <a:t>www.linkedin.com/company/european-research-council</a:t>
              </a:r>
            </a:p>
          </p:txBody>
        </p:sp>
        <p:pic>
          <p:nvPicPr>
            <p:cNvPr id="3482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" y="2893"/>
              <a:ext cx="282" cy="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4825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557"/>
              <a:ext cx="282" cy="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4826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3207"/>
              <a:ext cx="282" cy="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309563" y="323850"/>
            <a:ext cx="74580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3200">
                <a:solidFill>
                  <a:srgbClr val="FF6600"/>
                </a:solidFill>
                <a:latin typeface="Arial" charset="0"/>
              </a:rPr>
              <a:t>Some useful tools and links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8583613" y="63976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fr-BE" altLang="en-US" sz="100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t>│</a:t>
            </a:r>
            <a:r>
              <a:rPr lang="en-US" altLang="en-US" sz="100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t> </a:t>
            </a:r>
            <a:fld id="{501DF389-623F-4D35-99BD-FF2161920337}" type="slidenum">
              <a:rPr lang="en-US" altLang="en-US" sz="1000">
                <a:solidFill>
                  <a:srgbClr val="000000"/>
                </a:solidFill>
                <a:latin typeface="Arial" charset="0"/>
                <a:ea typeface="MS PGothic" pitchFamily="32" charset="-128"/>
              </a:rPr>
              <a:pPr eaLnBrk="1" hangingPunct="1">
                <a:buClrTx/>
                <a:buFontTx/>
                <a:buNone/>
              </a:pPr>
              <a:t>33</a:t>
            </a:fld>
            <a:endParaRPr lang="en-US" altLang="en-US" sz="1000">
              <a:solidFill>
                <a:srgbClr val="000000"/>
              </a:solidFill>
              <a:latin typeface="Arial" charset="0"/>
              <a:ea typeface="MS PGothic" pitchFamily="32" charset="-128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311150" y="2003425"/>
            <a:ext cx="5741988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900"/>
              </a:spcBef>
              <a:buClr>
                <a:srgbClr val="FB5105"/>
              </a:buClr>
              <a:buFont typeface="Wingdings" charset="2"/>
              <a:buChar char=""/>
            </a:pP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Read the </a:t>
            </a:r>
            <a:r>
              <a:rPr lang="en-GB" altLang="en-US" sz="2400" b="1">
                <a:solidFill>
                  <a:srgbClr val="000000"/>
                </a:solidFill>
                <a:cs typeface="Arial Unicode MS" pitchFamily="32" charset="0"/>
              </a:rPr>
              <a:t>Work Programme</a:t>
            </a: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 and </a:t>
            </a:r>
            <a:r>
              <a:rPr lang="en-GB" altLang="en-US" sz="2400" b="1">
                <a:solidFill>
                  <a:srgbClr val="000000"/>
                </a:solidFill>
                <a:cs typeface="Arial Unicode MS" pitchFamily="32" charset="0"/>
              </a:rPr>
              <a:t>Information for Applicants </a:t>
            </a: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 </a:t>
            </a:r>
          </a:p>
          <a:p>
            <a:pPr eaLnBrk="1" hangingPunct="1">
              <a:spcBef>
                <a:spcPts val="900"/>
              </a:spcBef>
              <a:buClr>
                <a:srgbClr val="FB5105"/>
              </a:buClr>
              <a:buFont typeface="Wingdings" charset="2"/>
              <a:buChar char=""/>
            </a:pP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Contact your </a:t>
            </a:r>
            <a:r>
              <a:rPr lang="en-GB" altLang="en-US" sz="2400" b="1">
                <a:solidFill>
                  <a:srgbClr val="000000"/>
                </a:solidFill>
                <a:cs typeface="Arial Unicode MS" pitchFamily="32" charset="0"/>
              </a:rPr>
              <a:t>National Contact Point </a:t>
            </a: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if you have questions</a:t>
            </a:r>
          </a:p>
          <a:p>
            <a:pPr eaLnBrk="1" hangingPunct="1">
              <a:spcBef>
                <a:spcPts val="750"/>
              </a:spcBef>
              <a:buClr>
                <a:srgbClr val="FB5105"/>
              </a:buClr>
              <a:buFont typeface="Wingdings" charset="2"/>
              <a:buChar char=""/>
            </a:pPr>
            <a:r>
              <a:rPr lang="en-GB" altLang="en-US" sz="2400">
                <a:solidFill>
                  <a:srgbClr val="000000"/>
                </a:solidFill>
                <a:cs typeface="Arial Unicode MS" pitchFamily="32" charset="0"/>
              </a:rPr>
              <a:t>View the </a:t>
            </a:r>
            <a:r>
              <a:rPr lang="en-GB" altLang="en-US" sz="2400" b="1">
                <a:solidFill>
                  <a:srgbClr val="000000"/>
                </a:solidFill>
                <a:cs typeface="Arial Unicode MS" pitchFamily="32" charset="0"/>
              </a:rPr>
              <a:t>step-by-step video</a:t>
            </a:r>
            <a:br>
              <a:rPr lang="en-GB" altLang="en-US" sz="2400" b="1">
                <a:solidFill>
                  <a:srgbClr val="000000"/>
                </a:solidFill>
                <a:cs typeface="Arial Unicode MS" pitchFamily="32" charset="0"/>
              </a:rPr>
            </a:br>
            <a: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  <a:t>Introduction to application process, </a:t>
            </a:r>
            <a:b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</a:br>
            <a: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  <a:t>including tips &amp; tricks for the interview</a:t>
            </a:r>
            <a:b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</a:br>
            <a:r>
              <a:rPr lang="fr-BE" altLang="en-US" sz="2000">
                <a:solidFill>
                  <a:srgbClr val="FD5C03"/>
                </a:solidFill>
                <a:ea typeface="MS PGothic" pitchFamily="32" charset="-128"/>
              </a:rPr>
              <a:t>https://erc.europa.eu/get_video/4009</a:t>
            </a:r>
          </a:p>
          <a:p>
            <a:pPr eaLnBrk="1" hangingPunct="1">
              <a:spcBef>
                <a:spcPts val="900"/>
              </a:spcBef>
              <a:buClr>
                <a:srgbClr val="FB5105"/>
              </a:buClr>
              <a:buFont typeface="Wingdings" charset="2"/>
              <a:buChar char=""/>
            </a:pPr>
            <a: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  <a:t>Consult </a:t>
            </a:r>
            <a:r>
              <a:rPr lang="fr-BE" altLang="en-US" sz="2400" b="1">
                <a:solidFill>
                  <a:srgbClr val="000000"/>
                </a:solidFill>
                <a:cs typeface="Arial Unicode MS" pitchFamily="32" charset="0"/>
              </a:rPr>
              <a:t>ERC website </a:t>
            </a:r>
            <a:r>
              <a:rPr lang="fr-BE" altLang="en-US" sz="2400">
                <a:solidFill>
                  <a:srgbClr val="000000"/>
                </a:solidFill>
                <a:cs typeface="Arial Unicode MS" pitchFamily="32" charset="0"/>
              </a:rPr>
              <a:t>for latest funding opportunities, view ERC funded projects</a:t>
            </a:r>
          </a:p>
          <a:p>
            <a:pPr eaLnBrk="1" hangingPunct="1">
              <a:spcBef>
                <a:spcPts val="900"/>
              </a:spcBef>
              <a:buClr>
                <a:srgbClr val="FB5105"/>
              </a:buClr>
              <a:buFont typeface="Calibri" pitchFamily="32" charset="0"/>
              <a:buNone/>
            </a:pPr>
            <a:endParaRPr lang="fr-BE" altLang="en-US" sz="2400">
              <a:solidFill>
                <a:srgbClr val="000000"/>
              </a:solidFill>
              <a:cs typeface="Arial Unicode MS" pitchFamily="32" charset="0"/>
            </a:endParaRPr>
          </a:p>
          <a:p>
            <a:pPr eaLnBrk="1" hangingPunct="1">
              <a:spcBef>
                <a:spcPts val="900"/>
              </a:spcBef>
              <a:buClr>
                <a:srgbClr val="FB5105"/>
              </a:buClr>
              <a:buFont typeface="Calibri" pitchFamily="32" charset="0"/>
              <a:buNone/>
            </a:pPr>
            <a:endParaRPr lang="en-GB" altLang="en-US" sz="2400">
              <a:solidFill>
                <a:srgbClr val="FD5C03"/>
              </a:solidFill>
              <a:ea typeface="MS PGothic" pitchFamily="32" charset="-128"/>
            </a:endParaRPr>
          </a:p>
          <a:p>
            <a:pPr>
              <a:lnSpc>
                <a:spcPct val="80000"/>
              </a:lnSpc>
              <a:spcBef>
                <a:spcPts val="625"/>
              </a:spcBef>
              <a:spcAft>
                <a:spcPts val="625"/>
              </a:spcAft>
              <a:buClr>
                <a:srgbClr val="FB5105"/>
              </a:buClr>
              <a:buFont typeface="Wingdings" charset="2"/>
              <a:buNone/>
            </a:pPr>
            <a:endParaRPr lang="en-GB" altLang="en-US" sz="2000">
              <a:solidFill>
                <a:srgbClr val="2A62A8"/>
              </a:solidFill>
              <a:ea typeface="MS PGothic" pitchFamily="32" charset="-128"/>
            </a:endParaRPr>
          </a:p>
          <a:p>
            <a:pPr>
              <a:lnSpc>
                <a:spcPct val="80000"/>
              </a:lnSpc>
              <a:spcBef>
                <a:spcPts val="625"/>
              </a:spcBef>
              <a:spcAft>
                <a:spcPts val="625"/>
              </a:spcAft>
              <a:buClr>
                <a:srgbClr val="FB5105"/>
              </a:buClr>
              <a:buFont typeface="Wingdings" charset="2"/>
              <a:buNone/>
            </a:pPr>
            <a:endParaRPr lang="en-GB" altLang="en-US" sz="2000">
              <a:solidFill>
                <a:srgbClr val="2A62A8"/>
              </a:solidFill>
              <a:ea typeface="MS PGothic" pitchFamily="32" charset="-128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B5105"/>
              </a:buClr>
              <a:buFont typeface="Wingdings" charset="2"/>
              <a:buNone/>
            </a:pPr>
            <a:endParaRPr lang="en-GB" altLang="en-US" sz="2000">
              <a:solidFill>
                <a:srgbClr val="2A62A8"/>
              </a:solidFill>
              <a:ea typeface="MS PGothic" pitchFamily="32" charset="-128"/>
            </a:endParaRPr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1779588"/>
            <a:ext cx="3176588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8" y="3736975"/>
            <a:ext cx="2919412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91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039693"/>
              </p:ext>
            </p:extLst>
          </p:nvPr>
        </p:nvGraphicFramePr>
        <p:xfrm>
          <a:off x="450124" y="1844824"/>
          <a:ext cx="8226332" cy="4248470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1785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7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7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7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8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Starting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Consolidator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Advanced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Grant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Total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# projects</a:t>
                      </a:r>
                      <a:endParaRPr lang="en-GB" sz="18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220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104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159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483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# researchers (est.)</a:t>
                      </a: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1320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624</a:t>
                      </a: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954</a:t>
                      </a:r>
                    </a:p>
                  </a:txBody>
                  <a:tcPr marL="44189" marR="441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i="1" dirty="0" smtClean="0">
                          <a:solidFill>
                            <a:srgbClr val="FF0000"/>
                          </a:solidFill>
                          <a:effectLst/>
                        </a:rPr>
                        <a:t>2898</a:t>
                      </a:r>
                      <a:endParaRPr lang="en-GB" sz="2400" i="1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189" marR="4418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j-lt"/>
                        </a:rPr>
                        <a:t>Total €</a:t>
                      </a:r>
                      <a:endParaRPr lang="en-GB" sz="1800" i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292.281.999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192.024.099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343.543.082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i="0" dirty="0" smtClean="0">
                          <a:solidFill>
                            <a:srgbClr val="FF0000"/>
                          </a:solidFill>
                          <a:effectLst/>
                        </a:rPr>
                        <a:t>828 M€</a:t>
                      </a:r>
                      <a:endParaRPr lang="en-GB" sz="2400" b="1" i="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Avg. grant  M€</a:t>
                      </a:r>
                      <a:endParaRPr lang="en-GB" sz="1600" b="1" i="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1,33   </a:t>
                      </a:r>
                      <a:endParaRPr lang="en-GB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1,85   </a:t>
                      </a:r>
                      <a:endParaRPr lang="en-GB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2,16   </a:t>
                      </a:r>
                      <a:endParaRPr lang="en-GB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i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4273904566"/>
                  </a:ext>
                </a:extLst>
              </a:tr>
            </a:tbl>
          </a:graphicData>
        </a:graphic>
      </p:graphicFrame>
      <p:sp>
        <p:nvSpPr>
          <p:cNvPr id="7" name="Titel 4"/>
          <p:cNvSpPr txBox="1">
            <a:spLocks/>
          </p:cNvSpPr>
          <p:nvPr/>
        </p:nvSpPr>
        <p:spPr bwMode="gray">
          <a:xfrm>
            <a:off x="283758" y="332656"/>
            <a:ext cx="3856194" cy="89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altLang="en-US" sz="3300" kern="0" dirty="0">
                <a:solidFill>
                  <a:srgbClr val="F16521"/>
                </a:solidFill>
                <a:ea typeface="ＭＳ Ｐゴシック" pitchFamily="34" charset="-128"/>
              </a:rPr>
              <a:t>ERC </a:t>
            </a:r>
            <a:r>
              <a:rPr lang="en-GB" altLang="en-US" sz="3300" kern="0" dirty="0" smtClean="0">
                <a:solidFill>
                  <a:srgbClr val="F16521"/>
                </a:solidFill>
                <a:ea typeface="ＭＳ Ｐゴシック" pitchFamily="34" charset="-128"/>
              </a:rPr>
              <a:t>PE2 projects</a:t>
            </a:r>
            <a:endParaRPr lang="de-AT" altLang="en-US" sz="3300" kern="0" dirty="0">
              <a:solidFill>
                <a:srgbClr val="F1652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68752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4"/>
          <p:cNvSpPr txBox="1">
            <a:spLocks/>
          </p:cNvSpPr>
          <p:nvPr/>
        </p:nvSpPr>
        <p:spPr bwMode="gray">
          <a:xfrm>
            <a:off x="323529" y="252489"/>
            <a:ext cx="561662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altLang="en-US" sz="3300" kern="0" dirty="0">
                <a:solidFill>
                  <a:srgbClr val="F16521"/>
                </a:solidFill>
                <a:ea typeface="ＭＳ Ｐゴシック" pitchFamily="34" charset="-128"/>
              </a:rPr>
              <a:t>ERC </a:t>
            </a:r>
            <a:r>
              <a:rPr lang="en-GB" altLang="en-US" sz="3300" kern="0" dirty="0" smtClean="0">
                <a:solidFill>
                  <a:srgbClr val="F16521"/>
                </a:solidFill>
                <a:ea typeface="ＭＳ Ｐゴシック" pitchFamily="34" charset="-128"/>
              </a:rPr>
              <a:t>Global HEP numbers</a:t>
            </a:r>
          </a:p>
          <a:p>
            <a:pPr>
              <a:defRPr/>
            </a:pPr>
            <a:r>
              <a:rPr lang="en-GB" altLang="en-US" sz="3300" kern="0" dirty="0">
                <a:solidFill>
                  <a:srgbClr val="F16521"/>
                </a:solidFill>
                <a:ea typeface="ＭＳ Ｐゴシック" pitchFamily="34" charset="-128"/>
              </a:rPr>
              <a:t> </a:t>
            </a:r>
            <a:r>
              <a:rPr lang="en-GB" altLang="en-US" sz="3300" kern="0" dirty="0" smtClean="0">
                <a:solidFill>
                  <a:srgbClr val="F16521"/>
                </a:solidFill>
                <a:ea typeface="ＭＳ Ｐゴシック" pitchFamily="34" charset="-128"/>
              </a:rPr>
              <a:t>              in 10 years</a:t>
            </a:r>
            <a:endParaRPr lang="de-AT" altLang="en-US" sz="3300" kern="0" dirty="0">
              <a:solidFill>
                <a:srgbClr val="F16521"/>
              </a:solidFill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060848"/>
            <a:ext cx="3903406" cy="3249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89412" y="2114445"/>
            <a:ext cx="36727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i="1" dirty="0" err="1" smtClean="0">
                <a:solidFill>
                  <a:srgbClr val="FF6600"/>
                </a:solidFill>
                <a:latin typeface="Lucida Handwriting" panose="03010101010101010101" pitchFamily="66" charset="0"/>
              </a:rPr>
              <a:t>Some</a:t>
            </a:r>
            <a:r>
              <a:rPr lang="fr-BE" sz="4000" i="1" dirty="0" smtClean="0">
                <a:solidFill>
                  <a:srgbClr val="FF6600"/>
                </a:solidFill>
                <a:latin typeface="Lucida Handwriting" panose="03010101010101010101" pitchFamily="66" charset="0"/>
              </a:rPr>
              <a:t> 1500 </a:t>
            </a:r>
            <a:r>
              <a:rPr lang="fr-BE" sz="4000" i="1" dirty="0" err="1" smtClean="0">
                <a:solidFill>
                  <a:srgbClr val="FF6600"/>
                </a:solidFill>
                <a:latin typeface="Lucida Handwriting" panose="03010101010101010101" pitchFamily="66" charset="0"/>
              </a:rPr>
              <a:t>researchers</a:t>
            </a:r>
            <a:endParaRPr lang="en-GB" sz="4000" i="1" dirty="0">
              <a:solidFill>
                <a:srgbClr val="FF66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9437" y="3842637"/>
            <a:ext cx="33429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000" i="1" dirty="0" err="1" smtClean="0">
                <a:solidFill>
                  <a:srgbClr val="0000FF"/>
                </a:solidFill>
                <a:latin typeface="Lucida Handwriting" panose="03010101010101010101" pitchFamily="66" charset="0"/>
              </a:rPr>
              <a:t>Well</a:t>
            </a:r>
            <a:r>
              <a:rPr lang="fr-BE" sz="4000" i="1" dirty="0" smtClean="0">
                <a:solidFill>
                  <a:srgbClr val="0000FF"/>
                </a:solidFill>
                <a:latin typeface="Lucida Handwriting" panose="03010101010101010101" pitchFamily="66" charset="0"/>
              </a:rPr>
              <a:t> over 400  M€</a:t>
            </a:r>
            <a:endParaRPr lang="en-GB" sz="4000" i="1" dirty="0">
              <a:solidFill>
                <a:srgbClr val="0000FF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5457418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i="1" dirty="0" smtClean="0">
                <a:solidFill>
                  <a:srgbClr val="33CC33"/>
                </a:solidFill>
                <a:latin typeface="+mn-lt"/>
              </a:rPr>
              <a:t>In </a:t>
            </a:r>
            <a:r>
              <a:rPr lang="fr-BE" sz="4000" i="1" dirty="0" err="1" smtClean="0">
                <a:solidFill>
                  <a:srgbClr val="33CC33"/>
                </a:solidFill>
                <a:latin typeface="+mn-lt"/>
              </a:rPr>
              <a:t>projects</a:t>
            </a:r>
            <a:r>
              <a:rPr lang="fr-BE" sz="4000" i="1" dirty="0" smtClean="0">
                <a:solidFill>
                  <a:srgbClr val="33CC33"/>
                </a:solidFill>
                <a:latin typeface="+mn-lt"/>
              </a:rPr>
              <a:t> </a:t>
            </a:r>
            <a:r>
              <a:rPr lang="fr-BE" sz="4000" i="1" dirty="0" err="1" smtClean="0">
                <a:solidFill>
                  <a:srgbClr val="33CC33"/>
                </a:solidFill>
                <a:latin typeface="+mn-lt"/>
              </a:rPr>
              <a:t>led</a:t>
            </a:r>
            <a:r>
              <a:rPr lang="fr-BE" sz="4000" i="1" dirty="0" smtClean="0">
                <a:solidFill>
                  <a:srgbClr val="33CC33"/>
                </a:solidFill>
                <a:latin typeface="+mn-lt"/>
              </a:rPr>
              <a:t> by </a:t>
            </a:r>
            <a:r>
              <a:rPr lang="fr-BE" sz="4000" i="1" dirty="0" err="1" smtClean="0">
                <a:solidFill>
                  <a:srgbClr val="33CC33"/>
                </a:solidFill>
                <a:latin typeface="+mn-lt"/>
              </a:rPr>
              <a:t>individual</a:t>
            </a:r>
            <a:r>
              <a:rPr lang="fr-BE" sz="4000" i="1" dirty="0" smtClean="0">
                <a:solidFill>
                  <a:srgbClr val="33CC33"/>
                </a:solidFill>
                <a:latin typeface="+mn-lt"/>
              </a:rPr>
              <a:t> </a:t>
            </a:r>
            <a:r>
              <a:rPr lang="fr-BE" sz="4000" i="1" dirty="0" err="1" smtClean="0">
                <a:solidFill>
                  <a:srgbClr val="33CC33"/>
                </a:solidFill>
                <a:latin typeface="+mn-lt"/>
              </a:rPr>
              <a:t>PIs</a:t>
            </a:r>
            <a:endParaRPr lang="en-GB" sz="4000" i="1" dirty="0">
              <a:solidFill>
                <a:srgbClr val="33CC3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0816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1521" y="3284984"/>
            <a:ext cx="8281292" cy="77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algn="ctr" eaLnBrk="1" hangingPunct="1">
              <a:spcBef>
                <a:spcPts val="1875"/>
              </a:spcBef>
            </a:pP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(ii) ERC </a:t>
            </a:r>
            <a:r>
              <a:rPr lang="en-US" altLang="en-US" sz="4400" dirty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needs your help </a:t>
            </a: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!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752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07504" y="1841909"/>
            <a:ext cx="5833834" cy="42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525463" indent="-525463" eaLnBrk="0" hangingPunct="0"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958850" indent="-501650" eaLnBrk="0" hangingPunct="0"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25463" algn="l"/>
                <a:tab pos="973138" algn="l"/>
                <a:tab pos="1422400" algn="l"/>
                <a:tab pos="1871663" algn="l"/>
                <a:tab pos="2320925" algn="l"/>
                <a:tab pos="2770188" algn="l"/>
                <a:tab pos="3219450" algn="l"/>
                <a:tab pos="3668713" algn="l"/>
                <a:tab pos="4117975" algn="l"/>
                <a:tab pos="4567238" algn="l"/>
                <a:tab pos="5016500" algn="l"/>
                <a:tab pos="5465763" algn="l"/>
                <a:tab pos="5915025" algn="l"/>
                <a:tab pos="6364288" algn="l"/>
                <a:tab pos="6813550" algn="l"/>
                <a:tab pos="7262813" algn="l"/>
                <a:tab pos="7712075" algn="l"/>
                <a:tab pos="8161338" algn="l"/>
                <a:tab pos="8610600" algn="l"/>
                <a:tab pos="9059863" algn="l"/>
                <a:tab pos="95091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0" indent="0" eaLnBrk="1" hangingPunct="1">
              <a:spcBef>
                <a:spcPts val="600"/>
              </a:spcBef>
              <a:buClr>
                <a:srgbClr val="FB5105"/>
              </a:buClr>
              <a:defRPr/>
            </a:pPr>
            <a:r>
              <a:rPr lang="en-GB" sz="2400" b="1" dirty="0">
                <a:solidFill>
                  <a:srgbClr val="000000"/>
                </a:solidFill>
                <a:latin typeface="+mj-lt"/>
              </a:rPr>
              <a:t>Panel members</a:t>
            </a:r>
            <a:r>
              <a:rPr lang="en-GB" sz="2400" dirty="0">
                <a:solidFill>
                  <a:srgbClr val="000000"/>
                </a:solidFill>
                <a:latin typeface="+mj-lt"/>
              </a:rPr>
              <a:t>: </a:t>
            </a:r>
            <a:r>
              <a:rPr lang="en-GB" altLang="en-US" sz="2400" b="1" dirty="0" smtClean="0">
                <a:solidFill>
                  <a:srgbClr val="EF4823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typically </a:t>
            </a:r>
            <a:r>
              <a:rPr lang="en-GB" altLang="en-US" sz="2400" b="1" dirty="0">
                <a:solidFill>
                  <a:srgbClr val="EF4823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375 / call </a:t>
            </a:r>
            <a:r>
              <a:rPr lang="en-GB" altLang="en-US" sz="2400" b="1" dirty="0" smtClean="0">
                <a:solidFill>
                  <a:srgbClr val="EF4823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						(</a:t>
            </a:r>
            <a:r>
              <a:rPr lang="en-GB" altLang="en-US" sz="2400" b="1" dirty="0" err="1">
                <a:solidFill>
                  <a:srgbClr val="EF4823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SyG</a:t>
            </a:r>
            <a:r>
              <a:rPr lang="en-GB" altLang="en-US" sz="2400" b="1" dirty="0">
                <a:solidFill>
                  <a:srgbClr val="EF4823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:~90)</a:t>
            </a:r>
          </a:p>
          <a:p>
            <a:pPr marL="612000" lvl="1" indent="-396000" eaLnBrk="1" hangingPunct="1">
              <a:spcBef>
                <a:spcPts val="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High-level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scientists</a:t>
            </a:r>
          </a:p>
          <a:p>
            <a:pPr marL="612000" lvl="1" indent="-396000" eaLnBrk="1" hangingPunct="1">
              <a:spcBef>
                <a:spcPts val="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Recruited by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ScC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from </a:t>
            </a:r>
            <a:endParaRPr lang="en-GB" sz="2400" dirty="0" smtClean="0">
              <a:solidFill>
                <a:srgbClr val="000000"/>
              </a:solidFill>
              <a:latin typeface="+mn-lt"/>
            </a:endParaRPr>
          </a:p>
          <a:p>
            <a:pPr marL="216000" lvl="1" indent="0" eaLnBrk="1" hangingPunct="1">
              <a:spcBef>
                <a:spcPts val="0"/>
              </a:spcBef>
              <a:buClr>
                <a:srgbClr val="FB5105"/>
              </a:buClr>
              <a:defRPr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                               all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over the world</a:t>
            </a:r>
          </a:p>
          <a:p>
            <a:pPr marL="612000" lvl="1" indent="-396000" eaLnBrk="1" hangingPunct="1">
              <a:spcBef>
                <a:spcPts val="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12 to 16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members plus a chair person</a:t>
            </a:r>
          </a:p>
          <a:p>
            <a:pPr marL="0" indent="0" eaLnBrk="1" hangingPunct="1">
              <a:spcBef>
                <a:spcPts val="1800"/>
              </a:spcBef>
              <a:buClr>
                <a:srgbClr val="FB5105"/>
              </a:buClr>
              <a:defRPr/>
            </a:pPr>
            <a:r>
              <a:rPr lang="en-GB" sz="2400" b="1" dirty="0" smtClean="0">
                <a:solidFill>
                  <a:srgbClr val="000000"/>
                </a:solidFill>
                <a:latin typeface="+mj-lt"/>
              </a:rPr>
              <a:t>External Referees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0" indent="0" eaLnBrk="1" hangingPunct="1">
              <a:spcBef>
                <a:spcPts val="600"/>
              </a:spcBef>
              <a:buClr>
                <a:srgbClr val="FB5105"/>
              </a:buClr>
              <a:defRPr/>
            </a:pPr>
            <a:r>
              <a:rPr lang="en-GB" sz="2400" b="1" dirty="0">
                <a:solidFill>
                  <a:srgbClr val="000000"/>
                </a:solidFill>
                <a:latin typeface="+mj-lt"/>
              </a:rPr>
              <a:t>	</a:t>
            </a:r>
            <a:r>
              <a:rPr lang="en-GB" sz="2400" b="1" dirty="0" smtClean="0">
                <a:solidFill>
                  <a:srgbClr val="000000"/>
                </a:solidFill>
                <a:latin typeface="+mj-lt"/>
              </a:rPr>
              <a:t>				</a:t>
            </a:r>
            <a:r>
              <a:rPr lang="en-GB" sz="2400" b="1" dirty="0" smtClean="0">
                <a:solidFill>
                  <a:srgbClr val="EF4823"/>
                </a:solidFill>
                <a:latin typeface="+mn-lt"/>
              </a:rPr>
              <a:t>typically 3000 per </a:t>
            </a:r>
            <a:r>
              <a:rPr lang="en-GB" sz="2400" b="1" dirty="0">
                <a:solidFill>
                  <a:srgbClr val="EF4823"/>
                </a:solidFill>
                <a:latin typeface="+mn-lt"/>
              </a:rPr>
              <a:t>call</a:t>
            </a:r>
          </a:p>
          <a:p>
            <a:pPr marL="612000" lvl="1" indent="-396000" eaLnBrk="1" hangingPunct="1">
              <a:spcBef>
                <a:spcPts val="50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Nominated by panel </a:t>
            </a:r>
          </a:p>
          <a:p>
            <a:pPr marL="612000" lvl="1" indent="-396000" eaLnBrk="1" hangingPunct="1">
              <a:spcBef>
                <a:spcPts val="50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They evaluate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only a small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number</a:t>
            </a:r>
          </a:p>
          <a:p>
            <a:pPr marL="216000" lvl="1" indent="0" eaLnBrk="1" hangingPunct="1">
              <a:spcBef>
                <a:spcPts val="500"/>
              </a:spcBef>
              <a:buClr>
                <a:srgbClr val="FB5105"/>
              </a:buClr>
              <a:defRPr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	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							of proposals</a:t>
            </a:r>
          </a:p>
          <a:p>
            <a:pPr marL="612000" lvl="1" indent="-396000" eaLnBrk="1" hangingPunct="1">
              <a:spcBef>
                <a:spcPts val="500"/>
              </a:spcBef>
              <a:buClr>
                <a:srgbClr val="FB5105"/>
              </a:buClr>
              <a:buFont typeface="Wingdings" pitchFamily="2" charset="2"/>
              <a:buChar char=""/>
              <a:defRPr/>
            </a:pPr>
            <a:endParaRPr lang="en-GB" sz="2400" dirty="0">
              <a:solidFill>
                <a:srgbClr val="4B413C"/>
              </a:solidFill>
              <a:latin typeface="+mn-lt"/>
            </a:endParaRPr>
          </a:p>
          <a:p>
            <a:pPr marL="457200" lvl="1" indent="0" eaLnBrk="1" hangingPunct="1">
              <a:spcBef>
                <a:spcPts val="500"/>
              </a:spcBef>
              <a:buClr>
                <a:srgbClr val="FB5105"/>
              </a:buClr>
              <a:defRPr/>
            </a:pPr>
            <a:endParaRPr lang="en-GB" sz="2200" dirty="0">
              <a:solidFill>
                <a:srgbClr val="000000"/>
              </a:solidFill>
            </a:endParaRPr>
          </a:p>
        </p:txBody>
      </p:sp>
      <p:sp>
        <p:nvSpPr>
          <p:cNvPr id="33796" name="AutoShape 4"/>
          <p:cNvSpPr>
            <a:spLocks noChangeAspect="1" noChangeArrowheads="1" noTextEdit="1"/>
          </p:cNvSpPr>
          <p:nvPr/>
        </p:nvSpPr>
        <p:spPr bwMode="auto">
          <a:xfrm>
            <a:off x="4319590" y="1800226"/>
            <a:ext cx="6484937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797" name="Freeform 5"/>
          <p:cNvSpPr>
            <a:spLocks/>
          </p:cNvSpPr>
          <p:nvPr/>
        </p:nvSpPr>
        <p:spPr bwMode="auto">
          <a:xfrm>
            <a:off x="5287193" y="3184340"/>
            <a:ext cx="3749303" cy="3557028"/>
          </a:xfrm>
          <a:custGeom>
            <a:avLst/>
            <a:gdLst>
              <a:gd name="T0" fmla="*/ 2147483647 w 229"/>
              <a:gd name="T1" fmla="*/ 2147483647 h 230"/>
              <a:gd name="T2" fmla="*/ 0 w 229"/>
              <a:gd name="T3" fmla="*/ 2147483647 h 230"/>
              <a:gd name="T4" fmla="*/ 2147483647 w 229"/>
              <a:gd name="T5" fmla="*/ 2147483647 h 230"/>
              <a:gd name="T6" fmla="*/ 2147483647 w 229"/>
              <a:gd name="T7" fmla="*/ 2147483647 h 230"/>
              <a:gd name="T8" fmla="*/ 2147483647 w 229"/>
              <a:gd name="T9" fmla="*/ 2147483647 h 230"/>
              <a:gd name="T10" fmla="*/ 2147483647 w 229"/>
              <a:gd name="T11" fmla="*/ 2147483647 h 230"/>
              <a:gd name="T12" fmla="*/ 2147483647 w 229"/>
              <a:gd name="T13" fmla="*/ 2147483647 h 230"/>
              <a:gd name="T14" fmla="*/ 2147483647 w 229"/>
              <a:gd name="T15" fmla="*/ 2147483647 h 2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9"/>
              <a:gd name="T25" fmla="*/ 0 h 230"/>
              <a:gd name="T26" fmla="*/ 229 w 229"/>
              <a:gd name="T27" fmla="*/ 230 h 2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9" h="230">
                <a:moveTo>
                  <a:pt x="26" y="41"/>
                </a:moveTo>
                <a:cubicBezTo>
                  <a:pt x="9" y="62"/>
                  <a:pt x="0" y="88"/>
                  <a:pt x="0" y="115"/>
                </a:cubicBezTo>
                <a:cubicBezTo>
                  <a:pt x="0" y="178"/>
                  <a:pt x="51" y="230"/>
                  <a:pt x="114" y="230"/>
                </a:cubicBezTo>
                <a:cubicBezTo>
                  <a:pt x="177" y="230"/>
                  <a:pt x="229" y="178"/>
                  <a:pt x="229" y="115"/>
                </a:cubicBezTo>
                <a:cubicBezTo>
                  <a:pt x="229" y="52"/>
                  <a:pt x="177" y="1"/>
                  <a:pt x="114" y="1"/>
                </a:cubicBezTo>
                <a:cubicBezTo>
                  <a:pt x="114" y="0"/>
                  <a:pt x="114" y="1"/>
                  <a:pt x="114" y="1"/>
                </a:cubicBezTo>
                <a:lnTo>
                  <a:pt x="114" y="115"/>
                </a:lnTo>
                <a:lnTo>
                  <a:pt x="26" y="41"/>
                </a:lnTo>
                <a:close/>
              </a:path>
            </a:pathLst>
          </a:custGeom>
          <a:solidFill>
            <a:srgbClr val="FF66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798" name="Freeform 6"/>
          <p:cNvSpPr>
            <a:spLocks/>
          </p:cNvSpPr>
          <p:nvPr/>
        </p:nvSpPr>
        <p:spPr bwMode="auto">
          <a:xfrm>
            <a:off x="5471181" y="3084926"/>
            <a:ext cx="1415635" cy="1602900"/>
          </a:xfrm>
          <a:custGeom>
            <a:avLst/>
            <a:gdLst>
              <a:gd name="T0" fmla="*/ 2147483647 w 88"/>
              <a:gd name="T1" fmla="*/ 0 h 105"/>
              <a:gd name="T2" fmla="*/ 0 w 88"/>
              <a:gd name="T3" fmla="*/ 2147483647 h 105"/>
              <a:gd name="T4" fmla="*/ 2147483647 w 88"/>
              <a:gd name="T5" fmla="*/ 2147483647 h 105"/>
              <a:gd name="T6" fmla="*/ 2147483647 w 88"/>
              <a:gd name="T7" fmla="*/ 0 h 105"/>
              <a:gd name="T8" fmla="*/ 0 60000 65536"/>
              <a:gd name="T9" fmla="*/ 0 60000 65536"/>
              <a:gd name="T10" fmla="*/ 0 60000 65536"/>
              <a:gd name="T11" fmla="*/ 0 60000 65536"/>
              <a:gd name="T12" fmla="*/ 0 w 88"/>
              <a:gd name="T13" fmla="*/ 0 h 105"/>
              <a:gd name="T14" fmla="*/ 88 w 88"/>
              <a:gd name="T15" fmla="*/ 105 h 1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" h="105">
                <a:moveTo>
                  <a:pt x="41" y="0"/>
                </a:moveTo>
                <a:cubicBezTo>
                  <a:pt x="26" y="7"/>
                  <a:pt x="12" y="18"/>
                  <a:pt x="0" y="31"/>
                </a:cubicBezTo>
                <a:lnTo>
                  <a:pt x="88" y="105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799" name="Freeform 7"/>
          <p:cNvSpPr>
            <a:spLocks/>
          </p:cNvSpPr>
          <p:nvPr/>
        </p:nvSpPr>
        <p:spPr bwMode="auto">
          <a:xfrm>
            <a:off x="6298592" y="2993435"/>
            <a:ext cx="796289" cy="1783258"/>
          </a:xfrm>
          <a:custGeom>
            <a:avLst/>
            <a:gdLst>
              <a:gd name="T0" fmla="*/ 2147483647 w 47"/>
              <a:gd name="T1" fmla="*/ 0 h 114"/>
              <a:gd name="T2" fmla="*/ 0 w 47"/>
              <a:gd name="T3" fmla="*/ 2147483647 h 114"/>
              <a:gd name="T4" fmla="*/ 2147483647 w 47"/>
              <a:gd name="T5" fmla="*/ 2147483647 h 114"/>
              <a:gd name="T6" fmla="*/ 2147483647 w 47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47"/>
              <a:gd name="T13" fmla="*/ 0 h 114"/>
              <a:gd name="T14" fmla="*/ 47 w 47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" h="114">
                <a:moveTo>
                  <a:pt x="47" y="0"/>
                </a:moveTo>
                <a:cubicBezTo>
                  <a:pt x="31" y="0"/>
                  <a:pt x="15" y="3"/>
                  <a:pt x="0" y="9"/>
                </a:cubicBezTo>
                <a:lnTo>
                  <a:pt x="47" y="114"/>
                </a:lnTo>
                <a:lnTo>
                  <a:pt x="47" y="0"/>
                </a:lnTo>
                <a:close/>
              </a:path>
            </a:pathLst>
          </a:custGeom>
          <a:solidFill>
            <a:srgbClr val="99CC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33800" name="Group 8"/>
          <p:cNvGrpSpPr>
            <a:grpSpLocks/>
          </p:cNvGrpSpPr>
          <p:nvPr/>
        </p:nvGrpSpPr>
        <p:grpSpPr bwMode="auto">
          <a:xfrm>
            <a:off x="6581166" y="5135077"/>
            <a:ext cx="1173163" cy="984251"/>
            <a:chOff x="4494" y="2934"/>
            <a:chExt cx="739" cy="620"/>
          </a:xfrm>
        </p:grpSpPr>
        <p:sp>
          <p:nvSpPr>
            <p:cNvPr id="33812" name="Rectangle 9"/>
            <p:cNvSpPr>
              <a:spLocks noChangeArrowheads="1"/>
            </p:cNvSpPr>
            <p:nvPr/>
          </p:nvSpPr>
          <p:spPr bwMode="auto">
            <a:xfrm>
              <a:off x="4494" y="2934"/>
              <a:ext cx="48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81000"/>
                </a:lnSpc>
                <a:buClr>
                  <a:srgbClr val="4B413C"/>
                </a:buClr>
                <a:buSzPct val="100000"/>
                <a:buFont typeface="Arial" charset="0"/>
                <a:buNone/>
              </a:pPr>
              <a:r>
                <a:rPr lang="en-GB" altLang="en-US" sz="1600" b="1" dirty="0">
                  <a:solidFill>
                    <a:srgbClr val="FFFFFF"/>
                  </a:solidFill>
                </a:rPr>
                <a:t>EU and </a:t>
              </a:r>
              <a:endParaRPr lang="en-GB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3813" name="Rectangle 10"/>
            <p:cNvSpPr>
              <a:spLocks noChangeArrowheads="1"/>
            </p:cNvSpPr>
            <p:nvPr/>
          </p:nvSpPr>
          <p:spPr bwMode="auto">
            <a:xfrm>
              <a:off x="4517" y="3085"/>
              <a:ext cx="71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81000"/>
                </a:lnSpc>
                <a:buClr>
                  <a:srgbClr val="4B413C"/>
                </a:buClr>
                <a:buSzPct val="100000"/>
                <a:buFont typeface="Arial" charset="0"/>
                <a:buNone/>
              </a:pPr>
              <a:r>
                <a:rPr lang="en-GB" altLang="en-US" sz="1600" b="1" dirty="0">
                  <a:solidFill>
                    <a:srgbClr val="FFFFFF"/>
                  </a:solidFill>
                </a:rPr>
                <a:t>Associated</a:t>
              </a:r>
              <a:r>
                <a:rPr lang="en-GB" altLang="en-US" sz="1200" b="1" dirty="0">
                  <a:solidFill>
                    <a:srgbClr val="FFFFFF"/>
                  </a:solidFill>
                </a:rPr>
                <a:t> </a:t>
              </a:r>
              <a:endParaRPr lang="en-GB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3814" name="Rectangle 11"/>
            <p:cNvSpPr>
              <a:spLocks noChangeArrowheads="1"/>
            </p:cNvSpPr>
            <p:nvPr/>
          </p:nvSpPr>
          <p:spPr bwMode="auto">
            <a:xfrm>
              <a:off x="4541" y="3235"/>
              <a:ext cx="63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81000"/>
                </a:lnSpc>
                <a:buClr>
                  <a:srgbClr val="4B413C"/>
                </a:buClr>
                <a:buSzPct val="100000"/>
                <a:buFont typeface="Arial" charset="0"/>
                <a:buNone/>
              </a:pPr>
              <a:r>
                <a:rPr lang="en-GB" altLang="en-US" sz="1600" b="1" dirty="0">
                  <a:solidFill>
                    <a:srgbClr val="FFFFFF"/>
                  </a:solidFill>
                </a:rPr>
                <a:t>Countries</a:t>
              </a:r>
              <a:r>
                <a:rPr lang="en-GB" altLang="en-US" sz="1200" b="1" dirty="0">
                  <a:solidFill>
                    <a:srgbClr val="FFFFFF"/>
                  </a:solidFill>
                </a:rPr>
                <a:t> </a:t>
              </a:r>
              <a:endParaRPr lang="en-GB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3815" name="Rectangle 12"/>
            <p:cNvSpPr>
              <a:spLocks noChangeArrowheads="1"/>
            </p:cNvSpPr>
            <p:nvPr/>
          </p:nvSpPr>
          <p:spPr bwMode="auto">
            <a:xfrm>
              <a:off x="4694" y="3428"/>
              <a:ext cx="34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81000"/>
                </a:lnSpc>
                <a:buClr>
                  <a:srgbClr val="4B413C"/>
                </a:buClr>
                <a:buSzPct val="100000"/>
                <a:buFont typeface="Arial" charset="0"/>
                <a:buNone/>
              </a:pPr>
              <a:r>
                <a:rPr lang="en-GB" altLang="en-US" sz="1600" b="1">
                  <a:solidFill>
                    <a:srgbClr val="FFFFFF"/>
                  </a:solidFill>
                </a:rPr>
                <a:t>(86%)</a:t>
              </a:r>
              <a:endParaRPr lang="en-GB" alt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992930" y="2408153"/>
            <a:ext cx="647700" cy="936624"/>
            <a:chOff x="6526251" y="1545432"/>
            <a:chExt cx="647700" cy="702468"/>
          </a:xfrm>
        </p:grpSpPr>
        <p:grpSp>
          <p:nvGrpSpPr>
            <p:cNvPr id="33801" name="Group 13"/>
            <p:cNvGrpSpPr>
              <a:grpSpLocks/>
            </p:cNvGrpSpPr>
            <p:nvPr/>
          </p:nvGrpSpPr>
          <p:grpSpPr bwMode="auto">
            <a:xfrm>
              <a:off x="6621462" y="1653782"/>
              <a:ext cx="377825" cy="309563"/>
              <a:chOff x="4171" y="1389"/>
              <a:chExt cx="238" cy="260"/>
            </a:xfrm>
          </p:grpSpPr>
          <p:sp>
            <p:nvSpPr>
              <p:cNvPr id="33810" name="Rectangle 14"/>
              <p:cNvSpPr>
                <a:spLocks noChangeArrowheads="1"/>
              </p:cNvSpPr>
              <p:nvPr/>
            </p:nvSpPr>
            <p:spPr bwMode="auto">
              <a:xfrm>
                <a:off x="4202" y="1389"/>
                <a:ext cx="189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lnSpc>
                    <a:spcPct val="81000"/>
                  </a:lnSpc>
                  <a:buClr>
                    <a:srgbClr val="4B413C"/>
                  </a:buClr>
                  <a:buSzPct val="100000"/>
                  <a:buFont typeface="Arial" charset="0"/>
                  <a:buNone/>
                </a:pPr>
                <a:r>
                  <a:rPr lang="en-GB" altLang="en-US" sz="1400" b="1" dirty="0"/>
                  <a:t>US </a:t>
                </a:r>
                <a:endParaRPr lang="en-GB" altLang="en-US" sz="1400" dirty="0"/>
              </a:p>
            </p:txBody>
          </p:sp>
          <p:sp>
            <p:nvSpPr>
              <p:cNvPr id="33811" name="Rectangle 15"/>
              <p:cNvSpPr>
                <a:spLocks noChangeArrowheads="1"/>
              </p:cNvSpPr>
              <p:nvPr/>
            </p:nvSpPr>
            <p:spPr bwMode="auto">
              <a:xfrm>
                <a:off x="4171" y="1539"/>
                <a:ext cx="238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lnSpc>
                    <a:spcPct val="81000"/>
                  </a:lnSpc>
                  <a:buClr>
                    <a:srgbClr val="4B413C"/>
                  </a:buClr>
                  <a:buSzPct val="100000"/>
                  <a:buFont typeface="Arial" charset="0"/>
                  <a:buNone/>
                </a:pPr>
                <a:r>
                  <a:rPr lang="en-GB" altLang="en-US" sz="1400" b="1" dirty="0"/>
                  <a:t>(7%)</a:t>
                </a:r>
                <a:endParaRPr lang="en-GB" altLang="en-US" sz="1400" dirty="0"/>
              </a:p>
            </p:txBody>
          </p:sp>
        </p:grpSp>
        <p:sp>
          <p:nvSpPr>
            <p:cNvPr id="33802" name="Rectangle 16"/>
            <p:cNvSpPr>
              <a:spLocks noChangeArrowheads="1"/>
            </p:cNvSpPr>
            <p:nvPr/>
          </p:nvSpPr>
          <p:spPr bwMode="auto">
            <a:xfrm>
              <a:off x="6526251" y="1545432"/>
              <a:ext cx="647700" cy="540544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s-ES" altLang="en-US" sz="1400"/>
            </a:p>
          </p:txBody>
        </p:sp>
        <p:sp>
          <p:nvSpPr>
            <p:cNvPr id="33803" name="Line 17"/>
            <p:cNvSpPr>
              <a:spLocks noChangeShapeType="1"/>
            </p:cNvSpPr>
            <p:nvPr/>
          </p:nvSpPr>
          <p:spPr bwMode="auto">
            <a:xfrm>
              <a:off x="6958051" y="2085975"/>
              <a:ext cx="215900" cy="1619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152009" y="2017093"/>
            <a:ext cx="790575" cy="1018991"/>
            <a:chOff x="6084888" y="1295545"/>
            <a:chExt cx="790575" cy="764243"/>
          </a:xfrm>
        </p:grpSpPr>
        <p:grpSp>
          <p:nvGrpSpPr>
            <p:cNvPr id="33804" name="Group 18"/>
            <p:cNvGrpSpPr>
              <a:grpSpLocks/>
            </p:cNvGrpSpPr>
            <p:nvPr/>
          </p:nvGrpSpPr>
          <p:grpSpPr bwMode="auto">
            <a:xfrm>
              <a:off x="6084888" y="1295545"/>
              <a:ext cx="790575" cy="532158"/>
              <a:chOff x="3833" y="1193"/>
              <a:chExt cx="498" cy="363"/>
            </a:xfrm>
          </p:grpSpPr>
          <p:sp>
            <p:nvSpPr>
              <p:cNvPr id="33807" name="Rectangle 19"/>
              <p:cNvSpPr>
                <a:spLocks noChangeArrowheads="1"/>
              </p:cNvSpPr>
              <p:nvPr/>
            </p:nvSpPr>
            <p:spPr bwMode="auto">
              <a:xfrm>
                <a:off x="3951" y="1238"/>
                <a:ext cx="29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lnSpc>
                    <a:spcPct val="81000"/>
                  </a:lnSpc>
                  <a:buClr>
                    <a:srgbClr val="4B413C"/>
                  </a:buClr>
                  <a:buSzPct val="100000"/>
                  <a:buFont typeface="Arial" charset="0"/>
                  <a:buNone/>
                </a:pPr>
                <a:r>
                  <a:rPr lang="en-GB" altLang="en-US" sz="1200" b="1" dirty="0"/>
                  <a:t>Other</a:t>
                </a:r>
                <a:r>
                  <a:rPr lang="en-GB" altLang="en-US" sz="1400" b="1" dirty="0"/>
                  <a:t> </a:t>
                </a:r>
                <a:endParaRPr lang="en-GB" altLang="en-US" sz="1400" dirty="0"/>
              </a:p>
            </p:txBody>
          </p:sp>
          <p:sp>
            <p:nvSpPr>
              <p:cNvPr id="33808" name="Rectangle 20"/>
              <p:cNvSpPr>
                <a:spLocks noChangeArrowheads="1"/>
              </p:cNvSpPr>
              <p:nvPr/>
            </p:nvSpPr>
            <p:spPr bwMode="auto">
              <a:xfrm>
                <a:off x="3969" y="1420"/>
                <a:ext cx="23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lnSpc>
                    <a:spcPct val="81000"/>
                  </a:lnSpc>
                  <a:buClr>
                    <a:srgbClr val="4B413C"/>
                  </a:buClr>
                  <a:buSzPct val="100000"/>
                  <a:buFont typeface="Arial" charset="0"/>
                  <a:buNone/>
                </a:pPr>
                <a:r>
                  <a:rPr lang="en-GB" altLang="en-US" sz="1400" b="1" dirty="0"/>
                  <a:t>(7%)</a:t>
                </a:r>
                <a:endParaRPr lang="en-GB" altLang="en-US" sz="1400" dirty="0"/>
              </a:p>
            </p:txBody>
          </p:sp>
          <p:sp>
            <p:nvSpPr>
              <p:cNvPr id="33809" name="Rectangle 21"/>
              <p:cNvSpPr>
                <a:spLocks noChangeArrowheads="1"/>
              </p:cNvSpPr>
              <p:nvPr/>
            </p:nvSpPr>
            <p:spPr bwMode="auto">
              <a:xfrm>
                <a:off x="3833" y="1193"/>
                <a:ext cx="498" cy="363"/>
              </a:xfrm>
              <a:prstGeom prst="rect">
                <a:avLst/>
              </a:prstGeom>
              <a:noFill/>
              <a:ln w="28575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</p:grpSp>
        <p:sp>
          <p:nvSpPr>
            <p:cNvPr id="33805" name="Line 22"/>
            <p:cNvSpPr>
              <a:spLocks noChangeShapeType="1"/>
            </p:cNvSpPr>
            <p:nvPr/>
          </p:nvSpPr>
          <p:spPr bwMode="auto">
            <a:xfrm>
              <a:off x="6444905" y="1844285"/>
              <a:ext cx="73025" cy="215503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09564" y="356659"/>
            <a:ext cx="7458075" cy="905933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  <a:t>Panel members</a:t>
            </a:r>
            <a:b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</a:br>
            <a:r>
              <a:rPr lang="en-US" altLang="en-US" sz="3200" dirty="0" err="1" smtClean="0">
                <a:solidFill>
                  <a:srgbClr val="FB5D05"/>
                </a:solidFill>
                <a:ea typeface="ＭＳ Ｐゴシック" charset="-128"/>
              </a:rPr>
              <a:t>StG</a:t>
            </a:r>
            <a: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  <a:t>/</a:t>
            </a:r>
            <a:r>
              <a:rPr lang="en-US" altLang="en-US" sz="3200" dirty="0" err="1" smtClean="0">
                <a:solidFill>
                  <a:srgbClr val="FB5D05"/>
                </a:solidFill>
                <a:ea typeface="ＭＳ Ｐゴシック" charset="-128"/>
              </a:rPr>
              <a:t>CoG</a:t>
            </a:r>
            <a: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  <a:t>/</a:t>
            </a:r>
            <a:r>
              <a:rPr lang="en-US" altLang="en-US" sz="3200" dirty="0" err="1" smtClean="0">
                <a:solidFill>
                  <a:srgbClr val="FB5D05"/>
                </a:solidFill>
                <a:ea typeface="ＭＳ Ｐゴシック" charset="-128"/>
              </a:rPr>
              <a:t>AdG</a:t>
            </a:r>
            <a: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  <a:t>/</a:t>
            </a:r>
            <a:r>
              <a:rPr lang="en-US" altLang="en-US" sz="3200" dirty="0" err="1" smtClean="0">
                <a:solidFill>
                  <a:srgbClr val="FB5D05"/>
                </a:solidFill>
                <a:ea typeface="ＭＳ Ｐゴシック" charset="-128"/>
              </a:rPr>
              <a:t>SyG</a:t>
            </a:r>
            <a:r>
              <a:rPr lang="en-US" altLang="en-US" sz="3200" dirty="0" smtClean="0">
                <a:solidFill>
                  <a:srgbClr val="FB5D05"/>
                </a:solidFill>
                <a:ea typeface="ＭＳ Ｐゴシック" charset="-128"/>
              </a:rPr>
              <a:t>  </a:t>
            </a:r>
            <a:r>
              <a:rPr lang="en-US" altLang="en-US" sz="3200" dirty="0" smtClean="0">
                <a:solidFill>
                  <a:srgbClr val="FFC000"/>
                </a:solidFill>
                <a:latin typeface="Lucida Handwriting" panose="03010101010101010101" pitchFamily="66" charset="0"/>
                <a:ea typeface="ＭＳ Ｐゴシック" charset="-128"/>
              </a:rPr>
              <a:t>are </a:t>
            </a:r>
            <a:r>
              <a:rPr lang="en-US" altLang="en-US" sz="3200" dirty="0">
                <a:solidFill>
                  <a:srgbClr val="FFC000"/>
                </a:solidFill>
                <a:latin typeface="Lucida Handwriting" panose="03010101010101010101" pitchFamily="66" charset="0"/>
                <a:ea typeface="ＭＳ Ｐゴシック" charset="-128"/>
              </a:rPr>
              <a:t>Peers</a:t>
            </a:r>
          </a:p>
        </p:txBody>
      </p:sp>
      <p:sp>
        <p:nvSpPr>
          <p:cNvPr id="27" name="TextBox 26"/>
          <p:cNvSpPr txBox="1"/>
          <p:nvPr/>
        </p:nvSpPr>
        <p:spPr>
          <a:xfrm rot="20626586">
            <a:off x="1913098" y="5514721"/>
            <a:ext cx="3228702" cy="707886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fr-BE" sz="4000" dirty="0" err="1" smtClean="0">
                <a:latin typeface="AR BLANCA" panose="02000000000000000000" pitchFamily="2" charset="0"/>
              </a:rPr>
              <a:t>We</a:t>
            </a:r>
            <a:r>
              <a:rPr lang="fr-BE" sz="4000" dirty="0" smtClean="0">
                <a:latin typeface="AR BLANCA" panose="02000000000000000000" pitchFamily="2" charset="0"/>
              </a:rPr>
              <a:t> </a:t>
            </a:r>
            <a:r>
              <a:rPr lang="fr-BE" sz="4000" dirty="0" err="1" smtClean="0">
                <a:latin typeface="AR BLANCA" panose="02000000000000000000" pitchFamily="2" charset="0"/>
              </a:rPr>
              <a:t>need</a:t>
            </a:r>
            <a:r>
              <a:rPr lang="fr-BE" sz="4000" dirty="0" smtClean="0">
                <a:latin typeface="AR BLANCA" panose="02000000000000000000" pitchFamily="2" charset="0"/>
              </a:rPr>
              <a:t> </a:t>
            </a:r>
            <a:r>
              <a:rPr lang="fr-BE" sz="4000" dirty="0" err="1" smtClean="0">
                <a:latin typeface="AR BLANCA" panose="02000000000000000000" pitchFamily="2" charset="0"/>
              </a:rPr>
              <a:t>you</a:t>
            </a:r>
            <a:r>
              <a:rPr lang="fr-BE" sz="4000" dirty="0" smtClean="0">
                <a:latin typeface="AR BLANCA" panose="02000000000000000000" pitchFamily="2" charset="0"/>
              </a:rPr>
              <a:t> !</a:t>
            </a:r>
            <a:endParaRPr lang="en-US" sz="4000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7775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B5105"/>
              </a:buClr>
              <a:buChar char="•"/>
              <a:defRPr sz="28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B5105"/>
              </a:buClr>
              <a:buChar char="•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B5105"/>
              </a:buClr>
              <a:buFont typeface="Arial" pitchFamily="34" charset="0"/>
              <a:buChar char="–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5105"/>
              </a:buClr>
              <a:buFont typeface="Wingdings" pitchFamily="2" charset="2"/>
              <a:buChar char="è"/>
              <a:defRPr sz="20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│ </a:t>
            </a:r>
            <a:fld id="{D63628D3-02FA-434E-AF75-15D8D1203CD5}" type="slidenum">
              <a:rPr lang="en-US" altLang="en-US" sz="1000">
                <a:solidFill>
                  <a:schemeClr val="tx1"/>
                </a:solidFill>
              </a:rPr>
              <a:pPr eaLnBrk="1" hangingPunct="1">
                <a:spcBef>
                  <a:spcPct val="50000"/>
                </a:spcBef>
                <a:buClrTx/>
                <a:buFontTx/>
                <a:buNone/>
              </a:pPr>
              <a:t>8</a:t>
            </a:fld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1520" y="116631"/>
            <a:ext cx="5976664" cy="106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0" hangingPunct="0">
              <a:defRPr sz="2400" b="1" kern="0">
                <a:solidFill>
                  <a:srgbClr val="F16521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eaLnBrk="0" hangingPunct="0">
              <a:defRPr sz="2400" b="1"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ea typeface="ＭＳ Ｐゴシック" charset="0"/>
                <a:cs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/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/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/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/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2800" dirty="0" smtClean="0">
                <a:solidFill>
                  <a:srgbClr val="FFC000"/>
                </a:solidFill>
              </a:rPr>
              <a:t>If you work in an ERC project …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31640" y="2420888"/>
            <a:ext cx="6336704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rgbClr val="0000FF"/>
                </a:solidFill>
                <a:latin typeface="+mj-lt"/>
                <a:ea typeface="MS PGothic" pitchFamily="32" charset="-128"/>
              </a:rPr>
              <a:t>Get the PI to read the contract</a:t>
            </a:r>
            <a:endParaRPr lang="en-US" altLang="en-US" sz="3000" dirty="0">
              <a:solidFill>
                <a:srgbClr val="0000FF"/>
              </a:solidFill>
              <a:latin typeface="+mj-lt"/>
              <a:ea typeface="MS PGothic" pitchFamily="32" charset="-128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31640" y="3284984"/>
            <a:ext cx="6480720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rgbClr val="0000FF"/>
                </a:solidFill>
                <a:latin typeface="+mj-lt"/>
                <a:ea typeface="MS PGothic" pitchFamily="32" charset="-128"/>
              </a:rPr>
              <a:t>Respect the acknowledgement requirement</a:t>
            </a:r>
            <a:endParaRPr lang="en-US" altLang="en-US" sz="3000" dirty="0">
              <a:solidFill>
                <a:srgbClr val="0000FF"/>
              </a:solidFill>
              <a:latin typeface="+mj-lt"/>
              <a:ea typeface="MS PGothic" pitchFamily="32" charset="-128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331640" y="4571396"/>
            <a:ext cx="6048672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ts val="1875"/>
              </a:spcBef>
              <a:buFont typeface="Calibri" pitchFamily="32" charset="0"/>
              <a:buChar char="•"/>
            </a:pPr>
            <a:r>
              <a:rPr lang="en-US" altLang="en-US" sz="3000" dirty="0" smtClean="0">
                <a:solidFill>
                  <a:srgbClr val="0000FF"/>
                </a:solidFill>
                <a:latin typeface="+mj-lt"/>
                <a:ea typeface="MS PGothic" pitchFamily="32" charset="-128"/>
              </a:rPr>
              <a:t>Respect the open access requirements</a:t>
            </a:r>
            <a:endParaRPr lang="en-US" altLang="en-US" sz="3000" dirty="0">
              <a:solidFill>
                <a:srgbClr val="0000FF"/>
              </a:solidFill>
              <a:latin typeface="+mj-lt"/>
              <a:ea typeface="MS PGothic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79512" y="2636912"/>
            <a:ext cx="8353301" cy="305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1pPr>
            <a:lvl2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2pPr>
            <a:lvl3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3pPr>
            <a:lvl4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4pPr>
            <a:lvl5pPr eaLnBrk="0" hangingPunct="0"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>
                <a:solidFill>
                  <a:schemeClr val="bg1"/>
                </a:solidFill>
                <a:latin typeface="Calibri" pitchFamily="32" charset="0"/>
                <a:ea typeface="Geneva" charset="0"/>
                <a:cs typeface="Geneva" charset="0"/>
              </a:defRPr>
            </a:lvl9pPr>
          </a:lstStyle>
          <a:p>
            <a:pPr marL="0" indent="0" algn="ctr" eaLnBrk="1" hangingPunct="1">
              <a:lnSpc>
                <a:spcPct val="150000"/>
              </a:lnSpc>
              <a:spcBef>
                <a:spcPts val="1875"/>
              </a:spcBef>
            </a:pP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(iii) Features </a:t>
            </a:r>
            <a:r>
              <a:rPr lang="en-US" altLang="en-US" sz="4400" dirty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and novelties </a:t>
            </a:r>
            <a:r>
              <a:rPr lang="en-US" altLang="en-US" sz="4400" dirty="0" smtClean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of </a:t>
            </a:r>
            <a:r>
              <a:rPr lang="en-US" altLang="en-US" sz="4400" dirty="0">
                <a:solidFill>
                  <a:srgbClr val="FF6600"/>
                </a:solidFill>
                <a:latin typeface="Lucida Handwriting" panose="03010101010101010101" pitchFamily="66" charset="0"/>
                <a:ea typeface="MS PGothic" pitchFamily="32" charset="-128"/>
              </a:rPr>
              <a:t>upcoming calls </a:t>
            </a:r>
            <a:endParaRPr lang="en-US" altLang="en-US" sz="4400" dirty="0" smtClean="0">
              <a:solidFill>
                <a:srgbClr val="FF6600"/>
              </a:solidFill>
              <a:latin typeface="Lucida Handwriting" panose="03010101010101010101" pitchFamily="66" charset="0"/>
              <a:ea typeface="MS PGothic" pitchFamily="32" charset="-128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6" y="4050"/>
            <a:ext cx="1578543" cy="15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960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Geneva"/>
        <a:cs typeface="Geneva"/>
      </a:majorFont>
      <a:minorFont>
        <a:latin typeface="Calibri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Geneva"/>
        <a:cs typeface="Geneva"/>
      </a:majorFont>
      <a:minorFont>
        <a:latin typeface="Calibri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Geneva"/>
        <a:cs typeface="Geneva"/>
      </a:majorFont>
      <a:minorFont>
        <a:latin typeface="Calibri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Geneva"/>
        <a:cs typeface="Geneva"/>
      </a:majorFont>
      <a:minorFont>
        <a:latin typeface="Calibri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4210</TotalTime>
  <Words>1258</Words>
  <Application>Microsoft Office PowerPoint</Application>
  <PresentationFormat>On-screen Show (4:3)</PresentationFormat>
  <Paragraphs>375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51" baseType="lpstr">
      <vt:lpstr>Microsoft YaHei</vt:lpstr>
      <vt:lpstr>MS PGothic</vt:lpstr>
      <vt:lpstr>MS PGothic</vt:lpstr>
      <vt:lpstr>AR BLANCA</vt:lpstr>
      <vt:lpstr>Arial</vt:lpstr>
      <vt:lpstr>Arial Black</vt:lpstr>
      <vt:lpstr>Arial Narrow</vt:lpstr>
      <vt:lpstr>Arial Unicode MS</vt:lpstr>
      <vt:lpstr>Calibri</vt:lpstr>
      <vt:lpstr>Geneva</vt:lpstr>
      <vt:lpstr>Lucida Handwriting</vt:lpstr>
      <vt:lpstr>Segoe UI</vt:lpstr>
      <vt:lpstr>Times New Roman</vt:lpstr>
      <vt:lpstr>Wingdings</vt:lpstr>
      <vt:lpstr>Office Theme</vt:lpstr>
      <vt:lpstr>1_Office Theme</vt:lpstr>
      <vt:lpstr>2_Office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Panel members StG/CoG/AdG/SyG  are Peers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 Edward (ERC)</dc:creator>
  <cp:lastModifiedBy>FARINA BUSTO Luis (ERCEA)</cp:lastModifiedBy>
  <cp:revision>174</cp:revision>
  <cp:lastPrinted>2016-11-29T11:12:23Z</cp:lastPrinted>
  <dcterms:created xsi:type="dcterms:W3CDTF">2014-03-13T14:59:15Z</dcterms:created>
  <dcterms:modified xsi:type="dcterms:W3CDTF">2019-07-11T11:27:43Z</dcterms:modified>
</cp:coreProperties>
</file>