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3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7" r:id="rId3"/>
    <p:sldId id="310" r:id="rId4"/>
    <p:sldId id="335" r:id="rId5"/>
    <p:sldId id="336" r:id="rId6"/>
    <p:sldId id="319" r:id="rId7"/>
    <p:sldId id="332" r:id="rId8"/>
    <p:sldId id="333" r:id="rId9"/>
    <p:sldId id="311" r:id="rId10"/>
    <p:sldId id="334" r:id="rId11"/>
    <p:sldId id="317" r:id="rId12"/>
    <p:sldId id="321" r:id="rId13"/>
    <p:sldId id="290" r:id="rId14"/>
    <p:sldId id="297" r:id="rId15"/>
    <p:sldId id="300" r:id="rId16"/>
    <p:sldId id="292" r:id="rId17"/>
    <p:sldId id="266" r:id="rId18"/>
    <p:sldId id="316" r:id="rId19"/>
    <p:sldId id="293" r:id="rId20"/>
    <p:sldId id="294" r:id="rId21"/>
    <p:sldId id="309" r:id="rId22"/>
    <p:sldId id="313" r:id="rId23"/>
    <p:sldId id="298" r:id="rId24"/>
    <p:sldId id="322" r:id="rId25"/>
    <p:sldId id="303" r:id="rId26"/>
    <p:sldId id="331" r:id="rId27"/>
  </p:sldIdLst>
  <p:sldSz cx="9144000" cy="6858000" type="screen4x3"/>
  <p:notesSz cx="9944100" cy="6805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FBA3"/>
    <a:srgbClr val="FFCCFF"/>
    <a:srgbClr val="A2FCF1"/>
    <a:srgbClr val="B9E9B5"/>
    <a:srgbClr val="D0D0F0"/>
    <a:srgbClr val="BBE0E3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9944" autoAdjust="0"/>
    <p:restoredTop sz="96984" autoAdjust="0"/>
  </p:normalViewPr>
  <p:slideViewPr>
    <p:cSldViewPr>
      <p:cViewPr>
        <p:scale>
          <a:sx n="99" d="100"/>
          <a:sy n="99" d="100"/>
        </p:scale>
        <p:origin x="-504" y="-3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3" d="100"/>
          <a:sy n="93" d="100"/>
        </p:scale>
        <p:origin x="-516" y="-108"/>
      </p:cViewPr>
      <p:guideLst>
        <p:guide orient="horz" pos="2143"/>
        <p:guide pos="313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9406" cy="340967"/>
          </a:xfrm>
          <a:prstGeom prst="rect">
            <a:avLst/>
          </a:prstGeom>
        </p:spPr>
        <p:txBody>
          <a:bodyPr vert="horz" lIns="88349" tIns="44175" rIns="88349" bIns="4417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32472" y="0"/>
            <a:ext cx="4309406" cy="340967"/>
          </a:xfrm>
          <a:prstGeom prst="rect">
            <a:avLst/>
          </a:prstGeom>
        </p:spPr>
        <p:txBody>
          <a:bodyPr vert="horz" lIns="88349" tIns="44175" rIns="88349" bIns="44175" rtlCol="0"/>
          <a:lstStyle>
            <a:lvl1pPr algn="r">
              <a:defRPr sz="1200"/>
            </a:lvl1pPr>
          </a:lstStyle>
          <a:p>
            <a:fld id="{BBC40D43-4152-4145-9A7E-9873BFA81243}" type="datetimeFigureOut">
              <a:rPr lang="en-US" smtClean="0"/>
              <a:t>10/12/17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464646"/>
            <a:ext cx="4309406" cy="340967"/>
          </a:xfrm>
          <a:prstGeom prst="rect">
            <a:avLst/>
          </a:prstGeom>
        </p:spPr>
        <p:txBody>
          <a:bodyPr vert="horz" lIns="88349" tIns="44175" rIns="88349" bIns="4417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32472" y="6464646"/>
            <a:ext cx="4309406" cy="340967"/>
          </a:xfrm>
          <a:prstGeom prst="rect">
            <a:avLst/>
          </a:prstGeom>
        </p:spPr>
        <p:txBody>
          <a:bodyPr vert="horz" lIns="88349" tIns="44175" rIns="88349" bIns="44175" rtlCol="0" anchor="b"/>
          <a:lstStyle>
            <a:lvl1pPr algn="r">
              <a:defRPr sz="1200"/>
            </a:lvl1pPr>
          </a:lstStyle>
          <a:p>
            <a:fld id="{9DEEE02B-1BAB-2C4C-B460-6704F7090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146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9111" cy="340281"/>
          </a:xfrm>
          <a:prstGeom prst="rect">
            <a:avLst/>
          </a:prstGeom>
        </p:spPr>
        <p:txBody>
          <a:bodyPr vert="horz" lIns="92220" tIns="46110" rIns="92220" bIns="4611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32690" y="0"/>
            <a:ext cx="4309111" cy="340281"/>
          </a:xfrm>
          <a:prstGeom prst="rect">
            <a:avLst/>
          </a:prstGeom>
        </p:spPr>
        <p:txBody>
          <a:bodyPr vert="horz" lIns="92220" tIns="46110" rIns="92220" bIns="4611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153469D-797D-4989-9631-62F8DB0E9E91}" type="datetimeFigureOut">
              <a:rPr lang="en-US"/>
              <a:pPr>
                <a:defRPr/>
              </a:pPr>
              <a:t>10/12/17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70250" y="509588"/>
            <a:ext cx="3403600" cy="2552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20" tIns="46110" rIns="92220" bIns="4611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4411" y="3232667"/>
            <a:ext cx="7955280" cy="3062526"/>
          </a:xfrm>
          <a:prstGeom prst="rect">
            <a:avLst/>
          </a:prstGeom>
        </p:spPr>
        <p:txBody>
          <a:bodyPr vert="horz" lIns="92220" tIns="46110" rIns="92220" bIns="4611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64152"/>
            <a:ext cx="4309111" cy="340281"/>
          </a:xfrm>
          <a:prstGeom prst="rect">
            <a:avLst/>
          </a:prstGeom>
        </p:spPr>
        <p:txBody>
          <a:bodyPr vert="horz" lIns="92220" tIns="46110" rIns="92220" bIns="4611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32690" y="6464152"/>
            <a:ext cx="4309111" cy="340281"/>
          </a:xfrm>
          <a:prstGeom prst="rect">
            <a:avLst/>
          </a:prstGeom>
        </p:spPr>
        <p:txBody>
          <a:bodyPr vert="horz" lIns="92220" tIns="46110" rIns="92220" bIns="4611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0F38CDB-C383-4E8D-AC48-4F4D42CD559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02189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F38CDB-C383-4E8D-AC48-4F4D42CD5595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73513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F38CDB-C383-4E8D-AC48-4F4D42CD5595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9510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F38CDB-C383-4E8D-AC48-4F4D42CD5595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9510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F38CDB-C383-4E8D-AC48-4F4D42CD5595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9510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F38CDB-C383-4E8D-AC48-4F4D42CD5595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3605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F38CDB-C383-4E8D-AC48-4F4D42CD5595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9510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F38CDB-C383-4E8D-AC48-4F4D42CD5595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9510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F38CDB-C383-4E8D-AC48-4F4D42CD5595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9510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F38CDB-C383-4E8D-AC48-4F4D42CD5595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76374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F38CDB-C383-4E8D-AC48-4F4D42CD5595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9510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F38CDB-C383-4E8D-AC48-4F4D42CD5595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9510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F38CDB-C383-4E8D-AC48-4F4D42CD5595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3629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F38CDB-C383-4E8D-AC48-4F4D42CD5595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9510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DF2D17-E440-4400-831A-435ADBF227CA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99845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F38CDB-C383-4E8D-AC48-4F4D42CD5595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95103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F38CDB-C383-4E8D-AC48-4F4D42CD5595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95103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F38CDB-C383-4E8D-AC48-4F4D42CD5595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95103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F38CDB-C383-4E8D-AC48-4F4D42CD5595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95103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F38CDB-C383-4E8D-AC48-4F4D42CD5595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9510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F38CDB-C383-4E8D-AC48-4F4D42CD5595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9510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F38CDB-C383-4E8D-AC48-4F4D42CD5595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9510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F38CDB-C383-4E8D-AC48-4F4D42CD5595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9510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F38CDB-C383-4E8D-AC48-4F4D42CD5595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9510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F38CDB-C383-4E8D-AC48-4F4D42CD5595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9510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F38CDB-C383-4E8D-AC48-4F4D42CD5595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9510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F38CDB-C383-4E8D-AC48-4F4D42CD5595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951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1520" y="6492875"/>
            <a:ext cx="1656184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51720" y="6492875"/>
            <a:ext cx="6192688" cy="365125"/>
          </a:xfrm>
        </p:spPr>
        <p:txBody>
          <a:bodyPr/>
          <a:lstStyle/>
          <a:p>
            <a:pPr>
              <a:defRPr/>
            </a:pPr>
            <a:r>
              <a:rPr lang="en-GB" smtClean="0"/>
              <a:t>31st  RD50 Workshop - CERN– November  2017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6416" y="6492875"/>
            <a:ext cx="586408" cy="365125"/>
          </a:xfrm>
        </p:spPr>
        <p:txBody>
          <a:bodyPr/>
          <a:lstStyle/>
          <a:p>
            <a:pPr>
              <a:defRPr/>
            </a:pPr>
            <a:fld id="{36B9808E-F2C1-4BFD-BCA2-6D46C0B5F62C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0439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31st  RD50 Workshop - CERN– November  2017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6A3E8-809F-45FB-8341-ADCD1972F855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12590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31st  RD50 Workshop - CERN– November  2017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DCB1AD-1D78-4E1A-95AD-D137E4DF3A33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9051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l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9"/>
          <p:cNvGrpSpPr>
            <a:grpSpLocks noChangeAspect="1"/>
          </p:cNvGrpSpPr>
          <p:nvPr userDrawn="1"/>
        </p:nvGrpSpPr>
        <p:grpSpPr bwMode="auto">
          <a:xfrm>
            <a:off x="0" y="1"/>
            <a:ext cx="5400000" cy="1144149"/>
            <a:chOff x="0" y="0"/>
            <a:chExt cx="4512" cy="956"/>
          </a:xfrm>
        </p:grpSpPr>
        <p:pic>
          <p:nvPicPr>
            <p:cNvPr id="7" name="Picture 7" descr="SCI_PPT_templ4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512" cy="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8" descr="Technology_Portrait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" y="73"/>
              <a:ext cx="1283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15816" y="392907"/>
            <a:ext cx="6048672" cy="1119187"/>
          </a:xfrm>
        </p:spPr>
        <p:txBody>
          <a:bodyPr anchor="t"/>
          <a:lstStyle>
            <a:lvl1pPr algn="l">
              <a:tabLst>
                <a:tab pos="2955925" algn="ctr"/>
                <a:tab pos="5829300" algn="r"/>
              </a:tabLst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79388" y="1628800"/>
            <a:ext cx="8785100" cy="4968552"/>
          </a:xfrm>
        </p:spPr>
        <p:txBody>
          <a:bodyPr/>
          <a:lstStyle>
            <a:lvl1pPr marL="723900" indent="-342900">
              <a:spcBef>
                <a:spcPts val="1200"/>
              </a:spcBef>
              <a:defRPr sz="2400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073150" indent="-285750">
              <a:defRPr sz="2000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435100" indent="-342900">
              <a:defRPr sz="2000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790700" indent="-355600">
              <a:defRPr sz="2000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9810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83768" y="6479528"/>
            <a:ext cx="5688632" cy="365125"/>
          </a:xfrm>
        </p:spPr>
        <p:txBody>
          <a:bodyPr/>
          <a:lstStyle/>
          <a:p>
            <a:pPr>
              <a:defRPr/>
            </a:pPr>
            <a:r>
              <a:rPr lang="en-GB" smtClean="0"/>
              <a:t>31st  RD50 Workshop - CERN– November  2017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CD07CC-6480-45F9-94D9-8D8B0BD3861F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2582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1520" y="6381328"/>
            <a:ext cx="1656184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51720" y="6381328"/>
            <a:ext cx="6120680" cy="365125"/>
          </a:xfrm>
        </p:spPr>
        <p:txBody>
          <a:bodyPr/>
          <a:lstStyle/>
          <a:p>
            <a:pPr>
              <a:defRPr/>
            </a:pPr>
            <a:r>
              <a:rPr lang="en-GB" smtClean="0"/>
              <a:t>31st  RD50 Workshop - CERN– November  2017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CD4E8F-5672-4175-9400-6D96296542CB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103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51520" y="6381328"/>
            <a:ext cx="1728192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23728" y="6381328"/>
            <a:ext cx="6048672" cy="365125"/>
          </a:xfrm>
        </p:spPr>
        <p:txBody>
          <a:bodyPr/>
          <a:lstStyle/>
          <a:p>
            <a:pPr>
              <a:defRPr/>
            </a:pPr>
            <a:r>
              <a:rPr lang="en-GB" smtClean="0"/>
              <a:t>31st  RD50 Workshop - CERN– November  2017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FF6E36-857F-439F-AFCB-2927A1D7126A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8646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51520" y="6453336"/>
            <a:ext cx="1728192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051720" y="6453336"/>
            <a:ext cx="6120680" cy="365125"/>
          </a:xfrm>
        </p:spPr>
        <p:txBody>
          <a:bodyPr/>
          <a:lstStyle/>
          <a:p>
            <a:pPr>
              <a:defRPr/>
            </a:pPr>
            <a:r>
              <a:rPr lang="en-GB" smtClean="0"/>
              <a:t>31st  RD50 Workshop - CERN– November  2017 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9808E-F2C1-4BFD-BCA2-6D46C0B5F62C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2097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9" descr="STFC_top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40496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79512" y="6492875"/>
            <a:ext cx="1728192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79712" y="6492875"/>
            <a:ext cx="6408712" cy="365125"/>
          </a:xfrm>
        </p:spPr>
        <p:txBody>
          <a:bodyPr/>
          <a:lstStyle/>
          <a:p>
            <a:pPr>
              <a:defRPr/>
            </a:pPr>
            <a:r>
              <a:rPr lang="en-GB" smtClean="0"/>
              <a:t>31st  RD50 Workshop - CERN– November  2017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60432" y="6492875"/>
            <a:ext cx="586408" cy="365125"/>
          </a:xfrm>
        </p:spPr>
        <p:txBody>
          <a:bodyPr/>
          <a:lstStyle/>
          <a:p>
            <a:pPr>
              <a:defRPr/>
            </a:pPr>
            <a:fld id="{FF035C7A-C77A-4918-A8E0-55BCAB6FC74A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591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31st  RD50 Workshop - CERN– November  2017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D07D73-5BDB-4F1B-A887-94F83502DCBF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6342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31st  RD50 Workshop - CERN– November  2017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B59488-3396-4DDC-9AC7-6D02107862CF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035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207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20" y="1484784"/>
            <a:ext cx="8651304" cy="4752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9512" y="6453336"/>
            <a:ext cx="1512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 baseline="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35696" y="6453336"/>
            <a:ext cx="6336704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800" baseline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 smtClean="0"/>
              <a:t>31st  RD50 Workshop - CERN– November  2017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6416" y="6461964"/>
            <a:ext cx="5864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9808E-F2C1-4BFD-BCA2-6D46C0B5F62C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9" name="Picture 19" descr="STFC_top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70613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  <p:sldLayoutId id="2147483825" r:id="rId12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r" defTabSz="914400" rtl="0" eaLnBrk="1" latinLnBrk="0" hangingPunct="1">
        <a:spcBef>
          <a:spcPct val="0"/>
        </a:spcBef>
        <a:buNone/>
        <a:defRPr sz="4400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rgbClr val="FF00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B0F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FFC0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0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emf"/><Relationship Id="rId6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6" Type="http://schemas.openxmlformats.org/officeDocument/2006/relationships/image" Target="../media/image21.png"/><Relationship Id="rId7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21.png"/><Relationship Id="rId5" Type="http://schemas.openxmlformats.org/officeDocument/2006/relationships/image" Target="../media/image37.png"/><Relationship Id="rId6" Type="http://schemas.openxmlformats.org/officeDocument/2006/relationships/image" Target="../media/image38.png"/><Relationship Id="rId7" Type="http://schemas.openxmlformats.org/officeDocument/2006/relationships/image" Target="../media/image39.png"/><Relationship Id="rId8" Type="http://schemas.openxmlformats.org/officeDocument/2006/relationships/image" Target="../media/image40.png"/><Relationship Id="rId9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6" Type="http://schemas.openxmlformats.org/officeDocument/2006/relationships/image" Target="../media/image44.png"/><Relationship Id="rId7" Type="http://schemas.openxmlformats.org/officeDocument/2006/relationships/image" Target="../media/image45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48.png"/><Relationship Id="rId6" Type="http://schemas.openxmlformats.org/officeDocument/2006/relationships/image" Target="../media/image49.png"/><Relationship Id="rId7" Type="http://schemas.openxmlformats.org/officeDocument/2006/relationships/image" Target="../media/image50.png"/><Relationship Id="rId8" Type="http://schemas.openxmlformats.org/officeDocument/2006/relationships/image" Target="../media/image51.png"/><Relationship Id="rId9" Type="http://schemas.openxmlformats.org/officeDocument/2006/relationships/image" Target="../media/image52.png"/><Relationship Id="rId10" Type="http://schemas.openxmlformats.org/officeDocument/2006/relationships/image" Target="../media/image5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5" Type="http://schemas.openxmlformats.org/officeDocument/2006/relationships/image" Target="../media/image4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4.png"/><Relationship Id="rId12" Type="http://schemas.openxmlformats.org/officeDocument/2006/relationships/image" Target="../media/image65.png"/><Relationship Id="rId13" Type="http://schemas.microsoft.com/office/2007/relationships/hdphoto" Target="../media/hdphoto1.wdp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5" Type="http://schemas.openxmlformats.org/officeDocument/2006/relationships/image" Target="../media/image58.png"/><Relationship Id="rId6" Type="http://schemas.openxmlformats.org/officeDocument/2006/relationships/image" Target="../media/image59.png"/><Relationship Id="rId7" Type="http://schemas.openxmlformats.org/officeDocument/2006/relationships/image" Target="../media/image60.png"/><Relationship Id="rId8" Type="http://schemas.openxmlformats.org/officeDocument/2006/relationships/image" Target="../media/image61.png"/><Relationship Id="rId9" Type="http://schemas.openxmlformats.org/officeDocument/2006/relationships/image" Target="../media/image62.png"/><Relationship Id="rId10" Type="http://schemas.openxmlformats.org/officeDocument/2006/relationships/image" Target="../media/image6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4" Type="http://schemas.openxmlformats.org/officeDocument/2006/relationships/image" Target="../media/image67.png"/><Relationship Id="rId5" Type="http://schemas.openxmlformats.org/officeDocument/2006/relationships/image" Target="../media/image68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76.png"/><Relationship Id="rId12" Type="http://schemas.openxmlformats.org/officeDocument/2006/relationships/image" Target="../media/image77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53.png"/><Relationship Id="rId4" Type="http://schemas.openxmlformats.org/officeDocument/2006/relationships/image" Target="../media/image69.png"/><Relationship Id="rId5" Type="http://schemas.openxmlformats.org/officeDocument/2006/relationships/image" Target="../media/image70.png"/><Relationship Id="rId6" Type="http://schemas.openxmlformats.org/officeDocument/2006/relationships/image" Target="../media/image71.png"/><Relationship Id="rId7" Type="http://schemas.openxmlformats.org/officeDocument/2006/relationships/image" Target="../media/image72.png"/><Relationship Id="rId8" Type="http://schemas.openxmlformats.org/officeDocument/2006/relationships/image" Target="../media/image73.png"/><Relationship Id="rId9" Type="http://schemas.openxmlformats.org/officeDocument/2006/relationships/image" Target="../media/image74.png"/><Relationship Id="rId10" Type="http://schemas.openxmlformats.org/officeDocument/2006/relationships/image" Target="../media/image7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4" Type="http://schemas.openxmlformats.org/officeDocument/2006/relationships/image" Target="../media/image79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8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png"/><Relationship Id="rId5" Type="http://schemas.openxmlformats.org/officeDocument/2006/relationships/image" Target="../media/image6.jpeg"/><Relationship Id="rId6" Type="http://schemas.openxmlformats.org/officeDocument/2006/relationships/image" Target="../media/image7.gi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31" y="4293096"/>
            <a:ext cx="8964488" cy="721370"/>
          </a:xfrm>
        </p:spPr>
        <p:txBody>
          <a:bodyPr>
            <a:normAutofit fontScale="85000" lnSpcReduction="20000"/>
          </a:bodyPr>
          <a:lstStyle/>
          <a:p>
            <a:r>
              <a:rPr lang="en-US" sz="1800" u="sng" dirty="0" smtClean="0">
                <a:solidFill>
                  <a:schemeClr val="tx1"/>
                </a:solidFill>
              </a:rPr>
              <a:t>E. G. Villani </a:t>
            </a:r>
            <a:r>
              <a:rPr lang="en-US" sz="1800" dirty="0" smtClean="0">
                <a:solidFill>
                  <a:schemeClr val="tx1"/>
                </a:solidFill>
              </a:rPr>
              <a:t/>
            </a:r>
            <a:br>
              <a:rPr lang="en-US" sz="1800" dirty="0" smtClean="0">
                <a:solidFill>
                  <a:schemeClr val="tx1"/>
                </a:solidFill>
              </a:rPr>
            </a:br>
            <a:r>
              <a:rPr lang="en-US" sz="1800" u="sng" dirty="0" smtClean="0">
                <a:solidFill>
                  <a:schemeClr val="tx1"/>
                </a:solidFill>
              </a:rPr>
              <a:t>STFC Rutherford Appleton Laboratory</a:t>
            </a:r>
          </a:p>
          <a:p>
            <a:r>
              <a:rPr lang="en-US" sz="1800" i="1" dirty="0">
                <a:solidFill>
                  <a:schemeClr val="tx1"/>
                </a:solidFill>
              </a:rPr>
              <a:t>on behalf of OVERMOS </a:t>
            </a:r>
            <a:r>
              <a:rPr lang="en-US" sz="1800" i="1" dirty="0" smtClean="0">
                <a:solidFill>
                  <a:schemeClr val="tx1"/>
                </a:solidFill>
              </a:rPr>
              <a:t>project collaboration</a:t>
            </a:r>
            <a:endParaRPr lang="en-US" sz="1800" i="1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827584" y="1844825"/>
            <a:ext cx="7772400" cy="2304255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OVERMOS</a:t>
            </a:r>
            <a:r>
              <a:rPr lang="en-US" sz="3200" b="1" dirty="0">
                <a:solidFill>
                  <a:schemeClr val="tx1"/>
                </a:solidFill>
              </a:rPr>
              <a:t/>
            </a:r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>
                <a:solidFill>
                  <a:schemeClr val="tx1"/>
                </a:solidFill>
              </a:rPr>
              <a:t>CMOS HR </a:t>
            </a:r>
            <a:r>
              <a:rPr lang="en-US" sz="3200" b="1" dirty="0" smtClean="0">
                <a:solidFill>
                  <a:schemeClr val="tx1"/>
                </a:solidFill>
              </a:rPr>
              <a:t>detector for </a:t>
            </a:r>
            <a:r>
              <a:rPr lang="en-US" sz="3200" b="1" dirty="0">
                <a:solidFill>
                  <a:schemeClr val="tx1"/>
                </a:solidFill>
              </a:rPr>
              <a:t>HEP applications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619672" y="6492875"/>
            <a:ext cx="6192688" cy="365125"/>
          </a:xfrm>
        </p:spPr>
        <p:txBody>
          <a:bodyPr/>
          <a:lstStyle/>
          <a:p>
            <a:pPr>
              <a:defRPr/>
            </a:pPr>
            <a:r>
              <a:rPr lang="en-GB" sz="1200" dirty="0" smtClean="0">
                <a:solidFill>
                  <a:schemeClr val="tx1"/>
                </a:solidFill>
              </a:rPr>
              <a:t>HSTD11 – Okinawa, Japan - Dec 2017</a:t>
            </a:r>
            <a:endParaRPr lang="en-GB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108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/>
        </p:nvSpPr>
        <p:spPr>
          <a:xfrm>
            <a:off x="8532440" y="6492875"/>
            <a:ext cx="58640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400" dirty="0"/>
              <a:t>8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51594" y="4869160"/>
            <a:ext cx="82808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buFont typeface="Arial" charset="0"/>
              <a:buChar char="•"/>
            </a:pPr>
            <a:r>
              <a:rPr lang="en-GB" sz="1600" dirty="0" smtClean="0"/>
              <a:t>OVERMOS devices have been irradiated at</a:t>
            </a:r>
            <a:r>
              <a:rPr lang="en-GB" sz="1600" b="1" dirty="0" smtClean="0">
                <a:sym typeface="Symbol"/>
              </a:rPr>
              <a:t> </a:t>
            </a:r>
            <a:r>
              <a:rPr lang="en-GB" sz="1600" dirty="0">
                <a:sym typeface="Symbol"/>
              </a:rPr>
              <a:t>Ljubljana in October </a:t>
            </a:r>
            <a:r>
              <a:rPr lang="en-GB" sz="1600" dirty="0" smtClean="0">
                <a:sym typeface="Symbol"/>
              </a:rPr>
              <a:t>2017 to </a:t>
            </a:r>
            <a:r>
              <a:rPr lang="en-GB" sz="1600" dirty="0">
                <a:sym typeface="Symbol"/>
              </a:rPr>
              <a:t>1E13, 5E13,1E14 and 5E14 n </a:t>
            </a:r>
            <a:r>
              <a:rPr lang="en-GB" sz="1600" dirty="0" smtClean="0">
                <a:sym typeface="Symbol"/>
              </a:rPr>
              <a:t>fluence</a:t>
            </a:r>
            <a:br>
              <a:rPr lang="en-GB" sz="1600" dirty="0" smtClean="0">
                <a:sym typeface="Symbol"/>
              </a:rPr>
            </a:br>
            <a:endParaRPr lang="en-GB" sz="1600" dirty="0" smtClean="0">
              <a:sym typeface="Symbol"/>
            </a:endParaRPr>
          </a:p>
          <a:p>
            <a:pPr marL="285750" lvl="1" indent="-285750">
              <a:buFont typeface="Arial" charset="0"/>
              <a:buChar char="•"/>
            </a:pPr>
            <a:r>
              <a:rPr lang="en-GB" sz="1600" dirty="0" smtClean="0">
                <a:sym typeface="Symbol"/>
              </a:rPr>
              <a:t>Estimated around 30% of fluence consisting of high energy neutrons (&gt; 100keV)</a:t>
            </a:r>
            <a:endParaRPr lang="en-GB" sz="1600" dirty="0">
              <a:sym typeface="Symbol"/>
            </a:endParaRPr>
          </a:p>
          <a:p>
            <a:pPr marL="285750" indent="-285750">
              <a:buFont typeface="Arial" charset="0"/>
              <a:buChar char="•"/>
            </a:pPr>
            <a:endParaRPr lang="en-GB" sz="1600" dirty="0" smtClean="0"/>
          </a:p>
        </p:txBody>
      </p:sp>
      <p:sp>
        <p:nvSpPr>
          <p:cNvPr id="16" name="Rectangle 15"/>
          <p:cNvSpPr/>
          <p:nvPr/>
        </p:nvSpPr>
        <p:spPr>
          <a:xfrm>
            <a:off x="1835696" y="1069855"/>
            <a:ext cx="53629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GB" sz="2800" b="1" dirty="0" smtClean="0">
                <a:sym typeface="Symbol"/>
              </a:rPr>
              <a:t>OVERMOS1 irradiation</a:t>
            </a:r>
            <a:endParaRPr lang="en-GB" sz="2800" b="1" dirty="0" smtClean="0"/>
          </a:p>
        </p:txBody>
      </p:sp>
      <p:pic>
        <p:nvPicPr>
          <p:cNvPr id="2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2132856"/>
            <a:ext cx="3600400" cy="2058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747310"/>
            <a:ext cx="3384376" cy="2617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8" name="Straight Arrow Connector 27"/>
          <p:cNvCxnSpPr/>
          <p:nvPr/>
        </p:nvCxnSpPr>
        <p:spPr>
          <a:xfrm>
            <a:off x="3563888" y="2179358"/>
            <a:ext cx="1656184" cy="180020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29" name="Oval 28"/>
          <p:cNvSpPr/>
          <p:nvPr/>
        </p:nvSpPr>
        <p:spPr>
          <a:xfrm>
            <a:off x="5148064" y="3907550"/>
            <a:ext cx="432048" cy="216024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Footer Placeholder 7"/>
          <p:cNvSpPr txBox="1">
            <a:spLocks/>
          </p:cNvSpPr>
          <p:nvPr/>
        </p:nvSpPr>
        <p:spPr>
          <a:xfrm>
            <a:off x="1619672" y="6535117"/>
            <a:ext cx="619268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200" dirty="0" smtClean="0"/>
              <a:t>HSTD11 – Okinawa, Japan - Dec 2017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37861934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/>
        </p:nvSpPr>
        <p:spPr>
          <a:xfrm>
            <a:off x="8532440" y="6492875"/>
            <a:ext cx="58640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400" dirty="0" smtClean="0"/>
              <a:t>9</a:t>
            </a:r>
            <a:endParaRPr lang="en-GB" sz="1400" dirty="0"/>
          </a:p>
        </p:txBody>
      </p:sp>
      <p:sp>
        <p:nvSpPr>
          <p:cNvPr id="5" name="Rectangle 4"/>
          <p:cNvSpPr/>
          <p:nvPr/>
        </p:nvSpPr>
        <p:spPr>
          <a:xfrm>
            <a:off x="1619672" y="1069855"/>
            <a:ext cx="66967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2800" b="1" dirty="0" smtClean="0">
                <a:sym typeface="Symbol"/>
              </a:rPr>
              <a:t>OVERMOS1 Charge collection</a:t>
            </a:r>
            <a:endParaRPr lang="en-GB" sz="2800" b="1" dirty="0" smtClean="0"/>
          </a:p>
        </p:txBody>
      </p:sp>
      <p:pic>
        <p:nvPicPr>
          <p:cNvPr id="28" name="Picture 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47949">
            <a:off x="524790" y="3465841"/>
            <a:ext cx="1272686" cy="1003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467544" y="4509120"/>
            <a:ext cx="797369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Charge collection studies performed using Laser injection:</a:t>
            </a:r>
            <a:br>
              <a:rPr lang="en-GB" sz="1600" dirty="0" smtClean="0"/>
            </a:br>
            <a:endParaRPr lang="en-GB" sz="1600" dirty="0" smtClean="0"/>
          </a:p>
          <a:p>
            <a:r>
              <a:rPr lang="en-GB" sz="1400" dirty="0" smtClean="0"/>
              <a:t>1: </a:t>
            </a:r>
            <a:r>
              <a:rPr lang="en-GB" sz="1400" dirty="0" err="1" smtClean="0"/>
              <a:t>Amptek</a:t>
            </a:r>
            <a:r>
              <a:rPr lang="en-GB" sz="1400" dirty="0" smtClean="0"/>
              <a:t> A250CF calibrated using mV voltage pulses injected through (measured) 1.2 pF capacitor to get V(Q). RMS Noise ≈ 76 e- @ OVERMOS capacitance</a:t>
            </a:r>
            <a:br>
              <a:rPr lang="en-GB" sz="1400" dirty="0" smtClean="0"/>
            </a:br>
            <a:endParaRPr lang="en-GB" sz="1400" dirty="0" smtClean="0"/>
          </a:p>
          <a:p>
            <a:r>
              <a:rPr lang="en-GB" sz="1400" dirty="0"/>
              <a:t>2: </a:t>
            </a:r>
            <a:r>
              <a:rPr lang="en-GB" sz="1400" dirty="0" err="1"/>
              <a:t>Trilite</a:t>
            </a:r>
            <a:r>
              <a:rPr lang="en-GB" sz="1400" dirty="0"/>
              <a:t> Laser 1064 nm calibration using a 300 um Si sensor, 1um top passivation. Laser beam size 5 x 5 um2 (measured with beam profiler), 4.1 ns FWHM (measured with FEMTO 2 GHz </a:t>
            </a:r>
            <a:r>
              <a:rPr lang="en-GB" sz="1400" dirty="0" err="1"/>
              <a:t>optoreceiver</a:t>
            </a:r>
            <a:r>
              <a:rPr lang="en-GB" sz="1400" dirty="0"/>
              <a:t> ), 50 Hz repetition rate. Up to 5 points measured on sensor to calculate average injected </a:t>
            </a:r>
            <a:r>
              <a:rPr lang="en-GB" sz="1400" dirty="0" smtClean="0"/>
              <a:t>charge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192452"/>
            <a:ext cx="2606976" cy="126804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1835428"/>
            <a:ext cx="3142184" cy="2281753"/>
          </a:xfrm>
          <a:prstGeom prst="rect">
            <a:avLst/>
          </a:prstGeom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1804759"/>
            <a:ext cx="3186283" cy="2344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Footer Placeholder 7"/>
          <p:cNvSpPr txBox="1">
            <a:spLocks/>
          </p:cNvSpPr>
          <p:nvPr/>
        </p:nvSpPr>
        <p:spPr>
          <a:xfrm>
            <a:off x="1619672" y="6535117"/>
            <a:ext cx="619268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200" dirty="0" smtClean="0"/>
              <a:t>HSTD11 – Okinawa, Japan - Dec 2017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91491605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6042" y="1773416"/>
            <a:ext cx="2664296" cy="3552394"/>
          </a:xfrm>
          <a:prstGeom prst="rect">
            <a:avLst/>
          </a:prstGeom>
        </p:spPr>
      </p:pic>
      <p:sp>
        <p:nvSpPr>
          <p:cNvPr id="4" name="Slide Number Placeholder 5"/>
          <p:cNvSpPr txBox="1">
            <a:spLocks/>
          </p:cNvSpPr>
          <p:nvPr/>
        </p:nvSpPr>
        <p:spPr>
          <a:xfrm>
            <a:off x="8532440" y="6492875"/>
            <a:ext cx="58640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400" dirty="0" smtClean="0"/>
              <a:t>10</a:t>
            </a:r>
            <a:endParaRPr lang="en-GB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467544" y="5520134"/>
            <a:ext cx="79736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GB" sz="1400" dirty="0" smtClean="0"/>
              <a:t>3: the calibrated Laser was used to inject </a:t>
            </a:r>
            <a:r>
              <a:rPr lang="en-GB" sz="1400" dirty="0"/>
              <a:t>&lt;Q injected&gt; = </a:t>
            </a:r>
            <a:r>
              <a:rPr lang="en-GB" sz="1400" dirty="0" smtClean="0"/>
              <a:t>541.66 </a:t>
            </a:r>
            <a:r>
              <a:rPr lang="en-GB" sz="1400" dirty="0" err="1" smtClean="0"/>
              <a:t>fC</a:t>
            </a:r>
            <a:r>
              <a:rPr lang="en-GB" sz="1400" dirty="0" smtClean="0"/>
              <a:t> or 1.805 </a:t>
            </a:r>
            <a:r>
              <a:rPr lang="en-GB" sz="1400" dirty="0" err="1"/>
              <a:t>fC</a:t>
            </a:r>
            <a:r>
              <a:rPr lang="en-GB" sz="1400" dirty="0"/>
              <a:t>/</a:t>
            </a:r>
            <a:r>
              <a:rPr lang="en-GB" sz="1400" dirty="0" smtClean="0"/>
              <a:t>um (corresponding to the Laser attenuation</a:t>
            </a:r>
            <a:r>
              <a:rPr lang="en-GB" sz="1400" dirty="0"/>
              <a:t> </a:t>
            </a:r>
            <a:r>
              <a:rPr lang="en-GB" sz="1400" dirty="0" smtClean="0"/>
              <a:t>settings which gave the minimum error %)</a:t>
            </a:r>
          </a:p>
          <a:p>
            <a:pPr marL="0" lvl="1"/>
            <a:r>
              <a:rPr lang="en-GB" sz="1400" dirty="0" smtClean="0"/>
              <a:t>(not taking into account IR reflection on ASIC’s top)</a:t>
            </a:r>
            <a:endParaRPr lang="en-GB" sz="1400" dirty="0"/>
          </a:p>
          <a:p>
            <a:r>
              <a:rPr lang="en-GB" sz="1400" dirty="0" smtClean="0"/>
              <a:t> </a:t>
            </a:r>
            <a:endParaRPr lang="en-GB" sz="1400" baseline="30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3637" y="1789907"/>
            <a:ext cx="1194067" cy="847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52232" y="2780928"/>
            <a:ext cx="125547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OVERMOS</a:t>
            </a:r>
          </a:p>
          <a:p>
            <a:r>
              <a:rPr lang="en-GB" sz="900" dirty="0" smtClean="0"/>
              <a:t>In metal box </a:t>
            </a:r>
            <a:br>
              <a:rPr lang="en-GB" sz="900" dirty="0" smtClean="0"/>
            </a:br>
            <a:r>
              <a:rPr lang="en-GB" sz="900" dirty="0" smtClean="0"/>
              <a:t>to reduce EMP noise</a:t>
            </a:r>
            <a:endParaRPr lang="en-US" sz="9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1773416"/>
            <a:ext cx="2072381" cy="1554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2987824" y="3501008"/>
            <a:ext cx="143500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OVERMOS</a:t>
            </a:r>
          </a:p>
          <a:p>
            <a:r>
              <a:rPr lang="en-GB" sz="900" dirty="0" smtClean="0"/>
              <a:t>Under Laser 100x optics</a:t>
            </a:r>
            <a:endParaRPr lang="en-US" sz="900" dirty="0"/>
          </a:p>
        </p:txBody>
      </p:sp>
      <p:sp>
        <p:nvSpPr>
          <p:cNvPr id="14" name="Footer Placeholder 7"/>
          <p:cNvSpPr txBox="1">
            <a:spLocks/>
          </p:cNvSpPr>
          <p:nvPr/>
        </p:nvSpPr>
        <p:spPr>
          <a:xfrm>
            <a:off x="1619672" y="6535117"/>
            <a:ext cx="619268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200" dirty="0" smtClean="0"/>
              <a:t>HSTD11 – Okinawa, Japan - Dec 2017</a:t>
            </a:r>
            <a:endParaRPr lang="en-GB" sz="1200" dirty="0"/>
          </a:p>
        </p:txBody>
      </p:sp>
      <p:sp>
        <p:nvSpPr>
          <p:cNvPr id="15" name="Rectangle 14"/>
          <p:cNvSpPr/>
          <p:nvPr/>
        </p:nvSpPr>
        <p:spPr>
          <a:xfrm>
            <a:off x="1619672" y="1069855"/>
            <a:ext cx="66967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2800" b="1" dirty="0" smtClean="0">
                <a:sym typeface="Symbol"/>
              </a:rPr>
              <a:t>OVERMOS1 Charge collection</a:t>
            </a:r>
            <a:endParaRPr lang="en-GB" sz="2800" b="1" dirty="0" smtClean="0"/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47949">
            <a:off x="3890140" y="4163740"/>
            <a:ext cx="1272686" cy="1003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885524"/>
            <a:ext cx="2007902" cy="1353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471213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5"/>
          <p:cNvSpPr txBox="1">
            <a:spLocks/>
          </p:cNvSpPr>
          <p:nvPr/>
        </p:nvSpPr>
        <p:spPr>
          <a:xfrm>
            <a:off x="8532440" y="6492875"/>
            <a:ext cx="58640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400" dirty="0" smtClean="0"/>
              <a:t>11</a:t>
            </a:r>
            <a:endParaRPr lang="en-GB" sz="14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1700808"/>
            <a:ext cx="2958036" cy="2892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1703247"/>
            <a:ext cx="2955597" cy="2889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3251" y="1703247"/>
            <a:ext cx="2955597" cy="2889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1619672" y="3717032"/>
            <a:ext cx="12241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200" b="1" dirty="0" smtClean="0">
                <a:sym typeface="Symbol"/>
              </a:rPr>
              <a:t>=1E14</a:t>
            </a:r>
            <a:endParaRPr lang="en-GB" sz="1200" b="1" dirty="0" smtClean="0"/>
          </a:p>
        </p:txBody>
      </p:sp>
      <p:sp>
        <p:nvSpPr>
          <p:cNvPr id="20" name="Rectangle 19"/>
          <p:cNvSpPr/>
          <p:nvPr/>
        </p:nvSpPr>
        <p:spPr>
          <a:xfrm>
            <a:off x="1835696" y="2420888"/>
            <a:ext cx="10081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200" b="1" dirty="0" smtClean="0">
                <a:sym typeface="Symbol"/>
              </a:rPr>
              <a:t>=0</a:t>
            </a:r>
            <a:endParaRPr lang="en-GB" sz="1200" b="1" dirty="0" smtClean="0"/>
          </a:p>
        </p:txBody>
      </p:sp>
      <p:sp>
        <p:nvSpPr>
          <p:cNvPr id="21" name="Rectangle 20"/>
          <p:cNvSpPr/>
          <p:nvPr/>
        </p:nvSpPr>
        <p:spPr>
          <a:xfrm>
            <a:off x="1691680" y="1700808"/>
            <a:ext cx="12241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200" b="1" dirty="0" smtClean="0">
                <a:sym typeface="Symbol"/>
              </a:rPr>
              <a:t>=1E13</a:t>
            </a:r>
            <a:endParaRPr lang="en-GB" sz="1200" b="1" dirty="0" smtClean="0"/>
          </a:p>
        </p:txBody>
      </p:sp>
      <p:sp>
        <p:nvSpPr>
          <p:cNvPr id="22" name="Rectangle 21"/>
          <p:cNvSpPr/>
          <p:nvPr/>
        </p:nvSpPr>
        <p:spPr>
          <a:xfrm>
            <a:off x="107504" y="1772816"/>
            <a:ext cx="9361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200" b="1" dirty="0" smtClean="0">
                <a:sym typeface="Symbol"/>
              </a:rPr>
              <a:t>A</a:t>
            </a:r>
            <a:endParaRPr lang="en-GB" sz="1200" b="1" dirty="0" smtClean="0"/>
          </a:p>
        </p:txBody>
      </p:sp>
      <p:sp>
        <p:nvSpPr>
          <p:cNvPr id="23" name="Rectangle 22"/>
          <p:cNvSpPr/>
          <p:nvPr/>
        </p:nvSpPr>
        <p:spPr>
          <a:xfrm>
            <a:off x="3059832" y="1783849"/>
            <a:ext cx="9361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200" b="1" dirty="0">
                <a:sym typeface="Symbol"/>
              </a:rPr>
              <a:t>B</a:t>
            </a:r>
            <a:endParaRPr lang="en-GB" sz="1200" b="1" dirty="0" smtClean="0"/>
          </a:p>
        </p:txBody>
      </p:sp>
      <p:sp>
        <p:nvSpPr>
          <p:cNvPr id="31" name="Rectangle 30"/>
          <p:cNvSpPr/>
          <p:nvPr/>
        </p:nvSpPr>
        <p:spPr>
          <a:xfrm>
            <a:off x="6300192" y="1772816"/>
            <a:ext cx="9361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200" b="1" dirty="0" smtClean="0">
                <a:sym typeface="Symbol"/>
              </a:rPr>
              <a:t>C</a:t>
            </a:r>
            <a:endParaRPr lang="en-GB" sz="1200" b="1" dirty="0" smtClean="0"/>
          </a:p>
        </p:txBody>
      </p:sp>
      <p:sp>
        <p:nvSpPr>
          <p:cNvPr id="32" name="Rectangle 31"/>
          <p:cNvSpPr/>
          <p:nvPr/>
        </p:nvSpPr>
        <p:spPr>
          <a:xfrm>
            <a:off x="4860032" y="3512041"/>
            <a:ext cx="10081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200" b="1" dirty="0" smtClean="0">
                <a:sym typeface="Symbol"/>
              </a:rPr>
              <a:t>=0</a:t>
            </a:r>
            <a:endParaRPr lang="en-GB" sz="1200" b="1" dirty="0" smtClean="0"/>
          </a:p>
        </p:txBody>
      </p:sp>
      <p:sp>
        <p:nvSpPr>
          <p:cNvPr id="33" name="Rectangle 32"/>
          <p:cNvSpPr/>
          <p:nvPr/>
        </p:nvSpPr>
        <p:spPr>
          <a:xfrm>
            <a:off x="4644008" y="3079993"/>
            <a:ext cx="12241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200" b="1" dirty="0" smtClean="0">
                <a:sym typeface="Symbol"/>
              </a:rPr>
              <a:t>=1E13</a:t>
            </a:r>
            <a:endParaRPr lang="en-GB" sz="1200" b="1" dirty="0" smtClean="0"/>
          </a:p>
        </p:txBody>
      </p:sp>
      <p:sp>
        <p:nvSpPr>
          <p:cNvPr id="34" name="Rectangle 33"/>
          <p:cNvSpPr/>
          <p:nvPr/>
        </p:nvSpPr>
        <p:spPr>
          <a:xfrm>
            <a:off x="4716016" y="3869432"/>
            <a:ext cx="12241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200" b="1" dirty="0" smtClean="0">
                <a:sym typeface="Symbol"/>
              </a:rPr>
              <a:t>=1E14</a:t>
            </a:r>
            <a:endParaRPr lang="en-GB" sz="1200" b="1" dirty="0" smtClean="0"/>
          </a:p>
        </p:txBody>
      </p:sp>
      <p:sp>
        <p:nvSpPr>
          <p:cNvPr id="35" name="Rectangle 34"/>
          <p:cNvSpPr/>
          <p:nvPr/>
        </p:nvSpPr>
        <p:spPr>
          <a:xfrm>
            <a:off x="7812360" y="3933056"/>
            <a:ext cx="12241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200" b="1" dirty="0" smtClean="0">
                <a:sym typeface="Symbol"/>
              </a:rPr>
              <a:t>=1E14</a:t>
            </a:r>
            <a:endParaRPr lang="en-GB" sz="1200" b="1" dirty="0" smtClean="0"/>
          </a:p>
        </p:txBody>
      </p:sp>
      <p:sp>
        <p:nvSpPr>
          <p:cNvPr id="36" name="Rectangle 35"/>
          <p:cNvSpPr/>
          <p:nvPr/>
        </p:nvSpPr>
        <p:spPr>
          <a:xfrm>
            <a:off x="8028384" y="3512041"/>
            <a:ext cx="10081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200" b="1" dirty="0" smtClean="0">
                <a:sym typeface="Symbol"/>
              </a:rPr>
              <a:t>=0</a:t>
            </a:r>
            <a:endParaRPr lang="en-GB" sz="1200" b="1" dirty="0" smtClean="0"/>
          </a:p>
        </p:txBody>
      </p:sp>
      <p:sp>
        <p:nvSpPr>
          <p:cNvPr id="37" name="Rectangle 36"/>
          <p:cNvSpPr/>
          <p:nvPr/>
        </p:nvSpPr>
        <p:spPr>
          <a:xfrm>
            <a:off x="7812360" y="3140968"/>
            <a:ext cx="12241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200" b="1" dirty="0" smtClean="0">
                <a:sym typeface="Symbol"/>
              </a:rPr>
              <a:t>=1E13</a:t>
            </a:r>
            <a:endParaRPr lang="en-GB" sz="1200" b="1" dirty="0" smtClean="0"/>
          </a:p>
        </p:txBody>
      </p:sp>
      <p:sp>
        <p:nvSpPr>
          <p:cNvPr id="38" name="Rectangle 37"/>
          <p:cNvSpPr/>
          <p:nvPr/>
        </p:nvSpPr>
        <p:spPr>
          <a:xfrm>
            <a:off x="263916" y="5013176"/>
            <a:ext cx="66123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/>
              <a:buChar char="•"/>
            </a:pPr>
            <a:r>
              <a:rPr lang="en-GB" sz="1600" dirty="0" smtClean="0">
                <a:sym typeface="Symbol"/>
              </a:rPr>
              <a:t>Total collected charge vs. Vbias , points A,B,C. Integration time 400 ns</a:t>
            </a:r>
          </a:p>
          <a:p>
            <a:pPr marL="742950" lvl="1" indent="-285750">
              <a:buFont typeface="Arial"/>
              <a:buChar char="•"/>
            </a:pPr>
            <a:r>
              <a:rPr lang="en-GB" sz="1600" dirty="0"/>
              <a:t>&lt;Q injected&gt; = </a:t>
            </a:r>
            <a:r>
              <a:rPr lang="en-GB" sz="1600" dirty="0" smtClean="0"/>
              <a:t>1.805 </a:t>
            </a:r>
            <a:r>
              <a:rPr lang="en-GB" sz="1600" dirty="0" err="1" smtClean="0"/>
              <a:t>fC</a:t>
            </a:r>
            <a:r>
              <a:rPr lang="en-GB" sz="1600" dirty="0" smtClean="0"/>
              <a:t>/um</a:t>
            </a:r>
          </a:p>
          <a:p>
            <a:pPr marL="742950" lvl="1" indent="-285750">
              <a:buFont typeface="Arial"/>
              <a:buChar char="•"/>
            </a:pPr>
            <a:r>
              <a:rPr lang="en-GB" sz="1600" dirty="0" err="1" smtClean="0"/>
              <a:t>HVbias</a:t>
            </a:r>
            <a:r>
              <a:rPr lang="en-GB" sz="1600" dirty="0" smtClean="0"/>
              <a:t> </a:t>
            </a:r>
            <a:r>
              <a:rPr lang="en-GB" sz="1600" dirty="0" smtClean="0"/>
              <a:t>=10V provided </a:t>
            </a:r>
            <a:r>
              <a:rPr lang="en-GB" sz="1600" dirty="0" smtClean="0"/>
              <a:t>through the A250CF, via a 400 Meg resistor </a:t>
            </a:r>
            <a:r>
              <a:rPr lang="en-GB" sz="1600" dirty="0" smtClean="0"/>
              <a:t>chain</a:t>
            </a:r>
          </a:p>
          <a:p>
            <a:pPr marL="742950" lvl="1" indent="-285750">
              <a:buFont typeface="Arial"/>
              <a:buChar char="•"/>
            </a:pPr>
            <a:r>
              <a:rPr lang="en-GB" sz="1600" dirty="0" smtClean="0"/>
              <a:t>T = 21C in all tests</a:t>
            </a:r>
            <a:endParaRPr lang="en-GB" sz="1600" dirty="0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4288" y="4941167"/>
            <a:ext cx="1440160" cy="1385815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>
          <a:xfrm>
            <a:off x="7524328" y="5220778"/>
            <a:ext cx="122640" cy="12107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/>
          <p:cNvSpPr/>
          <p:nvPr/>
        </p:nvSpPr>
        <p:spPr>
          <a:xfrm>
            <a:off x="7812360" y="5220778"/>
            <a:ext cx="122640" cy="12107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7812360" y="5540171"/>
            <a:ext cx="122640" cy="12107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/>
          <p:cNvSpPr/>
          <p:nvPr/>
        </p:nvSpPr>
        <p:spPr>
          <a:xfrm>
            <a:off x="1475656" y="4581128"/>
            <a:ext cx="144016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900" b="1" dirty="0" smtClean="0">
                <a:latin typeface="ＭＳ ゴシック"/>
                <a:ea typeface="ＭＳ ゴシック"/>
                <a:cs typeface="ＭＳ ゴシック"/>
                <a:sym typeface="Symbol"/>
              </a:rPr>
              <a:t>4.04fC ±29.7%</a:t>
            </a:r>
          </a:p>
        </p:txBody>
      </p:sp>
      <p:cxnSp>
        <p:nvCxnSpPr>
          <p:cNvPr id="45" name="Straight Connector 44"/>
          <p:cNvCxnSpPr>
            <a:endCxn id="44" idx="0"/>
          </p:cNvCxnSpPr>
          <p:nvPr/>
        </p:nvCxnSpPr>
        <p:spPr>
          <a:xfrm flipH="1">
            <a:off x="2195736" y="4077072"/>
            <a:ext cx="648072" cy="504056"/>
          </a:xfrm>
          <a:prstGeom prst="line">
            <a:avLst/>
          </a:prstGeom>
          <a:ln w="9525" cmpd="sng">
            <a:solidFill>
              <a:srgbClr val="0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4572000" y="4581128"/>
            <a:ext cx="144016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900" b="1" dirty="0" smtClean="0">
                <a:latin typeface="ＭＳ ゴシック"/>
                <a:ea typeface="ＭＳ ゴシック"/>
                <a:cs typeface="ＭＳ ゴシック"/>
                <a:sym typeface="Symbol"/>
              </a:rPr>
              <a:t>3.14fC ±36.3%</a:t>
            </a:r>
          </a:p>
        </p:txBody>
      </p:sp>
      <p:cxnSp>
        <p:nvCxnSpPr>
          <p:cNvPr id="47" name="Straight Connector 46"/>
          <p:cNvCxnSpPr/>
          <p:nvPr/>
        </p:nvCxnSpPr>
        <p:spPr>
          <a:xfrm flipH="1">
            <a:off x="5292080" y="4077072"/>
            <a:ext cx="648072" cy="504056"/>
          </a:xfrm>
          <a:prstGeom prst="line">
            <a:avLst/>
          </a:prstGeom>
          <a:ln w="9525" cmpd="sng">
            <a:solidFill>
              <a:srgbClr val="0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7524328" y="4581128"/>
            <a:ext cx="144016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900" b="1" dirty="0" smtClean="0">
                <a:latin typeface="ＭＳ ゴシック"/>
                <a:ea typeface="ＭＳ ゴシック"/>
                <a:cs typeface="ＭＳ ゴシック"/>
                <a:sym typeface="Symbol"/>
              </a:rPr>
              <a:t>2.31fC ±5.4%</a:t>
            </a:r>
          </a:p>
        </p:txBody>
      </p:sp>
      <p:cxnSp>
        <p:nvCxnSpPr>
          <p:cNvPr id="49" name="Straight Connector 48"/>
          <p:cNvCxnSpPr/>
          <p:nvPr/>
        </p:nvCxnSpPr>
        <p:spPr>
          <a:xfrm flipH="1">
            <a:off x="8532440" y="4149080"/>
            <a:ext cx="504056" cy="432048"/>
          </a:xfrm>
          <a:prstGeom prst="line">
            <a:avLst/>
          </a:prstGeom>
          <a:ln w="9525" cmpd="sng">
            <a:solidFill>
              <a:srgbClr val="0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Footer Placeholder 7"/>
          <p:cNvSpPr txBox="1">
            <a:spLocks/>
          </p:cNvSpPr>
          <p:nvPr/>
        </p:nvSpPr>
        <p:spPr>
          <a:xfrm>
            <a:off x="1619672" y="6535117"/>
            <a:ext cx="619268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200" dirty="0" smtClean="0"/>
              <a:t>HSTD11 – Okinawa, Japan - Dec 2017</a:t>
            </a:r>
            <a:endParaRPr lang="en-GB" sz="1200" dirty="0"/>
          </a:p>
        </p:txBody>
      </p:sp>
      <p:sp>
        <p:nvSpPr>
          <p:cNvPr id="51" name="Rectangle 50"/>
          <p:cNvSpPr/>
          <p:nvPr/>
        </p:nvSpPr>
        <p:spPr>
          <a:xfrm>
            <a:off x="1619672" y="1069855"/>
            <a:ext cx="66967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2800" b="1" dirty="0" smtClean="0">
                <a:sym typeface="Symbol"/>
              </a:rPr>
              <a:t>OVERMOS1 Charge collection</a:t>
            </a:r>
            <a:endParaRPr lang="en-GB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2864291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 txBox="1">
            <a:spLocks/>
          </p:cNvSpPr>
          <p:nvPr/>
        </p:nvSpPr>
        <p:spPr>
          <a:xfrm>
            <a:off x="8532440" y="6492875"/>
            <a:ext cx="58640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400" dirty="0" smtClean="0"/>
              <a:t>12</a:t>
            </a:r>
            <a:endParaRPr lang="en-GB" sz="1400" dirty="0"/>
          </a:p>
        </p:txBody>
      </p:sp>
      <p:sp>
        <p:nvSpPr>
          <p:cNvPr id="9" name="Rectangle 8"/>
          <p:cNvSpPr/>
          <p:nvPr/>
        </p:nvSpPr>
        <p:spPr>
          <a:xfrm>
            <a:off x="654679" y="5661248"/>
            <a:ext cx="78057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/>
              <a:t>Laser injection test results (1064 nm, 5 x 5 um2 beam size)</a:t>
            </a:r>
          </a:p>
          <a:p>
            <a:r>
              <a:rPr lang="en-GB" sz="1400" b="1" dirty="0" smtClean="0"/>
              <a:t>Vbias = 10V</a:t>
            </a:r>
          </a:p>
          <a:p>
            <a:r>
              <a:rPr lang="en-GB" sz="1400" b="1" dirty="0" smtClean="0"/>
              <a:t>&lt;Q injected&gt; = 1.805 </a:t>
            </a:r>
            <a:r>
              <a:rPr lang="en-GB" sz="1400" b="1" dirty="0" err="1" smtClean="0"/>
              <a:t>fC</a:t>
            </a:r>
            <a:r>
              <a:rPr lang="en-GB" sz="1400" b="1" dirty="0" smtClean="0"/>
              <a:t>/um</a:t>
            </a:r>
            <a:endParaRPr lang="en-GB" sz="1200" dirty="0" smtClean="0"/>
          </a:p>
          <a:p>
            <a:pPr marL="742950" lvl="1" indent="-285750">
              <a:buFont typeface="Arial" pitchFamily="34" charset="0"/>
              <a:buChar char="•"/>
            </a:pPr>
            <a:endParaRPr lang="en-GB" sz="1200" u="sng" dirty="0" smtClean="0"/>
          </a:p>
        </p:txBody>
      </p:sp>
      <p:sp>
        <p:nvSpPr>
          <p:cNvPr id="10" name="Rectangle 9"/>
          <p:cNvSpPr/>
          <p:nvPr/>
        </p:nvSpPr>
        <p:spPr>
          <a:xfrm>
            <a:off x="107504" y="1692097"/>
            <a:ext cx="18927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2400" b="1" dirty="0" smtClean="0">
                <a:sym typeface="Symbol"/>
              </a:rPr>
              <a:t>=0</a:t>
            </a:r>
            <a:endParaRPr lang="en-GB" sz="2400" b="1" dirty="0" smtClean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8304" y="5489661"/>
            <a:ext cx="1268246" cy="122038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596336" y="5769272"/>
            <a:ext cx="108000" cy="108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7848352" y="5769272"/>
            <a:ext cx="108000" cy="108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7848352" y="6021288"/>
            <a:ext cx="108000" cy="108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ooter Placeholder 7"/>
          <p:cNvSpPr txBox="1">
            <a:spLocks/>
          </p:cNvSpPr>
          <p:nvPr/>
        </p:nvSpPr>
        <p:spPr>
          <a:xfrm>
            <a:off x="1619672" y="6535117"/>
            <a:ext cx="619268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200" dirty="0" smtClean="0"/>
              <a:t>HSTD11 – Okinawa, Japan - Dec 2017</a:t>
            </a:r>
            <a:endParaRPr lang="en-GB" sz="1200" dirty="0"/>
          </a:p>
        </p:txBody>
      </p:sp>
      <p:sp>
        <p:nvSpPr>
          <p:cNvPr id="14" name="Rectangle 13"/>
          <p:cNvSpPr/>
          <p:nvPr/>
        </p:nvSpPr>
        <p:spPr>
          <a:xfrm>
            <a:off x="1619672" y="1069855"/>
            <a:ext cx="66967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2800" b="1" dirty="0" smtClean="0">
                <a:sym typeface="Symbol"/>
              </a:rPr>
              <a:t>OVERMOS1 Charge collection</a:t>
            </a:r>
            <a:endParaRPr lang="en-GB" sz="2800" b="1" dirty="0" smtClean="0"/>
          </a:p>
        </p:txBody>
      </p:sp>
      <p:pic>
        <p:nvPicPr>
          <p:cNvPr id="15" name="Picture 2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9075" y="1557232"/>
            <a:ext cx="6120000" cy="39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7143783" y="1990001"/>
            <a:ext cx="1316649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900" b="1" dirty="0" smtClean="0">
                <a:sym typeface="Symbol"/>
              </a:rPr>
              <a:t>Q[</a:t>
            </a:r>
            <a:r>
              <a:rPr lang="en-GB" sz="1900" b="1" dirty="0" err="1" smtClean="0">
                <a:sym typeface="Symbol"/>
              </a:rPr>
              <a:t>fC</a:t>
            </a:r>
            <a:r>
              <a:rPr lang="en-GB" sz="1900" b="1" dirty="0" smtClean="0">
                <a:sym typeface="Symbol"/>
              </a:rPr>
              <a:t>]</a:t>
            </a:r>
            <a:endParaRPr lang="en-GB" sz="1900" b="1" dirty="0" smtClean="0"/>
          </a:p>
        </p:txBody>
      </p:sp>
    </p:spTree>
    <p:extLst>
      <p:ext uri="{BB962C8B-B14F-4D97-AF65-F5344CB8AC3E}">
        <p14:creationId xmlns:p14="http://schemas.microsoft.com/office/powerpoint/2010/main" val="323300985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488" y="1557232"/>
            <a:ext cx="6120000" cy="39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Slide Number Placeholder 5"/>
          <p:cNvSpPr txBox="1">
            <a:spLocks/>
          </p:cNvSpPr>
          <p:nvPr/>
        </p:nvSpPr>
        <p:spPr>
          <a:xfrm>
            <a:off x="8532440" y="6492875"/>
            <a:ext cx="58640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400" dirty="0" smtClean="0"/>
              <a:t>13</a:t>
            </a:r>
            <a:endParaRPr lang="en-GB" sz="1400" dirty="0"/>
          </a:p>
        </p:txBody>
      </p:sp>
      <p:sp>
        <p:nvSpPr>
          <p:cNvPr id="8" name="Rectangle 7"/>
          <p:cNvSpPr/>
          <p:nvPr/>
        </p:nvSpPr>
        <p:spPr>
          <a:xfrm>
            <a:off x="107504" y="1692097"/>
            <a:ext cx="22322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2400" b="1" dirty="0" smtClean="0">
                <a:sym typeface="Symbol"/>
              </a:rPr>
              <a:t>=1E13</a:t>
            </a:r>
            <a:endParaRPr lang="en-GB" sz="2400" b="1" dirty="0" smtClean="0"/>
          </a:p>
        </p:txBody>
      </p:sp>
      <p:sp>
        <p:nvSpPr>
          <p:cNvPr id="10" name="Rectangle 9"/>
          <p:cNvSpPr/>
          <p:nvPr/>
        </p:nvSpPr>
        <p:spPr>
          <a:xfrm>
            <a:off x="654679" y="5661248"/>
            <a:ext cx="78057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/>
              <a:t>Laser injection test results (1064 nm, 5 x 5 um2 beam size)</a:t>
            </a:r>
          </a:p>
          <a:p>
            <a:r>
              <a:rPr lang="en-GB" sz="1400" b="1" dirty="0" smtClean="0"/>
              <a:t>Vbias = 10V</a:t>
            </a:r>
          </a:p>
          <a:p>
            <a:r>
              <a:rPr lang="en-GB" sz="1400" b="1" dirty="0" smtClean="0"/>
              <a:t>&lt;Q injected&gt; = 1.805 </a:t>
            </a:r>
            <a:r>
              <a:rPr lang="en-GB" sz="1400" b="1" dirty="0" err="1" smtClean="0"/>
              <a:t>fC</a:t>
            </a:r>
            <a:r>
              <a:rPr lang="en-GB" sz="1400" b="1" dirty="0" smtClean="0"/>
              <a:t>/um</a:t>
            </a:r>
            <a:endParaRPr lang="en-GB" sz="1200" dirty="0" smtClean="0"/>
          </a:p>
          <a:p>
            <a:pPr marL="742950" lvl="1" indent="-285750">
              <a:buFont typeface="Arial" pitchFamily="34" charset="0"/>
              <a:buChar char="•"/>
            </a:pPr>
            <a:endParaRPr lang="en-GB" sz="1200" u="sng" dirty="0" smtClean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8304" y="5489661"/>
            <a:ext cx="1268246" cy="1220388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7604454" y="5769272"/>
            <a:ext cx="108000" cy="108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7856470" y="5769272"/>
            <a:ext cx="108000" cy="108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7856470" y="6021288"/>
            <a:ext cx="108000" cy="108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Footer Placeholder 7"/>
          <p:cNvSpPr txBox="1">
            <a:spLocks/>
          </p:cNvSpPr>
          <p:nvPr/>
        </p:nvSpPr>
        <p:spPr>
          <a:xfrm>
            <a:off x="1619672" y="6535117"/>
            <a:ext cx="619268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200" dirty="0" smtClean="0"/>
              <a:t>HSTD11 – Okinawa, Japan - Dec 2017</a:t>
            </a:r>
            <a:endParaRPr lang="en-GB" sz="1200" dirty="0"/>
          </a:p>
        </p:txBody>
      </p:sp>
      <p:sp>
        <p:nvSpPr>
          <p:cNvPr id="16" name="Rectangle 15"/>
          <p:cNvSpPr/>
          <p:nvPr/>
        </p:nvSpPr>
        <p:spPr>
          <a:xfrm>
            <a:off x="1619672" y="1069855"/>
            <a:ext cx="66967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2800" b="1" dirty="0" smtClean="0">
                <a:sym typeface="Symbol"/>
              </a:rPr>
              <a:t>OVERMOS1 Charge collection</a:t>
            </a:r>
            <a:endParaRPr lang="en-GB" sz="2800" b="1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7143783" y="1990001"/>
            <a:ext cx="1316649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900" b="1" dirty="0" smtClean="0">
                <a:sym typeface="Symbol"/>
              </a:rPr>
              <a:t>Q[</a:t>
            </a:r>
            <a:r>
              <a:rPr lang="en-GB" sz="1900" b="1" dirty="0" err="1" smtClean="0">
                <a:sym typeface="Symbol"/>
              </a:rPr>
              <a:t>fC</a:t>
            </a:r>
            <a:r>
              <a:rPr lang="en-GB" sz="1900" b="1" dirty="0" smtClean="0">
                <a:sym typeface="Symbol"/>
              </a:rPr>
              <a:t>]</a:t>
            </a:r>
            <a:endParaRPr lang="en-GB" sz="1900" b="1" dirty="0" smtClean="0"/>
          </a:p>
        </p:txBody>
      </p:sp>
    </p:spTree>
    <p:extLst>
      <p:ext uri="{BB962C8B-B14F-4D97-AF65-F5344CB8AC3E}">
        <p14:creationId xmlns:p14="http://schemas.microsoft.com/office/powerpoint/2010/main" val="102928003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488" y="1557232"/>
            <a:ext cx="6120000" cy="39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Slide Number Placeholder 5"/>
          <p:cNvSpPr txBox="1">
            <a:spLocks/>
          </p:cNvSpPr>
          <p:nvPr/>
        </p:nvSpPr>
        <p:spPr>
          <a:xfrm>
            <a:off x="8532440" y="6492875"/>
            <a:ext cx="58640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400" dirty="0" smtClean="0"/>
              <a:t>14</a:t>
            </a:r>
            <a:endParaRPr lang="en-GB" sz="1400" dirty="0"/>
          </a:p>
        </p:txBody>
      </p:sp>
      <p:sp>
        <p:nvSpPr>
          <p:cNvPr id="14" name="Rectangle 13"/>
          <p:cNvSpPr/>
          <p:nvPr/>
        </p:nvSpPr>
        <p:spPr>
          <a:xfrm>
            <a:off x="107504" y="1692097"/>
            <a:ext cx="23042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2400" b="1" dirty="0" smtClean="0">
                <a:sym typeface="Symbol"/>
              </a:rPr>
              <a:t>=1E14</a:t>
            </a:r>
            <a:endParaRPr lang="en-GB" sz="2400" b="1" dirty="0" smtClean="0"/>
          </a:p>
        </p:txBody>
      </p:sp>
      <p:sp>
        <p:nvSpPr>
          <p:cNvPr id="15" name="Rectangle 14"/>
          <p:cNvSpPr/>
          <p:nvPr/>
        </p:nvSpPr>
        <p:spPr>
          <a:xfrm>
            <a:off x="654679" y="5661248"/>
            <a:ext cx="78057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/>
              <a:t>Laser injection test results (1064 nm, 5 x 5 um2 beam size)</a:t>
            </a:r>
          </a:p>
          <a:p>
            <a:r>
              <a:rPr lang="en-GB" sz="1400" b="1" dirty="0" smtClean="0"/>
              <a:t>Vbias = 10V</a:t>
            </a:r>
          </a:p>
          <a:p>
            <a:r>
              <a:rPr lang="en-GB" sz="1400" b="1" dirty="0" smtClean="0"/>
              <a:t>&lt;Q injected&gt; = 1.805 </a:t>
            </a:r>
            <a:r>
              <a:rPr lang="en-GB" sz="1400" b="1" dirty="0" err="1" smtClean="0"/>
              <a:t>fC</a:t>
            </a:r>
            <a:r>
              <a:rPr lang="en-GB" sz="1400" b="1" dirty="0" smtClean="0"/>
              <a:t>/um</a:t>
            </a:r>
            <a:endParaRPr lang="en-GB" sz="1200" dirty="0" smtClean="0"/>
          </a:p>
          <a:p>
            <a:pPr marL="742950" lvl="1" indent="-285750">
              <a:buFont typeface="Arial" pitchFamily="34" charset="0"/>
              <a:buChar char="•"/>
            </a:pPr>
            <a:endParaRPr lang="en-GB" sz="1200" u="sng" dirty="0" smtClean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8304" y="5489661"/>
            <a:ext cx="1268246" cy="1220388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7604454" y="5769272"/>
            <a:ext cx="108000" cy="108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7856470" y="5769272"/>
            <a:ext cx="108000" cy="108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7856470" y="6021288"/>
            <a:ext cx="108000" cy="108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Footer Placeholder 7"/>
          <p:cNvSpPr txBox="1">
            <a:spLocks/>
          </p:cNvSpPr>
          <p:nvPr/>
        </p:nvSpPr>
        <p:spPr>
          <a:xfrm>
            <a:off x="1619672" y="6535117"/>
            <a:ext cx="619268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200" dirty="0" smtClean="0"/>
              <a:t>HSTD11 – Okinawa, Japan - Dec 2017</a:t>
            </a:r>
            <a:endParaRPr lang="en-GB" sz="1200" dirty="0"/>
          </a:p>
        </p:txBody>
      </p:sp>
      <p:sp>
        <p:nvSpPr>
          <p:cNvPr id="22" name="Rectangle 21"/>
          <p:cNvSpPr/>
          <p:nvPr/>
        </p:nvSpPr>
        <p:spPr>
          <a:xfrm>
            <a:off x="1619672" y="1069855"/>
            <a:ext cx="66967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2800" b="1" dirty="0" smtClean="0">
                <a:sym typeface="Symbol"/>
              </a:rPr>
              <a:t>OVERMOS1 Charge collection</a:t>
            </a:r>
            <a:endParaRPr lang="en-GB" sz="2800" b="1" dirty="0" smtClean="0"/>
          </a:p>
        </p:txBody>
      </p:sp>
      <p:sp>
        <p:nvSpPr>
          <p:cNvPr id="20" name="Rectangle 19"/>
          <p:cNvSpPr/>
          <p:nvPr/>
        </p:nvSpPr>
        <p:spPr>
          <a:xfrm>
            <a:off x="7143783" y="1990001"/>
            <a:ext cx="1316649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900" b="1" dirty="0" smtClean="0">
                <a:sym typeface="Symbol"/>
              </a:rPr>
              <a:t>Q[</a:t>
            </a:r>
            <a:r>
              <a:rPr lang="en-GB" sz="1900" b="1" dirty="0" err="1" smtClean="0">
                <a:sym typeface="Symbol"/>
              </a:rPr>
              <a:t>fC</a:t>
            </a:r>
            <a:r>
              <a:rPr lang="en-GB" sz="1900" b="1" dirty="0" smtClean="0">
                <a:sym typeface="Symbol"/>
              </a:rPr>
              <a:t>]</a:t>
            </a:r>
            <a:endParaRPr lang="en-GB" sz="1900" b="1" dirty="0" smtClean="0"/>
          </a:p>
        </p:txBody>
      </p:sp>
    </p:spTree>
    <p:extLst>
      <p:ext uri="{BB962C8B-B14F-4D97-AF65-F5344CB8AC3E}">
        <p14:creationId xmlns:p14="http://schemas.microsoft.com/office/powerpoint/2010/main" val="314358191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H="1" flipV="1">
            <a:off x="1475656" y="5626213"/>
            <a:ext cx="2158156" cy="4181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 txBox="1">
            <a:spLocks/>
          </p:cNvSpPr>
          <p:nvPr/>
        </p:nvSpPr>
        <p:spPr>
          <a:xfrm>
            <a:off x="8532440" y="6492875"/>
            <a:ext cx="58640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400" dirty="0" smtClean="0"/>
              <a:t>15</a:t>
            </a:r>
            <a:endParaRPr lang="en-GB" sz="1400" dirty="0"/>
          </a:p>
        </p:txBody>
      </p:sp>
      <p:sp>
        <p:nvSpPr>
          <p:cNvPr id="11" name="Rectangle 10"/>
          <p:cNvSpPr/>
          <p:nvPr/>
        </p:nvSpPr>
        <p:spPr>
          <a:xfrm>
            <a:off x="167883" y="3975447"/>
            <a:ext cx="66123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200" b="1" dirty="0">
                <a:sym typeface="Symbol"/>
              </a:rPr>
              <a:t>C</a:t>
            </a:r>
            <a:r>
              <a:rPr lang="en-GB" sz="1200" b="1" dirty="0" smtClean="0">
                <a:sym typeface="Symbol"/>
              </a:rPr>
              <a:t>ollected charge vs. time, points A,B,C Vbias = </a:t>
            </a:r>
            <a:r>
              <a:rPr lang="en-GB" sz="1200" b="1" dirty="0">
                <a:sym typeface="Symbol"/>
              </a:rPr>
              <a:t>10V, </a:t>
            </a:r>
            <a:r>
              <a:rPr lang="en-GB" sz="1200" b="1" u="sng" dirty="0" smtClean="0">
                <a:sym typeface="Symbol"/>
              </a:rPr>
              <a:t> = 0</a:t>
            </a:r>
            <a:r>
              <a:rPr lang="en-GB" sz="1200" b="1" dirty="0" smtClean="0">
                <a:sym typeface="Symbol"/>
              </a:rPr>
              <a:t> </a:t>
            </a:r>
          </a:p>
          <a:p>
            <a:pPr lvl="1"/>
            <a:r>
              <a:rPr lang="en-GB" sz="1200" b="1" dirty="0"/>
              <a:t>&lt;Q injected&gt; = </a:t>
            </a:r>
            <a:r>
              <a:rPr lang="en-GB" sz="1200" b="1" dirty="0" smtClean="0"/>
              <a:t>1.805 </a:t>
            </a:r>
            <a:r>
              <a:rPr lang="en-GB" sz="1200" b="1" dirty="0" err="1" smtClean="0"/>
              <a:t>fC</a:t>
            </a:r>
            <a:r>
              <a:rPr lang="en-GB" sz="1200" b="1" dirty="0" smtClean="0"/>
              <a:t>/um </a:t>
            </a:r>
            <a:endParaRPr lang="en-GB" sz="1100" dirty="0"/>
          </a:p>
        </p:txBody>
      </p:sp>
      <p:grpSp>
        <p:nvGrpSpPr>
          <p:cNvPr id="19" name="Group 18"/>
          <p:cNvGrpSpPr/>
          <p:nvPr/>
        </p:nvGrpSpPr>
        <p:grpSpPr>
          <a:xfrm>
            <a:off x="3347864" y="5445224"/>
            <a:ext cx="585743" cy="576064"/>
            <a:chOff x="7336202" y="5489661"/>
            <a:chExt cx="1268246" cy="1220388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36202" y="5489661"/>
              <a:ext cx="1268246" cy="1220388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7632352" y="5769272"/>
              <a:ext cx="108000" cy="108000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884368" y="5769272"/>
              <a:ext cx="108000" cy="1080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884368" y="6021288"/>
              <a:ext cx="108000" cy="1080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47949">
            <a:off x="1859154" y="5122025"/>
            <a:ext cx="1272686" cy="1003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5520500" y="4077072"/>
            <a:ext cx="3371980" cy="2041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200" b="1" dirty="0" smtClean="0">
                <a:sym typeface="Symbol"/>
              </a:rPr>
              <a:t>AMPTEK A250CF </a:t>
            </a:r>
          </a:p>
          <a:p>
            <a:pPr lvl="1"/>
            <a:r>
              <a:rPr lang="en-GB" sz="1200" b="1" dirty="0" smtClean="0">
                <a:sym typeface="Symbol"/>
              </a:rPr>
              <a:t></a:t>
            </a:r>
            <a:r>
              <a:rPr lang="en-GB" sz="1200" b="1" baseline="-25000" dirty="0" smtClean="0">
                <a:sym typeface="Symbol"/>
              </a:rPr>
              <a:t>RAMP</a:t>
            </a:r>
            <a:r>
              <a:rPr lang="en-GB" sz="1200" b="1" dirty="0" smtClean="0">
                <a:sym typeface="Symbol"/>
              </a:rPr>
              <a:t>= 15 ns</a:t>
            </a:r>
          </a:p>
          <a:p>
            <a:pPr lvl="1"/>
            <a:endParaRPr lang="en-GB" sz="1100" b="1" dirty="0">
              <a:sym typeface="Symbol"/>
            </a:endParaRPr>
          </a:p>
          <a:p>
            <a:pPr lvl="1"/>
            <a:r>
              <a:rPr lang="en-GB" sz="1200" b="1" dirty="0" smtClean="0">
                <a:sym typeface="Symbol"/>
              </a:rPr>
              <a:t></a:t>
            </a:r>
            <a:r>
              <a:rPr lang="en-GB" sz="1200" b="1" baseline="-25000" dirty="0" smtClean="0">
                <a:sym typeface="Symbol"/>
              </a:rPr>
              <a:t>Fs</a:t>
            </a:r>
            <a:r>
              <a:rPr lang="en-GB" sz="1200" b="1" dirty="0" smtClean="0">
                <a:sym typeface="Symbol"/>
              </a:rPr>
              <a:t>  </a:t>
            </a:r>
            <a:r>
              <a:rPr lang="en-GB" sz="1200" b="1" dirty="0" err="1" smtClean="0">
                <a:sym typeface="Symbol"/>
              </a:rPr>
              <a:t>sqrt</a:t>
            </a:r>
            <a:r>
              <a:rPr lang="en-GB" sz="1200" b="1" dirty="0" smtClean="0">
                <a:sym typeface="Symbol"/>
              </a:rPr>
              <a:t>((</a:t>
            </a:r>
            <a:r>
              <a:rPr lang="en-GB" sz="1200" b="1" baseline="-25000" dirty="0" err="1" smtClean="0">
                <a:sym typeface="Symbol"/>
              </a:rPr>
              <a:t>Ftot</a:t>
            </a:r>
            <a:r>
              <a:rPr lang="en-GB" sz="1200" b="1" dirty="0" smtClean="0">
                <a:sym typeface="Symbol"/>
              </a:rPr>
              <a:t> )</a:t>
            </a:r>
            <a:r>
              <a:rPr lang="en-GB" sz="1200" b="1" baseline="30000" dirty="0" smtClean="0">
                <a:sym typeface="Symbol"/>
              </a:rPr>
              <a:t>2 </a:t>
            </a:r>
            <a:r>
              <a:rPr lang="en-GB" sz="1200" b="1" dirty="0">
                <a:sym typeface="Symbol"/>
              </a:rPr>
              <a:t>-</a:t>
            </a:r>
            <a:r>
              <a:rPr lang="en-GB" sz="1200" b="1" dirty="0" smtClean="0">
                <a:sym typeface="Symbol"/>
              </a:rPr>
              <a:t> </a:t>
            </a:r>
            <a:r>
              <a:rPr lang="en-GB" sz="1200" b="1" dirty="0">
                <a:sym typeface="Symbol"/>
              </a:rPr>
              <a:t>(</a:t>
            </a:r>
            <a:r>
              <a:rPr lang="en-GB" sz="1200" b="1" dirty="0" smtClean="0">
                <a:sym typeface="Symbol"/>
              </a:rPr>
              <a:t></a:t>
            </a:r>
            <a:r>
              <a:rPr lang="en-GB" sz="1200" b="1" baseline="-25000" dirty="0" smtClean="0">
                <a:sym typeface="Symbol"/>
              </a:rPr>
              <a:t>RAMP</a:t>
            </a:r>
            <a:r>
              <a:rPr lang="en-GB" sz="1200" b="1" dirty="0" smtClean="0">
                <a:sym typeface="Symbol"/>
              </a:rPr>
              <a:t> </a:t>
            </a:r>
            <a:r>
              <a:rPr lang="en-GB" sz="1200" b="1" dirty="0">
                <a:sym typeface="Symbol"/>
              </a:rPr>
              <a:t>)</a:t>
            </a:r>
            <a:r>
              <a:rPr lang="en-GB" sz="1200" b="1" baseline="30000" dirty="0" smtClean="0">
                <a:sym typeface="Symbol"/>
              </a:rPr>
              <a:t>2</a:t>
            </a:r>
            <a:r>
              <a:rPr lang="en-GB" sz="1200" b="1" dirty="0" smtClean="0">
                <a:sym typeface="Symbol"/>
              </a:rPr>
              <a:t> ) </a:t>
            </a:r>
            <a:r>
              <a:rPr lang="en-GB" sz="1200" b="1" dirty="0">
                <a:sym typeface="Symbol"/>
              </a:rPr>
              <a:t></a:t>
            </a:r>
            <a:r>
              <a:rPr lang="en-GB" sz="1200" b="1" dirty="0" smtClean="0">
                <a:sym typeface="Symbol"/>
              </a:rPr>
              <a:t> </a:t>
            </a:r>
          </a:p>
          <a:p>
            <a:pPr lvl="1"/>
            <a:r>
              <a:rPr lang="en-GB" sz="1100" b="1" dirty="0" smtClean="0">
                <a:sym typeface="Symbol"/>
              </a:rPr>
              <a:t/>
            </a:r>
            <a:br>
              <a:rPr lang="en-GB" sz="1100" b="1" dirty="0" smtClean="0">
                <a:sym typeface="Symbol"/>
              </a:rPr>
            </a:br>
            <a:r>
              <a:rPr lang="en-GB" sz="1100" b="1" dirty="0" smtClean="0">
                <a:solidFill>
                  <a:srgbClr val="FF0000"/>
                </a:solidFill>
                <a:sym typeface="Symbol"/>
              </a:rPr>
              <a:t>A</a:t>
            </a:r>
            <a:r>
              <a:rPr lang="en-GB" sz="1100" b="1" dirty="0" smtClean="0">
                <a:sym typeface="Symbol"/>
              </a:rPr>
              <a:t>: 123 ns</a:t>
            </a:r>
          </a:p>
          <a:p>
            <a:pPr lvl="1"/>
            <a:r>
              <a:rPr lang="en-GB" sz="1100" b="1" dirty="0" smtClean="0">
                <a:solidFill>
                  <a:srgbClr val="008000"/>
                </a:solidFill>
                <a:sym typeface="Symbol"/>
              </a:rPr>
              <a:t>B</a:t>
            </a:r>
            <a:r>
              <a:rPr lang="en-GB" sz="1100" b="1" dirty="0" smtClean="0">
                <a:sym typeface="Symbol"/>
              </a:rPr>
              <a:t>: 151.4 </a:t>
            </a:r>
            <a:r>
              <a:rPr lang="en-GB" sz="1100" b="1" dirty="0">
                <a:sym typeface="Symbol"/>
              </a:rPr>
              <a:t>ns</a:t>
            </a:r>
          </a:p>
          <a:p>
            <a:pPr lvl="1"/>
            <a:r>
              <a:rPr lang="en-GB" sz="1100" b="1" dirty="0" smtClean="0">
                <a:solidFill>
                  <a:srgbClr val="FF9933"/>
                </a:solidFill>
                <a:sym typeface="Symbol"/>
              </a:rPr>
              <a:t>C</a:t>
            </a:r>
            <a:r>
              <a:rPr lang="en-GB" sz="1100" b="1" dirty="0" smtClean="0">
                <a:sym typeface="Symbol"/>
              </a:rPr>
              <a:t>: 165.5 </a:t>
            </a:r>
            <a:r>
              <a:rPr lang="en-GB" sz="1100" b="1" dirty="0">
                <a:sym typeface="Symbol"/>
              </a:rPr>
              <a:t>ns</a:t>
            </a:r>
          </a:p>
          <a:p>
            <a:pPr lvl="1"/>
            <a:endParaRPr lang="en-GB" sz="1100" b="1" dirty="0">
              <a:sym typeface="Symbol"/>
            </a:endParaRPr>
          </a:p>
          <a:p>
            <a:pPr lvl="1"/>
            <a:endParaRPr lang="en-GB" sz="1100" b="1" dirty="0" smtClean="0">
              <a:sym typeface="Symbol"/>
            </a:endParaRPr>
          </a:p>
          <a:p>
            <a:pPr lvl="1"/>
            <a:endParaRPr lang="en-GB" sz="1100" b="1" baseline="-25000" dirty="0">
              <a:sym typeface="Symbol"/>
            </a:endParaRPr>
          </a:p>
          <a:p>
            <a:pPr lvl="1"/>
            <a:endParaRPr lang="en-GB" sz="1100" baseline="-25000" dirty="0"/>
          </a:p>
        </p:txBody>
      </p:sp>
      <p:pic>
        <p:nvPicPr>
          <p:cNvPr id="1034" name="Picture 10"/>
          <p:cNvPicPr>
            <a:picLocks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0012" y="1773056"/>
            <a:ext cx="2952000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/>
          <p:cNvPicPr>
            <a:picLocks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56" y="1773056"/>
            <a:ext cx="2952000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12"/>
          <p:cNvPicPr>
            <a:picLocks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1773056"/>
            <a:ext cx="2952000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449694" y="3213826"/>
            <a:ext cx="17764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GB" sz="1200" b="1" dirty="0" smtClean="0">
                <a:sym typeface="Symbol"/>
              </a:rPr>
              <a:t></a:t>
            </a:r>
            <a:r>
              <a:rPr lang="en-GB" sz="1200" b="1" baseline="-25000" dirty="0" err="1" smtClean="0">
                <a:sym typeface="Symbol"/>
              </a:rPr>
              <a:t>FtotA</a:t>
            </a:r>
            <a:r>
              <a:rPr lang="en-GB" sz="1100" b="1" dirty="0" smtClean="0">
                <a:sym typeface="Symbol"/>
              </a:rPr>
              <a:t>= ~ 123.9 </a:t>
            </a:r>
            <a:r>
              <a:rPr lang="en-GB" sz="1100" b="1" dirty="0">
                <a:sym typeface="Symbol"/>
              </a:rPr>
              <a:t>ns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091195" y="3152241"/>
            <a:ext cx="184895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200" b="1" dirty="0" smtClean="0">
                <a:sym typeface="Symbol"/>
              </a:rPr>
              <a:t></a:t>
            </a:r>
            <a:r>
              <a:rPr lang="en-GB" sz="1200" b="1" baseline="-25000" dirty="0" err="1" smtClean="0">
                <a:sym typeface="Symbol"/>
              </a:rPr>
              <a:t>FtotB</a:t>
            </a:r>
            <a:r>
              <a:rPr lang="en-GB" sz="1100" b="1" dirty="0" smtClean="0">
                <a:sym typeface="Symbol"/>
              </a:rPr>
              <a:t>= ~ 152.18 </a:t>
            </a:r>
            <a:r>
              <a:rPr lang="en-GB" sz="1100" b="1" dirty="0">
                <a:sym typeface="Symbol"/>
              </a:rPr>
              <a:t>ns</a:t>
            </a:r>
          </a:p>
        </p:txBody>
      </p:sp>
      <p:sp>
        <p:nvSpPr>
          <p:cNvPr id="25" name="Rectangle 24"/>
          <p:cNvSpPr/>
          <p:nvPr/>
        </p:nvSpPr>
        <p:spPr>
          <a:xfrm>
            <a:off x="7043523" y="3307195"/>
            <a:ext cx="184895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200" b="1" dirty="0" smtClean="0">
                <a:sym typeface="Symbol"/>
              </a:rPr>
              <a:t></a:t>
            </a:r>
            <a:r>
              <a:rPr lang="en-GB" sz="1200" b="1" baseline="-25000" dirty="0" err="1" smtClean="0">
                <a:sym typeface="Symbol"/>
              </a:rPr>
              <a:t>FtotC</a:t>
            </a:r>
            <a:r>
              <a:rPr lang="en-GB" sz="1100" b="1" dirty="0" smtClean="0">
                <a:sym typeface="Symbol"/>
              </a:rPr>
              <a:t>= ~ 166.2 </a:t>
            </a:r>
            <a:r>
              <a:rPr lang="en-GB" sz="1100" b="1" dirty="0">
                <a:sym typeface="Symbol"/>
              </a:rPr>
              <a:t>ns</a:t>
            </a:r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694" y="5231139"/>
            <a:ext cx="1205483" cy="790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3612952" y="4767311"/>
            <a:ext cx="45888" cy="89393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rapezoid 9"/>
          <p:cNvSpPr/>
          <p:nvPr/>
        </p:nvSpPr>
        <p:spPr>
          <a:xfrm rot="10800000">
            <a:off x="3516412" y="4541688"/>
            <a:ext cx="238968" cy="255464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8304" y="5489661"/>
            <a:ext cx="1268246" cy="1220388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7604454" y="5769272"/>
            <a:ext cx="108000" cy="108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7856470" y="5769272"/>
            <a:ext cx="108000" cy="108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7856470" y="6021288"/>
            <a:ext cx="108000" cy="108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395536" y="1927865"/>
            <a:ext cx="9361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200" b="1" dirty="0" smtClean="0">
                <a:sym typeface="Symbol"/>
              </a:rPr>
              <a:t>A</a:t>
            </a:r>
            <a:endParaRPr lang="en-GB" sz="1200" b="1" dirty="0" smtClean="0"/>
          </a:p>
        </p:txBody>
      </p:sp>
      <p:sp>
        <p:nvSpPr>
          <p:cNvPr id="32" name="Rectangle 31"/>
          <p:cNvSpPr/>
          <p:nvPr/>
        </p:nvSpPr>
        <p:spPr>
          <a:xfrm>
            <a:off x="3419872" y="1999873"/>
            <a:ext cx="9361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200" b="1" dirty="0" smtClean="0">
                <a:sym typeface="Symbol"/>
              </a:rPr>
              <a:t>B</a:t>
            </a:r>
            <a:endParaRPr lang="en-GB" sz="1200" b="1" dirty="0" smtClean="0"/>
          </a:p>
        </p:txBody>
      </p:sp>
      <p:sp>
        <p:nvSpPr>
          <p:cNvPr id="33" name="Rectangle 32"/>
          <p:cNvSpPr/>
          <p:nvPr/>
        </p:nvSpPr>
        <p:spPr>
          <a:xfrm>
            <a:off x="6444208" y="1999873"/>
            <a:ext cx="9361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200" b="1" dirty="0" smtClean="0">
                <a:sym typeface="Symbol"/>
              </a:rPr>
              <a:t>C</a:t>
            </a:r>
            <a:endParaRPr lang="en-GB" sz="1200" b="1" dirty="0" smtClean="0"/>
          </a:p>
        </p:txBody>
      </p:sp>
      <p:sp>
        <p:nvSpPr>
          <p:cNvPr id="34" name="Footer Placeholder 7"/>
          <p:cNvSpPr txBox="1">
            <a:spLocks/>
          </p:cNvSpPr>
          <p:nvPr/>
        </p:nvSpPr>
        <p:spPr>
          <a:xfrm>
            <a:off x="1619672" y="6535117"/>
            <a:ext cx="619268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200" dirty="0" smtClean="0"/>
              <a:t>HSTD11 – Okinawa, Japan - Dec 2017</a:t>
            </a:r>
            <a:endParaRPr lang="en-GB" sz="1200" dirty="0"/>
          </a:p>
        </p:txBody>
      </p:sp>
      <p:sp>
        <p:nvSpPr>
          <p:cNvPr id="36" name="Rectangle 35"/>
          <p:cNvSpPr/>
          <p:nvPr/>
        </p:nvSpPr>
        <p:spPr>
          <a:xfrm>
            <a:off x="1619672" y="1069855"/>
            <a:ext cx="66967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2800" b="1" dirty="0" smtClean="0">
                <a:sym typeface="Symbol"/>
              </a:rPr>
              <a:t>OVERMOS1 collection time</a:t>
            </a:r>
            <a:endParaRPr lang="en-GB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528508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5"/>
          <p:cNvSpPr txBox="1">
            <a:spLocks/>
          </p:cNvSpPr>
          <p:nvPr/>
        </p:nvSpPr>
        <p:spPr>
          <a:xfrm>
            <a:off x="8532440" y="6492875"/>
            <a:ext cx="58640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400" dirty="0" smtClean="0"/>
              <a:t>16</a:t>
            </a:r>
            <a:endParaRPr lang="en-GB" sz="1400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5" y="2052638"/>
            <a:ext cx="3234706" cy="2293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Rectangle 22"/>
          <p:cNvSpPr/>
          <p:nvPr/>
        </p:nvSpPr>
        <p:spPr>
          <a:xfrm>
            <a:off x="179512" y="4941168"/>
            <a:ext cx="6552728" cy="9746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ym typeface="Symbol"/>
              </a:rPr>
              <a:t>DC test results of leakage currents test </a:t>
            </a:r>
            <a:r>
              <a:rPr lang="en-GB" sz="1600" dirty="0" smtClean="0">
                <a:sym typeface="Symbol"/>
              </a:rPr>
              <a:t>of </a:t>
            </a:r>
            <a:r>
              <a:rPr lang="en-GB" sz="1600" dirty="0" smtClean="0">
                <a:sym typeface="Symbol"/>
              </a:rPr>
              <a:t>single pixel 4 with substrate and other pixels floating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ym typeface="Symbol"/>
              </a:rPr>
              <a:t>Linear </a:t>
            </a:r>
            <a:r>
              <a:rPr lang="en-GB" sz="1600" dirty="0" smtClean="0">
                <a:sym typeface="Symbol"/>
              </a:rPr>
              <a:t>increase </a:t>
            </a:r>
            <a:r>
              <a:rPr lang="en-GB" sz="1600" dirty="0" smtClean="0">
                <a:sym typeface="Symbol"/>
              </a:rPr>
              <a:t>with </a:t>
            </a:r>
            <a:r>
              <a:rPr lang="en-GB" sz="1600" dirty="0" smtClean="0">
                <a:sym typeface="Symbol"/>
              </a:rPr>
              <a:t>fluence, as expected</a:t>
            </a:r>
            <a:endParaRPr lang="en-GB" sz="1600" dirty="0" smtClean="0">
              <a:sym typeface="Symbol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baseline="-25000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9884" y="4994979"/>
            <a:ext cx="1976438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092280" y="4355812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Vbias</a:t>
            </a:r>
            <a:endParaRPr lang="en-GB" dirty="0"/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7473153" y="4758683"/>
            <a:ext cx="1" cy="3265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8100391" y="4725144"/>
            <a:ext cx="1" cy="3265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Isosceles Triangle 4"/>
          <p:cNvSpPr/>
          <p:nvPr/>
        </p:nvSpPr>
        <p:spPr>
          <a:xfrm>
            <a:off x="7926035" y="4458816"/>
            <a:ext cx="390381" cy="26632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35496" y="1772816"/>
            <a:ext cx="7922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Ipix4 (A)</a:t>
            </a:r>
            <a:endParaRPr lang="en-GB" sz="1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871926" y="4282063"/>
            <a:ext cx="8435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Vbias (V)</a:t>
            </a:r>
            <a:endParaRPr lang="en-GB" sz="1200" b="1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2060848"/>
            <a:ext cx="2190127" cy="1489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 descr="C:\Users\egv73\AppData\Local\Temp\Ilk vs. bias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1988840"/>
            <a:ext cx="3168352" cy="2355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8304" y="3645024"/>
            <a:ext cx="1028700" cy="24384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948264" y="4005064"/>
            <a:ext cx="19332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K = 1.121e-24 ± 3.52e-26</a:t>
            </a:r>
            <a:endParaRPr lang="en-GB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5512886" y="4221088"/>
            <a:ext cx="12193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Fluence(</a:t>
            </a:r>
            <a:r>
              <a:rPr lang="en-GB" sz="1200" dirty="0"/>
              <a:t> </a:t>
            </a:r>
            <a:r>
              <a:rPr lang="en-GB" sz="1200" dirty="0" smtClean="0"/>
              <a:t>cm-2)</a:t>
            </a:r>
            <a:endParaRPr lang="en-GB" sz="1200" dirty="0"/>
          </a:p>
        </p:txBody>
      </p:sp>
      <p:sp>
        <p:nvSpPr>
          <p:cNvPr id="22" name="Footer Placeholder 7"/>
          <p:cNvSpPr txBox="1">
            <a:spLocks/>
          </p:cNvSpPr>
          <p:nvPr/>
        </p:nvSpPr>
        <p:spPr>
          <a:xfrm>
            <a:off x="1619672" y="6535117"/>
            <a:ext cx="619268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200" dirty="0" smtClean="0"/>
              <a:t>HSTD11 – Okinawa, Japan - Dec 2017</a:t>
            </a:r>
            <a:endParaRPr lang="en-GB" sz="1200" dirty="0"/>
          </a:p>
        </p:txBody>
      </p:sp>
      <p:sp>
        <p:nvSpPr>
          <p:cNvPr id="24" name="Rectangle 23"/>
          <p:cNvSpPr/>
          <p:nvPr/>
        </p:nvSpPr>
        <p:spPr>
          <a:xfrm>
            <a:off x="1835696" y="1069855"/>
            <a:ext cx="53629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GB" sz="2800" b="1" dirty="0" smtClean="0">
                <a:sym typeface="Symbol"/>
              </a:rPr>
              <a:t>OVERMOS1 DC test</a:t>
            </a:r>
            <a:endParaRPr lang="en-GB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327460770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6612" y="1869170"/>
            <a:ext cx="1584176" cy="899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251594" y="5499229"/>
            <a:ext cx="75607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1400" dirty="0" smtClean="0"/>
              <a:t>Individual doping profiles for OVERMOS </a:t>
            </a:r>
            <a:r>
              <a:rPr lang="en-GB" sz="1400" dirty="0"/>
              <a:t>were </a:t>
            </a:r>
            <a:r>
              <a:rPr lang="en-GB" sz="1400" dirty="0" smtClean="0"/>
              <a:t>obtained using </a:t>
            </a:r>
            <a:r>
              <a:rPr lang="en-GB" sz="1400" b="1" dirty="0" smtClean="0"/>
              <a:t>SPROCESS</a:t>
            </a:r>
            <a:r>
              <a:rPr lang="en-GB" sz="1400" dirty="0" smtClean="0"/>
              <a:t>, to simulate a (simplified) CMOS fabrication by </a:t>
            </a:r>
            <a:r>
              <a:rPr lang="en-GB" sz="1400" dirty="0" smtClean="0"/>
              <a:t>using TJ foundry process information</a:t>
            </a:r>
            <a:endParaRPr lang="en-GB" sz="1400" dirty="0" smtClean="0"/>
          </a:p>
          <a:p>
            <a:pPr marL="285750" indent="-285750">
              <a:buFont typeface="Arial" charset="0"/>
              <a:buChar char="•"/>
            </a:pPr>
            <a:r>
              <a:rPr lang="en-GB" sz="1400" dirty="0" smtClean="0"/>
              <a:t>These (1D) doping profiles were then implemented in </a:t>
            </a:r>
            <a:r>
              <a:rPr lang="en-GB" sz="1400" b="1" dirty="0" smtClean="0"/>
              <a:t>SDE</a:t>
            </a:r>
          </a:p>
          <a:p>
            <a:pPr marL="285750" lvl="1" indent="-285750">
              <a:buFont typeface="Arial" charset="0"/>
              <a:buChar char="•"/>
            </a:pPr>
            <a:r>
              <a:rPr lang="en-GB" sz="1400" dirty="0" smtClean="0"/>
              <a:t>Huge reduction in mesh </a:t>
            </a:r>
            <a:r>
              <a:rPr lang="en-GB" sz="1400" dirty="0"/>
              <a:t>size </a:t>
            </a:r>
            <a:r>
              <a:rPr lang="en-GB" sz="1400" dirty="0" smtClean="0"/>
              <a:t>(O(3e5) points) and computation </a:t>
            </a:r>
            <a:r>
              <a:rPr lang="en-GB" sz="1400" dirty="0" smtClean="0"/>
              <a:t>time</a:t>
            </a:r>
          </a:p>
        </p:txBody>
      </p:sp>
      <p:pic>
        <p:nvPicPr>
          <p:cNvPr id="19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7848" y="2758334"/>
            <a:ext cx="1835696" cy="153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57600" y="3317327"/>
            <a:ext cx="1633188" cy="899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4148782"/>
            <a:ext cx="1925960" cy="1440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58354" y="4490497"/>
            <a:ext cx="1584176" cy="738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6876" y="1701317"/>
            <a:ext cx="1522652" cy="1223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tangle 25"/>
          <p:cNvSpPr/>
          <p:nvPr/>
        </p:nvSpPr>
        <p:spPr>
          <a:xfrm>
            <a:off x="3283616" y="1522596"/>
            <a:ext cx="153591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/>
              <a:t>Epi-Bulk</a:t>
            </a:r>
          </a:p>
        </p:txBody>
      </p:sp>
      <p:sp>
        <p:nvSpPr>
          <p:cNvPr id="27" name="Rectangle 26"/>
          <p:cNvSpPr/>
          <p:nvPr/>
        </p:nvSpPr>
        <p:spPr>
          <a:xfrm>
            <a:off x="3306612" y="2932026"/>
            <a:ext cx="9726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/>
              <a:t>NW</a:t>
            </a:r>
          </a:p>
        </p:txBody>
      </p:sp>
      <p:sp>
        <p:nvSpPr>
          <p:cNvPr id="28" name="Rectangle 27"/>
          <p:cNvSpPr/>
          <p:nvPr/>
        </p:nvSpPr>
        <p:spPr>
          <a:xfrm>
            <a:off x="3306612" y="4175529"/>
            <a:ext cx="9726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/>
              <a:t>PW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435199"/>
            <a:ext cx="2038350" cy="401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Rectangle 34"/>
          <p:cNvSpPr/>
          <p:nvPr/>
        </p:nvSpPr>
        <p:spPr>
          <a:xfrm>
            <a:off x="6695728" y="4788229"/>
            <a:ext cx="5626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/>
              <a:t>sub</a:t>
            </a:r>
          </a:p>
        </p:txBody>
      </p:sp>
      <p:sp>
        <p:nvSpPr>
          <p:cNvPr id="36" name="Rectangle 35"/>
          <p:cNvSpPr/>
          <p:nvPr/>
        </p:nvSpPr>
        <p:spPr>
          <a:xfrm>
            <a:off x="6025530" y="4788229"/>
            <a:ext cx="5626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/>
              <a:t>epi</a:t>
            </a:r>
          </a:p>
        </p:txBody>
      </p:sp>
      <p:sp>
        <p:nvSpPr>
          <p:cNvPr id="37" name="Rectangle 36"/>
          <p:cNvSpPr/>
          <p:nvPr/>
        </p:nvSpPr>
        <p:spPr>
          <a:xfrm>
            <a:off x="6012160" y="3717032"/>
            <a:ext cx="5626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/>
              <a:t>epi</a:t>
            </a:r>
          </a:p>
        </p:txBody>
      </p:sp>
      <p:sp>
        <p:nvSpPr>
          <p:cNvPr id="38" name="Rectangle 37"/>
          <p:cNvSpPr/>
          <p:nvPr/>
        </p:nvSpPr>
        <p:spPr>
          <a:xfrm>
            <a:off x="6012160" y="2359913"/>
            <a:ext cx="5626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/>
              <a:t>epi</a:t>
            </a:r>
          </a:p>
        </p:txBody>
      </p:sp>
      <p:sp>
        <p:nvSpPr>
          <p:cNvPr id="39" name="Rectangle 38"/>
          <p:cNvSpPr/>
          <p:nvPr/>
        </p:nvSpPr>
        <p:spPr>
          <a:xfrm>
            <a:off x="6695728" y="3717032"/>
            <a:ext cx="5626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/>
              <a:t>sub</a:t>
            </a:r>
          </a:p>
        </p:txBody>
      </p:sp>
      <p:sp>
        <p:nvSpPr>
          <p:cNvPr id="40" name="Rectangle 39"/>
          <p:cNvSpPr/>
          <p:nvPr/>
        </p:nvSpPr>
        <p:spPr>
          <a:xfrm>
            <a:off x="6695728" y="2359913"/>
            <a:ext cx="5626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/>
              <a:t>sub</a:t>
            </a:r>
          </a:p>
        </p:txBody>
      </p:sp>
      <p:sp>
        <p:nvSpPr>
          <p:cNvPr id="41" name="Slide Number Placeholder 5"/>
          <p:cNvSpPr txBox="1">
            <a:spLocks/>
          </p:cNvSpPr>
          <p:nvPr/>
        </p:nvSpPr>
        <p:spPr>
          <a:xfrm>
            <a:off x="8532440" y="6492875"/>
            <a:ext cx="58640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400" dirty="0" smtClean="0"/>
              <a:t>17</a:t>
            </a:r>
            <a:endParaRPr lang="en-GB" sz="1400" dirty="0"/>
          </a:p>
        </p:txBody>
      </p:sp>
      <p:sp>
        <p:nvSpPr>
          <p:cNvPr id="32" name="Rectangle 31"/>
          <p:cNvSpPr/>
          <p:nvPr/>
        </p:nvSpPr>
        <p:spPr>
          <a:xfrm>
            <a:off x="1835696" y="1069855"/>
            <a:ext cx="55069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2800" b="1" dirty="0" smtClean="0">
                <a:sym typeface="Symbol"/>
              </a:rPr>
              <a:t>Synopsys TCAD </a:t>
            </a:r>
            <a:r>
              <a:rPr lang="en-GB" sz="2800" b="1" dirty="0" smtClean="0">
                <a:sym typeface="Symbol"/>
              </a:rPr>
              <a:t>simulations 	</a:t>
            </a:r>
            <a:endParaRPr lang="en-GB" sz="2800" b="1" dirty="0" smtClean="0"/>
          </a:p>
        </p:txBody>
      </p:sp>
      <p:sp>
        <p:nvSpPr>
          <p:cNvPr id="24" name="Footer Placeholder 7"/>
          <p:cNvSpPr txBox="1">
            <a:spLocks/>
          </p:cNvSpPr>
          <p:nvPr/>
        </p:nvSpPr>
        <p:spPr>
          <a:xfrm>
            <a:off x="1619672" y="6535117"/>
            <a:ext cx="619268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200" dirty="0" smtClean="0"/>
              <a:t>HSTD11 – Okinawa, Japan - Dec 2017</a:t>
            </a:r>
            <a:endParaRPr lang="en-GB" sz="1200" dirty="0"/>
          </a:p>
        </p:txBody>
      </p:sp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62774" y="1556792"/>
            <a:ext cx="1745730" cy="1255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29"/>
          <p:cNvSpPr/>
          <p:nvPr/>
        </p:nvSpPr>
        <p:spPr>
          <a:xfrm>
            <a:off x="7882485" y="1916832"/>
            <a:ext cx="10820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/>
              <a:t>B sucking from 8 nm SiO2</a:t>
            </a:r>
          </a:p>
        </p:txBody>
      </p:sp>
      <p:cxnSp>
        <p:nvCxnSpPr>
          <p:cNvPr id="31" name="Straight Arrow Connector 30"/>
          <p:cNvCxnSpPr>
            <a:stCxn id="30" idx="1"/>
          </p:cNvCxnSpPr>
          <p:nvPr/>
        </p:nvCxnSpPr>
        <p:spPr>
          <a:xfrm flipH="1" flipV="1">
            <a:off x="7812360" y="2132856"/>
            <a:ext cx="70125" cy="107142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278194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176" y="1484784"/>
            <a:ext cx="8651304" cy="475252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400" dirty="0" smtClean="0"/>
              <a:t>Overview</a:t>
            </a:r>
            <a:br>
              <a:rPr lang="en-US" sz="3400" dirty="0" smtClean="0"/>
            </a:br>
            <a:endParaRPr lang="en-US" sz="3400" dirty="0" smtClean="0"/>
          </a:p>
          <a:p>
            <a:r>
              <a:rPr lang="en-US" dirty="0" smtClean="0"/>
              <a:t>OVERMOS1 description </a:t>
            </a:r>
            <a:endParaRPr lang="en-US" dirty="0"/>
          </a:p>
          <a:p>
            <a:r>
              <a:rPr lang="en-US" dirty="0" smtClean="0"/>
              <a:t>First test results </a:t>
            </a:r>
            <a:r>
              <a:rPr lang="en-US" dirty="0"/>
              <a:t>of </a:t>
            </a:r>
            <a:r>
              <a:rPr lang="en-US" dirty="0" smtClean="0"/>
              <a:t>irradiated / non –irradiated OVERMOS1 </a:t>
            </a:r>
            <a:endParaRPr lang="en-US" dirty="0"/>
          </a:p>
          <a:p>
            <a:r>
              <a:rPr lang="en-US" dirty="0" smtClean="0"/>
              <a:t>TCAD simulation </a:t>
            </a:r>
          </a:p>
          <a:p>
            <a:r>
              <a:rPr lang="en-US" dirty="0" smtClean="0"/>
              <a:t>Conclusions and next steps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316416" y="6492875"/>
            <a:ext cx="5864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bg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mtClean="0"/>
              <a:t>1</a:t>
            </a:r>
            <a:endParaRPr lang="en-GB" dirty="0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619672" y="6492875"/>
            <a:ext cx="6192688" cy="365125"/>
          </a:xfrm>
        </p:spPr>
        <p:txBody>
          <a:bodyPr/>
          <a:lstStyle/>
          <a:p>
            <a:pPr>
              <a:defRPr/>
            </a:pPr>
            <a:r>
              <a:rPr lang="en-GB" sz="1200" dirty="0" smtClean="0">
                <a:solidFill>
                  <a:schemeClr val="tx1"/>
                </a:solidFill>
              </a:rPr>
              <a:t>HSTD11 – Okinawa, Japan - Dec 2017</a:t>
            </a:r>
            <a:endParaRPr lang="en-GB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229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5"/>
          <p:cNvSpPr txBox="1">
            <a:spLocks/>
          </p:cNvSpPr>
          <p:nvPr/>
        </p:nvSpPr>
        <p:spPr>
          <a:xfrm>
            <a:off x="8532440" y="6492875"/>
            <a:ext cx="58640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400" dirty="0" smtClean="0"/>
              <a:t>18</a:t>
            </a:r>
            <a:endParaRPr lang="en-GB" sz="14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492896"/>
            <a:ext cx="3549890" cy="2516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2449398" y="1069855"/>
            <a:ext cx="550697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2800" b="1" dirty="0" smtClean="0">
                <a:sym typeface="Symbol"/>
              </a:rPr>
              <a:t>TCAD DC initial results 	Leakage currents</a:t>
            </a:r>
            <a:endParaRPr lang="en-GB" sz="2800" b="1" dirty="0" smtClean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8784" y="2564904"/>
            <a:ext cx="2141688" cy="2343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395536" y="5189130"/>
            <a:ext cx="55446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Leakage current for tested non irradiated pixel and TCAD results differ by </a:t>
            </a:r>
            <a:r>
              <a:rPr lang="en-GB" sz="1400" dirty="0" smtClean="0">
                <a:sym typeface="Symbol"/>
              </a:rPr>
              <a:t>~ 3 max</a:t>
            </a:r>
            <a:endParaRPr lang="en-GB" sz="1400" dirty="0" smtClean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Surface Recombination velocity SRV=1e4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SiO2/Si trap density 1e11</a:t>
            </a:r>
          </a:p>
          <a:p>
            <a:pPr lvl="1"/>
            <a:endParaRPr lang="en-GB" sz="1200" dirty="0" smtClean="0"/>
          </a:p>
        </p:txBody>
      </p:sp>
      <p:sp>
        <p:nvSpPr>
          <p:cNvPr id="15" name="Rectangle 14"/>
          <p:cNvSpPr/>
          <p:nvPr/>
        </p:nvSpPr>
        <p:spPr>
          <a:xfrm>
            <a:off x="2558484" y="2592753"/>
            <a:ext cx="16561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400" dirty="0" smtClean="0">
                <a:sym typeface="Symbol"/>
              </a:rPr>
              <a:t>R ~2.85 Max</a:t>
            </a:r>
            <a:endParaRPr lang="en-GB" sz="1400" dirty="0" smtClean="0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068960"/>
            <a:ext cx="1976438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/>
          <p:nvPr/>
        </p:nvCxnSpPr>
        <p:spPr>
          <a:xfrm>
            <a:off x="4860032" y="3068960"/>
            <a:ext cx="0" cy="15121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4017434" y="4581128"/>
            <a:ext cx="22227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‘1D</a:t>
            </a:r>
            <a:r>
              <a:rPr lang="en-GB" sz="1200" dirty="0"/>
              <a:t>’ profiles from SPROCESS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520568" y="2132856"/>
            <a:ext cx="5677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Vbias</a:t>
            </a:r>
            <a:endParaRPr lang="en-GB" sz="1200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7020272" y="2420888"/>
            <a:ext cx="729356" cy="1404156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25" idx="0"/>
          </p:cNvCxnSpPr>
          <p:nvPr/>
        </p:nvCxnSpPr>
        <p:spPr>
          <a:xfrm flipV="1">
            <a:off x="6936021" y="4005064"/>
            <a:ext cx="813607" cy="1091153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6672968" y="5096217"/>
            <a:ext cx="52610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GND</a:t>
            </a:r>
            <a:endParaRPr lang="en-GB" sz="1200" dirty="0"/>
          </a:p>
        </p:txBody>
      </p:sp>
      <p:sp>
        <p:nvSpPr>
          <p:cNvPr id="17" name="Rectangle 16"/>
          <p:cNvSpPr/>
          <p:nvPr/>
        </p:nvSpPr>
        <p:spPr>
          <a:xfrm>
            <a:off x="2319247" y="4212377"/>
            <a:ext cx="189271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3200" b="1" dirty="0" smtClean="0">
                <a:sym typeface="Symbol"/>
              </a:rPr>
              <a:t>=0</a:t>
            </a:r>
            <a:endParaRPr lang="en-GB" sz="3200" b="1" dirty="0" smtClean="0"/>
          </a:p>
        </p:txBody>
      </p:sp>
      <p:sp>
        <p:nvSpPr>
          <p:cNvPr id="23" name="Footer Placeholder 7"/>
          <p:cNvSpPr txBox="1">
            <a:spLocks/>
          </p:cNvSpPr>
          <p:nvPr/>
        </p:nvSpPr>
        <p:spPr>
          <a:xfrm>
            <a:off x="1619672" y="6535117"/>
            <a:ext cx="619268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200" dirty="0" smtClean="0"/>
              <a:t>HSTD11 – Okinawa, Japan - Dec 2017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85304871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ontent Placeholder 2"/>
          <p:cNvSpPr txBox="1">
            <a:spLocks/>
          </p:cNvSpPr>
          <p:nvPr/>
        </p:nvSpPr>
        <p:spPr>
          <a:xfrm>
            <a:off x="251520" y="1196752"/>
            <a:ext cx="8651304" cy="475252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 baseline="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00B0F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FFC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en-US" sz="3400" dirty="0" smtClean="0"/>
              <a:t>		Conclusions and next steps</a:t>
            </a:r>
          </a:p>
          <a:p>
            <a:pPr fontAlgn="auto">
              <a:spcAft>
                <a:spcPts val="0"/>
              </a:spcAft>
            </a:pPr>
            <a:r>
              <a:rPr lang="en-US" sz="2000" dirty="0" smtClean="0"/>
              <a:t>First test results of OVERMOS1 basic flavor were presented</a:t>
            </a:r>
            <a:br>
              <a:rPr lang="en-US" sz="2000" dirty="0" smtClean="0"/>
            </a:br>
            <a:endParaRPr lang="en-US" sz="2000" dirty="0" smtClean="0"/>
          </a:p>
          <a:p>
            <a:pPr fontAlgn="auto">
              <a:spcAft>
                <a:spcPts val="0"/>
              </a:spcAft>
            </a:pPr>
            <a:r>
              <a:rPr lang="en-US" sz="2000" dirty="0" smtClean="0"/>
              <a:t>Measured </a:t>
            </a:r>
            <a:r>
              <a:rPr lang="en-US" sz="2000" dirty="0"/>
              <a:t>with Laser </a:t>
            </a:r>
            <a:r>
              <a:rPr lang="en-US" sz="2000" dirty="0" smtClean="0"/>
              <a:t>injection, </a:t>
            </a:r>
            <a:r>
              <a:rPr lang="en-GB" sz="2000" dirty="0" smtClean="0">
                <a:sym typeface="Symbol"/>
              </a:rPr>
              <a:t>initial </a:t>
            </a:r>
            <a:r>
              <a:rPr lang="en-GB" sz="2000" dirty="0">
                <a:sym typeface="Symbol"/>
              </a:rPr>
              <a:t>increase in CCE observed </a:t>
            </a:r>
            <a:r>
              <a:rPr lang="en-GB" sz="2000" dirty="0" smtClean="0">
                <a:sym typeface="Symbol"/>
              </a:rPr>
              <a:t>for irradiated </a:t>
            </a:r>
            <a:r>
              <a:rPr lang="en-GB" sz="2000" dirty="0" smtClean="0">
                <a:sym typeface="Symbol"/>
              </a:rPr>
              <a:t>device </a:t>
            </a:r>
            <a:endParaRPr lang="en-GB" sz="2000" dirty="0" smtClean="0">
              <a:sym typeface="Symbol"/>
            </a:endParaRPr>
          </a:p>
          <a:p>
            <a:pPr fontAlgn="auto">
              <a:spcAft>
                <a:spcPts val="0"/>
              </a:spcAft>
            </a:pPr>
            <a:r>
              <a:rPr lang="en-US" sz="2000" dirty="0" smtClean="0"/>
              <a:t>Charge </a:t>
            </a:r>
            <a:r>
              <a:rPr lang="en-US" sz="2000" dirty="0"/>
              <a:t>collection drops by tenfold at </a:t>
            </a:r>
            <a:r>
              <a:rPr lang="en-GB" sz="2000" b="1" dirty="0">
                <a:sym typeface="Symbol"/>
              </a:rPr>
              <a:t> = </a:t>
            </a:r>
            <a:r>
              <a:rPr lang="en-GB" sz="2000" b="1" dirty="0" smtClean="0">
                <a:sym typeface="Symbol"/>
              </a:rPr>
              <a:t>1e14 w.r.t </a:t>
            </a:r>
            <a:r>
              <a:rPr lang="en-GB" sz="2000" b="1" dirty="0">
                <a:sym typeface="Symbol"/>
              </a:rPr>
              <a:t> = </a:t>
            </a:r>
            <a:r>
              <a:rPr lang="en-GB" sz="2000" b="1" dirty="0" smtClean="0">
                <a:sym typeface="Symbol"/>
              </a:rPr>
              <a:t>0 </a:t>
            </a:r>
            <a:br>
              <a:rPr lang="en-GB" sz="2000" b="1" dirty="0" smtClean="0">
                <a:sym typeface="Symbol"/>
              </a:rPr>
            </a:br>
            <a:endParaRPr lang="en-GB" sz="2000" b="1" dirty="0" smtClean="0">
              <a:sym typeface="Symbol"/>
            </a:endParaRPr>
          </a:p>
          <a:p>
            <a:pPr fontAlgn="auto">
              <a:spcAft>
                <a:spcPts val="0"/>
              </a:spcAft>
            </a:pPr>
            <a:r>
              <a:rPr lang="en-US" sz="2000" dirty="0" smtClean="0"/>
              <a:t>DC tests showed expected leakage increase with n-</a:t>
            </a:r>
            <a:r>
              <a:rPr lang="en-US" sz="2000" dirty="0" err="1" smtClean="0"/>
              <a:t>fluence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 smtClean="0"/>
          </a:p>
          <a:p>
            <a:pPr fontAlgn="auto">
              <a:spcAft>
                <a:spcPts val="0"/>
              </a:spcAft>
            </a:pPr>
            <a:r>
              <a:rPr lang="en-US" sz="2000" dirty="0" smtClean="0"/>
              <a:t>Initial TCAD simulations for DC only off by </a:t>
            </a:r>
            <a:r>
              <a:rPr lang="en-GB" sz="2000" dirty="0" smtClean="0">
                <a:sym typeface="Symbol"/>
              </a:rPr>
              <a:t>~ 3</a:t>
            </a:r>
            <a:br>
              <a:rPr lang="en-GB" sz="2000" dirty="0" smtClean="0">
                <a:sym typeface="Symbol"/>
              </a:rPr>
            </a:br>
            <a:r>
              <a:rPr lang="en-US" sz="2000" dirty="0" smtClean="0"/>
              <a:t> </a:t>
            </a:r>
          </a:p>
          <a:p>
            <a:pPr fontAlgn="auto">
              <a:spcAft>
                <a:spcPts val="0"/>
              </a:spcAft>
            </a:pPr>
            <a:r>
              <a:rPr lang="en-GB" sz="2000" b="1" dirty="0" smtClean="0">
                <a:sym typeface="Symbol"/>
              </a:rPr>
              <a:t>Next</a:t>
            </a:r>
            <a:r>
              <a:rPr lang="en-GB" sz="2000" b="1" dirty="0">
                <a:sym typeface="Symbol"/>
              </a:rPr>
              <a:t> </a:t>
            </a:r>
            <a:r>
              <a:rPr lang="en-GB" sz="2000" b="1" dirty="0" smtClean="0">
                <a:sym typeface="Symbol"/>
              </a:rPr>
              <a:t>step: to fully characterise the remaining sensors, both passive and active and TCAD </a:t>
            </a:r>
            <a:r>
              <a:rPr lang="en-GB" sz="2000" b="1" dirty="0" smtClean="0">
                <a:sym typeface="Symbol"/>
              </a:rPr>
              <a:t>simulations comparisons</a:t>
            </a:r>
            <a:endParaRPr lang="en-GB" sz="2000" b="1" dirty="0" smtClean="0">
              <a:sym typeface="Symbol"/>
            </a:endParaRPr>
          </a:p>
          <a:p>
            <a:pPr marL="0" indent="0" fontAlgn="auto">
              <a:spcAft>
                <a:spcPts val="0"/>
              </a:spcAft>
              <a:buNone/>
            </a:pPr>
            <a:endParaRPr lang="en-GB" sz="2000" b="1" dirty="0">
              <a:sym typeface="Symbol"/>
            </a:endParaRPr>
          </a:p>
          <a:p>
            <a:pPr marL="0" indent="0" algn="ctr" fontAlgn="auto">
              <a:spcAft>
                <a:spcPts val="0"/>
              </a:spcAft>
              <a:buNone/>
            </a:pPr>
            <a:r>
              <a:rPr lang="en-GB" sz="2000" b="1" u="sng" dirty="0" smtClean="0">
                <a:sym typeface="Symbol"/>
              </a:rPr>
              <a:t>THANK YOU</a:t>
            </a:r>
            <a:endParaRPr lang="en-US" sz="2000" u="sng" dirty="0"/>
          </a:p>
        </p:txBody>
      </p:sp>
      <p:sp>
        <p:nvSpPr>
          <p:cNvPr id="3" name="Slide Number Placeholder 5"/>
          <p:cNvSpPr txBox="1">
            <a:spLocks/>
          </p:cNvSpPr>
          <p:nvPr/>
        </p:nvSpPr>
        <p:spPr>
          <a:xfrm>
            <a:off x="8532440" y="6492875"/>
            <a:ext cx="58640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400" dirty="0" smtClean="0"/>
              <a:t>19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935554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5"/>
          <p:cNvSpPr txBox="1">
            <a:spLocks/>
          </p:cNvSpPr>
          <p:nvPr/>
        </p:nvSpPr>
        <p:spPr>
          <a:xfrm>
            <a:off x="8532440" y="6492875"/>
            <a:ext cx="58640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400" dirty="0" smtClean="0"/>
              <a:t>I</a:t>
            </a:r>
            <a:endParaRPr lang="en-GB" sz="1400" dirty="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5461"/>
          <a:stretch/>
        </p:blipFill>
        <p:spPr bwMode="auto">
          <a:xfrm>
            <a:off x="2802170" y="2294209"/>
            <a:ext cx="2129870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7973"/>
          <a:stretch/>
        </p:blipFill>
        <p:spPr bwMode="auto">
          <a:xfrm>
            <a:off x="2346052" y="4343003"/>
            <a:ext cx="860223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80087"/>
          <a:stretch/>
        </p:blipFill>
        <p:spPr bwMode="auto">
          <a:xfrm>
            <a:off x="3872647" y="4293096"/>
            <a:ext cx="777661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86756"/>
          <a:stretch/>
        </p:blipFill>
        <p:spPr bwMode="auto">
          <a:xfrm>
            <a:off x="5436096" y="2276872"/>
            <a:ext cx="51723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004048" y="2276872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~</a:t>
            </a:r>
            <a:endParaRPr lang="en-GB" dirty="0"/>
          </a:p>
        </p:txBody>
      </p:sp>
      <p:pic>
        <p:nvPicPr>
          <p:cNvPr id="9224" name="Picture 8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1036"/>
          <a:stretch/>
        </p:blipFill>
        <p:spPr bwMode="auto">
          <a:xfrm>
            <a:off x="5529112" y="4306044"/>
            <a:ext cx="113112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5" name="Picture 9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0000"/>
          <a:stretch/>
        </p:blipFill>
        <p:spPr bwMode="auto">
          <a:xfrm>
            <a:off x="2051720" y="4888583"/>
            <a:ext cx="19526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6" name="Picture 10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7658"/>
          <a:stretch/>
        </p:blipFill>
        <p:spPr bwMode="auto">
          <a:xfrm>
            <a:off x="5364088" y="5032599"/>
            <a:ext cx="872505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9" name="Picture 13"/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4414"/>
          <a:stretch/>
        </p:blipFill>
        <p:spPr bwMode="auto">
          <a:xfrm>
            <a:off x="827584" y="5674966"/>
            <a:ext cx="1389735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32" name="Picture 1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203" y="1700808"/>
            <a:ext cx="1843323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Rectangle 22"/>
          <p:cNvSpPr/>
          <p:nvPr/>
        </p:nvSpPr>
        <p:spPr>
          <a:xfrm>
            <a:off x="2449398" y="1069855"/>
            <a:ext cx="5146938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900" b="1" dirty="0" smtClean="0">
                <a:sym typeface="Symbol"/>
              </a:rPr>
              <a:t>Backup slides Mott-Gurney currents</a:t>
            </a:r>
            <a:endParaRPr lang="en-GB" sz="1900" b="1" dirty="0" smtClean="0"/>
          </a:p>
        </p:txBody>
      </p:sp>
      <p:sp>
        <p:nvSpPr>
          <p:cNvPr id="24" name="TextBox 23"/>
          <p:cNvSpPr txBox="1"/>
          <p:nvPr/>
        </p:nvSpPr>
        <p:spPr>
          <a:xfrm>
            <a:off x="611560" y="1274201"/>
            <a:ext cx="663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</a:t>
            </a:r>
            <a:r>
              <a:rPr lang="en-GB" baseline="-25000" dirty="0" smtClean="0"/>
              <a:t>ss</a:t>
            </a:r>
            <a:endParaRPr lang="en-GB" baseline="-25000" dirty="0"/>
          </a:p>
        </p:txBody>
      </p:sp>
      <p:sp>
        <p:nvSpPr>
          <p:cNvPr id="25" name="TextBox 24"/>
          <p:cNvSpPr txBox="1"/>
          <p:nvPr/>
        </p:nvSpPr>
        <p:spPr>
          <a:xfrm>
            <a:off x="1594459" y="1331465"/>
            <a:ext cx="663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</a:t>
            </a:r>
            <a:r>
              <a:rPr lang="en-GB" baseline="30000" dirty="0" smtClean="0"/>
              <a:t>++</a:t>
            </a:r>
            <a:endParaRPr lang="en-GB" baseline="30000" dirty="0"/>
          </a:p>
        </p:txBody>
      </p:sp>
      <p:sp>
        <p:nvSpPr>
          <p:cNvPr id="26" name="TextBox 25"/>
          <p:cNvSpPr txBox="1"/>
          <p:nvPr/>
        </p:nvSpPr>
        <p:spPr>
          <a:xfrm>
            <a:off x="899592" y="3068960"/>
            <a:ext cx="1576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Sub - P</a:t>
            </a:r>
            <a:r>
              <a:rPr lang="en-GB" baseline="30000" dirty="0" smtClean="0"/>
              <a:t>++</a:t>
            </a:r>
            <a:endParaRPr lang="en-GB" baseline="30000" dirty="0"/>
          </a:p>
        </p:txBody>
      </p:sp>
      <p:cxnSp>
        <p:nvCxnSpPr>
          <p:cNvPr id="8" name="Straight Connector 7"/>
          <p:cNvCxnSpPr>
            <a:stCxn id="25" idx="1"/>
          </p:cNvCxnSpPr>
          <p:nvPr/>
        </p:nvCxnSpPr>
        <p:spPr>
          <a:xfrm flipH="1">
            <a:off x="955446" y="1516131"/>
            <a:ext cx="639013" cy="328693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9220" idx="1"/>
          </p:cNvCxnSpPr>
          <p:nvPr/>
        </p:nvCxnSpPr>
        <p:spPr>
          <a:xfrm flipH="1" flipV="1">
            <a:off x="1772748" y="2348880"/>
            <a:ext cx="1029422" cy="17869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024996" y="2204864"/>
            <a:ext cx="1098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Epi- P</a:t>
            </a:r>
            <a:endParaRPr lang="en-GB" baseline="30000" dirty="0"/>
          </a:p>
        </p:txBody>
      </p:sp>
      <p:sp>
        <p:nvSpPr>
          <p:cNvPr id="32" name="TextBox 31"/>
          <p:cNvSpPr txBox="1"/>
          <p:nvPr/>
        </p:nvSpPr>
        <p:spPr>
          <a:xfrm>
            <a:off x="486736" y="3645024"/>
            <a:ext cx="710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Leakage current is measured between P wells ( top and substrate)</a:t>
            </a:r>
          </a:p>
          <a:p>
            <a:r>
              <a:rPr lang="en-GB" dirty="0" smtClean="0"/>
              <a:t>For constant current and assuming only drift component </a:t>
            </a:r>
            <a:endParaRPr lang="en-GB" baseline="30000" dirty="0"/>
          </a:p>
        </p:txBody>
      </p:sp>
      <p:pic>
        <p:nvPicPr>
          <p:cNvPr id="9233" name="Picture 17"/>
          <p:cNvPicPr>
            <a:picLocks noChangeAspect="1" noChangeArrowheads="1"/>
          </p:cNvPicPr>
          <p:nvPr/>
        </p:nvPicPr>
        <p:blipFill rotWithShape="1">
          <a:blip r:embed="rId12" cstate="screen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63277"/>
          <a:stretch/>
        </p:blipFill>
        <p:spPr bwMode="auto">
          <a:xfrm>
            <a:off x="4073962" y="5589240"/>
            <a:ext cx="1434142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Straight Arrow Connector 10"/>
          <p:cNvCxnSpPr/>
          <p:nvPr/>
        </p:nvCxnSpPr>
        <p:spPr>
          <a:xfrm flipV="1">
            <a:off x="3191848" y="4462065"/>
            <a:ext cx="666372" cy="1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4735470" y="4462066"/>
            <a:ext cx="666372" cy="1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V="1">
            <a:off x="4427984" y="5157191"/>
            <a:ext cx="666372" cy="1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3131840" y="5943574"/>
            <a:ext cx="666372" cy="1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7"/>
          <p:cNvSpPr txBox="1">
            <a:spLocks/>
          </p:cNvSpPr>
          <p:nvPr/>
        </p:nvSpPr>
        <p:spPr>
          <a:xfrm>
            <a:off x="1619672" y="6535117"/>
            <a:ext cx="619268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200" dirty="0" smtClean="0"/>
              <a:t>HSTD11 – Okinawa, Japan - Dec 2017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96536967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2348880"/>
            <a:ext cx="2988000" cy="2160000"/>
          </a:xfrm>
          <a:prstGeom prst="rect">
            <a:avLst/>
          </a:prstGeom>
        </p:spPr>
      </p:pic>
      <p:sp>
        <p:nvSpPr>
          <p:cNvPr id="4" name="Slide Number Placeholder 5"/>
          <p:cNvSpPr txBox="1">
            <a:spLocks/>
          </p:cNvSpPr>
          <p:nvPr/>
        </p:nvSpPr>
        <p:spPr>
          <a:xfrm>
            <a:off x="8532440" y="6492875"/>
            <a:ext cx="58640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400" dirty="0" smtClean="0"/>
              <a:t>II</a:t>
            </a:r>
            <a:endParaRPr lang="en-GB" sz="1400" dirty="0"/>
          </a:p>
        </p:txBody>
      </p:sp>
      <p:sp>
        <p:nvSpPr>
          <p:cNvPr id="5" name="Rectangle 4"/>
          <p:cNvSpPr/>
          <p:nvPr/>
        </p:nvSpPr>
        <p:spPr>
          <a:xfrm>
            <a:off x="2449398" y="1069855"/>
            <a:ext cx="435485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900" b="1" dirty="0" smtClean="0">
                <a:sym typeface="Symbol"/>
              </a:rPr>
              <a:t>Backup slides - Leakage currents</a:t>
            </a:r>
            <a:endParaRPr lang="en-GB" sz="1900" b="1" dirty="0" smtClean="0"/>
          </a:p>
        </p:txBody>
      </p:sp>
      <p:pic>
        <p:nvPicPr>
          <p:cNvPr id="8194" name="Picture 2" descr="C:\Users\egv73\AppData\Local\Temp\IVssFluence5E14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7378" y="2351032"/>
            <a:ext cx="3013094" cy="2158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egv73\AppData\Local\Temp\IVssFluence0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344160"/>
            <a:ext cx="2967371" cy="2158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827584" y="1931933"/>
            <a:ext cx="13681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2000" b="1" dirty="0" smtClean="0">
                <a:sym typeface="Symbol"/>
              </a:rPr>
              <a:t>=0</a:t>
            </a:r>
            <a:endParaRPr lang="en-GB" sz="2000" b="1" dirty="0" smtClean="0"/>
          </a:p>
        </p:txBody>
      </p:sp>
      <p:sp>
        <p:nvSpPr>
          <p:cNvPr id="10" name="Rectangle 9"/>
          <p:cNvSpPr/>
          <p:nvPr/>
        </p:nvSpPr>
        <p:spPr>
          <a:xfrm>
            <a:off x="3419872" y="1931933"/>
            <a:ext cx="17281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2000" b="1" dirty="0" smtClean="0">
                <a:sym typeface="Symbol"/>
              </a:rPr>
              <a:t>=5E13</a:t>
            </a:r>
            <a:endParaRPr lang="en-GB" sz="2000" b="1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6300192" y="1931933"/>
            <a:ext cx="17281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2000" b="1" dirty="0" smtClean="0">
                <a:sym typeface="Symbol"/>
              </a:rPr>
              <a:t>=5E14</a:t>
            </a:r>
            <a:endParaRPr lang="en-GB" sz="2000" b="1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2411761" y="4345359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V</a:t>
            </a:r>
            <a:r>
              <a:rPr lang="en-GB" sz="1400" baseline="-25000" dirty="0" smtClean="0"/>
              <a:t>ss</a:t>
            </a:r>
            <a:r>
              <a:rPr lang="en-GB" sz="1400" dirty="0" smtClean="0"/>
              <a:t>(V)</a:t>
            </a:r>
            <a:endParaRPr lang="en-GB" sz="1400" baseline="-25000" dirty="0"/>
          </a:p>
        </p:txBody>
      </p:sp>
      <p:sp>
        <p:nvSpPr>
          <p:cNvPr id="15" name="TextBox 14"/>
          <p:cNvSpPr txBox="1"/>
          <p:nvPr/>
        </p:nvSpPr>
        <p:spPr>
          <a:xfrm>
            <a:off x="35496" y="2339588"/>
            <a:ext cx="663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I</a:t>
            </a:r>
            <a:r>
              <a:rPr lang="en-GB" baseline="-25000" dirty="0" err="1" smtClean="0"/>
              <a:t>ss</a:t>
            </a:r>
            <a:endParaRPr lang="en-GB" baseline="-25000" dirty="0"/>
          </a:p>
        </p:txBody>
      </p:sp>
      <p:sp>
        <p:nvSpPr>
          <p:cNvPr id="16" name="TextBox 15"/>
          <p:cNvSpPr txBox="1"/>
          <p:nvPr/>
        </p:nvSpPr>
        <p:spPr>
          <a:xfrm>
            <a:off x="2915816" y="2420888"/>
            <a:ext cx="663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I</a:t>
            </a:r>
            <a:r>
              <a:rPr lang="en-GB" baseline="-25000" dirty="0" err="1" smtClean="0"/>
              <a:t>ss</a:t>
            </a:r>
            <a:endParaRPr lang="en-GB" baseline="-25000" dirty="0"/>
          </a:p>
        </p:txBody>
      </p:sp>
      <p:sp>
        <p:nvSpPr>
          <p:cNvPr id="17" name="TextBox 16"/>
          <p:cNvSpPr txBox="1"/>
          <p:nvPr/>
        </p:nvSpPr>
        <p:spPr>
          <a:xfrm>
            <a:off x="5724128" y="2348880"/>
            <a:ext cx="663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I</a:t>
            </a:r>
            <a:r>
              <a:rPr lang="en-GB" baseline="-25000" dirty="0" err="1" smtClean="0"/>
              <a:t>ss</a:t>
            </a:r>
            <a:endParaRPr lang="en-GB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5076056" y="4293096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V</a:t>
            </a:r>
            <a:r>
              <a:rPr lang="en-GB" sz="1400" baseline="-25000" dirty="0" smtClean="0"/>
              <a:t>ss</a:t>
            </a:r>
            <a:r>
              <a:rPr lang="en-GB" sz="1400" dirty="0" smtClean="0"/>
              <a:t>(V)</a:t>
            </a:r>
            <a:endParaRPr lang="en-GB" sz="1400" baseline="-25000" dirty="0"/>
          </a:p>
        </p:txBody>
      </p:sp>
      <p:sp>
        <p:nvSpPr>
          <p:cNvPr id="19" name="TextBox 18"/>
          <p:cNvSpPr txBox="1"/>
          <p:nvPr/>
        </p:nvSpPr>
        <p:spPr>
          <a:xfrm>
            <a:off x="7884368" y="4365104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V</a:t>
            </a:r>
            <a:r>
              <a:rPr lang="en-GB" sz="1400" baseline="-25000" dirty="0" smtClean="0"/>
              <a:t>ss</a:t>
            </a:r>
            <a:r>
              <a:rPr lang="en-GB" sz="1400" dirty="0" smtClean="0"/>
              <a:t>(V)</a:t>
            </a:r>
            <a:endParaRPr lang="en-GB" sz="1400" baseline="-25000" dirty="0"/>
          </a:p>
        </p:txBody>
      </p:sp>
      <p:sp>
        <p:nvSpPr>
          <p:cNvPr id="20" name="Rectangle 19"/>
          <p:cNvSpPr/>
          <p:nvPr/>
        </p:nvSpPr>
        <p:spPr>
          <a:xfrm>
            <a:off x="251520" y="4571836"/>
            <a:ext cx="19442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b="1" dirty="0" smtClean="0">
                <a:sym typeface="Symbol"/>
              </a:rPr>
              <a:t>=0: IV</a:t>
            </a:r>
            <a:r>
              <a:rPr lang="en-GB" b="1" baseline="30000" dirty="0" smtClean="0">
                <a:sym typeface="Symbol"/>
              </a:rPr>
              <a:t>2.72</a:t>
            </a:r>
            <a:endParaRPr lang="en-GB" b="1" baseline="30000" dirty="0" smtClean="0"/>
          </a:p>
        </p:txBody>
      </p:sp>
      <p:sp>
        <p:nvSpPr>
          <p:cNvPr id="21" name="Rectangle 20"/>
          <p:cNvSpPr/>
          <p:nvPr/>
        </p:nvSpPr>
        <p:spPr>
          <a:xfrm>
            <a:off x="3275856" y="4571836"/>
            <a:ext cx="23762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b="1" dirty="0" smtClean="0">
                <a:sym typeface="Symbol"/>
              </a:rPr>
              <a:t>=5E13: IV</a:t>
            </a:r>
            <a:r>
              <a:rPr lang="en-GB" b="1" baseline="30000" dirty="0" smtClean="0">
                <a:sym typeface="Symbol"/>
              </a:rPr>
              <a:t>2.02</a:t>
            </a:r>
            <a:endParaRPr lang="en-GB" b="1" baseline="30000" dirty="0" smtClean="0"/>
          </a:p>
        </p:txBody>
      </p:sp>
      <p:sp>
        <p:nvSpPr>
          <p:cNvPr id="22" name="Rectangle 21"/>
          <p:cNvSpPr/>
          <p:nvPr/>
        </p:nvSpPr>
        <p:spPr>
          <a:xfrm>
            <a:off x="6156176" y="4571836"/>
            <a:ext cx="23762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b="1" dirty="0" smtClean="0">
                <a:sym typeface="Symbol"/>
              </a:rPr>
              <a:t>=5E14: IV</a:t>
            </a:r>
            <a:r>
              <a:rPr lang="en-GB" b="1" baseline="30000" dirty="0" smtClean="0">
                <a:sym typeface="Symbol"/>
              </a:rPr>
              <a:t>1.86</a:t>
            </a:r>
            <a:endParaRPr lang="en-GB" b="1" baseline="30000" dirty="0" smtClean="0"/>
          </a:p>
        </p:txBody>
      </p:sp>
      <p:sp>
        <p:nvSpPr>
          <p:cNvPr id="23" name="TextBox 22"/>
          <p:cNvSpPr txBox="1"/>
          <p:nvPr/>
        </p:nvSpPr>
        <p:spPr>
          <a:xfrm>
            <a:off x="486736" y="5211971"/>
            <a:ext cx="7109600" cy="1241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Fitting @ 5E13 shows a nearly ideal V^2 dependence</a:t>
            </a:r>
          </a:p>
          <a:p>
            <a:r>
              <a:rPr lang="en-GB" sz="1600" dirty="0" smtClean="0"/>
              <a:t>The power coefficient depends on the fitting</a:t>
            </a:r>
          </a:p>
          <a:p>
            <a:r>
              <a:rPr lang="en-GB" sz="1600" dirty="0" smtClean="0"/>
              <a:t>Only one device/ each radiation level</a:t>
            </a:r>
          </a:p>
          <a:p>
            <a:r>
              <a:rPr lang="en-GB" sz="1600" dirty="0" smtClean="0"/>
              <a:t>Asymmetry </a:t>
            </a:r>
            <a:r>
              <a:rPr lang="en-GB" sz="1600" dirty="0" err="1" smtClean="0"/>
              <a:t>w.r.t</a:t>
            </a:r>
            <a:r>
              <a:rPr lang="en-GB" sz="1600" dirty="0" smtClean="0"/>
              <a:t>. </a:t>
            </a:r>
            <a:r>
              <a:rPr lang="en-GB" sz="1600" dirty="0" err="1" smtClean="0"/>
              <a:t>Vss</a:t>
            </a:r>
            <a:r>
              <a:rPr lang="en-GB" sz="1600" dirty="0" smtClean="0"/>
              <a:t> may be due to conductive glue at the substrate</a:t>
            </a:r>
          </a:p>
          <a:p>
            <a:endParaRPr lang="en-GB" sz="1600" baseline="30000" dirty="0"/>
          </a:p>
        </p:txBody>
      </p:sp>
      <p:sp>
        <p:nvSpPr>
          <p:cNvPr id="25" name="Footer Placeholder 7"/>
          <p:cNvSpPr txBox="1">
            <a:spLocks/>
          </p:cNvSpPr>
          <p:nvPr/>
        </p:nvSpPr>
        <p:spPr>
          <a:xfrm>
            <a:off x="1619672" y="6535117"/>
            <a:ext cx="619268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200" dirty="0" smtClean="0"/>
              <a:t>HSTD11 – Okinawa, Japan - Dec 2017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82085619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51594" y="5428381"/>
            <a:ext cx="676867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1400" dirty="0" smtClean="0"/>
              <a:t>Some approximations as a result but more affordable for big 3D simulations:</a:t>
            </a:r>
          </a:p>
          <a:p>
            <a:pPr marL="285750" indent="-285750">
              <a:buFont typeface="Arial" charset="0"/>
              <a:buChar char="•"/>
            </a:pPr>
            <a:r>
              <a:rPr lang="en-GB" sz="1400" dirty="0" smtClean="0"/>
              <a:t>No B sucking</a:t>
            </a:r>
          </a:p>
          <a:p>
            <a:pPr marL="285750" indent="-285750">
              <a:buFont typeface="Arial" charset="0"/>
              <a:buChar char="•"/>
            </a:pPr>
            <a:r>
              <a:rPr lang="en-GB" sz="1400" dirty="0" smtClean="0"/>
              <a:t>No lateral spread doping information</a:t>
            </a:r>
          </a:p>
          <a:p>
            <a:pPr marL="285750" indent="-285750">
              <a:buFont typeface="Arial" charset="0"/>
              <a:buChar char="•"/>
            </a:pPr>
            <a:r>
              <a:rPr lang="en-GB" sz="1400" dirty="0" smtClean="0"/>
              <a:t>Coarser doping profiles</a:t>
            </a:r>
          </a:p>
          <a:p>
            <a:endParaRPr lang="en-GB" sz="1400" dirty="0" smtClean="0"/>
          </a:p>
        </p:txBody>
      </p:sp>
      <p:sp>
        <p:nvSpPr>
          <p:cNvPr id="41" name="Slide Number Placeholder 5"/>
          <p:cNvSpPr txBox="1">
            <a:spLocks/>
          </p:cNvSpPr>
          <p:nvPr/>
        </p:nvSpPr>
        <p:spPr>
          <a:xfrm>
            <a:off x="8532440" y="6492875"/>
            <a:ext cx="58640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400" dirty="0" smtClean="0"/>
              <a:t>III</a:t>
            </a:r>
            <a:endParaRPr lang="en-GB" sz="1400" dirty="0"/>
          </a:p>
        </p:txBody>
      </p:sp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1851" y="1124744"/>
            <a:ext cx="2860053" cy="2056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9" name="Straight Arrow Connector 28"/>
          <p:cNvCxnSpPr/>
          <p:nvPr/>
        </p:nvCxnSpPr>
        <p:spPr>
          <a:xfrm flipH="1" flipV="1">
            <a:off x="6839746" y="2221353"/>
            <a:ext cx="360038" cy="183556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1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3068960"/>
            <a:ext cx="1584176" cy="1019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7247286" y="3212976"/>
            <a:ext cx="9726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/>
              <a:t>SiO2</a:t>
            </a:r>
          </a:p>
        </p:txBody>
      </p:sp>
      <p:sp>
        <p:nvSpPr>
          <p:cNvPr id="34" name="Rectangle 33"/>
          <p:cNvSpPr/>
          <p:nvPr/>
        </p:nvSpPr>
        <p:spPr>
          <a:xfrm>
            <a:off x="7247286" y="3717032"/>
            <a:ext cx="9726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err="1" smtClean="0"/>
              <a:t>Epi</a:t>
            </a:r>
            <a:endParaRPr lang="en-GB" sz="1200" b="1" dirty="0" smtClean="0"/>
          </a:p>
        </p:txBody>
      </p:sp>
      <p:sp>
        <p:nvSpPr>
          <p:cNvPr id="42" name="Rectangle 41"/>
          <p:cNvSpPr/>
          <p:nvPr/>
        </p:nvSpPr>
        <p:spPr>
          <a:xfrm>
            <a:off x="7199784" y="2112521"/>
            <a:ext cx="17647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/>
              <a:t>B sucking from 8 nm SiO2</a:t>
            </a:r>
          </a:p>
        </p:txBody>
      </p:sp>
      <p:pic>
        <p:nvPicPr>
          <p:cNvPr id="43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2170129" cy="1415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3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3900" y="1312779"/>
            <a:ext cx="2252116" cy="1540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Rectangle 44"/>
          <p:cNvSpPr/>
          <p:nvPr/>
        </p:nvSpPr>
        <p:spPr>
          <a:xfrm>
            <a:off x="1298096" y="1815832"/>
            <a:ext cx="98859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/>
              <a:t>TJ</a:t>
            </a:r>
          </a:p>
        </p:txBody>
      </p:sp>
      <p:sp>
        <p:nvSpPr>
          <p:cNvPr id="46" name="Rectangle 45"/>
          <p:cNvSpPr/>
          <p:nvPr/>
        </p:nvSpPr>
        <p:spPr>
          <a:xfrm>
            <a:off x="2987824" y="1772816"/>
            <a:ext cx="12448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>
                <a:solidFill>
                  <a:srgbClr val="FF0000"/>
                </a:solidFill>
              </a:rPr>
              <a:t>SPROCESS</a:t>
            </a:r>
          </a:p>
        </p:txBody>
      </p:sp>
      <p:pic>
        <p:nvPicPr>
          <p:cNvPr id="48" name="Picture 5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6887" y="1617767"/>
            <a:ext cx="1337281" cy="718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Rectangle 48"/>
          <p:cNvSpPr/>
          <p:nvPr/>
        </p:nvSpPr>
        <p:spPr>
          <a:xfrm>
            <a:off x="5183560" y="1340768"/>
            <a:ext cx="9726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/>
              <a:t>PW</a:t>
            </a:r>
          </a:p>
        </p:txBody>
      </p:sp>
      <p:pic>
        <p:nvPicPr>
          <p:cNvPr id="50" name="Picture 49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852936"/>
            <a:ext cx="2576407" cy="1484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Rectangle 50"/>
          <p:cNvSpPr/>
          <p:nvPr/>
        </p:nvSpPr>
        <p:spPr>
          <a:xfrm>
            <a:off x="827584" y="3429000"/>
            <a:ext cx="7200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/>
              <a:t>TJ</a:t>
            </a:r>
          </a:p>
        </p:txBody>
      </p:sp>
      <p:pic>
        <p:nvPicPr>
          <p:cNvPr id="52" name="Picture 2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2780928"/>
            <a:ext cx="2071887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Rectangle 52"/>
          <p:cNvSpPr/>
          <p:nvPr/>
        </p:nvSpPr>
        <p:spPr>
          <a:xfrm>
            <a:off x="3059832" y="3429000"/>
            <a:ext cx="129614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>
                <a:solidFill>
                  <a:srgbClr val="FF0000"/>
                </a:solidFill>
              </a:rPr>
              <a:t>SPROCESS</a:t>
            </a:r>
          </a:p>
        </p:txBody>
      </p:sp>
      <p:pic>
        <p:nvPicPr>
          <p:cNvPr id="54" name="Picture 4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996952"/>
            <a:ext cx="1391564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Rectangle 54"/>
          <p:cNvSpPr/>
          <p:nvPr/>
        </p:nvSpPr>
        <p:spPr>
          <a:xfrm>
            <a:off x="5076056" y="2708920"/>
            <a:ext cx="9726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/>
              <a:t>NW</a:t>
            </a:r>
          </a:p>
        </p:txBody>
      </p:sp>
      <p:pic>
        <p:nvPicPr>
          <p:cNvPr id="59" name="Picture 2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221088"/>
            <a:ext cx="2304256" cy="1307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" name="Picture 4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4437112"/>
            <a:ext cx="1391564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" name="Rectangle 65"/>
          <p:cNvSpPr/>
          <p:nvPr/>
        </p:nvSpPr>
        <p:spPr>
          <a:xfrm>
            <a:off x="5004048" y="4088105"/>
            <a:ext cx="9726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/>
              <a:t>NW</a:t>
            </a:r>
          </a:p>
        </p:txBody>
      </p:sp>
      <p:pic>
        <p:nvPicPr>
          <p:cNvPr id="67" name="Picture 3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4365104"/>
            <a:ext cx="2077051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8" name="Straight Arrow Connector 67"/>
          <p:cNvCxnSpPr/>
          <p:nvPr/>
        </p:nvCxnSpPr>
        <p:spPr>
          <a:xfrm flipH="1">
            <a:off x="8316416" y="4149080"/>
            <a:ext cx="448545" cy="4197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ounded Rectangle 68"/>
          <p:cNvSpPr/>
          <p:nvPr/>
        </p:nvSpPr>
        <p:spPr>
          <a:xfrm>
            <a:off x="8388424" y="3789040"/>
            <a:ext cx="518567" cy="36004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BSG</a:t>
            </a:r>
            <a:endParaRPr lang="en-GB" sz="1400" dirty="0">
              <a:solidFill>
                <a:schemeClr val="tx1"/>
              </a:solidFill>
            </a:endParaRPr>
          </a:p>
        </p:txBody>
      </p:sp>
      <p:cxnSp>
        <p:nvCxnSpPr>
          <p:cNvPr id="70" name="Straight Arrow Connector 69"/>
          <p:cNvCxnSpPr/>
          <p:nvPr/>
        </p:nvCxnSpPr>
        <p:spPr>
          <a:xfrm>
            <a:off x="6485708" y="4221088"/>
            <a:ext cx="462556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ounded Rectangle 70"/>
          <p:cNvSpPr/>
          <p:nvPr/>
        </p:nvSpPr>
        <p:spPr>
          <a:xfrm>
            <a:off x="5940152" y="3933056"/>
            <a:ext cx="518567" cy="36004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M1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72" name="Rounded Rectangle 71"/>
          <p:cNvSpPr/>
          <p:nvPr/>
        </p:nvSpPr>
        <p:spPr>
          <a:xfrm>
            <a:off x="6645721" y="5157192"/>
            <a:ext cx="518567" cy="36004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SiO2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73" name="Straight Arrow Connector 72"/>
          <p:cNvCxnSpPr>
            <a:stCxn id="72" idx="1"/>
          </p:cNvCxnSpPr>
          <p:nvPr/>
        </p:nvCxnSpPr>
        <p:spPr>
          <a:xfrm flipV="1">
            <a:off x="6645721" y="4797152"/>
            <a:ext cx="158527" cy="54006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ooter Placeholder 7"/>
          <p:cNvSpPr txBox="1">
            <a:spLocks/>
          </p:cNvSpPr>
          <p:nvPr/>
        </p:nvSpPr>
        <p:spPr>
          <a:xfrm>
            <a:off x="1619672" y="6535117"/>
            <a:ext cx="619268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200" dirty="0" smtClean="0"/>
              <a:t>HSTD11 – Okinawa, Japan - Dec 2017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56660665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 txBox="1">
            <a:spLocks/>
          </p:cNvSpPr>
          <p:nvPr/>
        </p:nvSpPr>
        <p:spPr>
          <a:xfrm>
            <a:off x="8532440" y="6492875"/>
            <a:ext cx="58640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400" dirty="0" smtClean="0"/>
              <a:t>IV</a:t>
            </a:r>
            <a:endParaRPr lang="en-GB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700808"/>
            <a:ext cx="3534065" cy="273876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628800"/>
            <a:ext cx="3742308" cy="3498623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449398" y="1069855"/>
            <a:ext cx="5218946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900" b="1" dirty="0" smtClean="0">
                <a:sym typeface="Symbol"/>
              </a:rPr>
              <a:t>BACKUP slides – Laser beam width</a:t>
            </a:r>
            <a:endParaRPr lang="en-GB" sz="1900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1115616" y="5517232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Laser beam size vs. focusing – Measured beam size with beam profiler</a:t>
            </a:r>
            <a:endParaRPr lang="en-US" dirty="0"/>
          </a:p>
        </p:txBody>
      </p:sp>
      <p:sp>
        <p:nvSpPr>
          <p:cNvPr id="7" name="Footer Placeholder 7"/>
          <p:cNvSpPr txBox="1">
            <a:spLocks/>
          </p:cNvSpPr>
          <p:nvPr/>
        </p:nvSpPr>
        <p:spPr>
          <a:xfrm>
            <a:off x="1619672" y="6535117"/>
            <a:ext cx="619268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200" dirty="0" smtClean="0"/>
              <a:t>HSTD11 – Okinawa, Japan - Dec 2017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78608412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 txBox="1">
            <a:spLocks/>
          </p:cNvSpPr>
          <p:nvPr/>
        </p:nvSpPr>
        <p:spPr>
          <a:xfrm>
            <a:off x="8532440" y="6492875"/>
            <a:ext cx="58640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400" dirty="0" smtClean="0"/>
              <a:t>V</a:t>
            </a:r>
            <a:endParaRPr lang="en-GB" sz="1400" dirty="0"/>
          </a:p>
        </p:txBody>
      </p:sp>
      <p:sp>
        <p:nvSpPr>
          <p:cNvPr id="12" name="Rectangle 11"/>
          <p:cNvSpPr/>
          <p:nvPr/>
        </p:nvSpPr>
        <p:spPr>
          <a:xfrm>
            <a:off x="2195736" y="1095127"/>
            <a:ext cx="42828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2400" b="1" dirty="0" smtClean="0">
                <a:sym typeface="Symbol"/>
              </a:rPr>
              <a:t>OVERMOS next steps</a:t>
            </a:r>
            <a:endParaRPr lang="en-GB" sz="2400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1043608" y="1887215"/>
            <a:ext cx="64087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600" dirty="0" smtClean="0">
                <a:sym typeface="Symbol"/>
              </a:rPr>
              <a:t>Determine Neff by measuring depletion width vs. bias</a:t>
            </a:r>
          </a:p>
          <a:p>
            <a:pPr lvl="1"/>
            <a:r>
              <a:rPr lang="en-GB" sz="1600" dirty="0" smtClean="0">
                <a:sym typeface="Symbol"/>
              </a:rPr>
              <a:t>We use the </a:t>
            </a:r>
            <a:r>
              <a:rPr lang="en-GB" sz="1600" dirty="0" err="1" smtClean="0">
                <a:sym typeface="Symbol"/>
              </a:rPr>
              <a:t>Trilite</a:t>
            </a:r>
            <a:r>
              <a:rPr lang="en-GB" sz="1600" dirty="0" smtClean="0">
                <a:sym typeface="Symbol"/>
              </a:rPr>
              <a:t> Laser </a:t>
            </a:r>
            <a:r>
              <a:rPr lang="en-GB" sz="1600" dirty="0">
                <a:sym typeface="Symbol"/>
              </a:rPr>
              <a:t> (~ </a:t>
            </a:r>
            <a:r>
              <a:rPr lang="en-GB" sz="1600" dirty="0" smtClean="0">
                <a:sym typeface="Symbol"/>
              </a:rPr>
              <a:t>3 um minimum </a:t>
            </a:r>
            <a:r>
              <a:rPr lang="en-GB" sz="1600" dirty="0" err="1" smtClean="0">
                <a:sym typeface="Symbol"/>
              </a:rPr>
              <a:t>b.w</a:t>
            </a:r>
            <a:r>
              <a:rPr lang="en-GB" sz="1600" dirty="0" smtClean="0">
                <a:sym typeface="Symbol"/>
              </a:rPr>
              <a:t>. @ 1064 nm) to sample the OVERMOS1 along the edge</a:t>
            </a:r>
          </a:p>
          <a:p>
            <a:pPr marL="742950" lvl="1" indent="-285750">
              <a:buFontTx/>
              <a:buChar char="-"/>
            </a:pPr>
            <a:endParaRPr lang="en-GB" sz="16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4139952" y="4365104"/>
            <a:ext cx="432048" cy="122413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915816" y="5589240"/>
            <a:ext cx="2880320" cy="36004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4355976" y="3501008"/>
            <a:ext cx="0" cy="86409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" name="Trapezoid 8"/>
          <p:cNvSpPr/>
          <p:nvPr/>
        </p:nvSpPr>
        <p:spPr>
          <a:xfrm rot="10800000">
            <a:off x="4139952" y="3068959"/>
            <a:ext cx="432048" cy="360040"/>
          </a:xfrm>
          <a:prstGeom prst="trapezoi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860032" y="3068960"/>
            <a:ext cx="2365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Laser (IR or GREEN)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4355976" y="3429000"/>
            <a:ext cx="504056" cy="288032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220072" y="4221088"/>
            <a:ext cx="1493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OVERMOS1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372472" y="4643844"/>
            <a:ext cx="505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top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699792" y="4653136"/>
            <a:ext cx="890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bottom</a:t>
            </a:r>
            <a:endParaRPr lang="en-US" dirty="0"/>
          </a:p>
        </p:txBody>
      </p:sp>
      <p:cxnSp>
        <p:nvCxnSpPr>
          <p:cNvPr id="18" name="Straight Arrow Connector 17"/>
          <p:cNvCxnSpPr>
            <a:stCxn id="15" idx="1"/>
          </p:cNvCxnSpPr>
          <p:nvPr/>
        </p:nvCxnSpPr>
        <p:spPr>
          <a:xfrm flipH="1">
            <a:off x="4572000" y="4828510"/>
            <a:ext cx="800472" cy="184666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7" idx="3"/>
          </p:cNvCxnSpPr>
          <p:nvPr/>
        </p:nvCxnSpPr>
        <p:spPr>
          <a:xfrm>
            <a:off x="3590142" y="4837802"/>
            <a:ext cx="549810" cy="144016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23" idx="1"/>
          </p:cNvCxnSpPr>
          <p:nvPr/>
        </p:nvCxnSpPr>
        <p:spPr>
          <a:xfrm flipH="1">
            <a:off x="5580112" y="4980910"/>
            <a:ext cx="790589" cy="536322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370701" y="4796244"/>
            <a:ext cx="1053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XY table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3356992"/>
            <a:ext cx="1601703" cy="1439416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1198572" y="3313196"/>
            <a:ext cx="504056" cy="432048"/>
          </a:xfrm>
          <a:prstGeom prst="round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21" name="Footer Placeholder 7"/>
          <p:cNvSpPr txBox="1">
            <a:spLocks/>
          </p:cNvSpPr>
          <p:nvPr/>
        </p:nvSpPr>
        <p:spPr>
          <a:xfrm>
            <a:off x="1619672" y="6535117"/>
            <a:ext cx="619268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200" dirty="0" smtClean="0"/>
              <a:t>HSTD11 – Okinawa, Japan - Dec 2017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81950322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611560" y="5694347"/>
            <a:ext cx="74888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CMOS MAPS detectors solutions </a:t>
            </a:r>
            <a:r>
              <a:rPr lang="en-GB" sz="1600" dirty="0" smtClean="0"/>
              <a:t>are and are going implemented </a:t>
            </a:r>
            <a:r>
              <a:rPr lang="en-GB" sz="1600" dirty="0" smtClean="0"/>
              <a:t>in HEP</a:t>
            </a:r>
          </a:p>
          <a:p>
            <a:r>
              <a:rPr lang="en-GB" sz="1600" dirty="0" smtClean="0"/>
              <a:t>Further improvements needed for </a:t>
            </a:r>
            <a:r>
              <a:rPr lang="en-GB" sz="1600" dirty="0" smtClean="0"/>
              <a:t>more challenging HEP </a:t>
            </a:r>
            <a:r>
              <a:rPr lang="en-GB" sz="1600" dirty="0" smtClean="0"/>
              <a:t>use</a:t>
            </a:r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8532440" y="6492875"/>
            <a:ext cx="58640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400" dirty="0" smtClean="0"/>
              <a:t>1</a:t>
            </a:r>
            <a:endParaRPr lang="en-GB" sz="1400" dirty="0"/>
          </a:p>
        </p:txBody>
      </p:sp>
      <p:sp>
        <p:nvSpPr>
          <p:cNvPr id="11" name="Rectangle 10"/>
          <p:cNvSpPr/>
          <p:nvPr/>
        </p:nvSpPr>
        <p:spPr>
          <a:xfrm>
            <a:off x="1835696" y="1069855"/>
            <a:ext cx="536296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GB" sz="2200" b="1" dirty="0" smtClean="0">
                <a:sym typeface="Symbol"/>
              </a:rPr>
              <a:t>Introduction – CMOS MAPS &amp; HEP</a:t>
            </a:r>
            <a:endParaRPr lang="en-GB" sz="2200" b="1" dirty="0" smtClean="0"/>
          </a:p>
        </p:txBody>
      </p:sp>
      <p:sp>
        <p:nvSpPr>
          <p:cNvPr id="29" name="Footer Placeholder 7"/>
          <p:cNvSpPr txBox="1">
            <a:spLocks/>
          </p:cNvSpPr>
          <p:nvPr/>
        </p:nvSpPr>
        <p:spPr>
          <a:xfrm>
            <a:off x="1619672" y="6535117"/>
            <a:ext cx="619268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200" dirty="0" smtClean="0"/>
              <a:t>HSTD11 – Okinawa, Japan - Dec 2017</a:t>
            </a:r>
            <a:endParaRPr lang="en-GB" sz="1200" dirty="0"/>
          </a:p>
        </p:txBody>
      </p:sp>
      <p:pic>
        <p:nvPicPr>
          <p:cNvPr id="30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9485" y="1988840"/>
            <a:ext cx="2016224" cy="1437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7011124" y="1681063"/>
            <a:ext cx="137730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rPr>
              <a:t>STAR at RICH</a:t>
            </a:r>
            <a:endParaRPr lang="en-US" sz="1400" b="1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962890" y="1681063"/>
            <a:ext cx="117211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rPr>
              <a:t>ALICE-LHC</a:t>
            </a:r>
            <a:endParaRPr lang="en-US" sz="1400" b="1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3352049" y="1681063"/>
            <a:ext cx="4796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rPr>
              <a:t>ILC</a:t>
            </a:r>
            <a:endParaRPr lang="en-US" sz="1400" b="1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16016" y="1988840"/>
            <a:ext cx="1817132" cy="1404909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2060848"/>
            <a:ext cx="1308767" cy="1434898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255" y="1917246"/>
            <a:ext cx="2220513" cy="1763261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1061125" y="1681063"/>
            <a:ext cx="77457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rPr>
              <a:t>ATLAS</a:t>
            </a:r>
            <a:endParaRPr lang="en-US" sz="1400" b="1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5843938"/>
              </p:ext>
            </p:extLst>
          </p:nvPr>
        </p:nvGraphicFramePr>
        <p:xfrm>
          <a:off x="539552" y="3573016"/>
          <a:ext cx="8208911" cy="206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4089"/>
                <a:gridCol w="1002214"/>
                <a:gridCol w="1368152"/>
                <a:gridCol w="1368152"/>
                <a:gridCol w="1368152"/>
                <a:gridCol w="1368152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ATLAS HL LHC</a:t>
                      </a:r>
                      <a:endParaRPr lang="en-GB" sz="16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ATLAS</a:t>
                      </a:r>
                      <a:endParaRPr lang="en-GB" sz="16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ILC</a:t>
                      </a:r>
                      <a:endParaRPr lang="en-GB" sz="1600" dirty="0"/>
                    </a:p>
                  </a:txBody>
                  <a:tcPr>
                    <a:solidFill>
                      <a:srgbClr val="C2FBA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ALICE</a:t>
                      </a:r>
                      <a:endParaRPr lang="en-GB" sz="1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STAR</a:t>
                      </a:r>
                      <a:endParaRPr lang="en-GB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TID[</a:t>
                      </a:r>
                      <a:r>
                        <a:rPr lang="en-GB" sz="1200" dirty="0" err="1" smtClean="0"/>
                        <a:t>Mrad</a:t>
                      </a:r>
                      <a:r>
                        <a:rPr lang="en-GB" sz="1200" dirty="0" smtClean="0"/>
                        <a:t>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</a:t>
                      </a:r>
                      <a:r>
                        <a:rPr lang="en-GB" baseline="30000" dirty="0" smtClean="0"/>
                        <a:t>3</a:t>
                      </a:r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0.3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err="1" smtClean="0"/>
                        <a:t>Fluence</a:t>
                      </a:r>
                      <a:r>
                        <a:rPr lang="en-GB" sz="1200" dirty="0" smtClean="0"/>
                        <a:t>[n</a:t>
                      </a:r>
                      <a:r>
                        <a:rPr lang="en-GB" sz="1200" baseline="-25000" dirty="0" smtClean="0"/>
                        <a:t>eq</a:t>
                      </a:r>
                      <a:r>
                        <a:rPr lang="en-GB" sz="1200" baseline="0" dirty="0" smtClean="0"/>
                        <a:t> cm</a:t>
                      </a:r>
                      <a:r>
                        <a:rPr lang="en-GB" sz="1200" baseline="30000" dirty="0" smtClean="0"/>
                        <a:t>-2</a:t>
                      </a:r>
                      <a:r>
                        <a:rPr lang="en-GB" sz="1200" baseline="0" dirty="0" smtClean="0"/>
                        <a:t>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</a:t>
                      </a:r>
                      <a:r>
                        <a:rPr lang="en-GB" baseline="30000" dirty="0" smtClean="0"/>
                        <a:t>16</a:t>
                      </a:r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</a:t>
                      </a:r>
                      <a:r>
                        <a:rPr lang="en-GB" baseline="30000" dirty="0" smtClean="0"/>
                        <a:t>15</a:t>
                      </a:r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</a:t>
                      </a:r>
                      <a:r>
                        <a:rPr lang="en-GB" baseline="30000" dirty="0" smtClean="0"/>
                        <a:t>12</a:t>
                      </a:r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</a:t>
                      </a:r>
                      <a:r>
                        <a:rPr lang="en-GB" baseline="30000" dirty="0" smtClean="0"/>
                        <a:t>13</a:t>
                      </a:r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</a:t>
                      </a:r>
                      <a:r>
                        <a:rPr lang="en-GB" baseline="30000" dirty="0" smtClean="0"/>
                        <a:t>12</a:t>
                      </a:r>
                      <a:endParaRPr lang="en-GB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err="1" smtClean="0"/>
                        <a:t>P.Rate</a:t>
                      </a:r>
                      <a:r>
                        <a:rPr lang="en-GB" sz="1200" dirty="0" smtClean="0"/>
                        <a:t>[kHz mm</a:t>
                      </a:r>
                      <a:r>
                        <a:rPr lang="en-GB" sz="1200" baseline="30000" dirty="0" smtClean="0"/>
                        <a:t>-2</a:t>
                      </a:r>
                      <a:endParaRPr lang="en-GB" sz="12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</a:t>
                      </a:r>
                      <a:r>
                        <a:rPr lang="en-GB" baseline="30000" dirty="0" smtClean="0"/>
                        <a:t>4</a:t>
                      </a:r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</a:t>
                      </a:r>
                      <a:r>
                        <a:rPr lang="en-GB" baseline="30000" dirty="0" smtClean="0"/>
                        <a:t>3</a:t>
                      </a:r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2.5</a:t>
                      </a:r>
                      <a:r>
                        <a:rPr lang="en-GB" dirty="0" smtClean="0">
                          <a:sym typeface="Symbol"/>
                        </a:rPr>
                        <a:t></a:t>
                      </a:r>
                      <a:r>
                        <a:rPr lang="en-GB" dirty="0" smtClean="0"/>
                        <a:t>10</a:t>
                      </a:r>
                      <a:r>
                        <a:rPr lang="en-GB" baseline="30000" dirty="0" smtClean="0"/>
                        <a:t>2</a:t>
                      </a:r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</a:t>
                      </a:r>
                      <a:r>
                        <a:rPr lang="en-GB" baseline="30000" dirty="0" smtClean="0"/>
                        <a:t>2</a:t>
                      </a:r>
                      <a:endParaRPr lang="en-GB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Timing[ns]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  <a:r>
                        <a:rPr lang="en-GB" dirty="0" smtClean="0">
                          <a:sym typeface="Symbol"/>
                        </a:rPr>
                        <a:t></a:t>
                      </a:r>
                      <a:r>
                        <a:rPr lang="en-GB" dirty="0" smtClean="0"/>
                        <a:t>10</a:t>
                      </a:r>
                      <a:r>
                        <a:rPr lang="en-GB" baseline="30000" dirty="0" smtClean="0"/>
                        <a:t>4</a:t>
                      </a:r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  <a:r>
                        <a:rPr lang="en-GB" dirty="0" smtClean="0">
                          <a:sym typeface="Symbol"/>
                        </a:rPr>
                        <a:t></a:t>
                      </a:r>
                      <a:r>
                        <a:rPr lang="en-GB" dirty="0" smtClean="0"/>
                        <a:t>10</a:t>
                      </a:r>
                      <a:r>
                        <a:rPr lang="en-GB" baseline="30000" dirty="0" smtClean="0"/>
                        <a:t>5</a:t>
                      </a:r>
                      <a:endParaRPr lang="en-GB" baseline="30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26105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56737" y="4797152"/>
            <a:ext cx="799799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To improve the CMOS MAPS radiation hardness a drift component needs adding, as the diffusion based charge collection drastically reduces their CCE past ~ 10</a:t>
            </a:r>
            <a:r>
              <a:rPr lang="en-GB" sz="1400" b="1" baseline="30000" dirty="0" smtClean="0"/>
              <a:t>13 </a:t>
            </a:r>
            <a:r>
              <a:rPr lang="en-GB" sz="1400" b="1" dirty="0"/>
              <a:t>cm</a:t>
            </a:r>
            <a:r>
              <a:rPr lang="en-GB" sz="1400" b="1" baseline="30000" dirty="0"/>
              <a:t>-</a:t>
            </a:r>
            <a:r>
              <a:rPr lang="en-GB" sz="1400" b="1" baseline="30000" dirty="0" smtClean="0"/>
              <a:t>2 </a:t>
            </a:r>
            <a:r>
              <a:rPr lang="en-GB" sz="1400" b="1" dirty="0" smtClean="0"/>
              <a:t>1 </a:t>
            </a:r>
            <a:r>
              <a:rPr lang="en-GB" sz="1400" b="1" dirty="0"/>
              <a:t>MeV </a:t>
            </a:r>
            <a:r>
              <a:rPr lang="en-GB" sz="1400" b="1" dirty="0" err="1" smtClean="0"/>
              <a:t>n</a:t>
            </a:r>
            <a:r>
              <a:rPr lang="en-GB" sz="1400" b="1" baseline="-25000" dirty="0" err="1" smtClean="0"/>
              <a:t>eq</a:t>
            </a:r>
            <a:r>
              <a:rPr lang="en-GB" sz="1400" b="1" baseline="30000" dirty="0" smtClean="0"/>
              <a:t/>
            </a:r>
            <a:br>
              <a:rPr lang="en-GB" sz="1400" b="1" baseline="30000" dirty="0" smtClean="0"/>
            </a:br>
            <a:endParaRPr lang="en-GB" sz="1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As the depletion region ~ 		one can either increase the resistivity </a:t>
            </a:r>
            <a:r>
              <a:rPr lang="en-GB" sz="1400" b="1" dirty="0" smtClean="0">
                <a:sym typeface="Symbol"/>
              </a:rPr>
              <a:t></a:t>
            </a:r>
            <a:r>
              <a:rPr lang="en-GB" sz="1400" b="1" dirty="0" smtClean="0"/>
              <a:t> (HR CMOS) and / or the biasing  V</a:t>
            </a:r>
            <a:r>
              <a:rPr lang="en-GB" sz="1400" b="1" baseline="-25000" dirty="0" smtClean="0"/>
              <a:t>bias</a:t>
            </a:r>
            <a:r>
              <a:rPr lang="en-GB" sz="1400" b="1" dirty="0" smtClean="0"/>
              <a:t> (HV CMOS)</a:t>
            </a:r>
            <a:br>
              <a:rPr lang="en-GB" sz="1400" b="1" dirty="0" smtClean="0"/>
            </a:br>
            <a:endParaRPr lang="en-GB" sz="1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Ultimately the sought end result is the same, i.e. a depleted CMOS MAPS (DMAPS)</a:t>
            </a:r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8532440" y="6492875"/>
            <a:ext cx="58640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400" dirty="0" smtClean="0"/>
              <a:t>2</a:t>
            </a:r>
            <a:endParaRPr lang="en-GB" sz="1400" dirty="0"/>
          </a:p>
        </p:txBody>
      </p:sp>
      <p:sp>
        <p:nvSpPr>
          <p:cNvPr id="29" name="Footer Placeholder 7"/>
          <p:cNvSpPr txBox="1">
            <a:spLocks/>
          </p:cNvSpPr>
          <p:nvPr/>
        </p:nvSpPr>
        <p:spPr>
          <a:xfrm>
            <a:off x="1619672" y="6535117"/>
            <a:ext cx="619268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200" dirty="0" smtClean="0"/>
              <a:t>HSTD11 – Okinawa, Japan - Dec 2017</a:t>
            </a:r>
            <a:endParaRPr lang="en-GB" sz="12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600895"/>
            <a:ext cx="8120063" cy="2116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7571"/>
          <a:stretch/>
        </p:blipFill>
        <p:spPr bwMode="auto">
          <a:xfrm>
            <a:off x="3222691" y="5373216"/>
            <a:ext cx="875927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Rectangle 24"/>
          <p:cNvSpPr/>
          <p:nvPr/>
        </p:nvSpPr>
        <p:spPr>
          <a:xfrm>
            <a:off x="539552" y="3717032"/>
            <a:ext cx="36724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S</a:t>
            </a:r>
            <a:r>
              <a:rPr lang="en-GB" sz="1200" dirty="0" smtClean="0"/>
              <a:t>mall </a:t>
            </a:r>
            <a:r>
              <a:rPr lang="en-GB" sz="1200" dirty="0" smtClean="0"/>
              <a:t>collection </a:t>
            </a:r>
            <a:r>
              <a:rPr lang="en-GB" sz="1200" dirty="0" smtClean="0"/>
              <a:t>well</a:t>
            </a:r>
            <a:endParaRPr lang="en-GB" sz="1200" dirty="0" smtClean="0"/>
          </a:p>
          <a:p>
            <a:r>
              <a:rPr lang="en-GB" sz="1200" dirty="0" smtClean="0"/>
              <a:t>Small capacitance = low noise, low </a:t>
            </a:r>
            <a:r>
              <a:rPr lang="en-GB" sz="1200" dirty="0"/>
              <a:t>power</a:t>
            </a:r>
            <a:br>
              <a:rPr lang="en-GB" sz="1200" dirty="0"/>
            </a:br>
            <a:r>
              <a:rPr lang="en-GB" sz="1200" dirty="0"/>
              <a:t>Electronics </a:t>
            </a:r>
            <a:r>
              <a:rPr lang="en-GB" sz="1200" dirty="0" smtClean="0"/>
              <a:t>shielded by DPW,</a:t>
            </a:r>
            <a:endParaRPr lang="en-GB" sz="1200" dirty="0" smtClean="0"/>
          </a:p>
          <a:p>
            <a:r>
              <a:rPr lang="en-GB" sz="1200" dirty="0" smtClean="0"/>
              <a:t>Longer drift distance and relatively low field region</a:t>
            </a:r>
            <a:endParaRPr lang="en-GB" sz="1200" dirty="0"/>
          </a:p>
        </p:txBody>
      </p:sp>
      <p:sp>
        <p:nvSpPr>
          <p:cNvPr id="26" name="Rectangle 25"/>
          <p:cNvSpPr/>
          <p:nvPr/>
        </p:nvSpPr>
        <p:spPr>
          <a:xfrm>
            <a:off x="4932040" y="3645024"/>
            <a:ext cx="365011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L</a:t>
            </a:r>
            <a:r>
              <a:rPr lang="en-GB" sz="1200" dirty="0" smtClean="0"/>
              <a:t>arge </a:t>
            </a:r>
            <a:r>
              <a:rPr lang="en-GB" sz="1200" dirty="0" smtClean="0"/>
              <a:t>collection well</a:t>
            </a:r>
          </a:p>
          <a:p>
            <a:r>
              <a:rPr lang="en-GB" sz="1200" dirty="0"/>
              <a:t>Larger capacitance = higher </a:t>
            </a:r>
            <a:r>
              <a:rPr lang="en-GB" sz="1200" dirty="0" smtClean="0"/>
              <a:t>noise, </a:t>
            </a:r>
            <a:r>
              <a:rPr lang="en-GB" sz="1200" dirty="0"/>
              <a:t>higher  power</a:t>
            </a:r>
          </a:p>
          <a:p>
            <a:r>
              <a:rPr lang="en-GB" sz="1200" dirty="0" smtClean="0"/>
              <a:t>Short </a:t>
            </a:r>
            <a:r>
              <a:rPr lang="en-GB" sz="1200" dirty="0" smtClean="0"/>
              <a:t>drift distances, high field</a:t>
            </a:r>
          </a:p>
          <a:p>
            <a:r>
              <a:rPr lang="en-GB" sz="1200" dirty="0" smtClean="0"/>
              <a:t>Possible </a:t>
            </a:r>
            <a:r>
              <a:rPr lang="en-GB" sz="1200" dirty="0" err="1" smtClean="0"/>
              <a:t>Xtalk</a:t>
            </a:r>
            <a:r>
              <a:rPr lang="en-GB" sz="1200" dirty="0" smtClean="0"/>
              <a:t> from RO to </a:t>
            </a:r>
            <a:r>
              <a:rPr lang="en-GB" sz="1200" dirty="0"/>
              <a:t>sensor, </a:t>
            </a:r>
            <a:r>
              <a:rPr lang="en-GB" sz="1200" dirty="0" smtClean="0"/>
              <a:t>as electronics </a:t>
            </a:r>
            <a:r>
              <a:rPr lang="en-GB" sz="1200" dirty="0"/>
              <a:t>inside the </a:t>
            </a:r>
            <a:r>
              <a:rPr lang="en-GB" sz="1200" dirty="0" smtClean="0"/>
              <a:t>DNW</a:t>
            </a:r>
            <a:endParaRPr lang="en-GB" sz="1200" dirty="0"/>
          </a:p>
        </p:txBody>
      </p:sp>
      <p:sp>
        <p:nvSpPr>
          <p:cNvPr id="28" name="Rectangle 27"/>
          <p:cNvSpPr/>
          <p:nvPr/>
        </p:nvSpPr>
        <p:spPr>
          <a:xfrm>
            <a:off x="1835696" y="1069855"/>
            <a:ext cx="536296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GB" sz="2200" b="1" dirty="0" smtClean="0">
                <a:sym typeface="Symbol"/>
              </a:rPr>
              <a:t>Introduction – CMOS MAPS &amp; HEP</a:t>
            </a:r>
            <a:endParaRPr lang="en-GB" sz="2200" b="1" dirty="0" smtClean="0"/>
          </a:p>
        </p:txBody>
      </p:sp>
    </p:spTree>
    <p:extLst>
      <p:ext uri="{BB962C8B-B14F-4D97-AF65-F5344CB8AC3E}">
        <p14:creationId xmlns:p14="http://schemas.microsoft.com/office/powerpoint/2010/main" val="137649775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5762" t="12654" r="12337" b="11248"/>
          <a:stretch/>
        </p:blipFill>
        <p:spPr>
          <a:xfrm rot="5400000">
            <a:off x="7345466" y="2201104"/>
            <a:ext cx="2047310" cy="1334750"/>
          </a:xfrm>
          <a:prstGeom prst="rect">
            <a:avLst/>
          </a:prstGeom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132856"/>
            <a:ext cx="2863695" cy="194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11560" y="4437112"/>
            <a:ext cx="80648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OVERMOS is a </a:t>
            </a:r>
            <a:r>
              <a:rPr lang="en-GB" sz="1600" dirty="0" smtClean="0"/>
              <a:t>RAL project, in collaboration with IHEP,  aimed at investigating and modelling </a:t>
            </a:r>
            <a:r>
              <a:rPr lang="en-GB" sz="1600" dirty="0" smtClean="0"/>
              <a:t>performances of HR </a:t>
            </a:r>
            <a:r>
              <a:rPr lang="en-GB" sz="1600" dirty="0"/>
              <a:t>CMOS MAPS fabricated </a:t>
            </a:r>
            <a:r>
              <a:rPr lang="en-GB" sz="1600" dirty="0" smtClean="0"/>
              <a:t>using:</a:t>
            </a:r>
          </a:p>
          <a:p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TJ 180 nm Hi-res 18 </a:t>
            </a:r>
            <a:r>
              <a:rPr lang="en-GB" sz="1600" dirty="0" smtClean="0"/>
              <a:t>μm </a:t>
            </a:r>
            <a:r>
              <a:rPr lang="en-GB" sz="1600" dirty="0" smtClean="0"/>
              <a:t>thick epitaxial layer 1kOhm –cm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Small ( </a:t>
            </a:r>
            <a:r>
              <a:rPr lang="en-GB" sz="1600" dirty="0" smtClean="0"/>
              <a:t>4 </a:t>
            </a:r>
            <a:r>
              <a:rPr lang="en-GB" sz="1600" dirty="0" smtClean="0"/>
              <a:t>x 4  μm</a:t>
            </a:r>
            <a:r>
              <a:rPr lang="en-GB" sz="1600" baseline="30000" dirty="0" smtClean="0"/>
              <a:t>2</a:t>
            </a:r>
            <a:r>
              <a:rPr lang="en-GB" sz="1600" dirty="0" smtClean="0"/>
              <a:t>) </a:t>
            </a:r>
            <a:r>
              <a:rPr lang="en-GB" sz="1600" dirty="0" smtClean="0"/>
              <a:t>4 collecting nodes within each pixel</a:t>
            </a: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CMOS </a:t>
            </a:r>
            <a:r>
              <a:rPr lang="en-GB" sz="1600" dirty="0" smtClean="0"/>
              <a:t>DPW </a:t>
            </a:r>
            <a:r>
              <a:rPr lang="en-GB" sz="1600" dirty="0" smtClean="0">
                <a:sym typeface="Symbol"/>
              </a:rPr>
              <a:t>or</a:t>
            </a:r>
            <a:r>
              <a:rPr lang="en-GB" sz="1600" dirty="0" smtClean="0"/>
              <a:t> INMAPS, originally </a:t>
            </a:r>
            <a:r>
              <a:rPr lang="en-GB" sz="1600" dirty="0" smtClean="0"/>
              <a:t>proposed </a:t>
            </a:r>
            <a:r>
              <a:rPr lang="en-GB" sz="1600" dirty="0" smtClean="0"/>
              <a:t>TPAC for DECAL</a:t>
            </a:r>
            <a:br>
              <a:rPr lang="en-GB" sz="1600" dirty="0" smtClean="0"/>
            </a:br>
            <a:r>
              <a:rPr lang="en-GB" sz="1600" dirty="0" smtClean="0"/>
              <a:t> </a:t>
            </a:r>
            <a:r>
              <a:rPr lang="en-GB" sz="1600" dirty="0" smtClean="0"/>
              <a:t>of </a:t>
            </a:r>
            <a:r>
              <a:rPr lang="en-GB" sz="1600" dirty="0" smtClean="0"/>
              <a:t>ILC</a:t>
            </a:r>
            <a:endParaRPr lang="en-GB" sz="1600" dirty="0" smtClean="0"/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8532440" y="6492875"/>
            <a:ext cx="58640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400" dirty="0"/>
              <a:t>3</a:t>
            </a:r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4987423" y="1916832"/>
            <a:ext cx="72008" cy="4320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835696" y="1069855"/>
            <a:ext cx="53629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GB" sz="2800" b="1" dirty="0" smtClean="0">
                <a:sym typeface="Symbol"/>
              </a:rPr>
              <a:t>OVERMOS description</a:t>
            </a:r>
            <a:endParaRPr lang="en-GB" sz="2800" b="1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4915415" y="1628800"/>
            <a:ext cx="8640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/>
              <a:t>N</a:t>
            </a:r>
            <a:r>
              <a:rPr lang="en-GB" sz="1600" b="1" baseline="30000" dirty="0" smtClean="0"/>
              <a:t>++</a:t>
            </a:r>
            <a:endParaRPr lang="en-GB" b="1" baseline="30000" dirty="0"/>
          </a:p>
        </p:txBody>
      </p:sp>
      <p:sp>
        <p:nvSpPr>
          <p:cNvPr id="14" name="Rectangle 13"/>
          <p:cNvSpPr/>
          <p:nvPr/>
        </p:nvSpPr>
        <p:spPr>
          <a:xfrm>
            <a:off x="5772965" y="2805609"/>
            <a:ext cx="13746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/>
              <a:t>P-Epi</a:t>
            </a:r>
            <a:endParaRPr lang="en-GB" b="1" dirty="0"/>
          </a:p>
        </p:txBody>
      </p:sp>
      <p:sp>
        <p:nvSpPr>
          <p:cNvPr id="16" name="Rectangle 15"/>
          <p:cNvSpPr/>
          <p:nvPr/>
        </p:nvSpPr>
        <p:spPr>
          <a:xfrm>
            <a:off x="5779511" y="3645024"/>
            <a:ext cx="15121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/>
              <a:t>P</a:t>
            </a:r>
            <a:r>
              <a:rPr lang="en-GB" sz="1600" b="1" baseline="30000" dirty="0" smtClean="0"/>
              <a:t>++</a:t>
            </a:r>
            <a:r>
              <a:rPr lang="en-GB" sz="1600" b="1" dirty="0" smtClean="0"/>
              <a:t>-Sub</a:t>
            </a:r>
            <a:endParaRPr lang="en-GB" b="1" dirty="0"/>
          </a:p>
        </p:txBody>
      </p:sp>
      <p:sp>
        <p:nvSpPr>
          <p:cNvPr id="18" name="Rectangle 17"/>
          <p:cNvSpPr/>
          <p:nvPr/>
        </p:nvSpPr>
        <p:spPr>
          <a:xfrm>
            <a:off x="5779511" y="2420888"/>
            <a:ext cx="10081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/>
              <a:t>DPW</a:t>
            </a:r>
            <a:endParaRPr lang="en-GB" b="1" dirty="0"/>
          </a:p>
        </p:txBody>
      </p:sp>
      <p:cxnSp>
        <p:nvCxnSpPr>
          <p:cNvPr id="23" name="Straight Connector 22"/>
          <p:cNvCxnSpPr>
            <a:stCxn id="27" idx="1"/>
            <a:endCxn id="7171" idx="0"/>
          </p:cNvCxnSpPr>
          <p:nvPr/>
        </p:nvCxnSpPr>
        <p:spPr>
          <a:xfrm flipH="1">
            <a:off x="6147864" y="1798077"/>
            <a:ext cx="783775" cy="33477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6931639" y="1628800"/>
            <a:ext cx="6480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/>
              <a:t>SiO</a:t>
            </a:r>
            <a:r>
              <a:rPr lang="en-GB" sz="1600" b="1" baseline="-25000" dirty="0" smtClean="0"/>
              <a:t>2</a:t>
            </a:r>
            <a:endParaRPr lang="en-GB" b="1" baseline="-25000" dirty="0"/>
          </a:p>
        </p:txBody>
      </p:sp>
      <p:sp>
        <p:nvSpPr>
          <p:cNvPr id="29" name="Footer Placeholder 7"/>
          <p:cNvSpPr txBox="1">
            <a:spLocks/>
          </p:cNvSpPr>
          <p:nvPr/>
        </p:nvSpPr>
        <p:spPr>
          <a:xfrm>
            <a:off x="1619672" y="6535117"/>
            <a:ext cx="619268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200" dirty="0" smtClean="0"/>
              <a:t>HSTD11 – Okinawa, Japan - Dec 2017</a:t>
            </a:r>
            <a:endParaRPr lang="en-GB" sz="1200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48264" y="5445224"/>
            <a:ext cx="1980220" cy="1120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8012" y="1988840"/>
            <a:ext cx="3199892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4499992" y="2204864"/>
            <a:ext cx="0" cy="144016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3779912" y="2780928"/>
            <a:ext cx="7920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/>
              <a:t>18 μm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83027195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/>
        </p:nvSpPr>
        <p:spPr>
          <a:xfrm>
            <a:off x="8532440" y="6492875"/>
            <a:ext cx="58640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400" dirty="0" smtClean="0"/>
              <a:t>4</a:t>
            </a:r>
            <a:endParaRPr lang="en-GB" sz="1400" dirty="0"/>
          </a:p>
        </p:txBody>
      </p:sp>
      <p:sp>
        <p:nvSpPr>
          <p:cNvPr id="16" name="Rectangle 15"/>
          <p:cNvSpPr/>
          <p:nvPr/>
        </p:nvSpPr>
        <p:spPr>
          <a:xfrm>
            <a:off x="1835696" y="1069855"/>
            <a:ext cx="53629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GB" sz="2800" b="1" dirty="0" smtClean="0">
                <a:sym typeface="Symbol"/>
              </a:rPr>
              <a:t>OVERMOS1 description</a:t>
            </a:r>
            <a:endParaRPr lang="en-GB" sz="2800" b="1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5319" y="1957482"/>
            <a:ext cx="2870200" cy="2578100"/>
          </a:xfrm>
          <a:prstGeom prst="rect">
            <a:avLst/>
          </a:prstGeom>
        </p:spPr>
      </p:pic>
      <p:sp>
        <p:nvSpPr>
          <p:cNvPr id="18" name="Rounded Rectangle 17"/>
          <p:cNvSpPr/>
          <p:nvPr/>
        </p:nvSpPr>
        <p:spPr>
          <a:xfrm>
            <a:off x="3552529" y="2605554"/>
            <a:ext cx="2232248" cy="194421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637130" y="4149080"/>
            <a:ext cx="1031214" cy="369332"/>
          </a:xfrm>
          <a:prstGeom prst="rect">
            <a:avLst/>
          </a:prstGeom>
          <a:solidFill>
            <a:srgbClr val="FF0000"/>
          </a:solidFill>
        </p:spPr>
        <p:txBody>
          <a:bodyPr wrap="none">
            <a:spAutoFit/>
          </a:bodyPr>
          <a:lstStyle/>
          <a:p>
            <a:r>
              <a:rPr lang="en-GB" dirty="0"/>
              <a:t>ACTIVE </a:t>
            </a:r>
            <a:endParaRPr lang="en-US" dirty="0"/>
          </a:p>
        </p:txBody>
      </p:sp>
      <p:sp>
        <p:nvSpPr>
          <p:cNvPr id="21" name="Freeform 20"/>
          <p:cNvSpPr/>
          <p:nvPr/>
        </p:nvSpPr>
        <p:spPr>
          <a:xfrm>
            <a:off x="2883191" y="1917592"/>
            <a:ext cx="3008376" cy="2672287"/>
          </a:xfrm>
          <a:custGeom>
            <a:avLst/>
            <a:gdLst>
              <a:gd name="connsiteX0" fmla="*/ 199040 w 3080384"/>
              <a:gd name="connsiteY0" fmla="*/ 9478 h 2824231"/>
              <a:gd name="connsiteX1" fmla="*/ 199040 w 3080384"/>
              <a:gd name="connsiteY1" fmla="*/ 9478 h 2824231"/>
              <a:gd name="connsiteX2" fmla="*/ 3080384 w 3080384"/>
              <a:gd name="connsiteY2" fmla="*/ 18955 h 2824231"/>
              <a:gd name="connsiteX3" fmla="*/ 3070906 w 3080384"/>
              <a:gd name="connsiteY3" fmla="*/ 663410 h 2824231"/>
              <a:gd name="connsiteX4" fmla="*/ 653989 w 3080384"/>
              <a:gd name="connsiteY4" fmla="*/ 663410 h 2824231"/>
              <a:gd name="connsiteX5" fmla="*/ 625555 w 3080384"/>
              <a:gd name="connsiteY5" fmla="*/ 2824231 h 2824231"/>
              <a:gd name="connsiteX6" fmla="*/ 0 w 3080384"/>
              <a:gd name="connsiteY6" fmla="*/ 2814754 h 2824231"/>
              <a:gd name="connsiteX7" fmla="*/ 18956 w 3080384"/>
              <a:gd name="connsiteY7" fmla="*/ 0 h 2824231"/>
              <a:gd name="connsiteX8" fmla="*/ 199040 w 3080384"/>
              <a:gd name="connsiteY8" fmla="*/ 9478 h 2824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80384" h="2824231">
                <a:moveTo>
                  <a:pt x="199040" y="9478"/>
                </a:moveTo>
                <a:lnTo>
                  <a:pt x="199040" y="9478"/>
                </a:lnTo>
                <a:lnTo>
                  <a:pt x="3080384" y="18955"/>
                </a:lnTo>
                <a:lnTo>
                  <a:pt x="3070906" y="663410"/>
                </a:lnTo>
                <a:lnTo>
                  <a:pt x="653989" y="663410"/>
                </a:lnTo>
                <a:lnTo>
                  <a:pt x="625555" y="2824231"/>
                </a:lnTo>
                <a:lnTo>
                  <a:pt x="0" y="2814754"/>
                </a:lnTo>
                <a:lnTo>
                  <a:pt x="18956" y="0"/>
                </a:lnTo>
                <a:lnTo>
                  <a:pt x="199040" y="9478"/>
                </a:lnTo>
                <a:close/>
              </a:path>
            </a:pathLst>
          </a:custGeom>
          <a:noFill/>
          <a:ln w="28575" cmpd="sng">
            <a:solidFill>
              <a:srgbClr val="FFCC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010983" y="4283804"/>
            <a:ext cx="1155447" cy="369332"/>
          </a:xfrm>
          <a:prstGeom prst="rect">
            <a:avLst/>
          </a:prstGeom>
          <a:solidFill>
            <a:srgbClr val="FFCCFF"/>
          </a:solidFill>
        </p:spPr>
        <p:txBody>
          <a:bodyPr wrap="none">
            <a:spAutoFit/>
          </a:bodyPr>
          <a:lstStyle/>
          <a:p>
            <a:r>
              <a:rPr lang="en-GB" dirty="0" smtClean="0"/>
              <a:t>PASSIVE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251594" y="5157192"/>
            <a:ext cx="80648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1600" dirty="0" smtClean="0"/>
              <a:t>The </a:t>
            </a:r>
            <a:r>
              <a:rPr lang="en-GB" sz="1600" dirty="0"/>
              <a:t>ASIC logically consists of PASSIVE and ACTIVE </a:t>
            </a:r>
            <a:r>
              <a:rPr lang="en-GB" sz="1600" dirty="0" smtClean="0"/>
              <a:t>structures, </a:t>
            </a:r>
            <a:r>
              <a:rPr lang="en-GB" sz="1600" dirty="0"/>
              <a:t>i.e. without and with in-pixel electronics respectively;</a:t>
            </a:r>
          </a:p>
          <a:p>
            <a:endParaRPr lang="en-GB" sz="1600" dirty="0" smtClean="0"/>
          </a:p>
        </p:txBody>
      </p:sp>
      <p:sp>
        <p:nvSpPr>
          <p:cNvPr id="34" name="Footer Placeholder 7"/>
          <p:cNvSpPr txBox="1">
            <a:spLocks/>
          </p:cNvSpPr>
          <p:nvPr/>
        </p:nvSpPr>
        <p:spPr>
          <a:xfrm>
            <a:off x="1619672" y="6535117"/>
            <a:ext cx="619268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200" dirty="0" smtClean="0"/>
              <a:t>HSTD11 – Okinawa, Japan - Dec 2017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84151771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/>
        </p:nvSpPr>
        <p:spPr>
          <a:xfrm>
            <a:off x="8532440" y="6492875"/>
            <a:ext cx="58640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400" dirty="0" smtClean="0"/>
              <a:t>5</a:t>
            </a:r>
            <a:endParaRPr lang="en-GB" sz="1400" dirty="0"/>
          </a:p>
        </p:txBody>
      </p:sp>
      <p:sp>
        <p:nvSpPr>
          <p:cNvPr id="16" name="Rectangle 15"/>
          <p:cNvSpPr/>
          <p:nvPr/>
        </p:nvSpPr>
        <p:spPr>
          <a:xfrm>
            <a:off x="1835696" y="1069855"/>
            <a:ext cx="53629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GB" sz="2800" b="1" dirty="0" smtClean="0">
                <a:sym typeface="Symbol"/>
              </a:rPr>
              <a:t>OVERMOS1 description</a:t>
            </a:r>
            <a:endParaRPr lang="en-GB" sz="2800" b="1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9722" y="1957482"/>
            <a:ext cx="2870200" cy="2578100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251594" y="5157192"/>
            <a:ext cx="756076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1600" dirty="0" smtClean="0"/>
              <a:t>The PASSIVE pixels </a:t>
            </a:r>
            <a:r>
              <a:rPr lang="en-GB" sz="1600" dirty="0" smtClean="0"/>
              <a:t>consist of arrays of pixels with different </a:t>
            </a:r>
            <a:r>
              <a:rPr lang="en-GB" sz="1600" dirty="0" smtClean="0"/>
              <a:t>arrangements of the </a:t>
            </a:r>
            <a:r>
              <a:rPr lang="en-GB" sz="1600" dirty="0" smtClean="0"/>
              <a:t>4 collecting nodes (of the same size) within each pixel</a:t>
            </a:r>
          </a:p>
          <a:p>
            <a:pPr marL="285750" indent="-285750">
              <a:buFont typeface="Arial" charset="0"/>
              <a:buChar char="•"/>
            </a:pPr>
            <a:r>
              <a:rPr lang="en-GB" sz="1600" dirty="0" smtClean="0"/>
              <a:t>The </a:t>
            </a:r>
            <a:r>
              <a:rPr lang="en-GB" sz="1600" dirty="0" smtClean="0"/>
              <a:t>ACTIVE pixels, i.e. with in-pixel electronics, all allow analogue readout of the pixels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940152" y="3846820"/>
            <a:ext cx="249419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/>
              <a:t>5</a:t>
            </a:r>
            <a:r>
              <a:rPr lang="en-GB" sz="1200" dirty="0" smtClean="0"/>
              <a:t>: Basic Active: 5x5 of 40 x 40 um</a:t>
            </a:r>
            <a:endParaRPr lang="en-US" sz="1200" dirty="0"/>
          </a:p>
        </p:txBody>
      </p:sp>
      <p:sp>
        <p:nvSpPr>
          <p:cNvPr id="23" name="Rectangle 22"/>
          <p:cNvSpPr/>
          <p:nvPr/>
        </p:nvSpPr>
        <p:spPr>
          <a:xfrm>
            <a:off x="5940152" y="3285999"/>
            <a:ext cx="32769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/>
              <a:t>6</a:t>
            </a:r>
            <a:r>
              <a:rPr lang="en-GB" sz="1200" dirty="0" smtClean="0"/>
              <a:t>: Basic Active AC Large  5x5 of 40 x 400 um</a:t>
            </a:r>
            <a:br>
              <a:rPr lang="en-GB" sz="1200" dirty="0" smtClean="0"/>
            </a:br>
            <a:r>
              <a:rPr lang="en-GB" sz="1200" dirty="0" smtClean="0"/>
              <a:t>independent diode biasing AC coupled</a:t>
            </a:r>
            <a:endParaRPr lang="en-US" sz="1200" dirty="0"/>
          </a:p>
        </p:txBody>
      </p:sp>
      <p:sp>
        <p:nvSpPr>
          <p:cNvPr id="28" name="Rectangle 27"/>
          <p:cNvSpPr/>
          <p:nvPr/>
        </p:nvSpPr>
        <p:spPr>
          <a:xfrm>
            <a:off x="5940152" y="1772816"/>
            <a:ext cx="28335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/>
              <a:t>1</a:t>
            </a:r>
            <a:r>
              <a:rPr lang="en-GB" sz="1200" dirty="0" smtClean="0"/>
              <a:t>: Symmetric Passive: 5x5 of 40 x 40 um</a:t>
            </a:r>
            <a:endParaRPr lang="en-US" sz="1200" dirty="0"/>
          </a:p>
        </p:txBody>
      </p:sp>
      <p:sp>
        <p:nvSpPr>
          <p:cNvPr id="30" name="Rectangle 29"/>
          <p:cNvSpPr/>
          <p:nvPr/>
        </p:nvSpPr>
        <p:spPr>
          <a:xfrm>
            <a:off x="223286" y="1844824"/>
            <a:ext cx="25485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/>
              <a:t>2</a:t>
            </a:r>
            <a:r>
              <a:rPr lang="en-GB" sz="1200" dirty="0" smtClean="0"/>
              <a:t>: Basic Passive: 5x5 of 40 x 40 um</a:t>
            </a:r>
            <a:br>
              <a:rPr lang="en-GB" sz="1200" dirty="0" smtClean="0"/>
            </a:br>
            <a:endParaRPr lang="en-US" sz="1200" dirty="0"/>
          </a:p>
        </p:txBody>
      </p:sp>
      <p:sp>
        <p:nvSpPr>
          <p:cNvPr id="19" name="Rounded Rectangle 18"/>
          <p:cNvSpPr/>
          <p:nvPr/>
        </p:nvSpPr>
        <p:spPr>
          <a:xfrm>
            <a:off x="5259240" y="2021179"/>
            <a:ext cx="525322" cy="530770"/>
          </a:xfrm>
          <a:prstGeom prst="roundRect">
            <a:avLst/>
          </a:prstGeom>
          <a:solidFill>
            <a:schemeClr val="bg2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22" name="Rounded Rectangle 21"/>
          <p:cNvSpPr/>
          <p:nvPr/>
        </p:nvSpPr>
        <p:spPr>
          <a:xfrm>
            <a:off x="3581790" y="2021179"/>
            <a:ext cx="525322" cy="530770"/>
          </a:xfrm>
          <a:prstGeom prst="roundRect">
            <a:avLst/>
          </a:prstGeom>
          <a:solidFill>
            <a:schemeClr val="bg2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25" name="Rounded Rectangle 24"/>
          <p:cNvSpPr/>
          <p:nvPr/>
        </p:nvSpPr>
        <p:spPr>
          <a:xfrm>
            <a:off x="3047810" y="2708920"/>
            <a:ext cx="525322" cy="530770"/>
          </a:xfrm>
          <a:prstGeom prst="roundRect">
            <a:avLst/>
          </a:prstGeom>
          <a:solidFill>
            <a:schemeClr val="bg2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3</a:t>
            </a:r>
            <a:endParaRPr lang="en-GB" dirty="0"/>
          </a:p>
        </p:txBody>
      </p:sp>
      <p:sp>
        <p:nvSpPr>
          <p:cNvPr id="32" name="Rounded Rectangle 31"/>
          <p:cNvSpPr/>
          <p:nvPr/>
        </p:nvSpPr>
        <p:spPr>
          <a:xfrm>
            <a:off x="3047810" y="3791384"/>
            <a:ext cx="525322" cy="530770"/>
          </a:xfrm>
          <a:prstGeom prst="roundRect">
            <a:avLst/>
          </a:prstGeom>
          <a:solidFill>
            <a:schemeClr val="bg2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4</a:t>
            </a:r>
            <a:endParaRPr lang="en-GB" dirty="0"/>
          </a:p>
        </p:txBody>
      </p:sp>
      <p:sp>
        <p:nvSpPr>
          <p:cNvPr id="33" name="Freeform 32"/>
          <p:cNvSpPr/>
          <p:nvPr/>
        </p:nvSpPr>
        <p:spPr>
          <a:xfrm>
            <a:off x="2889781" y="1917592"/>
            <a:ext cx="3008376" cy="2672287"/>
          </a:xfrm>
          <a:custGeom>
            <a:avLst/>
            <a:gdLst>
              <a:gd name="connsiteX0" fmla="*/ 199040 w 3080384"/>
              <a:gd name="connsiteY0" fmla="*/ 9478 h 2824231"/>
              <a:gd name="connsiteX1" fmla="*/ 199040 w 3080384"/>
              <a:gd name="connsiteY1" fmla="*/ 9478 h 2824231"/>
              <a:gd name="connsiteX2" fmla="*/ 3080384 w 3080384"/>
              <a:gd name="connsiteY2" fmla="*/ 18955 h 2824231"/>
              <a:gd name="connsiteX3" fmla="*/ 3070906 w 3080384"/>
              <a:gd name="connsiteY3" fmla="*/ 663410 h 2824231"/>
              <a:gd name="connsiteX4" fmla="*/ 653989 w 3080384"/>
              <a:gd name="connsiteY4" fmla="*/ 663410 h 2824231"/>
              <a:gd name="connsiteX5" fmla="*/ 625555 w 3080384"/>
              <a:gd name="connsiteY5" fmla="*/ 2824231 h 2824231"/>
              <a:gd name="connsiteX6" fmla="*/ 0 w 3080384"/>
              <a:gd name="connsiteY6" fmla="*/ 2814754 h 2824231"/>
              <a:gd name="connsiteX7" fmla="*/ 18956 w 3080384"/>
              <a:gd name="connsiteY7" fmla="*/ 0 h 2824231"/>
              <a:gd name="connsiteX8" fmla="*/ 199040 w 3080384"/>
              <a:gd name="connsiteY8" fmla="*/ 9478 h 2824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80384" h="2824231">
                <a:moveTo>
                  <a:pt x="199040" y="9478"/>
                </a:moveTo>
                <a:lnTo>
                  <a:pt x="199040" y="9478"/>
                </a:lnTo>
                <a:lnTo>
                  <a:pt x="3080384" y="18955"/>
                </a:lnTo>
                <a:lnTo>
                  <a:pt x="3070906" y="663410"/>
                </a:lnTo>
                <a:lnTo>
                  <a:pt x="653989" y="663410"/>
                </a:lnTo>
                <a:lnTo>
                  <a:pt x="625555" y="2824231"/>
                </a:lnTo>
                <a:lnTo>
                  <a:pt x="0" y="2814754"/>
                </a:lnTo>
                <a:lnTo>
                  <a:pt x="18956" y="0"/>
                </a:lnTo>
                <a:lnTo>
                  <a:pt x="199040" y="9478"/>
                </a:lnTo>
                <a:close/>
              </a:path>
            </a:pathLst>
          </a:custGeom>
          <a:noFill/>
          <a:ln w="28575" cmpd="sng">
            <a:solidFill>
              <a:srgbClr val="FFCC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3548324" y="2605554"/>
            <a:ext cx="2232248" cy="194421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23286" y="2597916"/>
            <a:ext cx="25485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/>
              <a:t>3</a:t>
            </a:r>
            <a:r>
              <a:rPr lang="en-GB" sz="1200" dirty="0" smtClean="0"/>
              <a:t>: Basic Passive Large: 5x5 of 40 x 400 um merged</a:t>
            </a:r>
            <a:br>
              <a:rPr lang="en-GB" sz="1200" dirty="0" smtClean="0"/>
            </a:br>
            <a:endParaRPr lang="en-US" sz="1200" dirty="0"/>
          </a:p>
        </p:txBody>
      </p:sp>
      <p:sp>
        <p:nvSpPr>
          <p:cNvPr id="36" name="Rectangle 35"/>
          <p:cNvSpPr/>
          <p:nvPr/>
        </p:nvSpPr>
        <p:spPr>
          <a:xfrm>
            <a:off x="223286" y="3520285"/>
            <a:ext cx="25485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/>
              <a:t>4</a:t>
            </a:r>
            <a:r>
              <a:rPr lang="en-GB" sz="1200" dirty="0" smtClean="0"/>
              <a:t>: Basic Passive Large: 5x5 of 40 x 400 um</a:t>
            </a:r>
            <a:br>
              <a:rPr lang="en-GB" sz="1200" dirty="0" smtClean="0"/>
            </a:br>
            <a:endParaRPr lang="en-US" sz="1200" dirty="0"/>
          </a:p>
        </p:txBody>
      </p:sp>
      <p:sp>
        <p:nvSpPr>
          <p:cNvPr id="37" name="Rounded Rectangle 36"/>
          <p:cNvSpPr/>
          <p:nvPr/>
        </p:nvSpPr>
        <p:spPr>
          <a:xfrm>
            <a:off x="5214285" y="3861048"/>
            <a:ext cx="525322" cy="530770"/>
          </a:xfrm>
          <a:prstGeom prst="roundRect">
            <a:avLst/>
          </a:prstGeom>
          <a:solidFill>
            <a:schemeClr val="bg2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5</a:t>
            </a:r>
            <a:endParaRPr lang="en-GB" dirty="0"/>
          </a:p>
        </p:txBody>
      </p:sp>
      <p:sp>
        <p:nvSpPr>
          <p:cNvPr id="38" name="Rounded Rectangle 37"/>
          <p:cNvSpPr/>
          <p:nvPr/>
        </p:nvSpPr>
        <p:spPr>
          <a:xfrm>
            <a:off x="5270814" y="2981147"/>
            <a:ext cx="525322" cy="530770"/>
          </a:xfrm>
          <a:prstGeom prst="roundRect">
            <a:avLst/>
          </a:prstGeom>
          <a:solidFill>
            <a:schemeClr val="bg2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6</a:t>
            </a:r>
            <a:endParaRPr lang="en-GB" dirty="0"/>
          </a:p>
        </p:txBody>
      </p:sp>
      <p:sp>
        <p:nvSpPr>
          <p:cNvPr id="39" name="Rounded Rectangle 38"/>
          <p:cNvSpPr/>
          <p:nvPr/>
        </p:nvSpPr>
        <p:spPr>
          <a:xfrm>
            <a:off x="4420004" y="2981147"/>
            <a:ext cx="525322" cy="530770"/>
          </a:xfrm>
          <a:prstGeom prst="roundRect">
            <a:avLst/>
          </a:prstGeom>
          <a:solidFill>
            <a:schemeClr val="bg2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7</a:t>
            </a:r>
            <a:endParaRPr lang="en-GB" dirty="0"/>
          </a:p>
        </p:txBody>
      </p:sp>
      <p:sp>
        <p:nvSpPr>
          <p:cNvPr id="40" name="Rounded Rectangle 39"/>
          <p:cNvSpPr/>
          <p:nvPr/>
        </p:nvSpPr>
        <p:spPr>
          <a:xfrm>
            <a:off x="3722679" y="2981147"/>
            <a:ext cx="525322" cy="530770"/>
          </a:xfrm>
          <a:prstGeom prst="roundRect">
            <a:avLst/>
          </a:prstGeom>
          <a:solidFill>
            <a:schemeClr val="bg2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8</a:t>
            </a:r>
            <a:endParaRPr lang="en-GB" dirty="0"/>
          </a:p>
        </p:txBody>
      </p:sp>
      <p:sp>
        <p:nvSpPr>
          <p:cNvPr id="41" name="Rectangle 40"/>
          <p:cNvSpPr/>
          <p:nvPr/>
        </p:nvSpPr>
        <p:spPr>
          <a:xfrm>
            <a:off x="5940152" y="2725179"/>
            <a:ext cx="26981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/>
              <a:t>7</a:t>
            </a:r>
            <a:r>
              <a:rPr lang="en-GB" sz="1200" dirty="0" smtClean="0"/>
              <a:t>: Basic Active Large Merged  5x5 </a:t>
            </a:r>
            <a:r>
              <a:rPr lang="en-GB" sz="1200" dirty="0" smtClean="0"/>
              <a:t>of</a:t>
            </a:r>
            <a:br>
              <a:rPr lang="en-GB" sz="1200" dirty="0" smtClean="0"/>
            </a:br>
            <a:r>
              <a:rPr lang="en-GB" sz="1200" dirty="0" smtClean="0"/>
              <a:t> </a:t>
            </a:r>
            <a:r>
              <a:rPr lang="en-GB" sz="1200" dirty="0" smtClean="0"/>
              <a:t>40 x 400 um</a:t>
            </a:r>
            <a:br>
              <a:rPr lang="en-GB" sz="1200" dirty="0" smtClean="0"/>
            </a:br>
            <a:endParaRPr lang="en-US" sz="1200" dirty="0"/>
          </a:p>
        </p:txBody>
      </p:sp>
      <p:sp>
        <p:nvSpPr>
          <p:cNvPr id="42" name="Rectangle 41"/>
          <p:cNvSpPr/>
          <p:nvPr/>
        </p:nvSpPr>
        <p:spPr>
          <a:xfrm>
            <a:off x="5940152" y="2164359"/>
            <a:ext cx="29733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/>
              <a:t>8</a:t>
            </a:r>
            <a:r>
              <a:rPr lang="en-GB" sz="1200" dirty="0" smtClean="0"/>
              <a:t>: Basic Active Large 5x5 of 40 x 400 um</a:t>
            </a:r>
            <a:br>
              <a:rPr lang="en-GB" sz="1200" dirty="0" smtClean="0"/>
            </a:br>
            <a:endParaRPr lang="en-US" sz="1200" dirty="0"/>
          </a:p>
        </p:txBody>
      </p:sp>
      <p:sp>
        <p:nvSpPr>
          <p:cNvPr id="43" name="Rectangle 42"/>
          <p:cNvSpPr/>
          <p:nvPr/>
        </p:nvSpPr>
        <p:spPr>
          <a:xfrm>
            <a:off x="6637130" y="4149080"/>
            <a:ext cx="1031214" cy="369332"/>
          </a:xfrm>
          <a:prstGeom prst="rect">
            <a:avLst/>
          </a:prstGeom>
          <a:solidFill>
            <a:srgbClr val="FF0000"/>
          </a:solidFill>
        </p:spPr>
        <p:txBody>
          <a:bodyPr wrap="none">
            <a:spAutoFit/>
          </a:bodyPr>
          <a:lstStyle/>
          <a:p>
            <a:r>
              <a:rPr lang="en-GB" dirty="0"/>
              <a:t>ACTIVE </a:t>
            </a:r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1010983" y="4283804"/>
            <a:ext cx="1155447" cy="369332"/>
          </a:xfrm>
          <a:prstGeom prst="rect">
            <a:avLst/>
          </a:prstGeom>
          <a:solidFill>
            <a:srgbClr val="FFCCFF"/>
          </a:solidFill>
        </p:spPr>
        <p:txBody>
          <a:bodyPr wrap="none">
            <a:spAutoFit/>
          </a:bodyPr>
          <a:lstStyle/>
          <a:p>
            <a:r>
              <a:rPr lang="en-GB" dirty="0" smtClean="0"/>
              <a:t>PASSIVE</a:t>
            </a:r>
            <a:endParaRPr lang="en-US" dirty="0"/>
          </a:p>
        </p:txBody>
      </p:sp>
      <p:sp>
        <p:nvSpPr>
          <p:cNvPr id="46" name="Footer Placeholder 7"/>
          <p:cNvSpPr txBox="1">
            <a:spLocks/>
          </p:cNvSpPr>
          <p:nvPr/>
        </p:nvSpPr>
        <p:spPr>
          <a:xfrm>
            <a:off x="1619672" y="6535117"/>
            <a:ext cx="619268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200" dirty="0" smtClean="0"/>
              <a:t>HSTD11 – Okinawa, Japan - Dec 2017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01883169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/>
        </p:nvSpPr>
        <p:spPr>
          <a:xfrm>
            <a:off x="8532440" y="6492875"/>
            <a:ext cx="58640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400" dirty="0" smtClean="0"/>
              <a:t>6</a:t>
            </a:r>
            <a:endParaRPr lang="en-GB" sz="1400" dirty="0"/>
          </a:p>
        </p:txBody>
      </p:sp>
      <p:sp>
        <p:nvSpPr>
          <p:cNvPr id="16" name="Rectangle 15"/>
          <p:cNvSpPr/>
          <p:nvPr/>
        </p:nvSpPr>
        <p:spPr>
          <a:xfrm>
            <a:off x="1835696" y="1069855"/>
            <a:ext cx="53629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GB" sz="2800" b="1" dirty="0" smtClean="0">
                <a:sym typeface="Symbol"/>
              </a:rPr>
              <a:t>OVERMOS1 description</a:t>
            </a:r>
            <a:endParaRPr lang="en-GB" sz="2800" b="1" dirty="0" smtClean="0"/>
          </a:p>
        </p:txBody>
      </p:sp>
      <p:sp>
        <p:nvSpPr>
          <p:cNvPr id="27" name="Rectangle 26"/>
          <p:cNvSpPr/>
          <p:nvPr/>
        </p:nvSpPr>
        <p:spPr>
          <a:xfrm>
            <a:off x="251594" y="5373216"/>
            <a:ext cx="756076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1600" dirty="0" smtClean="0"/>
              <a:t>The ACTIVE pixels include a charge amplifier, shaper and Voltage follower with each output being routed out</a:t>
            </a:r>
          </a:p>
          <a:p>
            <a:pPr marL="285750" indent="-285750">
              <a:buFont typeface="Arial" charset="0"/>
              <a:buChar char="•"/>
            </a:pPr>
            <a:r>
              <a:rPr lang="en-GB" sz="1600" dirty="0" smtClean="0"/>
              <a:t>Some flavours feature AC coupling to the RO, allowing for relatively high voltage biasing to the pixels</a:t>
            </a:r>
          </a:p>
        </p:txBody>
      </p:sp>
      <p:sp>
        <p:nvSpPr>
          <p:cNvPr id="29" name="Footer Placeholder 7"/>
          <p:cNvSpPr txBox="1">
            <a:spLocks/>
          </p:cNvSpPr>
          <p:nvPr/>
        </p:nvSpPr>
        <p:spPr>
          <a:xfrm>
            <a:off x="1619672" y="6535117"/>
            <a:ext cx="619268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200" dirty="0" smtClean="0"/>
              <a:t>HSTD11 – Okinawa, Japan - Dec 2017</a:t>
            </a:r>
            <a:endParaRPr lang="en-GB" sz="1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287" y="1772816"/>
            <a:ext cx="5276017" cy="324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097787" y="2051556"/>
            <a:ext cx="18261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charge amplifier</a:t>
            </a:r>
          </a:p>
        </p:txBody>
      </p:sp>
      <p:sp>
        <p:nvSpPr>
          <p:cNvPr id="9" name="Rectangle 8"/>
          <p:cNvSpPr/>
          <p:nvPr/>
        </p:nvSpPr>
        <p:spPr>
          <a:xfrm>
            <a:off x="6012160" y="3131676"/>
            <a:ext cx="889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shaper</a:t>
            </a:r>
            <a:endParaRPr lang="en-GB" dirty="0"/>
          </a:p>
        </p:txBody>
      </p:sp>
      <p:sp>
        <p:nvSpPr>
          <p:cNvPr id="3" name="Rounded Rectangle 2"/>
          <p:cNvSpPr/>
          <p:nvPr/>
        </p:nvSpPr>
        <p:spPr>
          <a:xfrm>
            <a:off x="2032287" y="1772816"/>
            <a:ext cx="2484890" cy="345638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0"/>
          <p:cNvSpPr/>
          <p:nvPr/>
        </p:nvSpPr>
        <p:spPr>
          <a:xfrm>
            <a:off x="4535382" y="1772816"/>
            <a:ext cx="2484890" cy="345638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01674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536" y="1872208"/>
            <a:ext cx="2863328" cy="2564904"/>
          </a:xfrm>
          <a:prstGeom prst="rect">
            <a:avLst/>
          </a:prstGeom>
        </p:spPr>
      </p:pic>
      <p:sp>
        <p:nvSpPr>
          <p:cNvPr id="4" name="Slide Number Placeholder 5"/>
          <p:cNvSpPr txBox="1">
            <a:spLocks/>
          </p:cNvSpPr>
          <p:nvPr/>
        </p:nvSpPr>
        <p:spPr>
          <a:xfrm>
            <a:off x="8532440" y="6492875"/>
            <a:ext cx="58640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400" dirty="0" smtClean="0"/>
              <a:t>7</a:t>
            </a:r>
            <a:endParaRPr lang="en-GB" sz="14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1916832"/>
            <a:ext cx="2051850" cy="2055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ounded Rectangle 1"/>
          <p:cNvSpPr/>
          <p:nvPr/>
        </p:nvSpPr>
        <p:spPr>
          <a:xfrm>
            <a:off x="971600" y="1916832"/>
            <a:ext cx="864096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Connector 4"/>
          <p:cNvCxnSpPr>
            <a:stCxn id="2" idx="3"/>
            <a:endCxn id="12290" idx="1"/>
          </p:cNvCxnSpPr>
          <p:nvPr/>
        </p:nvCxnSpPr>
        <p:spPr>
          <a:xfrm>
            <a:off x="1835696" y="2168860"/>
            <a:ext cx="2160240" cy="775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4788024" y="2708920"/>
            <a:ext cx="504056" cy="43204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flipH="1" flipV="1">
            <a:off x="5364088" y="2924944"/>
            <a:ext cx="1440104" cy="547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251594" y="4941168"/>
            <a:ext cx="82808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1600" dirty="0" smtClean="0"/>
              <a:t>All the pixels in the OVERMOS1 include an p++ region around each diode to isolate them from neighbouring </a:t>
            </a:r>
            <a:r>
              <a:rPr lang="en-GB" sz="1600" dirty="0" smtClean="0"/>
              <a:t>ones</a:t>
            </a:r>
            <a:r>
              <a:rPr lang="en-GB" sz="1600" dirty="0" smtClean="0"/>
              <a:t>, an issue that plagued previous version of OVERMOS</a:t>
            </a:r>
            <a:br>
              <a:rPr lang="en-GB" sz="1600" dirty="0" smtClean="0"/>
            </a:br>
            <a:r>
              <a:rPr lang="en-GB" sz="1600" dirty="0" smtClean="0"/>
              <a:t>  </a:t>
            </a:r>
            <a:endParaRPr lang="en-GB" sz="1600" dirty="0" smtClean="0"/>
          </a:p>
          <a:p>
            <a:pPr marL="285750" indent="-285750">
              <a:buFont typeface="Arial" charset="0"/>
              <a:buChar char="•"/>
            </a:pPr>
            <a:r>
              <a:rPr lang="en-GB" sz="1600" dirty="0" smtClean="0"/>
              <a:t>The OVERMOS1 ASIC ‘basic passive’ has been tested before and after n-irradiation for DC and charge collection 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1917622"/>
            <a:ext cx="2203411" cy="2087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520461" y="4293096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Pixel 4</a:t>
            </a:r>
            <a:endParaRPr lang="en-GB" b="1" dirty="0"/>
          </a:p>
        </p:txBody>
      </p:sp>
      <p:cxnSp>
        <p:nvCxnSpPr>
          <p:cNvPr id="15" name="Straight Connector 14"/>
          <p:cNvCxnSpPr>
            <a:endCxn id="10" idx="2"/>
          </p:cNvCxnSpPr>
          <p:nvPr/>
        </p:nvCxnSpPr>
        <p:spPr>
          <a:xfrm flipV="1">
            <a:off x="4957810" y="3140968"/>
            <a:ext cx="82242" cy="108012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835696" y="1069855"/>
            <a:ext cx="53629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GB" sz="2800" b="1" dirty="0" smtClean="0">
                <a:sym typeface="Symbol"/>
              </a:rPr>
              <a:t>OVERMOS1 description</a:t>
            </a:r>
            <a:endParaRPr lang="en-GB" sz="2800" b="1" dirty="0" smtClean="0"/>
          </a:p>
        </p:txBody>
      </p:sp>
      <p:sp>
        <p:nvSpPr>
          <p:cNvPr id="21" name="TextBox 20"/>
          <p:cNvSpPr txBox="1"/>
          <p:nvPr/>
        </p:nvSpPr>
        <p:spPr>
          <a:xfrm>
            <a:off x="8284246" y="4293096"/>
            <a:ext cx="608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P++ </a:t>
            </a:r>
            <a:endParaRPr lang="en-GB" b="1" dirty="0"/>
          </a:p>
        </p:txBody>
      </p:sp>
      <p:cxnSp>
        <p:nvCxnSpPr>
          <p:cNvPr id="22" name="Straight Connector 21"/>
          <p:cNvCxnSpPr>
            <a:stCxn id="21" idx="0"/>
          </p:cNvCxnSpPr>
          <p:nvPr/>
        </p:nvCxnSpPr>
        <p:spPr>
          <a:xfrm flipH="1" flipV="1">
            <a:off x="7966610" y="3140968"/>
            <a:ext cx="621753" cy="1152128"/>
          </a:xfrm>
          <a:prstGeom prst="line">
            <a:avLst/>
          </a:prstGeom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948264" y="4293096"/>
            <a:ext cx="620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N</a:t>
            </a:r>
            <a:r>
              <a:rPr lang="en-GB" b="1" dirty="0" smtClean="0"/>
              <a:t>++ </a:t>
            </a:r>
            <a:endParaRPr lang="en-GB" b="1" dirty="0"/>
          </a:p>
        </p:txBody>
      </p:sp>
      <p:cxnSp>
        <p:nvCxnSpPr>
          <p:cNvPr id="25" name="Straight Connector 24"/>
          <p:cNvCxnSpPr>
            <a:stCxn id="23" idx="0"/>
          </p:cNvCxnSpPr>
          <p:nvPr/>
        </p:nvCxnSpPr>
        <p:spPr>
          <a:xfrm flipH="1" flipV="1">
            <a:off x="7236296" y="3645024"/>
            <a:ext cx="22454" cy="64807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596336" y="1412776"/>
            <a:ext cx="586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40um</a:t>
            </a:r>
            <a:r>
              <a:rPr lang="en-GB" b="1" dirty="0" smtClean="0"/>
              <a:t> </a:t>
            </a:r>
            <a:endParaRPr lang="en-GB" b="1" dirty="0"/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6804248" y="1772816"/>
            <a:ext cx="223224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6660232" y="1916832"/>
            <a:ext cx="8384" cy="208823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 rot="16200000">
            <a:off x="6263532" y="2590959"/>
            <a:ext cx="586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40um</a:t>
            </a:r>
            <a:r>
              <a:rPr lang="en-GB" b="1" dirty="0" smtClean="0"/>
              <a:t> </a:t>
            </a:r>
            <a:endParaRPr lang="en-GB" b="1" dirty="0"/>
          </a:p>
        </p:txBody>
      </p:sp>
      <p:sp>
        <p:nvSpPr>
          <p:cNvPr id="24" name="Footer Placeholder 7"/>
          <p:cNvSpPr txBox="1">
            <a:spLocks/>
          </p:cNvSpPr>
          <p:nvPr/>
        </p:nvSpPr>
        <p:spPr>
          <a:xfrm>
            <a:off x="1619672" y="6535117"/>
            <a:ext cx="619268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200" dirty="0" smtClean="0"/>
              <a:t>HSTD11 – Okinawa, Japan - Dec 2017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2826105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fwilson_stf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41538</TotalTime>
  <Words>1525</Words>
  <Application>Microsoft Macintosh PowerPoint</Application>
  <PresentationFormat>On-screen Show (4:3)</PresentationFormat>
  <Paragraphs>344</Paragraphs>
  <Slides>26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fwilson_stfc</vt:lpstr>
      <vt:lpstr>OVERMOS CMOS HR detector for HEP applications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RAL Particle Physics Department and RAL CMOS Sensor Design Group</dc:title>
  <dc:creator>E.Giulio Villani</dc:creator>
  <cp:lastModifiedBy>giulio villani</cp:lastModifiedBy>
  <cp:revision>360</cp:revision>
  <cp:lastPrinted>2016-11-10T11:46:35Z</cp:lastPrinted>
  <dcterms:created xsi:type="dcterms:W3CDTF">2016-11-08T15:57:42Z</dcterms:created>
  <dcterms:modified xsi:type="dcterms:W3CDTF">2017-12-11T23:48:48Z</dcterms:modified>
</cp:coreProperties>
</file>