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6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7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8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65" r:id="rId2"/>
    <p:sldMasterId id="2147483777" r:id="rId3"/>
    <p:sldMasterId id="2147483789" r:id="rId4"/>
    <p:sldMasterId id="2147483801" r:id="rId5"/>
    <p:sldMasterId id="2147483813" r:id="rId6"/>
    <p:sldMasterId id="2147483825" r:id="rId7"/>
    <p:sldMasterId id="2147483837" r:id="rId8"/>
    <p:sldMasterId id="2147483849" r:id="rId9"/>
  </p:sldMasterIdLst>
  <p:notesMasterIdLst>
    <p:notesMasterId r:id="rId43"/>
  </p:notesMasterIdLst>
  <p:handoutMasterIdLst>
    <p:handoutMasterId r:id="rId44"/>
  </p:handoutMasterIdLst>
  <p:sldIdLst>
    <p:sldId id="329" r:id="rId10"/>
    <p:sldId id="450" r:id="rId11"/>
    <p:sldId id="451" r:id="rId12"/>
    <p:sldId id="427" r:id="rId13"/>
    <p:sldId id="436" r:id="rId14"/>
    <p:sldId id="388" r:id="rId15"/>
    <p:sldId id="437" r:id="rId16"/>
    <p:sldId id="428" r:id="rId17"/>
    <p:sldId id="444" r:id="rId18"/>
    <p:sldId id="432" r:id="rId19"/>
    <p:sldId id="431" r:id="rId20"/>
    <p:sldId id="426" r:id="rId21"/>
    <p:sldId id="433" r:id="rId22"/>
    <p:sldId id="423" r:id="rId23"/>
    <p:sldId id="408" r:id="rId24"/>
    <p:sldId id="409" r:id="rId25"/>
    <p:sldId id="448" r:id="rId26"/>
    <p:sldId id="370" r:id="rId27"/>
    <p:sldId id="402" r:id="rId28"/>
    <p:sldId id="440" r:id="rId29"/>
    <p:sldId id="406" r:id="rId30"/>
    <p:sldId id="434" r:id="rId31"/>
    <p:sldId id="416" r:id="rId32"/>
    <p:sldId id="420" r:id="rId33"/>
    <p:sldId id="421" r:id="rId34"/>
    <p:sldId id="422" r:id="rId35"/>
    <p:sldId id="411" r:id="rId36"/>
    <p:sldId id="418" r:id="rId37"/>
    <p:sldId id="387" r:id="rId38"/>
    <p:sldId id="443" r:id="rId39"/>
    <p:sldId id="419" r:id="rId40"/>
    <p:sldId id="446" r:id="rId41"/>
    <p:sldId id="447" r:id="rId42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3" orient="horz" pos="3929">
          <p15:clr>
            <a:srgbClr val="A4A3A4"/>
          </p15:clr>
        </p15:guide>
        <p15:guide id="4" orient="horz" pos="2160">
          <p15:clr>
            <a:srgbClr val="A4A3A4"/>
          </p15:clr>
        </p15:guide>
        <p15:guide id="5" orient="horz" pos="3045">
          <p15:clr>
            <a:srgbClr val="A4A3A4"/>
          </p15:clr>
        </p15:guide>
        <p15:guide id="6" orient="horz" pos="4269">
          <p15:clr>
            <a:srgbClr val="A4A3A4"/>
          </p15:clr>
        </p15:guide>
        <p15:guide id="7" orient="horz" pos="3974">
          <p15:clr>
            <a:srgbClr val="A4A3A4"/>
          </p15:clr>
        </p15:guide>
        <p15:guide id="8" pos="2880">
          <p15:clr>
            <a:srgbClr val="A4A3A4"/>
          </p15:clr>
        </p15:guide>
        <p15:guide id="9" orient="horz" pos="1275" userDrawn="1">
          <p15:clr>
            <a:srgbClr val="A4A3A4"/>
          </p15:clr>
        </p15:guide>
        <p15:guide id="10" orient="horz" pos="391" userDrawn="1">
          <p15:clr>
            <a:srgbClr val="A4A3A4"/>
          </p15:clr>
        </p15:guide>
        <p15:guide id="11" pos="204" userDrawn="1">
          <p15:clr>
            <a:srgbClr val="A4A3A4"/>
          </p15:clr>
        </p15:guide>
        <p15:guide id="12" pos="555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EB332"/>
    <a:srgbClr val="AA009B"/>
    <a:srgbClr val="22EE10"/>
    <a:srgbClr val="3E359B"/>
    <a:srgbClr val="3A2FE1"/>
    <a:srgbClr val="4ED325"/>
    <a:srgbClr val="FF0066"/>
    <a:srgbClr val="1F40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76" autoAdjust="0"/>
    <p:restoredTop sz="89051" autoAdjust="0"/>
  </p:normalViewPr>
  <p:slideViewPr>
    <p:cSldViewPr snapToObjects="1">
      <p:cViewPr>
        <p:scale>
          <a:sx n="90" d="100"/>
          <a:sy n="90" d="100"/>
        </p:scale>
        <p:origin x="-2544" y="-456"/>
      </p:cViewPr>
      <p:guideLst>
        <p:guide orient="horz" pos="3929"/>
        <p:guide orient="horz" pos="2160"/>
        <p:guide orient="horz" pos="3045"/>
        <p:guide orient="horz" pos="4269"/>
        <p:guide orient="horz" pos="3974"/>
        <p:guide orient="horz" pos="1275"/>
        <p:guide orient="horz" pos="391"/>
        <p:guide orient="horz" pos="482"/>
        <p:guide pos="2880"/>
        <p:guide pos="204"/>
        <p:guide pos="5556"/>
        <p:guide pos="90"/>
        <p:guide pos="567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esProps" Target="presProps.xml"/><Relationship Id="rId47" Type="http://schemas.openxmlformats.org/officeDocument/2006/relationships/viewProps" Target="viewProps.xml"/><Relationship Id="rId48" Type="http://schemas.openxmlformats.org/officeDocument/2006/relationships/theme" Target="theme/theme1.xml"/><Relationship Id="rId49" Type="http://schemas.openxmlformats.org/officeDocument/2006/relationships/tableStyles" Target="tableStyles.xml"/><Relationship Id="rId20" Type="http://schemas.openxmlformats.org/officeDocument/2006/relationships/slide" Target="slides/slide11.xml"/><Relationship Id="rId21" Type="http://schemas.openxmlformats.org/officeDocument/2006/relationships/slide" Target="slides/slide12.xml"/><Relationship Id="rId22" Type="http://schemas.openxmlformats.org/officeDocument/2006/relationships/slide" Target="slides/slide13.xml"/><Relationship Id="rId23" Type="http://schemas.openxmlformats.org/officeDocument/2006/relationships/slide" Target="slides/slide14.xml"/><Relationship Id="rId24" Type="http://schemas.openxmlformats.org/officeDocument/2006/relationships/slide" Target="slides/slide15.xml"/><Relationship Id="rId25" Type="http://schemas.openxmlformats.org/officeDocument/2006/relationships/slide" Target="slides/slide16.xml"/><Relationship Id="rId26" Type="http://schemas.openxmlformats.org/officeDocument/2006/relationships/slide" Target="slides/slide17.xml"/><Relationship Id="rId27" Type="http://schemas.openxmlformats.org/officeDocument/2006/relationships/slide" Target="slides/slide18.xml"/><Relationship Id="rId28" Type="http://schemas.openxmlformats.org/officeDocument/2006/relationships/slide" Target="slides/slide19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1.xml"/><Relationship Id="rId31" Type="http://schemas.openxmlformats.org/officeDocument/2006/relationships/slide" Target="slides/slide22.xml"/><Relationship Id="rId32" Type="http://schemas.openxmlformats.org/officeDocument/2006/relationships/slide" Target="slides/slide23.xml"/><Relationship Id="rId9" Type="http://schemas.openxmlformats.org/officeDocument/2006/relationships/slideMaster" Target="slideMasters/slideMaster9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33" Type="http://schemas.openxmlformats.org/officeDocument/2006/relationships/slide" Target="slides/slide24.xml"/><Relationship Id="rId34" Type="http://schemas.openxmlformats.org/officeDocument/2006/relationships/slide" Target="slides/slide25.xml"/><Relationship Id="rId35" Type="http://schemas.openxmlformats.org/officeDocument/2006/relationships/slide" Target="slides/slide26.xml"/><Relationship Id="rId36" Type="http://schemas.openxmlformats.org/officeDocument/2006/relationships/slide" Target="slides/slide27.xml"/><Relationship Id="rId10" Type="http://schemas.openxmlformats.org/officeDocument/2006/relationships/slide" Target="slides/slide1.xml"/><Relationship Id="rId11" Type="http://schemas.openxmlformats.org/officeDocument/2006/relationships/slide" Target="slides/slide2.xml"/><Relationship Id="rId12" Type="http://schemas.openxmlformats.org/officeDocument/2006/relationships/slide" Target="slides/slide3.xml"/><Relationship Id="rId13" Type="http://schemas.openxmlformats.org/officeDocument/2006/relationships/slide" Target="slides/slide4.xml"/><Relationship Id="rId14" Type="http://schemas.openxmlformats.org/officeDocument/2006/relationships/slide" Target="slides/slide5.xml"/><Relationship Id="rId15" Type="http://schemas.openxmlformats.org/officeDocument/2006/relationships/slide" Target="slides/slide6.xml"/><Relationship Id="rId16" Type="http://schemas.openxmlformats.org/officeDocument/2006/relationships/slide" Target="slides/slide7.xml"/><Relationship Id="rId17" Type="http://schemas.openxmlformats.org/officeDocument/2006/relationships/slide" Target="slides/slide8.xml"/><Relationship Id="rId18" Type="http://schemas.openxmlformats.org/officeDocument/2006/relationships/slide" Target="slides/slide9.xml"/><Relationship Id="rId19" Type="http://schemas.openxmlformats.org/officeDocument/2006/relationships/slide" Target="slides/slide10.xml"/><Relationship Id="rId37" Type="http://schemas.openxmlformats.org/officeDocument/2006/relationships/slide" Target="slides/slide28.xml"/><Relationship Id="rId38" Type="http://schemas.openxmlformats.org/officeDocument/2006/relationships/slide" Target="slides/slide29.xml"/><Relationship Id="rId39" Type="http://schemas.openxmlformats.org/officeDocument/2006/relationships/slide" Target="slides/slide30.xml"/><Relationship Id="rId40" Type="http://schemas.openxmlformats.org/officeDocument/2006/relationships/slide" Target="slides/slide31.xml"/><Relationship Id="rId41" Type="http://schemas.openxmlformats.org/officeDocument/2006/relationships/slide" Target="slides/slide32.xml"/><Relationship Id="rId42" Type="http://schemas.openxmlformats.org/officeDocument/2006/relationships/slide" Target="slides/slide33.xml"/><Relationship Id="rId43" Type="http://schemas.openxmlformats.org/officeDocument/2006/relationships/notesMaster" Target="notesMasters/notesMaster1.xml"/><Relationship Id="rId44" Type="http://schemas.openxmlformats.org/officeDocument/2006/relationships/handoutMaster" Target="handoutMasters/handoutMaster1.xml"/><Relationship Id="rId45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Arial" panose="020B0604020202020204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F10DF1-1269-6D4A-9621-A3B8154A2E18}" type="datetimeFigureOut">
              <a:rPr lang="de-DE" smtClean="0">
                <a:latin typeface="Arial" panose="020B0604020202020204" pitchFamily="34" charset="0"/>
              </a:rPr>
              <a:t>12/12/17</a:t>
            </a:fld>
            <a:endParaRPr lang="de-DE" dirty="0">
              <a:latin typeface="Arial" panose="020B060402020202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Arial" panose="020B060402020202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8C67F9-0121-424E-BBD0-5352DCCD13D6}" type="slidenum">
              <a:rPr lang="de-DE" smtClean="0">
                <a:latin typeface="Arial" panose="020B0604020202020204" pitchFamily="34" charset="0"/>
              </a:rPr>
              <a:t>‹#›</a:t>
            </a:fld>
            <a:endParaRPr lang="de-DE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602606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5" y="1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BCDB334D-D17F-49C4-91DD-37BB7E818209}" type="datetimeFigureOut">
              <a:rPr lang="de-CH" smtClean="0"/>
              <a:pPr/>
              <a:t>12/12/17</a:t>
            </a:fld>
            <a:endParaRPr lang="de-CH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0" tIns="49520" rIns="99040" bIns="49520" rtlCol="0" anchor="ctr"/>
          <a:lstStyle/>
          <a:p>
            <a:endParaRPr lang="de-CH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vert="horz" lIns="99040" tIns="49520" rIns="99040" bIns="49520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 anchor="b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5" y="9721107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 anchor="b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A51C0C35-A9A2-4EFD-9BAF-1E52E29E03D1}" type="slidenum">
              <a:rPr lang="de-CH" smtClean="0"/>
              <a:pPr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73599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858689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11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858689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12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491615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13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858689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15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858689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16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858689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17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858689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18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858689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19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858689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20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858689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21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858689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858689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22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858689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24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8586894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25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858689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26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858689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27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8586894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28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8586894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29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8586894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30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4916152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31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8586894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32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858689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8586894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33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858689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858689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858689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858689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858689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9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858689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10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85868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emf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emf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emf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emf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emf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.emf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2.emf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2.emf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.emf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2.emf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1.emf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2.emf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1.emf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2.em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600996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504487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95562777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159617679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 smtClean="0"/>
              <a:t>Bild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auf das Symbol </a:t>
            </a:r>
            <a:r>
              <a:rPr lang="en-GB" dirty="0" err="1" smtClean="0"/>
              <a:t>hinzufügen</a:t>
            </a:r>
            <a:r>
              <a:rPr lang="en-GB" dirty="0" smtClean="0"/>
              <a:t> und in den </a:t>
            </a:r>
            <a:r>
              <a:rPr lang="en-GB" dirty="0" err="1" smtClean="0"/>
              <a:t>Hintergrund</a:t>
            </a:r>
            <a:r>
              <a:rPr lang="en-GB" dirty="0" smtClean="0"/>
              <a:t> </a:t>
            </a:r>
            <a:r>
              <a:rPr lang="en-GB" dirty="0" err="1" smtClean="0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Change </a:t>
            </a:r>
            <a:r>
              <a:rPr lang="en-GB" sz="1400" dirty="0" err="1" smtClean="0">
                <a:solidFill>
                  <a:schemeClr val="tx1"/>
                </a:solidFill>
              </a:rPr>
              <a:t>foto</a:t>
            </a:r>
            <a:r>
              <a:rPr lang="en-GB" sz="1400" baseline="0" dirty="0" smtClean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85785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969210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7175807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2096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58803764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17533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443426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82600996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84590122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80120744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 smtClean="0"/>
              <a:t>Bild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auf das Symbol </a:t>
            </a:r>
            <a:r>
              <a:rPr lang="en-GB" dirty="0" err="1" smtClean="0"/>
              <a:t>hinzufügen</a:t>
            </a:r>
            <a:r>
              <a:rPr lang="en-GB" dirty="0" smtClean="0"/>
              <a:t> und in den </a:t>
            </a:r>
            <a:r>
              <a:rPr lang="en-GB" dirty="0" err="1" smtClean="0"/>
              <a:t>Hintergrund</a:t>
            </a:r>
            <a:r>
              <a:rPr lang="en-GB" dirty="0" smtClean="0"/>
              <a:t> </a:t>
            </a:r>
            <a:r>
              <a:rPr lang="en-GB" dirty="0" err="1" smtClean="0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Change </a:t>
            </a:r>
            <a:r>
              <a:rPr lang="en-GB" sz="1400" dirty="0" err="1" smtClean="0">
                <a:solidFill>
                  <a:schemeClr val="tx1"/>
                </a:solidFill>
              </a:rPr>
              <a:t>foto</a:t>
            </a:r>
            <a:r>
              <a:rPr lang="en-GB" sz="1400" baseline="0" dirty="0" smtClean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331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99916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2733408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717295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149352424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2225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892653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73030368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149029171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26661794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 smtClean="0"/>
              <a:t>Bild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auf das Symbol </a:t>
            </a:r>
            <a:r>
              <a:rPr lang="en-GB" dirty="0" err="1" smtClean="0"/>
              <a:t>hinzufügen</a:t>
            </a:r>
            <a:r>
              <a:rPr lang="en-GB" dirty="0" smtClean="0"/>
              <a:t> und in den </a:t>
            </a:r>
            <a:r>
              <a:rPr lang="en-GB" dirty="0" err="1" smtClean="0"/>
              <a:t>Hintergrund</a:t>
            </a:r>
            <a:r>
              <a:rPr lang="en-GB" dirty="0" smtClean="0"/>
              <a:t> </a:t>
            </a:r>
            <a:r>
              <a:rPr lang="en-GB" dirty="0" err="1" smtClean="0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Change </a:t>
            </a:r>
            <a:r>
              <a:rPr lang="en-GB" sz="1400" dirty="0" err="1" smtClean="0">
                <a:solidFill>
                  <a:schemeClr val="tx1"/>
                </a:solidFill>
              </a:rPr>
              <a:t>foto</a:t>
            </a:r>
            <a:r>
              <a:rPr lang="en-GB" sz="1400" baseline="0" dirty="0" smtClean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09829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002461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2098207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793120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11515238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28888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86763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132066685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77792068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 smtClean="0"/>
              <a:t>Bild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auf das Symbol </a:t>
            </a:r>
            <a:r>
              <a:rPr lang="en-GB" dirty="0" err="1" smtClean="0"/>
              <a:t>hinzufügen</a:t>
            </a:r>
            <a:r>
              <a:rPr lang="en-GB" dirty="0" smtClean="0"/>
              <a:t> und in den </a:t>
            </a:r>
            <a:r>
              <a:rPr lang="en-GB" dirty="0" err="1" smtClean="0"/>
              <a:t>Hintergrund</a:t>
            </a:r>
            <a:r>
              <a:rPr lang="en-GB" dirty="0" smtClean="0"/>
              <a:t> </a:t>
            </a:r>
            <a:r>
              <a:rPr lang="en-GB" dirty="0" err="1" smtClean="0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Change picture</a:t>
            </a:r>
            <a:r>
              <a:rPr lang="en-GB" sz="1400" baseline="0" dirty="0" smtClean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72313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 smtClean="0"/>
              <a:t>Bild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auf das Symbol </a:t>
            </a:r>
            <a:r>
              <a:rPr lang="en-GB" dirty="0" err="1" smtClean="0"/>
              <a:t>hinzufügen</a:t>
            </a:r>
            <a:r>
              <a:rPr lang="en-GB" dirty="0" smtClean="0"/>
              <a:t> und in den </a:t>
            </a:r>
            <a:r>
              <a:rPr lang="en-GB" dirty="0" err="1" smtClean="0"/>
              <a:t>Hintergrund</a:t>
            </a:r>
            <a:r>
              <a:rPr lang="en-GB" dirty="0" smtClean="0"/>
              <a:t> </a:t>
            </a:r>
            <a:r>
              <a:rPr lang="en-GB" dirty="0" err="1" smtClean="0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Change </a:t>
            </a:r>
            <a:r>
              <a:rPr lang="en-GB" sz="1400" dirty="0" err="1" smtClean="0">
                <a:solidFill>
                  <a:schemeClr val="tx1"/>
                </a:solidFill>
              </a:rPr>
              <a:t>foto</a:t>
            </a:r>
            <a:r>
              <a:rPr lang="en-GB" sz="1400" baseline="0" dirty="0" smtClean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55585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221650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6058938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645615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49647876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75875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241077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97517808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63400408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 smtClean="0"/>
              <a:t>Bild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auf das Symbol </a:t>
            </a:r>
            <a:r>
              <a:rPr lang="en-GB" dirty="0" err="1" smtClean="0"/>
              <a:t>hinzufügen</a:t>
            </a:r>
            <a:r>
              <a:rPr lang="en-GB" dirty="0" smtClean="0"/>
              <a:t> und in den </a:t>
            </a:r>
            <a:r>
              <a:rPr lang="en-GB" dirty="0" err="1" smtClean="0"/>
              <a:t>Hintergrund</a:t>
            </a:r>
            <a:r>
              <a:rPr lang="en-GB" dirty="0" smtClean="0"/>
              <a:t> </a:t>
            </a:r>
            <a:r>
              <a:rPr lang="en-GB" dirty="0" err="1" smtClean="0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Change </a:t>
            </a:r>
            <a:r>
              <a:rPr lang="en-GB" sz="1400" dirty="0" err="1" smtClean="0">
                <a:solidFill>
                  <a:schemeClr val="tx1"/>
                </a:solidFill>
              </a:rPr>
              <a:t>foto</a:t>
            </a:r>
            <a:r>
              <a:rPr lang="en-GB" sz="1400" baseline="0" dirty="0" smtClean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12314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021324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2424929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005490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79235806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4092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087508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3228770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161656635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 smtClean="0"/>
              <a:t>Bild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auf das Symbol </a:t>
            </a:r>
            <a:r>
              <a:rPr lang="en-GB" dirty="0" err="1" smtClean="0"/>
              <a:t>hinzufügen</a:t>
            </a:r>
            <a:r>
              <a:rPr lang="en-GB" dirty="0" smtClean="0"/>
              <a:t> und in den </a:t>
            </a:r>
            <a:r>
              <a:rPr lang="en-GB" dirty="0" err="1" smtClean="0"/>
              <a:t>Hintergrund</a:t>
            </a:r>
            <a:r>
              <a:rPr lang="en-GB" dirty="0" smtClean="0"/>
              <a:t> </a:t>
            </a:r>
            <a:r>
              <a:rPr lang="en-GB" dirty="0" err="1" smtClean="0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Change </a:t>
            </a:r>
            <a:r>
              <a:rPr lang="en-GB" sz="1400" dirty="0" err="1" smtClean="0">
                <a:solidFill>
                  <a:schemeClr val="tx1"/>
                </a:solidFill>
              </a:rPr>
              <a:t>foto</a:t>
            </a:r>
            <a:r>
              <a:rPr lang="en-GB" sz="1400" baseline="0" dirty="0" smtClean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99150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135133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6822895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685999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78104116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43774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37968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90632589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16174986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 smtClean="0"/>
              <a:t>Bild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auf das Symbol </a:t>
            </a:r>
            <a:r>
              <a:rPr lang="en-GB" dirty="0" err="1" smtClean="0"/>
              <a:t>hinzufügen</a:t>
            </a:r>
            <a:r>
              <a:rPr lang="en-GB" dirty="0" smtClean="0"/>
              <a:t> und in den </a:t>
            </a:r>
            <a:r>
              <a:rPr lang="en-GB" dirty="0" err="1" smtClean="0"/>
              <a:t>Hintergrund</a:t>
            </a:r>
            <a:r>
              <a:rPr lang="en-GB" dirty="0" smtClean="0"/>
              <a:t> </a:t>
            </a:r>
            <a:r>
              <a:rPr lang="en-GB" dirty="0" err="1" smtClean="0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Change </a:t>
            </a:r>
            <a:r>
              <a:rPr lang="en-GB" sz="1400" dirty="0" err="1" smtClean="0">
                <a:solidFill>
                  <a:schemeClr val="tx1"/>
                </a:solidFill>
              </a:rPr>
              <a:t>foto</a:t>
            </a:r>
            <a:r>
              <a:rPr lang="en-GB" sz="1400" baseline="0" dirty="0" smtClean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08877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75316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2519498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712769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26852911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79321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420179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20180771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77206958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 smtClean="0"/>
              <a:t>Bild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auf das Symbol </a:t>
            </a:r>
            <a:r>
              <a:rPr lang="en-GB" dirty="0" err="1" smtClean="0"/>
              <a:t>hinzufügen</a:t>
            </a:r>
            <a:r>
              <a:rPr lang="en-GB" dirty="0" smtClean="0"/>
              <a:t> und in den </a:t>
            </a:r>
            <a:r>
              <a:rPr lang="en-GB" dirty="0" err="1" smtClean="0"/>
              <a:t>Hintergrund</a:t>
            </a:r>
            <a:r>
              <a:rPr lang="en-GB" dirty="0" smtClean="0"/>
              <a:t> </a:t>
            </a:r>
            <a:r>
              <a:rPr lang="en-GB" dirty="0" err="1" smtClean="0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Change </a:t>
            </a:r>
            <a:r>
              <a:rPr lang="en-GB" sz="1400" dirty="0" err="1" smtClean="0">
                <a:solidFill>
                  <a:schemeClr val="tx1"/>
                </a:solidFill>
              </a:rPr>
              <a:t>foto</a:t>
            </a:r>
            <a:r>
              <a:rPr lang="en-GB" sz="1400" baseline="0" dirty="0" smtClean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94902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051390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3000319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536802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135389624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68853380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12268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Christian </a:t>
            </a:r>
            <a:r>
              <a:rPr lang="en-GB" dirty="0" err="1" smtClean="0"/>
              <a:t>Dorfer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638594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theme" Target="../theme/theme2.xml"/><Relationship Id="rId11" Type="http://schemas.openxmlformats.org/officeDocument/2006/relationships/image" Target="../media/image1.emf"/><Relationship Id="rId1" Type="http://schemas.openxmlformats.org/officeDocument/2006/relationships/slideLayout" Target="../slideLayouts/slideLayout10.xml"/><Relationship Id="rId2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5.xml"/><Relationship Id="rId8" Type="http://schemas.openxmlformats.org/officeDocument/2006/relationships/slideLayout" Target="../slideLayouts/slideLayout26.xml"/><Relationship Id="rId9" Type="http://schemas.openxmlformats.org/officeDocument/2006/relationships/slideLayout" Target="../slideLayouts/slideLayout27.xml"/><Relationship Id="rId10" Type="http://schemas.openxmlformats.org/officeDocument/2006/relationships/theme" Target="../theme/theme3.xml"/><Relationship Id="rId11" Type="http://schemas.openxmlformats.org/officeDocument/2006/relationships/image" Target="../media/image1.emf"/><Relationship Id="rId1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4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4.xml"/><Relationship Id="rId8" Type="http://schemas.openxmlformats.org/officeDocument/2006/relationships/slideLayout" Target="../slideLayouts/slideLayout35.xml"/><Relationship Id="rId9" Type="http://schemas.openxmlformats.org/officeDocument/2006/relationships/slideLayout" Target="../slideLayouts/slideLayout36.xml"/><Relationship Id="rId10" Type="http://schemas.openxmlformats.org/officeDocument/2006/relationships/theme" Target="../theme/theme4.xml"/><Relationship Id="rId11" Type="http://schemas.openxmlformats.org/officeDocument/2006/relationships/image" Target="../media/image1.emf"/><Relationship Id="rId1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.xml"/><Relationship Id="rId4" Type="http://schemas.openxmlformats.org/officeDocument/2006/relationships/slideLayout" Target="../slideLayouts/slideLayout40.xml"/><Relationship Id="rId5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5.xml"/><Relationship Id="rId10" Type="http://schemas.openxmlformats.org/officeDocument/2006/relationships/theme" Target="../theme/theme5.xml"/><Relationship Id="rId11" Type="http://schemas.openxmlformats.org/officeDocument/2006/relationships/image" Target="../media/image1.emf"/><Relationship Id="rId1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8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2.xml"/><Relationship Id="rId8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4.xml"/><Relationship Id="rId10" Type="http://schemas.openxmlformats.org/officeDocument/2006/relationships/theme" Target="../theme/theme6.xml"/><Relationship Id="rId11" Type="http://schemas.openxmlformats.org/officeDocument/2006/relationships/image" Target="../media/image1.emf"/><Relationship Id="rId1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7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1.xml"/><Relationship Id="rId8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3.xml"/><Relationship Id="rId10" Type="http://schemas.openxmlformats.org/officeDocument/2006/relationships/theme" Target="../theme/theme7.xml"/><Relationship Id="rId11" Type="http://schemas.openxmlformats.org/officeDocument/2006/relationships/image" Target="../media/image1.emf"/><Relationship Id="rId1" Type="http://schemas.openxmlformats.org/officeDocument/2006/relationships/slideLayout" Target="../slideLayouts/slideLayout55.xml"/><Relationship Id="rId2" Type="http://schemas.openxmlformats.org/officeDocument/2006/relationships/slideLayout" Target="../slideLayouts/slideLayout56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8.xml"/><Relationship Id="rId6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0.xml"/><Relationship Id="rId8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2.xml"/><Relationship Id="rId10" Type="http://schemas.openxmlformats.org/officeDocument/2006/relationships/theme" Target="../theme/theme8.xml"/><Relationship Id="rId11" Type="http://schemas.openxmlformats.org/officeDocument/2006/relationships/image" Target="../media/image1.emf"/><Relationship Id="rId1" Type="http://schemas.openxmlformats.org/officeDocument/2006/relationships/slideLayout" Target="../slideLayouts/slideLayout64.xml"/><Relationship Id="rId2" Type="http://schemas.openxmlformats.org/officeDocument/2006/relationships/slideLayout" Target="../slideLayouts/slideLayout6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5.xml"/><Relationship Id="rId4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7.xml"/><Relationship Id="rId6" Type="http://schemas.openxmlformats.org/officeDocument/2006/relationships/slideLayout" Target="../slideLayouts/slideLayout78.xml"/><Relationship Id="rId7" Type="http://schemas.openxmlformats.org/officeDocument/2006/relationships/slideLayout" Target="../slideLayouts/slideLayout79.xml"/><Relationship Id="rId8" Type="http://schemas.openxmlformats.org/officeDocument/2006/relationships/slideLayout" Target="../slideLayouts/slideLayout80.xml"/><Relationship Id="rId9" Type="http://schemas.openxmlformats.org/officeDocument/2006/relationships/slideLayout" Target="../slideLayouts/slideLayout81.xml"/><Relationship Id="rId10" Type="http://schemas.openxmlformats.org/officeDocument/2006/relationships/theme" Target="../theme/theme9.xml"/><Relationship Id="rId11" Type="http://schemas.openxmlformats.org/officeDocument/2006/relationships/image" Target="../media/image1.emf"/><Relationship Id="rId1" Type="http://schemas.openxmlformats.org/officeDocument/2006/relationships/slideLayout" Target="../slideLayouts/slideLayout73.xml"/><Relationship Id="rId2" Type="http://schemas.openxmlformats.org/officeDocument/2006/relationships/slideLayout" Target="../slideLayouts/slideLayout7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  <p:sldLayoutId id="2147483666" r:id="rId4"/>
    <p:sldLayoutId id="2147483650" r:id="rId5"/>
    <p:sldLayoutId id="2147483652" r:id="rId6"/>
    <p:sldLayoutId id="2147483655" r:id="rId7"/>
    <p:sldLayoutId id="2147483665" r:id="rId8"/>
    <p:sldLayoutId id="2147483668" r:id="rId9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 smtClean="0"/>
              <a:t>Placeholder for organisational unit name / logo</a:t>
            </a:r>
            <a:r>
              <a:rPr lang="en-GB" sz="800" baseline="0" dirty="0" smtClean="0"/>
              <a:t/>
            </a:r>
            <a:br>
              <a:rPr lang="en-GB" sz="800" baseline="0" dirty="0" smtClean="0"/>
            </a:br>
            <a:r>
              <a:rPr lang="en-GB" sz="800" baseline="0" dirty="0" smtClean="0"/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1349206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6" r:id="rId9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 smtClean="0"/>
              <a:t>Placeholder for organisational unit name / logo</a:t>
            </a:r>
            <a:r>
              <a:rPr lang="en-GB" sz="800" baseline="0" dirty="0" smtClean="0"/>
              <a:t/>
            </a:r>
            <a:br>
              <a:rPr lang="en-GB" sz="800" baseline="0" dirty="0" smtClean="0"/>
            </a:br>
            <a:r>
              <a:rPr lang="en-GB" sz="800" baseline="0" dirty="0" smtClean="0"/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1586419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8" r:id="rId9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 smtClean="0"/>
              <a:t>Placeholder for organisational unit name / logo</a:t>
            </a:r>
            <a:r>
              <a:rPr lang="en-GB" sz="800" baseline="0" dirty="0" smtClean="0"/>
              <a:t/>
            </a:r>
            <a:br>
              <a:rPr lang="en-GB" sz="800" baseline="0" dirty="0" smtClean="0"/>
            </a:br>
            <a:r>
              <a:rPr lang="en-GB" sz="800" baseline="0" dirty="0" smtClean="0"/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1784175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800" r:id="rId9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 smtClean="0"/>
              <a:t>Placeholder for organisational unit name / logo</a:t>
            </a:r>
            <a:r>
              <a:rPr lang="en-GB" sz="800" baseline="0" dirty="0" smtClean="0"/>
              <a:t/>
            </a:r>
            <a:br>
              <a:rPr lang="en-GB" sz="800" baseline="0" dirty="0" smtClean="0"/>
            </a:br>
            <a:r>
              <a:rPr lang="en-GB" sz="800" baseline="0" dirty="0" smtClean="0"/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221327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2" r:id="rId9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 smtClean="0"/>
              <a:t>Placeholder for organisational unit name / logo</a:t>
            </a:r>
            <a:r>
              <a:rPr lang="en-GB" sz="800" baseline="0" dirty="0" smtClean="0"/>
              <a:t/>
            </a:r>
            <a:br>
              <a:rPr lang="en-GB" sz="800" baseline="0" dirty="0" smtClean="0"/>
            </a:br>
            <a:r>
              <a:rPr lang="en-GB" sz="800" baseline="0" dirty="0" smtClean="0"/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2021011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4" r:id="rId9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 smtClean="0"/>
              <a:t>Placeholder for organisational unit name / logo</a:t>
            </a:r>
            <a:r>
              <a:rPr lang="en-GB" sz="800" baseline="0" dirty="0" smtClean="0"/>
              <a:t/>
            </a:r>
            <a:br>
              <a:rPr lang="en-GB" sz="800" baseline="0" dirty="0" smtClean="0"/>
            </a:br>
            <a:r>
              <a:rPr lang="en-GB" sz="800" baseline="0" dirty="0" smtClean="0"/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1853085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6" r:id="rId9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 smtClean="0"/>
              <a:t>Placeholder for organisational unit name / logo</a:t>
            </a:r>
            <a:r>
              <a:rPr lang="en-GB" sz="800" baseline="0" dirty="0" smtClean="0"/>
              <a:t/>
            </a:r>
            <a:br>
              <a:rPr lang="en-GB" sz="800" baseline="0" dirty="0" smtClean="0"/>
            </a:br>
            <a:r>
              <a:rPr lang="en-GB" sz="800" baseline="0" dirty="0" smtClean="0"/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1913461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8" r:id="rId9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13.12.2017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Christian Dorfer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 smtClean="0"/>
              <a:t>Placeholder for organisational unit name / logo</a:t>
            </a:r>
            <a:r>
              <a:rPr lang="en-GB" sz="800" baseline="0" dirty="0" smtClean="0"/>
              <a:t/>
            </a:r>
            <a:br>
              <a:rPr lang="en-GB" sz="800" baseline="0" dirty="0" smtClean="0"/>
            </a:br>
            <a:r>
              <a:rPr lang="en-GB" sz="800" baseline="0" dirty="0" smtClean="0"/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3426202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60" r:id="rId9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4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6" Type="http://schemas.openxmlformats.org/officeDocument/2006/relationships/image" Target="../media/image28.png"/><Relationship Id="rId7" Type="http://schemas.openxmlformats.org/officeDocument/2006/relationships/image" Target="../media/image29.png"/><Relationship Id="rId8" Type="http://schemas.openxmlformats.org/officeDocument/2006/relationships/image" Target="../media/image30.png"/><Relationship Id="rId9" Type="http://schemas.openxmlformats.org/officeDocument/2006/relationships/image" Target="../media/image31.png"/><Relationship Id="rId10" Type="http://schemas.openxmlformats.org/officeDocument/2006/relationships/image" Target="../media/image32.jpe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3.png"/><Relationship Id="rId3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49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microsoft.com/office/2007/relationships/hdphoto" Target="../media/hdphoto1.wdp"/><Relationship Id="rId5" Type="http://schemas.openxmlformats.org/officeDocument/2006/relationships/image" Target="../media/image5.png"/><Relationship Id="rId6" Type="http://schemas.openxmlformats.org/officeDocument/2006/relationships/image" Target="../media/image6.jpeg"/><Relationship Id="rId7" Type="http://schemas.microsoft.com/office/2007/relationships/hdphoto" Target="../media/hdphoto2.wdp"/><Relationship Id="rId8" Type="http://schemas.openxmlformats.org/officeDocument/2006/relationships/image" Target="../media/image7.jpeg"/><Relationship Id="rId9" Type="http://schemas.microsoft.com/office/2007/relationships/hdphoto" Target="../media/hdphoto3.wdp"/><Relationship Id="rId10" Type="http://schemas.openxmlformats.org/officeDocument/2006/relationships/image" Target="../media/image8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4" Type="http://schemas.openxmlformats.org/officeDocument/2006/relationships/image" Target="../media/image51.emf"/><Relationship Id="rId5" Type="http://schemas.openxmlformats.org/officeDocument/2006/relationships/image" Target="../media/image52.emf"/><Relationship Id="rId6" Type="http://schemas.openxmlformats.org/officeDocument/2006/relationships/image" Target="../media/image53.emf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emf"/><Relationship Id="rId5" Type="http://schemas.openxmlformats.org/officeDocument/2006/relationships/image" Target="../media/image56.png"/><Relationship Id="rId6" Type="http://schemas.openxmlformats.org/officeDocument/2006/relationships/image" Target="../media/image57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58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59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4" Type="http://schemas.openxmlformats.org/officeDocument/2006/relationships/image" Target="../media/image61.png"/><Relationship Id="rId5" Type="http://schemas.openxmlformats.org/officeDocument/2006/relationships/image" Target="../media/image62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4" Type="http://schemas.openxmlformats.org/officeDocument/2006/relationships/image" Target="../media/image64.png"/><Relationship Id="rId5" Type="http://schemas.openxmlformats.org/officeDocument/2006/relationships/image" Target="../media/image65.png"/><Relationship Id="rId6" Type="http://schemas.openxmlformats.org/officeDocument/2006/relationships/image" Target="../media/image66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4" Type="http://schemas.openxmlformats.org/officeDocument/2006/relationships/image" Target="../media/image68.png"/><Relationship Id="rId5" Type="http://schemas.openxmlformats.org/officeDocument/2006/relationships/image" Target="../media/image69.png"/><Relationship Id="rId6" Type="http://schemas.openxmlformats.org/officeDocument/2006/relationships/image" Target="../media/image70.png"/><Relationship Id="rId7" Type="http://schemas.openxmlformats.org/officeDocument/2006/relationships/image" Target="../media/image71.jpeg"/><Relationship Id="rId8" Type="http://schemas.openxmlformats.org/officeDocument/2006/relationships/image" Target="../media/image72.jpe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7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4" Type="http://schemas.openxmlformats.org/officeDocument/2006/relationships/image" Target="../media/image75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g"/><Relationship Id="rId4" Type="http://schemas.openxmlformats.org/officeDocument/2006/relationships/image" Target="../media/image77.jpeg"/><Relationship Id="rId5" Type="http://schemas.openxmlformats.org/officeDocument/2006/relationships/image" Target="../media/image78.jpeg"/><Relationship Id="rId6" Type="http://schemas.openxmlformats.org/officeDocument/2006/relationships/image" Target="../media/image79.jpeg"/><Relationship Id="rId7" Type="http://schemas.openxmlformats.org/officeDocument/2006/relationships/image" Target="../media/image80.jp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4" Type="http://schemas.openxmlformats.org/officeDocument/2006/relationships/image" Target="../media/image82.png"/><Relationship Id="rId5" Type="http://schemas.openxmlformats.org/officeDocument/2006/relationships/image" Target="../media/image83.png"/><Relationship Id="rId6" Type="http://schemas.openxmlformats.org/officeDocument/2006/relationships/image" Target="../media/image84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emf"/><Relationship Id="rId4" Type="http://schemas.openxmlformats.org/officeDocument/2006/relationships/image" Target="../media/image86.emf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5" Type="http://schemas.openxmlformats.org/officeDocument/2006/relationships/image" Target="../media/image13.jpeg"/><Relationship Id="rId6" Type="http://schemas.openxmlformats.org/officeDocument/2006/relationships/image" Target="../media/image14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1</a:t>
            </a:fld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8426" y="0"/>
            <a:ext cx="9185276" cy="688548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-11472" y="4667730"/>
            <a:ext cx="9196748" cy="1569660"/>
          </a:xfrm>
          <a:prstGeom prst="rect">
            <a:avLst/>
          </a:prstGeom>
          <a:solidFill>
            <a:schemeClr val="tx1">
              <a:alpha val="78000"/>
            </a:schemeClr>
          </a:solidFill>
        </p:spPr>
        <p:txBody>
          <a:bodyPr wrap="square" rtlCol="0">
            <a:spAutoFit/>
          </a:bodyPr>
          <a:lstStyle/>
          <a:p>
            <a:pPr marL="144000"/>
            <a:r>
              <a:rPr lang="en-US" sz="2900" dirty="0">
                <a:solidFill>
                  <a:schemeClr val="bg1"/>
                </a:solidFill>
              </a:rPr>
              <a:t>A novel Transient-Current-Technique based on </a:t>
            </a:r>
            <a:r>
              <a:rPr lang="en-US" sz="2900" dirty="0" smtClean="0">
                <a:solidFill>
                  <a:schemeClr val="bg1"/>
                </a:solidFill>
              </a:rPr>
              <a:t/>
            </a:r>
            <a:br>
              <a:rPr lang="en-US" sz="2900" dirty="0" smtClean="0">
                <a:solidFill>
                  <a:schemeClr val="bg1"/>
                </a:solidFill>
              </a:rPr>
            </a:br>
            <a:r>
              <a:rPr lang="en-US" sz="2900" dirty="0" smtClean="0">
                <a:solidFill>
                  <a:schemeClr val="bg1"/>
                </a:solidFill>
              </a:rPr>
              <a:t>2</a:t>
            </a:r>
            <a:r>
              <a:rPr lang="en-US" sz="2900" dirty="0">
                <a:solidFill>
                  <a:schemeClr val="bg1"/>
                </a:solidFill>
              </a:rPr>
              <a:t>-Photon Absorption in Diamond</a:t>
            </a:r>
          </a:p>
          <a:p>
            <a:pPr marL="180000"/>
            <a:endParaRPr lang="en-US" sz="600" dirty="0" smtClean="0">
              <a:solidFill>
                <a:schemeClr val="bg1"/>
              </a:solidFill>
              <a:latin typeface="Helvetica Neue"/>
              <a:cs typeface="Helvetica Neue"/>
            </a:endParaRPr>
          </a:p>
          <a:p>
            <a:pPr marL="144000"/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  <a:latin typeface="Helvetica Light"/>
                <a:cs typeface="Helvetica Light"/>
              </a:rPr>
              <a:t>Christian </a:t>
            </a:r>
            <a:r>
              <a:rPr lang="en-US" sz="1600" dirty="0" err="1" smtClean="0">
                <a:solidFill>
                  <a:schemeClr val="bg1">
                    <a:lumMod val="75000"/>
                  </a:schemeClr>
                </a:solidFill>
                <a:latin typeface="Helvetica Light"/>
                <a:cs typeface="Helvetica Light"/>
              </a:rPr>
              <a:t>Dorfer</a:t>
            </a:r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  <a:latin typeface="Helvetica Light"/>
                <a:cs typeface="Helvetica Light"/>
              </a:rPr>
              <a:t>, Dmitry Hits, ETH 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Helvetica Light"/>
                <a:cs typeface="Helvetica Light"/>
              </a:rPr>
              <a:t>Zurich</a:t>
            </a:r>
          </a:p>
          <a:p>
            <a:pPr marL="144000"/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  <a:latin typeface="Helvetica Light"/>
                <a:cs typeface="Helvetica Light"/>
              </a:rPr>
              <a:t>11</a:t>
            </a:r>
            <a:r>
              <a:rPr lang="en-US" sz="1600" baseline="30000" dirty="0" smtClean="0">
                <a:solidFill>
                  <a:schemeClr val="bg1">
                    <a:lumMod val="75000"/>
                  </a:schemeClr>
                </a:solidFill>
                <a:latin typeface="Helvetica Light"/>
                <a:cs typeface="Helvetica Light"/>
              </a:rPr>
              <a:t>th</a:t>
            </a:r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  <a:latin typeface="Helvetica Light"/>
                <a:cs typeface="Helvetica Light"/>
              </a:rPr>
              <a:t> International “Hiroshima” Symposium, 13 December 2017</a:t>
            </a:r>
            <a:endParaRPr lang="en-US" sz="1600" dirty="0">
              <a:solidFill>
                <a:schemeClr val="bg1">
                  <a:lumMod val="75000"/>
                </a:schemeClr>
              </a:solidFill>
              <a:latin typeface="Helvetica Light"/>
              <a:cs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7902014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10</a:t>
            </a:fld>
            <a:endParaRPr lang="en-GB" dirty="0"/>
          </a:p>
        </p:txBody>
      </p:sp>
      <p:pic>
        <p:nvPicPr>
          <p:cNvPr id="5" name="Picture 4" descr="run89.pn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44725" y="1063483"/>
            <a:ext cx="5019885" cy="255067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877" y="1005146"/>
            <a:ext cx="2913963" cy="224889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131756" y="2132831"/>
            <a:ext cx="75561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 smtClean="0">
                <a:solidFill>
                  <a:schemeClr val="bg1"/>
                </a:solidFill>
              </a:rPr>
              <a:t>≈ 14μm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6476863" y="1817453"/>
            <a:ext cx="166957" cy="459387"/>
          </a:xfrm>
          <a:prstGeom prst="straightConnector1">
            <a:avLst/>
          </a:prstGeom>
          <a:ln w="34925" cap="sq">
            <a:solidFill>
              <a:schemeClr val="bg1"/>
            </a:solidFill>
            <a:round/>
            <a:headEnd type="none" w="med" len="med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676014" y="1463510"/>
            <a:ext cx="1496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2PA ∝ I</a:t>
            </a:r>
            <a:r>
              <a:rPr lang="en-US" sz="2000" baseline="30000" dirty="0" smtClean="0">
                <a:solidFill>
                  <a:schemeClr val="bg1"/>
                </a:solidFill>
              </a:rPr>
              <a:t>2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0"/>
            <a:ext cx="9144000" cy="824426"/>
          </a:xfrm>
          <a:prstGeom prst="rect">
            <a:avLst/>
          </a:prstGeom>
          <a:solidFill>
            <a:schemeClr val="tx1">
              <a:lumMod val="65000"/>
              <a:lumOff val="35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91397" y="56744"/>
            <a:ext cx="528874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Helvetica Neue"/>
                <a:cs typeface="Helvetica Neue"/>
              </a:rPr>
              <a:t>Charge Carrier’s Generation Volume</a:t>
            </a:r>
          </a:p>
          <a:p>
            <a:r>
              <a:rPr lang="en-US" sz="1600" dirty="0" smtClean="0">
                <a:latin typeface="Helvetica Neue"/>
                <a:cs typeface="Helvetica Neue"/>
              </a:rPr>
              <a:t>Result from beam profiling with a </a:t>
            </a:r>
            <a:r>
              <a:rPr lang="en-US" sz="1600" b="1" dirty="0" smtClean="0">
                <a:latin typeface="Helvetica Neue"/>
                <a:cs typeface="Helvetica Neue"/>
              </a:rPr>
              <a:t>f=175mm </a:t>
            </a:r>
            <a:r>
              <a:rPr lang="en-US" sz="1600" dirty="0" smtClean="0">
                <a:latin typeface="Helvetica Neue"/>
                <a:cs typeface="Helvetica Neue"/>
              </a:rPr>
              <a:t>lens</a:t>
            </a:r>
            <a:endParaRPr lang="en-US" sz="1600" b="1" dirty="0">
              <a:latin typeface="Helvetica Neue"/>
              <a:cs typeface="Helvetica Neue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6476863" y="2206776"/>
            <a:ext cx="654893" cy="8875"/>
          </a:xfrm>
          <a:prstGeom prst="line">
            <a:avLst/>
          </a:prstGeom>
          <a:ln w="19050" cap="sq">
            <a:solidFill>
              <a:schemeClr val="bg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476863" y="2358868"/>
            <a:ext cx="654893" cy="0"/>
          </a:xfrm>
          <a:prstGeom prst="line">
            <a:avLst/>
          </a:prstGeom>
          <a:ln w="19050" cap="sq">
            <a:solidFill>
              <a:schemeClr val="bg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181492" y="2279025"/>
            <a:ext cx="0" cy="825589"/>
          </a:xfrm>
          <a:prstGeom prst="line">
            <a:avLst/>
          </a:prstGeom>
          <a:ln w="19050" cap="sq">
            <a:solidFill>
              <a:schemeClr val="bg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804310" y="2276840"/>
            <a:ext cx="0" cy="825589"/>
          </a:xfrm>
          <a:prstGeom prst="line">
            <a:avLst/>
          </a:prstGeom>
          <a:ln w="19050" cap="sq">
            <a:solidFill>
              <a:schemeClr val="bg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6639162" y="3614160"/>
            <a:ext cx="571044" cy="0"/>
          </a:xfrm>
          <a:prstGeom prst="straightConnector1">
            <a:avLst/>
          </a:prstGeom>
          <a:ln w="12700" cap="sq">
            <a:solidFill>
              <a:schemeClr val="bg1"/>
            </a:solidFill>
            <a:round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149598" y="2719941"/>
            <a:ext cx="7556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≈ 2mm</a:t>
            </a:r>
          </a:p>
        </p:txBody>
      </p:sp>
      <p:sp>
        <p:nvSpPr>
          <p:cNvPr id="34" name="Rectangle 33"/>
          <p:cNvSpPr/>
          <p:nvPr/>
        </p:nvSpPr>
        <p:spPr>
          <a:xfrm>
            <a:off x="5356786" y="4793218"/>
            <a:ext cx="2592360" cy="720100"/>
          </a:xfrm>
          <a:prstGeom prst="rect">
            <a:avLst/>
          </a:prstGeom>
          <a:noFill/>
          <a:ln w="31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5500806" y="4793218"/>
            <a:ext cx="2304320" cy="0"/>
          </a:xfrm>
          <a:prstGeom prst="line">
            <a:avLst/>
          </a:prstGeom>
          <a:ln w="22225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5500806" y="5506836"/>
            <a:ext cx="2304320" cy="0"/>
          </a:xfrm>
          <a:prstGeom prst="line">
            <a:avLst/>
          </a:prstGeom>
          <a:ln w="22225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Isosceles Triangle 36"/>
          <p:cNvSpPr/>
          <p:nvPr/>
        </p:nvSpPr>
        <p:spPr>
          <a:xfrm rot="5400000">
            <a:off x="5184352" y="4567632"/>
            <a:ext cx="630811" cy="1712793"/>
          </a:xfrm>
          <a:prstGeom prst="triangle">
            <a:avLst/>
          </a:prstGeom>
          <a:solidFill>
            <a:srgbClr val="3A2FE1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5092696" y="5245226"/>
            <a:ext cx="576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X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499758" y="4793218"/>
            <a:ext cx="2304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beam loss outside of 	       sensor!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283960" y="4077090"/>
            <a:ext cx="42485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Higher NA </a:t>
            </a:r>
            <a:r>
              <a:rPr lang="en-US" dirty="0" smtClean="0">
                <a:sym typeface="Wingdings"/>
              </a:rPr>
              <a:t> smaller focus point </a:t>
            </a:r>
            <a:r>
              <a:rPr lang="en-US" b="1" dirty="0" smtClean="0">
                <a:sym typeface="Wingdings"/>
              </a:rPr>
              <a:t>BUT</a:t>
            </a:r>
            <a:r>
              <a:rPr lang="en-US" dirty="0" smtClean="0">
                <a:sym typeface="Wingdings"/>
              </a:rPr>
              <a:t> bigger opening angle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72773" y="3254038"/>
            <a:ext cx="36951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Beam profile from knife-edge scan in air</a:t>
            </a:r>
          </a:p>
          <a:p>
            <a:r>
              <a:rPr lang="en-US" sz="1400" dirty="0" smtClean="0">
                <a:sym typeface="Wingdings"/>
              </a:rPr>
              <a:t> not accounting for aberration in diamond</a:t>
            </a:r>
            <a:endParaRPr lang="en-US" sz="1400" dirty="0"/>
          </a:p>
        </p:txBody>
      </p:sp>
      <p:cxnSp>
        <p:nvCxnSpPr>
          <p:cNvPr id="41" name="Straight Arrow Connector 40"/>
          <p:cNvCxnSpPr/>
          <p:nvPr/>
        </p:nvCxnSpPr>
        <p:spPr>
          <a:xfrm flipH="1">
            <a:off x="6173409" y="2996940"/>
            <a:ext cx="630901" cy="0"/>
          </a:xfrm>
          <a:prstGeom prst="straightConnector1">
            <a:avLst/>
          </a:prstGeom>
          <a:ln w="12700" cap="sq">
            <a:solidFill>
              <a:schemeClr val="bg1"/>
            </a:solidFill>
            <a:round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05877" y="3974296"/>
            <a:ext cx="343884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Focus length (Rayleigh length) for initial measurements ≈2 mm (f=175mm lens) 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Currently it is ≈0.6mm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 idea is to go to &lt;0.1 mm in early 2018.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418224" y="5692518"/>
            <a:ext cx="1713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ideally ≥2mm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5356786" y="5608589"/>
            <a:ext cx="0" cy="504070"/>
          </a:xfrm>
          <a:prstGeom prst="line">
            <a:avLst/>
          </a:prstGeom>
          <a:ln w="12700" cap="sq">
            <a:solidFill>
              <a:schemeClr val="tx2">
                <a:lumMod val="50000"/>
                <a:lumOff val="50000"/>
              </a:schemeClr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356154" y="5320549"/>
            <a:ext cx="0" cy="826299"/>
          </a:xfrm>
          <a:prstGeom prst="line">
            <a:avLst/>
          </a:prstGeom>
          <a:ln w="12700" cap="sq">
            <a:solidFill>
              <a:schemeClr val="tx2">
                <a:lumMod val="50000"/>
                <a:lumOff val="50000"/>
              </a:schemeClr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356786" y="6040649"/>
            <a:ext cx="999368" cy="0"/>
          </a:xfrm>
          <a:prstGeom prst="straightConnector1">
            <a:avLst/>
          </a:prstGeom>
          <a:ln w="12700" cap="sq">
            <a:solidFill>
              <a:schemeClr val="tx2">
                <a:lumMod val="50000"/>
                <a:lumOff val="50000"/>
              </a:schemeClr>
            </a:solidFill>
            <a:round/>
            <a:headEnd type="triangl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5954331" y="6036113"/>
            <a:ext cx="1994815" cy="33887"/>
          </a:xfrm>
          <a:prstGeom prst="line">
            <a:avLst/>
          </a:prstGeom>
          <a:ln w="12700" cap="sq">
            <a:solidFill>
              <a:schemeClr val="tx2">
                <a:lumMod val="50000"/>
                <a:lumOff val="50000"/>
              </a:schemeClr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219679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7" grpId="0" animBg="1"/>
      <p:bldP spid="32" grpId="0"/>
      <p:bldP spid="38" grpId="0"/>
      <p:bldP spid="39" grpId="0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16" name="Frame 15"/>
          <p:cNvSpPr/>
          <p:nvPr/>
        </p:nvSpPr>
        <p:spPr>
          <a:xfrm>
            <a:off x="179390" y="764630"/>
            <a:ext cx="5307400" cy="5515944"/>
          </a:xfrm>
          <a:prstGeom prst="frame">
            <a:avLst>
              <a:gd name="adj1" fmla="val 573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42582" y="955573"/>
            <a:ext cx="3694301" cy="4878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bought from Element 6 (through DDL)</a:t>
            </a:r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Poor CCD performance </a:t>
            </a:r>
          </a:p>
          <a:p>
            <a:pPr marL="742950" lvl="1" indent="-285750">
              <a:buFont typeface="Courier New"/>
              <a:buChar char="o"/>
            </a:pPr>
            <a:r>
              <a:rPr lang="en-US" sz="1300" dirty="0" smtClean="0"/>
              <a:t>requires high field to collect full charge</a:t>
            </a:r>
          </a:p>
          <a:p>
            <a:pPr lvl="1"/>
            <a:endParaRPr lang="en-US" sz="13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thickness </a:t>
            </a:r>
            <a:r>
              <a:rPr lang="mr-IN" sz="1600" dirty="0" smtClean="0"/>
              <a:t>–</a:t>
            </a:r>
            <a:r>
              <a:rPr lang="en-US" sz="1600" dirty="0" smtClean="0"/>
              <a:t> 566 um</a:t>
            </a:r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Not irradiated</a:t>
            </a:r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pad metallized by Rutgers </a:t>
            </a:r>
            <a:r>
              <a:rPr lang="en-US" sz="1600" dirty="0"/>
              <a:t>U</a:t>
            </a:r>
            <a:r>
              <a:rPr lang="en-US" sz="1600" dirty="0" smtClean="0"/>
              <a:t>niversity (</a:t>
            </a:r>
            <a:r>
              <a:rPr lang="en-US" sz="1600" dirty="0" err="1" smtClean="0"/>
              <a:t>TiW</a:t>
            </a:r>
            <a:r>
              <a:rPr lang="en-US" sz="1600" dirty="0" smtClean="0"/>
              <a:t> sputtered with shadow mask)</a:t>
            </a:r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metallization distance from edge ≈400 </a:t>
            </a:r>
            <a:r>
              <a:rPr lang="en-US" sz="1600" dirty="0" err="1" smtClean="0"/>
              <a:t>μm</a:t>
            </a:r>
            <a:endParaRPr lang="en-US" sz="1600" dirty="0" smtClean="0"/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2 edges polished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0673" y="955573"/>
            <a:ext cx="5048063" cy="362143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674" y="4695503"/>
            <a:ext cx="5048063" cy="204595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0"/>
            <a:ext cx="9144000" cy="824426"/>
          </a:xfrm>
          <a:prstGeom prst="rect">
            <a:avLst/>
          </a:prstGeom>
          <a:solidFill>
            <a:schemeClr val="tx1">
              <a:lumMod val="65000"/>
              <a:lumOff val="35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79390" y="56744"/>
            <a:ext cx="844696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Helvetica Neue"/>
                <a:cs typeface="Helvetica Neue"/>
              </a:rPr>
              <a:t>Selected sCVD Diamond Sample</a:t>
            </a:r>
          </a:p>
          <a:p>
            <a:r>
              <a:rPr lang="en-US" sz="1600" dirty="0" smtClean="0">
                <a:latin typeface="Helvetica Neue"/>
                <a:cs typeface="Helvetica Neue"/>
              </a:rPr>
              <a:t>The results shown in the following slides stem from data of this diamond </a:t>
            </a:r>
            <a:endParaRPr lang="en-US" sz="1600" b="1" dirty="0"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50584329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12</a:t>
            </a:fld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-32874" y="0"/>
            <a:ext cx="9159293" cy="836640"/>
          </a:xfrm>
          <a:prstGeom prst="rect">
            <a:avLst/>
          </a:prstGeom>
          <a:solidFill>
            <a:schemeClr val="tx1">
              <a:lumMod val="65000"/>
              <a:lumOff val="35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63871" y="56744"/>
            <a:ext cx="553229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Helvetica Neue"/>
                <a:cs typeface="Helvetica Neue"/>
              </a:rPr>
              <a:t>First Signal!</a:t>
            </a:r>
          </a:p>
          <a:p>
            <a:r>
              <a:rPr lang="en-US" sz="1600" dirty="0" smtClean="0">
                <a:latin typeface="Helvetica Neue"/>
                <a:cs typeface="Helvetica Neue"/>
              </a:rPr>
              <a:t>Confirmation of multi-photon absorption in sCVD diamond </a:t>
            </a:r>
            <a:endParaRPr lang="en-US" sz="1600" dirty="0">
              <a:latin typeface="Helvetica Neue"/>
              <a:cs typeface="Helvetica Neue"/>
            </a:endParaRPr>
          </a:p>
        </p:txBody>
      </p:sp>
      <p:pic>
        <p:nvPicPr>
          <p:cNvPr id="8" name="Picture 7" descr="tek0007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277" y="889937"/>
            <a:ext cx="7850273" cy="588770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43510" y="3698018"/>
            <a:ext cx="64809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Helvetica Neue"/>
                <a:cs typeface="Helvetica Neue"/>
              </a:rPr>
              <a:t>January 22, 2016: </a:t>
            </a:r>
          </a:p>
          <a:p>
            <a:r>
              <a:rPr lang="en-US" sz="1600" b="1" dirty="0" smtClean="0">
                <a:latin typeface="Helvetica Neue"/>
                <a:cs typeface="Helvetica Neue"/>
              </a:rPr>
              <a:t>The first edge-TCT waveform in diamond was observed at ETH Zurich. Only 2/3 PA could allow this!.</a:t>
            </a:r>
            <a:endParaRPr lang="en-US" sz="1600" b="1" dirty="0"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38447264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824426"/>
          </a:xfrm>
          <a:prstGeom prst="rect">
            <a:avLst/>
          </a:prstGeom>
          <a:solidFill>
            <a:schemeClr val="tx1">
              <a:lumMod val="65000"/>
              <a:lumOff val="35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75970" y="56744"/>
            <a:ext cx="868864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Helvetica Neue"/>
                <a:cs typeface="Helvetica Neue"/>
              </a:rPr>
              <a:t>First 3D Scan</a:t>
            </a:r>
          </a:p>
          <a:p>
            <a:r>
              <a:rPr lang="en-US" sz="1600" dirty="0" smtClean="0">
                <a:latin typeface="Helvetica Neue"/>
                <a:cs typeface="Helvetica Neue"/>
              </a:rPr>
              <a:t>Bias voltage -400V (0.7V/um), 50 waveform averaging, 3993 scan points, 0.2 </a:t>
            </a:r>
            <a:r>
              <a:rPr lang="en-US" sz="1600" dirty="0" err="1" smtClean="0">
                <a:latin typeface="Helvetica Neue"/>
                <a:cs typeface="Helvetica Neue"/>
              </a:rPr>
              <a:t>nJ</a:t>
            </a:r>
            <a:r>
              <a:rPr lang="en-US" sz="1600" dirty="0" smtClean="0">
                <a:latin typeface="Helvetica Neue"/>
                <a:cs typeface="Helvetica Neue"/>
              </a:rPr>
              <a:t> pulse energy</a:t>
            </a:r>
            <a:endParaRPr lang="en-US" sz="1600" dirty="0">
              <a:latin typeface="Helvetica Neue"/>
              <a:cs typeface="Helvetica Neue"/>
            </a:endParaRPr>
          </a:p>
        </p:txBody>
      </p:sp>
      <p:pic>
        <p:nvPicPr>
          <p:cNvPr id="10" name="Picture 9" descr="run78_id=0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061" y="827658"/>
            <a:ext cx="3359712" cy="1089048"/>
          </a:xfrm>
          <a:prstGeom prst="rect">
            <a:avLst/>
          </a:prstGeom>
        </p:spPr>
      </p:pic>
      <p:pic>
        <p:nvPicPr>
          <p:cNvPr id="11" name="Picture 10" descr="run78_id=1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688" y="1784682"/>
            <a:ext cx="3362085" cy="1089817"/>
          </a:xfrm>
          <a:prstGeom prst="rect">
            <a:avLst/>
          </a:prstGeom>
        </p:spPr>
      </p:pic>
      <p:pic>
        <p:nvPicPr>
          <p:cNvPr id="17" name="Picture 16" descr="run78_id=2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061" y="2765638"/>
            <a:ext cx="3359953" cy="1089126"/>
          </a:xfrm>
          <a:prstGeom prst="rect">
            <a:avLst/>
          </a:prstGeom>
        </p:spPr>
      </p:pic>
      <p:pic>
        <p:nvPicPr>
          <p:cNvPr id="18" name="Picture 17" descr="run78_id=3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219" y="3731652"/>
            <a:ext cx="3393314" cy="1099940"/>
          </a:xfrm>
          <a:prstGeom prst="rect">
            <a:avLst/>
          </a:prstGeom>
        </p:spPr>
      </p:pic>
      <p:pic>
        <p:nvPicPr>
          <p:cNvPr id="19" name="Picture 18" descr="run78_id=4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061" y="4728404"/>
            <a:ext cx="3384470" cy="1097072"/>
          </a:xfrm>
          <a:prstGeom prst="rect">
            <a:avLst/>
          </a:prstGeom>
        </p:spPr>
      </p:pic>
      <p:pic>
        <p:nvPicPr>
          <p:cNvPr id="20" name="Picture 19" descr="run78_id=5.pn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219" y="5713207"/>
            <a:ext cx="3394311" cy="1100263"/>
          </a:xfrm>
          <a:prstGeom prst="rect">
            <a:avLst/>
          </a:prstGeom>
        </p:spPr>
      </p:pic>
      <p:pic>
        <p:nvPicPr>
          <p:cNvPr id="21" name="Picture 20" descr="run78.pn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0" y="3462575"/>
            <a:ext cx="3453702" cy="2738033"/>
          </a:xfrm>
          <a:prstGeom prst="rect">
            <a:avLst/>
          </a:prstGeom>
        </p:spPr>
      </p:pic>
      <p:pic>
        <p:nvPicPr>
          <p:cNvPr id="16" name="Picture 15" descr="photo_2017-05-01_17-48-55.jpg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5970" y="836640"/>
            <a:ext cx="3456480" cy="260264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956185" y="3861060"/>
            <a:ext cx="992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z-scan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884175" y="1088032"/>
            <a:ext cx="992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  <a:r>
              <a:rPr lang="en-US" dirty="0" smtClean="0"/>
              <a:t>-scan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62848" y="1484730"/>
            <a:ext cx="864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Helvetica"/>
                <a:cs typeface="Helvetica"/>
              </a:rPr>
              <a:t>z=-6 mm</a:t>
            </a:r>
            <a:endParaRPr lang="en-US" sz="900" dirty="0">
              <a:latin typeface="Helvetica"/>
              <a:cs typeface="Helvetica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562519" y="2439814"/>
            <a:ext cx="864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Helvetica"/>
                <a:cs typeface="Helvetica"/>
              </a:rPr>
              <a:t>z=-5.9 mm</a:t>
            </a:r>
            <a:endParaRPr lang="en-US" sz="900" dirty="0">
              <a:latin typeface="Helvetica"/>
              <a:cs typeface="Helvetic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562519" y="3412533"/>
            <a:ext cx="864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Helvetica"/>
                <a:cs typeface="Helvetica"/>
              </a:rPr>
              <a:t>z=-5.8 mm</a:t>
            </a:r>
            <a:endParaRPr lang="en-US" sz="900" dirty="0">
              <a:latin typeface="Helvetica"/>
              <a:cs typeface="Helvetic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576352" y="4384430"/>
            <a:ext cx="864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Helvetica"/>
                <a:cs typeface="Helvetica"/>
              </a:rPr>
              <a:t>z=-5.7 mm</a:t>
            </a:r>
            <a:endParaRPr lang="en-US" sz="900" dirty="0">
              <a:latin typeface="Helvetica"/>
              <a:cs typeface="Helvetica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576352" y="5392224"/>
            <a:ext cx="864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Helvetica"/>
                <a:cs typeface="Helvetica"/>
              </a:rPr>
              <a:t>z=-5.6 mm</a:t>
            </a:r>
            <a:endParaRPr lang="en-US" sz="900" dirty="0">
              <a:latin typeface="Helvetica"/>
              <a:cs typeface="Helvetica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267680" y="6378605"/>
            <a:ext cx="864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Helvetica"/>
                <a:cs typeface="Helvetica"/>
              </a:rPr>
              <a:t>z=-5.5 mm</a:t>
            </a:r>
            <a:endParaRPr lang="en-US" sz="900" dirty="0">
              <a:latin typeface="Helvetica"/>
              <a:cs typeface="Helvetica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1842419" y="1116324"/>
            <a:ext cx="0" cy="432060"/>
          </a:xfrm>
          <a:prstGeom prst="line">
            <a:avLst/>
          </a:prstGeom>
          <a:ln w="25400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1842419" y="900016"/>
            <a:ext cx="2805871" cy="216308"/>
          </a:xfrm>
          <a:prstGeom prst="line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842419" y="1548384"/>
            <a:ext cx="2800701" cy="1550416"/>
          </a:xfrm>
          <a:prstGeom prst="line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1848222" y="1510217"/>
            <a:ext cx="2660148" cy="3473775"/>
          </a:xfrm>
          <a:prstGeom prst="line">
            <a:avLst/>
          </a:prstGeom>
          <a:ln w="12700" cap="sq">
            <a:solidFill>
              <a:schemeClr val="tx1"/>
            </a:solidFill>
            <a:round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1857375" y="2439814"/>
            <a:ext cx="2650995" cy="2544178"/>
          </a:xfrm>
          <a:prstGeom prst="line">
            <a:avLst/>
          </a:prstGeom>
          <a:ln w="12700" cap="sq">
            <a:solidFill>
              <a:schemeClr val="tx1"/>
            </a:solidFill>
            <a:round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1857375" y="3412533"/>
            <a:ext cx="2650995" cy="1571459"/>
          </a:xfrm>
          <a:prstGeom prst="line">
            <a:avLst/>
          </a:prstGeom>
          <a:ln w="12700" cap="sq">
            <a:solidFill>
              <a:schemeClr val="tx1"/>
            </a:solidFill>
            <a:round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1857375" y="4397375"/>
            <a:ext cx="2650995" cy="586617"/>
          </a:xfrm>
          <a:prstGeom prst="line">
            <a:avLst/>
          </a:prstGeom>
          <a:ln w="12700" cap="sq">
            <a:solidFill>
              <a:schemeClr val="tx1"/>
            </a:solidFill>
            <a:round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V="1">
            <a:off x="1854916" y="4983992"/>
            <a:ext cx="2653454" cy="408232"/>
          </a:xfrm>
          <a:prstGeom prst="line">
            <a:avLst/>
          </a:prstGeom>
          <a:ln w="12700" cap="sq">
            <a:solidFill>
              <a:schemeClr val="tx1"/>
            </a:solidFill>
            <a:round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1854916" y="4983993"/>
            <a:ext cx="2653454" cy="1394612"/>
          </a:xfrm>
          <a:prstGeom prst="line">
            <a:avLst/>
          </a:prstGeom>
          <a:ln w="12700" cap="sq">
            <a:solidFill>
              <a:schemeClr val="tx1"/>
            </a:solidFill>
            <a:round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6012200" y="3042863"/>
            <a:ext cx="2957478" cy="175432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Parameters to extract: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total collected charge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drift speed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electrical field </a:t>
            </a:r>
            <a:r>
              <a:rPr lang="en-US" dirty="0" smtClean="0">
                <a:sym typeface="Wingdings"/>
              </a:rPr>
              <a:t> space charge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ym typeface="Wingdings"/>
              </a:rPr>
              <a:t>...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2860737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4" grpId="0"/>
      <p:bldP spid="7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14</a:t>
            </a:fld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-32874" y="0"/>
            <a:ext cx="9159293" cy="836640"/>
          </a:xfrm>
          <a:prstGeom prst="rect">
            <a:avLst/>
          </a:prstGeom>
          <a:solidFill>
            <a:schemeClr val="tx1">
              <a:lumMod val="65000"/>
              <a:lumOff val="35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f_av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927" y="1450118"/>
            <a:ext cx="4139940" cy="310495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95419" y="1068917"/>
            <a:ext cx="8230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All waveforms are baseline corrected and averaged before further analysis.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07545" y="1829856"/>
            <a:ext cx="3204405" cy="2383423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wf_zoome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5978" y="1450118"/>
            <a:ext cx="4139940" cy="3104955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619306" y="1838018"/>
            <a:ext cx="360050" cy="2372120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55470" y="4555073"/>
            <a:ext cx="34564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Total Charge</a:t>
            </a:r>
          </a:p>
          <a:p>
            <a:pPr algn="ctr"/>
            <a:r>
              <a:rPr lang="en-US" dirty="0" smtClean="0"/>
              <a:t>Integral </a:t>
            </a:r>
            <a:r>
              <a:rPr lang="en-US" dirty="0"/>
              <a:t>of </a:t>
            </a:r>
            <a:r>
              <a:rPr lang="en-US" dirty="0" smtClean="0"/>
              <a:t>the complete </a:t>
            </a:r>
            <a:r>
              <a:rPr lang="en-US" dirty="0"/>
              <a:t>baseline corrected </a:t>
            </a:r>
            <a:r>
              <a:rPr lang="en-US" dirty="0" smtClean="0"/>
              <a:t>waveform [0-200 ns]</a:t>
            </a:r>
            <a:endParaRPr lang="en-US" dirty="0"/>
          </a:p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770888" y="4555073"/>
            <a:ext cx="36896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Prompt Current</a:t>
            </a:r>
          </a:p>
          <a:p>
            <a:pPr algn="ctr"/>
            <a:r>
              <a:rPr lang="en-US" dirty="0" smtClean="0"/>
              <a:t>0.3 ns-Integral around the center of the rising edge.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228230" y="3537651"/>
            <a:ext cx="2088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I</a:t>
            </a:r>
            <a:r>
              <a:rPr lang="en-US" baseline="-25000" dirty="0" err="1" smtClean="0"/>
              <a:t>prompt</a:t>
            </a:r>
            <a:r>
              <a:rPr lang="en-US" dirty="0" smtClean="0"/>
              <a:t> ∝ I(t=0)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319139" y="44530"/>
            <a:ext cx="50449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Helvetica Neue"/>
                <a:cs typeface="Helvetica Neue"/>
              </a:rPr>
              <a:t>Waveform Analysis</a:t>
            </a:r>
          </a:p>
          <a:p>
            <a:r>
              <a:rPr lang="en-US" sz="1600" dirty="0" smtClean="0">
                <a:latin typeface="Helvetica Neue"/>
                <a:cs typeface="Helvetica Neue"/>
              </a:rPr>
              <a:t>Selected examples:</a:t>
            </a:r>
            <a:r>
              <a:rPr lang="en-US" sz="1600" i="1" dirty="0" smtClean="0">
                <a:latin typeface="Helvetica Neue"/>
                <a:cs typeface="Helvetica Neue"/>
              </a:rPr>
              <a:t> total </a:t>
            </a:r>
            <a:r>
              <a:rPr lang="en-US" sz="1600" i="1" dirty="0">
                <a:latin typeface="Helvetica Neue"/>
                <a:cs typeface="Helvetica Neue"/>
              </a:rPr>
              <a:t>c</a:t>
            </a:r>
            <a:r>
              <a:rPr lang="en-US" sz="1600" i="1" dirty="0" smtClean="0">
                <a:latin typeface="Helvetica Neue"/>
                <a:cs typeface="Helvetica Neue"/>
              </a:rPr>
              <a:t>harge </a:t>
            </a:r>
            <a:r>
              <a:rPr lang="en-US" sz="1600" dirty="0" smtClean="0">
                <a:latin typeface="Helvetica Neue"/>
                <a:cs typeface="Helvetica Neue"/>
              </a:rPr>
              <a:t>and </a:t>
            </a:r>
            <a:r>
              <a:rPr lang="en-US" sz="1600" i="1" dirty="0" smtClean="0">
                <a:latin typeface="Helvetica Neue"/>
                <a:cs typeface="Helvetica Neue"/>
              </a:rPr>
              <a:t>prompt </a:t>
            </a:r>
            <a:r>
              <a:rPr lang="en-US" sz="1600" i="1" dirty="0">
                <a:latin typeface="Helvetica Neue"/>
                <a:cs typeface="Helvetica Neue"/>
              </a:rPr>
              <a:t>c</a:t>
            </a:r>
            <a:r>
              <a:rPr lang="en-US" sz="1600" i="1" dirty="0" smtClean="0">
                <a:latin typeface="Helvetica Neue"/>
                <a:cs typeface="Helvetica Neue"/>
              </a:rPr>
              <a:t>urrent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932050" y="5602100"/>
            <a:ext cx="33844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ym typeface="Wingdings"/>
              </a:rPr>
              <a:t> The </a:t>
            </a:r>
            <a:r>
              <a:rPr lang="en-US" b="1" dirty="0" smtClean="0">
                <a:sym typeface="Wingdings"/>
              </a:rPr>
              <a:t>electric field </a:t>
            </a:r>
            <a:r>
              <a:rPr lang="en-US" dirty="0" smtClean="0">
                <a:sym typeface="Wingdings"/>
              </a:rPr>
              <a:t>can be calculated from the result of the prompt current extraction!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148807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/>
      <p:bldP spid="15" grpId="0"/>
      <p:bldP spid="16" grpId="0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15</a:t>
            </a:fld>
            <a:endParaRPr lang="en-GB" dirty="0"/>
          </a:p>
        </p:txBody>
      </p:sp>
      <p:pic>
        <p:nvPicPr>
          <p:cNvPr id="5" name="Picture 4" descr="run78_totalCharge_slice_0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315" y="980660"/>
            <a:ext cx="8520285" cy="2664370"/>
          </a:xfrm>
          <a:prstGeom prst="rect">
            <a:avLst/>
          </a:prstGeom>
        </p:spPr>
      </p:pic>
      <p:pic>
        <p:nvPicPr>
          <p:cNvPr id="8" name="Picture 7" descr="charge_profile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5184" y="3657541"/>
            <a:ext cx="3983001" cy="2987251"/>
          </a:xfrm>
          <a:prstGeom prst="rect">
            <a:avLst/>
          </a:prstGeom>
        </p:spPr>
      </p:pic>
      <p:pic>
        <p:nvPicPr>
          <p:cNvPr id="9" name="Picture 8" descr="charge_profile0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461" y="3645030"/>
            <a:ext cx="3981896" cy="2986422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 flipV="1">
            <a:off x="3150828" y="1340710"/>
            <a:ext cx="3652" cy="1728240"/>
          </a:xfrm>
          <a:prstGeom prst="line">
            <a:avLst/>
          </a:prstGeom>
          <a:ln w="25400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4651213" y="1340710"/>
            <a:ext cx="0" cy="1728240"/>
          </a:xfrm>
          <a:prstGeom prst="line">
            <a:avLst/>
          </a:prstGeom>
          <a:ln w="25400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347830" y="1536853"/>
            <a:ext cx="1080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-400V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397389" y="2454203"/>
            <a:ext cx="1080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GND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6927910" y="1453329"/>
            <a:ext cx="288040" cy="0"/>
          </a:xfrm>
          <a:prstGeom prst="line">
            <a:avLst/>
          </a:prstGeom>
          <a:ln w="25400" cap="sq">
            <a:solidFill>
              <a:schemeClr val="bg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957804" y="2732819"/>
            <a:ext cx="288040" cy="0"/>
          </a:xfrm>
          <a:prstGeom prst="line">
            <a:avLst/>
          </a:prstGeom>
          <a:ln w="25400" cap="sq">
            <a:solidFill>
              <a:schemeClr val="bg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795166" y="1595730"/>
            <a:ext cx="288040" cy="0"/>
          </a:xfrm>
          <a:prstGeom prst="line">
            <a:avLst/>
          </a:prstGeom>
          <a:ln w="25400" cap="sq">
            <a:solidFill>
              <a:schemeClr val="bg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795166" y="2877920"/>
            <a:ext cx="288040" cy="0"/>
          </a:xfrm>
          <a:prstGeom prst="line">
            <a:avLst/>
          </a:prstGeom>
          <a:ln w="25400" cap="sq">
            <a:solidFill>
              <a:schemeClr val="bg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215950" y="1462468"/>
            <a:ext cx="0" cy="239051"/>
          </a:xfrm>
          <a:prstGeom prst="line">
            <a:avLst/>
          </a:prstGeom>
          <a:ln w="25400" cap="sq">
            <a:solidFill>
              <a:schemeClr val="bg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243992" y="2493768"/>
            <a:ext cx="0" cy="239051"/>
          </a:xfrm>
          <a:prstGeom prst="line">
            <a:avLst/>
          </a:prstGeom>
          <a:ln w="25400" cap="sq">
            <a:solidFill>
              <a:schemeClr val="bg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795166" y="1595730"/>
            <a:ext cx="0" cy="239051"/>
          </a:xfrm>
          <a:prstGeom prst="line">
            <a:avLst/>
          </a:prstGeom>
          <a:ln w="25400" cap="sq">
            <a:solidFill>
              <a:schemeClr val="bg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793610" y="2638869"/>
            <a:ext cx="0" cy="239051"/>
          </a:xfrm>
          <a:prstGeom prst="line">
            <a:avLst/>
          </a:prstGeom>
          <a:ln w="25400" cap="sq">
            <a:solidFill>
              <a:schemeClr val="bg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2297680" y="1469731"/>
            <a:ext cx="4320600" cy="110999"/>
          </a:xfrm>
          <a:prstGeom prst="line">
            <a:avLst/>
          </a:prstGeom>
          <a:ln w="44450" cap="sq">
            <a:solidFill>
              <a:srgbClr val="FF0000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2327239" y="2740060"/>
            <a:ext cx="4320600" cy="110999"/>
          </a:xfrm>
          <a:prstGeom prst="line">
            <a:avLst/>
          </a:prstGeom>
          <a:ln w="44450" cap="sq">
            <a:solidFill>
              <a:srgbClr val="FF0000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2987780" y="3068950"/>
            <a:ext cx="166700" cy="576080"/>
          </a:xfrm>
          <a:prstGeom prst="straightConnector1">
            <a:avLst/>
          </a:prstGeom>
          <a:ln w="25400" cap="sq">
            <a:solidFill>
              <a:schemeClr val="tx1"/>
            </a:solidFill>
            <a:round/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4651214" y="3068950"/>
            <a:ext cx="1072946" cy="792110"/>
          </a:xfrm>
          <a:prstGeom prst="straightConnector1">
            <a:avLst/>
          </a:prstGeom>
          <a:ln w="25400" cap="sq">
            <a:solidFill>
              <a:schemeClr val="tx1"/>
            </a:solidFill>
            <a:round/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-32874" y="0"/>
            <a:ext cx="9159293" cy="836640"/>
          </a:xfrm>
          <a:prstGeom prst="rect">
            <a:avLst/>
          </a:prstGeom>
          <a:solidFill>
            <a:schemeClr val="tx1">
              <a:lumMod val="65000"/>
              <a:lumOff val="35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312061" y="56744"/>
            <a:ext cx="397189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Helvetica Neue"/>
                <a:cs typeface="Helvetica Neue"/>
              </a:rPr>
              <a:t>Total Charge</a:t>
            </a:r>
          </a:p>
          <a:p>
            <a:r>
              <a:rPr lang="en-US" sz="1600" dirty="0" smtClean="0">
                <a:latin typeface="Helvetica Neue"/>
                <a:cs typeface="Helvetica Neue"/>
              </a:rPr>
              <a:t>Example of a 2D </a:t>
            </a:r>
            <a:r>
              <a:rPr lang="en-US" sz="1600" dirty="0">
                <a:latin typeface="Helvetica Neue"/>
                <a:cs typeface="Helvetica Neue"/>
              </a:rPr>
              <a:t>m</a:t>
            </a:r>
            <a:r>
              <a:rPr lang="en-US" sz="1600" dirty="0" smtClean="0">
                <a:latin typeface="Helvetica Neue"/>
                <a:cs typeface="Helvetica Neue"/>
              </a:rPr>
              <a:t>ap and charge </a:t>
            </a:r>
            <a:r>
              <a:rPr lang="en-US" sz="1600" dirty="0">
                <a:latin typeface="Helvetica Neue"/>
                <a:cs typeface="Helvetica Neue"/>
              </a:rPr>
              <a:t>p</a:t>
            </a:r>
            <a:r>
              <a:rPr lang="en-US" sz="1600" dirty="0" smtClean="0">
                <a:latin typeface="Helvetica Neue"/>
                <a:cs typeface="Helvetica Neue"/>
              </a:rPr>
              <a:t>rofiles</a:t>
            </a:r>
          </a:p>
        </p:txBody>
      </p:sp>
    </p:spTree>
    <p:extLst>
      <p:ext uri="{BB962C8B-B14F-4D97-AF65-F5344CB8AC3E}">
        <p14:creationId xmlns:p14="http://schemas.microsoft.com/office/powerpoint/2010/main" val="16857012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16</a:t>
            </a:fld>
            <a:endParaRPr lang="en-GB" dirty="0"/>
          </a:p>
        </p:txBody>
      </p:sp>
      <p:pic>
        <p:nvPicPr>
          <p:cNvPr id="8" name="Picture 7" descr="run78_iPrompt_slice_0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556" y="1026846"/>
            <a:ext cx="8452034" cy="2592360"/>
          </a:xfrm>
          <a:prstGeom prst="rect">
            <a:avLst/>
          </a:prstGeom>
        </p:spPr>
      </p:pic>
      <p:pic>
        <p:nvPicPr>
          <p:cNvPr id="9" name="Picture 8" descr="promt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430" y="3547197"/>
            <a:ext cx="4163004" cy="3122253"/>
          </a:xfrm>
          <a:prstGeom prst="rect">
            <a:avLst/>
          </a:prstGeom>
        </p:spPr>
      </p:pic>
      <p:pic>
        <p:nvPicPr>
          <p:cNvPr id="10" name="Picture 9" descr="promt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0434" y="3547196"/>
            <a:ext cx="4163004" cy="3122253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 flipH="1" flipV="1">
            <a:off x="4691277" y="1353210"/>
            <a:ext cx="5874" cy="1689917"/>
          </a:xfrm>
          <a:prstGeom prst="line">
            <a:avLst/>
          </a:prstGeom>
          <a:ln w="25400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 flipV="1">
            <a:off x="5794699" y="1353210"/>
            <a:ext cx="9425" cy="1689916"/>
          </a:xfrm>
          <a:prstGeom prst="line">
            <a:avLst/>
          </a:prstGeom>
          <a:ln w="25400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345117" y="1540931"/>
            <a:ext cx="1080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-400V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97389" y="2376472"/>
            <a:ext cx="1080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GND</a:t>
            </a:r>
          </a:p>
        </p:txBody>
      </p:sp>
      <p:sp>
        <p:nvSpPr>
          <p:cNvPr id="12" name="Rectangle 11"/>
          <p:cNvSpPr/>
          <p:nvPr/>
        </p:nvSpPr>
        <p:spPr>
          <a:xfrm>
            <a:off x="-32874" y="0"/>
            <a:ext cx="9159293" cy="836640"/>
          </a:xfrm>
          <a:prstGeom prst="rect">
            <a:avLst/>
          </a:prstGeom>
          <a:solidFill>
            <a:schemeClr val="tx1">
              <a:lumMod val="65000"/>
              <a:lumOff val="35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88584" y="56744"/>
            <a:ext cx="47154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Helvetica Neue"/>
                <a:cs typeface="Helvetica Neue"/>
              </a:rPr>
              <a:t>Prompt Current</a:t>
            </a:r>
          </a:p>
          <a:p>
            <a:r>
              <a:rPr lang="en-US" sz="1600" dirty="0" smtClean="0">
                <a:latin typeface="Helvetica Neue"/>
                <a:cs typeface="Helvetica Neue"/>
              </a:rPr>
              <a:t>Example of a 2D map and prompt </a:t>
            </a:r>
            <a:r>
              <a:rPr lang="en-US" sz="1600" dirty="0">
                <a:latin typeface="Helvetica Neue"/>
                <a:cs typeface="Helvetica Neue"/>
              </a:rPr>
              <a:t>c</a:t>
            </a:r>
            <a:r>
              <a:rPr lang="en-US" sz="1600" dirty="0" smtClean="0">
                <a:latin typeface="Helvetica Neue"/>
                <a:cs typeface="Helvetica Neue"/>
              </a:rPr>
              <a:t>urrent </a:t>
            </a:r>
            <a:r>
              <a:rPr lang="en-US" sz="1600" dirty="0">
                <a:latin typeface="Helvetica Neue"/>
                <a:cs typeface="Helvetica Neue"/>
              </a:rPr>
              <a:t>p</a:t>
            </a:r>
            <a:r>
              <a:rPr lang="en-US" sz="1600" dirty="0" smtClean="0">
                <a:latin typeface="Helvetica Neue"/>
                <a:cs typeface="Helvetica Neue"/>
              </a:rPr>
              <a:t>rofiles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2297680" y="1506360"/>
            <a:ext cx="4290600" cy="111000"/>
          </a:xfrm>
          <a:prstGeom prst="line">
            <a:avLst/>
          </a:prstGeom>
          <a:ln w="25400" cap="sq">
            <a:solidFill>
              <a:srgbClr val="FF0000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2361409" y="2708900"/>
            <a:ext cx="4189031" cy="105256"/>
          </a:xfrm>
          <a:prstGeom prst="line">
            <a:avLst/>
          </a:prstGeom>
          <a:ln w="25400" cap="sq">
            <a:solidFill>
              <a:srgbClr val="FF0000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2987780" y="3043127"/>
            <a:ext cx="1709372" cy="601903"/>
          </a:xfrm>
          <a:prstGeom prst="straightConnector1">
            <a:avLst/>
          </a:prstGeom>
          <a:ln w="25400" cap="sq">
            <a:solidFill>
              <a:schemeClr val="tx1"/>
            </a:solidFill>
            <a:round/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endCxn id="10" idx="0"/>
          </p:cNvCxnSpPr>
          <p:nvPr/>
        </p:nvCxnSpPr>
        <p:spPr>
          <a:xfrm>
            <a:off x="5804124" y="3043126"/>
            <a:ext cx="907812" cy="504070"/>
          </a:xfrm>
          <a:prstGeom prst="straightConnector1">
            <a:avLst/>
          </a:prstGeom>
          <a:ln w="25400" cap="sq">
            <a:solidFill>
              <a:schemeClr val="tx1"/>
            </a:solidFill>
            <a:round/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543539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17</a:t>
            </a:fld>
            <a:endParaRPr lang="en-GB" dirty="0"/>
          </a:p>
        </p:txBody>
      </p:sp>
      <p:pic>
        <p:nvPicPr>
          <p:cNvPr id="20" name="Picture 19" descr="Screen Shot 2017-08-02 at 10.25.1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420" y="1322146"/>
            <a:ext cx="5373627" cy="3758159"/>
          </a:xfrm>
          <a:prstGeom prst="rect">
            <a:avLst/>
          </a:prstGeom>
        </p:spPr>
      </p:pic>
      <p:sp>
        <p:nvSpPr>
          <p:cNvPr id="21" name="Oval 20"/>
          <p:cNvSpPr/>
          <p:nvPr/>
        </p:nvSpPr>
        <p:spPr>
          <a:xfrm>
            <a:off x="3707880" y="2186266"/>
            <a:ext cx="576080" cy="576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3644250" y="2914746"/>
            <a:ext cx="1503830" cy="576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4181087" y="2722421"/>
            <a:ext cx="102873" cy="192325"/>
          </a:xfrm>
          <a:prstGeom prst="straightConnector1">
            <a:avLst/>
          </a:prstGeom>
          <a:ln w="22225" cap="sq">
            <a:solidFill>
              <a:srgbClr val="FF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/>
          <p:cNvSpPr/>
          <p:nvPr/>
        </p:nvSpPr>
        <p:spPr>
          <a:xfrm>
            <a:off x="2123660" y="2906366"/>
            <a:ext cx="1512210" cy="58446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148080" y="2896214"/>
            <a:ext cx="367180" cy="58446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2123660" y="3643226"/>
            <a:ext cx="1224170" cy="58446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Arrow Connector 30"/>
          <p:cNvCxnSpPr>
            <a:endCxn id="30" idx="0"/>
          </p:cNvCxnSpPr>
          <p:nvPr/>
        </p:nvCxnSpPr>
        <p:spPr>
          <a:xfrm flipH="1">
            <a:off x="2735745" y="3490826"/>
            <a:ext cx="36005" cy="152400"/>
          </a:xfrm>
          <a:prstGeom prst="straightConnector1">
            <a:avLst/>
          </a:prstGeom>
          <a:ln w="22225" cap="sq">
            <a:solidFill>
              <a:srgbClr val="008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29" idx="3"/>
            <a:endCxn id="30" idx="6"/>
          </p:cNvCxnSpPr>
          <p:nvPr/>
        </p:nvCxnSpPr>
        <p:spPr>
          <a:xfrm flipH="1">
            <a:off x="3347830" y="3395082"/>
            <a:ext cx="1854022" cy="540374"/>
          </a:xfrm>
          <a:prstGeom prst="straightConnector1">
            <a:avLst/>
          </a:prstGeom>
          <a:ln w="22225" cap="sq">
            <a:solidFill>
              <a:srgbClr val="008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/>
        </p:nvSpPr>
        <p:spPr>
          <a:xfrm>
            <a:off x="1068716" y="4338186"/>
            <a:ext cx="1414993" cy="584460"/>
          </a:xfrm>
          <a:prstGeom prst="ellipse">
            <a:avLst/>
          </a:prstGeom>
          <a:noFill/>
          <a:ln>
            <a:solidFill>
              <a:srgbClr val="33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899490" y="4859918"/>
            <a:ext cx="1991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3366FF"/>
                </a:solidFill>
              </a:rPr>
              <a:t>I</a:t>
            </a:r>
            <a:r>
              <a:rPr lang="en-US" baseline="-25000" dirty="0" err="1" smtClean="0">
                <a:solidFill>
                  <a:srgbClr val="3366FF"/>
                </a:solidFill>
              </a:rPr>
              <a:t>prompt</a:t>
            </a:r>
            <a:r>
              <a:rPr lang="en-US" dirty="0" smtClean="0">
                <a:solidFill>
                  <a:srgbClr val="3366FF"/>
                </a:solidFill>
              </a:rPr>
              <a:t> from data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3919786" y="4338186"/>
            <a:ext cx="1228293" cy="512450"/>
          </a:xfrm>
          <a:prstGeom prst="ellipse">
            <a:avLst/>
          </a:prstGeom>
          <a:noFill/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3933997" y="4850636"/>
            <a:ext cx="1646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Mobility model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41" name="Oval 40"/>
          <p:cNvSpPr/>
          <p:nvPr/>
        </p:nvSpPr>
        <p:spPr>
          <a:xfrm>
            <a:off x="2711059" y="4336470"/>
            <a:ext cx="1228293" cy="51245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2843760" y="4848920"/>
            <a:ext cx="1049287" cy="369332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scaling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83460" y="5458080"/>
            <a:ext cx="72541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Use ‘Bisection Method’ to solve for </a:t>
            </a:r>
            <a:r>
              <a:rPr lang="en-US" b="1" dirty="0" smtClean="0"/>
              <a:t>E</a:t>
            </a:r>
            <a:r>
              <a:rPr lang="en-US" dirty="0" smtClean="0"/>
              <a:t> with the constraint that:</a:t>
            </a:r>
          </a:p>
          <a:p>
            <a:endParaRPr lang="en-US" dirty="0"/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5633045" y="1395915"/>
            <a:ext cx="32409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 .. Amplification</a:t>
            </a:r>
          </a:p>
          <a:p>
            <a:r>
              <a:rPr lang="en-US" sz="1400" dirty="0" smtClean="0"/>
              <a:t>e</a:t>
            </a:r>
            <a:r>
              <a:rPr lang="en-US" sz="1400" baseline="-25000" dirty="0" smtClean="0"/>
              <a:t>0</a:t>
            </a:r>
            <a:r>
              <a:rPr lang="en-US" sz="1400" dirty="0" smtClean="0"/>
              <a:t> .. electron charge</a:t>
            </a:r>
          </a:p>
          <a:p>
            <a:r>
              <a:rPr lang="en-US" sz="1400" dirty="0" err="1"/>
              <a:t>N</a:t>
            </a:r>
            <a:r>
              <a:rPr lang="en-US" sz="1400" baseline="-25000" dirty="0" err="1"/>
              <a:t>e,h</a:t>
            </a:r>
            <a:r>
              <a:rPr lang="en-US" sz="1400" baseline="-25000" dirty="0"/>
              <a:t> </a:t>
            </a:r>
            <a:r>
              <a:rPr lang="en-US" sz="1400" dirty="0"/>
              <a:t>.. number of </a:t>
            </a:r>
            <a:r>
              <a:rPr lang="en-US" sz="1400" dirty="0" err="1"/>
              <a:t>e,h</a:t>
            </a:r>
            <a:r>
              <a:rPr lang="en-US" sz="1400" dirty="0"/>
              <a:t> </a:t>
            </a:r>
            <a:r>
              <a:rPr lang="en-US" sz="1400" dirty="0" smtClean="0"/>
              <a:t>pairs</a:t>
            </a:r>
          </a:p>
          <a:p>
            <a:r>
              <a:rPr lang="en-US" sz="1400" dirty="0" smtClean="0"/>
              <a:t>          (constant in first order)</a:t>
            </a:r>
          </a:p>
          <a:p>
            <a:r>
              <a:rPr lang="en-US" sz="1400" dirty="0" err="1" smtClean="0"/>
              <a:t>v</a:t>
            </a:r>
            <a:r>
              <a:rPr lang="en-US" sz="1400" baseline="-25000" dirty="0" err="1" smtClean="0"/>
              <a:t>e,h</a:t>
            </a:r>
            <a:r>
              <a:rPr lang="en-US" sz="1400" baseline="-25000" dirty="0" smtClean="0"/>
              <a:t> </a:t>
            </a:r>
            <a:r>
              <a:rPr lang="en-US" sz="1400" dirty="0" smtClean="0"/>
              <a:t>.. avg. drift speed of </a:t>
            </a:r>
            <a:r>
              <a:rPr lang="en-US" sz="1400" dirty="0" err="1" smtClean="0"/>
              <a:t>e&amp;h</a:t>
            </a:r>
            <a:endParaRPr lang="en-US" sz="1400" dirty="0" smtClean="0"/>
          </a:p>
          <a:p>
            <a:r>
              <a:rPr lang="en-US" sz="1400" dirty="0" smtClean="0"/>
              <a:t>W .. weighting field (=1/thickness for 2 parallel infinite 2D electrodes)</a:t>
            </a:r>
          </a:p>
        </p:txBody>
      </p:sp>
      <p:cxnSp>
        <p:nvCxnSpPr>
          <p:cNvPr id="47" name="Straight Connector 46"/>
          <p:cNvCxnSpPr/>
          <p:nvPr/>
        </p:nvCxnSpPr>
        <p:spPr>
          <a:xfrm flipV="1">
            <a:off x="2890564" y="1322146"/>
            <a:ext cx="817316" cy="504070"/>
          </a:xfrm>
          <a:prstGeom prst="line">
            <a:avLst/>
          </a:prstGeom>
          <a:ln w="22225" cap="sq">
            <a:solidFill>
              <a:srgbClr val="FF0000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3087382" y="1335065"/>
            <a:ext cx="520896" cy="423680"/>
          </a:xfrm>
          <a:prstGeom prst="line">
            <a:avLst/>
          </a:prstGeom>
          <a:ln w="22225" cap="sq">
            <a:solidFill>
              <a:srgbClr val="FF0000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789977" y="1189167"/>
            <a:ext cx="11420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no trapping</a:t>
            </a:r>
            <a:endParaRPr lang="en-US" sz="1200" dirty="0">
              <a:solidFill>
                <a:srgbClr val="FF0000"/>
              </a:solidFill>
            </a:endParaRPr>
          </a:p>
        </p:txBody>
      </p:sp>
      <p:pic>
        <p:nvPicPr>
          <p:cNvPr id="51" name="Picture 50" descr="Screen Shot 2017-08-02 at 12.40.1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0730" y="5741893"/>
            <a:ext cx="2202540" cy="783537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0" y="0"/>
            <a:ext cx="9144000" cy="824426"/>
          </a:xfrm>
          <a:prstGeom prst="rect">
            <a:avLst/>
          </a:prstGeom>
          <a:solidFill>
            <a:schemeClr val="tx1">
              <a:lumMod val="65000"/>
              <a:lumOff val="35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Picture 35" descr="drift_speed.png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73270" y="3011037"/>
            <a:ext cx="3265782" cy="24342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750955" y="4149100"/>
            <a:ext cx="221365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</a:rPr>
              <a:t>Characterization 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of single crystal CVD diamond particle detectors for hadron physics experiments (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</a:rPr>
              <a:t>M.Pomorski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)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084210" y="3034524"/>
            <a:ext cx="158421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rgbClr val="FF6600"/>
                </a:solidFill>
              </a:rPr>
              <a:t>Mobility model</a:t>
            </a:r>
            <a:endParaRPr lang="en-US" sz="1500" dirty="0">
              <a:solidFill>
                <a:srgbClr val="FF6600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35008" y="188550"/>
            <a:ext cx="37692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Helvetica Neue"/>
                <a:cs typeface="Helvetica Neue"/>
              </a:rPr>
              <a:t>Electrical Field Extraction*</a:t>
            </a:r>
            <a:endParaRPr lang="en-US" sz="1600" dirty="0" smtClean="0">
              <a:latin typeface="Helvetica Neue"/>
              <a:cs typeface="Helvetica Neue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33438" y="6539558"/>
            <a:ext cx="45899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</a:rPr>
              <a:t>*Investigation 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of Irradiated Silicon Detectors by Edge-TCT (G.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</a:rPr>
              <a:t>Kramberger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158086773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18</a:t>
            </a:fld>
            <a:endParaRPr lang="en-GB" dirty="0"/>
          </a:p>
        </p:txBody>
      </p:sp>
      <p:pic>
        <p:nvPicPr>
          <p:cNvPr id="5" name="Picture 4" descr="run78_elField_slice_0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430" y="1124680"/>
            <a:ext cx="8250936" cy="2611520"/>
          </a:xfrm>
          <a:prstGeom prst="rect">
            <a:avLst/>
          </a:prstGeom>
        </p:spPr>
      </p:pic>
      <p:pic>
        <p:nvPicPr>
          <p:cNvPr id="8" name="Picture 7" descr="e0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3785" y="3736200"/>
            <a:ext cx="3695181" cy="2771386"/>
          </a:xfrm>
          <a:prstGeom prst="rect">
            <a:avLst/>
          </a:prstGeom>
        </p:spPr>
      </p:pic>
      <p:pic>
        <p:nvPicPr>
          <p:cNvPr id="10" name="Picture 9" descr="e1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161" y="3736200"/>
            <a:ext cx="3695181" cy="2771386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 flipH="1" flipV="1">
            <a:off x="4829565" y="1484730"/>
            <a:ext cx="3652" cy="1656230"/>
          </a:xfrm>
          <a:prstGeom prst="line">
            <a:avLst/>
          </a:prstGeom>
          <a:ln w="25400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5940190" y="1484730"/>
            <a:ext cx="0" cy="1656230"/>
          </a:xfrm>
          <a:prstGeom prst="line">
            <a:avLst/>
          </a:prstGeom>
          <a:ln w="25400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-32874" y="0"/>
            <a:ext cx="9159293" cy="836640"/>
          </a:xfrm>
          <a:prstGeom prst="rect">
            <a:avLst/>
          </a:prstGeom>
          <a:solidFill>
            <a:schemeClr val="tx1">
              <a:lumMod val="65000"/>
              <a:lumOff val="35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60954" y="56744"/>
            <a:ext cx="44550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Helvetica Neue"/>
                <a:cs typeface="Helvetica Neue"/>
              </a:rPr>
              <a:t>Electric Field</a:t>
            </a:r>
          </a:p>
          <a:p>
            <a:r>
              <a:rPr lang="en-US" sz="1600" dirty="0" smtClean="0">
                <a:latin typeface="Helvetica Neue"/>
                <a:cs typeface="Helvetica Neue"/>
              </a:rPr>
              <a:t>Example of a 2D map and electric </a:t>
            </a:r>
            <a:r>
              <a:rPr lang="en-US" sz="1600" dirty="0">
                <a:latin typeface="Helvetica Neue"/>
                <a:cs typeface="Helvetica Neue"/>
              </a:rPr>
              <a:t>f</a:t>
            </a:r>
            <a:r>
              <a:rPr lang="en-US" sz="1600" dirty="0" smtClean="0">
                <a:latin typeface="Helvetica Neue"/>
                <a:cs typeface="Helvetica Neue"/>
              </a:rPr>
              <a:t>ield </a:t>
            </a:r>
            <a:r>
              <a:rPr lang="en-US" sz="1600" dirty="0">
                <a:latin typeface="Helvetica Neue"/>
                <a:cs typeface="Helvetica Neue"/>
              </a:rPr>
              <a:t>p</a:t>
            </a:r>
            <a:r>
              <a:rPr lang="en-US" sz="1600" dirty="0" smtClean="0">
                <a:latin typeface="Helvetica Neue"/>
                <a:cs typeface="Helvetica Neue"/>
              </a:rPr>
              <a:t>rofiles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3133159" y="3140960"/>
            <a:ext cx="1709372" cy="601903"/>
          </a:xfrm>
          <a:prstGeom prst="straightConnector1">
            <a:avLst/>
          </a:prstGeom>
          <a:ln w="25400" cap="sq">
            <a:solidFill>
              <a:schemeClr val="tx1"/>
            </a:solidFill>
            <a:round/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940190" y="3140960"/>
            <a:ext cx="432060" cy="720100"/>
          </a:xfrm>
          <a:prstGeom prst="straightConnector1">
            <a:avLst/>
          </a:prstGeom>
          <a:ln w="25400" cap="sq">
            <a:solidFill>
              <a:schemeClr val="tx1"/>
            </a:solidFill>
            <a:round/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47787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77" name="Rectangle 76"/>
          <p:cNvSpPr/>
          <p:nvPr/>
        </p:nvSpPr>
        <p:spPr>
          <a:xfrm>
            <a:off x="-32874" y="0"/>
            <a:ext cx="9159293" cy="836640"/>
          </a:xfrm>
          <a:prstGeom prst="rect">
            <a:avLst/>
          </a:prstGeom>
          <a:solidFill>
            <a:schemeClr val="tx1">
              <a:lumMod val="65000"/>
              <a:lumOff val="35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270799" y="56744"/>
            <a:ext cx="52373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Helvetica Neue"/>
                <a:cs typeface="Helvetica Neue"/>
              </a:rPr>
              <a:t>Detector Simulation with </a:t>
            </a:r>
            <a:r>
              <a:rPr lang="en-US" sz="2400" dirty="0" err="1" smtClean="0">
                <a:latin typeface="Helvetica Neue"/>
                <a:cs typeface="Helvetica Neue"/>
              </a:rPr>
              <a:t>KDetSim</a:t>
            </a:r>
            <a:endParaRPr lang="en-US" sz="2400" dirty="0" smtClean="0">
              <a:latin typeface="Helvetica Neue"/>
              <a:cs typeface="Helvetica Neue"/>
            </a:endParaRPr>
          </a:p>
          <a:p>
            <a:r>
              <a:rPr lang="en-US" sz="1600" dirty="0" smtClean="0">
                <a:latin typeface="Helvetica Neue"/>
                <a:cs typeface="Helvetica Neue"/>
              </a:rPr>
              <a:t>Example: Charge </a:t>
            </a:r>
            <a:r>
              <a:rPr lang="en-US" sz="1600" dirty="0">
                <a:latin typeface="Helvetica Neue"/>
                <a:cs typeface="Helvetica Neue"/>
              </a:rPr>
              <a:t>injection example along a linear path</a:t>
            </a:r>
          </a:p>
        </p:txBody>
      </p:sp>
      <p:pic>
        <p:nvPicPr>
          <p:cNvPr id="7" name="Picture 6" descr="ssig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541" y="3573020"/>
            <a:ext cx="4028529" cy="2735706"/>
          </a:xfrm>
          <a:prstGeom prst="rect">
            <a:avLst/>
          </a:prstGeom>
        </p:spPr>
      </p:pic>
      <p:pic>
        <p:nvPicPr>
          <p:cNvPr id="8" name="Picture 7" descr="sfield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90" y="908650"/>
            <a:ext cx="8552300" cy="266991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51650" y="3845030"/>
            <a:ext cx="2232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RC filter applied!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660888" y="1890945"/>
            <a:ext cx="2952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(2200,300) </a:t>
            </a:r>
            <a:r>
              <a:rPr lang="en-US" sz="1200" dirty="0" smtClean="0">
                <a:sym typeface="Wingdings"/>
              </a:rPr>
              <a:t> (2300, 400) MIP Track</a:t>
            </a:r>
            <a:r>
              <a:rPr lang="en-US" sz="1200" dirty="0" smtClean="0"/>
              <a:t> 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4643559" y="1507071"/>
            <a:ext cx="1152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holes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60888" y="2424016"/>
            <a:ext cx="144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electrons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43760" y="4221110"/>
            <a:ext cx="1152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total</a:t>
            </a:r>
            <a:endParaRPr lang="en-US" sz="1600" dirty="0" smtClean="0">
              <a:solidFill>
                <a:srgbClr val="FF0000"/>
              </a:solidFill>
            </a:endParaRPr>
          </a:p>
          <a:p>
            <a:r>
              <a:rPr lang="en-US" sz="1600" dirty="0" smtClean="0">
                <a:solidFill>
                  <a:srgbClr val="FF0000"/>
                </a:solidFill>
              </a:rPr>
              <a:t>holes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electrons</a:t>
            </a:r>
          </a:p>
        </p:txBody>
      </p:sp>
      <p:pic>
        <p:nvPicPr>
          <p:cNvPr id="14" name="Picture 13" descr="Screen Shot 2017-09-14 at 11.41.04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4417" y="836640"/>
            <a:ext cx="1386173" cy="2189376"/>
          </a:xfrm>
          <a:prstGeom prst="rect">
            <a:avLst/>
          </a:prstGeom>
          <a:ln w="41275">
            <a:solidFill>
              <a:schemeClr val="tx1"/>
            </a:solidFill>
            <a:miter lim="800000"/>
          </a:ln>
        </p:spPr>
      </p:pic>
      <p:sp>
        <p:nvSpPr>
          <p:cNvPr id="15" name="TextBox 14"/>
          <p:cNvSpPr txBox="1"/>
          <p:nvPr/>
        </p:nvSpPr>
        <p:spPr>
          <a:xfrm>
            <a:off x="4643559" y="3862952"/>
            <a:ext cx="388899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Simulation allows to model signal’s </a:t>
            </a:r>
            <a:r>
              <a:rPr lang="en-US" dirty="0" smtClean="0"/>
              <a:t>shape: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Injection </a:t>
            </a:r>
            <a:r>
              <a:rPr lang="en-US" dirty="0"/>
              <a:t>along a laser beam line 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No </a:t>
            </a:r>
            <a:r>
              <a:rPr lang="en-US" dirty="0"/>
              <a:t>space </a:t>
            </a:r>
            <a:r>
              <a:rPr lang="en-US" dirty="0" smtClean="0"/>
              <a:t>charge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err="1" smtClean="0"/>
              <a:t>Difusion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No </a:t>
            </a:r>
            <a:r>
              <a:rPr lang="en-US" dirty="0"/>
              <a:t>RC </a:t>
            </a:r>
            <a:r>
              <a:rPr lang="en-US" dirty="0" smtClean="0"/>
              <a:t>filter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No </a:t>
            </a:r>
            <a:r>
              <a:rPr lang="en-US" dirty="0"/>
              <a:t>trapping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11950" y="836640"/>
            <a:ext cx="79211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-400V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4211950" y="3409263"/>
            <a:ext cx="79211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GND</a:t>
            </a:r>
            <a:endParaRPr lang="en-US" sz="1400" dirty="0"/>
          </a:p>
        </p:txBody>
      </p:sp>
      <p:sp>
        <p:nvSpPr>
          <p:cNvPr id="6" name="Right Triangle 5"/>
          <p:cNvSpPr/>
          <p:nvPr/>
        </p:nvSpPr>
        <p:spPr>
          <a:xfrm>
            <a:off x="913962" y="1771649"/>
            <a:ext cx="3563409" cy="265699"/>
          </a:xfrm>
          <a:prstGeom prst="rt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Triangle 18"/>
          <p:cNvSpPr/>
          <p:nvPr/>
        </p:nvSpPr>
        <p:spPr>
          <a:xfrm flipV="1">
            <a:off x="913962" y="2034066"/>
            <a:ext cx="3563409" cy="242774"/>
          </a:xfrm>
          <a:prstGeom prst="rt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971500" y="1844780"/>
            <a:ext cx="1368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laser beam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494969" y="6089222"/>
            <a:ext cx="25729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holes 	</a:t>
            </a:r>
            <a:r>
              <a:rPr lang="en-US" sz="1400" b="1" dirty="0" smtClean="0"/>
              <a:t>≈7.7 </a:t>
            </a:r>
            <a:r>
              <a:rPr lang="en-US" sz="1400" b="1" dirty="0" err="1"/>
              <a:t>μm</a:t>
            </a:r>
            <a:r>
              <a:rPr lang="en-US" sz="1400" b="1" dirty="0"/>
              <a:t>/ns</a:t>
            </a:r>
          </a:p>
          <a:p>
            <a:r>
              <a:rPr lang="en-US" sz="1400" b="1" dirty="0" smtClean="0"/>
              <a:t>electrons	≈5.8 </a:t>
            </a:r>
            <a:r>
              <a:rPr lang="en-US" sz="1400" b="1" dirty="0" err="1"/>
              <a:t>μm</a:t>
            </a:r>
            <a:r>
              <a:rPr lang="en-US" sz="1400" b="1" dirty="0"/>
              <a:t>/ns</a:t>
            </a:r>
          </a:p>
          <a:p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406794496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620610"/>
          </a:xfrm>
          <a:prstGeom prst="rect">
            <a:avLst/>
          </a:prstGeom>
          <a:solidFill>
            <a:schemeClr val="tx1">
              <a:lumMod val="65000"/>
              <a:lumOff val="35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13818" y="56744"/>
            <a:ext cx="16268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Helvetica Neue"/>
                <a:cs typeface="Helvetica Neue"/>
              </a:rPr>
              <a:t>Motivation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3148" y="838399"/>
            <a:ext cx="8434762" cy="646331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Helvetica Neue"/>
                <a:cs typeface="Helvetica Neue"/>
              </a:rPr>
              <a:t>Investigation of the charge transport properties </a:t>
            </a:r>
            <a:r>
              <a:rPr lang="en-US" dirty="0">
                <a:latin typeface="Helvetica Neue"/>
                <a:cs typeface="Helvetica Neue"/>
              </a:rPr>
              <a:t>of </a:t>
            </a:r>
            <a:r>
              <a:rPr lang="en-US" u="sng" dirty="0" smtClean="0">
                <a:latin typeface="Helvetica Neue"/>
                <a:cs typeface="Helvetica Neue"/>
              </a:rPr>
              <a:t>irradiated</a:t>
            </a:r>
            <a:r>
              <a:rPr lang="en-US" dirty="0" smtClean="0">
                <a:latin typeface="Helvetica Neue"/>
                <a:cs typeface="Helvetica Neue"/>
              </a:rPr>
              <a:t> and </a:t>
            </a:r>
            <a:r>
              <a:rPr lang="en-US" u="sng" dirty="0" smtClean="0">
                <a:latin typeface="Helvetica Neue"/>
                <a:cs typeface="Helvetica Neue"/>
              </a:rPr>
              <a:t>un-irradiated</a:t>
            </a:r>
            <a:r>
              <a:rPr lang="en-US" dirty="0" smtClean="0">
                <a:latin typeface="Helvetica Neue"/>
                <a:cs typeface="Helvetica Neue"/>
              </a:rPr>
              <a:t> </a:t>
            </a:r>
            <a:r>
              <a:rPr lang="en-US" b="1" dirty="0" smtClean="0">
                <a:latin typeface="Helvetica Neue"/>
                <a:cs typeface="Helvetica Neue"/>
              </a:rPr>
              <a:t>single</a:t>
            </a:r>
            <a:r>
              <a:rPr lang="en-US" b="1" dirty="0">
                <a:latin typeface="Helvetica Neue"/>
                <a:cs typeface="Helvetica Neue"/>
              </a:rPr>
              <a:t>-crystalline </a:t>
            </a:r>
            <a:r>
              <a:rPr lang="en-US" dirty="0" smtClean="0">
                <a:latin typeface="Helvetica Neue"/>
                <a:cs typeface="Helvetica Neue"/>
              </a:rPr>
              <a:t>diamond sensors.</a:t>
            </a:r>
            <a:endParaRPr lang="en-US" dirty="0">
              <a:latin typeface="Helvetica Neue"/>
              <a:cs typeface="Helvetica Neue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9439" y="6074220"/>
            <a:ext cx="17729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cross-polarization images</a:t>
            </a:r>
            <a:endParaRPr lang="en-US" sz="1400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 cstate="screen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72526" y="2098530"/>
            <a:ext cx="1977596" cy="1902156"/>
          </a:xfrm>
          <a:prstGeom prst="rect">
            <a:avLst/>
          </a:prstGeom>
        </p:spPr>
      </p:pic>
      <p:pic>
        <p:nvPicPr>
          <p:cNvPr id="23" name="Picture 22" descr="Screen Shot 2017-11-09 at 15.36.21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2837" y="2060808"/>
            <a:ext cx="3983433" cy="3600501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3059790" y="5642160"/>
            <a:ext cx="27949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high rate beam tests at PSI </a:t>
            </a:r>
            <a:br>
              <a:rPr lang="en-US" sz="1400" dirty="0" smtClean="0"/>
            </a:br>
            <a:r>
              <a:rPr lang="en-US" sz="1400" dirty="0" smtClean="0"/>
              <a:t>(3 kHz/cm</a:t>
            </a:r>
            <a:r>
              <a:rPr lang="en-US" sz="1400" baseline="30000" dirty="0" smtClean="0"/>
              <a:t>2</a:t>
            </a:r>
            <a:r>
              <a:rPr lang="en-US" sz="1400" dirty="0" smtClean="0"/>
              <a:t> </a:t>
            </a:r>
            <a:r>
              <a:rPr lang="mr-IN" sz="1400" dirty="0" smtClean="0"/>
              <a:t>–</a:t>
            </a:r>
            <a:r>
              <a:rPr lang="en-US" sz="1400" dirty="0" smtClean="0"/>
              <a:t> 10 MHz/cm</a:t>
            </a:r>
            <a:r>
              <a:rPr lang="en-US" sz="1400" baseline="30000" dirty="0" smtClean="0"/>
              <a:t>2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55720" y="4417732"/>
            <a:ext cx="1656230" cy="124357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3410" y="1700760"/>
            <a:ext cx="72730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 collection of measurements is compared for each diamond sample:</a:t>
            </a:r>
            <a:endParaRPr lang="en-US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6812062" y="5794834"/>
            <a:ext cx="17729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aseline="30000" dirty="0" smtClean="0"/>
              <a:t>90</a:t>
            </a:r>
            <a:r>
              <a:rPr lang="en-US" sz="1400" dirty="0" smtClean="0"/>
              <a:t>Sr measurements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5498280" y="6063765"/>
            <a:ext cx="3645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But the workhorse is ..</a:t>
            </a:r>
            <a:endParaRPr lang="en-US" sz="2400" i="1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8" cstate="screen">
            <a:grayscl/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246" y="4101603"/>
            <a:ext cx="1902157" cy="1961600"/>
          </a:xfrm>
          <a:prstGeom prst="rect">
            <a:avLst/>
          </a:prstGeom>
        </p:spPr>
      </p:pic>
      <p:sp>
        <p:nvSpPr>
          <p:cNvPr id="28" name="Snip Diagonal Corner Rectangle 27"/>
          <p:cNvSpPr/>
          <p:nvPr/>
        </p:nvSpPr>
        <p:spPr>
          <a:xfrm>
            <a:off x="5324551" y="2378775"/>
            <a:ext cx="288040" cy="288040"/>
          </a:xfrm>
          <a:prstGeom prst="snip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2300" y="2076517"/>
            <a:ext cx="1894051" cy="3745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75477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4" grpId="0"/>
      <p:bldP spid="7" grpId="0"/>
      <p:bldP spid="26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77" name="Rectangle 76"/>
          <p:cNvSpPr/>
          <p:nvPr/>
        </p:nvSpPr>
        <p:spPr>
          <a:xfrm>
            <a:off x="-32874" y="0"/>
            <a:ext cx="9159293" cy="836640"/>
          </a:xfrm>
          <a:prstGeom prst="rect">
            <a:avLst/>
          </a:prstGeom>
          <a:solidFill>
            <a:schemeClr val="tx1">
              <a:lumMod val="65000"/>
              <a:lumOff val="35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267343" y="56744"/>
            <a:ext cx="58888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Helvetica Neue"/>
                <a:cs typeface="Helvetica Neue"/>
              </a:rPr>
              <a:t>Detector Simulation</a:t>
            </a:r>
          </a:p>
          <a:p>
            <a:r>
              <a:rPr lang="en-US" sz="1600" dirty="0" smtClean="0">
                <a:latin typeface="Helvetica Neue"/>
                <a:cs typeface="Helvetica Neue"/>
              </a:rPr>
              <a:t>Effect of the electric field close to the edge of the metallization</a:t>
            </a:r>
            <a:endParaRPr lang="en-US" sz="1600" dirty="0">
              <a:latin typeface="Helvetica Neue"/>
              <a:cs typeface="Helvetica Neue"/>
            </a:endParaRPr>
          </a:p>
        </p:txBody>
      </p:sp>
      <p:pic>
        <p:nvPicPr>
          <p:cNvPr id="17" name="Picture 16" descr="eh_contributions.pd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490" y="4061588"/>
            <a:ext cx="3477149" cy="2607862"/>
          </a:xfrm>
          <a:prstGeom prst="rect">
            <a:avLst/>
          </a:prstGeom>
        </p:spPr>
      </p:pic>
      <p:pic>
        <p:nvPicPr>
          <p:cNvPr id="18" name="Picture 17" descr="weird_shape.pd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3328" y="4061588"/>
            <a:ext cx="3477150" cy="2607862"/>
          </a:xfrm>
          <a:prstGeom prst="rect">
            <a:avLst/>
          </a:prstGeom>
        </p:spPr>
      </p:pic>
      <p:pic>
        <p:nvPicPr>
          <p:cNvPr id="19" name="Picture 18" descr="weird_shape2d.pdf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4050" b="30100"/>
          <a:stretch/>
        </p:blipFill>
        <p:spPr>
          <a:xfrm rot="5400000">
            <a:off x="5338979" y="307440"/>
            <a:ext cx="2528866" cy="3714256"/>
          </a:xfrm>
          <a:prstGeom prst="rect">
            <a:avLst/>
          </a:prstGeom>
        </p:spPr>
      </p:pic>
      <p:pic>
        <p:nvPicPr>
          <p:cNvPr id="20" name="Picture 19" descr="weird2d.pdf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574" b="21124"/>
          <a:stretch/>
        </p:blipFill>
        <p:spPr>
          <a:xfrm rot="5400000">
            <a:off x="1240463" y="127103"/>
            <a:ext cx="2528867" cy="4074932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>
            <a:off x="3923910" y="2420860"/>
            <a:ext cx="504070" cy="720100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3923910" y="1196690"/>
            <a:ext cx="504070" cy="1080150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355970" y="2174129"/>
            <a:ext cx="1901897" cy="353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metallization end</a:t>
            </a:r>
            <a:endParaRPr lang="en-US" sz="1300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1475570" y="1988800"/>
            <a:ext cx="792110" cy="185329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65783" y="1696412"/>
            <a:ext cx="190189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MIP along that line</a:t>
            </a:r>
            <a:endParaRPr lang="en-US" sz="1300" dirty="0"/>
          </a:p>
        </p:txBody>
      </p:sp>
      <p:sp>
        <p:nvSpPr>
          <p:cNvPr id="5" name="TextBox 4"/>
          <p:cNvSpPr txBox="1"/>
          <p:nvPr/>
        </p:nvSpPr>
        <p:spPr>
          <a:xfrm>
            <a:off x="539440" y="3358749"/>
            <a:ext cx="82095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Effects due to non-uniform electric fields become apparent close to the edge of the metallization.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9957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626351" y="6322488"/>
            <a:ext cx="266700" cy="468312"/>
          </a:xfrm>
        </p:spPr>
        <p:txBody>
          <a:bodyPr/>
          <a:lstStyle/>
          <a:p>
            <a:fld id="{6C6AE60A-B69C-4790-82F7-3882EDF23186}" type="slidenum">
              <a:rPr lang="en-GB" smtClean="0"/>
              <a:pPr/>
              <a:t>21</a:t>
            </a:fld>
            <a:endParaRPr lang="en-GB" dirty="0"/>
          </a:p>
        </p:txBody>
      </p:sp>
      <p:pic>
        <p:nvPicPr>
          <p:cNvPr id="42" name="Picture 41" descr="kDetSim0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480" y="3626908"/>
            <a:ext cx="3864696" cy="2898522"/>
          </a:xfrm>
          <a:prstGeom prst="rect">
            <a:avLst/>
          </a:prstGeom>
        </p:spPr>
      </p:pic>
      <p:pic>
        <p:nvPicPr>
          <p:cNvPr id="46" name="Picture 45" descr="charge0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365874" y="337103"/>
            <a:ext cx="2850258" cy="4197655"/>
          </a:xfrm>
          <a:prstGeom prst="rect">
            <a:avLst/>
          </a:prstGeom>
        </p:spPr>
      </p:pic>
      <p:pic>
        <p:nvPicPr>
          <p:cNvPr id="50" name="Picture 49" descr="kDetSim1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0" y="3626908"/>
            <a:ext cx="3864696" cy="2898522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5484286" y="4082696"/>
            <a:ext cx="1152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Helvetica"/>
                <a:cs typeface="Helvetica"/>
              </a:rPr>
              <a:t>y=450μm</a:t>
            </a:r>
            <a:endParaRPr lang="en-US" sz="1400" dirty="0">
              <a:latin typeface="Helvetica"/>
              <a:cs typeface="Helvetica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56906" y="4149100"/>
            <a:ext cx="9361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Helvetica"/>
                <a:cs typeface="Helvetica"/>
              </a:rPr>
              <a:t>y=50μm</a:t>
            </a:r>
            <a:endParaRPr lang="en-US" sz="1400" dirty="0">
              <a:latin typeface="Helvetica"/>
              <a:cs typeface="Helvetica"/>
            </a:endParaRPr>
          </a:p>
        </p:txBody>
      </p:sp>
      <p:pic>
        <p:nvPicPr>
          <p:cNvPr id="45" name="Picture 44" descr="charge0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1432" y="2509335"/>
            <a:ext cx="1425087" cy="967753"/>
          </a:xfrm>
          <a:prstGeom prst="rect">
            <a:avLst/>
          </a:prstGeom>
        </p:spPr>
      </p:pic>
      <p:cxnSp>
        <p:nvCxnSpPr>
          <p:cNvPr id="55" name="Straight Arrow Connector 54"/>
          <p:cNvCxnSpPr/>
          <p:nvPr/>
        </p:nvCxnSpPr>
        <p:spPr>
          <a:xfrm>
            <a:off x="6876320" y="5211128"/>
            <a:ext cx="432060" cy="648090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6276396" y="4923088"/>
            <a:ext cx="13681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Helvetica"/>
                <a:cs typeface="Helvetica"/>
              </a:rPr>
              <a:t>slowly falling</a:t>
            </a:r>
            <a:endParaRPr lang="en-US" sz="1400" dirty="0">
              <a:latin typeface="Helvetica"/>
              <a:cs typeface="Helvetica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-32874" y="-1"/>
            <a:ext cx="9176873" cy="887741"/>
          </a:xfrm>
          <a:prstGeom prst="rect">
            <a:avLst/>
          </a:prstGeom>
          <a:solidFill>
            <a:schemeClr val="tx1">
              <a:lumMod val="65000"/>
              <a:lumOff val="35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88041" y="56743"/>
            <a:ext cx="896460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Helvetica Neue"/>
                <a:cs typeface="Helvetica Neue"/>
              </a:rPr>
              <a:t>Space Charge Experiments with </a:t>
            </a:r>
            <a:r>
              <a:rPr lang="en-US" sz="2400" dirty="0" err="1" smtClean="0">
                <a:latin typeface="Helvetica Neue"/>
                <a:cs typeface="Helvetica Neue"/>
              </a:rPr>
              <a:t>KDetSim</a:t>
            </a:r>
            <a:endParaRPr lang="en-US" sz="2400" dirty="0" smtClean="0">
              <a:latin typeface="Helvetica Neue"/>
              <a:cs typeface="Helvetica Neue"/>
            </a:endParaRPr>
          </a:p>
          <a:p>
            <a:r>
              <a:rPr lang="en-US" sz="1500" dirty="0" smtClean="0">
                <a:latin typeface="Helvetica Neue"/>
                <a:cs typeface="Helvetica Neue"/>
              </a:rPr>
              <a:t>The goal was to find a space charge distribution that would resemble the waveforms seen in reality.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617105" y="1349049"/>
            <a:ext cx="21233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Cubic toy space</a:t>
            </a:r>
            <a:br>
              <a:rPr lang="en-US" dirty="0" smtClean="0"/>
            </a:br>
            <a:r>
              <a:rPr lang="en-US" dirty="0" smtClean="0"/>
              <a:t>charge model!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2329173" y="4437140"/>
            <a:ext cx="201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Very preliminary!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5692543" y="4516198"/>
            <a:ext cx="201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Very preliminary!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517649" y="1433386"/>
            <a:ext cx="4414401" cy="1923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 smtClean="0">
                <a:latin typeface="Helvetica Neue"/>
                <a:cs typeface="Helvetica Neue"/>
              </a:rPr>
              <a:t>Another way to modify the signal shape is with space charge</a:t>
            </a:r>
          </a:p>
          <a:p>
            <a:endParaRPr lang="en-US" sz="1700" dirty="0" smtClean="0">
              <a:latin typeface="Helvetica Neue"/>
              <a:cs typeface="Helvetica Neue"/>
            </a:endParaRPr>
          </a:p>
          <a:p>
            <a:pPr marL="285750" indent="-285750">
              <a:buFont typeface="Wingdings" charset="0"/>
              <a:buChar char="à"/>
            </a:pPr>
            <a:r>
              <a:rPr lang="en-US" sz="1700" dirty="0" smtClean="0">
                <a:latin typeface="Helvetica Neue"/>
                <a:cs typeface="Helvetica Neue"/>
                <a:sym typeface="Wingdings"/>
              </a:rPr>
              <a:t>cubic space charge distribution</a:t>
            </a:r>
          </a:p>
          <a:p>
            <a:pPr marL="285750" indent="-285750">
              <a:buFont typeface="Wingdings" charset="0"/>
              <a:buChar char="à"/>
            </a:pPr>
            <a:r>
              <a:rPr lang="en-US" sz="1700" dirty="0" smtClean="0">
                <a:latin typeface="Helvetica Neue"/>
                <a:cs typeface="Helvetica Neue"/>
                <a:sym typeface="Wingdings"/>
              </a:rPr>
              <a:t>Injection along a line</a:t>
            </a:r>
          </a:p>
          <a:p>
            <a:pPr marL="285750" indent="-285750">
              <a:buFont typeface="Wingdings" charset="0"/>
              <a:buChar char="à"/>
            </a:pPr>
            <a:r>
              <a:rPr lang="en-US" sz="1700" dirty="0" smtClean="0">
                <a:latin typeface="Helvetica Neue"/>
                <a:cs typeface="Helvetica Neue"/>
                <a:sym typeface="Wingdings"/>
              </a:rPr>
              <a:t>No RC filtering</a:t>
            </a:r>
          </a:p>
          <a:p>
            <a:pPr marL="285750" indent="-285750">
              <a:buFont typeface="Wingdings" charset="0"/>
              <a:buChar char="à"/>
            </a:pPr>
            <a:r>
              <a:rPr lang="en-US" sz="1700" dirty="0" smtClean="0">
                <a:latin typeface="Helvetica Neue"/>
                <a:cs typeface="Helvetica Neue"/>
                <a:sym typeface="Wingdings"/>
              </a:rPr>
              <a:t>No trapping</a:t>
            </a:r>
          </a:p>
        </p:txBody>
      </p:sp>
    </p:spTree>
    <p:extLst>
      <p:ext uri="{BB962C8B-B14F-4D97-AF65-F5344CB8AC3E}">
        <p14:creationId xmlns:p14="http://schemas.microsoft.com/office/powerpoint/2010/main" val="207548578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-22970" y="-27480"/>
            <a:ext cx="9159293" cy="887741"/>
          </a:xfrm>
          <a:prstGeom prst="rect">
            <a:avLst/>
          </a:prstGeom>
          <a:solidFill>
            <a:schemeClr val="tx1">
              <a:lumMod val="65000"/>
              <a:lumOff val="35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626351" y="6322488"/>
            <a:ext cx="266700" cy="468312"/>
          </a:xfrm>
        </p:spPr>
        <p:txBody>
          <a:bodyPr/>
          <a:lstStyle/>
          <a:p>
            <a:fld id="{6C6AE60A-B69C-4790-82F7-3882EDF23186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179389" y="230955"/>
            <a:ext cx="88572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latin typeface="Helvetica Neue"/>
                <a:cs typeface="Helvetica Neue"/>
              </a:rPr>
              <a:t>Conclusions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7777" y="908650"/>
            <a:ext cx="842527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pPr marL="285750" indent="-285750">
              <a:buFont typeface="Wingdings" charset="2"/>
              <a:buChar char="ü"/>
            </a:pPr>
            <a:r>
              <a:rPr lang="en-US" dirty="0"/>
              <a:t>Clear </a:t>
            </a:r>
            <a:r>
              <a:rPr lang="en-US" dirty="0" smtClean="0"/>
              <a:t>multi-photon edge-TCT signals in sCVD diamond </a:t>
            </a:r>
            <a:r>
              <a:rPr lang="en-US" dirty="0"/>
              <a:t>have </a:t>
            </a:r>
            <a:r>
              <a:rPr lang="en-US" dirty="0" smtClean="0"/>
              <a:t>been </a:t>
            </a:r>
            <a:r>
              <a:rPr lang="en-US" dirty="0"/>
              <a:t>observed </a:t>
            </a:r>
            <a:endParaRPr lang="en-US" dirty="0" smtClean="0"/>
          </a:p>
          <a:p>
            <a:pPr marL="285750" indent="-285750">
              <a:buFont typeface="Wingdings" charset="2"/>
              <a:buChar char="ü"/>
            </a:pPr>
            <a:endParaRPr lang="en-US" dirty="0"/>
          </a:p>
          <a:p>
            <a:pPr marL="285750" indent="-285750">
              <a:buFont typeface="Wingdings" charset="2"/>
              <a:buChar char="ü"/>
            </a:pPr>
            <a:r>
              <a:rPr lang="en-US" dirty="0"/>
              <a:t>We have a </a:t>
            </a:r>
            <a:r>
              <a:rPr lang="en-US" dirty="0" smtClean="0"/>
              <a:t>working and fully automated </a:t>
            </a:r>
            <a:r>
              <a:rPr lang="en-US" dirty="0"/>
              <a:t>edge-TCT </a:t>
            </a:r>
            <a:r>
              <a:rPr lang="en-US" dirty="0" smtClean="0"/>
              <a:t>setup</a:t>
            </a:r>
          </a:p>
          <a:p>
            <a:endParaRPr lang="en-US" dirty="0"/>
          </a:p>
          <a:p>
            <a:pPr marL="285750" indent="-285750">
              <a:buFont typeface="Wingdings" charset="2"/>
              <a:buChar char="ü"/>
            </a:pPr>
            <a:r>
              <a:rPr lang="en-US" dirty="0"/>
              <a:t>We are making the first steps in the analysis and </a:t>
            </a:r>
            <a:r>
              <a:rPr lang="en-US" dirty="0" smtClean="0"/>
              <a:t>simulation </a:t>
            </a:r>
            <a:endParaRPr lang="en-US" dirty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67777" y="3212970"/>
            <a:ext cx="8158573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Helvetica Neue"/>
                <a:cs typeface="Helvetica Neue"/>
              </a:rPr>
              <a:t>Outlook</a:t>
            </a:r>
          </a:p>
          <a:p>
            <a:endParaRPr lang="en-US" sz="1400" dirty="0" smtClean="0"/>
          </a:p>
          <a:p>
            <a:pPr marL="285750" indent="-285750">
              <a:buFont typeface="Wingdings" charset="2"/>
              <a:buChar char="q"/>
            </a:pPr>
            <a:r>
              <a:rPr lang="en-US" dirty="0" smtClean="0"/>
              <a:t>Light </a:t>
            </a:r>
            <a:r>
              <a:rPr lang="en-US" dirty="0"/>
              <a:t>proof </a:t>
            </a:r>
            <a:r>
              <a:rPr lang="en-US" dirty="0" smtClean="0"/>
              <a:t>enclosure for edge-TCT setup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/>
              <a:t>Introduce </a:t>
            </a:r>
            <a:r>
              <a:rPr lang="en-US" dirty="0"/>
              <a:t>a shutter in the setup for on demand automatic </a:t>
            </a:r>
            <a:r>
              <a:rPr lang="en-US" dirty="0" smtClean="0"/>
              <a:t>light blocking to </a:t>
            </a:r>
            <a:r>
              <a:rPr lang="en-US" dirty="0"/>
              <a:t>understand systematics due to light </a:t>
            </a:r>
            <a:r>
              <a:rPr lang="en-US" dirty="0" smtClean="0"/>
              <a:t>pumping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/>
              <a:t>Better </a:t>
            </a:r>
            <a:r>
              <a:rPr lang="en-US" dirty="0"/>
              <a:t>understand the shape of the focal point in diamond 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/>
              <a:t>Measure </a:t>
            </a:r>
            <a:r>
              <a:rPr lang="en-US" dirty="0"/>
              <a:t>diamond with strip metallization </a:t>
            </a:r>
            <a:r>
              <a:rPr lang="en-US" dirty="0" smtClean="0"/>
              <a:t>pattern to confirm focal point shape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effectLst/>
              </a:rPr>
              <a:t>Micrometer precision focal finding</a:t>
            </a:r>
          </a:p>
          <a:p>
            <a:pPr marL="285750" indent="-285750">
              <a:buFont typeface="Wingdings" charset="2"/>
              <a:buChar char="q"/>
            </a:pPr>
            <a:r>
              <a:rPr lang="en-US" smtClean="0">
                <a:sym typeface="Wingdings"/>
              </a:rPr>
              <a:t>Systematic study </a:t>
            </a:r>
            <a:r>
              <a:rPr lang="en-US" dirty="0" smtClean="0">
                <a:sym typeface="Wingdings"/>
              </a:rPr>
              <a:t>of irradiated samples for different doses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42144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23</a:t>
            </a:fld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7236" y="2996940"/>
            <a:ext cx="9159293" cy="887741"/>
          </a:xfrm>
          <a:prstGeom prst="rect">
            <a:avLst/>
          </a:prstGeom>
          <a:solidFill>
            <a:schemeClr val="tx1">
              <a:lumMod val="65000"/>
              <a:lumOff val="35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67671" y="3255375"/>
            <a:ext cx="88572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latin typeface="Helvetica Neue"/>
                <a:cs typeface="Helvetica Neue"/>
              </a:rPr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63121503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1" y="0"/>
            <a:ext cx="9180640" cy="836640"/>
          </a:xfrm>
          <a:prstGeom prst="rect">
            <a:avLst/>
          </a:prstGeom>
          <a:solidFill>
            <a:schemeClr val="tx1">
              <a:lumMod val="65000"/>
              <a:lumOff val="35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22959" y="56744"/>
            <a:ext cx="871366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Helvetica Neue"/>
                <a:cs typeface="Helvetica Neue"/>
              </a:rPr>
              <a:t>Understanding Basic Optics</a:t>
            </a:r>
          </a:p>
          <a:p>
            <a:r>
              <a:rPr lang="en-US" sz="1600" dirty="0" smtClean="0">
                <a:latin typeface="Helvetica Neue"/>
                <a:cs typeface="Helvetica Neue"/>
              </a:rPr>
              <a:t>Refraction/Reflection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3410" y="920851"/>
            <a:ext cx="84251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When light from an optically thin medium enters into a optically thick one the beam refracts toward the normal. </a:t>
            </a:r>
            <a:r>
              <a:rPr lang="mr-IN" sz="1400" dirty="0" smtClean="0"/>
              <a:t>–</a:t>
            </a:r>
            <a:r>
              <a:rPr lang="en-US" sz="1400" dirty="0" smtClean="0"/>
              <a:t> Snell’s law</a:t>
            </a:r>
          </a:p>
        </p:txBody>
      </p:sp>
      <p:sp>
        <p:nvSpPr>
          <p:cNvPr id="10" name="Isosceles Triangle 9"/>
          <p:cNvSpPr/>
          <p:nvPr/>
        </p:nvSpPr>
        <p:spPr>
          <a:xfrm rot="5400000">
            <a:off x="2963196" y="1211154"/>
            <a:ext cx="530531" cy="1846203"/>
          </a:xfrm>
          <a:prstGeom prst="triangl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Isosceles Triangle 10"/>
          <p:cNvSpPr/>
          <p:nvPr/>
        </p:nvSpPr>
        <p:spPr>
          <a:xfrm rot="5400000">
            <a:off x="4152080" y="1293138"/>
            <a:ext cx="216030" cy="1678366"/>
          </a:xfrm>
          <a:prstGeom prst="triangle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19840" y="1772770"/>
            <a:ext cx="2592360" cy="720100"/>
          </a:xfrm>
          <a:prstGeom prst="rect">
            <a:avLst/>
          </a:prstGeom>
          <a:noFill/>
          <a:ln w="31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419840" y="2708900"/>
            <a:ext cx="731723" cy="0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419840" y="2996940"/>
            <a:ext cx="1679438" cy="0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419840" y="1772770"/>
            <a:ext cx="1072" cy="1368190"/>
          </a:xfrm>
          <a:prstGeom prst="line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5098839" y="2024306"/>
            <a:ext cx="439" cy="1152659"/>
          </a:xfrm>
          <a:prstGeom prst="line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510340" y="1872177"/>
            <a:ext cx="719660" cy="0"/>
          </a:xfrm>
          <a:prstGeom prst="line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510340" y="2399521"/>
            <a:ext cx="719660" cy="0"/>
          </a:xfrm>
          <a:prstGeom prst="line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4151563" y="2024306"/>
            <a:ext cx="440" cy="756604"/>
          </a:xfrm>
          <a:prstGeom prst="line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099278" y="1770617"/>
            <a:ext cx="10081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Diamond</a:t>
            </a:r>
            <a:endParaRPr lang="en-US" sz="1400" dirty="0"/>
          </a:p>
        </p:txBody>
      </p:sp>
      <p:pic>
        <p:nvPicPr>
          <p:cNvPr id="29" name="Picture 28" descr="refraction_easy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420" y="3356990"/>
            <a:ext cx="5317089" cy="2420860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3435908" y="2452165"/>
            <a:ext cx="7921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expected</a:t>
            </a:r>
            <a:endParaRPr lang="en-US" sz="1100" dirty="0"/>
          </a:p>
        </p:txBody>
      </p:sp>
      <p:sp>
        <p:nvSpPr>
          <p:cNvPr id="32" name="TextBox 31"/>
          <p:cNvSpPr txBox="1"/>
          <p:nvPr/>
        </p:nvSpPr>
        <p:spPr>
          <a:xfrm>
            <a:off x="3995920" y="2774776"/>
            <a:ext cx="7921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actual</a:t>
            </a:r>
            <a:endParaRPr lang="en-US" sz="1100" dirty="0"/>
          </a:p>
        </p:txBody>
      </p:sp>
      <p:sp>
        <p:nvSpPr>
          <p:cNvPr id="33" name="TextBox 32"/>
          <p:cNvSpPr txBox="1"/>
          <p:nvPr/>
        </p:nvSpPr>
        <p:spPr>
          <a:xfrm>
            <a:off x="5580140" y="2852920"/>
            <a:ext cx="3240450" cy="27392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US" dirty="0" smtClean="0">
                <a:solidFill>
                  <a:srgbClr val="008000"/>
                </a:solidFill>
              </a:rPr>
              <a:t>Focal point position can be modeled with Snell’s law.</a:t>
            </a:r>
            <a:r>
              <a:rPr lang="en-US" sz="1400" dirty="0" smtClean="0">
                <a:solidFill>
                  <a:srgbClr val="800000"/>
                </a:solidFill>
              </a:rPr>
              <a:t>(Finite elements simulation does not fully agree with approximation.)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Wingdings" charset="2"/>
              <a:buChar char="u"/>
            </a:pPr>
            <a:r>
              <a:rPr lang="en-US" dirty="0" smtClean="0"/>
              <a:t>The change in shape of the focal point on the other hand is, without small-angle approximation, </a:t>
            </a:r>
            <a:r>
              <a:rPr lang="en-US" dirty="0"/>
              <a:t>not </a:t>
            </a:r>
            <a:r>
              <a:rPr lang="en-US" dirty="0" smtClean="0"/>
              <a:t>trivial. 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2258621" y="2030234"/>
            <a:ext cx="1161220" cy="140051"/>
          </a:xfrm>
          <a:prstGeom prst="line">
            <a:avLst/>
          </a:prstGeom>
          <a:ln w="9525" cap="sq">
            <a:solidFill>
              <a:srgbClr val="3366FF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 flipV="1">
            <a:off x="2258621" y="2058176"/>
            <a:ext cx="1162292" cy="182785"/>
          </a:xfrm>
          <a:prstGeom prst="line">
            <a:avLst/>
          </a:prstGeom>
          <a:ln w="9525" cap="sq">
            <a:solidFill>
              <a:srgbClr val="3366FF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1115520" y="2168618"/>
            <a:ext cx="1187559" cy="36212"/>
          </a:xfrm>
          <a:prstGeom prst="line">
            <a:avLst/>
          </a:prstGeom>
          <a:ln w="9525" cap="sq">
            <a:solidFill>
              <a:srgbClr val="3366FF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 flipV="1">
            <a:off x="1115520" y="2026215"/>
            <a:ext cx="1161549" cy="38401"/>
          </a:xfrm>
          <a:prstGeom prst="line">
            <a:avLst/>
          </a:prstGeom>
          <a:ln w="9525" cap="sq">
            <a:solidFill>
              <a:srgbClr val="3366FF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2230000" y="1594205"/>
            <a:ext cx="109690" cy="115216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395420" y="1628750"/>
            <a:ext cx="1152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LASER In</a:t>
            </a:r>
            <a:endParaRPr lang="en-US" sz="1600" dirty="0"/>
          </a:p>
        </p:txBody>
      </p:sp>
      <p:sp>
        <p:nvSpPr>
          <p:cNvPr id="44" name="TextBox 43"/>
          <p:cNvSpPr txBox="1"/>
          <p:nvPr/>
        </p:nvSpPr>
        <p:spPr>
          <a:xfrm>
            <a:off x="179388" y="1937110"/>
            <a:ext cx="13681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Reflected </a:t>
            </a:r>
            <a:br>
              <a:rPr lang="en-US" sz="1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US" sz="1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from diamond</a:t>
            </a:r>
          </a:p>
          <a:p>
            <a:r>
              <a:rPr lang="en-US" sz="1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(~17%)</a:t>
            </a:r>
            <a:endParaRPr lang="en-US" sz="1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93230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1" y="0"/>
            <a:ext cx="9180640" cy="836640"/>
          </a:xfrm>
          <a:prstGeom prst="rect">
            <a:avLst/>
          </a:prstGeom>
          <a:solidFill>
            <a:schemeClr val="tx1">
              <a:lumMod val="65000"/>
              <a:lumOff val="35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22959" y="56744"/>
            <a:ext cx="871366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Helvetica Neue"/>
                <a:cs typeface="Helvetica Neue"/>
              </a:rPr>
              <a:t>Understanding Ultrafast Optics</a:t>
            </a:r>
          </a:p>
          <a:p>
            <a:r>
              <a:rPr lang="en-US" sz="1600" dirty="0" smtClean="0">
                <a:latin typeface="Helvetica Neue"/>
                <a:cs typeface="Helvetica Neue"/>
              </a:rPr>
              <a:t>Pulse widening due to dispersion effects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3410" y="920851"/>
            <a:ext cx="842517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We previously worked with 25fs laser pulses. </a:t>
            </a:r>
            <a:br>
              <a:rPr lang="en-US" sz="1400" dirty="0" smtClean="0"/>
            </a:br>
            <a:r>
              <a:rPr lang="en-US" sz="1400" dirty="0" smtClean="0"/>
              <a:t>The shorter the pulse the wider the spectrum (Fourier: short in time </a:t>
            </a:r>
            <a:r>
              <a:rPr lang="en-US" sz="1400" dirty="0" smtClean="0">
                <a:sym typeface="Wingdings"/>
              </a:rPr>
              <a:t> wide in frequency)</a:t>
            </a:r>
          </a:p>
          <a:p>
            <a:endParaRPr lang="en-US" sz="1400" dirty="0">
              <a:sym typeface="Wingdings"/>
            </a:endParaRPr>
          </a:p>
          <a:p>
            <a:r>
              <a:rPr lang="en-US" sz="1400" dirty="0" smtClean="0">
                <a:sym typeface="Wingdings"/>
              </a:rPr>
              <a:t>Different wavelengths travel at different speeds in materials (lenses, filters, ..)</a:t>
            </a:r>
          </a:p>
          <a:p>
            <a:pPr marL="285750" indent="-285750">
              <a:buFont typeface="Wingdings" charset="0"/>
              <a:buChar char="à"/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sym typeface="Wingdings"/>
              </a:rPr>
              <a:t>red light speeds ahead while blue lacks behind (group velocity dispersion)</a:t>
            </a:r>
          </a:p>
          <a:p>
            <a:pPr marL="285750" indent="-285750">
              <a:buFont typeface="Wingdings" charset="0"/>
              <a:buChar char="à"/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sym typeface="Wingdings"/>
              </a:rPr>
              <a:t>resulting in a longer pulse the more distance was travelled in material (e.g. diamond sensor)</a:t>
            </a:r>
          </a:p>
          <a:p>
            <a:pPr marL="285750" indent="-285750">
              <a:buFont typeface="Wingdings" charset="0"/>
              <a:buChar char="à"/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sym typeface="Wingdings"/>
              </a:rPr>
              <a:t>longer pulse  less photons in given space at given time  less edge-TCT signal</a:t>
            </a:r>
            <a:endParaRPr lang="en-US" sz="14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0200" y="2780910"/>
            <a:ext cx="5940190" cy="306886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64370" y="3680155"/>
            <a:ext cx="2160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1mm of glass</a:t>
            </a:r>
          </a:p>
          <a:p>
            <a:r>
              <a:rPr lang="en-US" dirty="0" smtClean="0"/>
              <a:t>1mm of diamond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2697790" y="5093586"/>
            <a:ext cx="0" cy="576080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1944270" y="5105198"/>
            <a:ext cx="753520" cy="0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914819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1" y="0"/>
            <a:ext cx="9180640" cy="836640"/>
          </a:xfrm>
          <a:prstGeom prst="rect">
            <a:avLst/>
          </a:prstGeom>
          <a:solidFill>
            <a:schemeClr val="tx1">
              <a:lumMod val="65000"/>
              <a:lumOff val="35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79390" y="56744"/>
            <a:ext cx="871366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Helvetica Neue"/>
                <a:cs typeface="Helvetica Neue"/>
              </a:rPr>
              <a:t>Understanding Basic Optics</a:t>
            </a:r>
          </a:p>
          <a:p>
            <a:r>
              <a:rPr lang="en-US" sz="1600" dirty="0" smtClean="0">
                <a:latin typeface="Helvetica Neue"/>
                <a:cs typeface="Helvetica Neue"/>
              </a:rPr>
              <a:t>How to determine the focal point position?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9390" y="920851"/>
            <a:ext cx="87136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Knowing the exact position of the focal point along the optical axis is crucial and unfortunately not easy.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51400" y="5355293"/>
            <a:ext cx="8892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Problems in our case: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Sub-</a:t>
            </a:r>
            <a:r>
              <a:rPr lang="en-US" sz="1400" dirty="0" err="1" smtClean="0"/>
              <a:t>nano</a:t>
            </a:r>
            <a:r>
              <a:rPr lang="en-US" sz="1400" dirty="0"/>
              <a:t>-</a:t>
            </a:r>
            <a:r>
              <a:rPr lang="en-US" sz="1400" dirty="0" smtClean="0"/>
              <a:t>Joule pulses of which only 17% percent gets reflected </a:t>
            </a:r>
            <a:r>
              <a:rPr lang="en-US" sz="1400" dirty="0" smtClean="0">
                <a:sym typeface="Wingdings"/>
              </a:rPr>
              <a:t> sensitive CCD required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sym typeface="Wingdings"/>
              </a:rPr>
              <a:t>The diamond does not have a rough surface as required for this method</a:t>
            </a:r>
          </a:p>
          <a:p>
            <a:endParaRPr lang="en-US" sz="1400" dirty="0"/>
          </a:p>
        </p:txBody>
      </p:sp>
      <p:pic>
        <p:nvPicPr>
          <p:cNvPr id="54" name="Picture 53" descr="20170322_174608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400" y="1268700"/>
            <a:ext cx="2967334" cy="3119096"/>
          </a:xfrm>
          <a:prstGeom prst="rect">
            <a:avLst/>
          </a:prstGeom>
        </p:spPr>
      </p:pic>
      <p:cxnSp>
        <p:nvCxnSpPr>
          <p:cNvPr id="55" name="Straight Connector 54"/>
          <p:cNvCxnSpPr/>
          <p:nvPr/>
        </p:nvCxnSpPr>
        <p:spPr>
          <a:xfrm>
            <a:off x="1879119" y="2465390"/>
            <a:ext cx="0" cy="1224170"/>
          </a:xfrm>
          <a:prstGeom prst="line">
            <a:avLst/>
          </a:prstGeom>
          <a:ln w="12700" cap="sq">
            <a:solidFill>
              <a:schemeClr val="bg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1519068" y="1457250"/>
            <a:ext cx="1" cy="1368190"/>
          </a:xfrm>
          <a:prstGeom prst="line">
            <a:avLst/>
          </a:prstGeom>
          <a:ln w="12700" cap="sq">
            <a:solidFill>
              <a:srgbClr val="FF0000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1519068" y="2753430"/>
            <a:ext cx="360051" cy="0"/>
          </a:xfrm>
          <a:prstGeom prst="straightConnector1">
            <a:avLst/>
          </a:prstGeom>
          <a:ln w="12700" cap="sq">
            <a:solidFill>
              <a:srgbClr val="FF0000"/>
            </a:solidFill>
            <a:round/>
            <a:headEnd type="triangle"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1910727" y="2522597"/>
            <a:ext cx="1235997" cy="400110"/>
          </a:xfrm>
          <a:prstGeom prst="rect">
            <a:avLst/>
          </a:prstGeom>
          <a:solidFill>
            <a:schemeClr val="tx1">
              <a:alpha val="5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can be measured </a:t>
            </a:r>
            <a:br>
              <a:rPr lang="en-US" sz="1000" dirty="0" smtClean="0">
                <a:solidFill>
                  <a:srgbClr val="FF0000"/>
                </a:solidFill>
              </a:rPr>
            </a:br>
            <a:r>
              <a:rPr lang="en-US" sz="1000" dirty="0" smtClean="0">
                <a:solidFill>
                  <a:srgbClr val="FF0000"/>
                </a:solidFill>
              </a:rPr>
              <a:t>to sub-micrometer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59" name="Right Triangle 58"/>
          <p:cNvSpPr/>
          <p:nvPr/>
        </p:nvSpPr>
        <p:spPr>
          <a:xfrm rot="10800000">
            <a:off x="1490493" y="1570735"/>
            <a:ext cx="1929346" cy="165601"/>
          </a:xfrm>
          <a:prstGeom prst="rtTriangle">
            <a:avLst/>
          </a:prstGeom>
          <a:solidFill>
            <a:srgbClr val="3366FF">
              <a:alpha val="8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ight Triangle 59"/>
          <p:cNvSpPr/>
          <p:nvPr/>
        </p:nvSpPr>
        <p:spPr>
          <a:xfrm rot="10800000" flipV="1">
            <a:off x="1520160" y="1422035"/>
            <a:ext cx="1899680" cy="157010"/>
          </a:xfrm>
          <a:prstGeom prst="rtTriangle">
            <a:avLst/>
          </a:prstGeom>
          <a:solidFill>
            <a:srgbClr val="3366FF">
              <a:alpha val="8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ight Triangle 61"/>
          <p:cNvSpPr/>
          <p:nvPr/>
        </p:nvSpPr>
        <p:spPr>
          <a:xfrm rot="10800000" flipH="1" flipV="1">
            <a:off x="1202454" y="1527441"/>
            <a:ext cx="340270" cy="48850"/>
          </a:xfrm>
          <a:prstGeom prst="rtTriangle">
            <a:avLst/>
          </a:prstGeom>
          <a:solidFill>
            <a:srgbClr val="3366FF">
              <a:alpha val="8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ight Triangle 62"/>
          <p:cNvSpPr/>
          <p:nvPr/>
        </p:nvSpPr>
        <p:spPr>
          <a:xfrm rot="10800000" flipH="1">
            <a:off x="1202454" y="1569731"/>
            <a:ext cx="340270" cy="45719"/>
          </a:xfrm>
          <a:prstGeom prst="rtTriangle">
            <a:avLst/>
          </a:prstGeom>
          <a:solidFill>
            <a:srgbClr val="3366FF">
              <a:alpha val="8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6" name="Straight Arrow Connector 65"/>
          <p:cNvCxnSpPr/>
          <p:nvPr/>
        </p:nvCxnSpPr>
        <p:spPr>
          <a:xfrm flipH="1">
            <a:off x="1883353" y="3545540"/>
            <a:ext cx="130894" cy="0"/>
          </a:xfrm>
          <a:prstGeom prst="straightConnector1">
            <a:avLst/>
          </a:prstGeom>
          <a:ln w="12700" cap="sq">
            <a:solidFill>
              <a:srgbClr val="008000"/>
            </a:solidFill>
            <a:round/>
            <a:headEnd type="none" w="med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>
            <a:off x="1495283" y="3546742"/>
            <a:ext cx="152400" cy="0"/>
          </a:xfrm>
          <a:prstGeom prst="straightConnector1">
            <a:avLst/>
          </a:prstGeom>
          <a:ln w="12700" cap="sq">
            <a:solidFill>
              <a:srgbClr val="008000"/>
            </a:solidFill>
            <a:round/>
            <a:headEnd type="none" w="med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1621476" y="3546742"/>
            <a:ext cx="330655" cy="0"/>
          </a:xfrm>
          <a:prstGeom prst="line">
            <a:avLst/>
          </a:prstGeom>
          <a:ln w="12700" cap="sq">
            <a:solidFill>
              <a:srgbClr val="008000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879119" y="2177350"/>
            <a:ext cx="0" cy="216030"/>
          </a:xfrm>
          <a:prstGeom prst="line">
            <a:avLst/>
          </a:prstGeom>
          <a:ln w="12700" cap="sq">
            <a:solidFill>
              <a:schemeClr val="bg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822002" y="2105340"/>
            <a:ext cx="589174" cy="5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Diode</a:t>
            </a:r>
            <a:endParaRPr lang="en-US" sz="1000" dirty="0">
              <a:solidFill>
                <a:schemeClr val="bg1"/>
              </a:solidFill>
            </a:endParaRPr>
          </a:p>
        </p:txBody>
      </p:sp>
      <p:cxnSp>
        <p:nvCxnSpPr>
          <p:cNvPr id="70" name="Straight Connector 69"/>
          <p:cNvCxnSpPr/>
          <p:nvPr/>
        </p:nvCxnSpPr>
        <p:spPr>
          <a:xfrm flipH="1">
            <a:off x="1647640" y="3000538"/>
            <a:ext cx="2434" cy="689022"/>
          </a:xfrm>
          <a:prstGeom prst="line">
            <a:avLst/>
          </a:prstGeom>
          <a:ln w="12700" cap="sq">
            <a:solidFill>
              <a:srgbClr val="008000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1889747" y="3083875"/>
            <a:ext cx="1256977" cy="400110"/>
          </a:xfrm>
          <a:prstGeom prst="rect">
            <a:avLst/>
          </a:prstGeom>
          <a:solidFill>
            <a:schemeClr val="tx1">
              <a:alpha val="6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8000"/>
                </a:solidFill>
              </a:rPr>
              <a:t>hard to measure better than 0.5mm</a:t>
            </a:r>
            <a:endParaRPr lang="en-US" sz="1000" dirty="0">
              <a:solidFill>
                <a:srgbClr val="008000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51401" y="4369894"/>
            <a:ext cx="29673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Current Method</a:t>
            </a:r>
          </a:p>
        </p:txBody>
      </p:sp>
      <p:pic>
        <p:nvPicPr>
          <p:cNvPr id="85" name="Picture 84" descr="Screen Shot 2017-11-13 at 11.18.29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0456" y="1463567"/>
            <a:ext cx="5016797" cy="4032560"/>
          </a:xfrm>
          <a:prstGeom prst="rect">
            <a:avLst/>
          </a:prstGeom>
        </p:spPr>
      </p:pic>
      <p:sp>
        <p:nvSpPr>
          <p:cNvPr id="86" name="TextBox 85"/>
          <p:cNvSpPr txBox="1"/>
          <p:nvPr/>
        </p:nvSpPr>
        <p:spPr>
          <a:xfrm>
            <a:off x="3995919" y="1412720"/>
            <a:ext cx="46613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Potential Solution* (for rough surfaces)</a:t>
            </a:r>
          </a:p>
        </p:txBody>
      </p:sp>
      <p:pic>
        <p:nvPicPr>
          <p:cNvPr id="87" name="Picture 8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321" y="2202607"/>
            <a:ext cx="1776729" cy="720100"/>
          </a:xfrm>
          <a:prstGeom prst="rect">
            <a:avLst/>
          </a:prstGeom>
        </p:spPr>
      </p:pic>
      <p:sp>
        <p:nvSpPr>
          <p:cNvPr id="88" name="Oval 87"/>
          <p:cNvSpPr/>
          <p:nvPr/>
        </p:nvSpPr>
        <p:spPr>
          <a:xfrm>
            <a:off x="8100490" y="2578620"/>
            <a:ext cx="103847" cy="1165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TextBox 88"/>
          <p:cNvSpPr txBox="1"/>
          <p:nvPr/>
        </p:nvSpPr>
        <p:spPr>
          <a:xfrm>
            <a:off x="251400" y="6597440"/>
            <a:ext cx="532874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/>
              <a:t>*</a:t>
            </a:r>
            <a:r>
              <a:rPr lang="en-US" sz="1000" i="1" dirty="0"/>
              <a:t>Laser focus positioning method with </a:t>
            </a:r>
            <a:r>
              <a:rPr lang="en-US" sz="1000" i="1" dirty="0" err="1"/>
              <a:t>submicrometer</a:t>
            </a:r>
            <a:r>
              <a:rPr lang="en-US" sz="1000" i="1" dirty="0"/>
              <a:t> </a:t>
            </a:r>
            <a:r>
              <a:rPr lang="en-US" sz="1000" i="1" dirty="0" smtClean="0"/>
              <a:t>accuracy. - </a:t>
            </a:r>
            <a:r>
              <a:rPr lang="en-US" sz="1000" i="1" dirty="0" err="1"/>
              <a:t>Ilya</a:t>
            </a:r>
            <a:r>
              <a:rPr lang="en-US" sz="1000" i="1" dirty="0"/>
              <a:t> </a:t>
            </a:r>
            <a:r>
              <a:rPr lang="en-US" sz="1000" i="1" dirty="0" err="1"/>
              <a:t>Alexeev</a:t>
            </a:r>
            <a:r>
              <a:rPr lang="en-US" sz="1000" i="1" dirty="0"/>
              <a:t>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90" name="Oval 89"/>
          <p:cNvSpPr/>
          <p:nvPr/>
        </p:nvSpPr>
        <p:spPr>
          <a:xfrm>
            <a:off x="1440370" y="1548149"/>
            <a:ext cx="159580" cy="4885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26786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27</a:t>
            </a:fld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611450" y="1116026"/>
            <a:ext cx="0" cy="3168440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95420" y="4082611"/>
            <a:ext cx="4896680" cy="0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Screen Shot 2017-08-02 at 11.00.40.pn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64110" y="3816401"/>
            <a:ext cx="259800" cy="504070"/>
          </a:xfrm>
          <a:prstGeom prst="rect">
            <a:avLst/>
          </a:prstGeom>
        </p:spPr>
      </p:pic>
      <p:pic>
        <p:nvPicPr>
          <p:cNvPr id="18" name="Picture 17" descr="Screen Shot 2017-08-02 at 11.03.39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57672">
            <a:off x="743987" y="2220312"/>
            <a:ext cx="1589257" cy="282284"/>
          </a:xfrm>
          <a:prstGeom prst="rect">
            <a:avLst/>
          </a:prstGeom>
        </p:spPr>
      </p:pic>
      <p:cxnSp>
        <p:nvCxnSpPr>
          <p:cNvPr id="20" name="Straight Connector 19"/>
          <p:cNvCxnSpPr/>
          <p:nvPr/>
        </p:nvCxnSpPr>
        <p:spPr>
          <a:xfrm>
            <a:off x="611450" y="1692106"/>
            <a:ext cx="3667473" cy="0"/>
          </a:xfrm>
          <a:prstGeom prst="line">
            <a:avLst/>
          </a:prstGeom>
          <a:ln w="12700" cap="sq">
            <a:solidFill>
              <a:srgbClr val="0000FF">
                <a:alpha val="35000"/>
              </a:srgbClr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Screen Shot 2017-08-02 at 11.03.39.png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5970" y="1548086"/>
            <a:ext cx="907891" cy="255101"/>
          </a:xfrm>
          <a:prstGeom prst="rect">
            <a:avLst/>
          </a:prstGeom>
        </p:spPr>
      </p:pic>
      <p:sp>
        <p:nvSpPr>
          <p:cNvPr id="30" name="Freeform 29"/>
          <p:cNvSpPr/>
          <p:nvPr/>
        </p:nvSpPr>
        <p:spPr>
          <a:xfrm>
            <a:off x="632204" y="1116026"/>
            <a:ext cx="3317364" cy="2952410"/>
          </a:xfrm>
          <a:custGeom>
            <a:avLst/>
            <a:gdLst>
              <a:gd name="connsiteX0" fmla="*/ 0 w 3645596"/>
              <a:gd name="connsiteY0" fmla="*/ 3298285 h 3298285"/>
              <a:gd name="connsiteX1" fmla="*/ 1598502 w 3645596"/>
              <a:gd name="connsiteY1" fmla="*/ 2647474 h 3298285"/>
              <a:gd name="connsiteX2" fmla="*/ 3645596 w 3645596"/>
              <a:gd name="connsiteY2" fmla="*/ 0 h 3298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45596" h="3298285">
                <a:moveTo>
                  <a:pt x="0" y="3298285"/>
                </a:moveTo>
                <a:cubicBezTo>
                  <a:pt x="495451" y="3247736"/>
                  <a:pt x="990903" y="3197188"/>
                  <a:pt x="1598502" y="2647474"/>
                </a:cubicBezTo>
                <a:cubicBezTo>
                  <a:pt x="2206101" y="2097760"/>
                  <a:pt x="3251762" y="513909"/>
                  <a:pt x="3645596" y="0"/>
                </a:cubicBezTo>
              </a:path>
            </a:pathLst>
          </a:custGeom>
          <a:ln>
            <a:solidFill>
              <a:srgbClr val="008000">
                <a:alpha val="3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 descr="Screen Shot 2017-08-02 at 11.03.39.png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415675">
            <a:off x="3293857" y="1206352"/>
            <a:ext cx="669006" cy="236621"/>
          </a:xfrm>
          <a:prstGeom prst="rect">
            <a:avLst/>
          </a:prstGeom>
        </p:spPr>
      </p:pic>
      <p:sp>
        <p:nvSpPr>
          <p:cNvPr id="35" name="Freeform 34"/>
          <p:cNvSpPr/>
          <p:nvPr/>
        </p:nvSpPr>
        <p:spPr>
          <a:xfrm>
            <a:off x="605692" y="1675888"/>
            <a:ext cx="3673231" cy="3302000"/>
          </a:xfrm>
          <a:custGeom>
            <a:avLst/>
            <a:gdLst>
              <a:gd name="connsiteX0" fmla="*/ 0 w 3673231"/>
              <a:gd name="connsiteY0" fmla="*/ 0 h 3302000"/>
              <a:gd name="connsiteX1" fmla="*/ 1602154 w 3673231"/>
              <a:gd name="connsiteY1" fmla="*/ 849923 h 3302000"/>
              <a:gd name="connsiteX2" fmla="*/ 3673231 w 3673231"/>
              <a:gd name="connsiteY2" fmla="*/ 3302000 h 330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73231" h="3302000">
                <a:moveTo>
                  <a:pt x="0" y="0"/>
                </a:moveTo>
                <a:cubicBezTo>
                  <a:pt x="494974" y="149795"/>
                  <a:pt x="989949" y="299590"/>
                  <a:pt x="1602154" y="849923"/>
                </a:cubicBezTo>
                <a:cubicBezTo>
                  <a:pt x="2214359" y="1400256"/>
                  <a:pt x="3298744" y="2875410"/>
                  <a:pt x="3673231" y="3302000"/>
                </a:cubicBezTo>
              </a:path>
            </a:pathLst>
          </a:cu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/>
          <p:cNvCxnSpPr/>
          <p:nvPr/>
        </p:nvCxnSpPr>
        <p:spPr>
          <a:xfrm>
            <a:off x="4278923" y="4102193"/>
            <a:ext cx="0" cy="1708658"/>
          </a:xfrm>
          <a:prstGeom prst="line">
            <a:avLst/>
          </a:prstGeom>
          <a:ln w="3175" cap="sq" cmpd="sng">
            <a:solidFill>
              <a:schemeClr val="bg1">
                <a:lumMod val="50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605692" y="4082611"/>
            <a:ext cx="0" cy="1224170"/>
          </a:xfrm>
          <a:prstGeom prst="line">
            <a:avLst/>
          </a:prstGeom>
          <a:ln w="3175" cap="sq" cmpd="sng">
            <a:solidFill>
              <a:schemeClr val="bg1">
                <a:lumMod val="50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2483710" y="2786431"/>
            <a:ext cx="0" cy="2736380"/>
          </a:xfrm>
          <a:prstGeom prst="line">
            <a:avLst/>
          </a:prstGeom>
          <a:ln w="3175" cap="sq" cmpd="sng">
            <a:solidFill>
              <a:schemeClr val="bg1">
                <a:lumMod val="50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3419840" y="3938591"/>
            <a:ext cx="0" cy="2376330"/>
          </a:xfrm>
          <a:prstGeom prst="line">
            <a:avLst/>
          </a:prstGeom>
          <a:ln w="3175" cap="sq" cmpd="sng">
            <a:solidFill>
              <a:schemeClr val="bg1">
                <a:lumMod val="50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3851900" y="4068436"/>
            <a:ext cx="0" cy="1958445"/>
          </a:xfrm>
          <a:prstGeom prst="line">
            <a:avLst/>
          </a:prstGeom>
          <a:ln w="3175" cap="sq" cmpd="sng">
            <a:solidFill>
              <a:schemeClr val="bg1">
                <a:lumMod val="50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3635870" y="4034670"/>
            <a:ext cx="0" cy="2280251"/>
          </a:xfrm>
          <a:prstGeom prst="line">
            <a:avLst/>
          </a:prstGeom>
          <a:ln w="3175" cap="sq" cmpd="sng">
            <a:solidFill>
              <a:schemeClr val="bg1">
                <a:lumMod val="50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605692" y="5090751"/>
            <a:ext cx="3673231" cy="0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2195670" y="4813752"/>
            <a:ext cx="6318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step 1</a:t>
            </a:r>
            <a:endParaRPr lang="en-US" sz="1200" dirty="0"/>
          </a:p>
        </p:txBody>
      </p:sp>
      <p:cxnSp>
        <p:nvCxnSpPr>
          <p:cNvPr id="71" name="Straight Arrow Connector 70"/>
          <p:cNvCxnSpPr/>
          <p:nvPr/>
        </p:nvCxnSpPr>
        <p:spPr>
          <a:xfrm>
            <a:off x="2483710" y="5378791"/>
            <a:ext cx="1795213" cy="0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3103927" y="5115402"/>
            <a:ext cx="6318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step 2</a:t>
            </a:r>
            <a:endParaRPr lang="en-US" sz="1200" dirty="0"/>
          </a:p>
        </p:txBody>
      </p:sp>
      <p:cxnSp>
        <p:nvCxnSpPr>
          <p:cNvPr id="76" name="Straight Arrow Connector 75"/>
          <p:cNvCxnSpPr/>
          <p:nvPr/>
        </p:nvCxnSpPr>
        <p:spPr>
          <a:xfrm>
            <a:off x="3419840" y="5666831"/>
            <a:ext cx="859083" cy="0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3535987" y="5406301"/>
            <a:ext cx="6318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step 3</a:t>
            </a:r>
            <a:endParaRPr lang="en-US" sz="1200" dirty="0"/>
          </a:p>
        </p:txBody>
      </p:sp>
      <p:cxnSp>
        <p:nvCxnSpPr>
          <p:cNvPr id="82" name="Straight Arrow Connector 81"/>
          <p:cNvCxnSpPr/>
          <p:nvPr/>
        </p:nvCxnSpPr>
        <p:spPr>
          <a:xfrm>
            <a:off x="3419840" y="5954871"/>
            <a:ext cx="432060" cy="0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3851900" y="5806007"/>
            <a:ext cx="6318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step 4</a:t>
            </a:r>
            <a:endParaRPr lang="en-US" sz="1200" dirty="0"/>
          </a:p>
        </p:txBody>
      </p:sp>
      <p:cxnSp>
        <p:nvCxnSpPr>
          <p:cNvPr id="89" name="Straight Arrow Connector 88"/>
          <p:cNvCxnSpPr/>
          <p:nvPr/>
        </p:nvCxnSpPr>
        <p:spPr>
          <a:xfrm>
            <a:off x="3203810" y="6242911"/>
            <a:ext cx="216030" cy="0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 flipH="1">
            <a:off x="3644250" y="6242911"/>
            <a:ext cx="207650" cy="0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3851900" y="6104411"/>
            <a:ext cx="6318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step 5</a:t>
            </a:r>
            <a:endParaRPr lang="en-US" sz="1200" dirty="0"/>
          </a:p>
        </p:txBody>
      </p:sp>
      <p:cxnSp>
        <p:nvCxnSpPr>
          <p:cNvPr id="95" name="Straight Connector 94"/>
          <p:cNvCxnSpPr/>
          <p:nvPr/>
        </p:nvCxnSpPr>
        <p:spPr>
          <a:xfrm>
            <a:off x="3419840" y="6242911"/>
            <a:ext cx="224410" cy="0"/>
          </a:xfrm>
          <a:prstGeom prst="line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491850" y="5949350"/>
            <a:ext cx="457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</a:t>
            </a:r>
          </a:p>
          <a:p>
            <a:r>
              <a:rPr lang="en-US" dirty="0" smtClean="0"/>
              <a:t>.</a:t>
            </a:r>
          </a:p>
        </p:txBody>
      </p:sp>
      <p:cxnSp>
        <p:nvCxnSpPr>
          <p:cNvPr id="99" name="Straight Arrow Connector 98"/>
          <p:cNvCxnSpPr/>
          <p:nvPr/>
        </p:nvCxnSpPr>
        <p:spPr>
          <a:xfrm flipH="1">
            <a:off x="3537569" y="3506531"/>
            <a:ext cx="386341" cy="561905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3611839" y="3198754"/>
            <a:ext cx="9601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solution</a:t>
            </a:r>
          </a:p>
        </p:txBody>
      </p:sp>
      <p:sp>
        <p:nvSpPr>
          <p:cNvPr id="101" name="Oval 100"/>
          <p:cNvSpPr/>
          <p:nvPr/>
        </p:nvSpPr>
        <p:spPr>
          <a:xfrm>
            <a:off x="569115" y="1650167"/>
            <a:ext cx="72010" cy="7201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/>
          <p:nvPr/>
        </p:nvSpPr>
        <p:spPr>
          <a:xfrm>
            <a:off x="2448100" y="2768629"/>
            <a:ext cx="72010" cy="7201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/>
          <p:nvPr/>
        </p:nvSpPr>
        <p:spPr>
          <a:xfrm>
            <a:off x="4235690" y="4928127"/>
            <a:ext cx="72010" cy="7201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TextBox 103"/>
          <p:cNvSpPr txBox="1"/>
          <p:nvPr/>
        </p:nvSpPr>
        <p:spPr>
          <a:xfrm>
            <a:off x="395420" y="1429282"/>
            <a:ext cx="1782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105" name="TextBox 104"/>
          <p:cNvSpPr txBox="1"/>
          <p:nvPr/>
        </p:nvSpPr>
        <p:spPr>
          <a:xfrm>
            <a:off x="2394603" y="2491630"/>
            <a:ext cx="1782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2</a:t>
            </a:r>
            <a:endParaRPr lang="en-US" sz="1200" dirty="0"/>
          </a:p>
        </p:txBody>
      </p:sp>
      <p:sp>
        <p:nvSpPr>
          <p:cNvPr id="106" name="TextBox 105"/>
          <p:cNvSpPr txBox="1"/>
          <p:nvPr/>
        </p:nvSpPr>
        <p:spPr>
          <a:xfrm>
            <a:off x="4283960" y="4813793"/>
            <a:ext cx="1782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3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467430" y="4226631"/>
            <a:ext cx="1782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</a:t>
            </a:r>
            <a:endParaRPr lang="en-US" sz="1200" dirty="0"/>
          </a:p>
        </p:txBody>
      </p:sp>
      <p:sp>
        <p:nvSpPr>
          <p:cNvPr id="108" name="TextBox 107"/>
          <p:cNvSpPr txBox="1"/>
          <p:nvPr/>
        </p:nvSpPr>
        <p:spPr>
          <a:xfrm>
            <a:off x="2339690" y="4226631"/>
            <a:ext cx="1782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</a:t>
            </a:r>
            <a:endParaRPr lang="en-US" sz="1200" dirty="0"/>
          </a:p>
        </p:txBody>
      </p:sp>
      <p:sp>
        <p:nvSpPr>
          <p:cNvPr id="109" name="TextBox 108"/>
          <p:cNvSpPr txBox="1"/>
          <p:nvPr/>
        </p:nvSpPr>
        <p:spPr>
          <a:xfrm>
            <a:off x="4139940" y="4226631"/>
            <a:ext cx="1782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</a:t>
            </a:r>
            <a:endParaRPr lang="en-US" sz="1200" dirty="0"/>
          </a:p>
        </p:txBody>
      </p:sp>
      <p:sp>
        <p:nvSpPr>
          <p:cNvPr id="110" name="TextBox 109"/>
          <p:cNvSpPr txBox="1"/>
          <p:nvPr/>
        </p:nvSpPr>
        <p:spPr>
          <a:xfrm>
            <a:off x="5918399" y="2465009"/>
            <a:ext cx="2902191" cy="31393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Helvetica"/>
                <a:cs typeface="Helvetica"/>
              </a:rPr>
              <a:t>LOOP</a:t>
            </a:r>
          </a:p>
          <a:p>
            <a:r>
              <a:rPr lang="en-US" dirty="0" smtClean="0">
                <a:latin typeface="Helvetica"/>
                <a:cs typeface="Helvetica"/>
              </a:rPr>
              <a:t>    evaluate f(a), f(b), f(c)</a:t>
            </a:r>
            <a:endParaRPr lang="en-US" dirty="0">
              <a:latin typeface="Helvetica"/>
              <a:cs typeface="Helvetica"/>
            </a:endParaRPr>
          </a:p>
          <a:p>
            <a:r>
              <a:rPr lang="en-US" dirty="0" smtClean="0">
                <a:latin typeface="Helvetica"/>
                <a:cs typeface="Helvetica"/>
              </a:rPr>
              <a:t>    </a:t>
            </a:r>
          </a:p>
          <a:p>
            <a:r>
              <a:rPr lang="en-US" dirty="0">
                <a:latin typeface="Helvetica"/>
                <a:cs typeface="Helvetica"/>
              </a:rPr>
              <a:t> </a:t>
            </a:r>
            <a:r>
              <a:rPr lang="en-US" dirty="0" smtClean="0">
                <a:latin typeface="Helvetica"/>
                <a:cs typeface="Helvetica"/>
              </a:rPr>
              <a:t>   if f(a) * f(b) &gt; 0:</a:t>
            </a:r>
          </a:p>
          <a:p>
            <a:r>
              <a:rPr lang="en-US" dirty="0">
                <a:latin typeface="Helvetica"/>
                <a:cs typeface="Helvetica"/>
              </a:rPr>
              <a:t> </a:t>
            </a:r>
            <a:r>
              <a:rPr lang="en-US" dirty="0" smtClean="0">
                <a:latin typeface="Helvetica"/>
                <a:cs typeface="Helvetica"/>
              </a:rPr>
              <a:t>       a = (</a:t>
            </a:r>
            <a:r>
              <a:rPr lang="en-US" dirty="0" err="1" smtClean="0">
                <a:latin typeface="Helvetica"/>
                <a:cs typeface="Helvetica"/>
              </a:rPr>
              <a:t>a+c</a:t>
            </a:r>
            <a:r>
              <a:rPr lang="en-US" dirty="0" smtClean="0">
                <a:latin typeface="Helvetica"/>
                <a:cs typeface="Helvetica"/>
              </a:rPr>
              <a:t>)/2</a:t>
            </a:r>
          </a:p>
          <a:p>
            <a:endParaRPr lang="en-US" dirty="0">
              <a:latin typeface="Helvetica"/>
              <a:cs typeface="Helvetica"/>
            </a:endParaRPr>
          </a:p>
          <a:p>
            <a:r>
              <a:rPr lang="en-US" dirty="0" smtClean="0">
                <a:latin typeface="Helvetica"/>
                <a:cs typeface="Helvetica"/>
              </a:rPr>
              <a:t>    else:</a:t>
            </a:r>
          </a:p>
          <a:p>
            <a:r>
              <a:rPr lang="en-US" dirty="0">
                <a:latin typeface="Helvetica"/>
                <a:cs typeface="Helvetica"/>
              </a:rPr>
              <a:t> </a:t>
            </a:r>
            <a:r>
              <a:rPr lang="en-US" dirty="0" smtClean="0">
                <a:latin typeface="Helvetica"/>
                <a:cs typeface="Helvetica"/>
              </a:rPr>
              <a:t>       c =  </a:t>
            </a:r>
            <a:r>
              <a:rPr lang="en-US" dirty="0">
                <a:latin typeface="Helvetica"/>
                <a:cs typeface="Helvetica"/>
              </a:rPr>
              <a:t>(</a:t>
            </a:r>
            <a:r>
              <a:rPr lang="en-US" dirty="0" err="1">
                <a:latin typeface="Helvetica"/>
                <a:cs typeface="Helvetica"/>
              </a:rPr>
              <a:t>a+c</a:t>
            </a:r>
            <a:r>
              <a:rPr lang="en-US" dirty="0">
                <a:latin typeface="Helvetica"/>
                <a:cs typeface="Helvetica"/>
              </a:rPr>
              <a:t>)/2</a:t>
            </a:r>
          </a:p>
          <a:p>
            <a:endParaRPr lang="en-US" dirty="0" smtClean="0">
              <a:latin typeface="Helvetica"/>
              <a:cs typeface="Helvetica"/>
            </a:endParaRPr>
          </a:p>
          <a:p>
            <a:r>
              <a:rPr lang="en-US" dirty="0" smtClean="0">
                <a:latin typeface="Helvetica"/>
                <a:cs typeface="Helvetica"/>
              </a:rPr>
              <a:t>    if |a </a:t>
            </a:r>
            <a:r>
              <a:rPr lang="mr-IN" dirty="0" smtClean="0">
                <a:latin typeface="Helvetica"/>
                <a:cs typeface="Helvetica"/>
              </a:rPr>
              <a:t>–</a:t>
            </a:r>
            <a:r>
              <a:rPr lang="en-US" dirty="0" smtClean="0">
                <a:latin typeface="Helvetica"/>
                <a:cs typeface="Helvetica"/>
              </a:rPr>
              <a:t> c| &lt; threshold:</a:t>
            </a:r>
          </a:p>
          <a:p>
            <a:r>
              <a:rPr lang="en-US" dirty="0">
                <a:latin typeface="Helvetica"/>
                <a:cs typeface="Helvetica"/>
              </a:rPr>
              <a:t> </a:t>
            </a:r>
            <a:r>
              <a:rPr lang="en-US" dirty="0" smtClean="0">
                <a:latin typeface="Helvetica"/>
                <a:cs typeface="Helvetica"/>
              </a:rPr>
              <a:t>       </a:t>
            </a:r>
            <a:r>
              <a:rPr lang="en-US" dirty="0" smtClean="0">
                <a:solidFill>
                  <a:srgbClr val="FF0000"/>
                </a:solidFill>
                <a:latin typeface="Helvetica"/>
                <a:cs typeface="Helvetica"/>
              </a:rPr>
              <a:t>found solution</a:t>
            </a:r>
          </a:p>
        </p:txBody>
      </p:sp>
      <p:sp>
        <p:nvSpPr>
          <p:cNvPr id="111" name="Oval 110"/>
          <p:cNvSpPr/>
          <p:nvPr/>
        </p:nvSpPr>
        <p:spPr>
          <a:xfrm>
            <a:off x="4850903" y="1598805"/>
            <a:ext cx="457780" cy="200134"/>
          </a:xfrm>
          <a:prstGeom prst="ellipse">
            <a:avLst/>
          </a:prstGeom>
          <a:noFill/>
          <a:ln>
            <a:solidFill>
              <a:srgbClr val="33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TextBox 111"/>
          <p:cNvSpPr txBox="1"/>
          <p:nvPr/>
        </p:nvSpPr>
        <p:spPr>
          <a:xfrm>
            <a:off x="5148080" y="1717322"/>
            <a:ext cx="8797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3366FF"/>
                </a:solidFill>
              </a:rPr>
              <a:t>from data</a:t>
            </a:r>
            <a:endParaRPr lang="en-US" sz="1200" dirty="0">
              <a:solidFill>
                <a:srgbClr val="3366FF"/>
              </a:solidFill>
            </a:endParaRPr>
          </a:p>
        </p:txBody>
      </p:sp>
      <p:sp>
        <p:nvSpPr>
          <p:cNvPr id="113" name="Oval 112"/>
          <p:cNvSpPr/>
          <p:nvPr/>
        </p:nvSpPr>
        <p:spPr>
          <a:xfrm>
            <a:off x="4375566" y="1579043"/>
            <a:ext cx="448848" cy="226126"/>
          </a:xfrm>
          <a:prstGeom prst="ellipse">
            <a:avLst/>
          </a:prstGeom>
          <a:noFill/>
          <a:ln>
            <a:solidFill>
              <a:srgbClr val="66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TextBox 113"/>
          <p:cNvSpPr txBox="1"/>
          <p:nvPr/>
        </p:nvSpPr>
        <p:spPr>
          <a:xfrm>
            <a:off x="4139940" y="1213252"/>
            <a:ext cx="3872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660066"/>
                </a:solidFill>
              </a:rPr>
              <a:t>Start value is set</a:t>
            </a:r>
            <a:endParaRPr lang="en-US" sz="1200" dirty="0">
              <a:solidFill>
                <a:srgbClr val="660066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0" y="0"/>
            <a:ext cx="9144000" cy="824426"/>
          </a:xfrm>
          <a:prstGeom prst="rect">
            <a:avLst/>
          </a:prstGeom>
          <a:solidFill>
            <a:schemeClr val="tx1">
              <a:lumMod val="65000"/>
              <a:lumOff val="35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179390" y="56744"/>
            <a:ext cx="41103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Helvetica Neue"/>
                <a:cs typeface="Helvetica Neue"/>
              </a:rPr>
              <a:t>Bisection Method</a:t>
            </a:r>
          </a:p>
          <a:p>
            <a:r>
              <a:rPr lang="en-US" sz="1600" dirty="0" smtClean="0">
                <a:latin typeface="Helvetica Neue"/>
                <a:cs typeface="Helvetica Neue"/>
              </a:rPr>
              <a:t>A Simple Algorithm to Find Zero-Crossings</a:t>
            </a:r>
            <a:endParaRPr lang="en-US" sz="1600" b="1" dirty="0"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27606703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1" y="0"/>
            <a:ext cx="9180640" cy="836640"/>
          </a:xfrm>
          <a:prstGeom prst="rect">
            <a:avLst/>
          </a:prstGeom>
          <a:solidFill>
            <a:schemeClr val="tx1">
              <a:lumMod val="65000"/>
              <a:lumOff val="35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79389" y="56744"/>
            <a:ext cx="871366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Helvetica Neue"/>
                <a:cs typeface="Helvetica Neue"/>
              </a:rPr>
              <a:t>Fighting Noise</a:t>
            </a:r>
          </a:p>
          <a:p>
            <a:r>
              <a:rPr lang="en-US" sz="1600" dirty="0" smtClean="0">
                <a:latin typeface="Helvetica Neue"/>
                <a:cs typeface="Helvetica Neue"/>
              </a:rPr>
              <a:t>The laser’s </a:t>
            </a:r>
            <a:r>
              <a:rPr lang="en-US" sz="1600" dirty="0" err="1" smtClean="0">
                <a:latin typeface="Helvetica Neue"/>
                <a:cs typeface="Helvetica Neue"/>
              </a:rPr>
              <a:t>pockels</a:t>
            </a:r>
            <a:r>
              <a:rPr lang="en-US" sz="1600" dirty="0" smtClean="0">
                <a:latin typeface="Helvetica Neue"/>
                <a:cs typeface="Helvetica Neue"/>
              </a:rPr>
              <a:t> cells in the new lab caused huge noise on the edge-TCT waveforms </a:t>
            </a:r>
          </a:p>
        </p:txBody>
      </p:sp>
      <p:pic>
        <p:nvPicPr>
          <p:cNvPr id="16" name="Picture 15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410" y="1027009"/>
            <a:ext cx="2304320" cy="18068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00" y="1002749"/>
            <a:ext cx="2346143" cy="1831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 descr="Macintosh HD:Users:Anon:Desktop:2copper.pn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980660"/>
            <a:ext cx="2304320" cy="18531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20" descr="Macintosh HD:Users:Anon:Desktop:bl_corrected.pn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90" y="1002749"/>
            <a:ext cx="2304771" cy="1840711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971500" y="2761173"/>
            <a:ext cx="1152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no shielding</a:t>
            </a:r>
            <a:endParaRPr lang="en-US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2699740" y="2761173"/>
            <a:ext cx="18722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small copper box</a:t>
            </a:r>
            <a:endParaRPr lang="en-US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5004060" y="2780910"/>
            <a:ext cx="144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2</a:t>
            </a:r>
            <a:r>
              <a:rPr lang="en-US" sz="1400" dirty="0" smtClean="0"/>
              <a:t> copper boxes</a:t>
            </a:r>
            <a:endParaRPr lang="en-US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7170800" y="2761173"/>
            <a:ext cx="144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after baseline correction</a:t>
            </a:r>
            <a:endParaRPr lang="en-US" sz="1400" dirty="0"/>
          </a:p>
        </p:txBody>
      </p:sp>
      <p:pic>
        <p:nvPicPr>
          <p:cNvPr id="13" name="Picture 12" descr="photo_2017-11-09_17-31-03.jpg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543" y="3212970"/>
            <a:ext cx="2676233" cy="3032970"/>
          </a:xfrm>
          <a:prstGeom prst="rect">
            <a:avLst/>
          </a:prstGeom>
        </p:spPr>
      </p:pic>
      <p:pic>
        <p:nvPicPr>
          <p:cNvPr id="14" name="Picture 13" descr="photo_2017-11-09_17-31-08.jpg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46023" y="3501010"/>
            <a:ext cx="4943840" cy="2447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13876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20171010_170625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183762" y="1309462"/>
            <a:ext cx="6858000" cy="4239076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29</a:t>
            </a:fld>
            <a:endParaRPr lang="en-GB" dirty="0"/>
          </a:p>
        </p:txBody>
      </p:sp>
      <p:sp>
        <p:nvSpPr>
          <p:cNvPr id="40" name="TextBox 39"/>
          <p:cNvSpPr txBox="1"/>
          <p:nvPr/>
        </p:nvSpPr>
        <p:spPr>
          <a:xfrm>
            <a:off x="313202" y="5733320"/>
            <a:ext cx="2052286" cy="338554"/>
          </a:xfrm>
          <a:prstGeom prst="rect">
            <a:avLst/>
          </a:prstGeom>
          <a:solidFill>
            <a:schemeClr val="bg1"/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high voltage supply</a:t>
            </a:r>
            <a:endParaRPr lang="en-US" sz="1600" dirty="0"/>
          </a:p>
        </p:txBody>
      </p:sp>
      <p:sp>
        <p:nvSpPr>
          <p:cNvPr id="41" name="TextBox 40"/>
          <p:cNvSpPr txBox="1"/>
          <p:nvPr/>
        </p:nvSpPr>
        <p:spPr>
          <a:xfrm>
            <a:off x="7303230" y="1079090"/>
            <a:ext cx="1194452" cy="338554"/>
          </a:xfrm>
          <a:prstGeom prst="rect">
            <a:avLst/>
          </a:prstGeom>
          <a:solidFill>
            <a:schemeClr val="bg1"/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LV supply</a:t>
            </a:r>
            <a:endParaRPr lang="en-US" sz="1600" dirty="0"/>
          </a:p>
        </p:txBody>
      </p:sp>
      <p:sp>
        <p:nvSpPr>
          <p:cNvPr id="42" name="TextBox 41"/>
          <p:cNvSpPr txBox="1"/>
          <p:nvPr/>
        </p:nvSpPr>
        <p:spPr>
          <a:xfrm>
            <a:off x="313202" y="5127251"/>
            <a:ext cx="1800250" cy="338554"/>
          </a:xfrm>
          <a:prstGeom prst="rect">
            <a:avLst/>
          </a:prstGeom>
          <a:solidFill>
            <a:schemeClr val="bg1"/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xyz-stage control</a:t>
            </a:r>
            <a:endParaRPr lang="en-US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714897" y="2276840"/>
            <a:ext cx="1008556" cy="338554"/>
          </a:xfrm>
          <a:prstGeom prst="rect">
            <a:avLst/>
          </a:prstGeom>
          <a:solidFill>
            <a:schemeClr val="bg1"/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DAQ PC</a:t>
            </a:r>
            <a:endParaRPr lang="en-US" sz="1600" dirty="0"/>
          </a:p>
        </p:txBody>
      </p:sp>
      <p:sp>
        <p:nvSpPr>
          <p:cNvPr id="30" name="TextBox 29"/>
          <p:cNvSpPr txBox="1"/>
          <p:nvPr/>
        </p:nvSpPr>
        <p:spPr>
          <a:xfrm>
            <a:off x="568580" y="447644"/>
            <a:ext cx="1338472" cy="338554"/>
          </a:xfrm>
          <a:prstGeom prst="rect">
            <a:avLst/>
          </a:prstGeom>
          <a:solidFill>
            <a:schemeClr val="bg1"/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Oscilloscope</a:t>
            </a:r>
            <a:endParaRPr lang="en-US" sz="1600" dirty="0"/>
          </a:p>
        </p:txBody>
      </p:sp>
      <p:sp>
        <p:nvSpPr>
          <p:cNvPr id="32" name="TextBox 31"/>
          <p:cNvSpPr txBox="1"/>
          <p:nvPr/>
        </p:nvSpPr>
        <p:spPr>
          <a:xfrm>
            <a:off x="709048" y="3672931"/>
            <a:ext cx="1198581" cy="338554"/>
          </a:xfrm>
          <a:prstGeom prst="rect">
            <a:avLst/>
          </a:prstGeom>
          <a:solidFill>
            <a:schemeClr val="bg1"/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xyz-stage</a:t>
            </a:r>
            <a:endParaRPr lang="en-US" sz="1600" dirty="0"/>
          </a:p>
        </p:txBody>
      </p:sp>
      <p:cxnSp>
        <p:nvCxnSpPr>
          <p:cNvPr id="14" name="Straight Arrow Connector 13"/>
          <p:cNvCxnSpPr>
            <a:stCxn id="41" idx="1"/>
          </p:cNvCxnSpPr>
          <p:nvPr/>
        </p:nvCxnSpPr>
        <p:spPr>
          <a:xfrm flipH="1" flipV="1">
            <a:off x="5508130" y="836640"/>
            <a:ext cx="1795100" cy="411727"/>
          </a:xfrm>
          <a:prstGeom prst="straightConnector1">
            <a:avLst/>
          </a:prstGeom>
          <a:ln w="25400" cap="sq">
            <a:solidFill>
              <a:srgbClr val="0000FF"/>
            </a:solidFill>
            <a:round/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40" idx="3"/>
          </p:cNvCxnSpPr>
          <p:nvPr/>
        </p:nvCxnSpPr>
        <p:spPr>
          <a:xfrm>
            <a:off x="2365488" y="5902597"/>
            <a:ext cx="982342" cy="406129"/>
          </a:xfrm>
          <a:prstGeom prst="straightConnector1">
            <a:avLst/>
          </a:prstGeom>
          <a:ln w="25400" cap="sq">
            <a:solidFill>
              <a:srgbClr val="0000FF"/>
            </a:solidFill>
            <a:round/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2113452" y="5328077"/>
            <a:ext cx="1234378" cy="574520"/>
          </a:xfrm>
          <a:prstGeom prst="straightConnector1">
            <a:avLst/>
          </a:prstGeom>
          <a:ln w="25400" cap="sq">
            <a:solidFill>
              <a:srgbClr val="0000FF"/>
            </a:solidFill>
            <a:round/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V="1">
            <a:off x="1907629" y="3573020"/>
            <a:ext cx="2088291" cy="235400"/>
          </a:xfrm>
          <a:prstGeom prst="straightConnector1">
            <a:avLst/>
          </a:prstGeom>
          <a:ln w="25400" cap="sq">
            <a:solidFill>
              <a:srgbClr val="0000FF"/>
            </a:solidFill>
            <a:round/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1723453" y="2512240"/>
            <a:ext cx="1445275" cy="187809"/>
          </a:xfrm>
          <a:prstGeom prst="straightConnector1">
            <a:avLst/>
          </a:prstGeom>
          <a:ln w="25400" cap="sq">
            <a:solidFill>
              <a:srgbClr val="0000FF"/>
            </a:solidFill>
            <a:round/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1902555" y="598389"/>
            <a:ext cx="2309395" cy="187809"/>
          </a:xfrm>
          <a:prstGeom prst="straightConnector1">
            <a:avLst/>
          </a:prstGeom>
          <a:ln w="25400" cap="sq">
            <a:solidFill>
              <a:srgbClr val="0000FF"/>
            </a:solidFill>
            <a:round/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7303230" y="2342963"/>
            <a:ext cx="1194452" cy="338554"/>
          </a:xfrm>
          <a:prstGeom prst="rect">
            <a:avLst/>
          </a:prstGeom>
          <a:solidFill>
            <a:schemeClr val="bg1"/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Amplifier</a:t>
            </a:r>
            <a:endParaRPr lang="en-US" sz="1600" dirty="0"/>
          </a:p>
        </p:txBody>
      </p:sp>
      <p:cxnSp>
        <p:nvCxnSpPr>
          <p:cNvPr id="54" name="Straight Arrow Connector 53"/>
          <p:cNvCxnSpPr>
            <a:stCxn id="53" idx="1"/>
          </p:cNvCxnSpPr>
          <p:nvPr/>
        </p:nvCxnSpPr>
        <p:spPr>
          <a:xfrm flipH="1">
            <a:off x="4644010" y="2512240"/>
            <a:ext cx="2659220" cy="916760"/>
          </a:xfrm>
          <a:prstGeom prst="straightConnector1">
            <a:avLst/>
          </a:prstGeom>
          <a:ln w="25400" cap="sq">
            <a:solidFill>
              <a:srgbClr val="0000FF"/>
            </a:solidFill>
            <a:round/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312248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620610"/>
          </a:xfrm>
          <a:prstGeom prst="rect">
            <a:avLst/>
          </a:prstGeom>
          <a:solidFill>
            <a:schemeClr val="tx1">
              <a:lumMod val="65000"/>
              <a:lumOff val="35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13818" y="56744"/>
            <a:ext cx="15953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Helvetica Neue"/>
                <a:cs typeface="Helvetica Neue"/>
              </a:rPr>
              <a:t>Edge-TCT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84816" y="836640"/>
            <a:ext cx="7983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Helvetica Neue"/>
                <a:cs typeface="Helvetica Neue"/>
              </a:rPr>
              <a:t>What are the advantages of edge-TCT compared to TCT with α, β-sources? </a:t>
            </a:r>
            <a:endParaRPr lang="en-US" dirty="0">
              <a:latin typeface="Helvetica Neue"/>
              <a:cs typeface="Helvetica Neue"/>
            </a:endParaRPr>
          </a:p>
        </p:txBody>
      </p:sp>
      <p:pic>
        <p:nvPicPr>
          <p:cNvPr id="5" name="Picture 4" descr="Screen Shot 2017-12-11 at 09.57.45.pn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430" y="1662335"/>
            <a:ext cx="1944271" cy="1606319"/>
          </a:xfrm>
          <a:prstGeom prst="rect">
            <a:avLst/>
          </a:prstGeom>
        </p:spPr>
      </p:pic>
      <p:pic>
        <p:nvPicPr>
          <p:cNvPr id="9" name="Picture 8" descr="Screen Shot 2017-12-11 at 10.00.09.pn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27730" y="1662335"/>
            <a:ext cx="1979942" cy="160631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743552" y="1606651"/>
            <a:ext cx="864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α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619590" y="1691478"/>
            <a:ext cx="360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β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11450" y="3183365"/>
            <a:ext cx="18002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Particle traverses the whole sensor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2627730" y="3183365"/>
            <a:ext cx="20882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Absorption in the first micrometers of the surface</a:t>
            </a:r>
            <a:endParaRPr lang="en-US" sz="1200" dirty="0"/>
          </a:p>
        </p:txBody>
      </p:sp>
      <p:sp>
        <p:nvSpPr>
          <p:cNvPr id="18" name="Right Brace 17"/>
          <p:cNvSpPr/>
          <p:nvPr/>
        </p:nvSpPr>
        <p:spPr>
          <a:xfrm>
            <a:off x="4860040" y="1468404"/>
            <a:ext cx="576080" cy="2088290"/>
          </a:xfrm>
          <a:prstGeom prst="rightBrace">
            <a:avLst/>
          </a:prstGeom>
          <a:ln w="25400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5364110" y="1412720"/>
            <a:ext cx="35284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Trapping &amp; E-Field </a:t>
            </a:r>
            <a:r>
              <a:rPr lang="en-US" sz="2000" dirty="0" smtClean="0">
                <a:solidFill>
                  <a:srgbClr val="FF0000"/>
                </a:solidFill>
              </a:rPr>
              <a:t>entangled 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364110" y="1824786"/>
            <a:ext cx="3456931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Lucida Grande"/>
              <a:buChar char="+"/>
            </a:pPr>
            <a:r>
              <a:rPr lang="en-US" dirty="0" smtClean="0"/>
              <a:t>bad position resolution</a:t>
            </a:r>
          </a:p>
          <a:p>
            <a:pPr marL="285750" indent="-285750">
              <a:buFont typeface="Lucida Grande"/>
              <a:buChar char="+"/>
            </a:pPr>
            <a:r>
              <a:rPr lang="en-US" dirty="0" smtClean="0"/>
              <a:t>deposited energy not easily selectable</a:t>
            </a:r>
          </a:p>
          <a:p>
            <a:pPr marL="285750" indent="-285750">
              <a:buFont typeface="Lucida Grande"/>
              <a:buChar char="+"/>
            </a:pPr>
            <a:r>
              <a:rPr lang="en-US" dirty="0" smtClean="0"/>
              <a:t>screening effects in case of α-particles</a:t>
            </a:r>
          </a:p>
          <a:p>
            <a:pPr marL="285750" indent="-285750">
              <a:buFont typeface="Lucida Grande"/>
              <a:buChar char="+"/>
            </a:pPr>
            <a:r>
              <a:rPr lang="en-US" dirty="0" smtClean="0"/>
              <a:t>source handling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39440" y="4026333"/>
            <a:ext cx="8014901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Multi-Photon Absorption Laser Edge-TCT solves all those problems by:</a:t>
            </a:r>
            <a:br>
              <a:rPr lang="en-US" b="1" dirty="0" smtClean="0"/>
            </a:br>
            <a:endParaRPr lang="en-US" sz="700" b="1" dirty="0" smtClean="0"/>
          </a:p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generating charges locally (in the focal point) with sub-micrometer precision inside the sensor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allowing to select laser pulse energy thus the amount of injected charge 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decouples effects due to the electric field profile from the effect due to trapping of charges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screening effects still possible </a:t>
            </a:r>
          </a:p>
          <a:p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>
                <a:sym typeface="Wingdings"/>
              </a:rPr>
              <a:t> go to very low pulse </a:t>
            </a:r>
            <a:r>
              <a:rPr lang="en-US" dirty="0" smtClean="0">
                <a:sym typeface="Wingdings"/>
              </a:rPr>
              <a:t>energies  E-field not altered by measurement</a:t>
            </a:r>
            <a:endParaRPr lang="en-US" dirty="0">
              <a:sym typeface="Wingdings"/>
            </a:endParaRP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9855044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3" grpId="0"/>
      <p:bldP spid="15" grpId="0"/>
      <p:bldP spid="16" grpId="0"/>
      <p:bldP spid="18" grpId="0" animBg="1"/>
      <p:bldP spid="19" grpId="0"/>
      <p:bldP spid="2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30</a:t>
            </a:fld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-32874" y="0"/>
            <a:ext cx="9159293" cy="836640"/>
          </a:xfrm>
          <a:prstGeom prst="rect">
            <a:avLst/>
          </a:prstGeom>
          <a:solidFill>
            <a:schemeClr val="tx1">
              <a:lumMod val="65000"/>
              <a:lumOff val="35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403" y="56744"/>
            <a:ext cx="31826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Helvetica Neue"/>
                <a:cs typeface="Helvetica Neue"/>
              </a:rPr>
              <a:t>Other Work Packages</a:t>
            </a:r>
          </a:p>
          <a:p>
            <a:r>
              <a:rPr lang="en-US" sz="1600" dirty="0" smtClean="0">
                <a:latin typeface="Helvetica Neue"/>
                <a:cs typeface="Helvetica Neue"/>
              </a:rPr>
              <a:t>In-House Sensor Making</a:t>
            </a:r>
            <a:endParaRPr lang="en-US" sz="1600" dirty="0">
              <a:latin typeface="Helvetica Neue"/>
              <a:cs typeface="Helvetica Neue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765" y="1182141"/>
            <a:ext cx="3732195" cy="3819714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007505" y="5157240"/>
            <a:ext cx="71289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Procedure for making strip- and pad-detectors developed at ETH’s FIRST cleanroom</a:t>
            </a:r>
            <a:endParaRPr lang="en-US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184362"/>
            <a:ext cx="3976665" cy="3817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2826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th_mat_fd7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0773" y="4293120"/>
            <a:ext cx="2539162" cy="1768429"/>
          </a:xfrm>
          <a:prstGeom prst="rect">
            <a:avLst/>
          </a:prstGeom>
        </p:spPr>
      </p:pic>
      <p:pic>
        <p:nvPicPr>
          <p:cNvPr id="7" name="Picture 6" descr="with_mat_fd60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09170" y="4293120"/>
            <a:ext cx="2453410" cy="1768429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31</a:t>
            </a:fld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1" y="0"/>
            <a:ext cx="9180640" cy="836640"/>
          </a:xfrm>
          <a:prstGeom prst="rect">
            <a:avLst/>
          </a:prstGeom>
          <a:solidFill>
            <a:schemeClr val="tx1">
              <a:lumMod val="65000"/>
              <a:lumOff val="35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22959" y="56744"/>
            <a:ext cx="871366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Helvetica Neue"/>
                <a:cs typeface="Helvetica Neue"/>
              </a:rPr>
              <a:t>Understanding Gaussian Optics</a:t>
            </a:r>
          </a:p>
          <a:p>
            <a:r>
              <a:rPr lang="en-US" sz="1600" dirty="0" smtClean="0">
                <a:latin typeface="Helvetica Neue"/>
                <a:cs typeface="Helvetica Neue"/>
              </a:rPr>
              <a:t>LUMERICAL Simulations of a Gaussian Beam </a:t>
            </a:r>
            <a:r>
              <a:rPr lang="mr-IN" sz="1600" dirty="0" smtClean="0">
                <a:latin typeface="Helvetica Neue"/>
                <a:cs typeface="Helvetica Neue"/>
              </a:rPr>
              <a:t>–</a:t>
            </a:r>
            <a:r>
              <a:rPr lang="en-US" sz="1600" dirty="0" smtClean="0">
                <a:latin typeface="Helvetica Neue"/>
                <a:cs typeface="Helvetica Neue"/>
              </a:rPr>
              <a:t> </a:t>
            </a:r>
            <a:r>
              <a:rPr lang="en-US" sz="1600" dirty="0" smtClean="0">
                <a:solidFill>
                  <a:srgbClr val="FF0000"/>
                </a:solidFill>
                <a:latin typeface="Helvetica Neue"/>
                <a:cs typeface="Helvetica Neue"/>
              </a:rPr>
              <a:t>Intensity Profile </a:t>
            </a:r>
          </a:p>
        </p:txBody>
      </p:sp>
      <p:pic>
        <p:nvPicPr>
          <p:cNvPr id="6" name="Picture 5" descr="with_mat_fd50.jpg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95671" y="4293120"/>
            <a:ext cx="2444508" cy="1768429"/>
          </a:xfrm>
          <a:prstGeom prst="rect">
            <a:avLst/>
          </a:prstGeom>
        </p:spPr>
      </p:pic>
      <p:pic>
        <p:nvPicPr>
          <p:cNvPr id="5" name="Picture 4" descr="with_mat_fd40.jpg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370" y="4293120"/>
            <a:ext cx="2431251" cy="1768429"/>
          </a:xfrm>
          <a:prstGeom prst="rect">
            <a:avLst/>
          </a:prstGeom>
        </p:spPr>
      </p:pic>
      <p:pic>
        <p:nvPicPr>
          <p:cNvPr id="9" name="Picture 8" descr="no_mat_fd50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388" y="836640"/>
            <a:ext cx="3205215" cy="223231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183266" y="1484730"/>
            <a:ext cx="51131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Helvetica Neue"/>
                <a:cs typeface="Helvetica Neue"/>
              </a:rPr>
              <a:t>Simulation of focal point in air. Interference patterns due to thin lens approximation.</a:t>
            </a:r>
          </a:p>
          <a:p>
            <a:r>
              <a:rPr lang="en-US" sz="1400" dirty="0" smtClean="0">
                <a:latin typeface="Helvetica Neue"/>
                <a:cs typeface="Helvetica Neue"/>
              </a:rPr>
              <a:t>Thin lens filled with beam </a:t>
            </a:r>
            <a:r>
              <a:rPr lang="en-US" sz="1400" dirty="0" smtClean="0">
                <a:latin typeface="Helvetica Neue"/>
                <a:cs typeface="Helvetica Neue"/>
                <a:sym typeface="Wingdings"/>
              </a:rPr>
              <a:t> causes airy discs.</a:t>
            </a:r>
            <a:r>
              <a:rPr lang="en-US" sz="1400" dirty="0" smtClean="0">
                <a:latin typeface="Helvetica Neue"/>
                <a:cs typeface="Helvetica Neue"/>
              </a:rPr>
              <a:t> </a:t>
            </a:r>
            <a:endParaRPr lang="en-US" sz="1400" dirty="0">
              <a:latin typeface="Helvetica Neue"/>
              <a:cs typeface="Helvetica Neue"/>
            </a:endParaRPr>
          </a:p>
        </p:txBody>
      </p:sp>
      <p:sp>
        <p:nvSpPr>
          <p:cNvPr id="13" name="Isosceles Triangle 12"/>
          <p:cNvSpPr/>
          <p:nvPr/>
        </p:nvSpPr>
        <p:spPr>
          <a:xfrm rot="5400000">
            <a:off x="5244308" y="2035828"/>
            <a:ext cx="530531" cy="1846203"/>
          </a:xfrm>
          <a:prstGeom prst="triangl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/>
          <p:cNvSpPr/>
          <p:nvPr/>
        </p:nvSpPr>
        <p:spPr>
          <a:xfrm rot="5400000">
            <a:off x="6433192" y="2117812"/>
            <a:ext cx="216030" cy="1678366"/>
          </a:xfrm>
          <a:prstGeom prst="triangle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700952" y="2597444"/>
            <a:ext cx="2592360" cy="720100"/>
          </a:xfrm>
          <a:prstGeom prst="rect">
            <a:avLst/>
          </a:prstGeom>
          <a:noFill/>
          <a:ln w="31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551817" y="2692618"/>
            <a:ext cx="60888" cy="551426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>
            <a:endCxn id="13" idx="2"/>
          </p:cNvCxnSpPr>
          <p:nvPr/>
        </p:nvCxnSpPr>
        <p:spPr>
          <a:xfrm flipV="1">
            <a:off x="3791452" y="2693664"/>
            <a:ext cx="795020" cy="3187"/>
          </a:xfrm>
          <a:prstGeom prst="line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endCxn id="13" idx="4"/>
          </p:cNvCxnSpPr>
          <p:nvPr/>
        </p:nvCxnSpPr>
        <p:spPr>
          <a:xfrm>
            <a:off x="3791452" y="3224195"/>
            <a:ext cx="795020" cy="0"/>
          </a:xfrm>
          <a:prstGeom prst="line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396632" y="2773514"/>
            <a:ext cx="1008140" cy="3052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LASER</a:t>
            </a:r>
            <a:endParaRPr lang="en-US" dirty="0"/>
          </a:p>
        </p:txBody>
      </p:sp>
      <p:cxnSp>
        <p:nvCxnSpPr>
          <p:cNvPr id="27" name="Straight Connector 26"/>
          <p:cNvCxnSpPr/>
          <p:nvPr/>
        </p:nvCxnSpPr>
        <p:spPr>
          <a:xfrm flipH="1">
            <a:off x="5702024" y="2713775"/>
            <a:ext cx="548" cy="1219295"/>
          </a:xfrm>
          <a:prstGeom prst="line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6434295" y="2965311"/>
            <a:ext cx="440" cy="756604"/>
          </a:xfrm>
          <a:prstGeom prst="line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940190" y="3402769"/>
            <a:ext cx="7921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y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5700952" y="3654780"/>
            <a:ext cx="731723" cy="0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699740" y="4077090"/>
            <a:ext cx="5113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Helvetica Neue"/>
                <a:cs typeface="Helvetica Neue"/>
              </a:rPr>
              <a:t>Simulation of focal point in diamond (Intensity)</a:t>
            </a:r>
            <a:endParaRPr lang="en-US" sz="1400" dirty="0">
              <a:latin typeface="Helvetica Neue"/>
              <a:cs typeface="Helvetica Neue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5470" y="5951981"/>
            <a:ext cx="1008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y=40μm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2987780" y="5943840"/>
            <a:ext cx="1008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y=50μm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5199574" y="5951981"/>
            <a:ext cx="1008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y=60μm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7380390" y="5951981"/>
            <a:ext cx="1008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y=70μm</a:t>
            </a:r>
            <a:endParaRPr lang="en-US" dirty="0"/>
          </a:p>
        </p:txBody>
      </p:sp>
      <p:sp>
        <p:nvSpPr>
          <p:cNvPr id="39" name="Oval 38"/>
          <p:cNvSpPr/>
          <p:nvPr/>
        </p:nvSpPr>
        <p:spPr>
          <a:xfrm>
            <a:off x="7164360" y="2848980"/>
            <a:ext cx="504070" cy="21603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7164360" y="3573020"/>
            <a:ext cx="504070" cy="0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7163920" y="2956269"/>
            <a:ext cx="0" cy="631391"/>
          </a:xfrm>
          <a:prstGeom prst="line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H="1">
            <a:off x="7668430" y="2956269"/>
            <a:ext cx="440" cy="626790"/>
          </a:xfrm>
          <a:prstGeom prst="line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7225390" y="3335030"/>
            <a:ext cx="4325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2z</a:t>
            </a:r>
            <a:r>
              <a:rPr lang="en-US" sz="1000" baseline="-25000" dirty="0" smtClean="0">
                <a:solidFill>
                  <a:srgbClr val="FF0000"/>
                </a:solidFill>
              </a:rPr>
              <a:t>R</a:t>
            </a:r>
            <a:endParaRPr lang="en-US" sz="1000" baseline="-25000" dirty="0">
              <a:solidFill>
                <a:srgbClr val="FF0000"/>
              </a:solidFill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7380390" y="2857769"/>
            <a:ext cx="792110" cy="0"/>
          </a:xfrm>
          <a:prstGeom prst="line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7384558" y="3065010"/>
            <a:ext cx="792110" cy="0"/>
          </a:xfrm>
          <a:prstGeom prst="line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V="1">
            <a:off x="8100490" y="2857769"/>
            <a:ext cx="0" cy="224410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8152869" y="2848980"/>
            <a:ext cx="4325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2w</a:t>
            </a:r>
            <a:r>
              <a:rPr lang="en-US" sz="1000" baseline="-25000" dirty="0" smtClean="0">
                <a:solidFill>
                  <a:srgbClr val="FF0000"/>
                </a:solidFill>
              </a:rPr>
              <a:t>0</a:t>
            </a:r>
            <a:endParaRPr lang="en-US" sz="1000" baseline="-25000" dirty="0">
              <a:solidFill>
                <a:srgbClr val="FF0000"/>
              </a:solidFill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 flipH="1">
            <a:off x="7416990" y="2924930"/>
            <a:ext cx="440" cy="430585"/>
          </a:xfrm>
          <a:prstGeom prst="line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7416990" y="3664379"/>
            <a:ext cx="0" cy="268691"/>
          </a:xfrm>
          <a:prstGeom prst="line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5703012" y="3861060"/>
            <a:ext cx="1713978" cy="0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6444260" y="3603110"/>
            <a:ext cx="7921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FF0000"/>
                </a:solidFill>
              </a:rPr>
              <a:t>y’</a:t>
            </a:r>
            <a:endParaRPr lang="en-US" sz="1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93415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32</a:t>
            </a:fld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824426"/>
          </a:xfrm>
          <a:prstGeom prst="rect">
            <a:avLst/>
          </a:prstGeom>
          <a:solidFill>
            <a:schemeClr val="tx1">
              <a:lumMod val="65000"/>
              <a:lumOff val="35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79390" y="56744"/>
            <a:ext cx="867006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Helvetica Neue"/>
                <a:cs typeface="Helvetica Neue"/>
              </a:rPr>
              <a:t>Signal Stability</a:t>
            </a:r>
          </a:p>
          <a:p>
            <a:r>
              <a:rPr lang="en-US" sz="1600" dirty="0" smtClean="0">
                <a:latin typeface="Helvetica Neue"/>
                <a:cs typeface="Helvetica Neue"/>
              </a:rPr>
              <a:t>Higher pulse energy </a:t>
            </a:r>
            <a:r>
              <a:rPr lang="en-US" sz="1600" dirty="0" smtClean="0">
                <a:latin typeface="Helvetica Neue"/>
                <a:cs typeface="Helvetica Neue"/>
                <a:sym typeface="Wingdings"/>
              </a:rPr>
              <a:t> stronger signal decline</a:t>
            </a:r>
            <a:r>
              <a:rPr lang="en-US" sz="1600" dirty="0" smtClean="0">
                <a:latin typeface="Helvetica Neue"/>
                <a:cs typeface="Helvetica Neue"/>
              </a:rPr>
              <a:t>.  Good SNR </a:t>
            </a:r>
            <a:r>
              <a:rPr lang="en-US" sz="1600" dirty="0" smtClean="0">
                <a:latin typeface="Helvetica Neue"/>
                <a:cs typeface="Helvetica Neue"/>
                <a:sym typeface="Wingdings"/>
              </a:rPr>
              <a:t>Measurements at low energy. </a:t>
            </a:r>
            <a:endParaRPr lang="en-US" sz="1600" dirty="0">
              <a:latin typeface="Helvetica Neue"/>
              <a:cs typeface="Helvetica Neue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40217" y="6217458"/>
            <a:ext cx="1624393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30000" dirty="0">
                <a:solidFill>
                  <a:schemeClr val="bg1"/>
                </a:solidFill>
              </a:rPr>
              <a:t>PLT diamond </a:t>
            </a:r>
            <a:r>
              <a:rPr lang="en-US" sz="1400" baseline="30000" dirty="0" smtClean="0">
                <a:solidFill>
                  <a:schemeClr val="bg1"/>
                </a:solidFill>
              </a:rPr>
              <a:t>plane</a:t>
            </a:r>
            <a:endParaRPr lang="en-US" sz="1400" baseline="300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03810" y="5877340"/>
            <a:ext cx="5112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1" name="Picture 10" descr="run91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710" y="980660"/>
            <a:ext cx="3501210" cy="2808391"/>
          </a:xfrm>
          <a:prstGeom prst="rect">
            <a:avLst/>
          </a:prstGeom>
        </p:spPr>
      </p:pic>
      <p:pic>
        <p:nvPicPr>
          <p:cNvPr id="13" name="Picture 12" descr="run91_2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0100" y="980660"/>
            <a:ext cx="3542450" cy="280839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995920" y="2123538"/>
            <a:ext cx="978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0.2 </a:t>
            </a:r>
            <a:r>
              <a:rPr lang="en-US" b="1" dirty="0" err="1" smtClean="0"/>
              <a:t>nJ</a:t>
            </a:r>
            <a:endParaRPr lang="en-US" b="1" dirty="0" smtClean="0"/>
          </a:p>
        </p:txBody>
      </p:sp>
      <p:pic>
        <p:nvPicPr>
          <p:cNvPr id="16" name="Picture 15" descr="run94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710" y="3833141"/>
            <a:ext cx="3501210" cy="2762832"/>
          </a:xfrm>
          <a:prstGeom prst="rect">
            <a:avLst/>
          </a:prstGeom>
        </p:spPr>
      </p:pic>
      <p:pic>
        <p:nvPicPr>
          <p:cNvPr id="18" name="Picture 17" descr="run94_2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3770" y="3833141"/>
            <a:ext cx="3568780" cy="276489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067930" y="5075948"/>
            <a:ext cx="792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 </a:t>
            </a:r>
            <a:r>
              <a:rPr lang="en-US" b="1" dirty="0" err="1" smtClean="0"/>
              <a:t>nJ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73810399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33</a:t>
            </a:fld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824426"/>
          </a:xfrm>
          <a:prstGeom prst="rect">
            <a:avLst/>
          </a:prstGeom>
          <a:solidFill>
            <a:schemeClr val="tx1">
              <a:lumMod val="65000"/>
              <a:lumOff val="35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79390" y="56744"/>
            <a:ext cx="69044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Helvetica Neue"/>
                <a:cs typeface="Helvetica Neue"/>
              </a:rPr>
              <a:t>Order of Photon </a:t>
            </a:r>
            <a:r>
              <a:rPr lang="en-US" sz="2400" dirty="0">
                <a:latin typeface="Helvetica Neue"/>
                <a:cs typeface="Helvetica Neue"/>
              </a:rPr>
              <a:t>A</a:t>
            </a:r>
            <a:r>
              <a:rPr lang="en-US" sz="2400" dirty="0" smtClean="0">
                <a:latin typeface="Helvetica Neue"/>
                <a:cs typeface="Helvetica Neue"/>
              </a:rPr>
              <a:t>bsorption </a:t>
            </a:r>
          </a:p>
          <a:p>
            <a:r>
              <a:rPr lang="en-US" sz="1600" dirty="0" smtClean="0">
                <a:latin typeface="Helvetica Neue"/>
                <a:cs typeface="Helvetica Neue"/>
              </a:rPr>
              <a:t>Purely quadratic dependence between beam power and signal </a:t>
            </a:r>
            <a:r>
              <a:rPr lang="en-US" sz="1600" dirty="0" smtClean="0">
                <a:latin typeface="Helvetica Neue"/>
                <a:cs typeface="Helvetica Neue"/>
                <a:sym typeface="Wingdings"/>
              </a:rPr>
              <a:t> </a:t>
            </a:r>
            <a:r>
              <a:rPr lang="en-US" sz="1600" b="1" dirty="0" smtClean="0">
                <a:latin typeface="Helvetica Neue"/>
                <a:cs typeface="Helvetica Neue"/>
                <a:sym typeface="Wingdings"/>
              </a:rPr>
              <a:t>2 PA</a:t>
            </a:r>
            <a:endParaRPr lang="en-US" sz="1600" b="1" dirty="0">
              <a:latin typeface="Helvetica Neue"/>
              <a:cs typeface="Helvetica Neue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40217" y="6217458"/>
            <a:ext cx="1624393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30000" dirty="0">
                <a:solidFill>
                  <a:schemeClr val="bg1"/>
                </a:solidFill>
              </a:rPr>
              <a:t>PLT diamond </a:t>
            </a:r>
            <a:r>
              <a:rPr lang="en-US" sz="1400" baseline="30000" dirty="0" smtClean="0">
                <a:solidFill>
                  <a:schemeClr val="bg1"/>
                </a:solidFill>
              </a:rPr>
              <a:t>plane</a:t>
            </a:r>
            <a:endParaRPr lang="en-US" sz="1400" baseline="300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03810" y="5877340"/>
            <a:ext cx="5112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Picture 4" descr="run148_dep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420" y="1052670"/>
            <a:ext cx="6408890" cy="5041236"/>
          </a:xfrm>
          <a:prstGeom prst="rect">
            <a:avLst/>
          </a:prstGeom>
        </p:spPr>
      </p:pic>
      <p:pic>
        <p:nvPicPr>
          <p:cNvPr id="8" name="Picture 7" descr="run148_wfs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0384" y="3068950"/>
            <a:ext cx="2859665" cy="2253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9379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extBox 143"/>
          <p:cNvSpPr txBox="1"/>
          <p:nvPr/>
        </p:nvSpPr>
        <p:spPr>
          <a:xfrm>
            <a:off x="6242347" y="2204830"/>
            <a:ext cx="1598337" cy="369332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Sensor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-9356" y="0"/>
            <a:ext cx="9159293" cy="836640"/>
          </a:xfrm>
          <a:prstGeom prst="rect">
            <a:avLst/>
          </a:prstGeom>
          <a:solidFill>
            <a:schemeClr val="tx1">
              <a:lumMod val="65000"/>
              <a:lumOff val="35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76758" y="56744"/>
            <a:ext cx="59514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Helvetica Neue"/>
                <a:cs typeface="Helvetica Neue"/>
              </a:rPr>
              <a:t>Experimental Method and Setup</a:t>
            </a:r>
          </a:p>
          <a:p>
            <a:r>
              <a:rPr lang="en-US" sz="1600" dirty="0" smtClean="0">
                <a:latin typeface="Helvetica Neue"/>
                <a:cs typeface="Helvetica Neue"/>
              </a:rPr>
              <a:t>Introduction to edge-Transient Current Technique (edge-TCT)</a:t>
            </a:r>
            <a:endParaRPr lang="en-US" sz="1600" dirty="0">
              <a:latin typeface="Helvetica Neue"/>
              <a:cs typeface="Helvetica Neue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58127" y="3789050"/>
            <a:ext cx="3528117" cy="432060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625720" y="3356990"/>
            <a:ext cx="1336353" cy="432060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658128" y="3789050"/>
            <a:ext cx="3528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z-axis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25721" y="3356990"/>
            <a:ext cx="880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x</a:t>
            </a:r>
            <a:r>
              <a:rPr lang="en-US" dirty="0" smtClean="0">
                <a:solidFill>
                  <a:schemeClr val="bg1"/>
                </a:solidFill>
              </a:rPr>
              <a:t>-axis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6831513" y="4005080"/>
            <a:ext cx="490611" cy="0"/>
          </a:xfrm>
          <a:prstGeom prst="straightConnector1">
            <a:avLst/>
          </a:prstGeom>
          <a:ln w="25400" cap="sq">
            <a:solidFill>
              <a:schemeClr val="bg1"/>
            </a:solidFill>
            <a:round/>
            <a:headEnd type="none" w="med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5466299" y="4005080"/>
            <a:ext cx="487635" cy="902"/>
          </a:xfrm>
          <a:prstGeom prst="straightConnector1">
            <a:avLst/>
          </a:prstGeom>
          <a:ln w="25400" cap="sq">
            <a:solidFill>
              <a:schemeClr val="bg1"/>
            </a:solidFill>
            <a:round/>
            <a:headEnd type="none" w="med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6479843" y="3429000"/>
            <a:ext cx="266201" cy="297322"/>
          </a:xfrm>
          <a:prstGeom prst="straightConnector1">
            <a:avLst/>
          </a:prstGeom>
          <a:ln w="25400" cap="sq">
            <a:solidFill>
              <a:schemeClr val="bg1"/>
            </a:solidFill>
            <a:round/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4658127" y="2987658"/>
            <a:ext cx="3168067" cy="369332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5739657" y="2951390"/>
            <a:ext cx="1006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y-axis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6674034" y="3023400"/>
            <a:ext cx="0" cy="297322"/>
          </a:xfrm>
          <a:prstGeom prst="straightConnector1">
            <a:avLst/>
          </a:prstGeom>
          <a:ln w="25400" cap="sq">
            <a:solidFill>
              <a:schemeClr val="bg1"/>
            </a:solidFill>
            <a:round/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4894370" y="2248570"/>
            <a:ext cx="2592360" cy="720100"/>
          </a:xfrm>
          <a:prstGeom prst="rect">
            <a:avLst/>
          </a:prstGeom>
          <a:noFill/>
          <a:ln w="31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/>
          <p:nvPr/>
        </p:nvCxnSpPr>
        <p:spPr>
          <a:xfrm>
            <a:off x="5037342" y="2248570"/>
            <a:ext cx="2304320" cy="0"/>
          </a:xfrm>
          <a:prstGeom prst="line">
            <a:avLst/>
          </a:prstGeom>
          <a:ln w="22225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029885" y="2962188"/>
            <a:ext cx="2304320" cy="0"/>
          </a:xfrm>
          <a:prstGeom prst="line">
            <a:avLst/>
          </a:prstGeom>
          <a:ln w="22225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Isosceles Triangle 45"/>
          <p:cNvSpPr/>
          <p:nvPr/>
        </p:nvSpPr>
        <p:spPr>
          <a:xfrm>
            <a:off x="2785867" y="1340710"/>
            <a:ext cx="144020" cy="2565900"/>
          </a:xfrm>
          <a:prstGeom prst="triangle">
            <a:avLst/>
          </a:prstGeom>
          <a:solidFill>
            <a:schemeClr val="tx1"/>
          </a:solidFill>
          <a:ln>
            <a:noFill/>
          </a:ln>
          <a:scene3d>
            <a:camera prst="orthographicFront">
              <a:rot lat="54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Isosceles Triangle 47"/>
          <p:cNvSpPr/>
          <p:nvPr/>
        </p:nvSpPr>
        <p:spPr>
          <a:xfrm rot="5400000">
            <a:off x="4566030" y="1459268"/>
            <a:ext cx="216030" cy="2624196"/>
          </a:xfrm>
          <a:prstGeom prst="triangle">
            <a:avLst/>
          </a:prstGeom>
          <a:solidFill>
            <a:srgbClr val="3A2FE1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2209787" y="2663351"/>
            <a:ext cx="1157851" cy="214389"/>
          </a:xfrm>
          <a:prstGeom prst="rect">
            <a:avLst/>
          </a:prstGeom>
          <a:solidFill>
            <a:srgbClr val="3A2FE1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3330361" y="2242970"/>
            <a:ext cx="72010" cy="106847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611450" y="2582058"/>
            <a:ext cx="1526327" cy="36933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pulsed Laser</a:t>
            </a:r>
          </a:p>
        </p:txBody>
      </p:sp>
      <p:cxnSp>
        <p:nvCxnSpPr>
          <p:cNvPr id="53" name="Straight Connector 52"/>
          <p:cNvCxnSpPr/>
          <p:nvPr/>
        </p:nvCxnSpPr>
        <p:spPr>
          <a:xfrm>
            <a:off x="2176942" y="2675075"/>
            <a:ext cx="0" cy="189570"/>
          </a:xfrm>
          <a:prstGeom prst="line">
            <a:avLst/>
          </a:prstGeom>
          <a:ln w="63500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Isosceles Triangle 53"/>
          <p:cNvSpPr/>
          <p:nvPr/>
        </p:nvSpPr>
        <p:spPr>
          <a:xfrm rot="5400000" flipV="1">
            <a:off x="6998452" y="1565663"/>
            <a:ext cx="216030" cy="2408124"/>
          </a:xfrm>
          <a:prstGeom prst="triangle">
            <a:avLst/>
          </a:prstGeom>
          <a:solidFill>
            <a:srgbClr val="3A2FE1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Connector 54"/>
          <p:cNvCxnSpPr>
            <a:stCxn id="38" idx="0"/>
          </p:cNvCxnSpPr>
          <p:nvPr/>
        </p:nvCxnSpPr>
        <p:spPr>
          <a:xfrm flipV="1">
            <a:off x="6190550" y="1196690"/>
            <a:ext cx="0" cy="1051880"/>
          </a:xfrm>
          <a:prstGeom prst="line">
            <a:avLst/>
          </a:prstGeom>
          <a:ln w="22225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3073907" y="1196690"/>
            <a:ext cx="3116643" cy="0"/>
          </a:xfrm>
          <a:prstGeom prst="line">
            <a:avLst/>
          </a:prstGeom>
          <a:ln w="22225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V="1">
            <a:off x="4298077" y="1196690"/>
            <a:ext cx="0" cy="504070"/>
          </a:xfrm>
          <a:prstGeom prst="line">
            <a:avLst/>
          </a:prstGeom>
          <a:ln w="22225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angle 68"/>
          <p:cNvSpPr/>
          <p:nvPr/>
        </p:nvSpPr>
        <p:spPr>
          <a:xfrm>
            <a:off x="4261185" y="1309830"/>
            <a:ext cx="72010" cy="2880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2" name="Straight Connector 71"/>
          <p:cNvCxnSpPr/>
          <p:nvPr/>
        </p:nvCxnSpPr>
        <p:spPr>
          <a:xfrm>
            <a:off x="4169788" y="1705729"/>
            <a:ext cx="256577" cy="0"/>
          </a:xfrm>
          <a:prstGeom prst="line">
            <a:avLst/>
          </a:prstGeom>
          <a:ln w="22225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4233932" y="1750940"/>
            <a:ext cx="128289" cy="0"/>
          </a:xfrm>
          <a:prstGeom prst="line">
            <a:avLst/>
          </a:prstGeom>
          <a:ln w="22225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V="1">
            <a:off x="4298077" y="1772770"/>
            <a:ext cx="0" cy="144020"/>
          </a:xfrm>
          <a:prstGeom prst="line">
            <a:avLst/>
          </a:prstGeom>
          <a:ln w="22225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4169788" y="1920862"/>
            <a:ext cx="256577" cy="0"/>
          </a:xfrm>
          <a:prstGeom prst="line">
            <a:avLst/>
          </a:prstGeom>
          <a:ln w="22225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4233932" y="1957920"/>
            <a:ext cx="128289" cy="0"/>
          </a:xfrm>
          <a:prstGeom prst="line">
            <a:avLst/>
          </a:prstGeom>
          <a:ln w="22225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4271595" y="1996520"/>
            <a:ext cx="41922" cy="0"/>
          </a:xfrm>
          <a:prstGeom prst="line">
            <a:avLst/>
          </a:prstGeom>
          <a:ln w="22225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4452854" y="1516094"/>
            <a:ext cx="523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Helvetica Neue"/>
                <a:cs typeface="Helvetica Neue"/>
              </a:rPr>
              <a:t>HV</a:t>
            </a:r>
            <a:endParaRPr lang="en-US" dirty="0">
              <a:latin typeface="Helvetica Neue"/>
              <a:cs typeface="Helvetica Neue"/>
            </a:endParaRPr>
          </a:p>
        </p:txBody>
      </p:sp>
      <p:cxnSp>
        <p:nvCxnSpPr>
          <p:cNvPr id="84" name="Straight Connector 83"/>
          <p:cNvCxnSpPr/>
          <p:nvPr/>
        </p:nvCxnSpPr>
        <p:spPr>
          <a:xfrm flipV="1">
            <a:off x="3062727" y="1056871"/>
            <a:ext cx="0" cy="273905"/>
          </a:xfrm>
          <a:prstGeom prst="line">
            <a:avLst/>
          </a:prstGeom>
          <a:ln w="22225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flipV="1">
            <a:off x="3013656" y="1056871"/>
            <a:ext cx="0" cy="273905"/>
          </a:xfrm>
          <a:prstGeom prst="line">
            <a:avLst/>
          </a:prstGeom>
          <a:ln w="22225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2425817" y="1203879"/>
            <a:ext cx="587839" cy="0"/>
          </a:xfrm>
          <a:prstGeom prst="line">
            <a:avLst/>
          </a:prstGeom>
          <a:ln w="22225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flipV="1">
            <a:off x="7178477" y="2987658"/>
            <a:ext cx="0" cy="144020"/>
          </a:xfrm>
          <a:prstGeom prst="line">
            <a:avLst/>
          </a:prstGeom>
          <a:ln w="22225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7050188" y="3135750"/>
            <a:ext cx="256577" cy="0"/>
          </a:xfrm>
          <a:prstGeom prst="line">
            <a:avLst/>
          </a:prstGeom>
          <a:ln w="22225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7114332" y="3172808"/>
            <a:ext cx="128289" cy="0"/>
          </a:xfrm>
          <a:prstGeom prst="line">
            <a:avLst/>
          </a:prstGeom>
          <a:ln w="22225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7151995" y="3211408"/>
            <a:ext cx="41922" cy="0"/>
          </a:xfrm>
          <a:prstGeom prst="line">
            <a:avLst/>
          </a:prstGeom>
          <a:ln w="22225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Rectangle 94"/>
          <p:cNvSpPr/>
          <p:nvPr/>
        </p:nvSpPr>
        <p:spPr>
          <a:xfrm>
            <a:off x="611450" y="1502512"/>
            <a:ext cx="1526327" cy="82855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6" name="Straight Connector 95"/>
          <p:cNvCxnSpPr/>
          <p:nvPr/>
        </p:nvCxnSpPr>
        <p:spPr>
          <a:xfrm flipV="1">
            <a:off x="2425817" y="1225000"/>
            <a:ext cx="0" cy="1017970"/>
          </a:xfrm>
          <a:prstGeom prst="line">
            <a:avLst/>
          </a:prstGeom>
          <a:ln w="22225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1859446" y="2242970"/>
            <a:ext cx="566371" cy="5600"/>
          </a:xfrm>
          <a:prstGeom prst="line">
            <a:avLst/>
          </a:prstGeom>
          <a:ln w="22225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Oval 100"/>
          <p:cNvSpPr/>
          <p:nvPr/>
        </p:nvSpPr>
        <p:spPr>
          <a:xfrm>
            <a:off x="1780550" y="2202236"/>
            <a:ext cx="78896" cy="7889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/>
          <p:nvPr/>
        </p:nvSpPr>
        <p:spPr>
          <a:xfrm>
            <a:off x="1561697" y="2202236"/>
            <a:ext cx="78896" cy="7889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3" name="Straight Connector 102"/>
          <p:cNvCxnSpPr/>
          <p:nvPr/>
        </p:nvCxnSpPr>
        <p:spPr>
          <a:xfrm flipV="1">
            <a:off x="1602972" y="2281133"/>
            <a:ext cx="0" cy="300925"/>
          </a:xfrm>
          <a:prstGeom prst="line">
            <a:avLst/>
          </a:prstGeom>
          <a:ln w="22225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1386942" y="1988677"/>
            <a:ext cx="4320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TRG</a:t>
            </a:r>
            <a:endParaRPr lang="en-US" sz="900" dirty="0"/>
          </a:p>
        </p:txBody>
      </p:sp>
      <p:sp>
        <p:nvSpPr>
          <p:cNvPr id="108" name="Rectangle 107"/>
          <p:cNvSpPr/>
          <p:nvPr/>
        </p:nvSpPr>
        <p:spPr>
          <a:xfrm>
            <a:off x="3189949" y="1079981"/>
            <a:ext cx="424844" cy="22984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extBox 108"/>
          <p:cNvSpPr txBox="1"/>
          <p:nvPr/>
        </p:nvSpPr>
        <p:spPr>
          <a:xfrm>
            <a:off x="3145917" y="1079981"/>
            <a:ext cx="5040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40dB</a:t>
            </a:r>
            <a:endParaRPr lang="en-US" sz="1000" dirty="0"/>
          </a:p>
        </p:txBody>
      </p:sp>
      <p:sp>
        <p:nvSpPr>
          <p:cNvPr id="110" name="Rectangle 109"/>
          <p:cNvSpPr/>
          <p:nvPr/>
        </p:nvSpPr>
        <p:spPr>
          <a:xfrm>
            <a:off x="2862978" y="995960"/>
            <a:ext cx="864120" cy="52185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TextBox 110"/>
          <p:cNvSpPr txBox="1"/>
          <p:nvPr/>
        </p:nvSpPr>
        <p:spPr>
          <a:xfrm>
            <a:off x="2975796" y="1294200"/>
            <a:ext cx="7201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Helvetica Neue"/>
                <a:cs typeface="Helvetica Neue"/>
              </a:rPr>
              <a:t>Amplifier</a:t>
            </a:r>
            <a:endParaRPr lang="en-US" sz="1000" dirty="0">
              <a:latin typeface="Helvetica Neue"/>
              <a:cs typeface="Helvetica Neue"/>
            </a:endParaRPr>
          </a:p>
        </p:txBody>
      </p:sp>
      <p:sp>
        <p:nvSpPr>
          <p:cNvPr id="112" name="TextBox 111"/>
          <p:cNvSpPr txBox="1"/>
          <p:nvPr/>
        </p:nvSpPr>
        <p:spPr>
          <a:xfrm rot="16200000">
            <a:off x="1950820" y="1499027"/>
            <a:ext cx="7487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Signal</a:t>
            </a:r>
            <a:endParaRPr lang="en-US" sz="1000" dirty="0"/>
          </a:p>
        </p:txBody>
      </p:sp>
      <p:sp>
        <p:nvSpPr>
          <p:cNvPr id="113" name="Rectangle 112"/>
          <p:cNvSpPr/>
          <p:nvPr/>
        </p:nvSpPr>
        <p:spPr>
          <a:xfrm>
            <a:off x="660329" y="1547217"/>
            <a:ext cx="781831" cy="56769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Freeform 114"/>
          <p:cNvSpPr/>
          <p:nvPr/>
        </p:nvSpPr>
        <p:spPr>
          <a:xfrm>
            <a:off x="654497" y="1655055"/>
            <a:ext cx="779869" cy="208524"/>
          </a:xfrm>
          <a:custGeom>
            <a:avLst/>
            <a:gdLst>
              <a:gd name="connsiteX0" fmla="*/ 0 w 709160"/>
              <a:gd name="connsiteY0" fmla="*/ 188150 h 191769"/>
              <a:gd name="connsiteX1" fmla="*/ 224326 w 709160"/>
              <a:gd name="connsiteY1" fmla="*/ 188150 h 191769"/>
              <a:gd name="connsiteX2" fmla="*/ 227945 w 709160"/>
              <a:gd name="connsiteY2" fmla="*/ 0 h 191769"/>
              <a:gd name="connsiteX3" fmla="*/ 227945 w 709160"/>
              <a:gd name="connsiteY3" fmla="*/ 0 h 191769"/>
              <a:gd name="connsiteX4" fmla="*/ 227945 w 709160"/>
              <a:gd name="connsiteY4" fmla="*/ 0 h 191769"/>
              <a:gd name="connsiteX5" fmla="*/ 274981 w 709160"/>
              <a:gd name="connsiteY5" fmla="*/ 18091 h 191769"/>
              <a:gd name="connsiteX6" fmla="*/ 274981 w 709160"/>
              <a:gd name="connsiteY6" fmla="*/ 18091 h 191769"/>
              <a:gd name="connsiteX7" fmla="*/ 318399 w 709160"/>
              <a:gd name="connsiteY7" fmla="*/ 21710 h 191769"/>
              <a:gd name="connsiteX8" fmla="*/ 358198 w 709160"/>
              <a:gd name="connsiteY8" fmla="*/ 39801 h 191769"/>
              <a:gd name="connsiteX9" fmla="*/ 358198 w 709160"/>
              <a:gd name="connsiteY9" fmla="*/ 39801 h 191769"/>
              <a:gd name="connsiteX10" fmla="*/ 365435 w 709160"/>
              <a:gd name="connsiteY10" fmla="*/ 188150 h 191769"/>
              <a:gd name="connsiteX11" fmla="*/ 709160 w 709160"/>
              <a:gd name="connsiteY11" fmla="*/ 191769 h 191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09160" h="191769">
                <a:moveTo>
                  <a:pt x="0" y="188150"/>
                </a:moveTo>
                <a:lnTo>
                  <a:pt x="224326" y="188150"/>
                </a:lnTo>
                <a:cubicBezTo>
                  <a:pt x="225532" y="125433"/>
                  <a:pt x="226739" y="62717"/>
                  <a:pt x="227945" y="0"/>
                </a:cubicBezTo>
                <a:lnTo>
                  <a:pt x="227945" y="0"/>
                </a:lnTo>
                <a:lnTo>
                  <a:pt x="227945" y="0"/>
                </a:lnTo>
                <a:lnTo>
                  <a:pt x="274981" y="18091"/>
                </a:lnTo>
                <a:lnTo>
                  <a:pt x="274981" y="18091"/>
                </a:lnTo>
                <a:lnTo>
                  <a:pt x="318399" y="21710"/>
                </a:lnTo>
                <a:lnTo>
                  <a:pt x="358198" y="39801"/>
                </a:lnTo>
                <a:lnTo>
                  <a:pt x="358198" y="39801"/>
                </a:lnTo>
                <a:lnTo>
                  <a:pt x="365435" y="188150"/>
                </a:lnTo>
                <a:lnTo>
                  <a:pt x="709160" y="191769"/>
                </a:lnTo>
              </a:path>
            </a:pathLst>
          </a:cu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TextBox 119"/>
          <p:cNvSpPr txBox="1"/>
          <p:nvPr/>
        </p:nvSpPr>
        <p:spPr>
          <a:xfrm>
            <a:off x="5895083" y="2719354"/>
            <a:ext cx="1440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+</a:t>
            </a:r>
            <a:endParaRPr lang="en-US" sz="1000" b="1" dirty="0"/>
          </a:p>
        </p:txBody>
      </p:sp>
      <p:sp>
        <p:nvSpPr>
          <p:cNvPr id="122" name="TextBox 121"/>
          <p:cNvSpPr txBox="1"/>
          <p:nvPr/>
        </p:nvSpPr>
        <p:spPr>
          <a:xfrm>
            <a:off x="5832013" y="2689294"/>
            <a:ext cx="1440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+</a:t>
            </a:r>
            <a:endParaRPr lang="en-US" sz="1000" b="1" dirty="0"/>
          </a:p>
        </p:txBody>
      </p:sp>
      <p:sp>
        <p:nvSpPr>
          <p:cNvPr id="127" name="TextBox 126"/>
          <p:cNvSpPr txBox="1"/>
          <p:nvPr/>
        </p:nvSpPr>
        <p:spPr>
          <a:xfrm>
            <a:off x="5864597" y="2566669"/>
            <a:ext cx="1476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-</a:t>
            </a:r>
            <a:endParaRPr lang="en-US" sz="1200" b="1" dirty="0"/>
          </a:p>
        </p:txBody>
      </p:sp>
      <p:sp>
        <p:nvSpPr>
          <p:cNvPr id="128" name="TextBox 127"/>
          <p:cNvSpPr txBox="1"/>
          <p:nvPr/>
        </p:nvSpPr>
        <p:spPr>
          <a:xfrm>
            <a:off x="5888975" y="2514451"/>
            <a:ext cx="1476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Helvetica"/>
                <a:cs typeface="Helvetica"/>
              </a:rPr>
              <a:t>-</a:t>
            </a:r>
            <a:endParaRPr lang="en-US" sz="1200" b="1" dirty="0">
              <a:latin typeface="Helvetica"/>
              <a:cs typeface="Helvetica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611450" y="1177885"/>
            <a:ext cx="1598337" cy="369332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Oscilloscope</a:t>
            </a:r>
          </a:p>
        </p:txBody>
      </p:sp>
      <p:sp>
        <p:nvSpPr>
          <p:cNvPr id="145" name="TextBox 144"/>
          <p:cNvSpPr txBox="1"/>
          <p:nvPr/>
        </p:nvSpPr>
        <p:spPr>
          <a:xfrm>
            <a:off x="2603202" y="3284980"/>
            <a:ext cx="1598337" cy="369332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Lens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444261" y="4484479"/>
            <a:ext cx="8232309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b="1" dirty="0" smtClean="0"/>
              <a:t>Extractable Quantities:</a:t>
            </a:r>
            <a:endParaRPr lang="en-US" sz="1900" b="1" dirty="0"/>
          </a:p>
        </p:txBody>
      </p:sp>
      <p:sp>
        <p:nvSpPr>
          <p:cNvPr id="90" name="TextBox 89"/>
          <p:cNvSpPr txBox="1"/>
          <p:nvPr/>
        </p:nvSpPr>
        <p:spPr>
          <a:xfrm>
            <a:off x="5900298" y="2623546"/>
            <a:ext cx="1476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-</a:t>
            </a:r>
            <a:endParaRPr lang="en-US" sz="1200" b="1" dirty="0"/>
          </a:p>
        </p:txBody>
      </p:sp>
      <p:sp>
        <p:nvSpPr>
          <p:cNvPr id="97" name="TextBox 96"/>
          <p:cNvSpPr txBox="1"/>
          <p:nvPr/>
        </p:nvSpPr>
        <p:spPr>
          <a:xfrm>
            <a:off x="5802520" y="2754954"/>
            <a:ext cx="1440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+</a:t>
            </a:r>
            <a:endParaRPr lang="en-US" sz="1000" b="1" dirty="0"/>
          </a:p>
        </p:txBody>
      </p:sp>
      <p:sp>
        <p:nvSpPr>
          <p:cNvPr id="99" name="TextBox 98"/>
          <p:cNvSpPr txBox="1"/>
          <p:nvPr/>
        </p:nvSpPr>
        <p:spPr>
          <a:xfrm>
            <a:off x="5868180" y="2777179"/>
            <a:ext cx="1440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+</a:t>
            </a:r>
            <a:endParaRPr lang="en-US" sz="1000" b="1" dirty="0"/>
          </a:p>
        </p:txBody>
      </p:sp>
      <p:sp>
        <p:nvSpPr>
          <p:cNvPr id="100" name="TextBox 99"/>
          <p:cNvSpPr txBox="1"/>
          <p:nvPr/>
        </p:nvSpPr>
        <p:spPr>
          <a:xfrm>
            <a:off x="5940190" y="2763419"/>
            <a:ext cx="1440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+</a:t>
            </a:r>
            <a:endParaRPr lang="en-US" sz="1000" b="1" dirty="0"/>
          </a:p>
        </p:txBody>
      </p:sp>
      <p:sp>
        <p:nvSpPr>
          <p:cNvPr id="104" name="TextBox 103"/>
          <p:cNvSpPr txBox="1"/>
          <p:nvPr/>
        </p:nvSpPr>
        <p:spPr>
          <a:xfrm>
            <a:off x="5801299" y="2628924"/>
            <a:ext cx="1440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+</a:t>
            </a:r>
            <a:endParaRPr lang="en-US" sz="1000" b="1" dirty="0"/>
          </a:p>
        </p:txBody>
      </p:sp>
      <p:sp>
        <p:nvSpPr>
          <p:cNvPr id="105" name="TextBox 104"/>
          <p:cNvSpPr txBox="1"/>
          <p:nvPr/>
        </p:nvSpPr>
        <p:spPr>
          <a:xfrm>
            <a:off x="5802520" y="2524851"/>
            <a:ext cx="1476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Helvetica"/>
                <a:cs typeface="Helvetica"/>
              </a:rPr>
              <a:t>-</a:t>
            </a:r>
            <a:endParaRPr lang="en-US" sz="1200" b="1" dirty="0">
              <a:latin typeface="Helvetica"/>
              <a:cs typeface="Helvetica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5838540" y="2479509"/>
            <a:ext cx="1476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Helvetica"/>
                <a:cs typeface="Helvetica"/>
              </a:rPr>
              <a:t>-</a:t>
            </a:r>
            <a:endParaRPr lang="en-US" sz="1200" b="1" dirty="0">
              <a:latin typeface="Helvetica"/>
              <a:cs typeface="Helvetica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5946540" y="2564880"/>
            <a:ext cx="1476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-</a:t>
            </a:r>
            <a:endParaRPr lang="en-US" sz="1200" b="1" dirty="0"/>
          </a:p>
        </p:txBody>
      </p:sp>
      <p:sp>
        <p:nvSpPr>
          <p:cNvPr id="126" name="TextBox 125"/>
          <p:cNvSpPr txBox="1"/>
          <p:nvPr/>
        </p:nvSpPr>
        <p:spPr>
          <a:xfrm>
            <a:off x="5895380" y="2444081"/>
            <a:ext cx="1476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-</a:t>
            </a:r>
            <a:endParaRPr lang="en-US" sz="1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97726" y="4869200"/>
            <a:ext cx="71289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electric </a:t>
            </a:r>
            <a:r>
              <a:rPr lang="en-US" dirty="0"/>
              <a:t>field (independently of trapping) </a:t>
            </a:r>
            <a:r>
              <a:rPr lang="en-US" dirty="0">
                <a:sym typeface="Wingdings"/>
              </a:rPr>
              <a:t> space charge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trapping times 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saturation </a:t>
            </a:r>
            <a:r>
              <a:rPr lang="en-US" dirty="0" smtClean="0"/>
              <a:t>velocity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mobility </a:t>
            </a:r>
            <a:r>
              <a:rPr lang="en-US" dirty="0"/>
              <a:t>of electrons and </a:t>
            </a:r>
            <a:r>
              <a:rPr lang="en-US" dirty="0" smtClean="0"/>
              <a:t>holes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others but it gets difficult (CCE for example)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 rot="18994859">
            <a:off x="5219788" y="4752364"/>
            <a:ext cx="4164529" cy="646331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Wait, this has been done before!</a:t>
            </a:r>
          </a:p>
          <a:p>
            <a:pPr algn="ctr"/>
            <a:r>
              <a:rPr lang="en-US" dirty="0" smtClean="0"/>
              <a:t>Yes, but not in diamond.</a:t>
            </a:r>
          </a:p>
        </p:txBody>
      </p:sp>
    </p:spTree>
    <p:extLst>
      <p:ext uri="{BB962C8B-B14F-4D97-AF65-F5344CB8AC3E}">
        <p14:creationId xmlns:p14="http://schemas.microsoft.com/office/powerpoint/2010/main" val="225701985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9" name="Picture 8" descr="20170314_18133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1813"/>
            <a:ext cx="5268548" cy="3909262"/>
          </a:xfrm>
          <a:prstGeom prst="rect">
            <a:avLst/>
          </a:prstGeom>
        </p:spPr>
      </p:pic>
      <p:pic>
        <p:nvPicPr>
          <p:cNvPr id="13" name="Picture 12" descr="20170327_174434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8262" y="-21813"/>
            <a:ext cx="3902378" cy="6897451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 flipH="1" flipV="1">
            <a:off x="7844424" y="2789142"/>
            <a:ext cx="449185" cy="1425197"/>
          </a:xfrm>
          <a:prstGeom prst="straightConnector1">
            <a:avLst/>
          </a:prstGeom>
          <a:ln w="25400" cap="sq">
            <a:solidFill>
              <a:srgbClr val="660066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8554484" y="4934298"/>
            <a:ext cx="305182" cy="1015052"/>
          </a:xfrm>
          <a:prstGeom prst="straightConnector1">
            <a:avLst/>
          </a:prstGeom>
          <a:ln w="25400" cap="sq">
            <a:solidFill>
              <a:srgbClr val="FF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7487549" y="1628750"/>
            <a:ext cx="283372" cy="899038"/>
          </a:xfrm>
          <a:prstGeom prst="straightConnector1">
            <a:avLst/>
          </a:prstGeom>
          <a:ln w="25400" cap="sq">
            <a:solidFill>
              <a:srgbClr val="3366FF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6804311" y="1628750"/>
            <a:ext cx="683238" cy="1728240"/>
          </a:xfrm>
          <a:prstGeom prst="straightConnector1">
            <a:avLst/>
          </a:prstGeom>
          <a:ln w="25400" cap="sq">
            <a:solidFill>
              <a:srgbClr val="3366FF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035214" y="4011485"/>
            <a:ext cx="79210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mirror</a:t>
            </a:r>
            <a:endParaRPr lang="en-US" sz="1600" dirty="0"/>
          </a:p>
        </p:txBody>
      </p:sp>
      <p:sp>
        <p:nvSpPr>
          <p:cNvPr id="35" name="TextBox 34"/>
          <p:cNvSpPr txBox="1"/>
          <p:nvPr/>
        </p:nvSpPr>
        <p:spPr>
          <a:xfrm>
            <a:off x="7225505" y="4437140"/>
            <a:ext cx="953290" cy="5847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BBO</a:t>
            </a:r>
          </a:p>
          <a:p>
            <a:pPr algn="ctr"/>
            <a:r>
              <a:rPr lang="en-US" sz="800" dirty="0" smtClean="0"/>
              <a:t>(barium borate crystal)</a:t>
            </a:r>
            <a:endParaRPr lang="en-US" sz="800" dirty="0"/>
          </a:p>
        </p:txBody>
      </p:sp>
      <p:sp>
        <p:nvSpPr>
          <p:cNvPr id="36" name="TextBox 35"/>
          <p:cNvSpPr txBox="1"/>
          <p:nvPr/>
        </p:nvSpPr>
        <p:spPr>
          <a:xfrm>
            <a:off x="8073103" y="2522772"/>
            <a:ext cx="79210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filter</a:t>
            </a:r>
            <a:endParaRPr lang="en-US" sz="1600" dirty="0"/>
          </a:p>
        </p:txBody>
      </p:sp>
      <p:sp>
        <p:nvSpPr>
          <p:cNvPr id="37" name="TextBox 36"/>
          <p:cNvSpPr txBox="1"/>
          <p:nvPr/>
        </p:nvSpPr>
        <p:spPr>
          <a:xfrm>
            <a:off x="7740440" y="1395891"/>
            <a:ext cx="79210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mirror</a:t>
            </a:r>
            <a:endParaRPr lang="en-US" sz="1600" dirty="0"/>
          </a:p>
        </p:txBody>
      </p:sp>
      <p:sp>
        <p:nvSpPr>
          <p:cNvPr id="38" name="TextBox 37"/>
          <p:cNvSpPr txBox="1"/>
          <p:nvPr/>
        </p:nvSpPr>
        <p:spPr>
          <a:xfrm>
            <a:off x="5351421" y="2488187"/>
            <a:ext cx="864121" cy="5847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NDFs</a:t>
            </a:r>
          </a:p>
          <a:p>
            <a:pPr algn="ctr"/>
            <a:r>
              <a:rPr lang="en-US" sz="800" dirty="0" smtClean="0"/>
              <a:t>(neutral density filters)</a:t>
            </a:r>
            <a:endParaRPr lang="en-US" sz="800" dirty="0"/>
          </a:p>
        </p:txBody>
      </p:sp>
      <p:sp>
        <p:nvSpPr>
          <p:cNvPr id="39" name="TextBox 38"/>
          <p:cNvSpPr txBox="1"/>
          <p:nvPr/>
        </p:nvSpPr>
        <p:spPr>
          <a:xfrm>
            <a:off x="5508130" y="1757112"/>
            <a:ext cx="936130" cy="5847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focusing lens</a:t>
            </a:r>
            <a:endParaRPr lang="en-US" sz="1600" dirty="0"/>
          </a:p>
        </p:txBody>
      </p:sp>
      <p:sp>
        <p:nvSpPr>
          <p:cNvPr id="40" name="TextBox 39"/>
          <p:cNvSpPr txBox="1"/>
          <p:nvPr/>
        </p:nvSpPr>
        <p:spPr>
          <a:xfrm>
            <a:off x="1601587" y="3227360"/>
            <a:ext cx="205228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high voltage supply</a:t>
            </a:r>
            <a:endParaRPr lang="en-US" sz="1600" dirty="0"/>
          </a:p>
        </p:txBody>
      </p:sp>
      <p:sp>
        <p:nvSpPr>
          <p:cNvPr id="41" name="TextBox 40"/>
          <p:cNvSpPr txBox="1"/>
          <p:nvPr/>
        </p:nvSpPr>
        <p:spPr>
          <a:xfrm>
            <a:off x="899490" y="2636890"/>
            <a:ext cx="190826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low voltage supply</a:t>
            </a:r>
            <a:endParaRPr lang="en-US" sz="1600" dirty="0"/>
          </a:p>
        </p:txBody>
      </p:sp>
      <p:sp>
        <p:nvSpPr>
          <p:cNvPr id="42" name="TextBox 41"/>
          <p:cNvSpPr txBox="1"/>
          <p:nvPr/>
        </p:nvSpPr>
        <p:spPr>
          <a:xfrm>
            <a:off x="179390" y="2038864"/>
            <a:ext cx="180025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xyz-stage control</a:t>
            </a:r>
            <a:endParaRPr lang="en-US" sz="1600" dirty="0"/>
          </a:p>
        </p:txBody>
      </p:sp>
      <p:pic>
        <p:nvPicPr>
          <p:cNvPr id="43" name="Picture 42" descr="20170327_174619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20569"/>
            <a:ext cx="2686420" cy="2678743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1277005" y="6333185"/>
            <a:ext cx="132382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photodiode</a:t>
            </a:r>
            <a:endParaRPr lang="en-US" sz="1600" dirty="0"/>
          </a:p>
        </p:txBody>
      </p:sp>
      <p:sp>
        <p:nvSpPr>
          <p:cNvPr id="45" name="TextBox 44"/>
          <p:cNvSpPr txBox="1"/>
          <p:nvPr/>
        </p:nvSpPr>
        <p:spPr>
          <a:xfrm>
            <a:off x="7275446" y="726146"/>
            <a:ext cx="126691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photodiode</a:t>
            </a:r>
            <a:endParaRPr lang="en-US" sz="1600" dirty="0"/>
          </a:p>
        </p:txBody>
      </p:sp>
      <p:pic>
        <p:nvPicPr>
          <p:cNvPr id="48" name="Picture 47" descr="Screen Shot 2017-03-30 at 9.02.14 AM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30" y="4018603"/>
            <a:ext cx="2642604" cy="2680696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>
          <a:xfrm>
            <a:off x="3566102" y="6334866"/>
            <a:ext cx="166939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diamond holder</a:t>
            </a:r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6514441" y="6021360"/>
            <a:ext cx="2629559" cy="3231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rgbClr val="FF0000"/>
                </a:solidFill>
              </a:rPr>
              <a:t>1kHz, 800nm, ~25fs, 0.1-5nJ</a:t>
            </a:r>
            <a:endParaRPr lang="en-US" sz="1500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795755" y="285817"/>
            <a:ext cx="112109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sample</a:t>
            </a:r>
            <a:endParaRPr lang="en-US" sz="1600" dirty="0"/>
          </a:p>
        </p:txBody>
      </p:sp>
      <p:sp>
        <p:nvSpPr>
          <p:cNvPr id="6" name="Oval 5"/>
          <p:cNvSpPr/>
          <p:nvPr/>
        </p:nvSpPr>
        <p:spPr>
          <a:xfrm>
            <a:off x="6328077" y="754134"/>
            <a:ext cx="588768" cy="504070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Arrow Connector 30"/>
          <p:cNvCxnSpPr/>
          <p:nvPr/>
        </p:nvCxnSpPr>
        <p:spPr>
          <a:xfrm flipH="1" flipV="1">
            <a:off x="6629221" y="953828"/>
            <a:ext cx="111385" cy="2394137"/>
          </a:xfrm>
          <a:prstGeom prst="straightConnector1">
            <a:avLst/>
          </a:prstGeom>
          <a:ln w="25400" cap="sq">
            <a:solidFill>
              <a:srgbClr val="3366FF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7860696" y="6581001"/>
            <a:ext cx="13199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Setup end 2016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72091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4" grpId="0" animBg="1"/>
      <p:bldP spid="4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20171010_170557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8890"/>
            <a:ext cx="9185275" cy="6876890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6</a:t>
            </a:fld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5473810" y="1489025"/>
            <a:ext cx="1042460" cy="3812235"/>
          </a:xfrm>
          <a:prstGeom prst="straightConnector1">
            <a:avLst/>
          </a:prstGeom>
          <a:ln w="19050" cap="sq">
            <a:solidFill>
              <a:srgbClr val="660066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5815016" y="188550"/>
            <a:ext cx="2141454" cy="1"/>
          </a:xfrm>
          <a:prstGeom prst="straightConnector1">
            <a:avLst/>
          </a:prstGeom>
          <a:ln w="34925" cap="sq">
            <a:solidFill>
              <a:srgbClr val="FF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907630" y="1731931"/>
            <a:ext cx="132382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photodiode</a:t>
            </a:r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6962962" y="226192"/>
            <a:ext cx="1987015" cy="3231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rgbClr val="FF0000"/>
                </a:solidFill>
              </a:rPr>
              <a:t>1kHz, 800nm, ~100fs</a:t>
            </a:r>
            <a:endParaRPr lang="en-US" sz="1500" dirty="0">
              <a:solidFill>
                <a:srgbClr val="FF0000"/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5796170" y="188550"/>
            <a:ext cx="1618806" cy="5040700"/>
          </a:xfrm>
          <a:prstGeom prst="straightConnector1">
            <a:avLst/>
          </a:prstGeom>
          <a:ln w="22225" cap="sq">
            <a:solidFill>
              <a:srgbClr val="FF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>
            <a:off x="6516270" y="5229250"/>
            <a:ext cx="898706" cy="72010"/>
          </a:xfrm>
          <a:prstGeom prst="straightConnector1">
            <a:avLst/>
          </a:prstGeom>
          <a:ln w="22225" cap="sq">
            <a:solidFill>
              <a:srgbClr val="FF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 flipV="1">
            <a:off x="6156220" y="4005081"/>
            <a:ext cx="360050" cy="1296179"/>
          </a:xfrm>
          <a:prstGeom prst="straightConnector1">
            <a:avLst/>
          </a:prstGeom>
          <a:ln w="22225" cap="sq">
            <a:solidFill>
              <a:srgbClr val="FF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H="1">
            <a:off x="4860040" y="1489025"/>
            <a:ext cx="620960" cy="0"/>
          </a:xfrm>
          <a:prstGeom prst="straightConnector1">
            <a:avLst/>
          </a:prstGeom>
          <a:ln w="19050" cap="sq">
            <a:solidFill>
              <a:srgbClr val="3366FF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4860040" y="1489025"/>
            <a:ext cx="104505" cy="581460"/>
          </a:xfrm>
          <a:prstGeom prst="straightConnector1">
            <a:avLst/>
          </a:prstGeom>
          <a:ln w="19050" cap="sq">
            <a:solidFill>
              <a:srgbClr val="3366FF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H="1">
            <a:off x="3635870" y="2070485"/>
            <a:ext cx="1328675" cy="0"/>
          </a:xfrm>
          <a:prstGeom prst="straightConnector1">
            <a:avLst/>
          </a:prstGeom>
          <a:ln w="19050" cap="sq">
            <a:solidFill>
              <a:srgbClr val="3366FF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2075538" y="2781339"/>
            <a:ext cx="1128272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sensor</a:t>
            </a:r>
          </a:p>
          <a:p>
            <a:pPr algn="ctr"/>
            <a:r>
              <a:rPr lang="en-US" sz="1600" dirty="0" smtClean="0"/>
              <a:t>&amp;</a:t>
            </a:r>
          </a:p>
          <a:p>
            <a:pPr algn="ctr"/>
            <a:r>
              <a:rPr lang="en-US" sz="1600" dirty="0" smtClean="0"/>
              <a:t>amplifier</a:t>
            </a:r>
            <a:endParaRPr lang="en-US" sz="1600" dirty="0"/>
          </a:p>
        </p:txBody>
      </p:sp>
      <p:sp>
        <p:nvSpPr>
          <p:cNvPr id="64" name="Oval 63"/>
          <p:cNvSpPr/>
          <p:nvPr/>
        </p:nvSpPr>
        <p:spPr>
          <a:xfrm>
            <a:off x="3347830" y="2276840"/>
            <a:ext cx="432060" cy="360050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024618" y="620610"/>
            <a:ext cx="2160657" cy="28623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Wingdings 2" charset="2"/>
                <a:cs typeface="Wingdings 2" charset="2"/>
              </a:rPr>
              <a:t>j</a:t>
            </a:r>
            <a:r>
              <a:rPr lang="en-US" dirty="0" smtClean="0"/>
              <a:t> </a:t>
            </a:r>
            <a:r>
              <a:rPr lang="en-US" sz="1400" dirty="0" err="1" smtClean="0"/>
              <a:t>λ</a:t>
            </a:r>
            <a:r>
              <a:rPr lang="en-US" sz="1400" dirty="0" smtClean="0"/>
              <a:t>/2 </a:t>
            </a:r>
            <a:r>
              <a:rPr lang="en-US" sz="1400" dirty="0" err="1" smtClean="0"/>
              <a:t>waveplate</a:t>
            </a:r>
            <a:endParaRPr lang="en-US" sz="1400" dirty="0" smtClean="0"/>
          </a:p>
          <a:p>
            <a:r>
              <a:rPr lang="en-US" dirty="0" smtClean="0">
                <a:latin typeface="Wingdings 2" charset="2"/>
                <a:cs typeface="Wingdings 2" charset="2"/>
              </a:rPr>
              <a:t>k</a:t>
            </a:r>
            <a:r>
              <a:rPr lang="en-US" dirty="0" smtClean="0"/>
              <a:t> </a:t>
            </a:r>
            <a:r>
              <a:rPr lang="en-US" sz="1400" dirty="0" smtClean="0"/>
              <a:t>polarizing cube</a:t>
            </a:r>
          </a:p>
          <a:p>
            <a:r>
              <a:rPr lang="en-US" dirty="0" smtClean="0">
                <a:latin typeface="Wingdings 2" charset="2"/>
                <a:cs typeface="Wingdings 2" charset="2"/>
              </a:rPr>
              <a:t>l</a:t>
            </a:r>
            <a:r>
              <a:rPr lang="en-US" dirty="0" smtClean="0"/>
              <a:t> </a:t>
            </a:r>
            <a:r>
              <a:rPr lang="en-US" sz="1400" dirty="0"/>
              <a:t>alignment </a:t>
            </a:r>
            <a:r>
              <a:rPr lang="en-US" sz="1400" dirty="0" smtClean="0"/>
              <a:t>irises</a:t>
            </a:r>
          </a:p>
          <a:p>
            <a:r>
              <a:rPr lang="en-US" dirty="0" smtClean="0">
                <a:latin typeface="Wingdings 2" charset="2"/>
                <a:cs typeface="Wingdings 2" charset="2"/>
              </a:rPr>
              <a:t>m</a:t>
            </a:r>
            <a:r>
              <a:rPr lang="en-US" dirty="0" smtClean="0"/>
              <a:t> </a:t>
            </a:r>
            <a:r>
              <a:rPr lang="en-US" sz="1400" dirty="0" smtClean="0"/>
              <a:t>mirrors</a:t>
            </a:r>
          </a:p>
          <a:p>
            <a:r>
              <a:rPr lang="en-US" dirty="0" smtClean="0">
                <a:latin typeface="Wingdings 2" charset="2"/>
                <a:cs typeface="Wingdings 2" charset="2"/>
              </a:rPr>
              <a:t>n</a:t>
            </a:r>
            <a:r>
              <a:rPr lang="en-US" dirty="0" smtClean="0"/>
              <a:t> </a:t>
            </a:r>
            <a:r>
              <a:rPr lang="en-US" sz="1400" dirty="0" smtClean="0"/>
              <a:t>barium borate crystal</a:t>
            </a:r>
          </a:p>
          <a:p>
            <a:r>
              <a:rPr lang="en-US" dirty="0" smtClean="0">
                <a:latin typeface="Wingdings 2" charset="2"/>
                <a:cs typeface="Wingdings 2" charset="2"/>
              </a:rPr>
              <a:t>o</a:t>
            </a:r>
            <a:r>
              <a:rPr lang="en-US" dirty="0" smtClean="0"/>
              <a:t> </a:t>
            </a:r>
            <a:r>
              <a:rPr lang="en-US" sz="1400" dirty="0"/>
              <a:t>focusing </a:t>
            </a:r>
            <a:r>
              <a:rPr lang="en-US" sz="1400" dirty="0" smtClean="0"/>
              <a:t>lenses</a:t>
            </a:r>
          </a:p>
          <a:p>
            <a:r>
              <a:rPr lang="en-US" dirty="0" smtClean="0">
                <a:latin typeface="Wingdings 2" charset="2"/>
                <a:cs typeface="Wingdings 2" charset="2"/>
              </a:rPr>
              <a:t>p</a:t>
            </a:r>
            <a:r>
              <a:rPr lang="en-US" dirty="0" smtClean="0"/>
              <a:t> </a:t>
            </a:r>
            <a:r>
              <a:rPr lang="en-US" sz="1400" dirty="0" smtClean="0"/>
              <a:t>100x attenuator</a:t>
            </a:r>
          </a:p>
          <a:p>
            <a:r>
              <a:rPr lang="en-US" dirty="0" smtClean="0">
                <a:latin typeface="Wingdings 2" charset="2"/>
                <a:cs typeface="Wingdings 2" charset="2"/>
              </a:rPr>
              <a:t>q</a:t>
            </a:r>
            <a:r>
              <a:rPr lang="en-US" dirty="0" smtClean="0"/>
              <a:t> </a:t>
            </a:r>
            <a:r>
              <a:rPr lang="en-US" sz="1400" dirty="0"/>
              <a:t>dichroic </a:t>
            </a:r>
            <a:r>
              <a:rPr lang="en-US" sz="1400" dirty="0" smtClean="0"/>
              <a:t>mirror</a:t>
            </a:r>
          </a:p>
          <a:p>
            <a:r>
              <a:rPr lang="en-US" dirty="0" smtClean="0">
                <a:latin typeface="Wingdings 2" charset="2"/>
                <a:cs typeface="Wingdings 2" charset="2"/>
              </a:rPr>
              <a:t>r</a:t>
            </a:r>
            <a:r>
              <a:rPr lang="en-US" dirty="0" smtClean="0"/>
              <a:t> </a:t>
            </a:r>
            <a:r>
              <a:rPr lang="en-US" sz="1400" dirty="0"/>
              <a:t>short</a:t>
            </a:r>
            <a:r>
              <a:rPr lang="en-US" sz="1400" dirty="0" smtClean="0"/>
              <a:t>-pass filter</a:t>
            </a:r>
          </a:p>
          <a:p>
            <a:r>
              <a:rPr lang="en-US" dirty="0" smtClean="0">
                <a:latin typeface="Wingdings 2" charset="2"/>
                <a:cs typeface="Wingdings 2" charset="2"/>
              </a:rPr>
              <a:t>s</a:t>
            </a:r>
            <a:r>
              <a:rPr lang="en-US" sz="1400" dirty="0" smtClean="0"/>
              <a:t>  beam splitter</a:t>
            </a:r>
          </a:p>
        </p:txBody>
      </p:sp>
      <p:sp>
        <p:nvSpPr>
          <p:cNvPr id="3" name="Oval 2"/>
          <p:cNvSpPr/>
          <p:nvPr/>
        </p:nvSpPr>
        <p:spPr>
          <a:xfrm>
            <a:off x="5546902" y="307035"/>
            <a:ext cx="216030" cy="21603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5448958" y="205780"/>
            <a:ext cx="350387" cy="414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Wingdings 2" charset="2"/>
                <a:cs typeface="Wingdings 2" charset="2"/>
              </a:rPr>
              <a:t>j</a:t>
            </a:r>
            <a:endParaRPr lang="en-US" sz="2000" dirty="0"/>
          </a:p>
        </p:txBody>
      </p:sp>
      <p:sp>
        <p:nvSpPr>
          <p:cNvPr id="29" name="Oval 28"/>
          <p:cNvSpPr/>
          <p:nvPr/>
        </p:nvSpPr>
        <p:spPr>
          <a:xfrm>
            <a:off x="5546902" y="620610"/>
            <a:ext cx="216030" cy="21603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5688155" y="1221252"/>
            <a:ext cx="216030" cy="21603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6364220" y="3645030"/>
            <a:ext cx="216030" cy="21603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5452814" y="523065"/>
            <a:ext cx="3185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Wingdings 2" charset="2"/>
                <a:cs typeface="Wingdings 2" charset="2"/>
              </a:rPr>
              <a:t>k</a:t>
            </a:r>
            <a:endParaRPr lang="en-US" sz="2000" dirty="0"/>
          </a:p>
        </p:txBody>
      </p:sp>
      <p:sp>
        <p:nvSpPr>
          <p:cNvPr id="32" name="TextBox 31"/>
          <p:cNvSpPr txBox="1"/>
          <p:nvPr/>
        </p:nvSpPr>
        <p:spPr>
          <a:xfrm>
            <a:off x="5593031" y="1119541"/>
            <a:ext cx="3185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Wingdings 2" charset="2"/>
                <a:cs typeface="Wingdings 2" charset="2"/>
              </a:rPr>
              <a:t>k</a:t>
            </a:r>
            <a:endParaRPr lang="en-US" sz="2000" dirty="0"/>
          </a:p>
        </p:txBody>
      </p:sp>
      <p:sp>
        <p:nvSpPr>
          <p:cNvPr id="37" name="Oval 36"/>
          <p:cNvSpPr/>
          <p:nvPr/>
        </p:nvSpPr>
        <p:spPr>
          <a:xfrm>
            <a:off x="6308902" y="1313784"/>
            <a:ext cx="216030" cy="21603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7488370" y="4365130"/>
            <a:ext cx="216030" cy="21603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6213190" y="1211586"/>
            <a:ext cx="3185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Wingdings 2" charset="2"/>
                <a:cs typeface="Wingdings 2" charset="2"/>
              </a:rPr>
              <a:t>l</a:t>
            </a:r>
            <a:endParaRPr lang="en-US" sz="2000" dirty="0"/>
          </a:p>
        </p:txBody>
      </p:sp>
      <p:sp>
        <p:nvSpPr>
          <p:cNvPr id="40" name="TextBox 39"/>
          <p:cNvSpPr txBox="1"/>
          <p:nvPr/>
        </p:nvSpPr>
        <p:spPr>
          <a:xfrm>
            <a:off x="7393090" y="4264545"/>
            <a:ext cx="3185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Wingdings 2" charset="2"/>
                <a:cs typeface="Wingdings 2" charset="2"/>
              </a:rPr>
              <a:t>l</a:t>
            </a:r>
            <a:endParaRPr lang="en-US" sz="2000" dirty="0"/>
          </a:p>
        </p:txBody>
      </p:sp>
      <p:sp>
        <p:nvSpPr>
          <p:cNvPr id="42" name="TextBox 41"/>
          <p:cNvSpPr txBox="1"/>
          <p:nvPr/>
        </p:nvSpPr>
        <p:spPr>
          <a:xfrm>
            <a:off x="6270802" y="3547820"/>
            <a:ext cx="3185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Wingdings 2" charset="2"/>
                <a:cs typeface="Wingdings 2" charset="2"/>
              </a:rPr>
              <a:t>n</a:t>
            </a:r>
            <a:endParaRPr lang="en-US" sz="2000" dirty="0"/>
          </a:p>
        </p:txBody>
      </p:sp>
      <p:sp>
        <p:nvSpPr>
          <p:cNvPr id="51" name="Oval 50"/>
          <p:cNvSpPr/>
          <p:nvPr/>
        </p:nvSpPr>
        <p:spPr>
          <a:xfrm>
            <a:off x="7596385" y="5121235"/>
            <a:ext cx="216030" cy="21603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6544525" y="5372870"/>
            <a:ext cx="216030" cy="21603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6019385" y="4725180"/>
            <a:ext cx="216030" cy="21603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5822600" y="2414906"/>
            <a:ext cx="216030" cy="21603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/>
          <p:nvPr/>
        </p:nvSpPr>
        <p:spPr>
          <a:xfrm>
            <a:off x="5822600" y="2122811"/>
            <a:ext cx="216030" cy="21603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5076070" y="1124680"/>
            <a:ext cx="216030" cy="21603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5546902" y="1505592"/>
            <a:ext cx="216030" cy="21603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4499990" y="1373652"/>
            <a:ext cx="216030" cy="21603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/>
          <p:nvPr/>
        </p:nvSpPr>
        <p:spPr>
          <a:xfrm>
            <a:off x="4932050" y="2276840"/>
            <a:ext cx="216030" cy="21603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/>
          <p:cNvSpPr/>
          <p:nvPr/>
        </p:nvSpPr>
        <p:spPr>
          <a:xfrm>
            <a:off x="4427980" y="2348850"/>
            <a:ext cx="216030" cy="21603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6449119" y="5273700"/>
            <a:ext cx="3185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Wingdings 2" charset="2"/>
                <a:cs typeface="Wingdings 2" charset="2"/>
              </a:rPr>
              <a:t>m</a:t>
            </a:r>
            <a:endParaRPr lang="en-US" sz="2000" dirty="0"/>
          </a:p>
        </p:txBody>
      </p:sp>
      <p:sp>
        <p:nvSpPr>
          <p:cNvPr id="48" name="TextBox 47"/>
          <p:cNvSpPr txBox="1"/>
          <p:nvPr/>
        </p:nvSpPr>
        <p:spPr>
          <a:xfrm>
            <a:off x="7500683" y="5022845"/>
            <a:ext cx="3185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Wingdings 2" charset="2"/>
                <a:cs typeface="Wingdings 2" charset="2"/>
              </a:rPr>
              <a:t>m</a:t>
            </a:r>
            <a:endParaRPr lang="en-US" sz="2000" dirty="0"/>
          </a:p>
        </p:txBody>
      </p:sp>
      <p:sp>
        <p:nvSpPr>
          <p:cNvPr id="45" name="TextBox 44"/>
          <p:cNvSpPr txBox="1"/>
          <p:nvPr/>
        </p:nvSpPr>
        <p:spPr>
          <a:xfrm>
            <a:off x="5728469" y="2315040"/>
            <a:ext cx="3185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Wingdings 2" charset="2"/>
                <a:cs typeface="Wingdings 2" charset="2"/>
              </a:rPr>
              <a:t>p</a:t>
            </a:r>
            <a:endParaRPr lang="en-US" sz="2000" dirty="0"/>
          </a:p>
        </p:txBody>
      </p:sp>
      <p:sp>
        <p:nvSpPr>
          <p:cNvPr id="49" name="TextBox 48"/>
          <p:cNvSpPr txBox="1"/>
          <p:nvPr/>
        </p:nvSpPr>
        <p:spPr>
          <a:xfrm>
            <a:off x="5729043" y="2024321"/>
            <a:ext cx="3185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Wingdings 2" charset="2"/>
                <a:cs typeface="Wingdings 2" charset="2"/>
              </a:rPr>
              <a:t>o</a:t>
            </a:r>
            <a:endParaRPr lang="en-US" sz="2000" dirty="0"/>
          </a:p>
        </p:txBody>
      </p:sp>
      <p:sp>
        <p:nvSpPr>
          <p:cNvPr id="66" name="TextBox 65"/>
          <p:cNvSpPr txBox="1"/>
          <p:nvPr/>
        </p:nvSpPr>
        <p:spPr>
          <a:xfrm>
            <a:off x="5451995" y="1405532"/>
            <a:ext cx="3185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Wingdings 2" charset="2"/>
                <a:cs typeface="Wingdings 2" charset="2"/>
              </a:rPr>
              <a:t>q</a:t>
            </a:r>
            <a:endParaRPr lang="en-US" sz="2000" dirty="0"/>
          </a:p>
        </p:txBody>
      </p:sp>
      <p:sp>
        <p:nvSpPr>
          <p:cNvPr id="67" name="TextBox 66"/>
          <p:cNvSpPr txBox="1"/>
          <p:nvPr/>
        </p:nvSpPr>
        <p:spPr>
          <a:xfrm>
            <a:off x="4979351" y="1021935"/>
            <a:ext cx="3185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Wingdings 2" charset="2"/>
                <a:cs typeface="Wingdings 2" charset="2"/>
              </a:rPr>
              <a:t>r</a:t>
            </a:r>
            <a:endParaRPr lang="en-US" sz="2000" dirty="0"/>
          </a:p>
        </p:txBody>
      </p:sp>
      <p:sp>
        <p:nvSpPr>
          <p:cNvPr id="68" name="TextBox 67"/>
          <p:cNvSpPr txBox="1"/>
          <p:nvPr/>
        </p:nvSpPr>
        <p:spPr>
          <a:xfrm>
            <a:off x="4405755" y="1273095"/>
            <a:ext cx="3185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Wingdings 2" charset="2"/>
                <a:cs typeface="Wingdings 2" charset="2"/>
              </a:rPr>
              <a:t>s</a:t>
            </a:r>
            <a:endParaRPr lang="en-US" sz="2000" dirty="0"/>
          </a:p>
        </p:txBody>
      </p:sp>
      <p:sp>
        <p:nvSpPr>
          <p:cNvPr id="69" name="TextBox 68"/>
          <p:cNvSpPr txBox="1"/>
          <p:nvPr/>
        </p:nvSpPr>
        <p:spPr>
          <a:xfrm>
            <a:off x="4838830" y="2173711"/>
            <a:ext cx="3185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Wingdings 2" charset="2"/>
                <a:cs typeface="Wingdings 2" charset="2"/>
              </a:rPr>
              <a:t>m</a:t>
            </a:r>
            <a:endParaRPr lang="en-US" sz="2000" dirty="0"/>
          </a:p>
        </p:txBody>
      </p:sp>
      <p:sp>
        <p:nvSpPr>
          <p:cNvPr id="70" name="TextBox 69"/>
          <p:cNvSpPr txBox="1"/>
          <p:nvPr/>
        </p:nvSpPr>
        <p:spPr>
          <a:xfrm>
            <a:off x="4332089" y="2249480"/>
            <a:ext cx="3185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Wingdings 2" charset="2"/>
                <a:cs typeface="Wingdings 2" charset="2"/>
              </a:rPr>
              <a:t>o</a:t>
            </a:r>
            <a:endParaRPr lang="en-US" sz="2000" dirty="0"/>
          </a:p>
        </p:txBody>
      </p:sp>
      <p:sp>
        <p:nvSpPr>
          <p:cNvPr id="71" name="TextBox 70"/>
          <p:cNvSpPr txBox="1"/>
          <p:nvPr/>
        </p:nvSpPr>
        <p:spPr>
          <a:xfrm>
            <a:off x="5925330" y="4625910"/>
            <a:ext cx="3185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Wingdings 2" charset="2"/>
                <a:cs typeface="Wingdings 2" charset="2"/>
              </a:rPr>
              <a:t>o</a:t>
            </a:r>
            <a:endParaRPr lang="en-US" sz="2000" dirty="0"/>
          </a:p>
        </p:txBody>
      </p:sp>
      <p:sp>
        <p:nvSpPr>
          <p:cNvPr id="62" name="TextBox 61"/>
          <p:cNvSpPr txBox="1"/>
          <p:nvPr/>
        </p:nvSpPr>
        <p:spPr>
          <a:xfrm>
            <a:off x="7860696" y="6581001"/>
            <a:ext cx="13199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Setup end 2017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15571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6206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8404" y="86935"/>
            <a:ext cx="37926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Helvetica Neue"/>
                <a:cs typeface="Helvetica Neue"/>
              </a:rPr>
              <a:t>DAQ Software Screenshot</a:t>
            </a:r>
            <a:endParaRPr lang="en-US" sz="2400" dirty="0">
              <a:latin typeface="Helvetica Neue"/>
              <a:cs typeface="Helvetica Neue"/>
            </a:endParaRPr>
          </a:p>
        </p:txBody>
      </p:sp>
      <p:pic>
        <p:nvPicPr>
          <p:cNvPr id="9" name="Picture 8" descr="Screen Shot 2017-04-06 at 4.59.53 PM.pn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1"/>
          <a:stretch/>
        </p:blipFill>
        <p:spPr>
          <a:xfrm>
            <a:off x="25656" y="720100"/>
            <a:ext cx="9126510" cy="57333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28230" y="4221110"/>
            <a:ext cx="2664821" cy="166199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Helvetica Neue"/>
                <a:cs typeface="Helvetica Neue"/>
              </a:rPr>
              <a:t>All running in Linux.</a:t>
            </a:r>
          </a:p>
          <a:p>
            <a:endParaRPr lang="en-US" sz="2000" dirty="0" smtClean="0">
              <a:latin typeface="Helvetica Neue"/>
              <a:cs typeface="Helvetica Neue"/>
            </a:endParaRPr>
          </a:p>
          <a:p>
            <a:r>
              <a:rPr lang="en-US" sz="2000" b="1" dirty="0" smtClean="0">
                <a:solidFill>
                  <a:srgbClr val="008000"/>
                </a:solidFill>
                <a:latin typeface="Helvetica Neue"/>
                <a:cs typeface="Helvetica Neue"/>
              </a:rPr>
              <a:t>Setup 100% remote controllable!</a:t>
            </a:r>
          </a:p>
          <a:p>
            <a:endParaRPr lang="en-US" sz="200" b="1" dirty="0">
              <a:solidFill>
                <a:srgbClr val="008000"/>
              </a:solidFill>
              <a:latin typeface="Helvetica Neue"/>
              <a:cs typeface="Helvetica Neue"/>
            </a:endParaRPr>
          </a:p>
          <a:p>
            <a:endParaRPr lang="en-US" sz="1000" dirty="0" smtClean="0">
              <a:latin typeface="Helvetica Neue"/>
              <a:cs typeface="Helvetica Neue"/>
            </a:endParaRPr>
          </a:p>
          <a:p>
            <a:r>
              <a:rPr lang="en-US" sz="1000" dirty="0" smtClean="0">
                <a:latin typeface="Helvetica Neue"/>
                <a:cs typeface="Helvetica Neue"/>
              </a:rPr>
              <a:t>(All Software available on </a:t>
            </a:r>
            <a:r>
              <a:rPr lang="en-US" sz="1000" dirty="0" err="1" smtClean="0">
                <a:latin typeface="Helvetica Neue"/>
                <a:cs typeface="Helvetica Neue"/>
              </a:rPr>
              <a:t>Github</a:t>
            </a:r>
            <a:r>
              <a:rPr lang="en-US" sz="1000" dirty="0" smtClean="0">
                <a:latin typeface="Helvetica Neue"/>
                <a:cs typeface="Helvetica Neue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5887143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824426"/>
          </a:xfrm>
          <a:prstGeom prst="rect">
            <a:avLst/>
          </a:prstGeom>
          <a:solidFill>
            <a:schemeClr val="tx1">
              <a:lumMod val="65000"/>
              <a:lumOff val="35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11" name="Picture 10" descr="bandgap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0" y="1124680"/>
            <a:ext cx="4305440" cy="511271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644010" y="4594380"/>
            <a:ext cx="3982341" cy="16004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Helvetica Neue"/>
                <a:cs typeface="Helvetica Neue"/>
                <a:sym typeface="Wingdings"/>
              </a:rPr>
              <a:t>Attoline</a:t>
            </a:r>
            <a:r>
              <a:rPr lang="en-US" b="1" dirty="0" smtClean="0">
                <a:latin typeface="Helvetica Neue"/>
                <a:cs typeface="Helvetica Neue"/>
                <a:sym typeface="Wingdings"/>
              </a:rPr>
              <a:t> Laser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Helvetica Neue"/>
                <a:cs typeface="Helvetica Neue"/>
                <a:sym typeface="Wingdings"/>
              </a:rPr>
              <a:t>photon energy </a:t>
            </a:r>
            <a:r>
              <a:rPr lang="en-US" sz="1600" b="1" dirty="0">
                <a:solidFill>
                  <a:srgbClr val="FF0000"/>
                </a:solidFill>
                <a:latin typeface="Helvetica Neue"/>
                <a:cs typeface="Helvetica Neue"/>
                <a:sym typeface="Wingdings"/>
              </a:rPr>
              <a:t>3.1 </a:t>
            </a:r>
            <a:r>
              <a:rPr lang="en-US" sz="1600" b="1" dirty="0" err="1">
                <a:solidFill>
                  <a:srgbClr val="FF0000"/>
                </a:solidFill>
                <a:latin typeface="Helvetica Neue"/>
                <a:cs typeface="Helvetica Neue"/>
                <a:sym typeface="Wingdings"/>
              </a:rPr>
              <a:t>eV</a:t>
            </a:r>
            <a:r>
              <a:rPr lang="en-US" sz="1600" b="1" dirty="0">
                <a:solidFill>
                  <a:srgbClr val="FF0000"/>
                </a:solidFill>
                <a:latin typeface="Helvetica Neue"/>
                <a:cs typeface="Helvetica Neue"/>
                <a:sym typeface="Wingdings"/>
              </a:rPr>
              <a:t> </a:t>
            </a:r>
            <a:r>
              <a:rPr lang="en-US" sz="1600" dirty="0">
                <a:latin typeface="Helvetica Neue"/>
                <a:cs typeface="Helvetica Neue"/>
                <a:sym typeface="Wingdings"/>
              </a:rPr>
              <a:t>(400 nm) </a:t>
            </a:r>
            <a:endParaRPr lang="en-US" sz="1600" dirty="0" smtClean="0">
              <a:latin typeface="Helvetica Neue"/>
              <a:cs typeface="Helvetica Neue"/>
              <a:sym typeface="Wingdings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Helvetica Neue"/>
                <a:cs typeface="Helvetica Neue"/>
                <a:sym typeface="Wingdings"/>
              </a:rPr>
              <a:t>~25 </a:t>
            </a:r>
            <a:r>
              <a:rPr lang="en-US" sz="1600" dirty="0" err="1" smtClean="0">
                <a:latin typeface="Helvetica Neue"/>
                <a:cs typeface="Helvetica Neue"/>
                <a:sym typeface="Wingdings"/>
              </a:rPr>
              <a:t>fs</a:t>
            </a:r>
            <a:endParaRPr lang="en-US" sz="1600" dirty="0" smtClean="0">
              <a:latin typeface="Helvetica Neue"/>
              <a:cs typeface="Helvetica Neue"/>
              <a:sym typeface="Wingdings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Helvetica Neue"/>
                <a:cs typeface="Helvetica Neue"/>
                <a:sym typeface="Wingdings"/>
              </a:rPr>
              <a:t>0.1-5 </a:t>
            </a:r>
            <a:r>
              <a:rPr lang="en-US" sz="1600" dirty="0" err="1" smtClean="0">
                <a:latin typeface="Helvetica Neue"/>
                <a:cs typeface="Helvetica Neue"/>
                <a:sym typeface="Wingdings"/>
              </a:rPr>
              <a:t>nJ</a:t>
            </a:r>
            <a:r>
              <a:rPr lang="en-US" sz="1600" dirty="0" smtClean="0">
                <a:latin typeface="Helvetica Neue"/>
                <a:cs typeface="Helvetica Neue"/>
                <a:sym typeface="Wingdings"/>
              </a:rPr>
              <a:t> pulse energy eq. to </a:t>
            </a:r>
            <a:r>
              <a:rPr lang="en-US" sz="1600" dirty="0" smtClean="0">
                <a:latin typeface="Helvetica Neue"/>
                <a:cs typeface="Helvetica Neue"/>
              </a:rPr>
              <a:t>2</a:t>
            </a:r>
            <a:r>
              <a:rPr lang="en-US" sz="1600" dirty="0">
                <a:latin typeface="Helvetica Neue"/>
                <a:cs typeface="Helvetica Neue"/>
              </a:rPr>
              <a:t>*10</a:t>
            </a:r>
            <a:r>
              <a:rPr lang="en-US" sz="1600" baseline="30000" dirty="0">
                <a:latin typeface="Helvetica Neue"/>
                <a:cs typeface="Helvetica Neue"/>
              </a:rPr>
              <a:t>8</a:t>
            </a:r>
            <a:r>
              <a:rPr lang="en-US" sz="1600" dirty="0">
                <a:latin typeface="Helvetica Neue"/>
                <a:cs typeface="Helvetica Neue"/>
              </a:rPr>
              <a:t> – 10</a:t>
            </a:r>
            <a:r>
              <a:rPr lang="en-US" sz="1600" baseline="30000" dirty="0">
                <a:latin typeface="Helvetica Neue"/>
                <a:cs typeface="Helvetica Neue"/>
              </a:rPr>
              <a:t>10</a:t>
            </a:r>
            <a:r>
              <a:rPr lang="en-US" sz="1600" dirty="0">
                <a:latin typeface="Helvetica Neue"/>
                <a:cs typeface="Helvetica Neue"/>
              </a:rPr>
              <a:t> photons/pulse</a:t>
            </a:r>
            <a:endParaRPr lang="en-US" sz="1600" dirty="0" smtClean="0">
              <a:latin typeface="Helvetica Neue"/>
              <a:cs typeface="Helvetica Neue"/>
              <a:sym typeface="Wingdings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Helvetica Neue"/>
                <a:cs typeface="Helvetica Neue"/>
                <a:sym typeface="Wingdings"/>
              </a:rPr>
              <a:t>1 kHz repetition rate</a:t>
            </a:r>
            <a:endParaRPr lang="en-US" sz="1600" b="1" i="1" dirty="0" smtClean="0">
              <a:latin typeface="Helvetica Neue"/>
              <a:cs typeface="Helvetica Neue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1400" y="56744"/>
            <a:ext cx="79211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Helvetica Neue"/>
                <a:cs typeface="Helvetica Neue"/>
              </a:rPr>
              <a:t>Electronic Band Diagram of Diamond</a:t>
            </a:r>
          </a:p>
          <a:p>
            <a:r>
              <a:rPr lang="en-US" sz="1600" dirty="0" smtClean="0">
                <a:latin typeface="Helvetica Neue"/>
                <a:cs typeface="Helvetica Neue"/>
              </a:rPr>
              <a:t>1-, 2-, and 3-photon absorption through </a:t>
            </a:r>
            <a:r>
              <a:rPr lang="en-US" sz="1600" dirty="0" smtClean="0">
                <a:solidFill>
                  <a:srgbClr val="FF0000"/>
                </a:solidFill>
                <a:latin typeface="Helvetica Neue"/>
                <a:cs typeface="Helvetica Neue"/>
              </a:rPr>
              <a:t>indirect</a:t>
            </a:r>
            <a:r>
              <a:rPr lang="en-US" sz="1600" dirty="0" smtClean="0">
                <a:latin typeface="Helvetica Neue"/>
                <a:cs typeface="Helvetica Neue"/>
              </a:rPr>
              <a:t> and </a:t>
            </a:r>
            <a:r>
              <a:rPr lang="en-US" sz="1600" dirty="0">
                <a:solidFill>
                  <a:srgbClr val="3A2FE1"/>
                </a:solidFill>
                <a:latin typeface="Helvetica Neue"/>
                <a:cs typeface="Helvetica Neue"/>
              </a:rPr>
              <a:t>direct</a:t>
            </a:r>
            <a:r>
              <a:rPr lang="en-US" sz="1600" dirty="0" smtClean="0">
                <a:latin typeface="Helvetica Neue"/>
                <a:cs typeface="Helvetica Neue"/>
              </a:rPr>
              <a:t> </a:t>
            </a:r>
            <a:r>
              <a:rPr lang="en-US" sz="1600" dirty="0" err="1" smtClean="0">
                <a:latin typeface="Helvetica Neue"/>
                <a:cs typeface="Helvetica Neue"/>
              </a:rPr>
              <a:t>bandgap</a:t>
            </a:r>
            <a:endParaRPr lang="en-US" sz="1600" dirty="0" smtClean="0">
              <a:latin typeface="Helvetica Neue"/>
              <a:cs typeface="Helvetica Neue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683460" y="2265891"/>
            <a:ext cx="3312460" cy="0"/>
          </a:xfrm>
          <a:prstGeom prst="line">
            <a:avLst/>
          </a:prstGeom>
          <a:ln w="38100" cap="sq">
            <a:solidFill>
              <a:srgbClr val="3A2FE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4007386" y="1772770"/>
            <a:ext cx="636624" cy="493122"/>
          </a:xfrm>
          <a:prstGeom prst="line">
            <a:avLst/>
          </a:prstGeom>
          <a:ln w="38100" cap="sq">
            <a:solidFill>
              <a:srgbClr val="3A2FE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644010" y="1124680"/>
            <a:ext cx="41765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latin typeface="Helvetica Neue"/>
                <a:cs typeface="Helvetica Neue"/>
              </a:rPr>
              <a:t>Direct </a:t>
            </a:r>
            <a:r>
              <a:rPr lang="en-US" b="1" i="1" dirty="0" err="1">
                <a:latin typeface="Helvetica Neue"/>
                <a:cs typeface="Helvetica Neue"/>
              </a:rPr>
              <a:t>Bandgap</a:t>
            </a:r>
            <a:endParaRPr lang="en-US" b="1" i="1" dirty="0">
              <a:latin typeface="Helvetica Neue"/>
              <a:cs typeface="Helvetica Neue"/>
            </a:endParaRPr>
          </a:p>
          <a:p>
            <a:r>
              <a:rPr lang="en-US" dirty="0">
                <a:latin typeface="Helvetica Neue"/>
                <a:cs typeface="Helvetica Neue"/>
              </a:rPr>
              <a:t>required energy = </a:t>
            </a:r>
            <a:r>
              <a:rPr lang="en-US" dirty="0">
                <a:solidFill>
                  <a:srgbClr val="FF0000"/>
                </a:solidFill>
                <a:latin typeface="Helvetica Neue"/>
                <a:cs typeface="Helvetica Neue"/>
              </a:rPr>
              <a:t>7.3 </a:t>
            </a:r>
            <a:r>
              <a:rPr lang="en-US" dirty="0" err="1">
                <a:solidFill>
                  <a:srgbClr val="FF0000"/>
                </a:solidFill>
                <a:latin typeface="Helvetica Neue"/>
                <a:cs typeface="Helvetica Neue"/>
              </a:rPr>
              <a:t>eV</a:t>
            </a:r>
            <a:r>
              <a:rPr lang="en-US" dirty="0">
                <a:solidFill>
                  <a:srgbClr val="FF0000"/>
                </a:solidFill>
                <a:latin typeface="Helvetica Neue"/>
                <a:cs typeface="Helvetica Neue"/>
              </a:rPr>
              <a:t> </a:t>
            </a:r>
            <a:r>
              <a:rPr lang="en-US" dirty="0">
                <a:latin typeface="Helvetica Neue"/>
                <a:cs typeface="Helvetica Neue"/>
              </a:rPr>
              <a:t>/ 170 </a:t>
            </a:r>
            <a:r>
              <a:rPr lang="en-US" dirty="0" smtClean="0">
                <a:latin typeface="Helvetica Neue"/>
                <a:cs typeface="Helvetica Neue"/>
              </a:rPr>
              <a:t>nm</a:t>
            </a:r>
            <a:endParaRPr lang="en-US" dirty="0">
              <a:latin typeface="Helvetica Neue"/>
              <a:cs typeface="Helvetica Neue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971500" y="2769961"/>
            <a:ext cx="3045304" cy="0"/>
          </a:xfrm>
          <a:prstGeom prst="line">
            <a:avLst/>
          </a:prstGeom>
          <a:ln w="38100" cap="sq">
            <a:solidFill>
              <a:srgbClr val="FF0000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035425" y="2785620"/>
            <a:ext cx="608585" cy="787400"/>
          </a:xfrm>
          <a:prstGeom prst="line">
            <a:avLst/>
          </a:prstGeom>
          <a:ln w="38100" cap="sq">
            <a:solidFill>
              <a:srgbClr val="FF0000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644010" y="2898254"/>
            <a:ext cx="413649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latin typeface="Helvetica Neue"/>
                <a:cs typeface="Helvetica Neue"/>
              </a:rPr>
              <a:t>Indirect </a:t>
            </a:r>
            <a:r>
              <a:rPr lang="en-US" b="1" i="1" dirty="0" err="1">
                <a:latin typeface="Helvetica Neue"/>
                <a:cs typeface="Helvetica Neue"/>
              </a:rPr>
              <a:t>Bandgap</a:t>
            </a:r>
            <a:r>
              <a:rPr lang="en-US" b="1" i="1" dirty="0"/>
              <a:t>	</a:t>
            </a:r>
            <a:r>
              <a:rPr lang="en-US" i="1" dirty="0"/>
              <a:t> </a:t>
            </a:r>
          </a:p>
          <a:p>
            <a:r>
              <a:rPr lang="en-US" dirty="0">
                <a:latin typeface="Helvetica Neue"/>
                <a:cs typeface="Helvetica Neue"/>
              </a:rPr>
              <a:t>required energy ≈ </a:t>
            </a:r>
            <a:r>
              <a:rPr lang="en-US" dirty="0">
                <a:solidFill>
                  <a:srgbClr val="FF0000"/>
                </a:solidFill>
                <a:latin typeface="Helvetica Neue"/>
                <a:cs typeface="Helvetica Neue"/>
              </a:rPr>
              <a:t>5.47 </a:t>
            </a:r>
            <a:r>
              <a:rPr lang="en-US" dirty="0" err="1">
                <a:solidFill>
                  <a:srgbClr val="FF0000"/>
                </a:solidFill>
                <a:latin typeface="Helvetica Neue"/>
                <a:cs typeface="Helvetica Neue"/>
              </a:rPr>
              <a:t>eV</a:t>
            </a:r>
            <a:r>
              <a:rPr lang="en-US" dirty="0">
                <a:solidFill>
                  <a:srgbClr val="FF0000"/>
                </a:solidFill>
                <a:latin typeface="Helvetica Neue"/>
                <a:cs typeface="Helvetica Neue"/>
              </a:rPr>
              <a:t> </a:t>
            </a:r>
            <a:r>
              <a:rPr lang="en-US" dirty="0">
                <a:latin typeface="Helvetica Neue"/>
                <a:cs typeface="Helvetica Neue"/>
              </a:rPr>
              <a:t>/ 226 nm</a:t>
            </a:r>
          </a:p>
          <a:p>
            <a:r>
              <a:rPr lang="en-US" sz="1400" dirty="0">
                <a:latin typeface="Helvetica Neue"/>
                <a:cs typeface="Helvetica Neue"/>
              </a:rPr>
              <a:t>(minus phonon contribution and </a:t>
            </a:r>
            <a:r>
              <a:rPr lang="en-US" sz="1400" dirty="0" err="1">
                <a:latin typeface="Helvetica Neue"/>
                <a:cs typeface="Helvetica Neue"/>
              </a:rPr>
              <a:t>exciton</a:t>
            </a:r>
            <a:r>
              <a:rPr lang="en-US" sz="1400" dirty="0">
                <a:latin typeface="Helvetica Neue"/>
                <a:cs typeface="Helvetica Neue"/>
              </a:rPr>
              <a:t> energy</a:t>
            </a:r>
            <a:r>
              <a:rPr lang="en-US" sz="1400" dirty="0" smtClean="0">
                <a:latin typeface="Helvetica Neue"/>
                <a:cs typeface="Helvetica Neue"/>
              </a:rPr>
              <a:t>)</a:t>
            </a:r>
            <a:endParaRPr lang="en-US" sz="1400" dirty="0">
              <a:latin typeface="Helvetica Neue"/>
              <a:cs typeface="Helvetica Neue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4644010" y="1239857"/>
            <a:ext cx="0" cy="1224170"/>
          </a:xfrm>
          <a:prstGeom prst="line">
            <a:avLst/>
          </a:prstGeom>
          <a:ln w="38100" cap="sq">
            <a:solidFill>
              <a:srgbClr val="3A2FE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4644010" y="2985846"/>
            <a:ext cx="0" cy="1224170"/>
          </a:xfrm>
          <a:prstGeom prst="line">
            <a:avLst/>
          </a:prstGeom>
          <a:ln w="38100" cap="sq">
            <a:solidFill>
              <a:srgbClr val="FF0000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644010" y="3701474"/>
            <a:ext cx="46806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A6A6A6"/>
                </a:solidFill>
                <a:latin typeface="Helvetica Neue"/>
                <a:cs typeface="Helvetica Neue"/>
              </a:rPr>
              <a:t>1-photon absorption</a:t>
            </a:r>
          </a:p>
          <a:p>
            <a:r>
              <a:rPr lang="en-US" sz="1600" dirty="0">
                <a:latin typeface="Helvetica Neue"/>
                <a:cs typeface="Helvetica Neue"/>
              </a:rPr>
              <a:t>2-photon absorption: </a:t>
            </a:r>
            <a:r>
              <a:rPr lang="en-US" sz="1600" dirty="0" err="1">
                <a:latin typeface="Helvetica Neue"/>
                <a:cs typeface="Helvetica Neue"/>
                <a:sym typeface="Wingdings"/>
              </a:rPr>
              <a:t>E</a:t>
            </a:r>
            <a:r>
              <a:rPr lang="en-US" sz="1600" baseline="-25000" dirty="0" err="1">
                <a:latin typeface="Helvetica Neue"/>
                <a:cs typeface="Helvetica Neue"/>
                <a:sym typeface="Wingdings"/>
              </a:rPr>
              <a:t>γ</a:t>
            </a:r>
            <a:r>
              <a:rPr lang="en-US" sz="1600" dirty="0">
                <a:latin typeface="Helvetica Neue"/>
                <a:cs typeface="Helvetica Neue"/>
                <a:sym typeface="Wingdings"/>
              </a:rPr>
              <a:t> </a:t>
            </a:r>
            <a:r>
              <a:rPr lang="en-US" sz="1600" dirty="0">
                <a:latin typeface="Helvetica Neue"/>
                <a:cs typeface="Helvetica Neue"/>
              </a:rPr>
              <a:t>≈ 2.74 </a:t>
            </a:r>
            <a:r>
              <a:rPr lang="en-US" sz="1600" dirty="0" err="1">
                <a:latin typeface="Helvetica Neue"/>
                <a:cs typeface="Helvetica Neue"/>
              </a:rPr>
              <a:t>eV</a:t>
            </a:r>
            <a:r>
              <a:rPr lang="en-US" sz="1600" dirty="0">
                <a:latin typeface="Helvetica Neue"/>
                <a:cs typeface="Helvetica Neue"/>
              </a:rPr>
              <a:t> </a:t>
            </a:r>
            <a:r>
              <a:rPr lang="en-US" sz="1600" dirty="0">
                <a:latin typeface="Helvetica Neue"/>
                <a:cs typeface="Helvetica Neue"/>
                <a:sym typeface="Wingdings"/>
              </a:rPr>
              <a:t>/ 453 nm</a:t>
            </a:r>
            <a:endParaRPr lang="en-US" sz="1600" dirty="0">
              <a:latin typeface="Helvetica Neue"/>
              <a:cs typeface="Helvetica Neue"/>
            </a:endParaRP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644010" y="1700760"/>
            <a:ext cx="41765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A6A6A6"/>
                </a:solidFill>
                <a:latin typeface="Helvetica Neue"/>
                <a:cs typeface="Helvetica Neue"/>
              </a:rPr>
              <a:t>1-photon absorption</a:t>
            </a:r>
          </a:p>
          <a:p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Helvetica Neue"/>
                <a:cs typeface="Helvetica Neue"/>
              </a:rPr>
              <a:t>2-photon absorption: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latin typeface="Helvetica Neue"/>
                <a:cs typeface="Helvetica Neue"/>
                <a:sym typeface="Wingdings"/>
              </a:rPr>
              <a:t>E</a:t>
            </a:r>
            <a:r>
              <a:rPr lang="en-US" sz="1600" baseline="-25000" dirty="0" err="1">
                <a:solidFill>
                  <a:schemeClr val="bg1">
                    <a:lumMod val="65000"/>
                  </a:schemeClr>
                </a:solidFill>
                <a:latin typeface="Helvetica Neue"/>
                <a:cs typeface="Helvetica Neue"/>
                <a:sym typeface="Wingdings"/>
              </a:rPr>
              <a:t>γ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Helvetica Neue"/>
                <a:cs typeface="Helvetica Neue"/>
                <a:sym typeface="Wingdings"/>
              </a:rPr>
              <a:t> = 3.65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latin typeface="Helvetica Neue"/>
                <a:cs typeface="Helvetica Neue"/>
                <a:sym typeface="Wingdings"/>
              </a:rPr>
              <a:t>eV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Helvetica Neue"/>
                <a:cs typeface="Helvetica Neue"/>
                <a:sym typeface="Wingdings"/>
              </a:rPr>
              <a:t> / 340 nm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Helvetica Neue"/>
              <a:cs typeface="Helvetica Neue"/>
            </a:endParaRPr>
          </a:p>
          <a:p>
            <a:r>
              <a:rPr lang="en-US" sz="1600" dirty="0">
                <a:latin typeface="Helvetica Neue"/>
                <a:cs typeface="Helvetica Neue"/>
              </a:rPr>
              <a:t>3-photon absorption: </a:t>
            </a:r>
            <a:r>
              <a:rPr lang="en-US" sz="1600" dirty="0" err="1">
                <a:latin typeface="Helvetica Neue"/>
                <a:cs typeface="Helvetica Neue"/>
                <a:sym typeface="Wingdings"/>
              </a:rPr>
              <a:t>E</a:t>
            </a:r>
            <a:r>
              <a:rPr lang="en-US" sz="1600" baseline="-25000" dirty="0" err="1">
                <a:latin typeface="Helvetica Neue"/>
                <a:cs typeface="Helvetica Neue"/>
                <a:sym typeface="Wingdings"/>
              </a:rPr>
              <a:t>γ</a:t>
            </a:r>
            <a:r>
              <a:rPr lang="en-US" sz="1600" dirty="0">
                <a:latin typeface="Helvetica Neue"/>
                <a:cs typeface="Helvetica Neue"/>
                <a:sym typeface="Wingdings"/>
              </a:rPr>
              <a:t> = 2.43 </a:t>
            </a:r>
            <a:r>
              <a:rPr lang="en-US" sz="1600" dirty="0" err="1">
                <a:latin typeface="Helvetica Neue"/>
                <a:cs typeface="Helvetica Neue"/>
                <a:sym typeface="Wingdings"/>
              </a:rPr>
              <a:t>eV</a:t>
            </a:r>
            <a:r>
              <a:rPr lang="en-US" sz="1600" dirty="0">
                <a:latin typeface="Helvetica Neue"/>
                <a:cs typeface="Helvetica Neue"/>
                <a:sym typeface="Wingdings"/>
              </a:rPr>
              <a:t> / 510 nm</a:t>
            </a:r>
          </a:p>
        </p:txBody>
      </p:sp>
    </p:spTree>
    <p:extLst>
      <p:ext uri="{BB962C8B-B14F-4D97-AF65-F5344CB8AC3E}">
        <p14:creationId xmlns:p14="http://schemas.microsoft.com/office/powerpoint/2010/main" val="341954080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8" grpId="0"/>
      <p:bldP spid="24" grpId="0"/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824426"/>
          </a:xfrm>
          <a:prstGeom prst="rect">
            <a:avLst/>
          </a:prstGeom>
          <a:solidFill>
            <a:schemeClr val="tx1">
              <a:lumMod val="65000"/>
              <a:lumOff val="35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51400" y="56744"/>
            <a:ext cx="80941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Helvetica Neue"/>
                <a:cs typeface="Helvetica Neue"/>
              </a:rPr>
              <a:t>Charge Carrier Generation</a:t>
            </a:r>
          </a:p>
          <a:p>
            <a:r>
              <a:rPr lang="en-US" sz="1600" dirty="0" smtClean="0">
                <a:solidFill>
                  <a:srgbClr val="FF0000"/>
                </a:solidFill>
                <a:latin typeface="Helvetica Neue"/>
                <a:cs typeface="Helvetica Neue"/>
              </a:rPr>
              <a:t>Key Characteristic: </a:t>
            </a:r>
            <a:r>
              <a:rPr lang="en-US" sz="1600" dirty="0" smtClean="0">
                <a:latin typeface="Helvetica Neue"/>
                <a:cs typeface="Helvetica Neue"/>
              </a:rPr>
              <a:t>Localized generation of charge carriers by </a:t>
            </a:r>
            <a:r>
              <a:rPr lang="en-US" sz="1600" dirty="0" smtClean="0">
                <a:solidFill>
                  <a:srgbClr val="FF0000"/>
                </a:solidFill>
                <a:latin typeface="Helvetica Neue"/>
                <a:cs typeface="Helvetica Neue"/>
              </a:rPr>
              <a:t>multi</a:t>
            </a:r>
            <a:r>
              <a:rPr lang="en-US" sz="1600" dirty="0" smtClean="0">
                <a:latin typeface="Helvetica Neue"/>
                <a:cs typeface="Helvetica Neue"/>
              </a:rPr>
              <a:t>-photon absorption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179390" y="6165380"/>
            <a:ext cx="2160300" cy="5040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TextBox 163"/>
          <p:cNvSpPr txBox="1"/>
          <p:nvPr/>
        </p:nvSpPr>
        <p:spPr>
          <a:xfrm>
            <a:off x="7448304" y="5781123"/>
            <a:ext cx="11794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chemeClr val="bg1"/>
                </a:solidFill>
              </a:rPr>
              <a:t>760nm, 200fs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04309" y="1716548"/>
            <a:ext cx="656168" cy="2160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ctangle 164"/>
          <p:cNvSpPr/>
          <p:nvPr/>
        </p:nvSpPr>
        <p:spPr>
          <a:xfrm>
            <a:off x="2112387" y="2724688"/>
            <a:ext cx="648090" cy="2160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2248329" y="2292628"/>
            <a:ext cx="0" cy="576080"/>
          </a:xfrm>
          <a:prstGeom prst="straightConnector1">
            <a:avLst/>
          </a:prstGeom>
          <a:ln w="38100" cap="sq">
            <a:solidFill>
              <a:srgbClr val="FF0000"/>
            </a:solidFill>
            <a:round/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59446" y="2675374"/>
            <a:ext cx="1264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Ground State</a:t>
            </a:r>
            <a:endParaRPr lang="en-US" sz="1400" dirty="0"/>
          </a:p>
        </p:txBody>
      </p:sp>
      <p:sp>
        <p:nvSpPr>
          <p:cNvPr id="166" name="TextBox 165"/>
          <p:cNvSpPr txBox="1"/>
          <p:nvPr/>
        </p:nvSpPr>
        <p:spPr>
          <a:xfrm>
            <a:off x="865967" y="1658327"/>
            <a:ext cx="1264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Excited State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941131" y="1165326"/>
            <a:ext cx="190262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E</a:t>
            </a:r>
            <a:r>
              <a:rPr lang="en-US" b="1" baseline="-25000" dirty="0" smtClean="0"/>
              <a:t>Υ</a:t>
            </a:r>
            <a:r>
              <a:rPr lang="en-US" b="1" dirty="0" smtClean="0"/>
              <a:t> &lt; </a:t>
            </a:r>
            <a:r>
              <a:rPr lang="en-US" b="1" dirty="0" err="1" smtClean="0"/>
              <a:t>E</a:t>
            </a:r>
            <a:r>
              <a:rPr lang="en-US" b="1" baseline="-25000" dirty="0" err="1" smtClean="0"/>
              <a:t>Gap</a:t>
            </a:r>
            <a:endParaRPr lang="en-US" b="1" baseline="-25000" dirty="0"/>
          </a:p>
        </p:txBody>
      </p:sp>
      <p:sp>
        <p:nvSpPr>
          <p:cNvPr id="15" name="Freeform 14"/>
          <p:cNvSpPr/>
          <p:nvPr/>
        </p:nvSpPr>
        <p:spPr>
          <a:xfrm>
            <a:off x="1155564" y="2420860"/>
            <a:ext cx="667117" cy="218970"/>
          </a:xfrm>
          <a:custGeom>
            <a:avLst/>
            <a:gdLst>
              <a:gd name="connsiteX0" fmla="*/ 0 w 667117"/>
              <a:gd name="connsiteY0" fmla="*/ 179901 h 218970"/>
              <a:gd name="connsiteX1" fmla="*/ 179608 w 667117"/>
              <a:gd name="connsiteY1" fmla="*/ 313 h 218970"/>
              <a:gd name="connsiteX2" fmla="*/ 307900 w 667117"/>
              <a:gd name="connsiteY2" fmla="*/ 218384 h 218970"/>
              <a:gd name="connsiteX3" fmla="*/ 449021 w 667117"/>
              <a:gd name="connsiteY3" fmla="*/ 25968 h 218970"/>
              <a:gd name="connsiteX4" fmla="*/ 551655 w 667117"/>
              <a:gd name="connsiteY4" fmla="*/ 218384 h 218970"/>
              <a:gd name="connsiteX5" fmla="*/ 667117 w 667117"/>
              <a:gd name="connsiteY5" fmla="*/ 90107 h 218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67117" h="218970">
                <a:moveTo>
                  <a:pt x="0" y="179901"/>
                </a:moveTo>
                <a:cubicBezTo>
                  <a:pt x="64145" y="86900"/>
                  <a:pt x="128291" y="-6101"/>
                  <a:pt x="179608" y="313"/>
                </a:cubicBezTo>
                <a:cubicBezTo>
                  <a:pt x="230925" y="6727"/>
                  <a:pt x="262998" y="214108"/>
                  <a:pt x="307900" y="218384"/>
                </a:cubicBezTo>
                <a:cubicBezTo>
                  <a:pt x="352802" y="222660"/>
                  <a:pt x="408395" y="25968"/>
                  <a:pt x="449021" y="25968"/>
                </a:cubicBezTo>
                <a:cubicBezTo>
                  <a:pt x="489647" y="25968"/>
                  <a:pt x="515306" y="207694"/>
                  <a:pt x="551655" y="218384"/>
                </a:cubicBezTo>
                <a:cubicBezTo>
                  <a:pt x="588004" y="229074"/>
                  <a:pt x="667117" y="90107"/>
                  <a:pt x="667117" y="90107"/>
                </a:cubicBezTo>
              </a:path>
            </a:pathLst>
          </a:cu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>
            <a:stCxn id="15" idx="5"/>
          </p:cNvCxnSpPr>
          <p:nvPr/>
        </p:nvCxnSpPr>
        <p:spPr>
          <a:xfrm flipV="1">
            <a:off x="1822681" y="2495810"/>
            <a:ext cx="156959" cy="15157"/>
          </a:xfrm>
          <a:prstGeom prst="straightConnector1">
            <a:avLst/>
          </a:prstGeom>
          <a:ln w="25400" cap="sq">
            <a:solidFill>
              <a:srgbClr val="0000FF"/>
            </a:solidFill>
            <a:round/>
            <a:headEnd type="none" w="med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1979640" y="2292628"/>
            <a:ext cx="576080" cy="0"/>
          </a:xfrm>
          <a:prstGeom prst="line">
            <a:avLst/>
          </a:prstGeom>
          <a:ln w="12700" cap="sq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urved Connector 51"/>
          <p:cNvCxnSpPr/>
          <p:nvPr/>
        </p:nvCxnSpPr>
        <p:spPr>
          <a:xfrm rot="16200000" flipH="1">
            <a:off x="2258004" y="2354962"/>
            <a:ext cx="432060" cy="307391"/>
          </a:xfrm>
          <a:prstGeom prst="curvedConnector3">
            <a:avLst/>
          </a:prstGeom>
          <a:ln w="12700" cap="sq">
            <a:solidFill>
              <a:schemeClr val="bg1">
                <a:lumMod val="65000"/>
                <a:alpha val="33000"/>
              </a:schemeClr>
            </a:solidFill>
            <a:round/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187530" y="2060810"/>
            <a:ext cx="720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rgbClr val="0000FF"/>
                </a:solidFill>
              </a:rPr>
              <a:t>E</a:t>
            </a:r>
            <a:r>
              <a:rPr lang="en-US" sz="2000" baseline="-25000" dirty="0" err="1" smtClean="0">
                <a:solidFill>
                  <a:srgbClr val="0000FF"/>
                </a:solidFill>
              </a:rPr>
              <a:t>γ</a:t>
            </a:r>
            <a:endParaRPr lang="en-US" sz="2000" baseline="-25000" dirty="0">
              <a:solidFill>
                <a:srgbClr val="0000FF"/>
              </a:solidFill>
            </a:endParaRPr>
          </a:p>
        </p:txBody>
      </p:sp>
      <p:sp>
        <p:nvSpPr>
          <p:cNvPr id="55" name="Right Arrow 54"/>
          <p:cNvSpPr/>
          <p:nvPr/>
        </p:nvSpPr>
        <p:spPr>
          <a:xfrm>
            <a:off x="3816085" y="2041516"/>
            <a:ext cx="1605430" cy="579020"/>
          </a:xfrm>
          <a:prstGeom prst="rightArrow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/>
          <p:cNvSpPr txBox="1"/>
          <p:nvPr/>
        </p:nvSpPr>
        <p:spPr>
          <a:xfrm>
            <a:off x="3275820" y="1340710"/>
            <a:ext cx="2827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Helvetica Neue"/>
                <a:cs typeface="Helvetica Neue"/>
              </a:rPr>
              <a:t>TWO Photons arriving within ~100 </a:t>
            </a:r>
            <a:r>
              <a:rPr lang="en-US" dirty="0" err="1" smtClean="0">
                <a:latin typeface="Helvetica Neue"/>
                <a:cs typeface="Helvetica Neue"/>
              </a:rPr>
              <a:t>attoseconds</a:t>
            </a:r>
            <a:r>
              <a:rPr lang="en-US" dirty="0" smtClean="0">
                <a:latin typeface="Helvetica Neue"/>
                <a:cs typeface="Helvetica Neue"/>
              </a:rPr>
              <a:t> </a:t>
            </a:r>
            <a:endParaRPr lang="en-US" dirty="0">
              <a:latin typeface="Helvetica Neue"/>
              <a:cs typeface="Helvetica Neue"/>
            </a:endParaRPr>
          </a:p>
        </p:txBody>
      </p:sp>
      <p:sp>
        <p:nvSpPr>
          <p:cNvPr id="167" name="Rectangle 166"/>
          <p:cNvSpPr/>
          <p:nvPr/>
        </p:nvSpPr>
        <p:spPr>
          <a:xfrm>
            <a:off x="7372312" y="1716548"/>
            <a:ext cx="656168" cy="2160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Rectangle 167"/>
          <p:cNvSpPr/>
          <p:nvPr/>
        </p:nvSpPr>
        <p:spPr>
          <a:xfrm>
            <a:off x="7380390" y="2724688"/>
            <a:ext cx="648090" cy="2160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9" name="Straight Arrow Connector 168"/>
          <p:cNvCxnSpPr/>
          <p:nvPr/>
        </p:nvCxnSpPr>
        <p:spPr>
          <a:xfrm flipV="1">
            <a:off x="7516332" y="2292628"/>
            <a:ext cx="0" cy="576080"/>
          </a:xfrm>
          <a:prstGeom prst="straightConnector1">
            <a:avLst/>
          </a:prstGeom>
          <a:ln w="38100" cap="sq">
            <a:solidFill>
              <a:srgbClr val="FF0000"/>
            </a:solidFill>
            <a:round/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TextBox 169"/>
          <p:cNvSpPr txBox="1"/>
          <p:nvPr/>
        </p:nvSpPr>
        <p:spPr>
          <a:xfrm>
            <a:off x="6127449" y="2675374"/>
            <a:ext cx="1264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Ground State</a:t>
            </a:r>
            <a:endParaRPr lang="en-US" sz="1400" dirty="0"/>
          </a:p>
        </p:txBody>
      </p:sp>
      <p:sp>
        <p:nvSpPr>
          <p:cNvPr id="171" name="TextBox 170"/>
          <p:cNvSpPr txBox="1"/>
          <p:nvPr/>
        </p:nvSpPr>
        <p:spPr>
          <a:xfrm>
            <a:off x="6133970" y="1658327"/>
            <a:ext cx="1264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Excited State</a:t>
            </a:r>
            <a:endParaRPr lang="en-US" sz="1400" dirty="0"/>
          </a:p>
        </p:txBody>
      </p:sp>
      <p:sp>
        <p:nvSpPr>
          <p:cNvPr id="172" name="Freeform 171"/>
          <p:cNvSpPr/>
          <p:nvPr/>
        </p:nvSpPr>
        <p:spPr>
          <a:xfrm>
            <a:off x="6423567" y="2489930"/>
            <a:ext cx="667117" cy="218970"/>
          </a:xfrm>
          <a:custGeom>
            <a:avLst/>
            <a:gdLst>
              <a:gd name="connsiteX0" fmla="*/ 0 w 667117"/>
              <a:gd name="connsiteY0" fmla="*/ 179901 h 218970"/>
              <a:gd name="connsiteX1" fmla="*/ 179608 w 667117"/>
              <a:gd name="connsiteY1" fmla="*/ 313 h 218970"/>
              <a:gd name="connsiteX2" fmla="*/ 307900 w 667117"/>
              <a:gd name="connsiteY2" fmla="*/ 218384 h 218970"/>
              <a:gd name="connsiteX3" fmla="*/ 449021 w 667117"/>
              <a:gd name="connsiteY3" fmla="*/ 25968 h 218970"/>
              <a:gd name="connsiteX4" fmla="*/ 551655 w 667117"/>
              <a:gd name="connsiteY4" fmla="*/ 218384 h 218970"/>
              <a:gd name="connsiteX5" fmla="*/ 667117 w 667117"/>
              <a:gd name="connsiteY5" fmla="*/ 90107 h 218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67117" h="218970">
                <a:moveTo>
                  <a:pt x="0" y="179901"/>
                </a:moveTo>
                <a:cubicBezTo>
                  <a:pt x="64145" y="86900"/>
                  <a:pt x="128291" y="-6101"/>
                  <a:pt x="179608" y="313"/>
                </a:cubicBezTo>
                <a:cubicBezTo>
                  <a:pt x="230925" y="6727"/>
                  <a:pt x="262998" y="214108"/>
                  <a:pt x="307900" y="218384"/>
                </a:cubicBezTo>
                <a:cubicBezTo>
                  <a:pt x="352802" y="222660"/>
                  <a:pt x="408395" y="25968"/>
                  <a:pt x="449021" y="25968"/>
                </a:cubicBezTo>
                <a:cubicBezTo>
                  <a:pt x="489647" y="25968"/>
                  <a:pt x="515306" y="207694"/>
                  <a:pt x="551655" y="218384"/>
                </a:cubicBezTo>
                <a:cubicBezTo>
                  <a:pt x="588004" y="229074"/>
                  <a:pt x="667117" y="90107"/>
                  <a:pt x="667117" y="90107"/>
                </a:cubicBezTo>
              </a:path>
            </a:pathLst>
          </a:cu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3" name="Straight Arrow Connector 172"/>
          <p:cNvCxnSpPr>
            <a:stCxn id="172" idx="5"/>
          </p:cNvCxnSpPr>
          <p:nvPr/>
        </p:nvCxnSpPr>
        <p:spPr>
          <a:xfrm flipV="1">
            <a:off x="7090684" y="2564880"/>
            <a:ext cx="156959" cy="15157"/>
          </a:xfrm>
          <a:prstGeom prst="straightConnector1">
            <a:avLst/>
          </a:prstGeom>
          <a:ln w="25400" cap="sq">
            <a:solidFill>
              <a:srgbClr val="0000FF"/>
            </a:solidFill>
            <a:round/>
            <a:headEnd type="none" w="med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/>
          <p:cNvCxnSpPr/>
          <p:nvPr/>
        </p:nvCxnSpPr>
        <p:spPr>
          <a:xfrm flipH="1">
            <a:off x="7247643" y="2292628"/>
            <a:ext cx="576080" cy="0"/>
          </a:xfrm>
          <a:prstGeom prst="line">
            <a:avLst/>
          </a:prstGeom>
          <a:ln w="12700" cap="sq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Arrow Connector 176"/>
          <p:cNvCxnSpPr/>
          <p:nvPr/>
        </p:nvCxnSpPr>
        <p:spPr>
          <a:xfrm flipV="1">
            <a:off x="7524410" y="1700760"/>
            <a:ext cx="0" cy="576080"/>
          </a:xfrm>
          <a:prstGeom prst="straightConnector1">
            <a:avLst/>
          </a:prstGeom>
          <a:ln w="38100" cap="sq">
            <a:solidFill>
              <a:srgbClr val="FF0000"/>
            </a:solidFill>
            <a:round/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7884460" y="2060810"/>
            <a:ext cx="1428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τ</a:t>
            </a:r>
            <a:r>
              <a:rPr lang="en-US" baseline="-25000" dirty="0" err="1" smtClean="0"/>
              <a:t>Virtual</a:t>
            </a:r>
            <a:endParaRPr lang="en-US" baseline="-25000" dirty="0"/>
          </a:p>
        </p:txBody>
      </p:sp>
      <p:sp>
        <p:nvSpPr>
          <p:cNvPr id="178" name="Freeform 177"/>
          <p:cNvSpPr/>
          <p:nvPr/>
        </p:nvSpPr>
        <p:spPr>
          <a:xfrm>
            <a:off x="6412294" y="2057870"/>
            <a:ext cx="667117" cy="218970"/>
          </a:xfrm>
          <a:custGeom>
            <a:avLst/>
            <a:gdLst>
              <a:gd name="connsiteX0" fmla="*/ 0 w 667117"/>
              <a:gd name="connsiteY0" fmla="*/ 179901 h 218970"/>
              <a:gd name="connsiteX1" fmla="*/ 179608 w 667117"/>
              <a:gd name="connsiteY1" fmla="*/ 313 h 218970"/>
              <a:gd name="connsiteX2" fmla="*/ 307900 w 667117"/>
              <a:gd name="connsiteY2" fmla="*/ 218384 h 218970"/>
              <a:gd name="connsiteX3" fmla="*/ 449021 w 667117"/>
              <a:gd name="connsiteY3" fmla="*/ 25968 h 218970"/>
              <a:gd name="connsiteX4" fmla="*/ 551655 w 667117"/>
              <a:gd name="connsiteY4" fmla="*/ 218384 h 218970"/>
              <a:gd name="connsiteX5" fmla="*/ 667117 w 667117"/>
              <a:gd name="connsiteY5" fmla="*/ 90107 h 218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67117" h="218970">
                <a:moveTo>
                  <a:pt x="0" y="179901"/>
                </a:moveTo>
                <a:cubicBezTo>
                  <a:pt x="64145" y="86900"/>
                  <a:pt x="128291" y="-6101"/>
                  <a:pt x="179608" y="313"/>
                </a:cubicBezTo>
                <a:cubicBezTo>
                  <a:pt x="230925" y="6727"/>
                  <a:pt x="262998" y="214108"/>
                  <a:pt x="307900" y="218384"/>
                </a:cubicBezTo>
                <a:cubicBezTo>
                  <a:pt x="352802" y="222660"/>
                  <a:pt x="408395" y="25968"/>
                  <a:pt x="449021" y="25968"/>
                </a:cubicBezTo>
                <a:cubicBezTo>
                  <a:pt x="489647" y="25968"/>
                  <a:pt x="515306" y="207694"/>
                  <a:pt x="551655" y="218384"/>
                </a:cubicBezTo>
                <a:cubicBezTo>
                  <a:pt x="588004" y="229074"/>
                  <a:pt x="667117" y="90107"/>
                  <a:pt x="667117" y="90107"/>
                </a:cubicBezTo>
              </a:path>
            </a:pathLst>
          </a:cu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9" name="Straight Arrow Connector 178"/>
          <p:cNvCxnSpPr>
            <a:stCxn id="178" idx="5"/>
          </p:cNvCxnSpPr>
          <p:nvPr/>
        </p:nvCxnSpPr>
        <p:spPr>
          <a:xfrm flipV="1">
            <a:off x="7079411" y="2132820"/>
            <a:ext cx="156959" cy="15157"/>
          </a:xfrm>
          <a:prstGeom prst="straightConnector1">
            <a:avLst/>
          </a:prstGeom>
          <a:ln w="25400" cap="sq">
            <a:solidFill>
              <a:srgbClr val="0000FF"/>
            </a:solidFill>
            <a:round/>
            <a:headEnd type="none" w="med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395420" y="3225770"/>
            <a:ext cx="83531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Very dense spatial and timed packing of photons required to have two photons ‘in the same place at the same time’!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  <a:sym typeface="Wingdings"/>
              </a:rPr>
              <a:t> Focal Point of Femtosecond Laser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81" name="Picture 180" descr="Screen Shot 2017-04-28 at 6.22.07 PM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9110" y="4184304"/>
            <a:ext cx="3484947" cy="2550609"/>
          </a:xfrm>
          <a:prstGeom prst="rect">
            <a:avLst/>
          </a:prstGeom>
        </p:spPr>
      </p:pic>
      <p:sp>
        <p:nvSpPr>
          <p:cNvPr id="182" name="Right Arrow 181"/>
          <p:cNvSpPr/>
          <p:nvPr/>
        </p:nvSpPr>
        <p:spPr>
          <a:xfrm>
            <a:off x="1495190" y="5999370"/>
            <a:ext cx="726115" cy="238020"/>
          </a:xfrm>
          <a:prstGeom prst="rightArrow">
            <a:avLst>
              <a:gd name="adj1" fmla="val 43918"/>
              <a:gd name="adj2" fmla="val 50000"/>
            </a:avLst>
          </a:prstGeom>
          <a:solidFill>
            <a:srgbClr val="0000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183" name="Right Arrow 182"/>
          <p:cNvSpPr/>
          <p:nvPr/>
        </p:nvSpPr>
        <p:spPr>
          <a:xfrm flipH="1">
            <a:off x="3064742" y="5720025"/>
            <a:ext cx="668346" cy="238020"/>
          </a:xfrm>
          <a:prstGeom prst="rightArrow">
            <a:avLst>
              <a:gd name="adj1" fmla="val 57125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TextBox 183"/>
          <p:cNvSpPr txBox="1"/>
          <p:nvPr/>
        </p:nvSpPr>
        <p:spPr>
          <a:xfrm>
            <a:off x="1495190" y="6165380"/>
            <a:ext cx="8841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chemeClr val="bg1"/>
                </a:solidFill>
              </a:rPr>
              <a:t>380nm,200fs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3031022" y="5958045"/>
            <a:ext cx="9692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chemeClr val="bg1"/>
                </a:solidFill>
              </a:rPr>
              <a:t>760nm, 200fs</a:t>
            </a:r>
            <a:endParaRPr lang="en-US" sz="1500" dirty="0">
              <a:solidFill>
                <a:schemeClr val="bg1"/>
              </a:solidFill>
            </a:endParaRPr>
          </a:p>
        </p:txBody>
      </p:sp>
      <p:pic>
        <p:nvPicPr>
          <p:cNvPr id="59" name="Picture 5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20" y="4184304"/>
            <a:ext cx="3911845" cy="2538353"/>
          </a:xfrm>
          <a:prstGeom prst="rect">
            <a:avLst/>
          </a:prstGeom>
        </p:spPr>
      </p:pic>
      <p:sp>
        <p:nvSpPr>
          <p:cNvPr id="186" name="TextBox 185"/>
          <p:cNvSpPr txBox="1"/>
          <p:nvPr/>
        </p:nvSpPr>
        <p:spPr>
          <a:xfrm>
            <a:off x="6012200" y="2276840"/>
            <a:ext cx="720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rgbClr val="0000FF"/>
                </a:solidFill>
              </a:rPr>
              <a:t>E</a:t>
            </a:r>
            <a:r>
              <a:rPr lang="en-US" sz="2000" baseline="-25000" dirty="0" err="1" smtClean="0">
                <a:solidFill>
                  <a:srgbClr val="0000FF"/>
                </a:solidFill>
              </a:rPr>
              <a:t>γ</a:t>
            </a:r>
            <a:endParaRPr lang="en-US" sz="2000" baseline="-25000" dirty="0">
              <a:solidFill>
                <a:srgbClr val="0000FF"/>
              </a:solidFill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6012200" y="1947922"/>
            <a:ext cx="720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rgbClr val="0000FF"/>
                </a:solidFill>
              </a:rPr>
              <a:t>E</a:t>
            </a:r>
            <a:r>
              <a:rPr lang="en-US" sz="2000" baseline="-25000" dirty="0" err="1" smtClean="0">
                <a:solidFill>
                  <a:srgbClr val="0000FF"/>
                </a:solidFill>
              </a:rPr>
              <a:t>γ</a:t>
            </a:r>
            <a:endParaRPr lang="en-US" sz="2000" baseline="-25000" dirty="0">
              <a:solidFill>
                <a:srgbClr val="0000FF"/>
              </a:solidFill>
            </a:endParaRPr>
          </a:p>
        </p:txBody>
      </p:sp>
      <p:cxnSp>
        <p:nvCxnSpPr>
          <p:cNvPr id="61" name="Straight Arrow Connector 60"/>
          <p:cNvCxnSpPr/>
          <p:nvPr/>
        </p:nvCxnSpPr>
        <p:spPr>
          <a:xfrm>
            <a:off x="2915770" y="1932578"/>
            <a:ext cx="0" cy="792110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H="1">
            <a:off x="2640559" y="2721728"/>
            <a:ext cx="388818" cy="0"/>
          </a:xfrm>
          <a:prstGeom prst="line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/>
          <p:cNvCxnSpPr/>
          <p:nvPr/>
        </p:nvCxnSpPr>
        <p:spPr>
          <a:xfrm flipH="1">
            <a:off x="2627730" y="1932578"/>
            <a:ext cx="388818" cy="0"/>
          </a:xfrm>
          <a:prstGeom prst="line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2843760" y="2165357"/>
            <a:ext cx="63914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E</a:t>
            </a:r>
            <a:r>
              <a:rPr lang="en-US" sz="1600" baseline="-25000" dirty="0" err="1"/>
              <a:t>Gap</a:t>
            </a:r>
            <a:endParaRPr lang="en-US" sz="1600" baseline="-25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008515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65" grpId="0" animBg="1"/>
      <p:bldP spid="13" grpId="0"/>
      <p:bldP spid="166" grpId="0"/>
      <p:bldP spid="14" grpId="0" animBg="1"/>
      <p:bldP spid="15" grpId="0" animBg="1"/>
      <p:bldP spid="54" grpId="0"/>
      <p:bldP spid="55" grpId="0" animBg="1"/>
      <p:bldP spid="56" grpId="0"/>
      <p:bldP spid="167" grpId="0" animBg="1"/>
      <p:bldP spid="168" grpId="0" animBg="1"/>
      <p:bldP spid="170" grpId="0"/>
      <p:bldP spid="171" grpId="0"/>
      <p:bldP spid="172" grpId="0" animBg="1"/>
      <p:bldP spid="57" grpId="0"/>
      <p:bldP spid="178" grpId="0" animBg="1"/>
      <p:bldP spid="58" grpId="0"/>
      <p:bldP spid="182" grpId="0" animBg="1"/>
      <p:bldP spid="183" grpId="0" animBg="1"/>
      <p:bldP spid="184" grpId="0"/>
      <p:bldP spid="185" grpId="0"/>
      <p:bldP spid="186" grpId="0"/>
      <p:bldP spid="187" grpId="0"/>
      <p:bldP spid="97" grpId="0"/>
    </p:bldLst>
  </p:timing>
</p:sld>
</file>

<file path=ppt/theme/theme1.xml><?xml version="1.0" encoding="utf-8"?>
<a:theme xmlns:a="http://schemas.openxmlformats.org/drawingml/2006/main" name="eth_praesentation_4zu3_ETH1">
  <a:themeElements>
    <a:clrScheme name="ETH 1 - Externe Kommunikation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1F407A"/>
      </a:accent1>
      <a:accent2>
        <a:srgbClr val="435F8F"/>
      </a:accent2>
      <a:accent3>
        <a:srgbClr val="677DA5"/>
      </a:accent3>
      <a:accent4>
        <a:srgbClr val="8B9CBA"/>
      </a:accent4>
      <a:accent5>
        <a:srgbClr val="AEBACF"/>
      </a:accent5>
      <a:accent6>
        <a:srgbClr val="D2D9E4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1 - Externe Kommunikation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1F407A"/>
        </a:accent1>
        <a:accent2>
          <a:srgbClr val="435F8F"/>
        </a:accent2>
        <a:accent3>
          <a:srgbClr val="677DA5"/>
        </a:accent3>
        <a:accent4>
          <a:srgbClr val="8B9CBA"/>
        </a:accent4>
        <a:accent5>
          <a:srgbClr val="AEBACF"/>
        </a:accent5>
        <a:accent6>
          <a:srgbClr val="D2D9E4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="" xmlns:thm15="http://schemas.microsoft.com/office/thememl/2012/main" name="eth_praesentation_4zu3_ETH1_d" id="{13D4407A-1790-4B2E-BB8C-EB574A67D067}" vid="{4BFD40ED-96EC-464F-AA58-D037423ACDB5}"/>
    </a:ext>
  </a:extLst>
</a:theme>
</file>

<file path=ppt/theme/theme10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eth_praesentation_4zu3_ETH2">
  <a:themeElements>
    <a:clrScheme name="ETH 2 - Interne Kommunikation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485A2C"/>
      </a:accent1>
      <a:accent2>
        <a:srgbClr val="65744E"/>
      </a:accent2>
      <a:accent3>
        <a:srgbClr val="838F70"/>
      </a:accent3>
      <a:accent4>
        <a:srgbClr val="A0A991"/>
      </a:accent4>
      <a:accent5>
        <a:srgbClr val="BDC4B3"/>
      </a:accent5>
      <a:accent6>
        <a:srgbClr val="DADED5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2 - Interne Kommunikation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485A2C"/>
        </a:accent1>
        <a:accent2>
          <a:srgbClr val="65744E"/>
        </a:accent2>
        <a:accent3>
          <a:srgbClr val="838F70"/>
        </a:accent3>
        <a:accent4>
          <a:srgbClr val="A0A991"/>
        </a:accent4>
        <a:accent5>
          <a:srgbClr val="BDC4B3"/>
        </a:accent5>
        <a:accent6>
          <a:srgbClr val="DADED5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="" xmlns:thm15="http://schemas.microsoft.com/office/thememl/2012/main" name="eth_praesentation_4zu3_ETH1_d" id="{13D4407A-1790-4B2E-BB8C-EB574A67D067}" vid="{4BFD40ED-96EC-464F-AA58-D037423ACDB5}"/>
    </a:ext>
  </a:extLst>
</a:theme>
</file>

<file path=ppt/theme/theme3.xml><?xml version="1.0" encoding="utf-8"?>
<a:theme xmlns:a="http://schemas.openxmlformats.org/drawingml/2006/main" name="eth_praesentation_4zu3_ETH3">
  <a:themeElements>
    <a:clrScheme name="ETH 3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1269B0"/>
      </a:accent1>
      <a:accent2>
        <a:srgbClr val="3881BD"/>
      </a:accent2>
      <a:accent3>
        <a:srgbClr val="5E99C9"/>
      </a:accent3>
      <a:accent4>
        <a:srgbClr val="84B1D6"/>
      </a:accent4>
      <a:accent5>
        <a:srgbClr val="AAC9E3"/>
      </a:accent5>
      <a:accent6>
        <a:srgbClr val="D0E1EF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3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1269B0"/>
        </a:accent1>
        <a:accent2>
          <a:srgbClr val="3881BD"/>
        </a:accent2>
        <a:accent3>
          <a:srgbClr val="5E99C9"/>
        </a:accent3>
        <a:accent4>
          <a:srgbClr val="84B1D6"/>
        </a:accent4>
        <a:accent5>
          <a:srgbClr val="AAC9E3"/>
        </a:accent5>
        <a:accent6>
          <a:srgbClr val="D0E1EF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="" xmlns:thm15="http://schemas.microsoft.com/office/thememl/2012/main" name="eth_praesentation_4zu3_ETH1_d" id="{13D4407A-1790-4B2E-BB8C-EB574A67D067}" vid="{4BFD40ED-96EC-464F-AA58-D037423ACDB5}"/>
    </a:ext>
  </a:extLst>
</a:theme>
</file>

<file path=ppt/theme/theme4.xml><?xml version="1.0" encoding="utf-8"?>
<a:theme xmlns:a="http://schemas.openxmlformats.org/drawingml/2006/main" name="3_eth_praesentation_4zu3_ETH1">
  <a:themeElements>
    <a:clrScheme name="ETH 4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72791C"/>
      </a:accent1>
      <a:accent2>
        <a:srgbClr val="898E40"/>
      </a:accent2>
      <a:accent3>
        <a:srgbClr val="9FA465"/>
      </a:accent3>
      <a:accent4>
        <a:srgbClr val="B6B989"/>
      </a:accent4>
      <a:accent5>
        <a:srgbClr val="CCCFAD"/>
      </a:accent5>
      <a:accent6>
        <a:srgbClr val="E3E4D2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4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72791C"/>
        </a:accent1>
        <a:accent2>
          <a:srgbClr val="898E40"/>
        </a:accent2>
        <a:accent3>
          <a:srgbClr val="9FA465"/>
        </a:accent3>
        <a:accent4>
          <a:srgbClr val="B6B989"/>
        </a:accent4>
        <a:accent5>
          <a:srgbClr val="CCCFAD"/>
        </a:accent5>
        <a:accent6>
          <a:srgbClr val="E3E4D2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="" xmlns:thm15="http://schemas.microsoft.com/office/thememl/2012/main" name="eth_praesentation_4zu3_ETH1_d" id="{13D4407A-1790-4B2E-BB8C-EB574A67D067}" vid="{4BFD40ED-96EC-464F-AA58-D037423ACDB5}"/>
    </a:ext>
  </a:extLst>
</a:theme>
</file>

<file path=ppt/theme/theme5.xml><?xml version="1.0" encoding="utf-8"?>
<a:theme xmlns:a="http://schemas.openxmlformats.org/drawingml/2006/main" name="eth_praesentation_4zu3_ETH5">
  <a:themeElements>
    <a:clrScheme name="ETH 5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91056A"/>
      </a:accent1>
      <a:accent2>
        <a:srgbClr val="A32D82"/>
      </a:accent2>
      <a:accent3>
        <a:srgbClr val="B4559A"/>
      </a:accent3>
      <a:accent4>
        <a:srgbClr val="C67DB2"/>
      </a:accent4>
      <a:accent5>
        <a:srgbClr val="D7A5C9"/>
      </a:accent5>
      <a:accent6>
        <a:srgbClr val="DFCDE1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5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91056A"/>
        </a:accent1>
        <a:accent2>
          <a:srgbClr val="A32D82"/>
        </a:accent2>
        <a:accent3>
          <a:srgbClr val="B4559A"/>
        </a:accent3>
        <a:accent4>
          <a:srgbClr val="C67DB2"/>
        </a:accent4>
        <a:accent5>
          <a:srgbClr val="D7A5C9"/>
        </a:accent5>
        <a:accent6>
          <a:srgbClr val="DFCDE1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="" xmlns:thm15="http://schemas.microsoft.com/office/thememl/2012/main" name="eth_praesentation_4zu3_ETH1_d" id="{13D4407A-1790-4B2E-BB8C-EB574A67D067}" vid="{4BFD40ED-96EC-464F-AA58-D037423ACDB5}"/>
    </a:ext>
  </a:extLst>
</a:theme>
</file>

<file path=ppt/theme/theme6.xml><?xml version="1.0" encoding="utf-8"?>
<a:theme xmlns:a="http://schemas.openxmlformats.org/drawingml/2006/main" name="eth_praesentation_4zu3_ETH6">
  <a:themeElements>
    <a:clrScheme name="ETH 6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6F6F64"/>
      </a:accent1>
      <a:accent2>
        <a:srgbClr val="86867D"/>
      </a:accent2>
      <a:accent3>
        <a:srgbClr val="9D9D96"/>
      </a:accent3>
      <a:accent4>
        <a:srgbClr val="B4B4AE"/>
      </a:accent4>
      <a:accent5>
        <a:srgbClr val="CBCBC7"/>
      </a:accent5>
      <a:accent6>
        <a:srgbClr val="E2E2E0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6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6F6F64"/>
        </a:accent1>
        <a:accent2>
          <a:srgbClr val="86867D"/>
        </a:accent2>
        <a:accent3>
          <a:srgbClr val="9D9D96"/>
        </a:accent3>
        <a:accent4>
          <a:srgbClr val="B4B4AE"/>
        </a:accent4>
        <a:accent5>
          <a:srgbClr val="CBCBC7"/>
        </a:accent5>
        <a:accent6>
          <a:srgbClr val="E2E2E0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="" xmlns:thm15="http://schemas.microsoft.com/office/thememl/2012/main" name="eth_praesentation_4zu3_ETH1_d" id="{13D4407A-1790-4B2E-BB8C-EB574A67D067}" vid="{4BFD40ED-96EC-464F-AA58-D037423ACDB5}"/>
    </a:ext>
  </a:extLst>
</a:theme>
</file>

<file path=ppt/theme/theme7.xml><?xml version="1.0" encoding="utf-8"?>
<a:theme xmlns:a="http://schemas.openxmlformats.org/drawingml/2006/main" name="eth_praesentation_4zu3_ETH7">
  <a:themeElements>
    <a:clrScheme name="ETH 7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A8322D"/>
      </a:accent1>
      <a:accent2>
        <a:srgbClr val="B6534F"/>
      </a:accent2>
      <a:accent3>
        <a:srgbClr val="C47470"/>
      </a:accent3>
      <a:accent4>
        <a:srgbClr val="D29492"/>
      </a:accent4>
      <a:accent5>
        <a:srgbClr val="E0B5B3"/>
      </a:accent5>
      <a:accent6>
        <a:srgbClr val="EED6D5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7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A8322D"/>
        </a:accent1>
        <a:accent2>
          <a:srgbClr val="B6534F"/>
        </a:accent2>
        <a:accent3>
          <a:srgbClr val="C47470"/>
        </a:accent3>
        <a:accent4>
          <a:srgbClr val="D29492"/>
        </a:accent4>
        <a:accent5>
          <a:srgbClr val="E0B5B3"/>
        </a:accent5>
        <a:accent6>
          <a:srgbClr val="EED6D5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="" xmlns:thm15="http://schemas.microsoft.com/office/thememl/2012/main" name="eth_praesentation_4zu3_ETH1_d" id="{13D4407A-1790-4B2E-BB8C-EB574A67D067}" vid="{4BFD40ED-96EC-464F-AA58-D037423ACDB5}"/>
    </a:ext>
  </a:extLst>
</a:theme>
</file>

<file path=ppt/theme/theme8.xml><?xml version="1.0" encoding="utf-8"?>
<a:theme xmlns:a="http://schemas.openxmlformats.org/drawingml/2006/main" name="eth_praesentation_4zu3_ETH8">
  <a:themeElements>
    <a:clrScheme name="ETH 8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7A96"/>
      </a:accent1>
      <a:accent2>
        <a:srgbClr val="298FA7"/>
      </a:accent2>
      <a:accent3>
        <a:srgbClr val="52A5B8"/>
      </a:accent3>
      <a:accent4>
        <a:srgbClr val="7ABAC8"/>
      </a:accent4>
      <a:accent5>
        <a:srgbClr val="A3CFD9"/>
      </a:accent5>
      <a:accent6>
        <a:srgbClr val="CCE4EA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8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007A96"/>
        </a:accent1>
        <a:accent2>
          <a:srgbClr val="298FA7"/>
        </a:accent2>
        <a:accent3>
          <a:srgbClr val="52A5B8"/>
        </a:accent3>
        <a:accent4>
          <a:srgbClr val="7ABAC8"/>
        </a:accent4>
        <a:accent5>
          <a:srgbClr val="A3CFD9"/>
        </a:accent5>
        <a:accent6>
          <a:srgbClr val="CCE4E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="" xmlns:thm15="http://schemas.microsoft.com/office/thememl/2012/main" name="eth_praesentation_4zu3_ETH1_d" id="{13D4407A-1790-4B2E-BB8C-EB574A67D067}" vid="{4BFD40ED-96EC-464F-AA58-D037423ACDB5}"/>
    </a:ext>
  </a:extLst>
</a:theme>
</file>

<file path=ppt/theme/theme9.xml><?xml version="1.0" encoding="utf-8"?>
<a:theme xmlns:a="http://schemas.openxmlformats.org/drawingml/2006/main" name="eth_praesentation_4zu3_ETH9">
  <a:themeElements>
    <a:clrScheme name="ETH 9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956013"/>
      </a:accent1>
      <a:accent2>
        <a:srgbClr val="A67939"/>
      </a:accent2>
      <a:accent3>
        <a:srgbClr val="B7935F"/>
      </a:accent3>
      <a:accent4>
        <a:srgbClr val="C8AC84"/>
      </a:accent4>
      <a:accent5>
        <a:srgbClr val="D9C6AA"/>
      </a:accent5>
      <a:accent6>
        <a:srgbClr val="EADFD0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9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956013"/>
        </a:accent1>
        <a:accent2>
          <a:srgbClr val="A67939"/>
        </a:accent2>
        <a:accent3>
          <a:srgbClr val="B7935F"/>
        </a:accent3>
        <a:accent4>
          <a:srgbClr val="C8AC84"/>
        </a:accent4>
        <a:accent5>
          <a:srgbClr val="D9C6AA"/>
        </a:accent5>
        <a:accent6>
          <a:srgbClr val="EADFD0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="" xmlns:thm15="http://schemas.microsoft.com/office/thememl/2012/main" name="eth_praesentation_4zu3_ETH1_d" id="{13D4407A-1790-4B2E-BB8C-EB574A67D067}" vid="{4BFD40ED-96EC-464F-AA58-D037423ACDB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26785</TotalTime>
  <Words>1852</Words>
  <Application>Microsoft Macintosh PowerPoint</Application>
  <PresentationFormat>On-screen Show (4:3)</PresentationFormat>
  <Paragraphs>461</Paragraphs>
  <Slides>33</Slides>
  <Notes>30</Notes>
  <HiddenSlides>0</HiddenSlides>
  <MMClips>0</MMClips>
  <ScaleCrop>false</ScaleCrop>
  <HeadingPairs>
    <vt:vector size="4" baseType="variant">
      <vt:variant>
        <vt:lpstr>Theme</vt:lpstr>
      </vt:variant>
      <vt:variant>
        <vt:i4>9</vt:i4>
      </vt:variant>
      <vt:variant>
        <vt:lpstr>Slide Titles</vt:lpstr>
      </vt:variant>
      <vt:variant>
        <vt:i4>33</vt:i4>
      </vt:variant>
    </vt:vector>
  </HeadingPairs>
  <TitlesOfParts>
    <vt:vector size="42" baseType="lpstr">
      <vt:lpstr>eth_praesentation_4zu3_ETH1</vt:lpstr>
      <vt:lpstr>eth_praesentation_4zu3_ETH2</vt:lpstr>
      <vt:lpstr>eth_praesentation_4zu3_ETH3</vt:lpstr>
      <vt:lpstr>3_eth_praesentation_4zu3_ETH1</vt:lpstr>
      <vt:lpstr>eth_praesentation_4zu3_ETH5</vt:lpstr>
      <vt:lpstr>eth_praesentation_4zu3_ETH6</vt:lpstr>
      <vt:lpstr>eth_praesentation_4zu3_ETH7</vt:lpstr>
      <vt:lpstr>eth_praesentation_4zu3_ETH8</vt:lpstr>
      <vt:lpstr>eth_praesentation_4zu3_ETH9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Kaspar Guggenbühl</dc:creator>
  <cp:lastModifiedBy>Anon</cp:lastModifiedBy>
  <cp:revision>868</cp:revision>
  <cp:lastPrinted>2017-12-11T13:58:35Z</cp:lastPrinted>
  <dcterms:created xsi:type="dcterms:W3CDTF">2013-05-24T16:23:39Z</dcterms:created>
  <dcterms:modified xsi:type="dcterms:W3CDTF">2017-12-12T14:55:13Z</dcterms:modified>
</cp:coreProperties>
</file>