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05" r:id="rId1"/>
  </p:sldMasterIdLst>
  <p:notesMasterIdLst>
    <p:notesMasterId r:id="rId25"/>
  </p:notesMasterIdLst>
  <p:sldIdLst>
    <p:sldId id="275" r:id="rId2"/>
    <p:sldId id="276" r:id="rId3"/>
    <p:sldId id="285" r:id="rId4"/>
    <p:sldId id="332" r:id="rId5"/>
    <p:sldId id="325" r:id="rId6"/>
    <p:sldId id="324" r:id="rId7"/>
    <p:sldId id="319" r:id="rId8"/>
    <p:sldId id="289" r:id="rId9"/>
    <p:sldId id="318" r:id="rId10"/>
    <p:sldId id="327" r:id="rId11"/>
    <p:sldId id="328" r:id="rId12"/>
    <p:sldId id="331" r:id="rId13"/>
    <p:sldId id="320" r:id="rId14"/>
    <p:sldId id="278" r:id="rId15"/>
    <p:sldId id="274" r:id="rId16"/>
    <p:sldId id="313" r:id="rId17"/>
    <p:sldId id="329" r:id="rId18"/>
    <p:sldId id="312" r:id="rId19"/>
    <p:sldId id="330" r:id="rId20"/>
    <p:sldId id="267" r:id="rId21"/>
    <p:sldId id="333" r:id="rId22"/>
    <p:sldId id="317" r:id="rId23"/>
    <p:sldId id="277" r:id="rId24"/>
  </p:sldIdLst>
  <p:sldSz cx="9144000" cy="6858000" type="screen4x3"/>
  <p:notesSz cx="6411913" cy="9263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4EB4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1" autoAdjust="0"/>
    <p:restoredTop sz="94660"/>
  </p:normalViewPr>
  <p:slideViewPr>
    <p:cSldViewPr snapToGrid="0">
      <p:cViewPr varScale="1">
        <p:scale>
          <a:sx n="85" d="100"/>
          <a:sy n="85" d="100"/>
        </p:scale>
        <p:origin x="19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1296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endo\Desktop\FPIX2irradDoubl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12786257053793"/>
          <c:y val="0.13759116753668846"/>
          <c:w val="0.82475240594925647"/>
          <c:h val="0.68947506561679794"/>
        </c:manualLayout>
      </c:layout>
      <c:scatterChart>
        <c:scatterStyle val="lineMarker"/>
        <c:varyColors val="0"/>
        <c:ser>
          <c:idx val="0"/>
          <c:order val="0"/>
          <c:tx>
            <c:v>irrad</c:v>
          </c:tx>
          <c:spPr>
            <a:ln w="25400" cap="rnd">
              <a:noFill/>
              <a:round/>
            </a:ln>
            <a:effectLst/>
          </c:spPr>
          <c:marker>
            <c:symbol val="x"/>
            <c:size val="12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(irrad_double!$C$4,irrad_double!$C$6:$C$9,irrad_double!$C$12:$C$15)</c:f>
              <c:numCache>
                <c:formatCode>General</c:formatCode>
                <c:ptCount val="9"/>
                <c:pt idx="0">
                  <c:v>5</c:v>
                </c:pt>
                <c:pt idx="1">
                  <c:v>12.24744871391589</c:v>
                </c:pt>
                <c:pt idx="2">
                  <c:v>14.142135623730951</c:v>
                </c:pt>
                <c:pt idx="3">
                  <c:v>10</c:v>
                </c:pt>
                <c:pt idx="4">
                  <c:v>7.0710678118654755</c:v>
                </c:pt>
                <c:pt idx="5">
                  <c:v>10.954451150103322</c:v>
                </c:pt>
                <c:pt idx="6">
                  <c:v>8.9442719099991592</c:v>
                </c:pt>
                <c:pt idx="7">
                  <c:v>11.401754250991379</c:v>
                </c:pt>
                <c:pt idx="8">
                  <c:v>12.649110640673518</c:v>
                </c:pt>
              </c:numCache>
            </c:numRef>
          </c:xVal>
          <c:yVal>
            <c:numRef>
              <c:f>(irrad_double!$D$4,irrad_double!$D$6:$D$9,irrad_double!$D$12:$D$15)</c:f>
              <c:numCache>
                <c:formatCode>General</c:formatCode>
                <c:ptCount val="9"/>
                <c:pt idx="0">
                  <c:v>193.4</c:v>
                </c:pt>
                <c:pt idx="1">
                  <c:v>404.3</c:v>
                </c:pt>
                <c:pt idx="2">
                  <c:v>472.6</c:v>
                </c:pt>
                <c:pt idx="3">
                  <c:v>332.7</c:v>
                </c:pt>
                <c:pt idx="4">
                  <c:v>246.3</c:v>
                </c:pt>
                <c:pt idx="5">
                  <c:v>363.6</c:v>
                </c:pt>
                <c:pt idx="6">
                  <c:v>303.2</c:v>
                </c:pt>
                <c:pt idx="7">
                  <c:v>376.4</c:v>
                </c:pt>
                <c:pt idx="8">
                  <c:v>416.2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868-4FEA-8892-3F1EF6F8E0EF}"/>
            </c:ext>
          </c:extLst>
        </c:ser>
        <c:ser>
          <c:idx val="1"/>
          <c:order val="1"/>
          <c:tx>
            <c:v>non irrad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0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(non_irrad!$C$4,non_irrad!$C$6,non_irrad!$C$9)</c:f>
              <c:numCache>
                <c:formatCode>General</c:formatCode>
                <c:ptCount val="3"/>
                <c:pt idx="0">
                  <c:v>14.142135623730951</c:v>
                </c:pt>
                <c:pt idx="1">
                  <c:v>10</c:v>
                </c:pt>
                <c:pt idx="2">
                  <c:v>7.0710678118654755</c:v>
                </c:pt>
              </c:numCache>
            </c:numRef>
          </c:xVal>
          <c:yVal>
            <c:numRef>
              <c:f>(non_irrad!$D$4,non_irrad!$D$6,non_irrad!$D$9)</c:f>
              <c:numCache>
                <c:formatCode>General</c:formatCode>
                <c:ptCount val="3"/>
                <c:pt idx="0">
                  <c:v>489.8</c:v>
                </c:pt>
                <c:pt idx="1">
                  <c:v>337.1</c:v>
                </c:pt>
                <c:pt idx="2">
                  <c:v>234.4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868-4FEA-8892-3F1EF6F8E0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7440848"/>
        <c:axId val="637447376"/>
      </c:scatterChart>
      <c:valAx>
        <c:axId val="637440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7447376"/>
        <c:crosses val="autoZero"/>
        <c:crossBetween val="midCat"/>
      </c:valAx>
      <c:valAx>
        <c:axId val="63744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74408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4667901432620182"/>
          <c:y val="0.12697451029050555"/>
          <c:w val="0.33423785610925572"/>
          <c:h val="0.189847623213764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778494" cy="464762"/>
          </a:xfrm>
          <a:prstGeom prst="rect">
            <a:avLst/>
          </a:prstGeom>
        </p:spPr>
        <p:txBody>
          <a:bodyPr vert="horz" lIns="89536" tIns="44769" rIns="89536" bIns="4476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631936" y="0"/>
            <a:ext cx="2778494" cy="464762"/>
          </a:xfrm>
          <a:prstGeom prst="rect">
            <a:avLst/>
          </a:prstGeom>
        </p:spPr>
        <p:txBody>
          <a:bodyPr vert="horz" lIns="89536" tIns="44769" rIns="89536" bIns="44769" rtlCol="0"/>
          <a:lstStyle>
            <a:lvl1pPr algn="r">
              <a:defRPr sz="1300"/>
            </a:lvl1pPr>
          </a:lstStyle>
          <a:p>
            <a:fld id="{FC907067-F9A8-4C54-9254-9A2DD092870A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2363" y="1157288"/>
            <a:ext cx="4167187" cy="3127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536" tIns="44769" rIns="89536" bIns="44769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41192" y="4457850"/>
            <a:ext cx="5129530" cy="3647330"/>
          </a:xfrm>
          <a:prstGeom prst="rect">
            <a:avLst/>
          </a:prstGeom>
        </p:spPr>
        <p:txBody>
          <a:bodyPr vert="horz" lIns="89536" tIns="44769" rIns="89536" bIns="44769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8798306"/>
            <a:ext cx="2778494" cy="464761"/>
          </a:xfrm>
          <a:prstGeom prst="rect">
            <a:avLst/>
          </a:prstGeom>
        </p:spPr>
        <p:txBody>
          <a:bodyPr vert="horz" lIns="89536" tIns="44769" rIns="89536" bIns="4476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631936" y="8798306"/>
            <a:ext cx="2778494" cy="464761"/>
          </a:xfrm>
          <a:prstGeom prst="rect">
            <a:avLst/>
          </a:prstGeom>
        </p:spPr>
        <p:txBody>
          <a:bodyPr vert="horz" lIns="89536" tIns="44769" rIns="89536" bIns="44769" rtlCol="0" anchor="b"/>
          <a:lstStyle>
            <a:lvl1pPr algn="r">
              <a:defRPr sz="1300"/>
            </a:lvl1pPr>
          </a:lstStyle>
          <a:p>
            <a:fld id="{B5B17627-DC84-464D-B1FF-A0980414F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644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 Black" panose="020B0A040201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17627-DC84-464D-B1FF-A0980414F81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74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17627-DC84-464D-B1FF-A0980414F8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67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norbert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17627-DC84-464D-B1FF-A0980414F8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764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8500"/>
            <a:ext cx="4660900" cy="34956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99130" y="4426853"/>
            <a:ext cx="5593027" cy="4193861"/>
          </a:xfrm>
          <a:prstGeom prst="rect">
            <a:avLst/>
          </a:prstGeom>
        </p:spPr>
        <p:txBody>
          <a:bodyPr lIns="93172" tIns="93172" rIns="93172" bIns="93172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2830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36153-1471-42FA-86B5-7E58BECC8B07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74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1471-5D1F-4020-9E07-6704D02264F3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498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A37B-198B-4D86-AD24-CAD659035EF5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423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58B7E-447A-4899-8504-C4C8CF18D95E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7156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73C9-A192-4566-839A-4D1B5A89CD88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898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9A327-DD20-46DC-9A68-47DEDC9B26CC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34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883B-BB06-4126-978C-FABE67FCB207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906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2402-0BDD-4B9B-8A23-D59123DA1317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077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49FC-6191-4FCE-BB48-65DBD2994293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344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27774" y="6418235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fld id="{00000000-1234-1234-1234-123412341234}" type="slidenum">
              <a:rPr lang="ja" smtClean="0"/>
              <a:pPr/>
              <a:t>‹#›</a:t>
            </a:fld>
            <a:endParaRPr lang="ja" dirty="0"/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99485" y="-1317"/>
            <a:ext cx="3086100" cy="365125"/>
          </a:xfrm>
        </p:spPr>
        <p:txBody>
          <a:bodyPr/>
          <a:lstStyle/>
          <a:p>
            <a:r>
              <a:rPr kumimoji="1" lang="zh-CN" altLang="en-US" dirty="0" smtClean="0"/>
              <a:t>第</a:t>
            </a:r>
            <a:r>
              <a:rPr kumimoji="1" lang="en-US" altLang="zh-CN" dirty="0" smtClean="0"/>
              <a:t>6</a:t>
            </a:r>
            <a:r>
              <a:rPr kumimoji="1" lang="zh-CN" altLang="en-US" dirty="0" smtClean="0"/>
              <a:t>回新学術研究会　北海道大学 </a:t>
            </a:r>
            <a:r>
              <a:rPr kumimoji="1" lang="en-US" altLang="zh-CN" dirty="0" smtClean="0"/>
              <a:t>2016.6.29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7395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62" y="69542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Footer Placeholder 5"/>
          <p:cNvSpPr txBox="1">
            <a:spLocks/>
          </p:cNvSpPr>
          <p:nvPr userDrawn="1"/>
        </p:nvSpPr>
        <p:spPr>
          <a:xfrm>
            <a:off x="0" y="6492875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K. Hara,  HSTD11</a:t>
            </a:r>
            <a:r>
              <a:rPr lang="ja-JP" altLang="en-US" dirty="0" smtClean="0"/>
              <a:t>＆</a:t>
            </a:r>
            <a:r>
              <a:rPr lang="en-US" altLang="ja-JP" dirty="0" smtClean="0"/>
              <a:t>SOIPIX2017</a:t>
            </a:r>
            <a:r>
              <a:rPr lang="en-US" dirty="0" smtClean="0"/>
              <a:t> Dec 11-15, 2017</a:t>
            </a:r>
            <a:r>
              <a:rPr lang="en-US" baseline="0" dirty="0" smtClean="0"/>
              <a:t> Okinawa</a:t>
            </a:r>
            <a:endParaRPr lang="en-US" dirty="0"/>
          </a:p>
        </p:txBody>
      </p: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8453680" y="6465502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775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D351-427A-4C68-8D2F-0604F1D90AE9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765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DC33-2182-45EE-BD7D-013BF808FBC7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20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36E0-B98F-4D3D-B0E9-0691F48D7F42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8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004665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53680" y="6465502"/>
            <a:ext cx="573161" cy="365125"/>
          </a:xfrm>
        </p:spPr>
        <p:txBody>
          <a:bodyPr/>
          <a:lstStyle>
            <a:lvl1pPr>
              <a:defRPr sz="16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324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004665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53680" y="6465502"/>
            <a:ext cx="573161" cy="365125"/>
          </a:xfrm>
        </p:spPr>
        <p:txBody>
          <a:bodyPr/>
          <a:lstStyle>
            <a:lvl1pPr>
              <a:defRPr sz="16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726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7274-F177-492C-A04A-E089977CD42A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891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5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004665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53680" y="6465502"/>
            <a:ext cx="573161" cy="365125"/>
          </a:xfrm>
        </p:spPr>
        <p:txBody>
          <a:bodyPr/>
          <a:lstStyle>
            <a:lvl1pPr>
              <a:defRPr sz="16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056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2CB952-2387-4C96-9366-63B8A7363776}" type="datetime1">
              <a:rPr lang="en-US" altLang="ja-JP" smtClean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HSTD11 Dec 11-15, 2017 Okinawa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42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577879/contributions/2741626/author/3348377" TargetMode="External"/><Relationship Id="rId13" Type="http://schemas.openxmlformats.org/officeDocument/2006/relationships/hyperlink" Target="https://indico.cern.ch/event/577879/contributions/2741626/author/3348385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indico.cern.ch/event/577879/contributions/2741626/author/3348381" TargetMode="External"/><Relationship Id="rId12" Type="http://schemas.openxmlformats.org/officeDocument/2006/relationships/hyperlink" Target="https://indico.cern.ch/event/577879/contributions/2741626/author/334838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577879/contributions/2741626/author/3348379" TargetMode="External"/><Relationship Id="rId11" Type="http://schemas.openxmlformats.org/officeDocument/2006/relationships/hyperlink" Target="https://indico.cern.ch/event/577879/contributions/2741626/author/3348384" TargetMode="External"/><Relationship Id="rId5" Type="http://schemas.openxmlformats.org/officeDocument/2006/relationships/hyperlink" Target="https://indico.cern.ch/event/577879/contributions/2741626/author/3348374" TargetMode="External"/><Relationship Id="rId15" Type="http://schemas.openxmlformats.org/officeDocument/2006/relationships/hyperlink" Target="https://indico.cern.ch/event/577879/contributions/2741626/author/3348383" TargetMode="External"/><Relationship Id="rId10" Type="http://schemas.openxmlformats.org/officeDocument/2006/relationships/hyperlink" Target="https://indico.cern.ch/event/577879/contributions/2741626/author/3348380" TargetMode="External"/><Relationship Id="rId4" Type="http://schemas.openxmlformats.org/officeDocument/2006/relationships/image" Target="../media/image5.jpg"/><Relationship Id="rId9" Type="http://schemas.openxmlformats.org/officeDocument/2006/relationships/hyperlink" Target="https://indico.cern.ch/event/577879/contributions/2741626/author/3348376" TargetMode="External"/><Relationship Id="rId14" Type="http://schemas.openxmlformats.org/officeDocument/2006/relationships/hyperlink" Target="https://indico.cern.ch/event/577879/contributions/2741626/author/3348375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1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98075" y="591869"/>
            <a:ext cx="86263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Radiation</a:t>
            </a:r>
            <a:r>
              <a:rPr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Hardness of </a:t>
            </a:r>
          </a:p>
          <a:p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Silicon-on-Insulator Pixel Devices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Ten years of struggle -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88488" y="6027003"/>
            <a:ext cx="85881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 Black" panose="020B0A04020102020204" pitchFamily="34" charset="0"/>
              </a:rPr>
              <a:t>Project supported </a:t>
            </a:r>
            <a:r>
              <a:rPr lang="en-US" sz="1600" dirty="0">
                <a:latin typeface="Arial Black" panose="020B0A04020102020204" pitchFamily="34" charset="0"/>
              </a:rPr>
              <a:t>by </a:t>
            </a:r>
            <a:endParaRPr lang="en-US" sz="1600" dirty="0" smtClean="0">
              <a:latin typeface="Arial Black" panose="020B0A04020102020204" pitchFamily="34" charset="0"/>
            </a:endParaRPr>
          </a:p>
          <a:p>
            <a:r>
              <a:rPr lang="en-US" sz="1600" dirty="0">
                <a:latin typeface="Arial Black" panose="020B0A04020102020204" pitchFamily="34" charset="0"/>
              </a:rPr>
              <a:t> </a:t>
            </a:r>
            <a:r>
              <a:rPr lang="en-US" sz="1600" dirty="0" smtClean="0">
                <a:latin typeface="Arial Black" panose="020B0A04020102020204" pitchFamily="34" charset="0"/>
              </a:rPr>
              <a:t> JSPS </a:t>
            </a:r>
            <a:r>
              <a:rPr lang="en-US" sz="1600" dirty="0">
                <a:latin typeface="Arial Black" panose="020B0A04020102020204" pitchFamily="34" charset="0"/>
              </a:rPr>
              <a:t>Grant-in-Aid for Scientific Research on Innovative Areas</a:t>
            </a:r>
          </a:p>
          <a:p>
            <a:r>
              <a:rPr lang="en-US" sz="1600" dirty="0">
                <a:latin typeface="Arial Black" panose="020B0A04020102020204" pitchFamily="34" charset="0"/>
              </a:rPr>
              <a:t> </a:t>
            </a:r>
            <a:r>
              <a:rPr lang="en-US" sz="1600" dirty="0" smtClean="0">
                <a:latin typeface="Arial Black" panose="020B0A04020102020204" pitchFamily="34" charset="0"/>
              </a:rPr>
              <a:t> </a:t>
            </a:r>
            <a:endParaRPr lang="en-US" sz="1600" dirty="0">
              <a:latin typeface="Arial Black" panose="020B0A04020102020204" pitchFamily="34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10" y="5207446"/>
            <a:ext cx="3566967" cy="796106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398074" y="2345124"/>
            <a:ext cx="82217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K. Hara (Univ. Tsukuba) </a:t>
            </a:r>
            <a:endParaRPr lang="en-US" sz="2400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endParaRPr lang="en-US" sz="2400" dirty="0">
              <a:latin typeface="Arial Black" panose="020B0A0402010202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5022164"/>
            <a:ext cx="1556865" cy="1721184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98074" y="3176121"/>
            <a:ext cx="78124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err="1">
                <a:hlinkClick r:id="rId5"/>
              </a:rPr>
              <a:t>Wataru</a:t>
            </a:r>
            <a:r>
              <a:rPr lang="en-US" altLang="ja-JP" dirty="0">
                <a:hlinkClick r:id="rId5"/>
              </a:rPr>
              <a:t> Aoyagi </a:t>
            </a:r>
            <a:r>
              <a:rPr lang="en-US" altLang="ja-JP" dirty="0"/>
              <a:t>(University of Tsukuba) </a:t>
            </a:r>
            <a:r>
              <a:rPr lang="en-US" altLang="ja-JP" dirty="0">
                <a:hlinkClick r:id="rId6"/>
              </a:rPr>
              <a:t>Shun Endo </a:t>
            </a:r>
            <a:r>
              <a:rPr lang="en-US" altLang="ja-JP" dirty="0"/>
              <a:t>(University of Tsukuba) </a:t>
            </a:r>
            <a:r>
              <a:rPr lang="en-US" altLang="ja-JP" dirty="0">
                <a:hlinkClick r:id="rId7"/>
              </a:rPr>
              <a:t>Hiroki Yamauchi </a:t>
            </a:r>
            <a:r>
              <a:rPr lang="en-US" altLang="ja-JP" dirty="0" smtClean="0"/>
              <a:t>(University </a:t>
            </a:r>
            <a:r>
              <a:rPr lang="en-US" altLang="ja-JP" dirty="0"/>
              <a:t>of Tsukuba) </a:t>
            </a:r>
            <a:r>
              <a:rPr lang="en-US" altLang="ja-JP" dirty="0" err="1">
                <a:hlinkClick r:id="rId8"/>
              </a:rPr>
              <a:t>Ryuhei</a:t>
            </a:r>
            <a:r>
              <a:rPr lang="en-US" altLang="ja-JP" dirty="0">
                <a:hlinkClick r:id="rId8"/>
              </a:rPr>
              <a:t> Abe </a:t>
            </a:r>
            <a:r>
              <a:rPr lang="en-US" altLang="ja-JP" dirty="0"/>
              <a:t>(University of </a:t>
            </a:r>
            <a:r>
              <a:rPr lang="en-US" altLang="ja-JP" dirty="0" smtClean="0"/>
              <a:t>Tsukuba</a:t>
            </a:r>
            <a:r>
              <a:rPr lang="en-US" altLang="ja-JP" dirty="0"/>
              <a:t>) </a:t>
            </a:r>
            <a:r>
              <a:rPr lang="en-US" altLang="ja-JP" dirty="0" err="1">
                <a:hlinkClick r:id="rId9"/>
              </a:rPr>
              <a:t>Shikie</a:t>
            </a:r>
            <a:r>
              <a:rPr lang="en-US" altLang="ja-JP" dirty="0">
                <a:hlinkClick r:id="rId9"/>
              </a:rPr>
              <a:t> </a:t>
            </a:r>
            <a:r>
              <a:rPr lang="en-US" altLang="ja-JP" dirty="0" err="1">
                <a:hlinkClick r:id="rId9"/>
              </a:rPr>
              <a:t>iwanami</a:t>
            </a:r>
            <a:r>
              <a:rPr lang="en-US" altLang="ja-JP" dirty="0">
                <a:hlinkClick r:id="rId9"/>
              </a:rPr>
              <a:t> </a:t>
            </a:r>
            <a:r>
              <a:rPr lang="en-US" altLang="ja-JP" dirty="0"/>
              <a:t>(University of Tsukuba) </a:t>
            </a:r>
            <a:r>
              <a:rPr lang="en-US" altLang="ja-JP" dirty="0" err="1">
                <a:hlinkClick r:id="rId10"/>
              </a:rPr>
              <a:t>Shunsuke</a:t>
            </a:r>
            <a:r>
              <a:rPr lang="en-US" altLang="ja-JP" dirty="0">
                <a:hlinkClick r:id="rId10"/>
              </a:rPr>
              <a:t> Honda </a:t>
            </a:r>
            <a:r>
              <a:rPr lang="en-US" altLang="ja-JP" dirty="0"/>
              <a:t>(University of Tsukuba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>
                <a:hlinkClick r:id="rId11"/>
              </a:rPr>
              <a:t>Toru </a:t>
            </a:r>
            <a:r>
              <a:rPr lang="en-US" altLang="ja-JP" dirty="0" err="1" smtClean="0">
                <a:hlinkClick r:id="rId11"/>
              </a:rPr>
              <a:t>Tsuboyama</a:t>
            </a:r>
            <a:r>
              <a:rPr lang="en-US" altLang="ja-JP" dirty="0" smtClean="0">
                <a:hlinkClick r:id="rId11"/>
              </a:rPr>
              <a:t> </a:t>
            </a:r>
            <a:r>
              <a:rPr lang="en-US" altLang="ja-JP" dirty="0"/>
              <a:t>(KEK) </a:t>
            </a:r>
            <a:r>
              <a:rPr lang="en-US" altLang="ja-JP" dirty="0" err="1">
                <a:hlinkClick r:id="rId12"/>
              </a:rPr>
              <a:t>Ysuo</a:t>
            </a:r>
            <a:r>
              <a:rPr lang="en-US" altLang="ja-JP" dirty="0">
                <a:hlinkClick r:id="rId12"/>
              </a:rPr>
              <a:t> Arai </a:t>
            </a:r>
            <a:r>
              <a:rPr lang="en-US" altLang="ja-JP" dirty="0"/>
              <a:t>(KEK) </a:t>
            </a:r>
            <a:r>
              <a:rPr lang="en-US" altLang="ja-JP" dirty="0" err="1">
                <a:hlinkClick r:id="rId13"/>
              </a:rPr>
              <a:t>Ikuo</a:t>
            </a:r>
            <a:r>
              <a:rPr lang="en-US" altLang="ja-JP" dirty="0">
                <a:hlinkClick r:id="rId13"/>
              </a:rPr>
              <a:t> </a:t>
            </a:r>
            <a:r>
              <a:rPr lang="en-US" altLang="ja-JP" dirty="0" err="1">
                <a:hlinkClick r:id="rId13"/>
              </a:rPr>
              <a:t>Kurachi</a:t>
            </a:r>
            <a:r>
              <a:rPr lang="en-US" altLang="ja-JP" dirty="0">
                <a:hlinkClick r:id="rId13"/>
              </a:rPr>
              <a:t> </a:t>
            </a:r>
            <a:r>
              <a:rPr lang="en-US" altLang="ja-JP" dirty="0"/>
              <a:t>(KEK) </a:t>
            </a:r>
            <a:r>
              <a:rPr lang="en-US" altLang="ja-JP" dirty="0" err="1">
                <a:hlinkClick r:id="rId14"/>
              </a:rPr>
              <a:t>Toshinobu</a:t>
            </a:r>
            <a:r>
              <a:rPr lang="en-US" altLang="ja-JP" dirty="0">
                <a:hlinkClick r:id="rId14"/>
              </a:rPr>
              <a:t> Miyoshi </a:t>
            </a:r>
            <a:r>
              <a:rPr lang="en-US" altLang="ja-JP" dirty="0"/>
              <a:t>(KEK) </a:t>
            </a:r>
            <a:r>
              <a:rPr lang="en-US" altLang="ja-JP" dirty="0">
                <a:hlinkClick r:id="rId15"/>
              </a:rPr>
              <a:t>Miho Yamada </a:t>
            </a:r>
            <a:r>
              <a:rPr lang="en-US" altLang="ja-JP" dirty="0"/>
              <a:t>(KEK</a:t>
            </a:r>
            <a:r>
              <a:rPr lang="en-US" altLang="ja-JP" dirty="0" smtClean="0"/>
              <a:t>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55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840" y="365126"/>
            <a:ext cx="8691154" cy="73547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Double SOI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6459" y="379446"/>
            <a:ext cx="114165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IEEE2013</a:t>
            </a:r>
            <a:endParaRPr kumimoji="1" lang="ja-JP" altLang="en-US" sz="20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717" y="1692665"/>
            <a:ext cx="8153400" cy="27432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779414" y="1438903"/>
            <a:ext cx="1216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However…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59255" y="4535780"/>
            <a:ext cx="7140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Substantial reduction of gm for PMOS….  </a:t>
            </a:r>
            <a:r>
              <a:rPr kumimoji="1" lang="ja-JP" altLang="en-US" dirty="0" smtClean="0"/>
              <a:t>⇔ </a:t>
            </a:r>
            <a:r>
              <a:rPr kumimoji="1" lang="en-US" altLang="ja-JP" dirty="0" smtClean="0"/>
              <a:t>reason understood and solved</a:t>
            </a:r>
          </a:p>
          <a:p>
            <a:r>
              <a:rPr kumimoji="1" lang="en-US" altLang="ja-JP" dirty="0" smtClean="0"/>
              <a:t>But, </a:t>
            </a:r>
            <a:r>
              <a:rPr kumimoji="1" lang="en-US" altLang="ja-JP" dirty="0" smtClean="0">
                <a:solidFill>
                  <a:srgbClr val="00B050"/>
                </a:solidFill>
              </a:rPr>
              <a:t>SOI works up to 100 </a:t>
            </a:r>
            <a:r>
              <a:rPr kumimoji="1" lang="en-US" altLang="ja-JP" dirty="0" err="1" smtClean="0">
                <a:solidFill>
                  <a:srgbClr val="00B050"/>
                </a:solidFill>
              </a:rPr>
              <a:t>kGy</a:t>
            </a:r>
            <a:r>
              <a:rPr kumimoji="1" lang="en-US" altLang="ja-JP" dirty="0" smtClean="0">
                <a:solidFill>
                  <a:srgbClr val="00B050"/>
                </a:solidFill>
              </a:rPr>
              <a:t>, good enough for ILC vertex 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35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840" y="365126"/>
            <a:ext cx="8691154" cy="73547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Double SOI PIXEL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6459" y="379446"/>
            <a:ext cx="172034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HSTD10(2015)</a:t>
            </a:r>
            <a:endParaRPr kumimoji="1"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64" y="1272055"/>
            <a:ext cx="5368558" cy="270241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982" y="1410981"/>
            <a:ext cx="2951430" cy="312504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597" y="4614772"/>
            <a:ext cx="2420162" cy="187382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8888" y="3974471"/>
            <a:ext cx="2906057" cy="2637099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3530851" y="955921"/>
            <a:ext cx="310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/>
              <a:t>Single VSOI2 control (INTPIXh2)</a:t>
            </a:r>
            <a:endParaRPr kumimoji="1" lang="ja-JP" altLang="en-US" u="sng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503" y="4351358"/>
            <a:ext cx="35133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Response after 100kGy observed</a:t>
            </a:r>
          </a:p>
          <a:p>
            <a:r>
              <a:rPr kumimoji="1" lang="en-US" altLang="ja-JP" dirty="0"/>
              <a:t>t</a:t>
            </a:r>
            <a:r>
              <a:rPr kumimoji="1" lang="en-US" altLang="ja-JP" dirty="0" smtClean="0"/>
              <a:t>hough </a:t>
            </a:r>
          </a:p>
          <a:p>
            <a:r>
              <a:rPr kumimoji="1" lang="en-US" altLang="ja-JP" dirty="0" smtClean="0"/>
              <a:t>V</a:t>
            </a:r>
            <a:r>
              <a:rPr kumimoji="1" lang="en-US" altLang="ja-JP" baseline="-25000" dirty="0" smtClean="0"/>
              <a:t>REST</a:t>
            </a:r>
            <a:r>
              <a:rPr kumimoji="1" lang="en-US" altLang="ja-JP" dirty="0" smtClean="0"/>
              <a:t> response not fully recovered</a:t>
            </a:r>
          </a:p>
          <a:p>
            <a:r>
              <a:rPr kumimoji="1" lang="en-US" altLang="ja-JP" dirty="0" smtClean="0"/>
              <a:t>Proportional to </a:t>
            </a:r>
            <a:r>
              <a:rPr kumimoji="1" lang="en-US" altLang="ja-JP" dirty="0" err="1" smtClean="0"/>
              <a:t>depl</a:t>
            </a:r>
            <a:r>
              <a:rPr kumimoji="1" lang="en-US" altLang="ja-JP" dirty="0" smtClean="0"/>
              <a:t>. </a:t>
            </a:r>
            <a:r>
              <a:rPr kumimoji="1" lang="en-US" altLang="ja-JP" dirty="0"/>
              <a:t>t</a:t>
            </a:r>
            <a:r>
              <a:rPr kumimoji="1" lang="en-US" altLang="ja-JP" dirty="0" smtClean="0"/>
              <a:t>hick (IR laser)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358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840" y="365126"/>
            <a:ext cx="8691154" cy="73547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Double SOI PIXEL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6459" y="379446"/>
            <a:ext cx="172034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HSTD10(2015)</a:t>
            </a:r>
            <a:endParaRPr kumimoji="1"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01667" y="996845"/>
            <a:ext cx="2422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/>
              <a:t>Signal</a:t>
            </a:r>
            <a:r>
              <a:rPr kumimoji="1" lang="ja-JP" altLang="en-US" u="sng" dirty="0" smtClean="0"/>
              <a:t> </a:t>
            </a:r>
            <a:r>
              <a:rPr kumimoji="1" lang="en-US" altLang="ja-JP" u="sng" dirty="0" smtClean="0"/>
              <a:t>Shape</a:t>
            </a:r>
            <a:r>
              <a:rPr kumimoji="1" lang="ja-JP" altLang="en-US" u="sng" dirty="0" smtClean="0"/>
              <a:t> </a:t>
            </a:r>
            <a:r>
              <a:rPr kumimoji="1" lang="en-US" altLang="ja-JP" u="sng" dirty="0" smtClean="0"/>
              <a:t>(INTPIXh2)</a:t>
            </a:r>
            <a:endParaRPr kumimoji="1" lang="ja-JP" altLang="en-US" u="sng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9610" y="3665558"/>
            <a:ext cx="35133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The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amplifier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is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not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optimized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for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fast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signal,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but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radiation-induced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degradation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in</a:t>
            </a:r>
            <a:r>
              <a:rPr kumimoji="1" lang="ja-JP" altLang="en-US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charge collection time seems small.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10" y="1370351"/>
            <a:ext cx="3834384" cy="195179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1478280"/>
            <a:ext cx="50292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79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840" y="239776"/>
            <a:ext cx="8691154" cy="1325563"/>
          </a:xfrm>
        </p:spPr>
        <p:txBody>
          <a:bodyPr>
            <a:normAutofit/>
          </a:bodyPr>
          <a:lstStyle/>
          <a:p>
            <a:r>
              <a:rPr lang="en-US" altLang="ja-JP" dirty="0" err="1" smtClean="0"/>
              <a:t>DouBLE</a:t>
            </a:r>
            <a:r>
              <a:rPr lang="en-US" altLang="ja-JP" dirty="0" smtClean="0"/>
              <a:t> SOI </a:t>
            </a:r>
            <a:r>
              <a:rPr lang="en-US" altLang="ja-JP" sz="2700" dirty="0" smtClean="0"/>
              <a:t>– 3 V</a:t>
            </a:r>
            <a:r>
              <a:rPr lang="en-US" altLang="ja-JP" sz="2700" baseline="-25000" dirty="0" smtClean="0"/>
              <a:t>SOI2</a:t>
            </a:r>
            <a:r>
              <a:rPr lang="en-US" altLang="ja-JP" sz="2700" dirty="0" smtClean="0"/>
              <a:t> controls</a:t>
            </a:r>
            <a:r>
              <a:rPr lang="en-US" altLang="ja-JP" sz="2700" dirty="0"/>
              <a:t/>
            </a:r>
            <a:br>
              <a:rPr lang="en-US" altLang="ja-JP" sz="2700" dirty="0"/>
            </a:br>
            <a:endParaRPr kumimoji="1" lang="ja-JP" altLang="en-US" sz="2700" dirty="0"/>
          </a:p>
        </p:txBody>
      </p:sp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4931062"/>
              </p:ext>
            </p:extLst>
          </p:nvPr>
        </p:nvGraphicFramePr>
        <p:xfrm>
          <a:off x="534120" y="3922565"/>
          <a:ext cx="3389175" cy="2307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Acrobat Document" r:id="rId3" imgW="4320466" imgH="2941024" progId="AcroExch.Document.DC">
                  <p:embed/>
                </p:oleObj>
              </mc:Choice>
              <mc:Fallback>
                <p:oleObj name="Acrobat Document" r:id="rId3" imgW="4320466" imgH="2941024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4120" y="3922565"/>
                        <a:ext cx="3389175" cy="23071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テキスト ボックス 19"/>
          <p:cNvSpPr txBox="1"/>
          <p:nvPr/>
        </p:nvSpPr>
        <p:spPr>
          <a:xfrm>
            <a:off x="483400" y="6263600"/>
            <a:ext cx="363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</a:t>
            </a:r>
            <a:r>
              <a:rPr kumimoji="1" lang="en-US" altLang="ja-JP" baseline="-25000" dirty="0" smtClean="0"/>
              <a:t>RESET</a:t>
            </a:r>
            <a:r>
              <a:rPr kumimoji="1" lang="en-US" altLang="ja-JP" dirty="0" smtClean="0"/>
              <a:t> response almost recovered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477231" y="4381566"/>
            <a:ext cx="1168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preirrad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13711" y="5129274"/>
            <a:ext cx="1798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C000"/>
                </a:solidFill>
              </a:rPr>
              <a:t>VSOI2(0V,0V,0V)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02892" y="4407122"/>
            <a:ext cx="20096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B0B"/>
                </a:solidFill>
              </a:rPr>
              <a:t>VSOI2(-5V,-10V,-21V)</a:t>
            </a:r>
            <a:endParaRPr kumimoji="1" lang="ja-JP" altLang="en-US" sz="1600" dirty="0">
              <a:solidFill>
                <a:srgbClr val="FF0B0B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07663" y="3557569"/>
            <a:ext cx="1394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</a:rPr>
              <a:t>200kGy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74369" y="1048354"/>
            <a:ext cx="4246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VSOI2=(VSOI2 IO ,VSOI2 pix , VSOI2 </a:t>
            </a:r>
            <a:r>
              <a:rPr kumimoji="1" lang="en-US" altLang="ja-JP" dirty="0" err="1" smtClean="0"/>
              <a:t>dec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graphicFrame>
        <p:nvGraphicFramePr>
          <p:cNvPr id="26" name="オブジェクト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7092480"/>
              </p:ext>
            </p:extLst>
          </p:nvPr>
        </p:nvGraphicFramePr>
        <p:xfrm>
          <a:off x="5064551" y="3916303"/>
          <a:ext cx="3457479" cy="2353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Acrobat Document" r:id="rId5" imgW="4320466" imgH="2941024" progId="AcroExch.Document.DC">
                  <p:embed/>
                </p:oleObj>
              </mc:Choice>
              <mc:Fallback>
                <p:oleObj name="Acrobat Document" r:id="rId5" imgW="4320466" imgH="2941024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64551" y="3916303"/>
                        <a:ext cx="3457479" cy="23536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テキスト ボックス 26"/>
          <p:cNvSpPr txBox="1"/>
          <p:nvPr/>
        </p:nvSpPr>
        <p:spPr>
          <a:xfrm>
            <a:off x="4847618" y="3516175"/>
            <a:ext cx="1408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5</a:t>
            </a:r>
            <a:r>
              <a:rPr kumimoji="1" lang="en-US" altLang="ja-JP" dirty="0" smtClean="0">
                <a:solidFill>
                  <a:srgbClr val="FF0000"/>
                </a:solidFill>
              </a:rPr>
              <a:t>00kGy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727484" y="4325981"/>
            <a:ext cx="1870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C000"/>
                </a:solidFill>
              </a:rPr>
              <a:t>VSOI2(0V,0V,0V)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471622" y="4723809"/>
            <a:ext cx="1256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preirrad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255945" y="5421218"/>
            <a:ext cx="2679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B0B"/>
                </a:solidFill>
              </a:rPr>
              <a:t>VSOI2(-12.5V,-15V,-29V)</a:t>
            </a:r>
            <a:endParaRPr kumimoji="1" lang="ja-JP" altLang="en-US" sz="1600" dirty="0">
              <a:solidFill>
                <a:srgbClr val="FF0B0B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38948" y="2366386"/>
            <a:ext cx="1391335" cy="338554"/>
          </a:xfrm>
          <a:prstGeom prst="rect">
            <a:avLst/>
          </a:prstGeom>
          <a:noFill/>
          <a:ln w="38100">
            <a:solidFill>
              <a:srgbClr val="29FF2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/>
              <a:t>SOI2 I/O</a:t>
            </a:r>
            <a:endParaRPr kumimoji="1" lang="ja-JP" altLang="en-US" sz="1600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165004" y="1964344"/>
            <a:ext cx="1765279" cy="33855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/>
              <a:t>SOI2 DECORDER</a:t>
            </a:r>
            <a:endParaRPr kumimoji="1" lang="ja-JP" altLang="en-US" sz="1600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302913" y="1600065"/>
            <a:ext cx="1445057" cy="3385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/>
              <a:t>SOI2 PIXEL</a:t>
            </a:r>
            <a:endParaRPr kumimoji="1" lang="ja-JP" altLang="en-US" sz="1600" b="1" dirty="0"/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7887" y="1041859"/>
            <a:ext cx="1922273" cy="1922273"/>
          </a:xfrm>
          <a:prstGeom prst="rect">
            <a:avLst/>
          </a:prstGeom>
        </p:spPr>
      </p:pic>
      <p:cxnSp>
        <p:nvCxnSpPr>
          <p:cNvPr id="40" name="直線矢印コネクタ 39"/>
          <p:cNvCxnSpPr/>
          <p:nvPr/>
        </p:nvCxnSpPr>
        <p:spPr>
          <a:xfrm>
            <a:off x="5784534" y="1722526"/>
            <a:ext cx="1866706" cy="149288"/>
          </a:xfrm>
          <a:prstGeom prst="straightConnector1">
            <a:avLst/>
          </a:prstGeom>
          <a:ln w="38100">
            <a:solidFill>
              <a:srgbClr val="FF0B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flipV="1">
            <a:off x="6050729" y="2094137"/>
            <a:ext cx="1244369" cy="75617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flipV="1">
            <a:off x="6061655" y="2477442"/>
            <a:ext cx="1108935" cy="13880"/>
          </a:xfrm>
          <a:prstGeom prst="straightConnector1">
            <a:avLst/>
          </a:prstGeom>
          <a:ln w="38100">
            <a:solidFill>
              <a:srgbClr val="29FF2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5742631" y="962679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F0"/>
                </a:solidFill>
              </a:rPr>
              <a:t>FPIX2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11296" y="82589"/>
            <a:ext cx="131318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JPS (2016)</a:t>
            </a:r>
            <a:endParaRPr kumimoji="1" lang="ja-JP" altLang="en-US" sz="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228729" y="6263600"/>
            <a:ext cx="363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</a:t>
            </a:r>
            <a:r>
              <a:rPr kumimoji="1" lang="en-US" altLang="ja-JP" baseline="-25000" dirty="0" smtClean="0"/>
              <a:t>RESET</a:t>
            </a:r>
            <a:r>
              <a:rPr kumimoji="1" lang="en-US" altLang="ja-JP" dirty="0" smtClean="0"/>
              <a:t> response partially recovered</a:t>
            </a:r>
            <a:endParaRPr kumimoji="1" lang="ja-JP" altLang="en-US" dirty="0"/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6679" y="1233020"/>
            <a:ext cx="2430665" cy="171802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411960" y="2812232"/>
            <a:ext cx="31543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PIXEL … signal integration</a:t>
            </a:r>
          </a:p>
          <a:p>
            <a:r>
              <a:rPr kumimoji="1" lang="en-US" altLang="ja-JP" dirty="0" smtClean="0"/>
              <a:t>DEC … voltages for gain control</a:t>
            </a:r>
          </a:p>
          <a:p>
            <a:r>
              <a:rPr kumimoji="1" lang="en-US" altLang="ja-JP" dirty="0" smtClean="0"/>
              <a:t>IO … FET functioning for ESD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2163" y="2816782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TID most critical on :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350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66" y="1559534"/>
            <a:ext cx="4500937" cy="265479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332" y="0"/>
            <a:ext cx="7773338" cy="885719"/>
          </a:xfrm>
        </p:spPr>
        <p:txBody>
          <a:bodyPr>
            <a:normAutofit/>
          </a:bodyPr>
          <a:lstStyle/>
          <a:p>
            <a:r>
              <a:rPr lang="en-US" dirty="0" smtClean="0"/>
              <a:t>FNAL test beam</a:t>
            </a:r>
            <a:endParaRPr 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73832" y="1017110"/>
            <a:ext cx="5213392" cy="619585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Black" panose="020B0A040201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1059603"/>
            <a:ext cx="541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Black" panose="020B0A04020102020204" pitchFamily="34" charset="0"/>
              </a:rPr>
              <a:t>FTBF: 120GeV protons from Main Injector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3832" y="4695881"/>
            <a:ext cx="85412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en-US" altLang="ja-JP" sz="1600" b="1" dirty="0" smtClean="0">
                <a:latin typeface="Arial Black" panose="020B0A04020102020204" pitchFamily="34" charset="0"/>
              </a:rPr>
              <a:t>Trigger </a:t>
            </a:r>
            <a:r>
              <a:rPr kumimoji="1" lang="en-US" altLang="ja-JP" sz="1600" b="1" dirty="0">
                <a:latin typeface="Arial Black" panose="020B0A04020102020204" pitchFamily="34" charset="0"/>
              </a:rPr>
              <a:t>generated by </a:t>
            </a:r>
            <a:r>
              <a:rPr kumimoji="1" lang="en-US" altLang="ja-JP" sz="1600" b="1" dirty="0" smtClean="0">
                <a:latin typeface="Arial Black" panose="020B0A04020102020204" pitchFamily="34" charset="0"/>
              </a:rPr>
              <a:t>a SEABAS2 board using </a:t>
            </a:r>
            <a:r>
              <a:rPr kumimoji="1" lang="en-US" altLang="ja-JP" sz="1600" b="1" dirty="0" err="1" smtClean="0">
                <a:latin typeface="Arial Black" panose="020B0A04020102020204" pitchFamily="34" charset="0"/>
              </a:rPr>
              <a:t>Scint</a:t>
            </a:r>
            <a:r>
              <a:rPr kumimoji="1" lang="en-US" altLang="ja-JP" sz="1600" b="1" dirty="0" smtClean="0">
                <a:latin typeface="Arial Black" panose="020B0A04020102020204" pitchFamily="34" charset="0"/>
              </a:rPr>
              <a:t>.(5mm-sq) and ATLAS FE-I4 (2mmx1.75</a:t>
            </a:r>
            <a:r>
              <a:rPr kumimoji="1" lang="ja-JP" altLang="en-US" sz="1600" b="1" dirty="0">
                <a:latin typeface="Arial Black" panose="020B0A04020102020204" pitchFamily="34" charset="0"/>
              </a:rPr>
              <a:t>ｍｍ</a:t>
            </a:r>
            <a:r>
              <a:rPr kumimoji="1" lang="en-US" altLang="ja-JP" sz="16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1600" b="1" dirty="0" smtClean="0">
                <a:latin typeface="Arial Black" panose="020B0A04020102020204" pitchFamily="34" charset="0"/>
              </a:rPr>
              <a:t>ROI)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b="1" dirty="0" smtClean="0">
                <a:latin typeface="Arial Black" panose="020B0A04020102020204" pitchFamily="34" charset="0"/>
              </a:rPr>
              <a:t>Data of 4 FPIX2 and 2 SOFIST sensors acquired per TLU request. </a:t>
            </a:r>
          </a:p>
          <a:p>
            <a:pPr>
              <a:spcAft>
                <a:spcPts val="600"/>
              </a:spcAft>
            </a:pPr>
            <a:r>
              <a:rPr kumimoji="1" lang="en-US" altLang="ja-JP" sz="16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1600" b="1" dirty="0" smtClean="0">
                <a:latin typeface="Arial Black" panose="020B0A04020102020204" pitchFamily="34" charset="0"/>
              </a:rPr>
              <a:t>   All R/O boards (SEABAS2) implemented with same </a:t>
            </a:r>
            <a:r>
              <a:rPr kumimoji="1" lang="en-US" altLang="ja-JP" sz="1600" b="1" dirty="0" err="1" smtClean="0">
                <a:latin typeface="Arial Black" panose="020B0A04020102020204" pitchFamily="34" charset="0"/>
              </a:rPr>
              <a:t>TimeStamp</a:t>
            </a:r>
            <a:r>
              <a:rPr kumimoji="1" lang="en-US" altLang="ja-JP" sz="1600" b="1" dirty="0" smtClean="0">
                <a:latin typeface="Arial Black" panose="020B0A04020102020204" pitchFamily="34" charset="0"/>
              </a:rPr>
              <a:t> firmware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en-US" altLang="ja-JP" sz="1600" b="1" dirty="0" smtClean="0">
                <a:latin typeface="Arial Black" panose="020B0A04020102020204" pitchFamily="34" charset="0"/>
              </a:rPr>
              <a:t>Last FPIX2 made accessible for exchanging to irradiated DSOI </a:t>
            </a:r>
            <a:endParaRPr kumimoji="1" lang="ja-JP" altLang="en-US" sz="1600" b="1" dirty="0">
              <a:latin typeface="Arial Black" panose="020B0A04020102020204" pitchFamily="34" charset="0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4929831" y="977163"/>
            <a:ext cx="4214169" cy="3393642"/>
            <a:chOff x="4660890" y="1167702"/>
            <a:chExt cx="4214169" cy="3393642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60890" y="1167702"/>
              <a:ext cx="4214169" cy="3393642"/>
            </a:xfrm>
            <a:prstGeom prst="rect">
              <a:avLst/>
            </a:prstGeom>
          </p:spPr>
        </p:pic>
        <p:sp>
          <p:nvSpPr>
            <p:cNvPr id="16" name="テキスト ボックス 15"/>
            <p:cNvSpPr txBox="1"/>
            <p:nvPr/>
          </p:nvSpPr>
          <p:spPr>
            <a:xfrm>
              <a:off x="7458635" y="1245764"/>
              <a:ext cx="5886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scint</a:t>
              </a:r>
              <a:r>
                <a:rPr lang="en-US" sz="1200" dirty="0" smtClean="0"/>
                <a:t>.</a:t>
              </a:r>
              <a:endParaRPr lang="en-US" sz="12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4660890" y="1838479"/>
              <a:ext cx="47320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 </a:t>
              </a:r>
              <a:r>
                <a:rPr lang="en-US" sz="1200" dirty="0" smtClean="0"/>
                <a:t>     </a:t>
              </a:r>
              <a:endParaRPr lang="en-US" sz="1200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8309525" y="1801575"/>
              <a:ext cx="47320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 </a:t>
              </a:r>
              <a:r>
                <a:rPr lang="en-US" sz="1200" dirty="0" smtClean="0"/>
                <a:t>     </a:t>
              </a:r>
              <a:endParaRPr lang="en-US" sz="1200" dirty="0"/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882657" y="3937325"/>
            <a:ext cx="3595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(view from downstream)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27502" y="6173209"/>
            <a:ext cx="8681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SEABAS2</a:t>
            </a:r>
            <a:r>
              <a:rPr lang="ja-JP" altLang="en-US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（</a:t>
            </a:r>
            <a:r>
              <a:rPr lang="en-US" altLang="ja-JP" sz="1400" b="1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Soi</a:t>
            </a:r>
            <a:r>
              <a:rPr lang="en-US" altLang="ja-JP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r>
              <a:rPr lang="en-US" altLang="ja-JP" sz="1400" b="1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EvAluation</a:t>
            </a:r>
            <a:r>
              <a:rPr lang="en-US" altLang="ja-JP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r>
              <a:rPr lang="en-US" altLang="ja-JP" sz="1400" b="1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BoArd</a:t>
            </a:r>
            <a:r>
              <a:rPr lang="en-US" altLang="ja-JP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with </a:t>
            </a:r>
            <a:r>
              <a:rPr lang="en-US" altLang="ja-JP" sz="1400" b="1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Sitcp</a:t>
            </a:r>
            <a:r>
              <a:rPr lang="en-US" altLang="ja-JP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)</a:t>
            </a:r>
            <a:r>
              <a:rPr lang="en-US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: 16ch 12bit 40MHz ADCs, Giga-bit Ethernet</a:t>
            </a:r>
            <a:endParaRPr lang="en-US" sz="14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9502" y="1387175"/>
            <a:ext cx="31770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Black" panose="020B0A04020102020204" pitchFamily="34" charset="0"/>
              </a:rPr>
              <a:t>4.2s beam spill every 1 minute</a:t>
            </a:r>
            <a:endParaRPr lang="en-US" sz="1400" dirty="0">
              <a:latin typeface="Arial Black" panose="020B0A040201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20996264">
            <a:off x="7149612" y="4964409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DAQ~1.2k/spill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 rot="21327080">
            <a:off x="4843118" y="4274112"/>
            <a:ext cx="41841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R.Nishimura</a:t>
            </a:r>
            <a:r>
              <a:rPr lang="en-US" sz="1400" dirty="0" smtClean="0"/>
              <a:t> et al. “high speed DAQ system…”</a:t>
            </a:r>
            <a:endParaRPr lang="en-US" sz="1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1296" y="82589"/>
            <a:ext cx="130747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Jan (2017)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1103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153065" y="5536096"/>
            <a:ext cx="4831977" cy="4980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" name="グラフ 11">
            <a:extLst>
              <a:ext uri="{FF2B5EF4-FFF2-40B4-BE49-F238E27FC236}">
                <a16:creationId xmlns="" xmlns:a16="http://schemas.microsoft.com/office/drawing/2014/main" xmlns:lc="http://schemas.openxmlformats.org/drawingml/2006/lockedCanvas" id="{E2AEA9EA-6E9D-4272-8547-11001440D6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2908002"/>
              </p:ext>
            </p:extLst>
          </p:nvPr>
        </p:nvGraphicFramePr>
        <p:xfrm>
          <a:off x="153065" y="1891260"/>
          <a:ext cx="4831977" cy="3951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3009082" y="4839561"/>
            <a:ext cx="590260" cy="332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094416" y="4839561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</a:t>
            </a:r>
            <a:endParaRPr lang="en-US" dirty="0"/>
          </a:p>
        </p:txBody>
      </p:sp>
      <p:sp>
        <p:nvSpPr>
          <p:cNvPr id="29" name="タイトル 1"/>
          <p:cNvSpPr>
            <a:spLocks noGrp="1"/>
          </p:cNvSpPr>
          <p:nvPr>
            <p:ph type="title"/>
          </p:nvPr>
        </p:nvSpPr>
        <p:spPr>
          <a:xfrm>
            <a:off x="1087909" y="157325"/>
            <a:ext cx="7773338" cy="8857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TID Damage compensation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42501" y="1827359"/>
            <a:ext cx="327660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5x5 cluster charge [ADC]</a:t>
            </a:r>
            <a:endParaRPr lang="en-US" sz="24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64096" y="1116452"/>
            <a:ext cx="430100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5x5 cluster charge about the maximum charge pixel in an event</a:t>
            </a:r>
            <a:endParaRPr lang="en-US" sz="1600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611" y="1309921"/>
            <a:ext cx="3428636" cy="1925042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611" y="3273896"/>
            <a:ext cx="3428636" cy="189811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571129" y="2119457"/>
            <a:ext cx="1796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Non-</a:t>
            </a:r>
            <a:r>
              <a:rPr kumimoji="1" lang="en-US" altLang="ja-JP" dirty="0" err="1" smtClean="0"/>
              <a:t>irrad</a:t>
            </a:r>
            <a:r>
              <a:rPr kumimoji="1" lang="en-US" altLang="ja-JP" dirty="0" smtClean="0"/>
              <a:t> (200V)</a:t>
            </a:r>
          </a:p>
          <a:p>
            <a:r>
              <a:rPr kumimoji="1" lang="en-US" altLang="ja-JP" dirty="0" smtClean="0"/>
              <a:t>VSOI2=0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698508" y="3951468"/>
            <a:ext cx="2445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100kGy (200V)</a:t>
            </a:r>
          </a:p>
          <a:p>
            <a:r>
              <a:rPr kumimoji="1" lang="en-US" altLang="ja-JP" dirty="0" smtClean="0"/>
              <a:t>VSOI2 </a:t>
            </a:r>
            <a:r>
              <a:rPr kumimoji="1" lang="en-US" altLang="ja-JP" dirty="0"/>
              <a:t>: I/0=-</a:t>
            </a:r>
            <a:r>
              <a:rPr kumimoji="1" lang="en-US" altLang="ja-JP" dirty="0" smtClean="0"/>
              <a:t>4V </a:t>
            </a:r>
            <a:r>
              <a:rPr kumimoji="1" lang="en-US" altLang="ja-JP" dirty="0"/>
              <a:t>, </a:t>
            </a:r>
            <a:endParaRPr kumimoji="1" lang="en-US" altLang="ja-JP" dirty="0" smtClean="0"/>
          </a:p>
          <a:p>
            <a:r>
              <a:rPr kumimoji="1" lang="en-US" altLang="ja-JP" dirty="0" smtClean="0"/>
              <a:t>Pixel</a:t>
            </a:r>
            <a:r>
              <a:rPr kumimoji="1" lang="en-US" altLang="ja-JP" dirty="0"/>
              <a:t>=-</a:t>
            </a:r>
            <a:r>
              <a:rPr kumimoji="1" lang="en-US" altLang="ja-JP" dirty="0" smtClean="0"/>
              <a:t>8V </a:t>
            </a:r>
            <a:r>
              <a:rPr kumimoji="1" lang="en-US" altLang="ja-JP" dirty="0"/>
              <a:t>, Dec=-</a:t>
            </a:r>
            <a:r>
              <a:rPr kumimoji="1" lang="en-US" altLang="ja-JP" dirty="0" smtClean="0"/>
              <a:t>12V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35389" y="5387788"/>
            <a:ext cx="3908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Innovative double-SOI allows operation of SOI devices @ 100kGy</a:t>
            </a: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3819104" y="3021106"/>
            <a:ext cx="55567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072007" y="2381110"/>
            <a:ext cx="1465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~150um/300</a:t>
            </a:r>
          </a:p>
          <a:p>
            <a:r>
              <a:rPr kumimoji="1" lang="en-US" altLang="ja-JP" dirty="0" smtClean="0"/>
              <a:t>depleted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6440" y="5498323"/>
            <a:ext cx="1552575" cy="485775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2180802" y="547189"/>
            <a:ext cx="38491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FNAL TB : FPIX2 </a:t>
            </a:r>
            <a:r>
              <a:rPr lang="en-US" altLang="ja-JP" sz="2800" dirty="0">
                <a:solidFill>
                  <a:srgbClr val="FF0000"/>
                </a:solidFill>
              </a:rPr>
              <a:t>100kGy</a:t>
            </a:r>
            <a:endParaRPr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11296" y="82589"/>
            <a:ext cx="138211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TIPP (2017)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23422" y="6069314"/>
            <a:ext cx="3171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Noise:1.8±0.1 </a:t>
            </a:r>
            <a:r>
              <a:rPr kumimoji="1" lang="ja-JP" altLang="en-US" dirty="0" smtClean="0"/>
              <a:t>⇒</a:t>
            </a:r>
            <a:r>
              <a:rPr kumimoji="1" lang="en-US" altLang="ja-JP" dirty="0" smtClean="0"/>
              <a:t>5.4±0.5</a:t>
            </a:r>
            <a:r>
              <a:rPr kumimoji="1" lang="ja-JP" altLang="en-US" dirty="0" smtClean="0"/>
              <a:t>＠</a:t>
            </a:r>
            <a:r>
              <a:rPr kumimoji="1" lang="en-US" altLang="ja-JP" dirty="0" smtClean="0"/>
              <a:t>RT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357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1"/>
          <p:cNvSpPr>
            <a:spLocks noGrp="1"/>
          </p:cNvSpPr>
          <p:nvPr>
            <p:ph type="title"/>
          </p:nvPr>
        </p:nvSpPr>
        <p:spPr>
          <a:xfrm>
            <a:off x="650804" y="157325"/>
            <a:ext cx="7773338" cy="8857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compensation…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96" y="3829225"/>
            <a:ext cx="3072564" cy="131026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797" y="4094679"/>
            <a:ext cx="5592767" cy="239582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9849" y="5196480"/>
            <a:ext cx="3800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PMOS TID in sidewall: LDD loses control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05785" y="5401723"/>
            <a:ext cx="2570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 smtClean="0"/>
              <a:t>(LDD: lightly doped drain)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9849" y="5897348"/>
            <a:ext cx="4118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u="sng" dirty="0" smtClean="0">
                <a:solidFill>
                  <a:schemeClr val="bg2">
                    <a:lumMod val="50000"/>
                  </a:schemeClr>
                </a:solidFill>
              </a:rPr>
              <a:t>increasing LDD by x10 </a:t>
            </a:r>
            <a:r>
              <a:rPr kumimoji="1" lang="en-US" altLang="ja-JP" dirty="0" smtClean="0">
                <a:solidFill>
                  <a:schemeClr val="bg2">
                    <a:lumMod val="50000"/>
                  </a:schemeClr>
                </a:solidFill>
              </a:rPr>
              <a:t>(FPIX2-.&gt;FPIX3),</a:t>
            </a:r>
          </a:p>
          <a:p>
            <a:r>
              <a:rPr kumimoji="1" lang="en-US" altLang="ja-JP" dirty="0" smtClean="0">
                <a:solidFill>
                  <a:schemeClr val="bg2">
                    <a:lumMod val="50000"/>
                  </a:schemeClr>
                </a:solidFill>
              </a:rPr>
              <a:t>Trans-conductance recovered significantly</a:t>
            </a:r>
            <a:endParaRPr kumimoji="1" lang="ja-JP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89849" y="1416687"/>
            <a:ext cx="4015012" cy="2368914"/>
            <a:chOff x="147548" y="735267"/>
            <a:chExt cx="4781586" cy="2900708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193250" y="1014199"/>
              <a:ext cx="3632132" cy="2621776"/>
              <a:chOff x="213128" y="3807903"/>
              <a:chExt cx="3632132" cy="2621776"/>
            </a:xfrm>
          </p:grpSpPr>
          <p:sp>
            <p:nvSpPr>
              <p:cNvPr id="18" name="テキスト ボックス 17"/>
              <p:cNvSpPr txBox="1"/>
              <p:nvPr/>
            </p:nvSpPr>
            <p:spPr>
              <a:xfrm>
                <a:off x="2643496" y="6121902"/>
                <a:ext cx="800414" cy="307777"/>
              </a:xfrm>
              <a:prstGeom prst="rect">
                <a:avLst/>
              </a:prstGeom>
              <a:noFill/>
              <a:ln w="38100">
                <a:solidFill>
                  <a:srgbClr val="29FF29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400" b="1" dirty="0" smtClean="0"/>
                  <a:t> I/O</a:t>
                </a:r>
                <a:endParaRPr kumimoji="1" lang="ja-JP" altLang="en-US" sz="1400" b="1" dirty="0"/>
              </a:p>
            </p:txBody>
          </p:sp>
          <p:sp>
            <p:nvSpPr>
              <p:cNvPr id="19" name="テキスト ボックス 18"/>
              <p:cNvSpPr txBox="1"/>
              <p:nvPr/>
            </p:nvSpPr>
            <p:spPr>
              <a:xfrm>
                <a:off x="2672970" y="5791989"/>
                <a:ext cx="1172290" cy="307777"/>
              </a:xfrm>
              <a:prstGeom prst="rect">
                <a:avLst/>
              </a:prstGeom>
              <a:noFill/>
              <a:ln w="38100">
                <a:solidFill>
                  <a:srgbClr val="FFFF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400" b="1" dirty="0" smtClean="0"/>
                  <a:t>DECODER</a:t>
                </a:r>
                <a:endParaRPr kumimoji="1" lang="ja-JP" altLang="en-US" sz="1400" b="1" dirty="0"/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>
                <a:off x="2671239" y="5413612"/>
                <a:ext cx="795378" cy="307777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400" b="1" dirty="0" smtClean="0"/>
                  <a:t> PIXEL</a:t>
                </a:r>
                <a:endParaRPr kumimoji="1" lang="ja-JP" altLang="en-US" sz="1400" b="1" dirty="0"/>
              </a:p>
            </p:txBody>
          </p:sp>
          <p:pic>
            <p:nvPicPr>
              <p:cNvPr id="22" name="図 2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8" y="3807903"/>
                <a:ext cx="2382322" cy="2382322"/>
              </a:xfrm>
              <a:prstGeom prst="rect">
                <a:avLst/>
              </a:prstGeom>
            </p:spPr>
          </p:pic>
          <p:cxnSp>
            <p:nvCxnSpPr>
              <p:cNvPr id="23" name="直線矢印コネクタ 22"/>
              <p:cNvCxnSpPr/>
              <p:nvPr/>
            </p:nvCxnSpPr>
            <p:spPr>
              <a:xfrm flipH="1" flipV="1">
                <a:off x="1777960" y="4999064"/>
                <a:ext cx="873786" cy="534564"/>
              </a:xfrm>
              <a:prstGeom prst="straightConnector1">
                <a:avLst/>
              </a:prstGeom>
              <a:ln w="38100">
                <a:solidFill>
                  <a:srgbClr val="FF0B0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矢印コネクタ 23"/>
              <p:cNvCxnSpPr>
                <a:stCxn id="19" idx="1"/>
              </p:cNvCxnSpPr>
              <p:nvPr/>
            </p:nvCxnSpPr>
            <p:spPr>
              <a:xfrm flipH="1" flipV="1">
                <a:off x="1441822" y="5359334"/>
                <a:ext cx="1231148" cy="586544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矢印コネクタ 24"/>
              <p:cNvCxnSpPr>
                <a:stCxn id="18" idx="1"/>
              </p:cNvCxnSpPr>
              <p:nvPr/>
            </p:nvCxnSpPr>
            <p:spPr>
              <a:xfrm flipH="1" flipV="1">
                <a:off x="1911112" y="5843939"/>
                <a:ext cx="732384" cy="431852"/>
              </a:xfrm>
              <a:prstGeom prst="straightConnector1">
                <a:avLst/>
              </a:prstGeom>
              <a:ln w="38100">
                <a:solidFill>
                  <a:srgbClr val="29FF2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テキスト ボックス 25"/>
            <p:cNvSpPr txBox="1"/>
            <p:nvPr/>
          </p:nvSpPr>
          <p:spPr>
            <a:xfrm>
              <a:off x="147548" y="735267"/>
              <a:ext cx="27424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Arial Black" panose="020B0A04020102020204" pitchFamily="34" charset="0"/>
                </a:rPr>
                <a:t>c</a:t>
              </a:r>
              <a:r>
                <a:rPr kumimoji="1" lang="en-US" altLang="ja-JP" sz="1400" dirty="0" smtClean="0">
                  <a:latin typeface="Arial Black" panose="020B0A04020102020204" pitchFamily="34" charset="0"/>
                </a:rPr>
                <a:t>hip layout (3mm-sq)</a:t>
              </a:r>
              <a:endParaRPr kumimoji="1" lang="ja-JP" altLang="en-US" sz="1400" dirty="0">
                <a:latin typeface="Arial Black" panose="020B0A04020102020204" pitchFamily="34" charset="0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4346251" y="2982561"/>
              <a:ext cx="527709" cy="369332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/>
                <a:t>p/n</a:t>
              </a:r>
              <a:endParaRPr kumimoji="1" lang="ja-JP" altLang="en-US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367727" y="2581490"/>
              <a:ext cx="527709" cy="369332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r>
                <a:rPr kumimoji="1" lang="en-US" altLang="ja-JP" dirty="0" err="1" smtClean="0"/>
                <a:t>p/n</a:t>
              </a:r>
              <a:endParaRPr kumimoji="1" lang="en-US" altLang="ja-JP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4223492" y="2237271"/>
              <a:ext cx="705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FPIX3</a:t>
              </a:r>
              <a:endParaRPr kumimoji="1" lang="ja-JP" altLang="en-US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680592" y="2287976"/>
              <a:ext cx="705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FPIX2</a:t>
              </a:r>
              <a:endParaRPr kumimoji="1" lang="ja-JP" altLang="en-US" dirty="0"/>
            </a:p>
          </p:txBody>
        </p:sp>
        <p:sp>
          <p:nvSpPr>
            <p:cNvPr id="10" name="右矢印 9"/>
            <p:cNvSpPr/>
            <p:nvPr/>
          </p:nvSpPr>
          <p:spPr>
            <a:xfrm>
              <a:off x="3786962" y="2870035"/>
              <a:ext cx="488499" cy="48463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右矢印 32"/>
          <p:cNvSpPr/>
          <p:nvPr/>
        </p:nvSpPr>
        <p:spPr>
          <a:xfrm>
            <a:off x="6138686" y="5139487"/>
            <a:ext cx="488499" cy="48463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259014" y="2778226"/>
            <a:ext cx="4905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2">
                    <a:lumMod val="50000"/>
                  </a:schemeClr>
                </a:solidFill>
              </a:rPr>
              <a:t>Vth shift compensable by applying negative volts to SOI2: optimum volts differ for n/p as dose ~1MGy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u="sng" dirty="0" smtClean="0">
                <a:solidFill>
                  <a:schemeClr val="bg2">
                    <a:lumMod val="50000"/>
                  </a:schemeClr>
                </a:solidFill>
              </a:rPr>
              <a:t>Separate n/p SOI2 controls in FPIX3</a:t>
            </a:r>
            <a:endParaRPr kumimoji="1" lang="ja-JP" altLang="en-US" u="sng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9316" y="651233"/>
            <a:ext cx="6214492" cy="204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12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1"/>
          <p:cNvSpPr>
            <a:spLocks noGrp="1"/>
          </p:cNvSpPr>
          <p:nvPr>
            <p:ph type="title"/>
          </p:nvPr>
        </p:nvSpPr>
        <p:spPr>
          <a:xfrm>
            <a:off x="650804" y="157325"/>
            <a:ext cx="7773338" cy="8857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Compensation tuning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3" name="右矢印 32"/>
          <p:cNvSpPr/>
          <p:nvPr/>
        </p:nvSpPr>
        <p:spPr>
          <a:xfrm>
            <a:off x="6138686" y="4750867"/>
            <a:ext cx="488499" cy="48463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074" y="600184"/>
            <a:ext cx="1457473" cy="174441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8277" y="777913"/>
            <a:ext cx="3374956" cy="2563450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5774076" y="1472390"/>
            <a:ext cx="2527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IO outputs are clipped </a:t>
            </a:r>
          </a:p>
          <a:p>
            <a:r>
              <a:rPr kumimoji="1" lang="en-US" altLang="ja-JP" dirty="0"/>
              <a:t>d</a:t>
            </a:r>
            <a:r>
              <a:rPr kumimoji="1" lang="en-US" altLang="ja-JP" dirty="0" smtClean="0"/>
              <a:t>ue to always “ON”  ESD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5074" y="2418124"/>
            <a:ext cx="1736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ESD protection</a:t>
            </a:r>
            <a:endParaRPr kumimoji="1" lang="ja-JP" altLang="en-US" dirty="0"/>
          </a:p>
        </p:txBody>
      </p:sp>
      <p:sp>
        <p:nvSpPr>
          <p:cNvPr id="21" name="円/楕円 20"/>
          <p:cNvSpPr/>
          <p:nvPr/>
        </p:nvSpPr>
        <p:spPr>
          <a:xfrm>
            <a:off x="5024063" y="1931542"/>
            <a:ext cx="924674" cy="126372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138686" y="2418124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Wide range of VSOI2_IO</a:t>
            </a:r>
            <a:endParaRPr kumimoji="1" lang="ja-JP" altLang="en-US" dirty="0"/>
          </a:p>
        </p:txBody>
      </p:sp>
      <p:sp>
        <p:nvSpPr>
          <p:cNvPr id="28" name="左右矢印 27"/>
          <p:cNvSpPr/>
          <p:nvPr/>
        </p:nvSpPr>
        <p:spPr>
          <a:xfrm>
            <a:off x="3120953" y="2120168"/>
            <a:ext cx="1216152" cy="484632"/>
          </a:xfrm>
          <a:prstGeom prst="leftRight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3388691" y="3015323"/>
            <a:ext cx="114005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kumimoji="1" lang="en-US" altLang="ja-JP" dirty="0"/>
              <a:t>VSOI2_IO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684331" y="823414"/>
            <a:ext cx="15472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STEP-1 </a:t>
            </a:r>
            <a:r>
              <a:rPr kumimoji="1" lang="en-US" altLang="ja-JP" dirty="0"/>
              <a:t>t</a:t>
            </a:r>
            <a:r>
              <a:rPr kumimoji="1" lang="en-US" altLang="ja-JP" dirty="0" smtClean="0"/>
              <a:t>une IO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15074" y="3191195"/>
            <a:ext cx="224292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STEP-2 </a:t>
            </a:r>
            <a:r>
              <a:rPr kumimoji="1" lang="en-US" altLang="ja-JP" dirty="0"/>
              <a:t>t</a:t>
            </a:r>
            <a:r>
              <a:rPr kumimoji="1" lang="en-US" altLang="ja-JP" dirty="0" smtClean="0"/>
              <a:t>une DECODER</a:t>
            </a:r>
            <a:endParaRPr kumimoji="1" lang="ja-JP" altLang="en-US" dirty="0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78" y="4020177"/>
            <a:ext cx="2905018" cy="1946012"/>
          </a:xfrm>
          <a:prstGeom prst="rect">
            <a:avLst/>
          </a:prstGeom>
        </p:spPr>
      </p:pic>
      <p:sp>
        <p:nvSpPr>
          <p:cNvPr id="38" name="正方形/長方形 37"/>
          <p:cNvSpPr/>
          <p:nvPr/>
        </p:nvSpPr>
        <p:spPr>
          <a:xfrm>
            <a:off x="2136509" y="5781523"/>
            <a:ext cx="808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/>
              <a:t>V </a:t>
            </a:r>
            <a:r>
              <a:rPr kumimoji="1" lang="en-US" altLang="ja-JP" baseline="-25000" dirty="0"/>
              <a:t>RESET</a:t>
            </a:r>
            <a:r>
              <a:rPr kumimoji="1" lang="en-US" altLang="ja-JP" dirty="0"/>
              <a:t> </a:t>
            </a:r>
            <a:endParaRPr lang="ja-JP" altLang="en-US" dirty="0"/>
          </a:p>
        </p:txBody>
      </p:sp>
      <p:sp>
        <p:nvSpPr>
          <p:cNvPr id="39" name="正方形/長方形 38"/>
          <p:cNvSpPr/>
          <p:nvPr/>
        </p:nvSpPr>
        <p:spPr>
          <a:xfrm rot="16200000">
            <a:off x="-216847" y="3950415"/>
            <a:ext cx="603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 smtClean="0"/>
              <a:t>ADC</a:t>
            </a:r>
            <a:endParaRPr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368350" y="4477872"/>
            <a:ext cx="1242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dirty="0" smtClean="0"/>
          </a:p>
          <a:p>
            <a:r>
              <a:rPr kumimoji="1" lang="en-US" altLang="ja-JP" dirty="0" smtClean="0"/>
              <a:t>dynamic range</a:t>
            </a:r>
            <a:endParaRPr kumimoji="1" lang="ja-JP" altLang="en-US" dirty="0"/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2277" y="3773179"/>
            <a:ext cx="3016410" cy="1992363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5519" y="3763290"/>
            <a:ext cx="2852935" cy="2018233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-73546" y="3580310"/>
            <a:ext cx="3367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Typical V </a:t>
            </a:r>
            <a:r>
              <a:rPr kumimoji="1" lang="en-US" altLang="ja-JP" baseline="-25000" dirty="0" smtClean="0"/>
              <a:t>RESET</a:t>
            </a:r>
            <a:r>
              <a:rPr kumimoji="1" lang="en-US" altLang="ja-JP" dirty="0" smtClean="0"/>
              <a:t> response (non-</a:t>
            </a:r>
            <a:r>
              <a:rPr kumimoji="1" lang="en-US" altLang="ja-JP" dirty="0" err="1" smtClean="0"/>
              <a:t>irrad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814167" y="3395644"/>
            <a:ext cx="4391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 V</a:t>
            </a:r>
            <a:r>
              <a:rPr kumimoji="1" lang="en-US" altLang="ja-JP" baseline="-25000" dirty="0" smtClean="0"/>
              <a:t>RESET</a:t>
            </a:r>
            <a:r>
              <a:rPr kumimoji="1" lang="en-US" altLang="ja-JP" dirty="0" smtClean="0"/>
              <a:t>=100mV, tune to minimize the output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/>
        </p:nvSpPr>
        <p:spPr>
          <a:xfrm>
            <a:off x="4060454" y="5873808"/>
            <a:ext cx="135646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kumimoji="1" lang="en-US" altLang="ja-JP" dirty="0" smtClean="0"/>
              <a:t>VSOI2_decP</a:t>
            </a:r>
            <a:endParaRPr kumimoji="1" lang="ja-JP" altLang="en-US" dirty="0"/>
          </a:p>
        </p:txBody>
      </p:sp>
      <p:sp>
        <p:nvSpPr>
          <p:cNvPr id="45" name="正方形/長方形 44"/>
          <p:cNvSpPr/>
          <p:nvPr/>
        </p:nvSpPr>
        <p:spPr>
          <a:xfrm>
            <a:off x="6758246" y="5908672"/>
            <a:ext cx="1394934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kumimoji="1" lang="en-US" altLang="ja-JP" dirty="0" smtClean="0"/>
              <a:t>VSOI2_decN</a:t>
            </a:r>
            <a:endParaRPr kumimoji="1" lang="ja-JP" altLang="en-US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629792" y="5838833"/>
            <a:ext cx="1128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200kGy</a:t>
            </a:r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74717" y="6206311"/>
            <a:ext cx="57990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STEP-3 </a:t>
            </a:r>
            <a:r>
              <a:rPr kumimoji="1" lang="en-US" altLang="ja-JP" dirty="0"/>
              <a:t>t</a:t>
            </a:r>
            <a:r>
              <a:rPr kumimoji="1" lang="en-US" altLang="ja-JP" dirty="0" smtClean="0"/>
              <a:t>une PIX to maximize the dynamic range and linearity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089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647" y="3565563"/>
            <a:ext cx="4202659" cy="2733674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428" y="723900"/>
            <a:ext cx="4189731" cy="276717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sp>
        <p:nvSpPr>
          <p:cNvPr id="29" name="タイトル 1"/>
          <p:cNvSpPr>
            <a:spLocks noGrp="1"/>
          </p:cNvSpPr>
          <p:nvPr>
            <p:ph type="title"/>
          </p:nvPr>
        </p:nvSpPr>
        <p:spPr>
          <a:xfrm>
            <a:off x="650804" y="157325"/>
            <a:ext cx="7773338" cy="8857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TID damage compensation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31" y="1429943"/>
            <a:ext cx="3299191" cy="239764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925532" y="1247015"/>
            <a:ext cx="1531188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FPIX2</a:t>
            </a:r>
            <a:r>
              <a:rPr kumimoji="1" lang="en-US" altLang="ja-JP" dirty="0" smtClean="0">
                <a:solidFill>
                  <a:schemeClr val="bg2">
                    <a:lumMod val="75000"/>
                  </a:schemeClr>
                </a:solidFill>
              </a:rPr>
              <a:t>:500kGy</a:t>
            </a:r>
            <a:endParaRPr kumimoji="1" lang="ja-JP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569513" y="911018"/>
            <a:ext cx="1531188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FPIX3</a:t>
            </a:r>
            <a:r>
              <a:rPr kumimoji="1" lang="en-US" altLang="ja-JP" dirty="0" smtClean="0">
                <a:solidFill>
                  <a:schemeClr val="bg2">
                    <a:lumMod val="75000"/>
                  </a:schemeClr>
                </a:solidFill>
              </a:rPr>
              <a:t>:500kGy</a:t>
            </a:r>
            <a:endParaRPr kumimoji="1" lang="ja-JP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593446" y="3757424"/>
            <a:ext cx="1354858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FPIX3</a:t>
            </a:r>
            <a:r>
              <a:rPr kumimoji="1" lang="en-US" altLang="ja-JP" dirty="0" smtClean="0">
                <a:solidFill>
                  <a:schemeClr val="bg2">
                    <a:lumMod val="75000"/>
                  </a:schemeClr>
                </a:solidFill>
              </a:rPr>
              <a:t>:1MGy</a:t>
            </a:r>
            <a:endParaRPr kumimoji="1" lang="ja-JP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50804" y="620195"/>
            <a:ext cx="3511346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Response to pulsed IR-laser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36" name="右矢印 35"/>
          <p:cNvSpPr/>
          <p:nvPr/>
        </p:nvSpPr>
        <p:spPr>
          <a:xfrm>
            <a:off x="3921012" y="2155261"/>
            <a:ext cx="488499" cy="48463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609270" y="2242428"/>
            <a:ext cx="1898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V(IO)=-6</a:t>
            </a:r>
          </a:p>
          <a:p>
            <a:r>
              <a:rPr kumimoji="1" lang="en-US" altLang="ja-JP" sz="1600" dirty="0" smtClean="0"/>
              <a:t>V(</a:t>
            </a:r>
            <a:r>
              <a:rPr kumimoji="1" lang="en-US" altLang="ja-JP" sz="1600" dirty="0" err="1" smtClean="0"/>
              <a:t>DecN</a:t>
            </a:r>
            <a:r>
              <a:rPr kumimoji="1" lang="en-US" altLang="ja-JP" sz="1600" dirty="0" smtClean="0"/>
              <a:t>/P)=-20/-30</a:t>
            </a:r>
          </a:p>
          <a:p>
            <a:r>
              <a:rPr kumimoji="1" lang="en-US" altLang="ja-JP" sz="1600" dirty="0" smtClean="0"/>
              <a:t>V(</a:t>
            </a:r>
            <a:r>
              <a:rPr kumimoji="1" lang="en-US" altLang="ja-JP" sz="1600" dirty="0" err="1" smtClean="0"/>
              <a:t>PixN</a:t>
            </a:r>
            <a:r>
              <a:rPr kumimoji="1" lang="en-US" altLang="ja-JP" sz="1600" dirty="0" smtClean="0"/>
              <a:t>/P)=-9/-11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999165" y="4976102"/>
            <a:ext cx="1898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V(IO)=-6</a:t>
            </a:r>
          </a:p>
          <a:p>
            <a:r>
              <a:rPr kumimoji="1" lang="en-US" altLang="ja-JP" sz="1600" dirty="0" smtClean="0"/>
              <a:t>V(</a:t>
            </a:r>
            <a:r>
              <a:rPr kumimoji="1" lang="en-US" altLang="ja-JP" sz="1600" dirty="0" err="1" smtClean="0"/>
              <a:t>DecN</a:t>
            </a:r>
            <a:r>
              <a:rPr kumimoji="1" lang="en-US" altLang="ja-JP" sz="1600" dirty="0" smtClean="0"/>
              <a:t>/P)=-26/-30</a:t>
            </a:r>
          </a:p>
          <a:p>
            <a:r>
              <a:rPr kumimoji="1" lang="en-US" altLang="ja-JP" sz="1600" dirty="0" smtClean="0"/>
              <a:t>V(</a:t>
            </a:r>
            <a:r>
              <a:rPr kumimoji="1" lang="en-US" altLang="ja-JP" sz="1600" dirty="0" err="1" smtClean="0"/>
              <a:t>PixN</a:t>
            </a:r>
            <a:r>
              <a:rPr kumimoji="1" lang="en-US" altLang="ja-JP" sz="1600" dirty="0" smtClean="0"/>
              <a:t>/P)=-10/-11</a:t>
            </a:r>
            <a:endParaRPr kumimoji="1" lang="ja-JP" altLang="en-US" sz="16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96548" y="3207027"/>
            <a:ext cx="1338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V(IO)=-12.5V</a:t>
            </a:r>
          </a:p>
          <a:p>
            <a:r>
              <a:rPr kumimoji="1" lang="en-US" altLang="ja-JP" sz="1600" dirty="0" smtClean="0"/>
              <a:t>V(Dec)=-29V</a:t>
            </a:r>
          </a:p>
          <a:p>
            <a:r>
              <a:rPr kumimoji="1" lang="en-US" altLang="ja-JP" sz="1600" dirty="0" smtClean="0"/>
              <a:t>V(Pix)=-15V</a:t>
            </a:r>
            <a:endParaRPr kumimoji="1" lang="ja-JP" altLang="en-US" sz="1600" dirty="0"/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2971" y="4691031"/>
            <a:ext cx="2934472" cy="1827281"/>
          </a:xfrm>
          <a:prstGeom prst="rect">
            <a:avLst/>
          </a:prstGeom>
        </p:spPr>
      </p:pic>
      <p:sp>
        <p:nvSpPr>
          <p:cNvPr id="44" name="テキスト ボックス 43"/>
          <p:cNvSpPr txBox="1"/>
          <p:nvPr/>
        </p:nvSpPr>
        <p:spPr>
          <a:xfrm>
            <a:off x="1803948" y="4745269"/>
            <a:ext cx="1657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Test pulse</a:t>
            </a:r>
          </a:p>
          <a:p>
            <a:r>
              <a:rPr kumimoji="1" lang="en-US" altLang="ja-JP" dirty="0" smtClean="0"/>
              <a:t>(test circuit only)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4893" y="4064128"/>
            <a:ext cx="4422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 smtClean="0">
                <a:solidFill>
                  <a:srgbClr val="00B050"/>
                </a:solidFill>
              </a:rPr>
              <a:t>Response fully recovered at 500kGy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 smtClean="0">
                <a:solidFill>
                  <a:srgbClr val="00B050"/>
                </a:solidFill>
              </a:rPr>
              <a:t>Expect linear response at 1MGy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96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245025" y="885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altLang="ja" dirty="0" smtClean="0"/>
              <a:t>FPIX3 P</a:t>
            </a:r>
            <a:r>
              <a:rPr lang="ja" dirty="0" smtClean="0"/>
              <a:t>ixel </a:t>
            </a:r>
            <a:r>
              <a:rPr lang="ja" dirty="0"/>
              <a:t>layout</a:t>
            </a:r>
          </a:p>
        </p:txBody>
      </p:sp>
      <p:pic>
        <p:nvPicPr>
          <p:cNvPr id="64" name="Shape 64"/>
          <p:cNvPicPr preferRelativeResize="0"/>
          <p:nvPr/>
        </p:nvPicPr>
        <p:blipFill rotWithShape="1">
          <a:blip r:embed="rId3">
            <a:alphaModFix/>
          </a:blip>
          <a:srcRect l="25812" t="12380" r="19674" b="8909"/>
          <a:stretch/>
        </p:blipFill>
        <p:spPr>
          <a:xfrm>
            <a:off x="605332" y="1061468"/>
            <a:ext cx="3649349" cy="2842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 rotWithShape="1">
          <a:blip r:embed="rId4">
            <a:alphaModFix/>
          </a:blip>
          <a:srcRect l="29473" t="17507" r="22097" b="11810"/>
          <a:stretch/>
        </p:blipFill>
        <p:spPr>
          <a:xfrm>
            <a:off x="5030119" y="1073925"/>
            <a:ext cx="3804703" cy="301519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/>
          <p:nvPr/>
        </p:nvSpPr>
        <p:spPr>
          <a:xfrm>
            <a:off x="976350" y="648353"/>
            <a:ext cx="2840400" cy="47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ja" sz="2400" dirty="0" smtClean="0"/>
              <a:t>FPIX2</a:t>
            </a:r>
            <a:endParaRPr lang="ja" sz="2400" dirty="0"/>
          </a:p>
        </p:txBody>
      </p:sp>
      <p:sp>
        <p:nvSpPr>
          <p:cNvPr id="67" name="Shape 67"/>
          <p:cNvSpPr txBox="1"/>
          <p:nvPr/>
        </p:nvSpPr>
        <p:spPr>
          <a:xfrm>
            <a:off x="4818488" y="566858"/>
            <a:ext cx="2840400" cy="47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ja" sz="2400" dirty="0" smtClean="0"/>
              <a:t>FPIX3</a:t>
            </a:r>
            <a:endParaRPr lang="ja" sz="2400" dirty="0"/>
          </a:p>
        </p:txBody>
      </p:sp>
      <p:sp>
        <p:nvSpPr>
          <p:cNvPr id="68" name="Shape 68"/>
          <p:cNvSpPr/>
          <p:nvPr/>
        </p:nvSpPr>
        <p:spPr>
          <a:xfrm>
            <a:off x="1321981" y="2001048"/>
            <a:ext cx="909300" cy="10788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/>
          <p:nvPr/>
        </p:nvSpPr>
        <p:spPr>
          <a:xfrm>
            <a:off x="5772488" y="1686158"/>
            <a:ext cx="909299" cy="10788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70" name="Shape 70"/>
          <p:cNvCxnSpPr/>
          <p:nvPr/>
        </p:nvCxnSpPr>
        <p:spPr>
          <a:xfrm flipV="1">
            <a:off x="1243173" y="1512279"/>
            <a:ext cx="11090" cy="2073402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71" name="Shape 71"/>
          <p:cNvCxnSpPr/>
          <p:nvPr/>
        </p:nvCxnSpPr>
        <p:spPr>
          <a:xfrm flipV="1">
            <a:off x="5657045" y="1647105"/>
            <a:ext cx="10500" cy="1938576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triangle" w="lg" len="lg"/>
            <a:tailEnd type="triangle" w="lg" len="lg"/>
          </a:ln>
        </p:spPr>
      </p:cxnSp>
      <p:sp>
        <p:nvSpPr>
          <p:cNvPr id="72" name="Shape 72"/>
          <p:cNvSpPr txBox="1"/>
          <p:nvPr/>
        </p:nvSpPr>
        <p:spPr>
          <a:xfrm>
            <a:off x="605332" y="2644077"/>
            <a:ext cx="909300" cy="40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ja" sz="2400" dirty="0">
                <a:solidFill>
                  <a:srgbClr val="FFFFFF"/>
                </a:solidFill>
              </a:rPr>
              <a:t>8um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5013584" y="2515317"/>
            <a:ext cx="909300" cy="40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ja" sz="2400" dirty="0">
                <a:solidFill>
                  <a:srgbClr val="FFFFFF"/>
                </a:solidFill>
              </a:rPr>
              <a:t>9um</a:t>
            </a:r>
          </a:p>
        </p:txBody>
      </p:sp>
      <p:pic>
        <p:nvPicPr>
          <p:cNvPr id="14" name="Shape 79"/>
          <p:cNvPicPr preferRelativeResize="0"/>
          <p:nvPr/>
        </p:nvPicPr>
        <p:blipFill rotWithShape="1">
          <a:blip r:embed="rId5">
            <a:alphaModFix/>
          </a:blip>
          <a:srcRect l="26005" t="14205" r="2688" b="18085"/>
          <a:stretch/>
        </p:blipFill>
        <p:spPr>
          <a:xfrm>
            <a:off x="5138241" y="4237917"/>
            <a:ext cx="3696581" cy="102399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80"/>
          <p:cNvSpPr txBox="1"/>
          <p:nvPr/>
        </p:nvSpPr>
        <p:spPr>
          <a:xfrm>
            <a:off x="5122514" y="5294926"/>
            <a:ext cx="3780983" cy="103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altLang="ja" dirty="0" smtClean="0"/>
              <a:t>PIXEL NMOS FETs (N1+N2) located at a corner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altLang="ja" dirty="0" smtClean="0"/>
              <a:t>One </a:t>
            </a:r>
            <a:r>
              <a:rPr lang="en-US" altLang="ja" dirty="0" err="1" smtClean="0"/>
              <a:t>VPIX_n</a:t>
            </a:r>
            <a:r>
              <a:rPr lang="en-US" altLang="ja" dirty="0" smtClean="0"/>
              <a:t> for a group of </a:t>
            </a:r>
            <a:r>
              <a:rPr lang="ja" dirty="0" smtClean="0"/>
              <a:t>2</a:t>
            </a:r>
            <a:r>
              <a:rPr lang="ja" dirty="0"/>
              <a:t>×</a:t>
            </a:r>
            <a:r>
              <a:rPr lang="ja" dirty="0" smtClean="0"/>
              <a:t>2</a:t>
            </a:r>
            <a:r>
              <a:rPr lang="en-US" altLang="ja" dirty="0" smtClean="0"/>
              <a:t> pixels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altLang="ja" dirty="0" smtClean="0"/>
              <a:t>Rolling shutter R/O resets the signals in next row… </a:t>
            </a:r>
            <a:endParaRPr lang="ja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idx="12"/>
          </p:nvPr>
        </p:nvSpPr>
        <p:spPr>
          <a:xfrm>
            <a:off x="8491275" y="6359044"/>
            <a:ext cx="548700" cy="524700"/>
          </a:xfrm>
        </p:spPr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 altLang="ja" smtClean="0"/>
              <a:t>19</a:t>
            </a:fld>
            <a:endParaRPr lang="ja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1" y="3930335"/>
            <a:ext cx="2227300" cy="157428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4626" y="4717478"/>
            <a:ext cx="2838958" cy="205965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533336" y="6128774"/>
            <a:ext cx="10256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Pre-</a:t>
            </a:r>
            <a:r>
              <a:rPr kumimoji="1" lang="en-US" altLang="ja-JP" dirty="0" err="1" smtClean="0"/>
              <a:t>irrad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5880" y="5851775"/>
            <a:ext cx="17540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response</a:t>
            </a:r>
          </a:p>
          <a:p>
            <a:r>
              <a:rPr kumimoji="1" lang="en-US" altLang="ja-JP" dirty="0"/>
              <a:t>f</a:t>
            </a:r>
            <a:r>
              <a:rPr kumimoji="1" lang="en-US" altLang="ja-JP" dirty="0" smtClean="0"/>
              <a:t>rom odd-row </a:t>
            </a:r>
          </a:p>
          <a:p>
            <a:r>
              <a:rPr kumimoji="1" lang="en-US" altLang="ja-JP" dirty="0" smtClean="0"/>
              <a:t>OK w/ </a:t>
            </a:r>
            <a:r>
              <a:rPr kumimoji="1" lang="en-US" altLang="ja-JP" dirty="0" err="1" smtClean="0"/>
              <a:t>singleSOI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842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685330" y="-201921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 smtClean="0">
                <a:latin typeface="Arial Black" panose="020B0A04020102020204" pitchFamily="34" charset="0"/>
              </a:rPr>
              <a:t>OUTLINE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569579" y="1524325"/>
            <a:ext cx="5399363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 smtClean="0"/>
              <a:t>SOI Pixel and Radiation Damage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 smtClean="0"/>
              <a:t>TID Damage and Compensation</a:t>
            </a:r>
          </a:p>
          <a:p>
            <a:r>
              <a:rPr kumimoji="1" lang="en-US" altLang="ja-JP" sz="2800" dirty="0" smtClean="0"/>
              <a:t>	 	- First Results</a:t>
            </a:r>
          </a:p>
          <a:p>
            <a:r>
              <a:rPr kumimoji="1" lang="en-US" altLang="ja-JP" sz="2800" dirty="0" smtClean="0"/>
              <a:t>		- BPW</a:t>
            </a:r>
          </a:p>
          <a:p>
            <a:pPr lvl="1"/>
            <a:r>
              <a:rPr kumimoji="1" lang="en-US" altLang="ja-JP" sz="2800" dirty="0" smtClean="0"/>
              <a:t>  	- Double SOI</a:t>
            </a:r>
          </a:p>
          <a:p>
            <a:pPr lvl="1"/>
            <a:r>
              <a:rPr kumimoji="1" lang="en-US" altLang="ja-JP" sz="2800" dirty="0"/>
              <a:t>	</a:t>
            </a:r>
            <a:r>
              <a:rPr kumimoji="1" lang="en-US" altLang="ja-JP" sz="2800" dirty="0" smtClean="0"/>
              <a:t>	</a:t>
            </a:r>
            <a:r>
              <a:rPr kumimoji="1" lang="en-US" altLang="ja-JP" sz="2800" dirty="0" err="1" smtClean="0"/>
              <a:t>TrTEGs</a:t>
            </a:r>
            <a:endParaRPr kumimoji="1" lang="en-US" altLang="ja-JP" sz="2800" dirty="0" smtClean="0"/>
          </a:p>
          <a:p>
            <a:pPr lvl="1"/>
            <a:r>
              <a:rPr kumimoji="1" lang="en-US" altLang="ja-JP" sz="2800" dirty="0"/>
              <a:t>	</a:t>
            </a:r>
            <a:r>
              <a:rPr kumimoji="1" lang="en-US" altLang="ja-JP" sz="2800" dirty="0" smtClean="0"/>
              <a:t>	INTPIXh2</a:t>
            </a:r>
          </a:p>
          <a:p>
            <a:pPr lvl="1"/>
            <a:r>
              <a:rPr kumimoji="1" lang="en-US" altLang="ja-JP" sz="2800" dirty="0"/>
              <a:t>	</a:t>
            </a:r>
            <a:r>
              <a:rPr kumimoji="1" lang="en-US" altLang="ja-JP" sz="2800" dirty="0" smtClean="0"/>
              <a:t>	FPIX2</a:t>
            </a:r>
          </a:p>
          <a:p>
            <a:pPr lvl="1"/>
            <a:r>
              <a:rPr kumimoji="1" lang="en-US" altLang="ja-JP" sz="2800" dirty="0"/>
              <a:t>	</a:t>
            </a:r>
            <a:r>
              <a:rPr kumimoji="1" lang="en-US" altLang="ja-JP" sz="2800" dirty="0" smtClean="0"/>
              <a:t>	FPIX3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 </a:t>
            </a:r>
            <a:r>
              <a:rPr kumimoji="1" lang="en-US" altLang="ja-JP" sz="2800" dirty="0" smtClean="0"/>
              <a:t>Conclusions</a:t>
            </a:r>
          </a:p>
          <a:p>
            <a:pPr lvl="1"/>
            <a:r>
              <a:rPr kumimoji="1" lang="en-US" altLang="ja-JP" sz="2800" dirty="0"/>
              <a:t>	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166503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-129652" y="-248221"/>
            <a:ext cx="9332259" cy="1450757"/>
          </a:xfrm>
        </p:spPr>
        <p:txBody>
          <a:bodyPr>
            <a:normAutofit/>
          </a:bodyPr>
          <a:lstStyle/>
          <a:p>
            <a:r>
              <a:rPr lang="en-US" altLang="ja-JP" sz="3200" dirty="0" smtClean="0"/>
              <a:t>conclusions</a:t>
            </a:r>
            <a:endParaRPr kumimoji="1" lang="ja-JP" altLang="en-US" sz="3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69859" y="1693518"/>
            <a:ext cx="80840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 Black" panose="020B0A04020102020204" pitchFamily="34" charset="0"/>
              </a:rPr>
              <a:t>TID identified as main concern for SOI applications in high-radiation environment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 Black" panose="020B0A04020102020204" pitchFamily="34" charset="0"/>
              </a:rPr>
              <a:t>Innovative Double SOI solved many issues including TID. LDD profile revisited to enhance radiation tolerance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Arial Black" panose="020B0A04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 Black" panose="020B0A04020102020204" pitchFamily="34" charset="0"/>
              </a:rPr>
              <a:t>TID tolerance up to 500 </a:t>
            </a:r>
            <a:r>
              <a:rPr lang="en-US" dirty="0" err="1" smtClean="0">
                <a:latin typeface="Arial Black" panose="020B0A04020102020204" pitchFamily="34" charset="0"/>
              </a:rPr>
              <a:t>kGy</a:t>
            </a:r>
            <a:r>
              <a:rPr lang="en-US" dirty="0" smtClean="0">
                <a:latin typeface="Arial Black" panose="020B0A04020102020204" pitchFamily="34" charset="0"/>
              </a:rPr>
              <a:t> is achieved and good performance is expected also at 1 </a:t>
            </a:r>
            <a:r>
              <a:rPr lang="en-US" dirty="0" err="1" smtClean="0">
                <a:latin typeface="Arial Black" panose="020B0A04020102020204" pitchFamily="34" charset="0"/>
              </a:rPr>
              <a:t>MGy</a:t>
            </a:r>
            <a:r>
              <a:rPr lang="en-US" dirty="0" smtClean="0">
                <a:latin typeface="Arial Black" panose="020B0A04020102020204" pitchFamily="34" charset="0"/>
              </a:rPr>
              <a:t> (FPIX3)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Arial Black" panose="020B0A04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 Black" panose="020B0A04020102020204" pitchFamily="34" charset="0"/>
              </a:rPr>
              <a:t>SOI pixel (SOFIST) is being developed for the ILC. </a:t>
            </a:r>
          </a:p>
          <a:p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   SOI applications to wider area are encouraged.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74643" y="5317435"/>
            <a:ext cx="316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Ten years of struggle …..        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29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760" y="648335"/>
            <a:ext cx="5227362" cy="548992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046843" y="5491928"/>
            <a:ext cx="1326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SLUM DUNK</a:t>
            </a:r>
          </a:p>
          <a:p>
            <a:r>
              <a:rPr kumimoji="1" lang="en-US" altLang="ja-JP" dirty="0" smtClean="0"/>
              <a:t>By M. Inoue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479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spares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187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4294967295"/>
          </p:nvPr>
        </p:nvSpPr>
        <p:spPr>
          <a:xfrm>
            <a:off x="7885509" y="5883276"/>
            <a:ext cx="573161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167426" y="158078"/>
            <a:ext cx="8716442" cy="7263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>
                <a:latin typeface="Arial Black" panose="020B0A04020102020204" pitchFamily="34" charset="0"/>
              </a:rPr>
              <a:t>Fine-pixel detector: FPIX2</a:t>
            </a:r>
            <a:endParaRPr kumimoji="1" lang="ja-JP" altLang="en-US" dirty="0">
              <a:latin typeface="Arial Black" panose="020B0A04020102020204" pitchFamily="34" charset="0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383576" y="815048"/>
            <a:ext cx="3072474" cy="2301673"/>
          </a:xfrm>
          <a:prstGeom prst="roundRect">
            <a:avLst>
              <a:gd name="adj" fmla="val 7701"/>
            </a:avLst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 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ja-JP" altLang="en-US" sz="1600" dirty="0">
              <a:solidFill>
                <a:schemeClr val="tx1"/>
              </a:solidFill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213128" y="3807903"/>
            <a:ext cx="3632132" cy="2621776"/>
            <a:chOff x="213128" y="3807903"/>
            <a:chExt cx="3632132" cy="2621776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2643496" y="6121902"/>
              <a:ext cx="800414" cy="307777"/>
            </a:xfrm>
            <a:prstGeom prst="rect">
              <a:avLst/>
            </a:prstGeom>
            <a:noFill/>
            <a:ln w="38100">
              <a:solidFill>
                <a:srgbClr val="29FF29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/>
                <a:t> I/O</a:t>
              </a:r>
              <a:endParaRPr kumimoji="1" lang="ja-JP" altLang="en-US" sz="1400" b="1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672970" y="5791989"/>
              <a:ext cx="1172290" cy="307777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/>
                <a:t>DECODER</a:t>
              </a:r>
              <a:endParaRPr kumimoji="1" lang="ja-JP" altLang="en-US" sz="1400" b="1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671239" y="5413612"/>
              <a:ext cx="795378" cy="30777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/>
                <a:t> PIXEL</a:t>
              </a:r>
              <a:endParaRPr kumimoji="1" lang="ja-JP" altLang="en-US" sz="1400" b="1" dirty="0"/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128" y="3807903"/>
              <a:ext cx="2382322" cy="2382322"/>
            </a:xfrm>
            <a:prstGeom prst="rect">
              <a:avLst/>
            </a:prstGeom>
          </p:spPr>
        </p:pic>
        <p:cxnSp>
          <p:nvCxnSpPr>
            <p:cNvPr id="21" name="直線矢印コネクタ 20"/>
            <p:cNvCxnSpPr/>
            <p:nvPr/>
          </p:nvCxnSpPr>
          <p:spPr>
            <a:xfrm flipH="1" flipV="1">
              <a:off x="1777960" y="4999064"/>
              <a:ext cx="873786" cy="534564"/>
            </a:xfrm>
            <a:prstGeom prst="straightConnector1">
              <a:avLst/>
            </a:prstGeom>
            <a:ln w="38100">
              <a:solidFill>
                <a:srgbClr val="FF0B0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/>
            <p:cNvCxnSpPr>
              <a:stCxn id="14" idx="1"/>
            </p:cNvCxnSpPr>
            <p:nvPr/>
          </p:nvCxnSpPr>
          <p:spPr>
            <a:xfrm flipH="1" flipV="1">
              <a:off x="1441822" y="5359334"/>
              <a:ext cx="1231148" cy="586544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>
              <a:stCxn id="13" idx="1"/>
            </p:cNvCxnSpPr>
            <p:nvPr/>
          </p:nvCxnSpPr>
          <p:spPr>
            <a:xfrm flipH="1" flipV="1">
              <a:off x="1911112" y="5843939"/>
              <a:ext cx="732384" cy="431852"/>
            </a:xfrm>
            <a:prstGeom prst="straightConnector1">
              <a:avLst/>
            </a:prstGeom>
            <a:ln w="38100">
              <a:solidFill>
                <a:srgbClr val="29FF2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テキスト ボックス 27"/>
          <p:cNvSpPr txBox="1"/>
          <p:nvPr/>
        </p:nvSpPr>
        <p:spPr>
          <a:xfrm>
            <a:off x="507123" y="789760"/>
            <a:ext cx="31922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>
                <a:latin typeface="Arial Black" panose="020B0A04020102020204" pitchFamily="34" charset="0"/>
              </a:rPr>
              <a:t>Pixel size:</a:t>
            </a:r>
            <a:r>
              <a:rPr kumimoji="1" lang="ja-JP" altLang="en-US" sz="1600" dirty="0" smtClean="0">
                <a:latin typeface="Arial Black" panose="020B0A04020102020204" pitchFamily="34" charset="0"/>
              </a:rPr>
              <a:t> 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8μm</a:t>
            </a:r>
            <a:r>
              <a:rPr kumimoji="1" lang="ja-JP" altLang="en-US" sz="1600" dirty="0">
                <a:latin typeface="Arial Black" panose="020B0A04020102020204" pitchFamily="34" charset="0"/>
              </a:rPr>
              <a:t>□</a:t>
            </a:r>
            <a:endParaRPr kumimoji="1" lang="en-US" altLang="ja-JP" sz="1600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>
                <a:latin typeface="Arial Black" panose="020B0A04020102020204" pitchFamily="34" charset="0"/>
              </a:rPr>
              <a:t>#Pixels: 128×128 </a:t>
            </a:r>
            <a:endParaRPr kumimoji="1" lang="en-US" altLang="ja-JP" sz="1600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>
                <a:latin typeface="Arial Black" panose="020B0A04020102020204" pitchFamily="34" charset="0"/>
              </a:rPr>
              <a:t>Handle wafers:</a:t>
            </a:r>
            <a:endParaRPr kumimoji="1" lang="en-US" altLang="ja-JP" sz="1600" dirty="0">
              <a:latin typeface="Arial Black" panose="020B0A04020102020204" pitchFamily="34" charset="0"/>
            </a:endParaRPr>
          </a:p>
          <a:p>
            <a:r>
              <a:rPr kumimoji="1" lang="en-US" altLang="ja-JP" sz="1600" dirty="0">
                <a:latin typeface="Arial Black" panose="020B0A04020102020204" pitchFamily="34" charset="0"/>
              </a:rPr>
              <a:t>  &gt;single 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SOI</a:t>
            </a:r>
          </a:p>
          <a:p>
            <a:r>
              <a:rPr kumimoji="1" lang="en-US" altLang="ja-JP" sz="1600" dirty="0">
                <a:latin typeface="Arial Black" panose="020B0A04020102020204" pitchFamily="34" charset="0"/>
              </a:rPr>
              <a:t> 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     25kΩ</a:t>
            </a:r>
            <a:r>
              <a:rPr kumimoji="1" lang="ja-JP" altLang="en-US" sz="1600" dirty="0">
                <a:latin typeface="Arial Black" panose="020B0A04020102020204" pitchFamily="34" charset="0"/>
              </a:rPr>
              <a:t>・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cm p, 500 </a:t>
            </a:r>
            <a:r>
              <a:rPr kumimoji="1" lang="en-US" altLang="ja-JP" sz="1600" dirty="0" err="1" smtClean="0">
                <a:latin typeface="Arial Black" panose="020B0A04020102020204" pitchFamily="34" charset="0"/>
              </a:rPr>
              <a:t>um</a:t>
            </a:r>
            <a:r>
              <a:rPr kumimoji="1" lang="en-US" altLang="ja-JP" sz="1600" baseline="30000" dirty="0" err="1" smtClean="0">
                <a:latin typeface="Arial Black" panose="020B0A04020102020204" pitchFamily="34" charset="0"/>
              </a:rPr>
              <a:t>t</a:t>
            </a:r>
            <a:r>
              <a:rPr kumimoji="1" lang="en-US" altLang="ja-JP" sz="1600" dirty="0">
                <a:latin typeface="Arial Black" panose="020B0A04020102020204" pitchFamily="34" charset="0"/>
              </a:rPr>
              <a:t/>
            </a:r>
            <a:br>
              <a:rPr kumimoji="1" lang="en-US" altLang="ja-JP" sz="1600" dirty="0">
                <a:latin typeface="Arial Black" panose="020B0A04020102020204" pitchFamily="34" charset="0"/>
              </a:rPr>
            </a:br>
            <a:r>
              <a:rPr kumimoji="1" lang="ja-JP" altLang="en-US" sz="1600" dirty="0">
                <a:latin typeface="Arial Black" panose="020B0A04020102020204" pitchFamily="34" charset="0"/>
              </a:rPr>
              <a:t>　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&gt;double SOI</a:t>
            </a:r>
          </a:p>
          <a:p>
            <a:r>
              <a:rPr kumimoji="1" lang="en-US" altLang="ja-JP" sz="1600" dirty="0">
                <a:latin typeface="Arial Black" panose="020B0A04020102020204" pitchFamily="34" charset="0"/>
              </a:rPr>
              <a:t> 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     1kΩ</a:t>
            </a:r>
            <a:r>
              <a:rPr kumimoji="1" lang="ja-JP" altLang="en-US" sz="1600" dirty="0">
                <a:latin typeface="Arial Black" panose="020B0A04020102020204" pitchFamily="34" charset="0"/>
              </a:rPr>
              <a:t>・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cm p</a:t>
            </a:r>
            <a:r>
              <a:rPr kumimoji="1" lang="en-US" altLang="ja-JP" sz="1600" dirty="0">
                <a:latin typeface="Arial Black" panose="020B0A04020102020204" pitchFamily="34" charset="0"/>
              </a:rPr>
              <a:t>, 3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00 </a:t>
            </a:r>
            <a:r>
              <a:rPr kumimoji="1" lang="en-US" altLang="ja-JP" sz="1600" dirty="0" err="1" smtClean="0">
                <a:latin typeface="Arial Black" panose="020B0A04020102020204" pitchFamily="34" charset="0"/>
              </a:rPr>
              <a:t>um</a:t>
            </a:r>
            <a:r>
              <a:rPr kumimoji="1" lang="en-US" altLang="ja-JP" sz="1600" baseline="30000" dirty="0" err="1" smtClean="0">
                <a:latin typeface="Arial Black" panose="020B0A04020102020204" pitchFamily="34" charset="0"/>
              </a:rPr>
              <a:t>t</a:t>
            </a:r>
            <a:endParaRPr kumimoji="1" lang="en-US" altLang="ja-JP" sz="1600" baseline="30000" dirty="0" smtClean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>
                <a:latin typeface="Arial Black" panose="020B0A04020102020204" pitchFamily="34" charset="0"/>
              </a:rPr>
              <a:t>Rolling shutter RO</a:t>
            </a:r>
          </a:p>
          <a:p>
            <a:r>
              <a:rPr kumimoji="1" lang="en-US" altLang="ja-JP" sz="1600" dirty="0">
                <a:latin typeface="Arial Black" panose="020B0A04020102020204" pitchFamily="34" charset="0"/>
              </a:rPr>
              <a:t> 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     8 parallel outputs</a:t>
            </a:r>
            <a:endParaRPr kumimoji="1" lang="en-US" altLang="ja-JP" sz="1600" dirty="0">
              <a:latin typeface="Arial Black" panose="020B0A04020102020204" pitchFamily="34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67426" y="3528971"/>
            <a:ext cx="2742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 Black" panose="020B0A04020102020204" pitchFamily="34" charset="0"/>
              </a:rPr>
              <a:t>c</a:t>
            </a:r>
            <a:r>
              <a:rPr kumimoji="1" lang="en-US" altLang="ja-JP" sz="1400" dirty="0" smtClean="0">
                <a:latin typeface="Arial Black" panose="020B0A04020102020204" pitchFamily="34" charset="0"/>
              </a:rPr>
              <a:t>hip layout (3mm-sq)</a:t>
            </a:r>
            <a:endParaRPr kumimoji="1" lang="ja-JP" altLang="en-US" sz="1400" dirty="0">
              <a:latin typeface="Arial Black" panose="020B0A04020102020204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526800" y="3129783"/>
            <a:ext cx="66205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 Development: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kumimoji="1" lang="en-US" altLang="ja-JP" sz="1600" dirty="0" smtClean="0">
                <a:latin typeface="Arial Black" panose="020B0A04020102020204" pitchFamily="34" charset="0"/>
              </a:rPr>
              <a:t>to demonstrate excellent spatial resolution achievable with SOI technology (=&gt;tracker for SOFIST TB)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kumimoji="1" lang="en-US" altLang="ja-JP" sz="1600" dirty="0" smtClean="0">
                <a:latin typeface="Arial Black" panose="020B0A04020102020204" pitchFamily="34" charset="0"/>
              </a:rPr>
              <a:t>as demonstrator of TID tolerance (FPIX2 equipped with three middle-SOI regions)    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647" y="851497"/>
            <a:ext cx="3662995" cy="258905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458926" y="857495"/>
            <a:ext cx="21210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On-pixel circuit</a:t>
            </a:r>
            <a:endParaRPr lang="en-US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746164" y="4520247"/>
            <a:ext cx="3031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TID: hole accumulation in BOX/GOX</a:t>
            </a:r>
          </a:p>
          <a:p>
            <a:r>
              <a:rPr lang="en-US" sz="1200" dirty="0" smtClean="0"/>
              <a:t>Middle-SOI: compensate TID effects by applied negative voltages</a:t>
            </a:r>
            <a:endParaRPr lang="en-US" sz="1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349730" y="5365532"/>
            <a:ext cx="4204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Analog signals are digitized (2ms) by external SEABAS2 12-b ADCs (8 parallel)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412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0" y="1371035"/>
            <a:ext cx="3804383" cy="1254305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685330" y="-201921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 smtClean="0">
                <a:latin typeface="Arial Black" panose="020B0A04020102020204" pitchFamily="34" charset="0"/>
              </a:rPr>
              <a:t>SOI PIXEL</a:t>
            </a:r>
            <a:endParaRPr kumimoji="1" lang="ja-JP" altLang="en-US" dirty="0">
              <a:latin typeface="Arial Black" panose="020B0A04020102020204" pitchFamily="34" charset="0"/>
            </a:endParaRPr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0" y="1438709"/>
            <a:ext cx="3995648" cy="108935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800" dirty="0" smtClean="0">
                <a:solidFill>
                  <a:srgbClr val="FF0000"/>
                </a:solidFill>
                <a:latin typeface="Arial Black" panose="020B0A040201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SOI: S</a:t>
            </a:r>
            <a:r>
              <a:rPr lang="en-US" altLang="ja-JP" sz="1800" dirty="0" smtClean="0">
                <a:latin typeface="Arial Black" panose="020B0A040201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ilicon-</a:t>
            </a:r>
            <a:r>
              <a:rPr lang="en-US" altLang="ja-JP" sz="1800" dirty="0" smtClean="0">
                <a:solidFill>
                  <a:srgbClr val="FF0000"/>
                </a:solidFill>
                <a:latin typeface="Arial Black" panose="020B0A040201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O</a:t>
            </a:r>
            <a:r>
              <a:rPr lang="en-US" altLang="ja-JP" sz="1800" dirty="0" smtClean="0">
                <a:latin typeface="Arial Black" panose="020B0A040201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n-</a:t>
            </a:r>
            <a:r>
              <a:rPr lang="en-US" altLang="ja-JP" sz="1800" dirty="0" smtClean="0">
                <a:solidFill>
                  <a:srgbClr val="FF0000"/>
                </a:solidFill>
                <a:latin typeface="Arial Black" panose="020B0A040201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800" dirty="0" smtClean="0">
                <a:latin typeface="Arial Black" panose="020B0A040201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nsulator</a:t>
            </a:r>
          </a:p>
        </p:txBody>
      </p:sp>
      <p:sp>
        <p:nvSpPr>
          <p:cNvPr id="10" name="下矢印 9"/>
          <p:cNvSpPr/>
          <p:nvPr/>
        </p:nvSpPr>
        <p:spPr>
          <a:xfrm>
            <a:off x="1265521" y="4550443"/>
            <a:ext cx="1354183" cy="3407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4383" y="1229410"/>
            <a:ext cx="5143259" cy="3232906"/>
          </a:xfrm>
          <a:prstGeom prst="rect">
            <a:avLst/>
          </a:prstGeom>
        </p:spPr>
      </p:pic>
      <p:grpSp>
        <p:nvGrpSpPr>
          <p:cNvPr id="12" name="グループ化 11"/>
          <p:cNvGrpSpPr/>
          <p:nvPr/>
        </p:nvGrpSpPr>
        <p:grpSpPr>
          <a:xfrm>
            <a:off x="286964" y="5039360"/>
            <a:ext cx="7999198" cy="1003611"/>
            <a:chOff x="286964" y="4849018"/>
            <a:chExt cx="8397060" cy="1320954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286964" y="4849018"/>
              <a:ext cx="8397060" cy="1320954"/>
              <a:chOff x="577342" y="4314616"/>
              <a:chExt cx="4238603" cy="1849308"/>
            </a:xfrm>
          </p:grpSpPr>
          <p:sp>
            <p:nvSpPr>
              <p:cNvPr id="15" name="角丸四角形 14"/>
              <p:cNvSpPr/>
              <p:nvPr/>
            </p:nvSpPr>
            <p:spPr>
              <a:xfrm>
                <a:off x="577342" y="4314616"/>
                <a:ext cx="4238603" cy="1849308"/>
              </a:xfrm>
              <a:prstGeom prst="roundRect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604323" y="4550069"/>
                <a:ext cx="2015897" cy="1531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1600" dirty="0" smtClean="0">
                    <a:latin typeface="Arial Black" panose="020B0A04020102020204" pitchFamily="34" charset="0"/>
                  </a:rPr>
                  <a:t>Material budget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1600" dirty="0" smtClean="0">
                    <a:latin typeface="Arial Black" panose="020B0A04020102020204" pitchFamily="34" charset="0"/>
                  </a:rPr>
                  <a:t>S/N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1600" dirty="0">
                    <a:latin typeface="Arial Black" panose="020B0A04020102020204" pitchFamily="34" charset="0"/>
                  </a:rPr>
                  <a:t>p</a:t>
                </a:r>
                <a:r>
                  <a:rPr kumimoji="1" lang="en-US" altLang="ja-JP" sz="1600" dirty="0" smtClean="0">
                    <a:latin typeface="Arial Black" panose="020B0A04020102020204" pitchFamily="34" charset="0"/>
                  </a:rPr>
                  <a:t>ower dissipation </a:t>
                </a:r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2759128" y="4550069"/>
                <a:ext cx="2051342" cy="1531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1600" dirty="0">
                    <a:latin typeface="Arial Black" panose="020B0A04020102020204" pitchFamily="34" charset="0"/>
                  </a:rPr>
                  <a:t>s</a:t>
                </a:r>
                <a:r>
                  <a:rPr kumimoji="1" lang="en-US" altLang="ja-JP" sz="1600" dirty="0" smtClean="0">
                    <a:latin typeface="Arial Black" panose="020B0A04020102020204" pitchFamily="34" charset="0"/>
                  </a:rPr>
                  <a:t>ingle </a:t>
                </a:r>
                <a:r>
                  <a:rPr kumimoji="1" lang="en-US" altLang="ja-JP" sz="1600" dirty="0">
                    <a:latin typeface="Arial Black" panose="020B0A04020102020204" pitchFamily="34" charset="0"/>
                  </a:rPr>
                  <a:t>e</a:t>
                </a:r>
                <a:r>
                  <a:rPr kumimoji="1" lang="en-US" altLang="ja-JP" sz="1600" dirty="0" smtClean="0">
                    <a:latin typeface="Arial Black" panose="020B0A04020102020204" pitchFamily="34" charset="0"/>
                  </a:rPr>
                  <a:t>vent effects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1600" dirty="0">
                    <a:latin typeface="Arial Black" panose="020B0A04020102020204" pitchFamily="34" charset="0"/>
                  </a:rPr>
                  <a:t>l</a:t>
                </a:r>
                <a:r>
                  <a:rPr kumimoji="1" lang="en-US" altLang="ja-JP" sz="1600" dirty="0" smtClean="0">
                    <a:latin typeface="Arial Black" panose="020B0A04020102020204" pitchFamily="34" charset="0"/>
                  </a:rPr>
                  <a:t>atch up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1600" dirty="0" smtClean="0">
                    <a:latin typeface="Arial Black" panose="020B0A04020102020204" pitchFamily="34" charset="0"/>
                  </a:rPr>
                  <a:t>Operation temp.</a:t>
                </a:r>
                <a:r>
                  <a:rPr kumimoji="1" lang="ja-JP" altLang="en-US" sz="1600" dirty="0">
                    <a:latin typeface="Arial Black" panose="020B0A04020102020204" pitchFamily="34" charset="0"/>
                  </a:rPr>
                  <a:t>　</a:t>
                </a:r>
                <a:r>
                  <a:rPr kumimoji="1" lang="en-US" altLang="ja-JP" sz="1600" dirty="0" smtClean="0">
                    <a:latin typeface="Arial Black" panose="020B0A04020102020204" pitchFamily="34" charset="0"/>
                  </a:rPr>
                  <a:t>(0.3K</a:t>
                </a:r>
                <a:r>
                  <a:rPr kumimoji="1" lang="ja-JP" altLang="en-US" sz="1600" dirty="0" smtClean="0">
                    <a:latin typeface="Arial Black" panose="020B0A04020102020204" pitchFamily="34" charset="0"/>
                  </a:rPr>
                  <a:t>～</a:t>
                </a:r>
                <a:r>
                  <a:rPr kumimoji="1" lang="en-US" altLang="ja-JP" sz="1600" dirty="0" smtClean="0">
                    <a:latin typeface="Arial Black" panose="020B0A04020102020204" pitchFamily="34" charset="0"/>
                  </a:rPr>
                  <a:t>570K)</a:t>
                </a:r>
                <a:endParaRPr kumimoji="1" lang="ja-JP" altLang="en-US" sz="1600" dirty="0"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14" name="テキスト ボックス 13"/>
            <p:cNvSpPr txBox="1"/>
            <p:nvPr/>
          </p:nvSpPr>
          <p:spPr>
            <a:xfrm>
              <a:off x="2925706" y="5061088"/>
              <a:ext cx="2388901" cy="109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1" lang="en-US" altLang="ja-JP" sz="1600" dirty="0">
                  <a:latin typeface="Arial Black" panose="020B0A04020102020204" pitchFamily="34" charset="0"/>
                </a:rPr>
                <a:t>s</a:t>
              </a:r>
              <a:r>
                <a:rPr kumimoji="1" lang="en-US" altLang="ja-JP" sz="1600" dirty="0" smtClean="0">
                  <a:latin typeface="Arial Black" panose="020B0A04020102020204" pitchFamily="34" charset="0"/>
                </a:rPr>
                <a:t>peed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1" lang="en-US" altLang="ja-JP" sz="1600" dirty="0" smtClean="0">
                  <a:latin typeface="Arial Black" panose="020B0A04020102020204" pitchFamily="34" charset="0"/>
                </a:rPr>
                <a:t>cost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1" lang="en-US" altLang="ja-JP" sz="1600" dirty="0" smtClean="0">
                  <a:latin typeface="Arial Black" panose="020B0A04020102020204" pitchFamily="34" charset="0"/>
                </a:rPr>
                <a:t>Pixel size</a:t>
              </a:r>
              <a:endParaRPr kumimoji="1" lang="en-US" altLang="ja-JP" sz="16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233970" y="1775367"/>
            <a:ext cx="3444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Arial Black" panose="020B0A04020102020204" pitchFamily="34" charset="0"/>
              </a:rPr>
              <a:t>CMOS circuitry fabricated on buried oxide(BOX)</a:t>
            </a:r>
          </a:p>
          <a:p>
            <a:r>
              <a:rPr lang="en-US" sz="1600" dirty="0" smtClean="0">
                <a:latin typeface="Arial Black" panose="020B0A04020102020204" pitchFamily="34" charset="0"/>
              </a:rPr>
              <a:t>LAPIS 0.2um FD-SOI</a:t>
            </a:r>
            <a:endParaRPr lang="en-US" sz="1600" dirty="0">
              <a:latin typeface="Arial Black" panose="020B0A040201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0155" y="2726637"/>
            <a:ext cx="43475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Features: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monolithic	(no metal bumps)</a:t>
            </a:r>
            <a:endParaRPr kumimoji="1" lang="en-US" altLang="ja-JP" sz="1600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SOI-CMOS (FETs fully isolated)</a:t>
            </a:r>
            <a:endParaRPr kumimoji="1" lang="en-US" altLang="ja-JP" sz="1600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Can choose</a:t>
            </a:r>
            <a:r>
              <a:rPr lang="en-US" sz="16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*</a:t>
            </a:r>
            <a:r>
              <a:rPr kumimoji="1" lang="en-US" altLang="ja-JP" sz="16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 </a:t>
            </a:r>
            <a:r>
              <a:rPr kumimoji="1" lang="en-US" altLang="ja-JP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substrate of optimum resistivity (</a:t>
            </a:r>
            <a:r>
              <a:rPr kumimoji="1" lang="en-US" altLang="ja-JP" sz="1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fully depleted CMOS sensors possible</a:t>
            </a:r>
            <a:r>
              <a:rPr kumimoji="1" lang="en-US" altLang="ja-JP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)</a:t>
            </a:r>
            <a:endParaRPr kumimoji="1" lang="ja-JP" altLang="en-US" sz="16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15963" y="4197870"/>
            <a:ext cx="2520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*SOITEC </a:t>
            </a:r>
            <a:r>
              <a:rPr lang="en-US" sz="1600" dirty="0" err="1" smtClean="0">
                <a:solidFill>
                  <a:srgbClr val="00B050"/>
                </a:solidFill>
                <a:latin typeface="Arial Black" panose="020B0A04020102020204" pitchFamily="34" charset="0"/>
              </a:rPr>
              <a:t>SmartCut</a:t>
            </a:r>
            <a:r>
              <a:rPr lang="en-US" sz="1600" baseline="30000" dirty="0" err="1" smtClean="0">
                <a:solidFill>
                  <a:srgbClr val="00B050"/>
                </a:solidFill>
                <a:latin typeface="Arial Black" panose="020B0A04020102020204" pitchFamily="34" charset="0"/>
              </a:rPr>
              <a:t>TM</a:t>
            </a:r>
            <a:endParaRPr lang="en-US" sz="1600" baseline="30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93225" y="4707137"/>
            <a:ext cx="2840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excellent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57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63" y="817527"/>
            <a:ext cx="8839190" cy="5665272"/>
          </a:xfrm>
          <a:prstGeom prst="rect">
            <a:avLst/>
          </a:prstGeom>
        </p:spPr>
      </p:pic>
      <p:sp>
        <p:nvSpPr>
          <p:cNvPr id="6" name="タイトル 1"/>
          <p:cNvSpPr txBox="1">
            <a:spLocks/>
          </p:cNvSpPr>
          <p:nvPr/>
        </p:nvSpPr>
        <p:spPr>
          <a:xfrm>
            <a:off x="685330" y="-201921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 smtClean="0">
                <a:latin typeface="Arial Black" panose="020B0A04020102020204" pitchFamily="34" charset="0"/>
              </a:rPr>
              <a:t>In summary…</a:t>
            </a:r>
            <a:r>
              <a:rPr kumimoji="1" lang="en-US" altLang="ja-JP" sz="2400" dirty="0" smtClean="0">
                <a:latin typeface="Arial Black" panose="020B0A04020102020204" pitchFamily="34" charset="0"/>
              </a:rPr>
              <a:t>already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856489" y="2066544"/>
            <a:ext cx="3331463" cy="4040017"/>
            <a:chOff x="856489" y="2066544"/>
            <a:chExt cx="3331463" cy="4040017"/>
          </a:xfrm>
        </p:grpSpPr>
        <p:sp>
          <p:nvSpPr>
            <p:cNvPr id="3" name="テキスト ボックス 2"/>
            <p:cNvSpPr txBox="1"/>
            <p:nvPr/>
          </p:nvSpPr>
          <p:spPr>
            <a:xfrm>
              <a:off x="3374137" y="2066544"/>
              <a:ext cx="6126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0000"/>
                  </a:solidFill>
                </a:rPr>
                <a:t>OK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856489" y="2895600"/>
              <a:ext cx="6126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0000"/>
                  </a:solidFill>
                </a:rPr>
                <a:t>OK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2136649" y="4568952"/>
              <a:ext cx="20513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0000"/>
                  </a:solidFill>
                </a:rPr>
                <a:t>Not needed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56489" y="5644896"/>
              <a:ext cx="20513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0000"/>
                  </a:solidFill>
                </a:rPr>
                <a:t>OK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403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角丸四角形 21"/>
          <p:cNvSpPr/>
          <p:nvPr/>
        </p:nvSpPr>
        <p:spPr>
          <a:xfrm>
            <a:off x="3709987" y="968561"/>
            <a:ext cx="5329238" cy="302824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685330" y="-201921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 smtClean="0">
                <a:latin typeface="Arial Black" panose="020B0A04020102020204" pitchFamily="34" charset="0"/>
              </a:rPr>
              <a:t>Rad-damage in SOI</a:t>
            </a:r>
            <a:endParaRPr kumimoji="1" lang="ja-JP" altLang="en-US" dirty="0">
              <a:latin typeface="Arial Black" panose="020B0A040201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" y="828675"/>
            <a:ext cx="3495675" cy="33528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0" y="4761904"/>
            <a:ext cx="4101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dirty="0" smtClean="0">
                <a:solidFill>
                  <a:srgbClr val="FF0000"/>
                </a:solidFill>
              </a:rPr>
              <a:t>strong against SEE*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   </a:t>
            </a:r>
            <a:r>
              <a:rPr kumimoji="1" lang="en-US" altLang="ja-JP" dirty="0" smtClean="0"/>
              <a:t>(thin active layer in SOI)</a:t>
            </a:r>
          </a:p>
          <a:p>
            <a:r>
              <a:rPr kumimoji="1" lang="en-US" altLang="ja-JP" dirty="0" smtClean="0"/>
              <a:t>   *SOI is a standard in space application</a:t>
            </a:r>
          </a:p>
          <a:p>
            <a:endParaRPr kumimoji="1" lang="en-US" altLang="ja-JP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603719" y="3802206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40nm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295356" y="227943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~O(10)um</a:t>
            </a:r>
            <a:endParaRPr kumimoji="1" lang="ja-JP" altLang="en-US" dirty="0"/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950034">
            <a:off x="3629876" y="1287306"/>
            <a:ext cx="5489459" cy="2593853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183612" y="4136695"/>
            <a:ext cx="1960388" cy="2370681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4043687" y="5362068"/>
            <a:ext cx="315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Contribution from BOX is larger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940934" y="4758989"/>
            <a:ext cx="3261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dirty="0"/>
              <a:t> - </a:t>
            </a:r>
            <a:r>
              <a:rPr kumimoji="1" lang="en-US" altLang="ja-JP" dirty="0">
                <a:solidFill>
                  <a:srgbClr val="FF0000"/>
                </a:solidFill>
              </a:rPr>
              <a:t>affected by TID </a:t>
            </a:r>
            <a:r>
              <a:rPr kumimoji="1" lang="en-US" altLang="ja-JP" dirty="0"/>
              <a:t>caused by accumulation of </a:t>
            </a:r>
            <a:r>
              <a:rPr kumimoji="1" lang="en-US" altLang="ja-JP" dirty="0" smtClean="0"/>
              <a:t>holes </a:t>
            </a:r>
            <a:r>
              <a:rPr kumimoji="1" lang="en-US" altLang="ja-JP" dirty="0"/>
              <a:t>in insulator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2050610" y="4210079"/>
            <a:ext cx="3572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2800" u="sng" dirty="0">
                <a:solidFill>
                  <a:srgbClr val="00B0F0"/>
                </a:solidFill>
              </a:rPr>
              <a:t>Surrounded by insulator</a:t>
            </a:r>
          </a:p>
        </p:txBody>
      </p:sp>
    </p:spTree>
    <p:extLst>
      <p:ext uri="{BB962C8B-B14F-4D97-AF65-F5344CB8AC3E}">
        <p14:creationId xmlns:p14="http://schemas.microsoft.com/office/powerpoint/2010/main" val="54768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399" y="1991465"/>
            <a:ext cx="3814395" cy="294365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208" y="68020"/>
            <a:ext cx="6829025" cy="166190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10868" y="418463"/>
            <a:ext cx="114165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IEEE2008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100641" y="1994758"/>
            <a:ext cx="5086351" cy="3658603"/>
            <a:chOff x="100641" y="1994758"/>
            <a:chExt cx="5086351" cy="3658603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641" y="1994758"/>
              <a:ext cx="5086351" cy="3658603"/>
            </a:xfrm>
            <a:prstGeom prst="rect">
              <a:avLst/>
            </a:prstGeom>
          </p:spPr>
        </p:pic>
        <p:sp>
          <p:nvSpPr>
            <p:cNvPr id="9" name="正方形/長方形 8"/>
            <p:cNvSpPr/>
            <p:nvPr/>
          </p:nvSpPr>
          <p:spPr>
            <a:xfrm>
              <a:off x="3190672" y="3200400"/>
              <a:ext cx="515566" cy="1361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3190672" y="3051749"/>
              <a:ext cx="6703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NMOS</a:t>
              </a:r>
              <a:endParaRPr kumimoji="1" lang="ja-JP" altLang="en-US" sz="1400" dirty="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892694" y="3195162"/>
              <a:ext cx="515566" cy="1361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892694" y="3046511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P</a:t>
              </a:r>
              <a:r>
                <a:rPr kumimoji="1" lang="en-US" altLang="ja-JP" sz="1400" dirty="0" smtClean="0"/>
                <a:t>MOS</a:t>
              </a:r>
              <a:endParaRPr kumimoji="1" lang="ja-JP" altLang="en-US" sz="1400" dirty="0"/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100641" y="5702530"/>
            <a:ext cx="4652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>
                <a:solidFill>
                  <a:srgbClr val="0070C0"/>
                </a:solidFill>
              </a:rPr>
              <a:t>The threshold shifts are significant (Vcc~1.8V)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>
                <a:solidFill>
                  <a:srgbClr val="0070C0"/>
                </a:solidFill>
              </a:rPr>
              <a:t>Proton-induced damage ~ γ damage (TID) 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5337566" y="5084227"/>
            <a:ext cx="1437545" cy="1020590"/>
            <a:chOff x="5413258" y="5333198"/>
            <a:chExt cx="1437545" cy="1020590"/>
          </a:xfrm>
        </p:grpSpPr>
        <p:sp>
          <p:nvSpPr>
            <p:cNvPr id="15" name="正方形/長方形 14"/>
            <p:cNvSpPr/>
            <p:nvPr/>
          </p:nvSpPr>
          <p:spPr>
            <a:xfrm>
              <a:off x="5413258" y="5388688"/>
              <a:ext cx="649604" cy="91938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5413258" y="5461195"/>
              <a:ext cx="649604" cy="84377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974933" y="5333198"/>
              <a:ext cx="819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200nm</a:t>
              </a:r>
              <a:endParaRPr kumimoji="1" lang="ja-JP" altLang="en-US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6031348" y="5863837"/>
              <a:ext cx="819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350um</a:t>
              </a:r>
              <a:endParaRPr kumimoji="1" lang="ja-JP" altLang="en-US" dirty="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5413258" y="6308069"/>
              <a:ext cx="64960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6631500" y="5188343"/>
            <a:ext cx="253894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kumimoji="1" lang="en-US" altLang="ja-JP" dirty="0" smtClean="0">
                <a:solidFill>
                  <a:srgbClr val="00B050"/>
                </a:solidFill>
              </a:rPr>
              <a:t>Back-gate biasing is</a:t>
            </a:r>
          </a:p>
          <a:p>
            <a:pPr>
              <a:lnSpc>
                <a:spcPts val="1800"/>
              </a:lnSpc>
            </a:pPr>
            <a:r>
              <a:rPr kumimoji="1" lang="en-US" altLang="ja-JP" dirty="0" smtClean="0">
                <a:solidFill>
                  <a:srgbClr val="00B050"/>
                </a:solidFill>
              </a:rPr>
              <a:t>a clue to compensation</a:t>
            </a:r>
          </a:p>
          <a:p>
            <a:pPr>
              <a:lnSpc>
                <a:spcPts val="1800"/>
              </a:lnSpc>
            </a:pPr>
            <a:endParaRPr kumimoji="1" lang="en-US" altLang="ja-JP" dirty="0">
              <a:solidFill>
                <a:srgbClr val="0070C0"/>
              </a:solidFill>
            </a:endParaRPr>
          </a:p>
          <a:p>
            <a:pPr>
              <a:lnSpc>
                <a:spcPts val="1800"/>
              </a:lnSpc>
            </a:pPr>
            <a:r>
              <a:rPr kumimoji="1" lang="en-US" altLang="ja-JP" dirty="0">
                <a:solidFill>
                  <a:srgbClr val="0070C0"/>
                </a:solidFill>
              </a:rPr>
              <a:t>b</a:t>
            </a:r>
            <a:r>
              <a:rPr kumimoji="1" lang="en-US" altLang="ja-JP" dirty="0" smtClean="0">
                <a:solidFill>
                  <a:srgbClr val="0070C0"/>
                </a:solidFill>
              </a:rPr>
              <a:t>ut the detector back is for sensor biasing… 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284473" y="5236625"/>
            <a:ext cx="72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BOX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6528" y="1481276"/>
            <a:ext cx="3640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Hole accumulation</a:t>
            </a:r>
          </a:p>
          <a:p>
            <a:r>
              <a:rPr kumimoji="1" lang="ja-JP" altLang="en-US" dirty="0" smtClean="0">
                <a:solidFill>
                  <a:srgbClr val="00B050"/>
                </a:solidFill>
              </a:rPr>
              <a:t>⇒</a:t>
            </a:r>
            <a:r>
              <a:rPr kumimoji="1" lang="en-US" altLang="ja-JP" dirty="0" smtClean="0">
                <a:solidFill>
                  <a:srgbClr val="00B050"/>
                </a:solidFill>
              </a:rPr>
              <a:t>smaller </a:t>
            </a:r>
            <a:r>
              <a:rPr kumimoji="1" lang="en-US" altLang="ja-JP" dirty="0" err="1" smtClean="0">
                <a:solidFill>
                  <a:srgbClr val="00B050"/>
                </a:solidFill>
              </a:rPr>
              <a:t>Vgate</a:t>
            </a:r>
            <a:r>
              <a:rPr kumimoji="1" lang="en-US" altLang="ja-JP" dirty="0" smtClean="0">
                <a:solidFill>
                  <a:srgbClr val="00B050"/>
                </a:solidFill>
              </a:rPr>
              <a:t> required for turn-on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646611" y="1649375"/>
            <a:ext cx="2998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00B050"/>
                </a:solidFill>
              </a:rPr>
              <a:t>⇒</a:t>
            </a:r>
            <a:r>
              <a:rPr kumimoji="1" lang="en-US" altLang="ja-JP" dirty="0" smtClean="0">
                <a:solidFill>
                  <a:srgbClr val="00B050"/>
                </a:solidFill>
              </a:rPr>
              <a:t>V</a:t>
            </a:r>
            <a:r>
              <a:rPr kumimoji="1" lang="en-US" altLang="ja-JP" baseline="-25000" dirty="0" smtClean="0">
                <a:solidFill>
                  <a:srgbClr val="00B050"/>
                </a:solidFill>
              </a:rPr>
              <a:t>BG</a:t>
            </a:r>
            <a:r>
              <a:rPr kumimoji="1" lang="en-US" altLang="ja-JP" dirty="0" smtClean="0">
                <a:solidFill>
                  <a:srgbClr val="00B050"/>
                </a:solidFill>
              </a:rPr>
              <a:t> can null the Vth shift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35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840" y="365126"/>
            <a:ext cx="8691154" cy="132556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BPW </a:t>
            </a:r>
            <a:r>
              <a:rPr lang="en-US" altLang="ja-JP" sz="2400" dirty="0" smtClean="0"/>
              <a:t>(buried p-well)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3840" y="456614"/>
            <a:ext cx="1612120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HSTD9(2010)</a:t>
            </a:r>
            <a:endParaRPr kumimoji="1" lang="ja-JP" altLang="en-US" sz="20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4" y="1461487"/>
            <a:ext cx="4400919" cy="392532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86930" y="5524492"/>
            <a:ext cx="7662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BPW(V=0) no effect for rad-damage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BPW(V&lt;0) should improve, but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     BPW tied to the pixel node … </a:t>
            </a:r>
            <a:r>
              <a:rPr kumimoji="1" lang="ja-JP" altLang="en-US" dirty="0" smtClean="0"/>
              <a:t>⇒ </a:t>
            </a:r>
            <a:r>
              <a:rPr kumimoji="1" lang="en-US" altLang="ja-JP" dirty="0" smtClean="0"/>
              <a:t>nested structure 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067" y="1416216"/>
            <a:ext cx="4741020" cy="2956604"/>
          </a:xfrm>
          <a:prstGeom prst="rect">
            <a:avLst/>
          </a:prstGeom>
        </p:spPr>
      </p:pic>
      <p:grpSp>
        <p:nvGrpSpPr>
          <p:cNvPr id="22" name="グループ化 21"/>
          <p:cNvGrpSpPr/>
          <p:nvPr/>
        </p:nvGrpSpPr>
        <p:grpSpPr>
          <a:xfrm>
            <a:off x="4948265" y="4398964"/>
            <a:ext cx="2527144" cy="1293233"/>
            <a:chOff x="4948265" y="4398964"/>
            <a:chExt cx="2527144" cy="1293233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948265" y="4721310"/>
              <a:ext cx="1802867" cy="965100"/>
              <a:chOff x="5413258" y="5388688"/>
              <a:chExt cx="649604" cy="965100"/>
            </a:xfrm>
          </p:grpSpPr>
          <p:sp>
            <p:nvSpPr>
              <p:cNvPr id="11" name="正方形/長方形 10"/>
              <p:cNvSpPr/>
              <p:nvPr/>
            </p:nvSpPr>
            <p:spPr>
              <a:xfrm>
                <a:off x="5413258" y="5388688"/>
                <a:ext cx="649604" cy="91938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5413258" y="5461195"/>
                <a:ext cx="649604" cy="84377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5413258" y="6308069"/>
                <a:ext cx="649604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テキスト ボックス 16"/>
            <p:cNvSpPr txBox="1"/>
            <p:nvPr/>
          </p:nvSpPr>
          <p:spPr>
            <a:xfrm>
              <a:off x="6751132" y="4675591"/>
              <a:ext cx="724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BOX</a:t>
              </a:r>
              <a:endParaRPr kumimoji="1" lang="ja-JP" altLang="en-US" dirty="0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5687728" y="492303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BPW</a:t>
              </a:r>
              <a:endParaRPr kumimoji="1" lang="ja-JP" altLang="en-US" dirty="0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5017075" y="5322865"/>
              <a:ext cx="720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N-sub</a:t>
              </a:r>
              <a:endParaRPr kumimoji="1" lang="ja-JP" altLang="en-US" dirty="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5404311" y="4878194"/>
              <a:ext cx="890775" cy="8115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角丸四角形 2"/>
            <p:cNvSpPr/>
            <p:nvPr/>
          </p:nvSpPr>
          <p:spPr>
            <a:xfrm>
              <a:off x="5631255" y="4675591"/>
              <a:ext cx="99588" cy="283761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5904836" y="4722061"/>
              <a:ext cx="93441" cy="7250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6093448" y="4720560"/>
              <a:ext cx="93441" cy="7250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5821376" y="4398964"/>
              <a:ext cx="4876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FET</a:t>
              </a:r>
              <a:endParaRPr kumimoji="1" lang="ja-JP" altLang="en-US" dirty="0"/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6880633" y="5044923"/>
            <a:ext cx="2054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BPW suppresses the back-gate effect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 rot="20963993">
            <a:off x="6117797" y="1078698"/>
            <a:ext cx="280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Back-gate effect suppressed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8233505" y="3671746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~10kGy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50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6274051" y="579422"/>
            <a:ext cx="1702052" cy="3259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72" y="817724"/>
            <a:ext cx="8607929" cy="37434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1068" y="148033"/>
            <a:ext cx="7773338" cy="1596177"/>
          </a:xfrm>
        </p:spPr>
        <p:txBody>
          <a:bodyPr/>
          <a:lstStyle/>
          <a:p>
            <a:r>
              <a:rPr lang="en-US" altLang="ja-JP" dirty="0"/>
              <a:t>Double SOI </a:t>
            </a:r>
            <a:r>
              <a:rPr lang="en-US" altLang="ja-JP" dirty="0" smtClean="0"/>
              <a:t>wafer </a:t>
            </a:r>
            <a:r>
              <a:rPr lang="en-US" altLang="ja-JP" sz="2000" dirty="0" smtClean="0"/>
              <a:t>since 2011</a:t>
            </a:r>
            <a:r>
              <a:rPr lang="ja-JP" altLang="en-US" dirty="0"/>
              <a:t/>
            </a:r>
            <a:br>
              <a:rPr lang="ja-JP" altLang="en-US" dirty="0"/>
            </a:br>
            <a:endParaRPr kumimoji="1"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0" y="3613048"/>
            <a:ext cx="7019854" cy="2881279"/>
            <a:chOff x="0" y="3719215"/>
            <a:chExt cx="7019854" cy="2881279"/>
          </a:xfrm>
        </p:grpSpPr>
        <p:sp>
          <p:nvSpPr>
            <p:cNvPr id="9" name="正方形/長方形 8"/>
            <p:cNvSpPr/>
            <p:nvPr/>
          </p:nvSpPr>
          <p:spPr>
            <a:xfrm>
              <a:off x="0" y="3719215"/>
              <a:ext cx="7019854" cy="288127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42888" y="3740884"/>
              <a:ext cx="6976966" cy="2859610"/>
              <a:chOff x="395536" y="1120370"/>
              <a:chExt cx="8673852" cy="3777754"/>
            </a:xfrm>
          </p:grpSpPr>
          <p:pic>
            <p:nvPicPr>
              <p:cNvPr id="50" name="図 49"/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63234" y="1120370"/>
                <a:ext cx="5306154" cy="37777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1" name="図 50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95536" y="2098124"/>
                <a:ext cx="2970000" cy="2800000"/>
              </a:xfrm>
              <a:prstGeom prst="rect">
                <a:avLst/>
              </a:prstGeom>
            </p:spPr>
          </p:pic>
          <p:cxnSp>
            <p:nvCxnSpPr>
              <p:cNvPr id="52" name="直線コネクタ 51"/>
              <p:cNvCxnSpPr/>
              <p:nvPr/>
            </p:nvCxnSpPr>
            <p:spPr>
              <a:xfrm flipH="1" flipV="1">
                <a:off x="3365536" y="2098124"/>
                <a:ext cx="397698" cy="1834932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矢印コネクタ 52"/>
              <p:cNvCxnSpPr/>
              <p:nvPr/>
            </p:nvCxnSpPr>
            <p:spPr>
              <a:xfrm flipH="1">
                <a:off x="3365536" y="4509120"/>
                <a:ext cx="397698" cy="389004"/>
              </a:xfrm>
              <a:prstGeom prst="straightConnector1">
                <a:avLst/>
              </a:prstGeom>
              <a:ln>
                <a:solidFill>
                  <a:schemeClr val="accent5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テキスト ボックス 53"/>
            <p:cNvSpPr txBox="1"/>
            <p:nvPr/>
          </p:nvSpPr>
          <p:spPr>
            <a:xfrm>
              <a:off x="164058" y="3867870"/>
              <a:ext cx="2199641" cy="2616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Courtesy of Lapis </a:t>
              </a:r>
              <a:r>
                <a:rPr lang="en-US" sz="1100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semiconductor</a:t>
              </a:r>
              <a:endParaRPr lang="en-US" sz="11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7014331" y="4727240"/>
            <a:ext cx="220124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SOITEC 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    </a:t>
            </a:r>
            <a:r>
              <a:rPr kumimoji="1" lang="en-US" altLang="ja-JP" dirty="0" err="1" smtClean="0"/>
              <a:t>nCz</a:t>
            </a:r>
            <a:r>
              <a:rPr kumimoji="1" lang="en-US" altLang="ja-JP" dirty="0" smtClean="0"/>
              <a:t>(0.6</a:t>
            </a:r>
            <a:r>
              <a:rPr kumimoji="1" lang="ja-JP" altLang="en-US" dirty="0" err="1" smtClean="0"/>
              <a:t>ｋ</a:t>
            </a:r>
            <a:r>
              <a:rPr kumimoji="1" lang="en-US" altLang="ja-JP" dirty="0" smtClean="0"/>
              <a:t>Ω</a:t>
            </a:r>
            <a:r>
              <a:rPr kumimoji="1" lang="ja-JP" altLang="en-US" dirty="0" smtClean="0"/>
              <a:t>ｃｍ）</a:t>
            </a:r>
            <a:endParaRPr kumimoji="1" lang="en-US" altLang="ja-JP" dirty="0" smtClean="0"/>
          </a:p>
          <a:p>
            <a:endParaRPr kumimoji="1" lang="en-US" altLang="ja-JP" dirty="0"/>
          </a:p>
          <a:p>
            <a:r>
              <a:rPr kumimoji="1" lang="en-US" altLang="ja-JP" dirty="0" err="1" smtClean="0"/>
              <a:t>Shin-etsu</a:t>
            </a:r>
            <a:endParaRPr kumimoji="1" lang="en-US" altLang="ja-JP" dirty="0" smtClean="0"/>
          </a:p>
          <a:p>
            <a:r>
              <a:rPr kumimoji="1" lang="en-US" altLang="ja-JP" dirty="0" smtClean="0"/>
              <a:t>Oxy-</a:t>
            </a:r>
            <a:r>
              <a:rPr kumimoji="1" lang="en-US" altLang="ja-JP" dirty="0" err="1" smtClean="0"/>
              <a:t>Cz</a:t>
            </a:r>
            <a:r>
              <a:rPr kumimoji="1" lang="en-US" altLang="ja-JP" dirty="0" smtClean="0"/>
              <a:t> p  (1</a:t>
            </a:r>
            <a:r>
              <a:rPr kumimoji="1" lang="ja-JP" altLang="en-US" dirty="0" err="1" smtClean="0"/>
              <a:t>ｋ</a:t>
            </a:r>
            <a:r>
              <a:rPr kumimoji="1" lang="en-US" altLang="ja-JP" dirty="0" smtClean="0"/>
              <a:t>Ω</a:t>
            </a:r>
            <a:r>
              <a:rPr kumimoji="1" lang="ja-JP" altLang="en-US" dirty="0" smtClean="0"/>
              <a:t>ｃｍ）</a:t>
            </a:r>
            <a:endParaRPr kumimoji="1" lang="en-US" altLang="ja-JP" dirty="0"/>
          </a:p>
          <a:p>
            <a:r>
              <a:rPr kumimoji="1" lang="en-US" altLang="ja-JP" dirty="0" smtClean="0"/>
              <a:t>       </a:t>
            </a:r>
            <a:r>
              <a:rPr kumimoji="1" lang="en-US" altLang="ja-JP" dirty="0" err="1" smtClean="0"/>
              <a:t>pFZ</a:t>
            </a:r>
            <a:r>
              <a:rPr kumimoji="1" lang="en-US" altLang="ja-JP" dirty="0" smtClean="0"/>
              <a:t>  (&gt;5</a:t>
            </a:r>
            <a:r>
              <a:rPr kumimoji="1" lang="ja-JP" altLang="en-US" dirty="0" err="1" smtClean="0"/>
              <a:t>ｋ</a:t>
            </a:r>
            <a:r>
              <a:rPr kumimoji="1" lang="en-US" altLang="ja-JP" dirty="0"/>
              <a:t>Ω</a:t>
            </a:r>
            <a:r>
              <a:rPr kumimoji="1" lang="ja-JP" altLang="en-US" dirty="0"/>
              <a:t>ｃｍ）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6" name="下矢印 5"/>
          <p:cNvSpPr/>
          <p:nvPr/>
        </p:nvSpPr>
        <p:spPr>
          <a:xfrm>
            <a:off x="7186344" y="5277187"/>
            <a:ext cx="484632" cy="3147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423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293" y="1047151"/>
            <a:ext cx="6880870" cy="278416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840" y="365126"/>
            <a:ext cx="8691154" cy="73547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Double SOI</a:t>
            </a:r>
            <a:endParaRPr kumimoji="1" lang="ja-JP" altLang="en-US" dirty="0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368" y="3831318"/>
            <a:ext cx="7660542" cy="282710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16459" y="1588794"/>
            <a:ext cx="875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</a:t>
            </a:r>
            <a:r>
              <a:rPr kumimoji="1" lang="en-US" altLang="ja-JP" baseline="-25000" dirty="0" smtClean="0"/>
              <a:t>S</a:t>
            </a:r>
            <a:r>
              <a:rPr kumimoji="1" lang="en-US" altLang="ja-JP" dirty="0" smtClean="0"/>
              <a:t>=0</a:t>
            </a:r>
          </a:p>
          <a:p>
            <a:r>
              <a:rPr kumimoji="1" lang="en-US" altLang="ja-JP" dirty="0" smtClean="0"/>
              <a:t>V</a:t>
            </a:r>
            <a:r>
              <a:rPr kumimoji="1" lang="en-US" altLang="ja-JP" baseline="-25000" dirty="0" smtClean="0"/>
              <a:t>D</a:t>
            </a:r>
            <a:r>
              <a:rPr kumimoji="1" lang="en-US" altLang="ja-JP" dirty="0" smtClean="0"/>
              <a:t>=1.8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542299" y="1459458"/>
            <a:ext cx="936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</a:t>
            </a:r>
            <a:r>
              <a:rPr kumimoji="1" lang="en-US" altLang="ja-JP" baseline="-25000" dirty="0" smtClean="0"/>
              <a:t>S</a:t>
            </a:r>
            <a:r>
              <a:rPr kumimoji="1" lang="en-US" altLang="ja-JP" dirty="0" smtClean="0"/>
              <a:t>=-1.8</a:t>
            </a:r>
          </a:p>
          <a:p>
            <a:r>
              <a:rPr kumimoji="1" lang="en-US" altLang="ja-JP" dirty="0" smtClean="0"/>
              <a:t>V</a:t>
            </a:r>
            <a:r>
              <a:rPr kumimoji="1" lang="en-US" altLang="ja-JP" baseline="-25000" dirty="0" smtClean="0"/>
              <a:t>D</a:t>
            </a:r>
            <a:r>
              <a:rPr kumimoji="1" lang="en-US" altLang="ja-JP" dirty="0" smtClean="0"/>
              <a:t>=0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6459" y="379446"/>
            <a:ext cx="114165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IEEE2013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99302" y="3369653"/>
            <a:ext cx="38706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Vth Compensable by VSOI2 ! 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204927" y="2105789"/>
            <a:ext cx="497940" cy="420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5059316" y="2406000"/>
            <a:ext cx="497940" cy="420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3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TM04033925[[fn=しずく]]</Template>
  <TotalTime>4865</TotalTime>
  <Words>1126</Words>
  <Application>Microsoft Office PowerPoint</Application>
  <PresentationFormat>画面に合わせる (4:3)</PresentationFormat>
  <Paragraphs>267</Paragraphs>
  <Slides>23</Slides>
  <Notes>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34" baseType="lpstr">
      <vt:lpstr>Arial Unicode MS</vt:lpstr>
      <vt:lpstr>Meiryo UI</vt:lpstr>
      <vt:lpstr>ＭＳ Ｐゴシック</vt:lpstr>
      <vt:lpstr>宋体</vt:lpstr>
      <vt:lpstr>Arial</vt:lpstr>
      <vt:lpstr>Arial Black</vt:lpstr>
      <vt:lpstr>Calibri</vt:lpstr>
      <vt:lpstr>Tw Cen MT</vt:lpstr>
      <vt:lpstr>Wingdings</vt:lpstr>
      <vt:lpstr>しずく</vt:lpstr>
      <vt:lpstr>Acrobat Document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BPW (buried p-well)</vt:lpstr>
      <vt:lpstr>Double SOI wafer since 2011 </vt:lpstr>
      <vt:lpstr>Double SOI</vt:lpstr>
      <vt:lpstr>Double SOI</vt:lpstr>
      <vt:lpstr>Double SOI PIXEL</vt:lpstr>
      <vt:lpstr>Double SOI PIXEL</vt:lpstr>
      <vt:lpstr>DouBLE SOI – 3 VSOI2 controls </vt:lpstr>
      <vt:lpstr>FNAL test beam</vt:lpstr>
      <vt:lpstr>TID Damage compensation  </vt:lpstr>
      <vt:lpstr>More compensation…  </vt:lpstr>
      <vt:lpstr>Compensation tuning </vt:lpstr>
      <vt:lpstr>TID damage compensation  </vt:lpstr>
      <vt:lpstr>FPIX3 Pixel layout</vt:lpstr>
      <vt:lpstr>conclusions</vt:lpstr>
      <vt:lpstr>PowerPoint プレゼンテーション</vt:lpstr>
      <vt:lpstr>spares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原和彦</dc:creator>
  <cp:lastModifiedBy>hara</cp:lastModifiedBy>
  <cp:revision>243</cp:revision>
  <cp:lastPrinted>2017-12-12T05:04:47Z</cp:lastPrinted>
  <dcterms:created xsi:type="dcterms:W3CDTF">2017-05-10T06:44:22Z</dcterms:created>
  <dcterms:modified xsi:type="dcterms:W3CDTF">2017-12-13T20:03:10Z</dcterms:modified>
</cp:coreProperties>
</file>