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23"/>
  </p:notesMasterIdLst>
  <p:sldIdLst>
    <p:sldId id="258" r:id="rId2"/>
    <p:sldId id="271" r:id="rId3"/>
    <p:sldId id="342" r:id="rId4"/>
    <p:sldId id="335" r:id="rId5"/>
    <p:sldId id="348" r:id="rId6"/>
    <p:sldId id="372" r:id="rId7"/>
    <p:sldId id="377" r:id="rId8"/>
    <p:sldId id="374" r:id="rId9"/>
    <p:sldId id="375" r:id="rId10"/>
    <p:sldId id="376" r:id="rId11"/>
    <p:sldId id="371" r:id="rId12"/>
    <p:sldId id="352" r:id="rId13"/>
    <p:sldId id="350" r:id="rId14"/>
    <p:sldId id="354" r:id="rId15"/>
    <p:sldId id="351" r:id="rId16"/>
    <p:sldId id="366" r:id="rId17"/>
    <p:sldId id="367" r:id="rId18"/>
    <p:sldId id="369" r:id="rId19"/>
    <p:sldId id="370" r:id="rId20"/>
    <p:sldId id="365" r:id="rId21"/>
    <p:sldId id="341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66308" autoAdjust="0"/>
  </p:normalViewPr>
  <p:slideViewPr>
    <p:cSldViewPr snapToGrid="0">
      <p:cViewPr varScale="1">
        <p:scale>
          <a:sx n="50" d="100"/>
          <a:sy n="50" d="100"/>
        </p:scale>
        <p:origin x="172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A986E-C080-416A-8E94-FFFCBE992A75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78C97-A02C-4059-AA09-3238AE7E64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878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422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747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83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866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20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572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5420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87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918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4271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447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7212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8468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620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162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719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341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046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351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78C97-A02C-4059-AA09-3238AE7E640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88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4536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582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538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66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529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55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491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17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627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124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-829" y="693"/>
            <a:ext cx="9144829" cy="7667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-829" y="6570493"/>
            <a:ext cx="9144000" cy="30738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i="1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6554928"/>
            <a:ext cx="84540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</a:t>
            </a:r>
            <a:r>
              <a:rPr kumimoji="1" lang="ja-JP" altLang="en-US" sz="14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IMSS R.</a:t>
            </a:r>
            <a:r>
              <a:rPr kumimoji="1" lang="en-US" altLang="ja-JP" sz="14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Hashimoto   </a:t>
            </a:r>
            <a:r>
              <a:rPr kumimoji="1" lang="en-US" altLang="ja-JP" sz="1100" b="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Synchrotron radiation X-ray experiments for a pulse-counting type SOI pixel for the soft X-ray measurements</a:t>
            </a:r>
            <a:endParaRPr kumimoji="1" lang="ja-JP" altLang="en-US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-830" y="693"/>
            <a:ext cx="7675099" cy="737971"/>
          </a:xfrm>
        </p:spPr>
        <p:txBody>
          <a:bodyPr>
            <a:normAutofit/>
          </a:bodyPr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54058" y="6563867"/>
            <a:ext cx="689942" cy="307424"/>
          </a:xfrm>
        </p:spPr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7675927" y="0"/>
            <a:ext cx="1466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HSTD11 in conjunction </a:t>
            </a:r>
          </a:p>
          <a:p>
            <a:r>
              <a:rPr kumimoji="1" lang="en-US" altLang="ja-JP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SOIPIX2017</a:t>
            </a:r>
          </a:p>
          <a:p>
            <a:r>
              <a:rPr kumimoji="1" lang="en-US" altLang="ja-JP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2017/12/11-15</a:t>
            </a:r>
          </a:p>
          <a:p>
            <a:r>
              <a:rPr kumimoji="1" lang="en-US" altLang="ja-JP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OIST, Okinawa, Japan</a:t>
            </a:r>
          </a:p>
        </p:txBody>
      </p:sp>
    </p:spTree>
    <p:extLst>
      <p:ext uri="{BB962C8B-B14F-4D97-AF65-F5344CB8AC3E}">
        <p14:creationId xmlns:p14="http://schemas.microsoft.com/office/powerpoint/2010/main" val="2359595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302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C5097-36B5-4AE3-8FA6-E6245DD187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23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32647" y="1397028"/>
            <a:ext cx="8733329" cy="1780401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Synchrotron radiation X-ray experiments for a pulse-counting type SOI pixel for the soft X-ray measurements</a:t>
            </a:r>
            <a:endParaRPr kumimoji="1" lang="ja-JP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28259" y="4308649"/>
            <a:ext cx="8387242" cy="1582865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 IMSS     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Hashimoto, S.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Kishimoto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R. Kumai, N. Igarashi</a:t>
            </a:r>
          </a:p>
          <a:p>
            <a:pPr algn="l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 IPNS       Y. Arai, I.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Kurachi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T. Miyoshi</a:t>
            </a:r>
          </a:p>
          <a:p>
            <a:pPr algn="l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SOKENDAI    R. Nishimura</a:t>
            </a:r>
          </a:p>
        </p:txBody>
      </p:sp>
      <p:pic>
        <p:nvPicPr>
          <p:cNvPr id="4" name="図 3" descr="SOI_logo1_mi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90" y="106400"/>
            <a:ext cx="2164634" cy="4838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19700"/>
            <a:ext cx="2286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62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Chip overview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5193" y="833380"/>
            <a:ext cx="7521611" cy="5786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CPIXPTEG1 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CPIXPTEG2</a:t>
            </a:r>
          </a:p>
          <a:p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・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ncreasing contact via of the middle-SOI layer</a:t>
            </a:r>
          </a:p>
          <a:p>
            <a:endParaRPr kumimoji="1" lang="en-US" altLang="ja-JP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tudy of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backside process for the soft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 </a:t>
            </a:r>
          </a:p>
          <a:p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⇒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afer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thinning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</a:p>
          <a:p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Total thickness   75 </a:t>
            </a:r>
            <a:r>
              <a:rPr lang="en-US" altLang="ja-JP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endParaRPr lang="en-US" altLang="ja-JP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365" y="1918748"/>
            <a:ext cx="3051810" cy="305181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925975" y="4973976"/>
            <a:ext cx="299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1 Middle-SOI contact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1388968" y="3727052"/>
            <a:ext cx="0" cy="12500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388968" y="3727052"/>
            <a:ext cx="39353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549" y="1918748"/>
            <a:ext cx="3051810" cy="305181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473133" y="4961384"/>
            <a:ext cx="2153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contacts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949028" y="3116728"/>
            <a:ext cx="509285" cy="563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5959634" y="3599725"/>
            <a:ext cx="300940" cy="4745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8513043" y="3533441"/>
            <a:ext cx="509285" cy="818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>
            <a:stCxn id="12" idx="2"/>
            <a:endCxn id="8" idx="0"/>
          </p:cNvCxnSpPr>
          <p:nvPr/>
        </p:nvCxnSpPr>
        <p:spPr>
          <a:xfrm>
            <a:off x="6110104" y="4074286"/>
            <a:ext cx="1439606" cy="8870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endCxn id="10" idx="2"/>
          </p:cNvCxnSpPr>
          <p:nvPr/>
        </p:nvCxnSpPr>
        <p:spPr>
          <a:xfrm flipH="1" flipV="1">
            <a:off x="7203671" y="3680725"/>
            <a:ext cx="346039" cy="12898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stCxn id="8" idx="0"/>
            <a:endCxn id="14" idx="2"/>
          </p:cNvCxnSpPr>
          <p:nvPr/>
        </p:nvCxnSpPr>
        <p:spPr>
          <a:xfrm flipV="1">
            <a:off x="7549710" y="4352081"/>
            <a:ext cx="1217976" cy="60930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898579" y="2159212"/>
            <a:ext cx="63831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1"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ounter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00727" y="4593074"/>
            <a:ext cx="65274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Register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03699" y="4164931"/>
            <a:ext cx="64953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Preamp.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05626" y="3784903"/>
            <a:ext cx="8883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Shaper amp.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448292" y="3935368"/>
            <a:ext cx="67197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Discrim</a:t>
            </a:r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5034991" y="3264055"/>
            <a:ext cx="659757" cy="3588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689904" y="1574155"/>
            <a:ext cx="3111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Pixel layout of CPIXPTEG1</a:t>
            </a:r>
            <a:endParaRPr kumimoji="1" lang="ja-JP" altLang="en-US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634223" y="1576080"/>
            <a:ext cx="1540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CPIXPTEG2</a:t>
            </a:r>
            <a:endParaRPr kumimoji="1" lang="ja-JP" altLang="en-US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4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Schematic of the pixel circuit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02302" y="4748799"/>
            <a:ext cx="28745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・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4-bit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DAC for adjusting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threshold level.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Hysteresis comparator.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8136" y="1048693"/>
            <a:ext cx="8862804" cy="3651029"/>
            <a:chOff x="8136" y="1222317"/>
            <a:chExt cx="8862804" cy="3651029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276" y="1710482"/>
              <a:ext cx="6686550" cy="3157538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183276" y="1638968"/>
              <a:ext cx="6686550" cy="715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矢印コネクタ 6"/>
            <p:cNvCxnSpPr/>
            <p:nvPr/>
          </p:nvCxnSpPr>
          <p:spPr>
            <a:xfrm>
              <a:off x="5881263" y="2828564"/>
              <a:ext cx="75845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6545432" y="2594653"/>
              <a:ext cx="23255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Counter (16-bit)</a:t>
              </a:r>
              <a:endParaRPr kumimoji="1" lang="ja-JP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直線矢印コネクタ 9"/>
            <p:cNvCxnSpPr/>
            <p:nvPr/>
          </p:nvCxnSpPr>
          <p:spPr>
            <a:xfrm>
              <a:off x="394447" y="1696843"/>
              <a:ext cx="0" cy="83370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/>
            <p:cNvSpPr txBox="1"/>
            <p:nvPr/>
          </p:nvSpPr>
          <p:spPr>
            <a:xfrm>
              <a:off x="8136" y="1222317"/>
              <a:ext cx="14997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Test input</a:t>
              </a:r>
              <a:endParaRPr kumimoji="1" lang="ja-JP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844952" y="3940489"/>
              <a:ext cx="5415539" cy="9275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5000264" y="3136739"/>
              <a:ext cx="277792" cy="9028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3136739" y="2909965"/>
              <a:ext cx="289367" cy="14711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755528" y="2733595"/>
              <a:ext cx="258469" cy="12365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713055" y="2802335"/>
              <a:ext cx="229582" cy="2308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694946" y="4411681"/>
              <a:ext cx="1851020" cy="461665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Preamplifier</a:t>
              </a:r>
              <a:endParaRPr kumimoji="1" lang="ja-JP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008486" y="4411681"/>
              <a:ext cx="2408865" cy="461665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Shaper amplifier</a:t>
              </a:r>
              <a:endParaRPr kumimoji="1" lang="ja-JP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781500" y="4411681"/>
              <a:ext cx="2029723" cy="461665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Discriminator</a:t>
              </a:r>
              <a:endParaRPr kumimoji="1" lang="ja-JP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直線コネクタ 20"/>
            <p:cNvCxnSpPr/>
            <p:nvPr/>
          </p:nvCxnSpPr>
          <p:spPr>
            <a:xfrm>
              <a:off x="5139160" y="3033168"/>
              <a:ext cx="1657201" cy="137108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>
              <a:endCxn id="18" idx="0"/>
            </p:cNvCxnSpPr>
            <p:nvPr/>
          </p:nvCxnSpPr>
          <p:spPr>
            <a:xfrm>
              <a:off x="3368179" y="2842204"/>
              <a:ext cx="844740" cy="156947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flipH="1">
              <a:off x="1618434" y="2702090"/>
              <a:ext cx="137094" cy="170216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テキスト ボックス 3"/>
          <p:cNvSpPr txBox="1"/>
          <p:nvPr/>
        </p:nvSpPr>
        <p:spPr>
          <a:xfrm>
            <a:off x="706056" y="4748799"/>
            <a:ext cx="20778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Gain : 45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μV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/e</a:t>
            </a:r>
            <a:r>
              <a:rPr kumimoji="1" lang="en-US" altLang="ja-JP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@designed value.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136739" y="4748799"/>
            <a:ext cx="20778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Gain : twice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@designed value.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47703" y="5772033"/>
            <a:ext cx="5434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gain of preamp.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aper amp. : 90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μV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/e</a:t>
            </a:r>
            <a:r>
              <a:rPr kumimoji="1" lang="en-US" altLang="ja-JP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ja-JP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CPIXPTEG1 evaluation result   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33.5 </a:t>
            </a:r>
            <a:r>
              <a:rPr lang="en-US" altLang="ja-JP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μV</a:t>
            </a: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/e</a:t>
            </a:r>
            <a:r>
              <a:rPr lang="en-US" altLang="ja-JP" sz="20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kumimoji="1" lang="en-US" altLang="ja-JP" sz="20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00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Hysteresis width of discriminator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3125165" y="1678326"/>
            <a:ext cx="4155312" cy="1877867"/>
            <a:chOff x="358815" y="1319514"/>
            <a:chExt cx="4155312" cy="1877867"/>
          </a:xfrm>
        </p:grpSpPr>
        <p:cxnSp>
          <p:nvCxnSpPr>
            <p:cNvPr id="6" name="直線コネクタ 5"/>
            <p:cNvCxnSpPr/>
            <p:nvPr/>
          </p:nvCxnSpPr>
          <p:spPr>
            <a:xfrm>
              <a:off x="358815" y="1388961"/>
              <a:ext cx="94912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フリーフォーム 7"/>
            <p:cNvSpPr/>
            <p:nvPr/>
          </p:nvSpPr>
          <p:spPr>
            <a:xfrm>
              <a:off x="1307939" y="1319514"/>
              <a:ext cx="3206188" cy="1877867"/>
            </a:xfrm>
            <a:custGeom>
              <a:avLst/>
              <a:gdLst>
                <a:gd name="connsiteX0" fmla="*/ 0 w 5000264"/>
                <a:gd name="connsiteY0" fmla="*/ 57873 h 1808419"/>
                <a:gd name="connsiteX1" fmla="*/ 763929 w 5000264"/>
                <a:gd name="connsiteY1" fmla="*/ 1805651 h 1808419"/>
                <a:gd name="connsiteX2" fmla="*/ 1990846 w 5000264"/>
                <a:gd name="connsiteY2" fmla="*/ 451413 h 1808419"/>
                <a:gd name="connsiteX3" fmla="*/ 5000264 w 5000264"/>
                <a:gd name="connsiteY3" fmla="*/ 0 h 180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264" h="1808419">
                  <a:moveTo>
                    <a:pt x="0" y="57873"/>
                  </a:moveTo>
                  <a:cubicBezTo>
                    <a:pt x="216060" y="898967"/>
                    <a:pt x="432121" y="1740061"/>
                    <a:pt x="763929" y="1805651"/>
                  </a:cubicBezTo>
                  <a:cubicBezTo>
                    <a:pt x="1095737" y="1871241"/>
                    <a:pt x="1284790" y="752355"/>
                    <a:pt x="1990846" y="451413"/>
                  </a:cubicBezTo>
                  <a:cubicBezTo>
                    <a:pt x="2696902" y="150471"/>
                    <a:pt x="3848583" y="75235"/>
                    <a:pt x="5000264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3" name="直線コネクタ 12"/>
          <p:cNvCxnSpPr/>
          <p:nvPr/>
        </p:nvCxnSpPr>
        <p:spPr>
          <a:xfrm>
            <a:off x="3877520" y="3194609"/>
            <a:ext cx="8449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4352082" y="2338083"/>
            <a:ext cx="12037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352082" y="3194609"/>
            <a:ext cx="0" cy="130794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5173884" y="2338083"/>
            <a:ext cx="0" cy="21528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3125165" y="4502549"/>
            <a:ext cx="12269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4352082" y="4502549"/>
            <a:ext cx="0" cy="6713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5173882" y="4502549"/>
            <a:ext cx="18056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352082" y="5173880"/>
            <a:ext cx="8218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V="1">
            <a:off x="5173884" y="4490974"/>
            <a:ext cx="0" cy="6829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4548851" y="2338083"/>
            <a:ext cx="0" cy="8565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4486105" y="2559325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1" lang="en-US" altLang="ja-JP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hyst</a:t>
            </a:r>
            <a:endParaRPr kumimoji="1" lang="ja-JP" altLang="en-US" sz="2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253494" y="2963776"/>
            <a:ext cx="670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1" lang="en-US" altLang="ja-JP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th1</a:t>
            </a:r>
            <a:endParaRPr kumimoji="1" lang="ja-JP" altLang="en-US" sz="2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521123" y="2109235"/>
            <a:ext cx="670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1" lang="en-US" altLang="ja-JP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th2</a:t>
            </a:r>
            <a:endParaRPr kumimoji="1" lang="ja-JP" altLang="en-US" sz="2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90306" y="1180484"/>
            <a:ext cx="3727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shaper amplifier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90306" y="4029309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Discrim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inator output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6296" y="775506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scriminator behavior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54643" y="5267138"/>
            <a:ext cx="65927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Against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malfunction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to the noise signal.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Designed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of </a:t>
            </a:r>
            <a:r>
              <a:rPr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hyst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80 mV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Cannot measure the lower level signal than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1" lang="en-US" altLang="ja-JP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hyst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2921000" y="1747773"/>
            <a:ext cx="0" cy="1986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 rot="16200000">
            <a:off x="1879857" y="2569168"/>
            <a:ext cx="1750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Shaper signal level</a:t>
            </a:r>
            <a:endParaRPr kumimoji="1" lang="ja-JP" alt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09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6" y="971068"/>
            <a:ext cx="6629400" cy="54483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I-V curve measurement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65133" y="1909823"/>
            <a:ext cx="31165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CPIXPTEG2 (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thinning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CPIXPTEG2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(normal)</a:t>
            </a:r>
            <a:endParaRPr lang="en-US" altLang="ja-JP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CPIXPTEG1 (normal)</a:t>
            </a:r>
            <a:endParaRPr lang="en-US" altLang="ja-JP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06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setup @KEK/PF BL-14A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12" y="1297916"/>
            <a:ext cx="8229600" cy="462728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518705" y="5405378"/>
            <a:ext cx="538930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Slit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線コネクタ 7"/>
          <p:cNvCxnSpPr>
            <a:endCxn id="6" idx="0"/>
          </p:cNvCxnSpPr>
          <p:nvPr/>
        </p:nvCxnSpPr>
        <p:spPr>
          <a:xfrm flipH="1">
            <a:off x="3788170" y="3981691"/>
            <a:ext cx="517612" cy="14236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>
            <a:endCxn id="6" idx="0"/>
          </p:cNvCxnSpPr>
          <p:nvPr/>
        </p:nvCxnSpPr>
        <p:spPr>
          <a:xfrm>
            <a:off x="3032567" y="4328932"/>
            <a:ext cx="755603" cy="10764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567156" y="1465635"/>
            <a:ext cx="2167581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Ionization chamber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線コネクタ 15"/>
          <p:cNvCxnSpPr>
            <a:stCxn id="11" idx="2"/>
          </p:cNvCxnSpPr>
          <p:nvPr/>
        </p:nvCxnSpPr>
        <p:spPr>
          <a:xfrm>
            <a:off x="1650947" y="1865745"/>
            <a:ext cx="1481335" cy="21159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408257" y="1951767"/>
            <a:ext cx="1455848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Filter holder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線コネクタ 20"/>
          <p:cNvCxnSpPr>
            <a:stCxn id="18" idx="2"/>
          </p:cNvCxnSpPr>
          <p:nvPr/>
        </p:nvCxnSpPr>
        <p:spPr>
          <a:xfrm>
            <a:off x="3136181" y="2351877"/>
            <a:ext cx="292221" cy="16298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507131" y="2430682"/>
            <a:ext cx="1742785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Laser/p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in-hole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xchange stage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3788170" y="3135825"/>
            <a:ext cx="0" cy="8392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5107685" y="4289744"/>
            <a:ext cx="3042821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CPIXPTEG2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(backside illumination)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直線コネクタ 28"/>
          <p:cNvCxnSpPr>
            <a:endCxn id="27" idx="1"/>
          </p:cNvCxnSpPr>
          <p:nvPr/>
        </p:nvCxnSpPr>
        <p:spPr>
          <a:xfrm>
            <a:off x="4896092" y="3767270"/>
            <a:ext cx="211593" cy="9379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V="1">
            <a:off x="682906" y="4201610"/>
            <a:ext cx="2051831" cy="503633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319512" y="4641448"/>
            <a:ext cx="95410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</a:t>
            </a:r>
            <a:endParaRPr kumimoji="1" lang="ja-JP" altLang="en-US" sz="2400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7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01" y="938343"/>
            <a:ext cx="2819400" cy="497205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Measurement of X-ray profile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7323" y="868101"/>
            <a:ext cx="8723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xposing 6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X-rays with 0.8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mmφ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diameter with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1" lang="en-US" altLang="ja-JP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-10 V.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6998" y="5528427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-68351" y="3227201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Row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2859959" y="3237037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33118" y="4697430"/>
            <a:ext cx="45656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measurement using X-ray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 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we missed the position of 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X-ray.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902825" y="4595149"/>
            <a:ext cx="168990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856527" y="2476984"/>
            <a:ext cx="0" cy="175935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190832" y="4537276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pixel</a:t>
            </a:r>
            <a:endParaRPr kumimoji="1" lang="ja-JP" alt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16200000">
            <a:off x="410012" y="3070350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pixel</a:t>
            </a:r>
            <a:endParaRPr kumimoji="1" lang="ja-JP" alt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3619142" y="4998941"/>
            <a:ext cx="724258" cy="3350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733" y="1966900"/>
            <a:ext cx="3657600" cy="178308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4419152" y="1610758"/>
            <a:ext cx="3249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Obtained shaper output signal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4343400" y="3212282"/>
            <a:ext cx="210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6409554" y="2945582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-200 mV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46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Study in t</a:t>
            </a:r>
            <a:r>
              <a:rPr kumimoji="1" lang="en-US" altLang="ja-JP" dirty="0" smtClean="0"/>
              <a:t>est bench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725" y="821800"/>
            <a:ext cx="245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gain problem</a:t>
            </a:r>
            <a:endParaRPr kumimoji="1" lang="en-US" altLang="ja-JP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89951" y="1263820"/>
            <a:ext cx="4541520" cy="5300047"/>
            <a:chOff x="309874" y="1263820"/>
            <a:chExt cx="4541520" cy="5300047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874" y="1263820"/>
              <a:ext cx="4541520" cy="2834640"/>
            </a:xfrm>
            <a:prstGeom prst="rect">
              <a:avLst/>
            </a:prstGeom>
          </p:spPr>
        </p:pic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874" y="3729227"/>
              <a:ext cx="4541520" cy="2834640"/>
            </a:xfrm>
            <a:prstGeom prst="rect">
              <a:avLst/>
            </a:prstGeom>
          </p:spPr>
        </p:pic>
      </p:grpSp>
      <p:sp>
        <p:nvSpPr>
          <p:cNvPr id="5" name="テキスト ボックス 4"/>
          <p:cNvSpPr txBox="1"/>
          <p:nvPr/>
        </p:nvSpPr>
        <p:spPr>
          <a:xfrm>
            <a:off x="4259482" y="1562582"/>
            <a:ext cx="44262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input capacity : 4.2 </a:t>
            </a:r>
            <a:r>
              <a:rPr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fF</a:t>
            </a: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Input signal : 62 mV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 : 10 mV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Corresponding gain is 6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μV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/e</a:t>
            </a:r>
            <a:r>
              <a:rPr kumimoji="1" lang="en-US" altLang="ja-JP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kumimoji="1" lang="ja-JP" altLang="en-US" sz="24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70504" y="1476814"/>
            <a:ext cx="2855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Preamplifier output signal</a:t>
            </a:r>
            <a:endParaRPr kumimoji="1" lang="ja-JP" altLang="en-US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79255" y="3963069"/>
            <a:ext cx="3289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Shaper amplifier output signal</a:t>
            </a:r>
            <a:endParaRPr kumimoji="1" lang="ja-JP" altLang="en-US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59482" y="4039561"/>
            <a:ext cx="421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Gain was half of designed value.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31483" y="4791920"/>
            <a:ext cx="4427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gain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times lower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33.5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μV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</a:t>
            </a:r>
            <a:r>
              <a:rPr lang="en-US" altLang="ja-JP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CPIXPTEG1.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80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Study in t</a:t>
            </a:r>
            <a:r>
              <a:rPr kumimoji="1" lang="en-US" altLang="ja-JP" dirty="0" smtClean="0"/>
              <a:t>est bench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725" y="821800"/>
            <a:ext cx="780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the gain by adjusting bias current of Preamplifier.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89951" y="1263820"/>
            <a:ext cx="4541520" cy="5300047"/>
            <a:chOff x="309874" y="1263820"/>
            <a:chExt cx="4541520" cy="5300047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874" y="1263820"/>
              <a:ext cx="4541520" cy="2834640"/>
            </a:xfrm>
            <a:prstGeom prst="rect">
              <a:avLst/>
            </a:prstGeom>
          </p:spPr>
        </p:pic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874" y="3729227"/>
              <a:ext cx="4541520" cy="2834640"/>
            </a:xfrm>
            <a:prstGeom prst="rect">
              <a:avLst/>
            </a:prstGeom>
          </p:spPr>
        </p:pic>
      </p:grpSp>
      <p:grpSp>
        <p:nvGrpSpPr>
          <p:cNvPr id="11" name="グループ化 10"/>
          <p:cNvGrpSpPr/>
          <p:nvPr/>
        </p:nvGrpSpPr>
        <p:grpSpPr>
          <a:xfrm>
            <a:off x="4556679" y="1263820"/>
            <a:ext cx="4541520" cy="5300047"/>
            <a:chOff x="4880775" y="1263820"/>
            <a:chExt cx="4541520" cy="5300047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0775" y="1263820"/>
              <a:ext cx="4541520" cy="2834640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0775" y="3729227"/>
              <a:ext cx="4541520" cy="2834640"/>
            </a:xfrm>
            <a:prstGeom prst="rect">
              <a:avLst/>
            </a:prstGeom>
          </p:spPr>
        </p:pic>
      </p:grpSp>
      <p:sp>
        <p:nvSpPr>
          <p:cNvPr id="8" name="テキスト ボックス 7"/>
          <p:cNvSpPr txBox="1"/>
          <p:nvPr/>
        </p:nvSpPr>
        <p:spPr>
          <a:xfrm>
            <a:off x="775506" y="1481558"/>
            <a:ext cx="35605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setting of bias current for 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ore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feedback amp 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μA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μA</a:t>
            </a:r>
            <a:endParaRPr kumimoji="1" lang="ja-JP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49848" y="1500210"/>
            <a:ext cx="1920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4, 0.5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14" name="直線コネクタ 13"/>
          <p:cNvCxnSpPr/>
          <p:nvPr/>
        </p:nvCxnSpPr>
        <p:spPr>
          <a:xfrm>
            <a:off x="5231753" y="4965539"/>
            <a:ext cx="12616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V="1">
            <a:off x="5231753" y="5046562"/>
            <a:ext cx="2152895" cy="1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134583" y="465520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(2, 2)</a:t>
            </a:r>
            <a:endParaRPr kumimoji="1" lang="ja-JP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42567" y="4738154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2, 0.5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5231753" y="5278056"/>
            <a:ext cx="3069905" cy="15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816767" y="4971579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4, 0.5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33374" y="5278056"/>
            <a:ext cx="2137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2μA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= 8 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μA</a:t>
            </a:r>
            <a:endParaRPr kumimoji="1" lang="ja-JP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301206" y="5602148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*Shaper bias current was fixed.</a:t>
            </a:r>
            <a:endParaRPr kumimoji="1" lang="ja-JP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318669" y="2226871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(2, 2)</a:t>
            </a:r>
            <a:endParaRPr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7308522" y="1785858"/>
            <a:ext cx="857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2, 0.5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ja-JP" altLang="en-US" dirty="0"/>
          </a:p>
        </p:txBody>
      </p:sp>
      <p:cxnSp>
        <p:nvCxnSpPr>
          <p:cNvPr id="29" name="直線コネクタ 28"/>
          <p:cNvCxnSpPr/>
          <p:nvPr/>
        </p:nvCxnSpPr>
        <p:spPr>
          <a:xfrm>
            <a:off x="5231753" y="2001758"/>
            <a:ext cx="21528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5231753" y="1802707"/>
            <a:ext cx="10764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5231753" y="2481903"/>
            <a:ext cx="21528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53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" y="1703632"/>
            <a:ext cx="7379970" cy="460629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Study in t</a:t>
            </a:r>
            <a:r>
              <a:rPr kumimoji="1" lang="en-US" altLang="ja-JP" dirty="0" smtClean="0"/>
              <a:t>est bench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725" y="821800"/>
            <a:ext cx="8371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the gain by adjusting bias current of a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Shaper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lifier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15352" y="2164532"/>
            <a:ext cx="226857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0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2, 8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values</a:t>
            </a:r>
          </a:p>
          <a:p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000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2, 4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2, 2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4, 2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4, 1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4, 0.5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6057" y="1448556"/>
            <a:ext cx="612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preamplifier were 4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μA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μA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respectively.</a:t>
            </a:r>
            <a:endParaRPr kumimoji="1" lang="ja-JP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0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Study in t</a:t>
            </a:r>
            <a:r>
              <a:rPr kumimoji="1" lang="en-US" altLang="ja-JP" dirty="0" smtClean="0"/>
              <a:t>est bench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725" y="821800"/>
            <a:ext cx="7007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the gain by adjusting bias current of amp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" y="1703634"/>
            <a:ext cx="7379970" cy="460629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244219" y="4367843"/>
            <a:ext cx="1372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Adjuste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306319" y="573287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became almost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times </a:t>
            </a:r>
          </a:p>
          <a:p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larger than initial setting.</a:t>
            </a:r>
          </a:p>
        </p:txBody>
      </p:sp>
    </p:spTree>
    <p:extLst>
      <p:ext uri="{BB962C8B-B14F-4D97-AF65-F5344CB8AC3E}">
        <p14:creationId xmlns:p14="http://schemas.microsoft.com/office/powerpoint/2010/main" val="119844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Introductio</a:t>
            </a:r>
            <a:r>
              <a:rPr lang="en-US" altLang="ja-JP" dirty="0"/>
              <a:t>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2936" y="788192"/>
            <a:ext cx="902202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the SOI pixel detector for the X-ray structural analysis.</a:t>
            </a:r>
          </a:p>
          <a:p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angle X-ray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scattering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experiment for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</a:t>
            </a: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thin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films.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X-ray diffraction experiment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for functional materials such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as ferroelectrics.</a:t>
            </a:r>
            <a:endParaRPr lang="en-US" altLang="ja-JP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4225983" y="1682302"/>
            <a:ext cx="4900587" cy="2811555"/>
            <a:chOff x="4789489" y="922815"/>
            <a:chExt cx="4900587" cy="2811555"/>
          </a:xfrm>
        </p:grpSpPr>
        <p:sp>
          <p:nvSpPr>
            <p:cNvPr id="6" name="Freeform 32"/>
            <p:cNvSpPr>
              <a:spLocks noChangeArrowheads="1"/>
            </p:cNvSpPr>
            <p:nvPr/>
          </p:nvSpPr>
          <p:spPr bwMode="auto">
            <a:xfrm>
              <a:off x="5959179" y="1402241"/>
              <a:ext cx="1035050" cy="1179515"/>
            </a:xfrm>
            <a:custGeom>
              <a:avLst/>
              <a:gdLst>
                <a:gd name="T0" fmla="*/ 0 w 2616"/>
                <a:gd name="T1" fmla="*/ 0 h 2981"/>
                <a:gd name="T2" fmla="*/ 0 w 2616"/>
                <a:gd name="T3" fmla="*/ 0 h 2981"/>
                <a:gd name="T4" fmla="*/ 0 w 2616"/>
                <a:gd name="T5" fmla="*/ 0 h 2981"/>
                <a:gd name="T6" fmla="*/ 0 w 2616"/>
                <a:gd name="T7" fmla="*/ 0 h 2981"/>
                <a:gd name="T8" fmla="*/ 0 w 2616"/>
                <a:gd name="T9" fmla="*/ 0 h 29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6"/>
                <a:gd name="T16" fmla="*/ 0 h 2981"/>
                <a:gd name="T17" fmla="*/ 2616 w 2616"/>
                <a:gd name="T18" fmla="*/ 2981 h 29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6" h="2981">
                  <a:moveTo>
                    <a:pt x="0" y="0"/>
                  </a:moveTo>
                  <a:lnTo>
                    <a:pt x="2585" y="30"/>
                  </a:lnTo>
                  <a:lnTo>
                    <a:pt x="2615" y="2250"/>
                  </a:lnTo>
                  <a:lnTo>
                    <a:pt x="1794" y="2980"/>
                  </a:lnTo>
                  <a:lnTo>
                    <a:pt x="0" y="0"/>
                  </a:lnTo>
                </a:path>
              </a:pathLst>
            </a:custGeom>
            <a:solidFill>
              <a:srgbClr val="314004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7" name="Picture 3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41692" y="1414941"/>
              <a:ext cx="954088" cy="1250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Line 34"/>
            <p:cNvSpPr>
              <a:spLocks noChangeShapeType="1"/>
            </p:cNvSpPr>
            <p:nvPr/>
          </p:nvSpPr>
          <p:spPr bwMode="auto">
            <a:xfrm flipH="1">
              <a:off x="4905079" y="2419830"/>
              <a:ext cx="438150" cy="25400"/>
            </a:xfrm>
            <a:prstGeom prst="line">
              <a:avLst/>
            </a:prstGeom>
            <a:noFill/>
            <a:ln w="18000">
              <a:solidFill>
                <a:srgbClr val="B3B300"/>
              </a:solidFill>
              <a:round/>
              <a:headEnd type="triangle" w="med" len="med"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9" name="Group 35"/>
            <p:cNvGrpSpPr>
              <a:grpSpLocks/>
            </p:cNvGrpSpPr>
            <p:nvPr/>
          </p:nvGrpSpPr>
          <p:grpSpPr bwMode="auto">
            <a:xfrm>
              <a:off x="5730579" y="1413353"/>
              <a:ext cx="1254126" cy="1231902"/>
              <a:chOff x="4778" y="827"/>
              <a:chExt cx="720" cy="709"/>
            </a:xfrm>
          </p:grpSpPr>
          <p:sp>
            <p:nvSpPr>
              <p:cNvPr id="37" name="Line 36"/>
              <p:cNvSpPr>
                <a:spLocks noChangeShapeType="1"/>
              </p:cNvSpPr>
              <p:nvPr/>
            </p:nvSpPr>
            <p:spPr bwMode="auto">
              <a:xfrm>
                <a:off x="4820" y="1439"/>
                <a:ext cx="438" cy="96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Line 37"/>
              <p:cNvSpPr>
                <a:spLocks noChangeShapeType="1"/>
              </p:cNvSpPr>
              <p:nvPr/>
            </p:nvSpPr>
            <p:spPr bwMode="auto">
              <a:xfrm flipH="1">
                <a:off x="5257" y="1325"/>
                <a:ext cx="240" cy="210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Line 38"/>
              <p:cNvSpPr>
                <a:spLocks noChangeShapeType="1"/>
              </p:cNvSpPr>
              <p:nvPr/>
            </p:nvSpPr>
            <p:spPr bwMode="auto">
              <a:xfrm>
                <a:off x="5255" y="839"/>
                <a:ext cx="4" cy="697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Line 39"/>
              <p:cNvSpPr>
                <a:spLocks noChangeShapeType="1"/>
              </p:cNvSpPr>
              <p:nvPr/>
            </p:nvSpPr>
            <p:spPr bwMode="auto">
              <a:xfrm flipH="1" flipV="1">
                <a:off x="4779" y="831"/>
                <a:ext cx="43" cy="609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Line 40"/>
              <p:cNvSpPr>
                <a:spLocks noChangeShapeType="1"/>
              </p:cNvSpPr>
              <p:nvPr/>
            </p:nvSpPr>
            <p:spPr bwMode="auto">
              <a:xfrm flipH="1" flipV="1">
                <a:off x="4778" y="830"/>
                <a:ext cx="488" cy="16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Line 41"/>
              <p:cNvSpPr>
                <a:spLocks noChangeShapeType="1"/>
              </p:cNvSpPr>
              <p:nvPr/>
            </p:nvSpPr>
            <p:spPr bwMode="auto">
              <a:xfrm flipH="1">
                <a:off x="5257" y="828"/>
                <a:ext cx="233" cy="21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Line 42"/>
              <p:cNvSpPr>
                <a:spLocks noChangeShapeType="1"/>
              </p:cNvSpPr>
              <p:nvPr/>
            </p:nvSpPr>
            <p:spPr bwMode="auto">
              <a:xfrm flipH="1" flipV="1">
                <a:off x="5482" y="827"/>
                <a:ext cx="16" cy="499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" name="Oval 43"/>
            <p:cNvSpPr>
              <a:spLocks noChangeArrowheads="1"/>
            </p:cNvSpPr>
            <p:nvPr/>
          </p:nvSpPr>
          <p:spPr bwMode="auto">
            <a:xfrm>
              <a:off x="5316242" y="2378555"/>
              <a:ext cx="96838" cy="95250"/>
            </a:xfrm>
            <a:prstGeom prst="ellipse">
              <a:avLst/>
            </a:prstGeom>
            <a:solidFill>
              <a:srgbClr val="0066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44"/>
            <p:cNvSpPr>
              <a:spLocks noChangeShapeType="1"/>
            </p:cNvSpPr>
            <p:nvPr/>
          </p:nvSpPr>
          <p:spPr bwMode="auto">
            <a:xfrm flipH="1">
              <a:off x="5406729" y="2000729"/>
              <a:ext cx="754063" cy="419101"/>
            </a:xfrm>
            <a:prstGeom prst="line">
              <a:avLst/>
            </a:prstGeom>
            <a:noFill/>
            <a:ln w="18000">
              <a:solidFill>
                <a:srgbClr val="B3B300"/>
              </a:solidFill>
              <a:round/>
              <a:headEnd type="triangle" w="med" len="med"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正方形/長方形 11"/>
            <p:cNvSpPr>
              <a:spLocks noChangeArrowheads="1"/>
            </p:cNvSpPr>
            <p:nvPr/>
          </p:nvSpPr>
          <p:spPr bwMode="auto">
            <a:xfrm>
              <a:off x="4789489" y="922815"/>
              <a:ext cx="2711451" cy="34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kern="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rea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detector using SOI</a:t>
              </a:r>
              <a:endPara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" name="グループ化 12"/>
            <p:cNvGrpSpPr>
              <a:grpSpLocks/>
            </p:cNvGrpSpPr>
            <p:nvPr/>
          </p:nvGrpSpPr>
          <p:grpSpPr bwMode="auto">
            <a:xfrm>
              <a:off x="7887993" y="2326167"/>
              <a:ext cx="1487488" cy="752476"/>
              <a:chOff x="3348037" y="2238374"/>
              <a:chExt cx="2133599" cy="1079500"/>
            </a:xfrm>
          </p:grpSpPr>
          <p:sp>
            <p:nvSpPr>
              <p:cNvPr id="22" name="直方体 21"/>
              <p:cNvSpPr/>
              <p:nvPr/>
            </p:nvSpPr>
            <p:spPr>
              <a:xfrm>
                <a:off x="3348037" y="2242929"/>
                <a:ext cx="2133599" cy="1070390"/>
              </a:xfrm>
              <a:prstGeom prst="cube">
                <a:avLst>
                  <a:gd name="adj" fmla="val 65667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フリーフォーム 22"/>
              <p:cNvSpPr/>
              <p:nvPr/>
            </p:nvSpPr>
            <p:spPr>
              <a:xfrm>
                <a:off x="3673656" y="2743963"/>
                <a:ext cx="321064" cy="198135"/>
              </a:xfrm>
              <a:custGeom>
                <a:avLst/>
                <a:gdLst>
                  <a:gd name="connsiteX0" fmla="*/ 41564 w 571500"/>
                  <a:gd name="connsiteY0" fmla="*/ 332509 h 332509"/>
                  <a:gd name="connsiteX1" fmla="*/ 20782 w 571500"/>
                  <a:gd name="connsiteY1" fmla="*/ 301336 h 332509"/>
                  <a:gd name="connsiteX2" fmla="*/ 0 w 571500"/>
                  <a:gd name="connsiteY2" fmla="*/ 238991 h 332509"/>
                  <a:gd name="connsiteX3" fmla="*/ 10391 w 571500"/>
                  <a:gd name="connsiteY3" fmla="*/ 51955 h 332509"/>
                  <a:gd name="connsiteX4" fmla="*/ 20782 w 571500"/>
                  <a:gd name="connsiteY4" fmla="*/ 20782 h 332509"/>
                  <a:gd name="connsiteX5" fmla="*/ 83128 w 571500"/>
                  <a:gd name="connsiteY5" fmla="*/ 0 h 332509"/>
                  <a:gd name="connsiteX6" fmla="*/ 218209 w 571500"/>
                  <a:gd name="connsiteY6" fmla="*/ 31173 h 332509"/>
                  <a:gd name="connsiteX7" fmla="*/ 249382 w 571500"/>
                  <a:gd name="connsiteY7" fmla="*/ 51955 h 332509"/>
                  <a:gd name="connsiteX8" fmla="*/ 311728 w 571500"/>
                  <a:gd name="connsiteY8" fmla="*/ 72736 h 332509"/>
                  <a:gd name="connsiteX9" fmla="*/ 342900 w 571500"/>
                  <a:gd name="connsiteY9" fmla="*/ 93518 h 332509"/>
                  <a:gd name="connsiteX10" fmla="*/ 405246 w 571500"/>
                  <a:gd name="connsiteY10" fmla="*/ 114300 h 332509"/>
                  <a:gd name="connsiteX11" fmla="*/ 467591 w 571500"/>
                  <a:gd name="connsiteY11" fmla="*/ 155864 h 332509"/>
                  <a:gd name="connsiteX12" fmla="*/ 498764 w 571500"/>
                  <a:gd name="connsiteY12" fmla="*/ 176646 h 332509"/>
                  <a:gd name="connsiteX13" fmla="*/ 561109 w 571500"/>
                  <a:gd name="connsiteY13" fmla="*/ 301336 h 332509"/>
                  <a:gd name="connsiteX14" fmla="*/ 571500 w 571500"/>
                  <a:gd name="connsiteY14" fmla="*/ 332509 h 332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1500" h="332509">
                    <a:moveTo>
                      <a:pt x="41564" y="332509"/>
                    </a:moveTo>
                    <a:cubicBezTo>
                      <a:pt x="34637" y="322118"/>
                      <a:pt x="25854" y="312748"/>
                      <a:pt x="20782" y="301336"/>
                    </a:cubicBezTo>
                    <a:cubicBezTo>
                      <a:pt x="11885" y="281318"/>
                      <a:pt x="0" y="238991"/>
                      <a:pt x="0" y="238991"/>
                    </a:cubicBezTo>
                    <a:cubicBezTo>
                      <a:pt x="3464" y="176646"/>
                      <a:pt x="4471" y="114115"/>
                      <a:pt x="10391" y="51955"/>
                    </a:cubicBezTo>
                    <a:cubicBezTo>
                      <a:pt x="11429" y="41051"/>
                      <a:pt x="11869" y="27148"/>
                      <a:pt x="20782" y="20782"/>
                    </a:cubicBezTo>
                    <a:cubicBezTo>
                      <a:pt x="38608" y="8049"/>
                      <a:pt x="83128" y="0"/>
                      <a:pt x="83128" y="0"/>
                    </a:cubicBezTo>
                    <a:cubicBezTo>
                      <a:pt x="116662" y="4791"/>
                      <a:pt x="187088" y="10426"/>
                      <a:pt x="218209" y="31173"/>
                    </a:cubicBezTo>
                    <a:cubicBezTo>
                      <a:pt x="228600" y="38100"/>
                      <a:pt x="237970" y="46883"/>
                      <a:pt x="249382" y="51955"/>
                    </a:cubicBezTo>
                    <a:cubicBezTo>
                      <a:pt x="269400" y="60852"/>
                      <a:pt x="311728" y="72736"/>
                      <a:pt x="311728" y="72736"/>
                    </a:cubicBezTo>
                    <a:cubicBezTo>
                      <a:pt x="322119" y="79663"/>
                      <a:pt x="331488" y="88446"/>
                      <a:pt x="342900" y="93518"/>
                    </a:cubicBezTo>
                    <a:cubicBezTo>
                      <a:pt x="362918" y="102415"/>
                      <a:pt x="405246" y="114300"/>
                      <a:pt x="405246" y="114300"/>
                    </a:cubicBezTo>
                    <a:lnTo>
                      <a:pt x="467591" y="155864"/>
                    </a:lnTo>
                    <a:lnTo>
                      <a:pt x="498764" y="176646"/>
                    </a:lnTo>
                    <a:cubicBezTo>
                      <a:pt x="552480" y="257219"/>
                      <a:pt x="532429" y="215295"/>
                      <a:pt x="561109" y="301336"/>
                    </a:cubicBezTo>
                    <a:lnTo>
                      <a:pt x="571500" y="332509"/>
                    </a:lnTo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1F497D">
                    <a:lumMod val="75000"/>
                  </a:srgbClr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フリーフォーム 23"/>
              <p:cNvSpPr/>
              <p:nvPr/>
            </p:nvSpPr>
            <p:spPr>
              <a:xfrm>
                <a:off x="3696426" y="2953486"/>
                <a:ext cx="296017" cy="364388"/>
              </a:xfrm>
              <a:custGeom>
                <a:avLst/>
                <a:gdLst>
                  <a:gd name="connsiteX0" fmla="*/ 0 w 529937"/>
                  <a:gd name="connsiteY0" fmla="*/ 0 h 613064"/>
                  <a:gd name="connsiteX1" fmla="*/ 41564 w 529937"/>
                  <a:gd name="connsiteY1" fmla="*/ 613064 h 613064"/>
                  <a:gd name="connsiteX2" fmla="*/ 405246 w 529937"/>
                  <a:gd name="connsiteY2" fmla="*/ 613064 h 613064"/>
                  <a:gd name="connsiteX3" fmla="*/ 529937 w 529937"/>
                  <a:gd name="connsiteY3" fmla="*/ 0 h 613064"/>
                  <a:gd name="connsiteX4" fmla="*/ 0 w 529937"/>
                  <a:gd name="connsiteY4" fmla="*/ 0 h 613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9937" h="613064">
                    <a:moveTo>
                      <a:pt x="0" y="0"/>
                    </a:moveTo>
                    <a:lnTo>
                      <a:pt x="41564" y="613064"/>
                    </a:lnTo>
                    <a:lnTo>
                      <a:pt x="405246" y="613064"/>
                    </a:lnTo>
                    <a:lnTo>
                      <a:pt x="52993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 cap="flat" cmpd="sng" algn="ctr">
                <a:solidFill>
                  <a:srgbClr val="1F497D">
                    <a:lumMod val="75000"/>
                  </a:srgbClr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フリーフォーム 24"/>
              <p:cNvSpPr/>
              <p:nvPr/>
            </p:nvSpPr>
            <p:spPr>
              <a:xfrm>
                <a:off x="3910469" y="2466117"/>
                <a:ext cx="774198" cy="321116"/>
              </a:xfrm>
              <a:custGeom>
                <a:avLst/>
                <a:gdLst>
                  <a:gd name="connsiteX0" fmla="*/ 440066 w 1385638"/>
                  <a:gd name="connsiteY0" fmla="*/ 540327 h 542059"/>
                  <a:gd name="connsiteX1" fmla="*/ 242638 w 1385638"/>
                  <a:gd name="connsiteY1" fmla="*/ 519546 h 542059"/>
                  <a:gd name="connsiteX2" fmla="*/ 180293 w 1385638"/>
                  <a:gd name="connsiteY2" fmla="*/ 498764 h 542059"/>
                  <a:gd name="connsiteX3" fmla="*/ 128338 w 1385638"/>
                  <a:gd name="connsiteY3" fmla="*/ 415637 h 542059"/>
                  <a:gd name="connsiteX4" fmla="*/ 107557 w 1385638"/>
                  <a:gd name="connsiteY4" fmla="*/ 384464 h 542059"/>
                  <a:gd name="connsiteX5" fmla="*/ 76384 w 1385638"/>
                  <a:gd name="connsiteY5" fmla="*/ 363682 h 542059"/>
                  <a:gd name="connsiteX6" fmla="*/ 34820 w 1385638"/>
                  <a:gd name="connsiteY6" fmla="*/ 311727 h 542059"/>
                  <a:gd name="connsiteX7" fmla="*/ 24429 w 1385638"/>
                  <a:gd name="connsiteY7" fmla="*/ 207818 h 542059"/>
                  <a:gd name="connsiteX8" fmla="*/ 86775 w 1385638"/>
                  <a:gd name="connsiteY8" fmla="*/ 176646 h 542059"/>
                  <a:gd name="connsiteX9" fmla="*/ 149120 w 1385638"/>
                  <a:gd name="connsiteY9" fmla="*/ 166255 h 542059"/>
                  <a:gd name="connsiteX10" fmla="*/ 429675 w 1385638"/>
                  <a:gd name="connsiteY10" fmla="*/ 145473 h 542059"/>
                  <a:gd name="connsiteX11" fmla="*/ 554366 w 1385638"/>
                  <a:gd name="connsiteY11" fmla="*/ 124691 h 542059"/>
                  <a:gd name="connsiteX12" fmla="*/ 585538 w 1385638"/>
                  <a:gd name="connsiteY12" fmla="*/ 114300 h 542059"/>
                  <a:gd name="connsiteX13" fmla="*/ 647884 w 1385638"/>
                  <a:gd name="connsiteY13" fmla="*/ 103909 h 542059"/>
                  <a:gd name="connsiteX14" fmla="*/ 751793 w 1385638"/>
                  <a:gd name="connsiteY14" fmla="*/ 72737 h 542059"/>
                  <a:gd name="connsiteX15" fmla="*/ 782966 w 1385638"/>
                  <a:gd name="connsiteY15" fmla="*/ 62346 h 542059"/>
                  <a:gd name="connsiteX16" fmla="*/ 845311 w 1385638"/>
                  <a:gd name="connsiteY16" fmla="*/ 20782 h 542059"/>
                  <a:gd name="connsiteX17" fmla="*/ 876484 w 1385638"/>
                  <a:gd name="connsiteY17" fmla="*/ 0 h 542059"/>
                  <a:gd name="connsiteX18" fmla="*/ 1094693 w 1385638"/>
                  <a:gd name="connsiteY18" fmla="*/ 10391 h 542059"/>
                  <a:gd name="connsiteX19" fmla="*/ 1157038 w 1385638"/>
                  <a:gd name="connsiteY19" fmla="*/ 31173 h 542059"/>
                  <a:gd name="connsiteX20" fmla="*/ 1188211 w 1385638"/>
                  <a:gd name="connsiteY20" fmla="*/ 41564 h 542059"/>
                  <a:gd name="connsiteX21" fmla="*/ 1208993 w 1385638"/>
                  <a:gd name="connsiteY21" fmla="*/ 72737 h 542059"/>
                  <a:gd name="connsiteX22" fmla="*/ 1240166 w 1385638"/>
                  <a:gd name="connsiteY22" fmla="*/ 83127 h 542059"/>
                  <a:gd name="connsiteX23" fmla="*/ 1260948 w 1385638"/>
                  <a:gd name="connsiteY23" fmla="*/ 145473 h 542059"/>
                  <a:gd name="connsiteX24" fmla="*/ 1271338 w 1385638"/>
                  <a:gd name="connsiteY24" fmla="*/ 176646 h 542059"/>
                  <a:gd name="connsiteX25" fmla="*/ 1323293 w 1385638"/>
                  <a:gd name="connsiteY25" fmla="*/ 238991 h 542059"/>
                  <a:gd name="connsiteX26" fmla="*/ 1364857 w 1385638"/>
                  <a:gd name="connsiteY26" fmla="*/ 301337 h 542059"/>
                  <a:gd name="connsiteX27" fmla="*/ 1385638 w 1385638"/>
                  <a:gd name="connsiteY27" fmla="*/ 332509 h 542059"/>
                  <a:gd name="connsiteX28" fmla="*/ 1354466 w 1385638"/>
                  <a:gd name="connsiteY28" fmla="*/ 415637 h 542059"/>
                  <a:gd name="connsiteX29" fmla="*/ 1323293 w 1385638"/>
                  <a:gd name="connsiteY29" fmla="*/ 436418 h 542059"/>
                  <a:gd name="connsiteX30" fmla="*/ 1177820 w 1385638"/>
                  <a:gd name="connsiteY30" fmla="*/ 467591 h 542059"/>
                  <a:gd name="connsiteX31" fmla="*/ 1125866 w 1385638"/>
                  <a:gd name="connsiteY31" fmla="*/ 477982 h 542059"/>
                  <a:gd name="connsiteX32" fmla="*/ 1001175 w 1385638"/>
                  <a:gd name="connsiteY32" fmla="*/ 488373 h 542059"/>
                  <a:gd name="connsiteX33" fmla="*/ 949220 w 1385638"/>
                  <a:gd name="connsiteY33" fmla="*/ 498764 h 542059"/>
                  <a:gd name="connsiteX34" fmla="*/ 866093 w 1385638"/>
                  <a:gd name="connsiteY34" fmla="*/ 519546 h 542059"/>
                  <a:gd name="connsiteX35" fmla="*/ 762184 w 1385638"/>
                  <a:gd name="connsiteY35" fmla="*/ 529937 h 542059"/>
                  <a:gd name="connsiteX36" fmla="*/ 440066 w 1385638"/>
                  <a:gd name="connsiteY36" fmla="*/ 540327 h 542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385638" h="542059">
                    <a:moveTo>
                      <a:pt x="440066" y="540327"/>
                    </a:moveTo>
                    <a:cubicBezTo>
                      <a:pt x="353475" y="538595"/>
                      <a:pt x="306270" y="536900"/>
                      <a:pt x="242638" y="519546"/>
                    </a:cubicBezTo>
                    <a:cubicBezTo>
                      <a:pt x="221504" y="513782"/>
                      <a:pt x="180293" y="498764"/>
                      <a:pt x="180293" y="498764"/>
                    </a:cubicBezTo>
                    <a:cubicBezTo>
                      <a:pt x="155562" y="424571"/>
                      <a:pt x="177738" y="448569"/>
                      <a:pt x="128338" y="415637"/>
                    </a:cubicBezTo>
                    <a:cubicBezTo>
                      <a:pt x="121411" y="405246"/>
                      <a:pt x="116387" y="393295"/>
                      <a:pt x="107557" y="384464"/>
                    </a:cubicBezTo>
                    <a:cubicBezTo>
                      <a:pt x="98726" y="375633"/>
                      <a:pt x="84185" y="373434"/>
                      <a:pt x="76384" y="363682"/>
                    </a:cubicBezTo>
                    <a:cubicBezTo>
                      <a:pt x="19023" y="291981"/>
                      <a:pt x="124157" y="371285"/>
                      <a:pt x="34820" y="311727"/>
                    </a:cubicBezTo>
                    <a:cubicBezTo>
                      <a:pt x="22905" y="275982"/>
                      <a:pt x="0" y="244460"/>
                      <a:pt x="24429" y="207818"/>
                    </a:cubicBezTo>
                    <a:cubicBezTo>
                      <a:pt x="34176" y="193198"/>
                      <a:pt x="70540" y="180254"/>
                      <a:pt x="86775" y="176646"/>
                    </a:cubicBezTo>
                    <a:cubicBezTo>
                      <a:pt x="107342" y="172076"/>
                      <a:pt x="128236" y="169040"/>
                      <a:pt x="149120" y="166255"/>
                    </a:cubicBezTo>
                    <a:cubicBezTo>
                      <a:pt x="260247" y="151438"/>
                      <a:pt x="299817" y="152687"/>
                      <a:pt x="429675" y="145473"/>
                    </a:cubicBezTo>
                    <a:cubicBezTo>
                      <a:pt x="502757" y="121112"/>
                      <a:pt x="415159" y="147893"/>
                      <a:pt x="554366" y="124691"/>
                    </a:cubicBezTo>
                    <a:cubicBezTo>
                      <a:pt x="565170" y="122890"/>
                      <a:pt x="574846" y="116676"/>
                      <a:pt x="585538" y="114300"/>
                    </a:cubicBezTo>
                    <a:cubicBezTo>
                      <a:pt x="606105" y="109730"/>
                      <a:pt x="627224" y="108041"/>
                      <a:pt x="647884" y="103909"/>
                    </a:cubicBezTo>
                    <a:cubicBezTo>
                      <a:pt x="687141" y="96058"/>
                      <a:pt x="712036" y="85989"/>
                      <a:pt x="751793" y="72737"/>
                    </a:cubicBezTo>
                    <a:lnTo>
                      <a:pt x="782966" y="62346"/>
                    </a:lnTo>
                    <a:lnTo>
                      <a:pt x="845311" y="20782"/>
                    </a:lnTo>
                    <a:lnTo>
                      <a:pt x="876484" y="0"/>
                    </a:lnTo>
                    <a:cubicBezTo>
                      <a:pt x="949220" y="3464"/>
                      <a:pt x="1022320" y="2349"/>
                      <a:pt x="1094693" y="10391"/>
                    </a:cubicBezTo>
                    <a:cubicBezTo>
                      <a:pt x="1116465" y="12810"/>
                      <a:pt x="1136256" y="24246"/>
                      <a:pt x="1157038" y="31173"/>
                    </a:cubicBezTo>
                    <a:lnTo>
                      <a:pt x="1188211" y="41564"/>
                    </a:lnTo>
                    <a:cubicBezTo>
                      <a:pt x="1195138" y="51955"/>
                      <a:pt x="1199241" y="64936"/>
                      <a:pt x="1208993" y="72737"/>
                    </a:cubicBezTo>
                    <a:cubicBezTo>
                      <a:pt x="1217546" y="79579"/>
                      <a:pt x="1233800" y="74214"/>
                      <a:pt x="1240166" y="83127"/>
                    </a:cubicBezTo>
                    <a:cubicBezTo>
                      <a:pt x="1252899" y="100953"/>
                      <a:pt x="1254021" y="124691"/>
                      <a:pt x="1260948" y="145473"/>
                    </a:cubicBezTo>
                    <a:cubicBezTo>
                      <a:pt x="1264412" y="155864"/>
                      <a:pt x="1265262" y="167533"/>
                      <a:pt x="1271338" y="176646"/>
                    </a:cubicBezTo>
                    <a:cubicBezTo>
                      <a:pt x="1345609" y="288049"/>
                      <a:pt x="1229940" y="118965"/>
                      <a:pt x="1323293" y="238991"/>
                    </a:cubicBezTo>
                    <a:cubicBezTo>
                      <a:pt x="1338627" y="258707"/>
                      <a:pt x="1351002" y="280555"/>
                      <a:pt x="1364857" y="301337"/>
                    </a:cubicBezTo>
                    <a:lnTo>
                      <a:pt x="1385638" y="332509"/>
                    </a:lnTo>
                    <a:cubicBezTo>
                      <a:pt x="1378204" y="369682"/>
                      <a:pt x="1381223" y="388881"/>
                      <a:pt x="1354466" y="415637"/>
                    </a:cubicBezTo>
                    <a:cubicBezTo>
                      <a:pt x="1345635" y="424467"/>
                      <a:pt x="1334705" y="431346"/>
                      <a:pt x="1323293" y="436418"/>
                    </a:cubicBezTo>
                    <a:cubicBezTo>
                      <a:pt x="1260254" y="464435"/>
                      <a:pt x="1249798" y="456517"/>
                      <a:pt x="1177820" y="467591"/>
                    </a:cubicBezTo>
                    <a:cubicBezTo>
                      <a:pt x="1160364" y="470276"/>
                      <a:pt x="1143406" y="475918"/>
                      <a:pt x="1125866" y="477982"/>
                    </a:cubicBezTo>
                    <a:cubicBezTo>
                      <a:pt x="1084444" y="482855"/>
                      <a:pt x="1042739" y="484909"/>
                      <a:pt x="1001175" y="488373"/>
                    </a:cubicBezTo>
                    <a:cubicBezTo>
                      <a:pt x="983857" y="491837"/>
                      <a:pt x="966429" y="494793"/>
                      <a:pt x="949220" y="498764"/>
                    </a:cubicBezTo>
                    <a:cubicBezTo>
                      <a:pt x="921390" y="505186"/>
                      <a:pt x="894513" y="516704"/>
                      <a:pt x="866093" y="519546"/>
                    </a:cubicBezTo>
                    <a:cubicBezTo>
                      <a:pt x="831457" y="523010"/>
                      <a:pt x="796950" y="528199"/>
                      <a:pt x="762184" y="529937"/>
                    </a:cubicBezTo>
                    <a:cubicBezTo>
                      <a:pt x="654890" y="535302"/>
                      <a:pt x="526657" y="542059"/>
                      <a:pt x="440066" y="540327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1F497D">
                    <a:lumMod val="75000"/>
                  </a:srgbClr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フリーフォーム 25"/>
              <p:cNvSpPr/>
              <p:nvPr/>
            </p:nvSpPr>
            <p:spPr>
              <a:xfrm>
                <a:off x="3823941" y="2238374"/>
                <a:ext cx="391653" cy="207245"/>
              </a:xfrm>
              <a:custGeom>
                <a:avLst/>
                <a:gdLst>
                  <a:gd name="connsiteX0" fmla="*/ 0 w 696191"/>
                  <a:gd name="connsiteY0" fmla="*/ 349226 h 349226"/>
                  <a:gd name="connsiteX1" fmla="*/ 187036 w 696191"/>
                  <a:gd name="connsiteY1" fmla="*/ 318054 h 349226"/>
                  <a:gd name="connsiteX2" fmla="*/ 187036 w 696191"/>
                  <a:gd name="connsiteY2" fmla="*/ 318054 h 349226"/>
                  <a:gd name="connsiteX3" fmla="*/ 290945 w 696191"/>
                  <a:gd name="connsiteY3" fmla="*/ 297272 h 349226"/>
                  <a:gd name="connsiteX4" fmla="*/ 353291 w 696191"/>
                  <a:gd name="connsiteY4" fmla="*/ 276490 h 349226"/>
                  <a:gd name="connsiteX5" fmla="*/ 384464 w 696191"/>
                  <a:gd name="connsiteY5" fmla="*/ 266099 h 349226"/>
                  <a:gd name="connsiteX6" fmla="*/ 457200 w 696191"/>
                  <a:gd name="connsiteY6" fmla="*/ 245317 h 349226"/>
                  <a:gd name="connsiteX7" fmla="*/ 519545 w 696191"/>
                  <a:gd name="connsiteY7" fmla="*/ 203754 h 349226"/>
                  <a:gd name="connsiteX8" fmla="*/ 550718 w 696191"/>
                  <a:gd name="connsiteY8" fmla="*/ 182972 h 349226"/>
                  <a:gd name="connsiteX9" fmla="*/ 571500 w 696191"/>
                  <a:gd name="connsiteY9" fmla="*/ 151799 h 349226"/>
                  <a:gd name="connsiteX10" fmla="*/ 602673 w 696191"/>
                  <a:gd name="connsiteY10" fmla="*/ 141408 h 349226"/>
                  <a:gd name="connsiteX11" fmla="*/ 644236 w 696191"/>
                  <a:gd name="connsiteY11" fmla="*/ 99844 h 349226"/>
                  <a:gd name="connsiteX12" fmla="*/ 685800 w 696191"/>
                  <a:gd name="connsiteY12" fmla="*/ 58281 h 349226"/>
                  <a:gd name="connsiteX13" fmla="*/ 696191 w 696191"/>
                  <a:gd name="connsiteY13" fmla="*/ 27108 h 349226"/>
                  <a:gd name="connsiteX14" fmla="*/ 665018 w 696191"/>
                  <a:gd name="connsiteY14" fmla="*/ 6326 h 349226"/>
                  <a:gd name="connsiteX15" fmla="*/ 633845 w 696191"/>
                  <a:gd name="connsiteY15" fmla="*/ 16717 h 349226"/>
                  <a:gd name="connsiteX16" fmla="*/ 436418 w 696191"/>
                  <a:gd name="connsiteY16" fmla="*/ 6326 h 349226"/>
                  <a:gd name="connsiteX17" fmla="*/ 311727 w 696191"/>
                  <a:gd name="connsiteY17" fmla="*/ 16717 h 349226"/>
                  <a:gd name="connsiteX18" fmla="*/ 270164 w 696191"/>
                  <a:gd name="connsiteY18" fmla="*/ 79063 h 349226"/>
                  <a:gd name="connsiteX19" fmla="*/ 207818 w 696191"/>
                  <a:gd name="connsiteY19" fmla="*/ 120626 h 349226"/>
                  <a:gd name="connsiteX20" fmla="*/ 187036 w 696191"/>
                  <a:gd name="connsiteY20" fmla="*/ 151799 h 349226"/>
                  <a:gd name="connsiteX21" fmla="*/ 155864 w 696191"/>
                  <a:gd name="connsiteY21" fmla="*/ 172581 h 349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96191" h="349226">
                    <a:moveTo>
                      <a:pt x="0" y="349226"/>
                    </a:moveTo>
                    <a:cubicBezTo>
                      <a:pt x="132329" y="335993"/>
                      <a:pt x="70139" y="347277"/>
                      <a:pt x="187036" y="318054"/>
                    </a:cubicBezTo>
                    <a:lnTo>
                      <a:pt x="187036" y="318054"/>
                    </a:lnTo>
                    <a:cubicBezTo>
                      <a:pt x="229169" y="311032"/>
                      <a:pt x="252191" y="308898"/>
                      <a:pt x="290945" y="297272"/>
                    </a:cubicBezTo>
                    <a:cubicBezTo>
                      <a:pt x="311927" y="290977"/>
                      <a:pt x="332509" y="283417"/>
                      <a:pt x="353291" y="276490"/>
                    </a:cubicBezTo>
                    <a:cubicBezTo>
                      <a:pt x="363682" y="273026"/>
                      <a:pt x="373838" y="268756"/>
                      <a:pt x="384464" y="266099"/>
                    </a:cubicBezTo>
                    <a:cubicBezTo>
                      <a:pt x="394247" y="263653"/>
                      <a:pt x="445004" y="252093"/>
                      <a:pt x="457200" y="245317"/>
                    </a:cubicBezTo>
                    <a:cubicBezTo>
                      <a:pt x="479033" y="233187"/>
                      <a:pt x="498763" y="217608"/>
                      <a:pt x="519545" y="203754"/>
                    </a:cubicBezTo>
                    <a:lnTo>
                      <a:pt x="550718" y="182972"/>
                    </a:lnTo>
                    <a:cubicBezTo>
                      <a:pt x="557645" y="172581"/>
                      <a:pt x="561748" y="159600"/>
                      <a:pt x="571500" y="151799"/>
                    </a:cubicBezTo>
                    <a:cubicBezTo>
                      <a:pt x="580053" y="144957"/>
                      <a:pt x="594928" y="149153"/>
                      <a:pt x="602673" y="141408"/>
                    </a:cubicBezTo>
                    <a:cubicBezTo>
                      <a:pt x="658092" y="85989"/>
                      <a:pt x="561110" y="127554"/>
                      <a:pt x="644236" y="99844"/>
                    </a:cubicBezTo>
                    <a:cubicBezTo>
                      <a:pt x="671946" y="16718"/>
                      <a:pt x="630381" y="113700"/>
                      <a:pt x="685800" y="58281"/>
                    </a:cubicBezTo>
                    <a:cubicBezTo>
                      <a:pt x="693545" y="50536"/>
                      <a:pt x="692727" y="37499"/>
                      <a:pt x="696191" y="27108"/>
                    </a:cubicBezTo>
                    <a:cubicBezTo>
                      <a:pt x="685800" y="20181"/>
                      <a:pt x="677337" y="8379"/>
                      <a:pt x="665018" y="6326"/>
                    </a:cubicBezTo>
                    <a:cubicBezTo>
                      <a:pt x="654214" y="4525"/>
                      <a:pt x="644798" y="16717"/>
                      <a:pt x="633845" y="16717"/>
                    </a:cubicBezTo>
                    <a:cubicBezTo>
                      <a:pt x="567945" y="16717"/>
                      <a:pt x="502227" y="9790"/>
                      <a:pt x="436418" y="6326"/>
                    </a:cubicBezTo>
                    <a:cubicBezTo>
                      <a:pt x="394854" y="9790"/>
                      <a:pt x="349938" y="0"/>
                      <a:pt x="311727" y="16717"/>
                    </a:cubicBezTo>
                    <a:cubicBezTo>
                      <a:pt x="288844" y="26728"/>
                      <a:pt x="290946" y="65209"/>
                      <a:pt x="270164" y="79063"/>
                    </a:cubicBezTo>
                    <a:lnTo>
                      <a:pt x="207818" y="120626"/>
                    </a:lnTo>
                    <a:cubicBezTo>
                      <a:pt x="200891" y="131017"/>
                      <a:pt x="195867" y="142968"/>
                      <a:pt x="187036" y="151799"/>
                    </a:cubicBezTo>
                    <a:cubicBezTo>
                      <a:pt x="178206" y="160630"/>
                      <a:pt x="155864" y="172581"/>
                      <a:pt x="155864" y="172581"/>
                    </a:cubicBezTo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1F497D">
                    <a:lumMod val="75000"/>
                  </a:srgbClr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フリーフォーム 26"/>
              <p:cNvSpPr/>
              <p:nvPr/>
            </p:nvSpPr>
            <p:spPr>
              <a:xfrm>
                <a:off x="4545766" y="2942098"/>
                <a:ext cx="277800" cy="375776"/>
              </a:xfrm>
              <a:custGeom>
                <a:avLst/>
                <a:gdLst>
                  <a:gd name="connsiteX0" fmla="*/ 0 w 498763"/>
                  <a:gd name="connsiteY0" fmla="*/ 0 h 633846"/>
                  <a:gd name="connsiteX1" fmla="*/ 0 w 498763"/>
                  <a:gd name="connsiteY1" fmla="*/ 0 h 633846"/>
                  <a:gd name="connsiteX2" fmla="*/ 41563 w 498763"/>
                  <a:gd name="connsiteY2" fmla="*/ 135082 h 633846"/>
                  <a:gd name="connsiteX3" fmla="*/ 62345 w 498763"/>
                  <a:gd name="connsiteY3" fmla="*/ 270164 h 633846"/>
                  <a:gd name="connsiteX4" fmla="*/ 72736 w 498763"/>
                  <a:gd name="connsiteY4" fmla="*/ 457200 h 633846"/>
                  <a:gd name="connsiteX5" fmla="*/ 83127 w 498763"/>
                  <a:gd name="connsiteY5" fmla="*/ 509155 h 633846"/>
                  <a:gd name="connsiteX6" fmla="*/ 72736 w 498763"/>
                  <a:gd name="connsiteY6" fmla="*/ 571500 h 633846"/>
                  <a:gd name="connsiteX7" fmla="*/ 62345 w 498763"/>
                  <a:gd name="connsiteY7" fmla="*/ 602673 h 633846"/>
                  <a:gd name="connsiteX8" fmla="*/ 72736 w 498763"/>
                  <a:gd name="connsiteY8" fmla="*/ 623455 h 633846"/>
                  <a:gd name="connsiteX9" fmla="*/ 488372 w 498763"/>
                  <a:gd name="connsiteY9" fmla="*/ 633846 h 633846"/>
                  <a:gd name="connsiteX10" fmla="*/ 498763 w 498763"/>
                  <a:gd name="connsiteY10" fmla="*/ 20782 h 633846"/>
                  <a:gd name="connsiteX11" fmla="*/ 488372 w 498763"/>
                  <a:gd name="connsiteY11" fmla="*/ 10391 h 633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8763" h="633846">
                    <a:moveTo>
                      <a:pt x="0" y="0"/>
                    </a:moveTo>
                    <a:lnTo>
                      <a:pt x="0" y="0"/>
                    </a:lnTo>
                    <a:cubicBezTo>
                      <a:pt x="14565" y="43697"/>
                      <a:pt x="32383" y="89182"/>
                      <a:pt x="41563" y="135082"/>
                    </a:cubicBezTo>
                    <a:cubicBezTo>
                      <a:pt x="48772" y="171128"/>
                      <a:pt x="57354" y="235227"/>
                      <a:pt x="62345" y="270164"/>
                    </a:cubicBezTo>
                    <a:cubicBezTo>
                      <a:pt x="65809" y="332509"/>
                      <a:pt x="67327" y="394993"/>
                      <a:pt x="72736" y="457200"/>
                    </a:cubicBezTo>
                    <a:cubicBezTo>
                      <a:pt x="74266" y="474795"/>
                      <a:pt x="83127" y="491494"/>
                      <a:pt x="83127" y="509155"/>
                    </a:cubicBezTo>
                    <a:cubicBezTo>
                      <a:pt x="83127" y="530223"/>
                      <a:pt x="77306" y="550933"/>
                      <a:pt x="72736" y="571500"/>
                    </a:cubicBezTo>
                    <a:cubicBezTo>
                      <a:pt x="70360" y="582192"/>
                      <a:pt x="62345" y="591720"/>
                      <a:pt x="62345" y="602673"/>
                    </a:cubicBezTo>
                    <a:cubicBezTo>
                      <a:pt x="62345" y="610418"/>
                      <a:pt x="69272" y="616528"/>
                      <a:pt x="72736" y="623455"/>
                    </a:cubicBezTo>
                    <a:lnTo>
                      <a:pt x="488372" y="633846"/>
                    </a:lnTo>
                    <a:lnTo>
                      <a:pt x="498763" y="20782"/>
                    </a:lnTo>
                    <a:lnTo>
                      <a:pt x="488372" y="10391"/>
                    </a:lnTo>
                  </a:path>
                </a:pathLst>
              </a:custGeom>
              <a:solidFill>
                <a:srgbClr val="FFFF00"/>
              </a:solidFill>
              <a:ln w="9525" cap="flat" cmpd="sng" algn="ctr">
                <a:solidFill>
                  <a:srgbClr val="1F497D">
                    <a:lumMod val="75000"/>
                  </a:srgbClr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フリーフォーム 27"/>
              <p:cNvSpPr/>
              <p:nvPr/>
            </p:nvSpPr>
            <p:spPr>
              <a:xfrm>
                <a:off x="4545766" y="2666530"/>
                <a:ext cx="523722" cy="275568"/>
              </a:xfrm>
              <a:custGeom>
                <a:avLst/>
                <a:gdLst>
                  <a:gd name="connsiteX0" fmla="*/ 498763 w 935181"/>
                  <a:gd name="connsiteY0" fmla="*/ 459391 h 459391"/>
                  <a:gd name="connsiteX1" fmla="*/ 0 w 935181"/>
                  <a:gd name="connsiteY1" fmla="*/ 449000 h 459391"/>
                  <a:gd name="connsiteX2" fmla="*/ 51954 w 935181"/>
                  <a:gd name="connsiteY2" fmla="*/ 376264 h 459391"/>
                  <a:gd name="connsiteX3" fmla="*/ 83127 w 935181"/>
                  <a:gd name="connsiteY3" fmla="*/ 365873 h 459391"/>
                  <a:gd name="connsiteX4" fmla="*/ 124691 w 935181"/>
                  <a:gd name="connsiteY4" fmla="*/ 324309 h 459391"/>
                  <a:gd name="connsiteX5" fmla="*/ 176645 w 935181"/>
                  <a:gd name="connsiteY5" fmla="*/ 282746 h 459391"/>
                  <a:gd name="connsiteX6" fmla="*/ 228600 w 935181"/>
                  <a:gd name="connsiteY6" fmla="*/ 241182 h 459391"/>
                  <a:gd name="connsiteX7" fmla="*/ 322118 w 935181"/>
                  <a:gd name="connsiteY7" fmla="*/ 199618 h 459391"/>
                  <a:gd name="connsiteX8" fmla="*/ 446809 w 935181"/>
                  <a:gd name="connsiteY8" fmla="*/ 158055 h 459391"/>
                  <a:gd name="connsiteX9" fmla="*/ 540327 w 935181"/>
                  <a:gd name="connsiteY9" fmla="*/ 126882 h 459391"/>
                  <a:gd name="connsiteX10" fmla="*/ 571500 w 935181"/>
                  <a:gd name="connsiteY10" fmla="*/ 116491 h 459391"/>
                  <a:gd name="connsiteX11" fmla="*/ 633845 w 935181"/>
                  <a:gd name="connsiteY11" fmla="*/ 85318 h 459391"/>
                  <a:gd name="connsiteX12" fmla="*/ 696191 w 935181"/>
                  <a:gd name="connsiteY12" fmla="*/ 54146 h 459391"/>
                  <a:gd name="connsiteX13" fmla="*/ 841663 w 935181"/>
                  <a:gd name="connsiteY13" fmla="*/ 2191 h 459391"/>
                  <a:gd name="connsiteX14" fmla="*/ 893618 w 935181"/>
                  <a:gd name="connsiteY14" fmla="*/ 12582 h 459391"/>
                  <a:gd name="connsiteX15" fmla="*/ 914400 w 935181"/>
                  <a:gd name="connsiteY15" fmla="*/ 12582 h 459391"/>
                  <a:gd name="connsiteX16" fmla="*/ 935181 w 935181"/>
                  <a:gd name="connsiteY16" fmla="*/ 12582 h 459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35181" h="459391">
                    <a:moveTo>
                      <a:pt x="498763" y="459391"/>
                    </a:moveTo>
                    <a:lnTo>
                      <a:pt x="0" y="449000"/>
                    </a:lnTo>
                    <a:cubicBezTo>
                      <a:pt x="17318" y="424755"/>
                      <a:pt x="30886" y="397332"/>
                      <a:pt x="51954" y="376264"/>
                    </a:cubicBezTo>
                    <a:cubicBezTo>
                      <a:pt x="59699" y="368519"/>
                      <a:pt x="75382" y="373618"/>
                      <a:pt x="83127" y="365873"/>
                    </a:cubicBezTo>
                    <a:cubicBezTo>
                      <a:pt x="138546" y="310454"/>
                      <a:pt x="41563" y="352018"/>
                      <a:pt x="124691" y="324309"/>
                    </a:cubicBezTo>
                    <a:cubicBezTo>
                      <a:pt x="184246" y="234976"/>
                      <a:pt x="104946" y="340105"/>
                      <a:pt x="176645" y="282746"/>
                    </a:cubicBezTo>
                    <a:cubicBezTo>
                      <a:pt x="243789" y="229031"/>
                      <a:pt x="150246" y="267300"/>
                      <a:pt x="228600" y="241182"/>
                    </a:cubicBezTo>
                    <a:cubicBezTo>
                      <a:pt x="277997" y="208249"/>
                      <a:pt x="247927" y="224348"/>
                      <a:pt x="322118" y="199618"/>
                    </a:cubicBezTo>
                    <a:lnTo>
                      <a:pt x="446809" y="158055"/>
                    </a:lnTo>
                    <a:lnTo>
                      <a:pt x="540327" y="126882"/>
                    </a:lnTo>
                    <a:lnTo>
                      <a:pt x="571500" y="116491"/>
                    </a:lnTo>
                    <a:cubicBezTo>
                      <a:pt x="660819" y="56943"/>
                      <a:pt x="547818" y="128330"/>
                      <a:pt x="633845" y="85318"/>
                    </a:cubicBezTo>
                    <a:cubicBezTo>
                      <a:pt x="714418" y="45033"/>
                      <a:pt x="617836" y="80264"/>
                      <a:pt x="696191" y="54146"/>
                    </a:cubicBezTo>
                    <a:cubicBezTo>
                      <a:pt x="749325" y="18722"/>
                      <a:pt x="749773" y="13677"/>
                      <a:pt x="841663" y="2191"/>
                    </a:cubicBezTo>
                    <a:cubicBezTo>
                      <a:pt x="859188" y="0"/>
                      <a:pt x="876134" y="10084"/>
                      <a:pt x="893618" y="12582"/>
                    </a:cubicBezTo>
                    <a:cubicBezTo>
                      <a:pt x="900476" y="13562"/>
                      <a:pt x="907473" y="12582"/>
                      <a:pt x="914400" y="12582"/>
                    </a:cubicBezTo>
                    <a:lnTo>
                      <a:pt x="935181" y="12582"/>
                    </a:lnTo>
                  </a:path>
                </a:pathLst>
              </a:custGeom>
              <a:solidFill>
                <a:srgbClr val="FFFF99"/>
              </a:solidFill>
              <a:ln w="9525" cap="flat" cmpd="sng" algn="ctr">
                <a:solidFill>
                  <a:srgbClr val="1F497D">
                    <a:lumMod val="75000"/>
                  </a:srgbClr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フリーフォーム 28"/>
              <p:cNvSpPr/>
              <p:nvPr/>
            </p:nvSpPr>
            <p:spPr>
              <a:xfrm>
                <a:off x="4821290" y="2682471"/>
                <a:ext cx="291463" cy="630848"/>
              </a:xfrm>
              <a:custGeom>
                <a:avLst/>
                <a:gdLst>
                  <a:gd name="connsiteX0" fmla="*/ 436418 w 519546"/>
                  <a:gd name="connsiteY0" fmla="*/ 0 h 1059873"/>
                  <a:gd name="connsiteX1" fmla="*/ 436418 w 519546"/>
                  <a:gd name="connsiteY1" fmla="*/ 0 h 1059873"/>
                  <a:gd name="connsiteX2" fmla="*/ 457200 w 519546"/>
                  <a:gd name="connsiteY2" fmla="*/ 93518 h 1059873"/>
                  <a:gd name="connsiteX3" fmla="*/ 467591 w 519546"/>
                  <a:gd name="connsiteY3" fmla="*/ 207818 h 1059873"/>
                  <a:gd name="connsiteX4" fmla="*/ 477982 w 519546"/>
                  <a:gd name="connsiteY4" fmla="*/ 270163 h 1059873"/>
                  <a:gd name="connsiteX5" fmla="*/ 509155 w 519546"/>
                  <a:gd name="connsiteY5" fmla="*/ 384463 h 1059873"/>
                  <a:gd name="connsiteX6" fmla="*/ 519546 w 519546"/>
                  <a:gd name="connsiteY6" fmla="*/ 415636 h 1059873"/>
                  <a:gd name="connsiteX7" fmla="*/ 509155 w 519546"/>
                  <a:gd name="connsiteY7" fmla="*/ 509154 h 1059873"/>
                  <a:gd name="connsiteX8" fmla="*/ 498764 w 519546"/>
                  <a:gd name="connsiteY8" fmla="*/ 581891 h 1059873"/>
                  <a:gd name="connsiteX9" fmla="*/ 0 w 519546"/>
                  <a:gd name="connsiteY9" fmla="*/ 1059873 h 1059873"/>
                  <a:gd name="connsiteX10" fmla="*/ 10391 w 519546"/>
                  <a:gd name="connsiteY10" fmla="*/ 457200 h 1059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9546" h="1059873">
                    <a:moveTo>
                      <a:pt x="436418" y="0"/>
                    </a:moveTo>
                    <a:lnTo>
                      <a:pt x="436418" y="0"/>
                    </a:lnTo>
                    <a:cubicBezTo>
                      <a:pt x="443345" y="31173"/>
                      <a:pt x="452463" y="61938"/>
                      <a:pt x="457200" y="93518"/>
                    </a:cubicBezTo>
                    <a:cubicBezTo>
                      <a:pt x="462875" y="131352"/>
                      <a:pt x="463121" y="169823"/>
                      <a:pt x="467591" y="207818"/>
                    </a:cubicBezTo>
                    <a:cubicBezTo>
                      <a:pt x="470053" y="228742"/>
                      <a:pt x="474213" y="249435"/>
                      <a:pt x="477982" y="270163"/>
                    </a:cubicBezTo>
                    <a:cubicBezTo>
                      <a:pt x="489732" y="334788"/>
                      <a:pt x="486431" y="316291"/>
                      <a:pt x="509155" y="384463"/>
                    </a:cubicBezTo>
                    <a:lnTo>
                      <a:pt x="519546" y="415636"/>
                    </a:lnTo>
                    <a:cubicBezTo>
                      <a:pt x="516082" y="446809"/>
                      <a:pt x="514311" y="478216"/>
                      <a:pt x="509155" y="509154"/>
                    </a:cubicBezTo>
                    <a:cubicBezTo>
                      <a:pt x="494383" y="597787"/>
                      <a:pt x="498764" y="473318"/>
                      <a:pt x="498764" y="581891"/>
                    </a:cubicBezTo>
                    <a:lnTo>
                      <a:pt x="0" y="1059873"/>
                    </a:lnTo>
                    <a:lnTo>
                      <a:pt x="10391" y="457200"/>
                    </a:lnTo>
                  </a:path>
                </a:pathLst>
              </a:custGeom>
              <a:solidFill>
                <a:srgbClr val="E3DE00"/>
              </a:solidFill>
              <a:ln w="9525" cap="flat" cmpd="sng" algn="ctr">
                <a:solidFill>
                  <a:srgbClr val="1F497D">
                    <a:lumMod val="75000"/>
                  </a:srgbClr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フリーフォーム 29"/>
              <p:cNvSpPr/>
              <p:nvPr/>
            </p:nvSpPr>
            <p:spPr>
              <a:xfrm>
                <a:off x="4434191" y="2242929"/>
                <a:ext cx="803799" cy="252794"/>
              </a:xfrm>
              <a:custGeom>
                <a:avLst/>
                <a:gdLst>
                  <a:gd name="connsiteX0" fmla="*/ 666202 w 1435129"/>
                  <a:gd name="connsiteY0" fmla="*/ 51656 h 425729"/>
                  <a:gd name="connsiteX1" fmla="*/ 1040274 w 1435129"/>
                  <a:gd name="connsiteY1" fmla="*/ 72438 h 425729"/>
                  <a:gd name="connsiteX2" fmla="*/ 1144183 w 1435129"/>
                  <a:gd name="connsiteY2" fmla="*/ 103611 h 425729"/>
                  <a:gd name="connsiteX3" fmla="*/ 1258483 w 1435129"/>
                  <a:gd name="connsiteY3" fmla="*/ 134783 h 425729"/>
                  <a:gd name="connsiteX4" fmla="*/ 1352002 w 1435129"/>
                  <a:gd name="connsiteY4" fmla="*/ 186738 h 425729"/>
                  <a:gd name="connsiteX5" fmla="*/ 1383174 w 1435129"/>
                  <a:gd name="connsiteY5" fmla="*/ 207520 h 425729"/>
                  <a:gd name="connsiteX6" fmla="*/ 1414347 w 1435129"/>
                  <a:gd name="connsiteY6" fmla="*/ 217911 h 425729"/>
                  <a:gd name="connsiteX7" fmla="*/ 1435129 w 1435129"/>
                  <a:gd name="connsiteY7" fmla="*/ 249083 h 425729"/>
                  <a:gd name="connsiteX8" fmla="*/ 1424738 w 1435129"/>
                  <a:gd name="connsiteY8" fmla="*/ 301038 h 425729"/>
                  <a:gd name="connsiteX9" fmla="*/ 1414347 w 1435129"/>
                  <a:gd name="connsiteY9" fmla="*/ 363383 h 425729"/>
                  <a:gd name="connsiteX10" fmla="*/ 1383174 w 1435129"/>
                  <a:gd name="connsiteY10" fmla="*/ 384165 h 425729"/>
                  <a:gd name="connsiteX11" fmla="*/ 1268874 w 1435129"/>
                  <a:gd name="connsiteY11" fmla="*/ 404947 h 425729"/>
                  <a:gd name="connsiteX12" fmla="*/ 1144183 w 1435129"/>
                  <a:gd name="connsiteY12" fmla="*/ 425729 h 425729"/>
                  <a:gd name="connsiteX13" fmla="*/ 1102620 w 1435129"/>
                  <a:gd name="connsiteY13" fmla="*/ 415338 h 425729"/>
                  <a:gd name="connsiteX14" fmla="*/ 1029883 w 1435129"/>
                  <a:gd name="connsiteY14" fmla="*/ 394556 h 425729"/>
                  <a:gd name="connsiteX15" fmla="*/ 884411 w 1435129"/>
                  <a:gd name="connsiteY15" fmla="*/ 373774 h 425729"/>
                  <a:gd name="connsiteX16" fmla="*/ 811674 w 1435129"/>
                  <a:gd name="connsiteY16" fmla="*/ 301038 h 425729"/>
                  <a:gd name="connsiteX17" fmla="*/ 759720 w 1435129"/>
                  <a:gd name="connsiteY17" fmla="*/ 259474 h 425729"/>
                  <a:gd name="connsiteX18" fmla="*/ 728547 w 1435129"/>
                  <a:gd name="connsiteY18" fmla="*/ 238692 h 425729"/>
                  <a:gd name="connsiteX19" fmla="*/ 666202 w 1435129"/>
                  <a:gd name="connsiteY19" fmla="*/ 217911 h 425729"/>
                  <a:gd name="connsiteX20" fmla="*/ 635029 w 1435129"/>
                  <a:gd name="connsiteY20" fmla="*/ 197129 h 425729"/>
                  <a:gd name="connsiteX21" fmla="*/ 562292 w 1435129"/>
                  <a:gd name="connsiteY21" fmla="*/ 176347 h 425729"/>
                  <a:gd name="connsiteX22" fmla="*/ 344083 w 1435129"/>
                  <a:gd name="connsiteY22" fmla="*/ 186738 h 425729"/>
                  <a:gd name="connsiteX23" fmla="*/ 292129 w 1435129"/>
                  <a:gd name="connsiteY23" fmla="*/ 197129 h 425729"/>
                  <a:gd name="connsiteX24" fmla="*/ 219392 w 1435129"/>
                  <a:gd name="connsiteY24" fmla="*/ 217911 h 425729"/>
                  <a:gd name="connsiteX25" fmla="*/ 146656 w 1435129"/>
                  <a:gd name="connsiteY25" fmla="*/ 238692 h 425729"/>
                  <a:gd name="connsiteX26" fmla="*/ 42747 w 1435129"/>
                  <a:gd name="connsiteY26" fmla="*/ 228301 h 425729"/>
                  <a:gd name="connsiteX27" fmla="*/ 21965 w 1435129"/>
                  <a:gd name="connsiteY27" fmla="*/ 165956 h 425729"/>
                  <a:gd name="connsiteX28" fmla="*/ 42747 w 1435129"/>
                  <a:gd name="connsiteY28" fmla="*/ 134783 h 425729"/>
                  <a:gd name="connsiteX29" fmla="*/ 105092 w 1435129"/>
                  <a:gd name="connsiteY29" fmla="*/ 114001 h 425729"/>
                  <a:gd name="connsiteX30" fmla="*/ 136265 w 1435129"/>
                  <a:gd name="connsiteY30" fmla="*/ 93220 h 425729"/>
                  <a:gd name="connsiteX31" fmla="*/ 250565 w 1435129"/>
                  <a:gd name="connsiteY31" fmla="*/ 72438 h 425729"/>
                  <a:gd name="connsiteX32" fmla="*/ 344083 w 1435129"/>
                  <a:gd name="connsiteY32" fmla="*/ 41265 h 425729"/>
                  <a:gd name="connsiteX33" fmla="*/ 375256 w 1435129"/>
                  <a:gd name="connsiteY33" fmla="*/ 30874 h 425729"/>
                  <a:gd name="connsiteX34" fmla="*/ 468774 w 1435129"/>
                  <a:gd name="connsiteY34" fmla="*/ 20483 h 425729"/>
                  <a:gd name="connsiteX35" fmla="*/ 614247 w 1435129"/>
                  <a:gd name="connsiteY35" fmla="*/ 20483 h 425729"/>
                  <a:gd name="connsiteX36" fmla="*/ 676592 w 1435129"/>
                  <a:gd name="connsiteY36" fmla="*/ 41265 h 425729"/>
                  <a:gd name="connsiteX37" fmla="*/ 666202 w 1435129"/>
                  <a:gd name="connsiteY37" fmla="*/ 51656 h 425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435129" h="425729">
                    <a:moveTo>
                      <a:pt x="666202" y="51656"/>
                    </a:moveTo>
                    <a:cubicBezTo>
                      <a:pt x="786662" y="55958"/>
                      <a:pt x="917941" y="52049"/>
                      <a:pt x="1040274" y="72438"/>
                    </a:cubicBezTo>
                    <a:cubicBezTo>
                      <a:pt x="1144023" y="89730"/>
                      <a:pt x="1005502" y="75878"/>
                      <a:pt x="1144183" y="103611"/>
                    </a:cubicBezTo>
                    <a:cubicBezTo>
                      <a:pt x="1172069" y="109188"/>
                      <a:pt x="1235880" y="119714"/>
                      <a:pt x="1258483" y="134783"/>
                    </a:cubicBezTo>
                    <a:cubicBezTo>
                      <a:pt x="1329943" y="182423"/>
                      <a:pt x="1297134" y="168449"/>
                      <a:pt x="1352002" y="186738"/>
                    </a:cubicBezTo>
                    <a:cubicBezTo>
                      <a:pt x="1362393" y="193665"/>
                      <a:pt x="1372004" y="201935"/>
                      <a:pt x="1383174" y="207520"/>
                    </a:cubicBezTo>
                    <a:cubicBezTo>
                      <a:pt x="1392971" y="212418"/>
                      <a:pt x="1405794" y="211069"/>
                      <a:pt x="1414347" y="217911"/>
                    </a:cubicBezTo>
                    <a:cubicBezTo>
                      <a:pt x="1424099" y="225712"/>
                      <a:pt x="1428202" y="238692"/>
                      <a:pt x="1435129" y="249083"/>
                    </a:cubicBezTo>
                    <a:cubicBezTo>
                      <a:pt x="1431665" y="266401"/>
                      <a:pt x="1427897" y="283662"/>
                      <a:pt x="1424738" y="301038"/>
                    </a:cubicBezTo>
                    <a:cubicBezTo>
                      <a:pt x="1420969" y="321766"/>
                      <a:pt x="1423769" y="344539"/>
                      <a:pt x="1414347" y="363383"/>
                    </a:cubicBezTo>
                    <a:cubicBezTo>
                      <a:pt x="1408762" y="374553"/>
                      <a:pt x="1394867" y="379780"/>
                      <a:pt x="1383174" y="384165"/>
                    </a:cubicBezTo>
                    <a:cubicBezTo>
                      <a:pt x="1371555" y="388522"/>
                      <a:pt x="1275878" y="403780"/>
                      <a:pt x="1268874" y="404947"/>
                    </a:cubicBezTo>
                    <a:cubicBezTo>
                      <a:pt x="1220099" y="421206"/>
                      <a:pt x="1213787" y="425729"/>
                      <a:pt x="1144183" y="425729"/>
                    </a:cubicBezTo>
                    <a:cubicBezTo>
                      <a:pt x="1129902" y="425729"/>
                      <a:pt x="1116351" y="419261"/>
                      <a:pt x="1102620" y="415338"/>
                    </a:cubicBezTo>
                    <a:cubicBezTo>
                      <a:pt x="1068031" y="405455"/>
                      <a:pt x="1068863" y="401053"/>
                      <a:pt x="1029883" y="394556"/>
                    </a:cubicBezTo>
                    <a:cubicBezTo>
                      <a:pt x="981566" y="386503"/>
                      <a:pt x="884411" y="373774"/>
                      <a:pt x="884411" y="373774"/>
                    </a:cubicBezTo>
                    <a:cubicBezTo>
                      <a:pt x="836771" y="302316"/>
                      <a:pt x="866542" y="319327"/>
                      <a:pt x="811674" y="301038"/>
                    </a:cubicBezTo>
                    <a:cubicBezTo>
                      <a:pt x="776641" y="248489"/>
                      <a:pt x="809909" y="284569"/>
                      <a:pt x="759720" y="259474"/>
                    </a:cubicBezTo>
                    <a:cubicBezTo>
                      <a:pt x="748550" y="253889"/>
                      <a:pt x="739959" y="243764"/>
                      <a:pt x="728547" y="238692"/>
                    </a:cubicBezTo>
                    <a:cubicBezTo>
                      <a:pt x="708529" y="229795"/>
                      <a:pt x="666202" y="217911"/>
                      <a:pt x="666202" y="217911"/>
                    </a:cubicBezTo>
                    <a:cubicBezTo>
                      <a:pt x="655811" y="210984"/>
                      <a:pt x="646199" y="202714"/>
                      <a:pt x="635029" y="197129"/>
                    </a:cubicBezTo>
                    <a:cubicBezTo>
                      <a:pt x="620122" y="189675"/>
                      <a:pt x="575609" y="179676"/>
                      <a:pt x="562292" y="176347"/>
                    </a:cubicBezTo>
                    <a:cubicBezTo>
                      <a:pt x="489556" y="179811"/>
                      <a:pt x="416687" y="181153"/>
                      <a:pt x="344083" y="186738"/>
                    </a:cubicBezTo>
                    <a:cubicBezTo>
                      <a:pt x="326474" y="188093"/>
                      <a:pt x="309369" y="193298"/>
                      <a:pt x="292129" y="197129"/>
                    </a:cubicBezTo>
                    <a:cubicBezTo>
                      <a:pt x="219025" y="213374"/>
                      <a:pt x="280153" y="200551"/>
                      <a:pt x="219392" y="217911"/>
                    </a:cubicBezTo>
                    <a:cubicBezTo>
                      <a:pt x="128060" y="244005"/>
                      <a:pt x="221399" y="213778"/>
                      <a:pt x="146656" y="238692"/>
                    </a:cubicBezTo>
                    <a:cubicBezTo>
                      <a:pt x="112020" y="235228"/>
                      <a:pt x="76665" y="236128"/>
                      <a:pt x="42747" y="228301"/>
                    </a:cubicBezTo>
                    <a:cubicBezTo>
                      <a:pt x="0" y="218437"/>
                      <a:pt x="8192" y="198093"/>
                      <a:pt x="21965" y="165956"/>
                    </a:cubicBezTo>
                    <a:cubicBezTo>
                      <a:pt x="26884" y="154477"/>
                      <a:pt x="32157" y="141402"/>
                      <a:pt x="42747" y="134783"/>
                    </a:cubicBezTo>
                    <a:cubicBezTo>
                      <a:pt x="61323" y="123173"/>
                      <a:pt x="86865" y="126152"/>
                      <a:pt x="105092" y="114001"/>
                    </a:cubicBezTo>
                    <a:cubicBezTo>
                      <a:pt x="115483" y="107074"/>
                      <a:pt x="124572" y="97605"/>
                      <a:pt x="136265" y="93220"/>
                    </a:cubicBezTo>
                    <a:cubicBezTo>
                      <a:pt x="151797" y="87396"/>
                      <a:pt x="238892" y="75356"/>
                      <a:pt x="250565" y="72438"/>
                    </a:cubicBezTo>
                    <a:cubicBezTo>
                      <a:pt x="250576" y="72435"/>
                      <a:pt x="328491" y="46463"/>
                      <a:pt x="344083" y="41265"/>
                    </a:cubicBezTo>
                    <a:cubicBezTo>
                      <a:pt x="354474" y="37801"/>
                      <a:pt x="364370" y="32084"/>
                      <a:pt x="375256" y="30874"/>
                    </a:cubicBezTo>
                    <a:lnTo>
                      <a:pt x="468774" y="20483"/>
                    </a:lnTo>
                    <a:cubicBezTo>
                      <a:pt x="530224" y="0"/>
                      <a:pt x="510053" y="2096"/>
                      <a:pt x="614247" y="20483"/>
                    </a:cubicBezTo>
                    <a:cubicBezTo>
                      <a:pt x="635819" y="24290"/>
                      <a:pt x="658365" y="29114"/>
                      <a:pt x="676592" y="41265"/>
                    </a:cubicBezTo>
                    <a:lnTo>
                      <a:pt x="666202" y="51656"/>
                    </a:lnTo>
                    <a:close/>
                  </a:path>
                </a:pathLst>
              </a:custGeom>
              <a:solidFill>
                <a:srgbClr val="FFFF99"/>
              </a:solidFill>
              <a:ln w="127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下矢印 30"/>
              <p:cNvSpPr/>
              <p:nvPr/>
            </p:nvSpPr>
            <p:spPr>
              <a:xfrm>
                <a:off x="3423180" y="3014976"/>
                <a:ext cx="161670" cy="255072"/>
              </a:xfrm>
              <a:prstGeom prst="downArrow">
                <a:avLst/>
              </a:prstGeom>
              <a:solidFill>
                <a:srgbClr val="00B0F0"/>
              </a:solidFill>
              <a:ln w="38100" cap="flat" cmpd="sng" algn="ctr">
                <a:solidFill>
                  <a:srgbClr val="3333FF"/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下矢印 31"/>
              <p:cNvSpPr>
                <a:spLocks noChangeArrowheads="1"/>
              </p:cNvSpPr>
              <p:nvPr/>
            </p:nvSpPr>
            <p:spPr bwMode="auto">
              <a:xfrm flipV="1">
                <a:off x="3728305" y="2999034"/>
                <a:ext cx="161670" cy="252794"/>
              </a:xfrm>
              <a:prstGeom prst="downArrow">
                <a:avLst>
                  <a:gd name="adj1" fmla="val 50000"/>
                  <a:gd name="adj2" fmla="val 53576"/>
                </a:avLst>
              </a:prstGeom>
              <a:solidFill>
                <a:srgbClr val="00B0F0"/>
              </a:solidFill>
              <a:ln w="38100" algn="ctr">
                <a:solidFill>
                  <a:srgbClr val="3333FF"/>
                </a:solidFill>
                <a:miter lim="800000"/>
                <a:headEnd/>
                <a:tailEnd/>
              </a:ln>
            </p:spPr>
            <p:txBody>
              <a:bodyPr rot="10800000" anchor="ctr"/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3" name="テキスト ボックス 74"/>
              <p:cNvSpPr txBox="1"/>
              <p:nvPr/>
            </p:nvSpPr>
            <p:spPr>
              <a:xfrm>
                <a:off x="4566259" y="2388684"/>
                <a:ext cx="491843" cy="35072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05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Arial" pitchFamily="34" charset="0"/>
                    <a:ea typeface="ＭＳ Ｐゴシック" pitchFamily="50" charset="-128"/>
                  </a:rPr>
                  <a:t>+P</a:t>
                </a:r>
              </a:p>
            </p:txBody>
          </p:sp>
          <p:sp>
            <p:nvSpPr>
              <p:cNvPr id="34" name="テキスト ボックス 75"/>
              <p:cNvSpPr txBox="1"/>
              <p:nvPr/>
            </p:nvSpPr>
            <p:spPr>
              <a:xfrm>
                <a:off x="4008382" y="2466117"/>
                <a:ext cx="446302" cy="35072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05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Arial" pitchFamily="34" charset="0"/>
                    <a:ea typeface="ＭＳ Ｐゴシック" pitchFamily="50" charset="-128"/>
                  </a:rPr>
                  <a:t>-P</a:t>
                </a:r>
              </a:p>
            </p:txBody>
          </p:sp>
          <p:cxnSp>
            <p:nvCxnSpPr>
              <p:cNvPr id="35" name="直線矢印コネクタ 34"/>
              <p:cNvCxnSpPr/>
              <p:nvPr/>
            </p:nvCxnSpPr>
            <p:spPr>
              <a:xfrm>
                <a:off x="4415975" y="3078744"/>
                <a:ext cx="286909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tailEnd type="arrow" w="sm" len="sm"/>
              </a:ln>
              <a:effectLst/>
            </p:spPr>
          </p:cxnSp>
          <p:cxnSp>
            <p:nvCxnSpPr>
              <p:cNvPr id="36" name="直線矢印コネクタ 35"/>
              <p:cNvCxnSpPr>
                <a:cxnSpLocks noChangeShapeType="1"/>
              </p:cNvCxnSpPr>
              <p:nvPr/>
            </p:nvCxnSpPr>
            <p:spPr bwMode="auto">
              <a:xfrm flipH="1" flipV="1">
                <a:off x="4414838" y="3149600"/>
                <a:ext cx="287337" cy="1588"/>
              </a:xfrm>
              <a:prstGeom prst="straightConnector1">
                <a:avLst/>
              </a:prstGeom>
              <a:noFill/>
              <a:ln w="28575" algn="ctr">
                <a:solidFill>
                  <a:srgbClr val="00B050"/>
                </a:solidFill>
                <a:round/>
                <a:headEnd/>
                <a:tailEnd type="arrow" w="sm" len="sm"/>
              </a:ln>
            </p:spPr>
          </p:cxnSp>
        </p:grpSp>
        <p:sp>
          <p:nvSpPr>
            <p:cNvPr id="14" name="テキスト ボックス 5"/>
            <p:cNvSpPr txBox="1">
              <a:spLocks noChangeArrowheads="1"/>
            </p:cNvSpPr>
            <p:nvPr/>
          </p:nvSpPr>
          <p:spPr bwMode="auto">
            <a:xfrm>
              <a:off x="4906667" y="2619855"/>
              <a:ext cx="1517651" cy="307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Crystal,</a:t>
              </a:r>
              <a:r>
                <a:rPr kumimoji="0" lang="ja-JP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Thin</a:t>
              </a:r>
              <a:r>
                <a:rPr kumimoji="0" lang="ja-JP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film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4"/>
            <a:srcRect t="44742" r="31361"/>
            <a:stretch>
              <a:fillRect/>
            </a:stretch>
          </p:blipFill>
          <p:spPr bwMode="auto">
            <a:xfrm>
              <a:off x="7835958" y="942242"/>
              <a:ext cx="1576388" cy="866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 Box 31"/>
            <p:cNvSpPr txBox="1">
              <a:spLocks noChangeArrowheads="1"/>
            </p:cNvSpPr>
            <p:nvPr/>
          </p:nvSpPr>
          <p:spPr bwMode="auto">
            <a:xfrm>
              <a:off x="7662838" y="1760104"/>
              <a:ext cx="2027238" cy="692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3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itchFamily="34" charset="0"/>
                </a:rPr>
                <a:t>Precise</a:t>
              </a:r>
              <a:r>
                <a:rPr kumimoji="0" lang="ja-JP" altLang="en-US" sz="13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itchFamily="34" charset="0"/>
                </a:rPr>
                <a:t> </a:t>
              </a:r>
              <a:r>
                <a:rPr kumimoji="0" lang="en-US" altLang="ja-JP" sz="13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itchFamily="34" charset="0"/>
                </a:rPr>
                <a:t>analysis</a:t>
              </a:r>
              <a:r>
                <a:rPr kumimoji="0" lang="ja-JP" altLang="en-US" sz="13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itchFamily="34" charset="0"/>
                </a:rPr>
                <a:t> </a:t>
              </a:r>
              <a:r>
                <a:rPr kumimoji="0" lang="en-US" altLang="ja-JP" sz="13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itchFamily="34" charset="0"/>
                </a:rPr>
                <a:t>of</a:t>
              </a:r>
              <a:r>
                <a:rPr kumimoji="0" lang="ja-JP" altLang="en-US" sz="13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itchFamily="34" charset="0"/>
                </a:rPr>
                <a:t> </a:t>
              </a:r>
              <a:r>
                <a:rPr kumimoji="0" lang="en-US" altLang="ja-JP" sz="13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itchFamily="34" charset="0"/>
                </a:rPr>
                <a:t>position for hydrogen atoms</a:t>
              </a:r>
            </a:p>
          </p:txBody>
        </p:sp>
        <p:sp>
          <p:nvSpPr>
            <p:cNvPr id="17" name="Text Box 31"/>
            <p:cNvSpPr txBox="1">
              <a:spLocks noChangeArrowheads="1"/>
            </p:cNvSpPr>
            <p:nvPr/>
          </p:nvSpPr>
          <p:spPr bwMode="auto">
            <a:xfrm>
              <a:off x="7433590" y="3134206"/>
              <a:ext cx="2206626" cy="600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kumimoji="0" lang="ja-JP" alt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response</a:t>
              </a:r>
              <a:r>
                <a:rPr kumimoji="0" lang="ja-JP" alt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kumimoji="0" lang="ja-JP" alt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kumimoji="0" lang="ja-JP" alt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domain</a:t>
              </a:r>
              <a:r>
                <a:rPr kumimoji="0" lang="ja-JP" alt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structure</a:t>
              </a:r>
              <a:r>
                <a:rPr kumimoji="0" lang="ja-JP" alt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by</a:t>
              </a:r>
              <a:r>
                <a:rPr kumimoji="0" lang="ja-JP" alt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100" b="1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pulsed </a:t>
              </a: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external</a:t>
              </a:r>
              <a:r>
                <a:rPr kumimoji="0" lang="ja-JP" alt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electric</a:t>
              </a:r>
              <a:r>
                <a:rPr kumimoji="0" lang="ja-JP" alt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field</a:t>
              </a:r>
              <a:endParaRPr kumimoji="0" lang="ja-JP" alt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右矢印 17"/>
            <p:cNvSpPr/>
            <p:nvPr/>
          </p:nvSpPr>
          <p:spPr bwMode="auto">
            <a:xfrm>
              <a:off x="7092496" y="1459391"/>
              <a:ext cx="327025" cy="110966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" name="Text Box 41"/>
            <p:cNvSpPr txBox="1">
              <a:spLocks noChangeArrowheads="1"/>
            </p:cNvSpPr>
            <p:nvPr/>
          </p:nvSpPr>
          <p:spPr bwMode="auto">
            <a:xfrm>
              <a:off x="4866979" y="1913417"/>
              <a:ext cx="838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rays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Line 44"/>
            <p:cNvSpPr>
              <a:spLocks noChangeShapeType="1"/>
            </p:cNvSpPr>
            <p:nvPr/>
          </p:nvSpPr>
          <p:spPr bwMode="auto">
            <a:xfrm flipH="1">
              <a:off x="5416254" y="1822929"/>
              <a:ext cx="574675" cy="574676"/>
            </a:xfrm>
            <a:prstGeom prst="line">
              <a:avLst/>
            </a:prstGeom>
            <a:noFill/>
            <a:ln w="18000">
              <a:solidFill>
                <a:srgbClr val="B3B300"/>
              </a:solidFill>
              <a:round/>
              <a:headEnd type="triangle" w="med" len="med"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Line 44"/>
            <p:cNvSpPr>
              <a:spLocks noChangeShapeType="1"/>
            </p:cNvSpPr>
            <p:nvPr/>
          </p:nvSpPr>
          <p:spPr bwMode="auto">
            <a:xfrm flipH="1">
              <a:off x="5416254" y="2254730"/>
              <a:ext cx="863600" cy="142875"/>
            </a:xfrm>
            <a:prstGeom prst="line">
              <a:avLst/>
            </a:prstGeom>
            <a:noFill/>
            <a:ln w="18000">
              <a:solidFill>
                <a:srgbClr val="B3B300"/>
              </a:solidFill>
              <a:round/>
              <a:headEnd type="triangle" w="med" len="med"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4" name="正方形/長方形 43"/>
          <p:cNvSpPr>
            <a:spLocks noChangeAspect="1"/>
          </p:cNvSpPr>
          <p:nvPr/>
        </p:nvSpPr>
        <p:spPr>
          <a:xfrm>
            <a:off x="4241196" y="1626739"/>
            <a:ext cx="4749441" cy="290925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254149" y="3674575"/>
            <a:ext cx="21098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omplementary use of </a:t>
            </a:r>
          </a:p>
          <a:p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 and soft X-ray on</a:t>
            </a:r>
          </a:p>
          <a:p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X-ray diffraction.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67111" y="4641454"/>
            <a:ext cx="82814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status</a:t>
            </a:r>
          </a:p>
          <a:p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Conducting the structural analysis experiment by use of a fine 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pixelated detector, SOPHIAS.</a:t>
            </a:r>
          </a:p>
          <a:p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the pulse-counting type pixel detector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19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5744" y="842839"/>
            <a:ext cx="871745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have started the study of counting type pixel for soft X-ray.</a:t>
            </a:r>
          </a:p>
          <a:p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 side process aiming the soft X-ray counting was performed.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evaluation experiment by use of 6 </a:t>
            </a:r>
            <a:r>
              <a:rPr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X-ray was done but we 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could not measure.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Shortage of the gain was found out so that we recovered that by 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adjusting the bias current of amps.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checking the discriminator and counter action and other tools 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for measurement, we try again the 6 </a:t>
            </a:r>
            <a:r>
              <a:rPr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X-ray experiment.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counting micro spot X-ray beam.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and 2-dimentinal pixel scan, </a:t>
            </a:r>
            <a:r>
              <a:rPr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 plan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soft X-ray counting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Using SOI-APD for the counting type pixel array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Avalanche mechanism is helpful for soft X-ray measurements.</a:t>
            </a:r>
          </a:p>
        </p:txBody>
      </p:sp>
    </p:spTree>
    <p:extLst>
      <p:ext uri="{BB962C8B-B14F-4D97-AF65-F5344CB8AC3E}">
        <p14:creationId xmlns:p14="http://schemas.microsoft.com/office/powerpoint/2010/main" val="324284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18986" y="2957885"/>
            <a:ext cx="7656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 !</a:t>
            </a:r>
            <a:endParaRPr kumimoji="1" lang="ja-JP" altLang="en-US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41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20" y="1087112"/>
            <a:ext cx="6392072" cy="45678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5197" y="841572"/>
            <a:ext cx="1747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 detector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8120" y="5334000"/>
            <a:ext cx="57022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Double-SOI wafer (p-type substrate)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 plane : negative bias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Another Si layer (middle Si) is in BOX layer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17689" y="4373880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egative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28560" y="2407920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38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30603" y="3627948"/>
            <a:ext cx="90061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X-ray test for Test-Element-Group (TEG) chip including 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pulse-counting type pixel TEG.</a:t>
            </a: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this talk, the experimental results of the evaluation for the counting 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pixel TEG will be shown.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1387" y="808078"/>
            <a:ext cx="637309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Requests for detectors from experiments</a:t>
            </a:r>
          </a:p>
          <a:p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spatial resolution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pixel size is less than 50 </a:t>
            </a:r>
            <a:r>
              <a:rPr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square</a:t>
            </a:r>
          </a:p>
          <a:p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sensitivity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detecting low energy X-ray 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～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frame rate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than 1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kHz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右矢印 4"/>
          <p:cNvSpPr/>
          <p:nvPr/>
        </p:nvSpPr>
        <p:spPr>
          <a:xfrm>
            <a:off x="585933" y="3862276"/>
            <a:ext cx="629409" cy="3509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83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Evaluation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of counting type pixel in KEK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7792" y="682902"/>
            <a:ext cx="181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CPIXPTEG1</a:t>
            </a:r>
            <a:endParaRPr kumimoji="1" lang="ja-JP" altLang="en-US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7792" y="3565002"/>
            <a:ext cx="33650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CPIXTEG3b </a:t>
            </a:r>
          </a:p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(collaborated work with IHEP)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00" y="4327619"/>
            <a:ext cx="1896852" cy="188311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55" y="1115561"/>
            <a:ext cx="1859142" cy="185914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863" y="1138707"/>
            <a:ext cx="2836620" cy="431984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617438" y="682901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CNPIX1</a:t>
            </a:r>
            <a:endParaRPr kumimoji="1" lang="ja-JP" altLang="en-US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13723" y="5891516"/>
            <a:ext cx="33025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pitch hexagonal pixel</a:t>
            </a:r>
          </a:p>
          <a:p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256 ×320 array + TEGs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04299" y="1822035"/>
            <a:ext cx="23423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square pixel</a:t>
            </a: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× 32 array</a:t>
            </a:r>
          </a:p>
          <a:p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consists of 3 types</a:t>
            </a:r>
          </a:p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of pixel + TEGs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04299" y="5522212"/>
            <a:ext cx="2342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square pixel</a:t>
            </a: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× 64 array</a:t>
            </a:r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654330" y="1115557"/>
            <a:ext cx="0" cy="1859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V="1">
            <a:off x="621533" y="4335245"/>
            <a:ext cx="0" cy="1859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735355" y="3044153"/>
            <a:ext cx="185914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725705" y="6286997"/>
            <a:ext cx="185914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 rot="16200000">
            <a:off x="146175" y="1836429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 rot="16200000">
            <a:off x="90225" y="5067698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6068863" y="5527997"/>
            <a:ext cx="28366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flipV="1">
            <a:off x="5976263" y="1138707"/>
            <a:ext cx="0" cy="43198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 rot="16200000">
            <a:off x="5249291" y="3034494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18.4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921658" y="5463252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12.2 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63872" y="2971117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249133" y="6213861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07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Evaluation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of counting type pixel in KEK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7792" y="3565002"/>
            <a:ext cx="33650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CPIXTEG3b</a:t>
            </a:r>
          </a:p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(collaborated work with IHEP)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00" y="4327619"/>
            <a:ext cx="1896852" cy="188311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8863" y="1138707"/>
            <a:ext cx="2836620" cy="431984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617438" y="682901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CNPIX1</a:t>
            </a:r>
            <a:endParaRPr kumimoji="1" lang="ja-JP" altLang="en-US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13723" y="5891516"/>
            <a:ext cx="33025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pitch hexagonal pixel</a:t>
            </a:r>
          </a:p>
          <a:p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256 ×320 array + TEGs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04299" y="5522212"/>
            <a:ext cx="2342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square pixel</a:t>
            </a: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× 64 array</a:t>
            </a:r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621533" y="4335245"/>
            <a:ext cx="0" cy="1859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725705" y="6286997"/>
            <a:ext cx="185914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 rot="16200000">
            <a:off x="90225" y="5067698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6068863" y="5527997"/>
            <a:ext cx="28366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flipV="1">
            <a:off x="5976263" y="1138707"/>
            <a:ext cx="0" cy="43198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 rot="16200000">
            <a:off x="5249291" y="3034494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18.4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921658" y="5463252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12.2 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249133" y="6213861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-6" y="763927"/>
            <a:ext cx="9144000" cy="5833332"/>
          </a:xfrm>
          <a:prstGeom prst="rect">
            <a:avLst/>
          </a:prstGeom>
          <a:solidFill>
            <a:schemeClr val="bg2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/>
          <p:cNvGrpSpPr/>
          <p:nvPr/>
        </p:nvGrpSpPr>
        <p:grpSpPr>
          <a:xfrm>
            <a:off x="69109" y="682902"/>
            <a:ext cx="5302578" cy="2688325"/>
            <a:chOff x="69109" y="682902"/>
            <a:chExt cx="5302578" cy="2688325"/>
          </a:xfrm>
        </p:grpSpPr>
        <p:sp>
          <p:nvSpPr>
            <p:cNvPr id="13" name="角丸四角形 12"/>
            <p:cNvSpPr/>
            <p:nvPr/>
          </p:nvSpPr>
          <p:spPr>
            <a:xfrm>
              <a:off x="69109" y="775503"/>
              <a:ext cx="5302578" cy="25841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604299" y="1822035"/>
              <a:ext cx="234230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・ </a:t>
              </a:r>
              <a:r>
                <a:rPr kumimoji="1"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64 </a:t>
              </a:r>
              <a:r>
                <a:rPr kumimoji="1" lang="en-US" altLang="ja-JP" sz="2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μm</a:t>
              </a:r>
              <a:r>
                <a:rPr kumimoji="1"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square pixel</a:t>
              </a:r>
            </a:p>
            <a:p>
              <a:r>
                <a:rPr kumimoji="1" lang="ja-JP" alt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・ </a:t>
              </a:r>
              <a:r>
                <a:rPr kumimoji="1"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32 × 32 array</a:t>
              </a:r>
            </a:p>
            <a:p>
              <a:r>
                <a:rPr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consists of 3 types</a:t>
              </a:r>
            </a:p>
            <a:p>
              <a:r>
                <a:rPr kumimoji="1"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of pixel + TEGs</a:t>
              </a:r>
              <a:endPara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直線矢印コネクタ 19"/>
            <p:cNvCxnSpPr/>
            <p:nvPr/>
          </p:nvCxnSpPr>
          <p:spPr>
            <a:xfrm flipV="1">
              <a:off x="654330" y="1115557"/>
              <a:ext cx="0" cy="185914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>
              <a:off x="735355" y="3044153"/>
              <a:ext cx="185914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/>
            <p:cNvSpPr txBox="1"/>
            <p:nvPr/>
          </p:nvSpPr>
          <p:spPr>
            <a:xfrm rot="16200000">
              <a:off x="146175" y="1836429"/>
              <a:ext cx="7745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 mm</a:t>
              </a:r>
              <a:endPara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1263872" y="2971117"/>
              <a:ext cx="7745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 mm</a:t>
              </a:r>
              <a:endPara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277792" y="682902"/>
              <a:ext cx="509389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CPIXPTEG1 </a:t>
              </a:r>
              <a:r>
                <a:rPr lang="ja-JP" alt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→</a:t>
              </a:r>
              <a:r>
                <a:rPr kumimoji="1" lang="ja-JP" altLang="en-US" sz="2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CPIXPTEG2</a:t>
              </a:r>
            </a:p>
            <a:p>
              <a:r>
                <a: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2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study </a:t>
              </a:r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of low energy </a:t>
              </a:r>
            </a:p>
            <a:p>
              <a:r>
                <a: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2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</a:t>
              </a:r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X-ray detection</a:t>
              </a:r>
              <a:endParaRPr kumimoji="1"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10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355" y="1115561"/>
              <a:ext cx="1859142" cy="1859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806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Chip overview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23499" y="1847733"/>
            <a:ext cx="45432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square pixel</a:t>
            </a: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× 32 array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consists of 3 types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of pixel + TEGs</a:t>
            </a: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16-bit counter</a:t>
            </a:r>
          </a:p>
          <a:p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・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Double-SOI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wafer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654330" y="1090157"/>
            <a:ext cx="0" cy="2808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77792" y="682902"/>
            <a:ext cx="181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CPIXPTEG2</a:t>
            </a:r>
            <a:endParaRPr kumimoji="1" lang="ja-JP" altLang="en-US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709955" y="3996653"/>
            <a:ext cx="2808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 rot="16200000">
            <a:off x="10664" y="2262852"/>
            <a:ext cx="893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mm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70272" y="4009353"/>
            <a:ext cx="893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mm</a:t>
            </a:r>
            <a:endParaRPr kumimoji="1" lang="ja-JP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55" y="1115561"/>
            <a:ext cx="2793212" cy="279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4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Chip overview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5193" y="833380"/>
            <a:ext cx="6176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CPIXPTEG1 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CPIXPTEG2</a:t>
            </a:r>
          </a:p>
          <a:p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・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ncreasing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contact via of the middle-SOI layer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365" y="1918748"/>
            <a:ext cx="3051810" cy="305181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925975" y="4973976"/>
            <a:ext cx="299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1 Middle-SOI contact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1388968" y="3727052"/>
            <a:ext cx="0" cy="12500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388968" y="3727052"/>
            <a:ext cx="39353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898579" y="2159212"/>
            <a:ext cx="63831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1"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ounter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00727" y="4593074"/>
            <a:ext cx="65274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Register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03699" y="4164931"/>
            <a:ext cx="64953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Preamp.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05626" y="3784903"/>
            <a:ext cx="8883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Shaper amp.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448292" y="3935368"/>
            <a:ext cx="67197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Discrim</a:t>
            </a:r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689904" y="1574155"/>
            <a:ext cx="3111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Pixel layout of CPIXPTEG1</a:t>
            </a:r>
            <a:endParaRPr kumimoji="1" lang="ja-JP" altLang="en-US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82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Chip overview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5097-36B5-4AE3-8FA6-E6245DD187E4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5193" y="833380"/>
            <a:ext cx="6176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CPIXPTEG1 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CPIXPTEG2</a:t>
            </a:r>
          </a:p>
          <a:p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・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ncreasing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contact via of the middle-SOI layer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365" y="1918748"/>
            <a:ext cx="3051810" cy="305181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925975" y="4973976"/>
            <a:ext cx="299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1 Middle-SOI contact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1388968" y="3727052"/>
            <a:ext cx="0" cy="12500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388968" y="3727052"/>
            <a:ext cx="39353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549" y="1918748"/>
            <a:ext cx="3051810" cy="305181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473133" y="4961384"/>
            <a:ext cx="2153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contacts</a:t>
            </a:r>
            <a:endParaRPr kumimoji="1" lang="ja-JP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949028" y="3116728"/>
            <a:ext cx="509285" cy="563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5959634" y="3599725"/>
            <a:ext cx="300940" cy="4745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8513043" y="3533441"/>
            <a:ext cx="509285" cy="818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>
            <a:stCxn id="12" idx="2"/>
            <a:endCxn id="8" idx="0"/>
          </p:cNvCxnSpPr>
          <p:nvPr/>
        </p:nvCxnSpPr>
        <p:spPr>
          <a:xfrm>
            <a:off x="6110104" y="4074286"/>
            <a:ext cx="1439606" cy="8870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endCxn id="10" idx="2"/>
          </p:cNvCxnSpPr>
          <p:nvPr/>
        </p:nvCxnSpPr>
        <p:spPr>
          <a:xfrm flipH="1" flipV="1">
            <a:off x="7203671" y="3680725"/>
            <a:ext cx="346039" cy="12898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stCxn id="8" idx="0"/>
            <a:endCxn id="14" idx="2"/>
          </p:cNvCxnSpPr>
          <p:nvPr/>
        </p:nvCxnSpPr>
        <p:spPr>
          <a:xfrm flipV="1">
            <a:off x="7549710" y="4352081"/>
            <a:ext cx="1217976" cy="60930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898579" y="2159212"/>
            <a:ext cx="63831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1"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ounter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00727" y="4593074"/>
            <a:ext cx="65274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Register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03699" y="4164931"/>
            <a:ext cx="64953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Preamp.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05626" y="3784903"/>
            <a:ext cx="88838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Shaper amp.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448292" y="3935368"/>
            <a:ext cx="67197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Discrim</a:t>
            </a:r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1" lang="ja-JP" alt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5034991" y="3264055"/>
            <a:ext cx="659757" cy="3588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689904" y="1574155"/>
            <a:ext cx="3111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Pixel layout of CPIXPTEG1</a:t>
            </a:r>
            <a:endParaRPr kumimoji="1" lang="ja-JP" altLang="en-US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634223" y="1576080"/>
            <a:ext cx="1540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CPIXPTEG2</a:t>
            </a:r>
            <a:endParaRPr kumimoji="1" lang="ja-JP" altLang="en-US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18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7406</TotalTime>
  <Words>1186</Words>
  <Application>Microsoft Office PowerPoint</Application>
  <PresentationFormat>画面に合わせる (4:3)</PresentationFormat>
  <Paragraphs>294</Paragraphs>
  <Slides>21</Slides>
  <Notes>20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Synchrotron radiation X-ray experiments for a pulse-counting type SOI pixel for the soft X-ray measurements</vt:lpstr>
      <vt:lpstr>Introduction</vt:lpstr>
      <vt:lpstr>Introduction</vt:lpstr>
      <vt:lpstr>Introduction</vt:lpstr>
      <vt:lpstr>Evaluation of counting type pixel in KEK</vt:lpstr>
      <vt:lpstr>Evaluation of counting type pixel in KEK</vt:lpstr>
      <vt:lpstr>Chip overview</vt:lpstr>
      <vt:lpstr>Chip overview</vt:lpstr>
      <vt:lpstr>Chip overview</vt:lpstr>
      <vt:lpstr>Chip overview</vt:lpstr>
      <vt:lpstr>Schematic of the pixel circuit</vt:lpstr>
      <vt:lpstr>Hysteresis width of discriminator</vt:lpstr>
      <vt:lpstr>I-V curve measurement</vt:lpstr>
      <vt:lpstr>Experimental setup @KEK/PF BL-14A</vt:lpstr>
      <vt:lpstr>Measurement of X-ray profile</vt:lpstr>
      <vt:lpstr>Study in test bench</vt:lpstr>
      <vt:lpstr>Study in test bench</vt:lpstr>
      <vt:lpstr>Study in test bench</vt:lpstr>
      <vt:lpstr>Study in test bench</vt:lpstr>
      <vt:lpstr>Summary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KEK-PF における SOPHIAS 実験と計数型 TEG 性能評価の準備状況</dc:title>
  <dc:creator>ryo hashimoto</dc:creator>
  <cp:lastModifiedBy>ryo hashimoto</cp:lastModifiedBy>
  <cp:revision>755</cp:revision>
  <dcterms:created xsi:type="dcterms:W3CDTF">2014-11-13T02:15:51Z</dcterms:created>
  <dcterms:modified xsi:type="dcterms:W3CDTF">2017-12-15T02:38:19Z</dcterms:modified>
</cp:coreProperties>
</file>