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300" r:id="rId2"/>
    <p:sldId id="1013" r:id="rId3"/>
    <p:sldId id="1076" r:id="rId4"/>
    <p:sldId id="1066" r:id="rId5"/>
    <p:sldId id="1006" r:id="rId6"/>
    <p:sldId id="1067" r:id="rId7"/>
    <p:sldId id="1022" r:id="rId8"/>
    <p:sldId id="1021" r:id="rId9"/>
    <p:sldId id="1105" r:id="rId10"/>
    <p:sldId id="1079" r:id="rId11"/>
    <p:sldId id="1075" r:id="rId12"/>
    <p:sldId id="1074" r:id="rId13"/>
    <p:sldId id="1073" r:id="rId14"/>
    <p:sldId id="1077" r:id="rId15"/>
    <p:sldId id="914" r:id="rId16"/>
    <p:sldId id="1098" r:id="rId17"/>
    <p:sldId id="1025" r:id="rId18"/>
    <p:sldId id="905" r:id="rId19"/>
    <p:sldId id="1100" r:id="rId20"/>
    <p:sldId id="1080" r:id="rId21"/>
    <p:sldId id="1016" r:id="rId22"/>
    <p:sldId id="1106" r:id="rId23"/>
    <p:sldId id="1104" r:id="rId24"/>
    <p:sldId id="1110" r:id="rId25"/>
    <p:sldId id="1033" r:id="rId26"/>
    <p:sldId id="1111" r:id="rId27"/>
    <p:sldId id="1108" r:id="rId28"/>
    <p:sldId id="1081" r:id="rId29"/>
    <p:sldId id="1083" r:id="rId30"/>
    <p:sldId id="1103" r:id="rId31"/>
    <p:sldId id="1086" r:id="rId32"/>
    <p:sldId id="1089" r:id="rId33"/>
    <p:sldId id="961" r:id="rId34"/>
    <p:sldId id="1054" r:id="rId35"/>
    <p:sldId id="1090" r:id="rId36"/>
    <p:sldId id="1093" r:id="rId37"/>
    <p:sldId id="1095" r:id="rId38"/>
    <p:sldId id="1092" r:id="rId39"/>
    <p:sldId id="1102" r:id="rId40"/>
    <p:sldId id="1008" r:id="rId41"/>
    <p:sldId id="871" r:id="rId42"/>
    <p:sldId id="1023" r:id="rId43"/>
    <p:sldId id="1112" r:id="rId44"/>
  </p:sldIdLst>
  <p:sldSz cx="9906000" cy="6858000" type="A4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C3EFF"/>
    <a:srgbClr val="F4A9FC"/>
    <a:srgbClr val="F95CF1"/>
    <a:srgbClr val="7ACE36"/>
    <a:srgbClr val="80FF07"/>
    <a:srgbClr val="FCFE01"/>
    <a:srgbClr val="C60202"/>
    <a:srgbClr val="A70101"/>
    <a:srgbClr val="B4DCDF"/>
    <a:srgbClr val="8BDC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23" autoAdjust="0"/>
    <p:restoredTop sz="88098" autoAdjust="0"/>
  </p:normalViewPr>
  <p:slideViewPr>
    <p:cSldViewPr>
      <p:cViewPr>
        <p:scale>
          <a:sx n="133" d="100"/>
          <a:sy n="133" d="100"/>
        </p:scale>
        <p:origin x="-1616" y="-21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charset="0"/>
              </a:defRPr>
            </a:lvl1pPr>
          </a:lstStyle>
          <a:p>
            <a:fld id="{9A634F0C-0B52-0C40-879D-97E3704B04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3318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9463" y="768350"/>
            <a:ext cx="554037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charset="0"/>
              </a:defRPr>
            </a:lvl1pPr>
          </a:lstStyle>
          <a:p>
            <a:fld id="{9B7E7108-E737-3E42-A3FC-06C1B2A9CD8C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41213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E7108-E737-3E42-A3FC-06C1B2A9CD8C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7941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 err="1" smtClean="0"/>
              <a:t>There</a:t>
            </a:r>
            <a:r>
              <a:rPr lang="de-DE" sz="1200" dirty="0" smtClean="0"/>
              <a:t> </a:t>
            </a:r>
            <a:r>
              <a:rPr lang="de-DE" sz="1200" dirty="0" err="1" smtClean="0"/>
              <a:t>are</a:t>
            </a:r>
            <a:r>
              <a:rPr lang="de-DE" sz="1200" baseline="0" dirty="0" smtClean="0"/>
              <a:t> a large </a:t>
            </a:r>
            <a:r>
              <a:rPr lang="de-DE" sz="1200" baseline="0" dirty="0" err="1" smtClean="0"/>
              <a:t>number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of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applications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spun</a:t>
            </a:r>
            <a:r>
              <a:rPr lang="de-DE" sz="1200" baseline="0" dirty="0" smtClean="0"/>
              <a:t> off </a:t>
            </a:r>
            <a:r>
              <a:rPr lang="de-DE" sz="1200" baseline="0" dirty="0" err="1" smtClean="0"/>
              <a:t>from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this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development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whcih</a:t>
            </a:r>
            <a:r>
              <a:rPr lang="de-DE" sz="1200" baseline="0" dirty="0" smtClean="0"/>
              <a:t> I </a:t>
            </a:r>
            <a:r>
              <a:rPr lang="de-DE" sz="1200" baseline="0" dirty="0" err="1" smtClean="0"/>
              <a:t>have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listed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here</a:t>
            </a:r>
            <a:r>
              <a:rPr lang="de-DE" sz="1200" baseline="0" dirty="0" smtClean="0"/>
              <a:t>.</a:t>
            </a:r>
          </a:p>
          <a:p>
            <a:r>
              <a:rPr lang="de-DE" sz="1200" baseline="0" dirty="0" smtClean="0"/>
              <a:t>I </a:t>
            </a:r>
            <a:r>
              <a:rPr lang="de-DE" sz="1200" baseline="0" dirty="0" err="1" smtClean="0"/>
              <a:t>would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like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to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emphasize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here</a:t>
            </a:r>
            <a:r>
              <a:rPr lang="de-DE" sz="1200" baseline="0" dirty="0" smtClean="0"/>
              <a:t> a </a:t>
            </a:r>
            <a:r>
              <a:rPr lang="de-DE" sz="1200" baseline="0" dirty="0" err="1" smtClean="0"/>
              <a:t>new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development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to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reduce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the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input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capacitance</a:t>
            </a:r>
            <a:r>
              <a:rPr lang="de-DE" sz="1200" baseline="0" dirty="0" smtClean="0"/>
              <a:t>.</a:t>
            </a:r>
          </a:p>
          <a:p>
            <a:r>
              <a:rPr lang="de-DE" sz="1200" baseline="0" dirty="0" smtClean="0"/>
              <a:t>SOIPIX-</a:t>
            </a:r>
            <a:r>
              <a:rPr lang="de-DE" sz="1200" baseline="0" dirty="0" err="1" smtClean="0"/>
              <a:t>with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pinned</a:t>
            </a:r>
            <a:r>
              <a:rPr lang="de-DE" sz="1200" baseline="0" dirty="0" smtClean="0"/>
              <a:t> </a:t>
            </a:r>
            <a:r>
              <a:rPr lang="de-DE" sz="1200" b="1" baseline="0" dirty="0" err="1" smtClean="0"/>
              <a:t>depleted</a:t>
            </a:r>
            <a:r>
              <a:rPr lang="de-DE" sz="1200" b="1" baseline="0" dirty="0" smtClean="0"/>
              <a:t> </a:t>
            </a:r>
            <a:r>
              <a:rPr lang="de-DE" sz="1200" b="1" baseline="0" dirty="0" err="1" smtClean="0"/>
              <a:t>diode</a:t>
            </a:r>
            <a:r>
              <a:rPr lang="de-DE" sz="1200" b="1" baseline="0" dirty="0" smtClean="0"/>
              <a:t> </a:t>
            </a:r>
            <a:r>
              <a:rPr lang="de-DE" sz="1200" b="1" baseline="0" dirty="0" err="1" smtClean="0"/>
              <a:t>structure</a:t>
            </a:r>
            <a:r>
              <a:rPr lang="de-DE" sz="1200" baseline="0" dirty="0" smtClean="0"/>
              <a:t> .</a:t>
            </a:r>
          </a:p>
          <a:p>
            <a:endParaRPr lang="de-DE" sz="1200" baseline="0" dirty="0" smtClean="0"/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-HV at backside -&gt; depleted substrate. 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BPW on backside of BOX for pinning the back-gate voltage of the SOI transistors and acting as shielding layer between the charge sensing node and the SOI circuits: against noise, coupling and dark current generation.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A BNW formed under the BPW is depleted and this layer acts as a 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buried channel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to gather carriers generated in the pixel into the sensing node (n+) and to 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improve charge correction efficiency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, because 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lateral electric field is created in this channel.</a:t>
            </a:r>
          </a:p>
          <a:p>
            <a:endParaRPr lang="en-GB" sz="1200" b="1" i="0" u="none" strike="noStrike" kern="1200" baseline="0" dirty="0" smtClean="0">
              <a:solidFill>
                <a:schemeClr val="tx1"/>
              </a:solidFill>
              <a:latin typeface="Times New Roman" pitchFamily="18" charset="0"/>
              <a:ea typeface="ＭＳ Ｐゴシック" charset="0"/>
              <a:cs typeface="+mn-cs"/>
            </a:endParaRPr>
          </a:p>
          <a:p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Like Tower Jazz </a:t>
            </a:r>
            <a:r>
              <a:rPr lang="en-GB" sz="1200" b="1" i="0" u="none" strike="noStrike" kern="1200" baseline="0" dirty="0" err="1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moduified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 process.</a:t>
            </a:r>
            <a:endParaRPr lang="en-GB" sz="1200" b="0" i="0" u="none" strike="noStrike" kern="1200" baseline="0" dirty="0" smtClean="0">
              <a:solidFill>
                <a:schemeClr val="tx1"/>
              </a:solidFill>
              <a:latin typeface="Times New Roman" pitchFamily="18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E7108-E737-3E42-A3FC-06C1B2A9CD8C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8908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 err="1" smtClean="0"/>
              <a:t>There</a:t>
            </a:r>
            <a:r>
              <a:rPr lang="de-DE" sz="1200" dirty="0" smtClean="0"/>
              <a:t> </a:t>
            </a:r>
            <a:r>
              <a:rPr lang="de-DE" sz="1200" dirty="0" err="1" smtClean="0"/>
              <a:t>are</a:t>
            </a:r>
            <a:r>
              <a:rPr lang="de-DE" sz="1200" baseline="0" dirty="0" smtClean="0"/>
              <a:t> a large </a:t>
            </a:r>
            <a:r>
              <a:rPr lang="de-DE" sz="1200" baseline="0" dirty="0" err="1" smtClean="0"/>
              <a:t>number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of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applications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spun</a:t>
            </a:r>
            <a:r>
              <a:rPr lang="de-DE" sz="1200" baseline="0" dirty="0" smtClean="0"/>
              <a:t> off </a:t>
            </a:r>
            <a:r>
              <a:rPr lang="de-DE" sz="1200" baseline="0" dirty="0" err="1" smtClean="0"/>
              <a:t>from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this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development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whcih</a:t>
            </a:r>
            <a:r>
              <a:rPr lang="de-DE" sz="1200" baseline="0" dirty="0" smtClean="0"/>
              <a:t> I </a:t>
            </a:r>
            <a:r>
              <a:rPr lang="de-DE" sz="1200" baseline="0" dirty="0" err="1" smtClean="0"/>
              <a:t>have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listed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here</a:t>
            </a:r>
            <a:r>
              <a:rPr lang="de-DE" sz="1200" baseline="0" dirty="0" smtClean="0"/>
              <a:t>.</a:t>
            </a:r>
          </a:p>
          <a:p>
            <a:r>
              <a:rPr lang="de-DE" sz="1200" baseline="0" dirty="0" smtClean="0"/>
              <a:t>I </a:t>
            </a:r>
            <a:r>
              <a:rPr lang="de-DE" sz="1200" baseline="0" dirty="0" err="1" smtClean="0"/>
              <a:t>would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like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to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emphasize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here</a:t>
            </a:r>
            <a:r>
              <a:rPr lang="de-DE" sz="1200" baseline="0" dirty="0" smtClean="0"/>
              <a:t> a </a:t>
            </a:r>
            <a:r>
              <a:rPr lang="de-DE" sz="1200" baseline="0" dirty="0" err="1" smtClean="0"/>
              <a:t>new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development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to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reduce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the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input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capacitance</a:t>
            </a:r>
            <a:r>
              <a:rPr lang="de-DE" sz="1200" baseline="0" dirty="0" smtClean="0"/>
              <a:t>.</a:t>
            </a:r>
          </a:p>
          <a:p>
            <a:r>
              <a:rPr lang="de-DE" sz="1200" baseline="0" dirty="0" smtClean="0"/>
              <a:t>SOIPIX-</a:t>
            </a:r>
            <a:r>
              <a:rPr lang="de-DE" sz="1200" baseline="0" dirty="0" err="1" smtClean="0"/>
              <a:t>with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pinned</a:t>
            </a:r>
            <a:r>
              <a:rPr lang="de-DE" sz="1200" baseline="0" dirty="0" smtClean="0"/>
              <a:t> </a:t>
            </a:r>
            <a:r>
              <a:rPr lang="de-DE" sz="1200" b="1" baseline="0" dirty="0" err="1" smtClean="0"/>
              <a:t>depleted</a:t>
            </a:r>
            <a:r>
              <a:rPr lang="de-DE" sz="1200" b="1" baseline="0" dirty="0" smtClean="0"/>
              <a:t> </a:t>
            </a:r>
            <a:r>
              <a:rPr lang="de-DE" sz="1200" b="1" baseline="0" dirty="0" err="1" smtClean="0"/>
              <a:t>diode</a:t>
            </a:r>
            <a:r>
              <a:rPr lang="de-DE" sz="1200" b="1" baseline="0" dirty="0" smtClean="0"/>
              <a:t> </a:t>
            </a:r>
            <a:r>
              <a:rPr lang="de-DE" sz="1200" b="1" baseline="0" dirty="0" err="1" smtClean="0"/>
              <a:t>structure</a:t>
            </a:r>
            <a:r>
              <a:rPr lang="de-DE" sz="1200" baseline="0" dirty="0" smtClean="0"/>
              <a:t> .</a:t>
            </a:r>
          </a:p>
          <a:p>
            <a:endParaRPr lang="de-DE" sz="1200" baseline="0" dirty="0" smtClean="0"/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-HV at backside -&gt; depleted substrate. 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BPW on backside of BOX for pinning the back-gate voltage of the SOI transistors and acting as shielding layer between the charge sensing node and the SOI circuits: against noise, coupling and dark current generation.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A BNW formed under the BPW is depleted and this layer acts as a 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buried channel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to gather carriers generated in the pixel into the sensing node (n+) and to 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improve charge correction efficiency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, because 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lateral electric field is created in this channel.</a:t>
            </a:r>
          </a:p>
          <a:p>
            <a:endParaRPr lang="en-GB" sz="1200" b="1" i="0" u="none" strike="noStrike" kern="1200" baseline="0" dirty="0" smtClean="0">
              <a:solidFill>
                <a:schemeClr val="tx1"/>
              </a:solidFill>
              <a:latin typeface="Times New Roman" pitchFamily="18" charset="0"/>
              <a:ea typeface="ＭＳ Ｐゴシック" charset="0"/>
              <a:cs typeface="+mn-cs"/>
            </a:endParaRPr>
          </a:p>
          <a:p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Like Tower Jazz </a:t>
            </a:r>
            <a:r>
              <a:rPr lang="en-GB" sz="1200" b="1" i="0" u="none" strike="noStrike" kern="1200" baseline="0" dirty="0" err="1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moduified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 process.</a:t>
            </a:r>
            <a:endParaRPr lang="en-GB" sz="1200" b="0" i="0" u="none" strike="noStrike" kern="1200" baseline="0" dirty="0" smtClean="0">
              <a:solidFill>
                <a:schemeClr val="tx1"/>
              </a:solidFill>
              <a:latin typeface="Times New Roman" pitchFamily="18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E7108-E737-3E42-A3FC-06C1B2A9CD8C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8908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 err="1" smtClean="0"/>
              <a:t>There</a:t>
            </a:r>
            <a:r>
              <a:rPr lang="de-DE" sz="1200" dirty="0" smtClean="0"/>
              <a:t> </a:t>
            </a:r>
            <a:r>
              <a:rPr lang="de-DE" sz="1200" dirty="0" err="1" smtClean="0"/>
              <a:t>are</a:t>
            </a:r>
            <a:r>
              <a:rPr lang="de-DE" sz="1200" baseline="0" dirty="0" smtClean="0"/>
              <a:t> a large </a:t>
            </a:r>
            <a:r>
              <a:rPr lang="de-DE" sz="1200" baseline="0" dirty="0" err="1" smtClean="0"/>
              <a:t>number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of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applications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spun</a:t>
            </a:r>
            <a:r>
              <a:rPr lang="de-DE" sz="1200" baseline="0" dirty="0" smtClean="0"/>
              <a:t> off </a:t>
            </a:r>
            <a:r>
              <a:rPr lang="de-DE" sz="1200" baseline="0" dirty="0" err="1" smtClean="0"/>
              <a:t>from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this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development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whcih</a:t>
            </a:r>
            <a:r>
              <a:rPr lang="de-DE" sz="1200" baseline="0" dirty="0" smtClean="0"/>
              <a:t> I </a:t>
            </a:r>
            <a:r>
              <a:rPr lang="de-DE" sz="1200" baseline="0" dirty="0" err="1" smtClean="0"/>
              <a:t>have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listed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here</a:t>
            </a:r>
            <a:r>
              <a:rPr lang="de-DE" sz="1200" baseline="0" dirty="0" smtClean="0"/>
              <a:t>.</a:t>
            </a:r>
          </a:p>
          <a:p>
            <a:r>
              <a:rPr lang="de-DE" sz="1200" baseline="0" dirty="0" smtClean="0"/>
              <a:t>I </a:t>
            </a:r>
            <a:r>
              <a:rPr lang="de-DE" sz="1200" baseline="0" dirty="0" err="1" smtClean="0"/>
              <a:t>would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like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to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emphasize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here</a:t>
            </a:r>
            <a:r>
              <a:rPr lang="de-DE" sz="1200" baseline="0" dirty="0" smtClean="0"/>
              <a:t> a </a:t>
            </a:r>
            <a:r>
              <a:rPr lang="de-DE" sz="1200" baseline="0" dirty="0" err="1" smtClean="0"/>
              <a:t>new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development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to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reduce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the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input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capacitance</a:t>
            </a:r>
            <a:r>
              <a:rPr lang="de-DE" sz="1200" baseline="0" dirty="0" smtClean="0"/>
              <a:t>.</a:t>
            </a:r>
          </a:p>
          <a:p>
            <a:r>
              <a:rPr lang="de-DE" sz="1200" baseline="0" dirty="0" smtClean="0"/>
              <a:t>SOIPIX-</a:t>
            </a:r>
            <a:r>
              <a:rPr lang="de-DE" sz="1200" baseline="0" dirty="0" err="1" smtClean="0"/>
              <a:t>with</a:t>
            </a:r>
            <a:r>
              <a:rPr lang="de-DE" sz="1200" baseline="0" dirty="0" smtClean="0"/>
              <a:t> </a:t>
            </a:r>
            <a:r>
              <a:rPr lang="de-DE" sz="1200" baseline="0" dirty="0" err="1" smtClean="0"/>
              <a:t>pinned</a:t>
            </a:r>
            <a:r>
              <a:rPr lang="de-DE" sz="1200" baseline="0" dirty="0" smtClean="0"/>
              <a:t> </a:t>
            </a:r>
            <a:r>
              <a:rPr lang="de-DE" sz="1200" b="1" baseline="0" dirty="0" err="1" smtClean="0"/>
              <a:t>depleted</a:t>
            </a:r>
            <a:r>
              <a:rPr lang="de-DE" sz="1200" b="1" baseline="0" dirty="0" smtClean="0"/>
              <a:t> </a:t>
            </a:r>
            <a:r>
              <a:rPr lang="de-DE" sz="1200" b="1" baseline="0" dirty="0" err="1" smtClean="0"/>
              <a:t>diode</a:t>
            </a:r>
            <a:r>
              <a:rPr lang="de-DE" sz="1200" b="1" baseline="0" dirty="0" smtClean="0"/>
              <a:t> </a:t>
            </a:r>
            <a:r>
              <a:rPr lang="de-DE" sz="1200" b="1" baseline="0" dirty="0" err="1" smtClean="0"/>
              <a:t>structure</a:t>
            </a:r>
            <a:r>
              <a:rPr lang="de-DE" sz="1200" baseline="0" dirty="0" smtClean="0"/>
              <a:t> .</a:t>
            </a:r>
          </a:p>
          <a:p>
            <a:endParaRPr lang="de-DE" sz="1200" baseline="0" dirty="0" smtClean="0"/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-HV at backside -&gt; depleted substrate. 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BPW on backside of BOX for pinning the back-gate voltage of the SOI transistors and acting as shielding layer between the charge sensing node and the SOI circuits: against noise, coupling and dark current generation.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A BNW formed under the BPW is depleted and this layer acts as a 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buried channel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to gather carriers generated in the pixel into the sensing node (n+) and to 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improve charge correction efficiency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, because 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lateral electric field is created in this channel.</a:t>
            </a:r>
          </a:p>
          <a:p>
            <a:endParaRPr lang="en-GB" sz="1200" b="1" i="0" u="none" strike="noStrike" kern="1200" baseline="0" dirty="0" smtClean="0">
              <a:solidFill>
                <a:schemeClr val="tx1"/>
              </a:solidFill>
              <a:latin typeface="Times New Roman" pitchFamily="18" charset="0"/>
              <a:ea typeface="ＭＳ Ｐゴシック" charset="0"/>
              <a:cs typeface="+mn-cs"/>
            </a:endParaRPr>
          </a:p>
          <a:p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Like Tower Jazz </a:t>
            </a:r>
            <a:r>
              <a:rPr lang="en-GB" sz="1200" b="1" i="0" u="none" strike="noStrike" kern="1200" baseline="0" dirty="0" err="1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moduified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 process.</a:t>
            </a:r>
            <a:endParaRPr lang="en-GB" sz="1200" b="0" i="0" u="none" strike="noStrike" kern="1200" baseline="0" dirty="0" smtClean="0">
              <a:solidFill>
                <a:schemeClr val="tx1"/>
              </a:solidFill>
              <a:latin typeface="Times New Roman" pitchFamily="18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E7108-E737-3E42-A3FC-06C1B2A9CD8C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89080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charset="2"/>
              <a:buChar char="q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charset="0"/>
                <a:cs typeface="+mn-cs"/>
              </a:rPr>
              <a:t>How would one go about getting in to the 10 </a:t>
            </a: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charset="0"/>
                <a:cs typeface="+mn-cs"/>
              </a:rPr>
              <a:t>ps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charset="0"/>
                <a:cs typeface="+mn-cs"/>
              </a:rPr>
              <a:t> range with (structured) Si detectors?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charset="2"/>
              <a:buChar char="q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charset="0"/>
                <a:cs typeface="+mn-cs"/>
              </a:rPr>
              <a:t>typ. charge collection ~5 ns range and CSA rise time of several 10 ns?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charset="2"/>
              <a:buChar char="q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charset="0"/>
                <a:cs typeface="+mn-cs"/>
              </a:rPr>
              <a:t>ok, the induced current is immediately there, even though small pixel effect (weighting field) prevents from seeing much of it before the charge arrives at the pixel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charset="2"/>
              <a:buChar char="q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charset="0"/>
                <a:cs typeface="+mn-cs"/>
              </a:rPr>
              <a:t>use in-Si amplification (like APDs or in </a:t>
            </a: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charset="0"/>
                <a:cs typeface="+mn-cs"/>
              </a:rPr>
              <a:t>SiPMs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charset="0"/>
                <a:cs typeface="+mn-cs"/>
              </a:rPr>
              <a:t>) ?</a:t>
            </a:r>
          </a:p>
          <a:p>
            <a:endParaRPr lang="en-GB" dirty="0" smtClean="0"/>
          </a:p>
          <a:p>
            <a:r>
              <a:rPr lang="en-GB" dirty="0" smtClean="0"/>
              <a:t>Die 1.4 </a:t>
            </a:r>
            <a:r>
              <a:rPr lang="en-GB" dirty="0" err="1" smtClean="0"/>
              <a:t>kommen</a:t>
            </a:r>
            <a:r>
              <a:rPr lang="en-GB" dirty="0" smtClean="0"/>
              <a:t> von </a:t>
            </a:r>
            <a:r>
              <a:rPr lang="en-GB" dirty="0" err="1" smtClean="0"/>
              <a:t>dem</a:t>
            </a:r>
            <a:r>
              <a:rPr lang="en-GB" dirty="0" smtClean="0"/>
              <a:t> Sigma der </a:t>
            </a:r>
            <a:r>
              <a:rPr lang="en-GB" dirty="0" err="1" smtClean="0"/>
              <a:t>landauartigen</a:t>
            </a:r>
            <a:r>
              <a:rPr lang="en-GB" dirty="0" smtClean="0"/>
              <a:t> </a:t>
            </a:r>
            <a:r>
              <a:rPr lang="en-GB" dirty="0" err="1" smtClean="0"/>
              <a:t>Zeitverteiilung</a:t>
            </a:r>
            <a:r>
              <a:rPr lang="en-GB" dirty="0" smtClean="0"/>
              <a:t> (</a:t>
            </a:r>
            <a:r>
              <a:rPr lang="en-GB" dirty="0" err="1" smtClean="0"/>
              <a:t>siehe</a:t>
            </a:r>
            <a:r>
              <a:rPr lang="en-GB" dirty="0" smtClean="0"/>
              <a:t> </a:t>
            </a:r>
            <a:r>
              <a:rPr lang="en-GB" dirty="0" err="1" smtClean="0"/>
              <a:t>Riegler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E7108-E737-3E42-A3FC-06C1B2A9CD8C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34523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DSOI = repeating the layer transfer step twice during wafer production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E7108-E737-3E42-A3FC-06C1B2A9CD8C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9108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DLTS = Deep level transient spectroscopy</a:t>
            </a:r>
          </a:p>
          <a:p>
            <a:r>
              <a:rPr lang="en-GB" dirty="0" smtClean="0"/>
              <a:t>TSC = Stimulated Current technique</a:t>
            </a:r>
          </a:p>
          <a:p>
            <a:r>
              <a:rPr lang="en-GB" dirty="0" smtClean="0"/>
              <a:t>n</a:t>
            </a:r>
            <a:r>
              <a:rPr lang="en-GB" baseline="0" dirty="0" smtClean="0"/>
              <a:t> in p</a:t>
            </a:r>
            <a:r>
              <a:rPr lang="en-GB" dirty="0" smtClean="0"/>
              <a:t>-type sensors provide cost efficient single sided processing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E7108-E737-3E42-A3FC-06C1B2A9CD8C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3755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DLTS = Deep level transient spectroscopy</a:t>
            </a:r>
          </a:p>
          <a:p>
            <a:r>
              <a:rPr lang="en-GB" dirty="0" smtClean="0"/>
              <a:t>TSC = Stimulated Current technique</a:t>
            </a:r>
          </a:p>
          <a:p>
            <a:r>
              <a:rPr lang="en-GB" dirty="0" smtClean="0"/>
              <a:t>n</a:t>
            </a:r>
            <a:r>
              <a:rPr lang="en-GB" baseline="0" dirty="0" smtClean="0"/>
              <a:t> in p</a:t>
            </a:r>
            <a:r>
              <a:rPr lang="en-GB" dirty="0" smtClean="0"/>
              <a:t>-type sensors provide cost efficient single sided processing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E7108-E737-3E42-A3FC-06C1B2A9CD8C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3755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err="1" smtClean="0"/>
              <a:t>defecte</a:t>
            </a:r>
            <a:r>
              <a:rPr lang="en-GB" dirty="0" smtClean="0"/>
              <a:t> become effective for </a:t>
            </a:r>
            <a:r>
              <a:rPr lang="en-GB" dirty="0" err="1" smtClean="0"/>
              <a:t>N_eff</a:t>
            </a:r>
            <a:r>
              <a:rPr lang="en-GB" dirty="0" smtClean="0"/>
              <a:t> when charged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this depends on Fermi-level which depends itself</a:t>
            </a:r>
            <a:r>
              <a:rPr lang="en-GB" baseline="0" dirty="0" smtClean="0"/>
              <a:t> on the doping concentration and on N-</a:t>
            </a:r>
            <a:r>
              <a:rPr lang="en-GB" baseline="0" dirty="0" err="1" smtClean="0"/>
              <a:t>eff</a:t>
            </a:r>
            <a:endParaRPr lang="en-GB" baseline="0" dirty="0" smtClean="0"/>
          </a:p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E7108-E737-3E42-A3FC-06C1B2A9CD8C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4937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mobile radiation induced vacancy defects can catch</a:t>
            </a:r>
            <a:r>
              <a:rPr lang="en-GB" baseline="0" dirty="0" smtClean="0"/>
              <a:t> a Phosphorus atom (i.e. a donor) to form a VP complex and the donor is gone.</a:t>
            </a:r>
          </a:p>
          <a:p>
            <a:r>
              <a:rPr lang="en-GB" baseline="0" dirty="0" err="1" smtClean="0"/>
              <a:t>Wheras</a:t>
            </a:r>
            <a:r>
              <a:rPr lang="en-GB" baseline="0" dirty="0" smtClean="0"/>
              <a:t> if we make it more likely that the vacancy hits an oxygen atom (e.g. by </a:t>
            </a:r>
            <a:r>
              <a:rPr lang="en-GB" baseline="0" dirty="0" err="1" smtClean="0"/>
              <a:t>MCz</a:t>
            </a:r>
            <a:r>
              <a:rPr lang="en-GB" baseline="0" dirty="0" smtClean="0"/>
              <a:t> grown ingots) ... a rather harmless VO complex is formed instead.</a:t>
            </a:r>
          </a:p>
          <a:p>
            <a:r>
              <a:rPr lang="en-GB" baseline="0" dirty="0" smtClean="0"/>
              <a:t>Furthermore, reverse annealing, i.e. activating lattice defects after some time, is hindered at low temperatures.  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E7108-E737-3E42-A3FC-06C1B2A9CD8C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1265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Wenn</a:t>
            </a:r>
            <a:r>
              <a:rPr lang="en-GB" dirty="0" smtClean="0"/>
              <a:t> man die </a:t>
            </a:r>
            <a:r>
              <a:rPr lang="en-GB" dirty="0" err="1" smtClean="0"/>
              <a:t>Guardring</a:t>
            </a:r>
            <a:r>
              <a:rPr lang="en-GB" dirty="0" smtClean="0"/>
              <a:t> structure auf die </a:t>
            </a:r>
            <a:r>
              <a:rPr lang="en-GB" dirty="0" err="1" smtClean="0"/>
              <a:t>Unterseite</a:t>
            </a:r>
            <a:r>
              <a:rPr lang="en-GB" dirty="0" smtClean="0"/>
              <a:t> </a:t>
            </a:r>
            <a:r>
              <a:rPr lang="en-GB" dirty="0" err="1" smtClean="0"/>
              <a:t>bringen</a:t>
            </a:r>
            <a:r>
              <a:rPr lang="en-GB" dirty="0" smtClean="0"/>
              <a:t> will, </a:t>
            </a:r>
            <a:r>
              <a:rPr lang="en-GB" dirty="0" err="1" smtClean="0"/>
              <a:t>benötigt</a:t>
            </a:r>
            <a:r>
              <a:rPr lang="en-GB" dirty="0" smtClean="0"/>
              <a:t> man </a:t>
            </a:r>
            <a:r>
              <a:rPr lang="en-GB" dirty="0" err="1" smtClean="0"/>
              <a:t>eine</a:t>
            </a:r>
            <a:r>
              <a:rPr lang="en-GB" dirty="0" smtClean="0"/>
              <a:t> </a:t>
            </a:r>
            <a:r>
              <a:rPr lang="en-GB" dirty="0" err="1" smtClean="0"/>
              <a:t>doppelseitige</a:t>
            </a:r>
            <a:r>
              <a:rPr lang="en-GB" dirty="0" smtClean="0"/>
              <a:t>/</a:t>
            </a:r>
            <a:r>
              <a:rPr lang="en-GB" dirty="0" err="1" smtClean="0"/>
              <a:t>teure</a:t>
            </a:r>
            <a:r>
              <a:rPr lang="en-GB" dirty="0" smtClean="0"/>
              <a:t> </a:t>
            </a:r>
            <a:r>
              <a:rPr lang="en-GB" dirty="0" err="1" smtClean="0"/>
              <a:t>Prozessierung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E7108-E737-3E42-A3FC-06C1B2A9CD8C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595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 A thin, highly resistive (p-type) sensor wafer is supported by a low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ohmic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 (p++ ) handle wafer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that can be backside thinned after processing. While the p+  columns are deep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etched through to the handle wafer where they receive their electric potential,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the n+  columns stop about 15µm short from the handle wafer. Besides for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technical reasons (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i.e.wafer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-to-wafer bonding), studies have shown that also for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single-sided 3D-Si sensors the trade-off between signal efficiency and breakdown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performance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favors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 non-passing-through n-columns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E7108-E737-3E42-A3FC-06C1B2A9CD8C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6483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 A thin, highly resistive (p-type) sensor wafer is supported by a low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ohmic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 (p++ ) handle wafer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that can be backside thinned after processing. While the p+  columns are deep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etched through to the handle wafer where they receive their electric potential,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the n+  columns stop about 15µm short from the handle wafer. Besides for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technical reasons (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i.e.wafer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-to-wafer bonding), studies have shown that also for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single-sided 3D-Si sensors the trade-off between signal efficiency and breakdown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performance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favors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 non-passing-through n-columns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E7108-E737-3E42-A3FC-06C1B2A9CD8C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6483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ＭＳ Ｐゴシック" charset="0"/>
                <a:cs typeface="+mn-cs"/>
              </a:rPr>
              <a:t> In the classic column drain  architecture of 1st  generation chips (fig. 29 (a) ), all pixels in a column share a data bus that only one pixel at a time can use.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E7108-E737-3E42-A3FC-06C1B2A9CD8C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86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ECB1E9-BCC5-6B48-A90B-6A2A628935B9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1597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ABF2E5-DDC5-794E-B3C7-8D52E090FAA3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156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6860E3-E20E-0448-82B1-1212345CFF51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5943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Wermes, HSTD11, OIST 12/2017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AF3E2-CAF7-4F87-BDBC-CBA3D282C5F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96549" y="95245"/>
            <a:ext cx="8514151" cy="103688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459" y="95246"/>
            <a:ext cx="619653" cy="379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324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13271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4488" y="83096"/>
            <a:ext cx="8530084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Titelformat</a:t>
            </a:r>
            <a:endParaRPr lang="en-US" noProof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8950" y="1066800"/>
            <a:ext cx="9001125" cy="531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Klicken Sie, um die Formate des Vorlagentextes zu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15552" y="6632972"/>
            <a:ext cx="73279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89504" y="6525344"/>
            <a:ext cx="407566" cy="3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28B9BD7E-14B0-C648-BDA9-72E9C80CE558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" name="Line 7"/>
          <p:cNvSpPr>
            <a:spLocks noChangeShapeType="1"/>
          </p:cNvSpPr>
          <p:nvPr/>
        </p:nvSpPr>
        <p:spPr bwMode="auto">
          <a:xfrm>
            <a:off x="412750" y="692696"/>
            <a:ext cx="9220770" cy="1488"/>
          </a:xfrm>
          <a:prstGeom prst="line">
            <a:avLst/>
          </a:prstGeom>
          <a:noFill/>
          <a:ln w="19050" cmpd="sng">
            <a:solidFill>
              <a:srgbClr val="0042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31" name="Picture 59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5408" y="139649"/>
            <a:ext cx="1153418" cy="40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 userDrawn="1"/>
        </p:nvCxnSpPr>
        <p:spPr>
          <a:xfrm>
            <a:off x="0" y="6669360"/>
            <a:ext cx="1712640" cy="0"/>
          </a:xfrm>
          <a:prstGeom prst="line">
            <a:avLst/>
          </a:prstGeom>
          <a:ln w="3175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45" r:id="rId1"/>
    <p:sldLayoutId id="2147484849" r:id="rId2"/>
    <p:sldLayoutId id="2147484850" r:id="rId3"/>
    <p:sldLayoutId id="2147484851" r:id="rId4"/>
    <p:sldLayoutId id="2147484861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>
          <a:solidFill>
            <a:srgbClr val="224F86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charset="2"/>
        <a:buChar char="q"/>
        <a:defRPr sz="1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charset="2"/>
        <a:buChar char="§"/>
        <a:defRPr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ourier New"/>
        <a:buChar char="o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Lucida Grande"/>
        <a:buChar char="-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2114550" indent="-285750" algn="l" rtl="0" eaLnBrk="1" fontAlgn="base" hangingPunct="1">
        <a:spcBef>
          <a:spcPct val="20000"/>
        </a:spcBef>
        <a:spcAft>
          <a:spcPct val="0"/>
        </a:spcAft>
        <a:buFont typeface="Lucida Grande"/>
        <a:buChar char="-"/>
        <a:defRPr sz="1600" i="1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4.gi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emf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56.png"/><Relationship Id="rId5" Type="http://schemas.openxmlformats.org/officeDocument/2006/relationships/image" Target="../media/image6.pn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jpe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wmf"/><Relationship Id="rId10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4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jpeg"/><Relationship Id="rId6" Type="http://schemas.openxmlformats.org/officeDocument/2006/relationships/image" Target="../media/image77.jpeg"/><Relationship Id="rId7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83.emf"/><Relationship Id="rId7" Type="http://schemas.openxmlformats.org/officeDocument/2006/relationships/image" Target="../media/image8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9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4" Type="http://schemas.openxmlformats.org/officeDocument/2006/relationships/image" Target="../media/image68.emf"/><Relationship Id="rId5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4" Type="http://schemas.openxmlformats.org/officeDocument/2006/relationships/image" Target="../media/image68.emf"/><Relationship Id="rId5" Type="http://schemas.openxmlformats.org/officeDocument/2006/relationships/image" Target="../media/image86.png"/><Relationship Id="rId6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4" Type="http://schemas.openxmlformats.org/officeDocument/2006/relationships/image" Target="../media/image68.emf"/><Relationship Id="rId5" Type="http://schemas.openxmlformats.org/officeDocument/2006/relationships/image" Target="../media/image8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ng"/><Relationship Id="rId3" Type="http://schemas.openxmlformats.org/officeDocument/2006/relationships/image" Target="../media/image9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4.png"/><Relationship Id="rId3" Type="http://schemas.openxmlformats.org/officeDocument/2006/relationships/image" Target="../media/image9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6" Type="http://schemas.openxmlformats.org/officeDocument/2006/relationships/image" Target="../media/image104.png"/><Relationship Id="rId7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1600" 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hangingPunct="0">
              <a:defRPr sz="1600" 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hangingPunct="0">
              <a:defRPr sz="1600" 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hangingPunct="0">
              <a:defRPr sz="1600" 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hangingPunct="0">
              <a:defRPr sz="1600" 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5E8BD6A4-2B4B-7D47-8BB2-C31BF1FA8826}" type="slidenum">
              <a:rPr lang="de-DE" sz="1200"/>
              <a:pPr/>
              <a:t>1</a:t>
            </a:fld>
            <a:endParaRPr lang="de-DE" sz="1200"/>
          </a:p>
        </p:txBody>
      </p:sp>
      <p:pic>
        <p:nvPicPr>
          <p:cNvPr id="16387" name="2 Imagen" descr="UniBonn_B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6"/>
          <a:stretch>
            <a:fillRect/>
          </a:stretch>
        </p:blipFill>
        <p:spPr bwMode="auto">
          <a:xfrm>
            <a:off x="0" y="0"/>
            <a:ext cx="9906000" cy="681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4 CuadroTexto"/>
          <p:cNvSpPr txBox="1">
            <a:spLocks noChangeArrowheads="1"/>
          </p:cNvSpPr>
          <p:nvPr/>
        </p:nvSpPr>
        <p:spPr bwMode="auto">
          <a:xfrm>
            <a:off x="200472" y="188640"/>
            <a:ext cx="6899275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3200" b="1" dirty="0" smtClean="0">
                <a:solidFill>
                  <a:srgbClr val="224F86"/>
                </a:solidFill>
                <a:latin typeface="+mj-lt"/>
                <a:ea typeface="+mn-ea"/>
              </a:rPr>
              <a:t> </a:t>
            </a:r>
            <a:r>
              <a:rPr lang="en-GB" sz="3200" b="1" dirty="0" smtClean="0">
                <a:solidFill>
                  <a:srgbClr val="FF0000"/>
                </a:solidFill>
                <a:latin typeface="+mj-lt"/>
                <a:ea typeface="+mn-ea"/>
              </a:rPr>
              <a:t>Hiroshima </a:t>
            </a:r>
            <a:r>
              <a:rPr lang="en-GB" sz="3200" b="1" dirty="0" smtClean="0">
                <a:solidFill>
                  <a:srgbClr val="224F86"/>
                </a:solidFill>
                <a:latin typeface="+mj-lt"/>
                <a:ea typeface="+mn-ea"/>
              </a:rPr>
              <a:t>Conference </a:t>
            </a:r>
            <a:r>
              <a:rPr lang="en-GB" sz="3200" b="1" dirty="0" smtClean="0">
                <a:solidFill>
                  <a:srgbClr val="FF0000"/>
                </a:solidFill>
                <a:latin typeface="+mj-lt"/>
                <a:ea typeface="+mn-ea"/>
              </a:rPr>
              <a:t>HSTD 11</a:t>
            </a:r>
            <a:endParaRPr lang="en-GB" sz="20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n-GB" sz="2000" b="1" dirty="0" smtClean="0">
                <a:solidFill>
                  <a:srgbClr val="224F86"/>
                </a:solidFill>
              </a:rPr>
              <a:t>Okinawa, Dec 10 – 15</a:t>
            </a:r>
            <a:r>
              <a:rPr lang="en-US" sz="2000" b="1" dirty="0" smtClean="0">
                <a:solidFill>
                  <a:srgbClr val="224F86"/>
                </a:solidFill>
              </a:rPr>
              <a:t>, 2017</a:t>
            </a:r>
            <a:r>
              <a:rPr lang="en-GB" sz="1600" dirty="0">
                <a:solidFill>
                  <a:srgbClr val="224F86"/>
                </a:solidFill>
              </a:rPr>
              <a:t/>
            </a:r>
            <a:br>
              <a:rPr lang="en-GB" sz="1600" dirty="0">
                <a:solidFill>
                  <a:srgbClr val="224F86"/>
                </a:solidFill>
              </a:rPr>
            </a:br>
            <a:endParaRPr lang="en-GB" sz="1600" b="1" dirty="0">
              <a:solidFill>
                <a:srgbClr val="224F86"/>
              </a:solidFill>
              <a:latin typeface="+mj-lt"/>
              <a:ea typeface="+mn-ea"/>
            </a:endParaRPr>
          </a:p>
        </p:txBody>
      </p:sp>
      <p:sp>
        <p:nvSpPr>
          <p:cNvPr id="16392" name="5 Rectángulo"/>
          <p:cNvSpPr>
            <a:spLocks noChangeArrowheads="1"/>
          </p:cNvSpPr>
          <p:nvPr/>
        </p:nvSpPr>
        <p:spPr bwMode="auto">
          <a:xfrm>
            <a:off x="1064568" y="4869160"/>
            <a:ext cx="531304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 i="1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i="1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i="1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i="1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i="1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b="1" dirty="0" smtClean="0">
                <a:solidFill>
                  <a:schemeClr val="bg1">
                    <a:lumMod val="50000"/>
                  </a:schemeClr>
                </a:solidFill>
                <a:ea typeface="+mn-ea"/>
              </a:rPr>
              <a:t>Norbert Wermes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GB" altLang="en-US" b="1" dirty="0" smtClean="0">
                <a:solidFill>
                  <a:schemeClr val="bg1">
                    <a:lumMod val="50000"/>
                  </a:schemeClr>
                </a:solidFill>
                <a:ea typeface="+mn-ea"/>
              </a:rPr>
              <a:t>University of Bonn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GB" altLang="en-US" b="1" dirty="0">
              <a:solidFill>
                <a:schemeClr val="bg1">
                  <a:lumMod val="50000"/>
                </a:schemeClr>
              </a:solidFill>
              <a:ea typeface="+mn-ea"/>
            </a:endParaRPr>
          </a:p>
        </p:txBody>
      </p:sp>
      <p:pic>
        <p:nvPicPr>
          <p:cNvPr id="6" name="Picture 5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6852" y="4950589"/>
            <a:ext cx="1827485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silab logo rgb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4844" y="5958701"/>
            <a:ext cx="1972692" cy="71065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04528" y="2204864"/>
            <a:ext cx="90730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smtClean="0">
                <a:solidFill>
                  <a:srgbClr val="224F86"/>
                </a:solidFill>
                <a:latin typeface="+mj-lt"/>
                <a:ea typeface="+mn-ea"/>
              </a:rPr>
              <a:t>Pixel Detector Overview</a:t>
            </a:r>
          </a:p>
          <a:p>
            <a:r>
              <a:rPr lang="en-GB" sz="3200" b="1" dirty="0" smtClean="0">
                <a:solidFill>
                  <a:srgbClr val="FF0000"/>
                </a:solidFill>
              </a:rPr>
              <a:t>Pixel Detectors ... where do we stand ?</a:t>
            </a:r>
            <a:endParaRPr lang="en-GB" sz="3200" b="1" dirty="0">
              <a:solidFill>
                <a:srgbClr val="FF0000"/>
              </a:solidFill>
            </a:endParaRPr>
          </a:p>
          <a:p>
            <a:r>
              <a:rPr lang="en-GB" sz="3200" b="1" dirty="0" smtClean="0">
                <a:solidFill>
                  <a:srgbClr val="FF0000"/>
                </a:solidFill>
              </a:rPr>
              <a:t>	</a:t>
            </a:r>
            <a:r>
              <a:rPr lang="en-GB" sz="3200" b="1" dirty="0">
                <a:solidFill>
                  <a:srgbClr val="FF0000"/>
                </a:solidFill>
              </a:rPr>
              <a:t> </a:t>
            </a:r>
            <a:r>
              <a:rPr lang="en-GB" sz="3200" b="1" dirty="0" smtClean="0">
                <a:solidFill>
                  <a:srgbClr val="FF0000"/>
                </a:solidFill>
              </a:rPr>
              <a:t>                       </a:t>
            </a:r>
            <a:r>
              <a:rPr lang="en-GB" sz="2400" dirty="0" smtClean="0">
                <a:solidFill>
                  <a:srgbClr val="000000"/>
                </a:solidFill>
              </a:rPr>
              <a:t>in my very subjective opinion ... w/ apologies 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ildschirmfoto 2017-12-06 um 15.20.05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032" y="3717032"/>
            <a:ext cx="3379560" cy="3052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2C3EFF"/>
                </a:solidFill>
              </a:rPr>
              <a:t>Diamond ...  </a:t>
            </a:r>
            <a:endParaRPr lang="en-GB" dirty="0">
              <a:solidFill>
                <a:srgbClr val="2C3E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5" name="Picture 4" descr="IMG_063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048" y="764704"/>
            <a:ext cx="3968732" cy="27475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8976" y="764704"/>
            <a:ext cx="4688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... has been made into a </a:t>
            </a:r>
            <a:r>
              <a:rPr lang="en-GB" sz="1800" dirty="0" err="1" smtClean="0"/>
              <a:t>radhard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rgbClr val="FF0000"/>
                </a:solidFill>
              </a:rPr>
              <a:t>“quasi” tracker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57056" y="2132856"/>
            <a:ext cx="20054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bg1"/>
                </a:solidFill>
              </a:rPr>
              <a:t>ATLAS </a:t>
            </a:r>
          </a:p>
          <a:p>
            <a:r>
              <a:rPr lang="en-GB" sz="1800" dirty="0" smtClean="0">
                <a:solidFill>
                  <a:schemeClr val="bg1"/>
                </a:solidFill>
              </a:rPr>
              <a:t>DBM</a:t>
            </a:r>
          </a:p>
          <a:p>
            <a:r>
              <a:rPr lang="en-GB" sz="1800" dirty="0" smtClean="0">
                <a:solidFill>
                  <a:schemeClr val="bg1"/>
                </a:solidFill>
              </a:rPr>
              <a:t>beam monitor</a:t>
            </a:r>
          </a:p>
          <a:p>
            <a:r>
              <a:rPr lang="en-GB" sz="1800" dirty="0" smtClean="0">
                <a:solidFill>
                  <a:schemeClr val="bg1"/>
                </a:solidFill>
              </a:rPr>
              <a:t>(3 layer telescopes)</a:t>
            </a:r>
          </a:p>
        </p:txBody>
      </p:sp>
      <p:pic>
        <p:nvPicPr>
          <p:cNvPr id="8" name="Content Placeholder 7" descr="Efficiency_high_res_run810 (verschoben).pd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833" r="-7833"/>
          <a:stretch>
            <a:fillRect/>
          </a:stretch>
        </p:blipFill>
        <p:spPr>
          <a:xfrm>
            <a:off x="-5569" y="1124744"/>
            <a:ext cx="4463321" cy="26714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8544" y="3140968"/>
            <a:ext cx="2291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mean efficiency 87.6% </a:t>
            </a:r>
          </a:p>
        </p:txBody>
      </p:sp>
      <p:pic>
        <p:nvPicPr>
          <p:cNvPr id="10" name="Picture 9" descr="Bildschirmfoto 2017-12-06 um 13.17.2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520" y="4437113"/>
            <a:ext cx="3167366" cy="20162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520" y="3861048"/>
            <a:ext cx="3168352" cy="5587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6200000">
            <a:off x="-2056648" y="4221923"/>
            <a:ext cx="4485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rgbClr val="008000"/>
                </a:solidFill>
              </a:rPr>
              <a:t>Kononenko</a:t>
            </a:r>
            <a:r>
              <a:rPr lang="en-GB" sz="1400" dirty="0" smtClean="0">
                <a:solidFill>
                  <a:srgbClr val="008000"/>
                </a:solidFill>
              </a:rPr>
              <a:t> et al., Diamond and </a:t>
            </a:r>
            <a:r>
              <a:rPr lang="en-GB" sz="1400" dirty="0" err="1" smtClean="0">
                <a:solidFill>
                  <a:srgbClr val="008000"/>
                </a:solidFill>
              </a:rPr>
              <a:t>Relat</a:t>
            </a:r>
            <a:r>
              <a:rPr lang="en-GB" sz="1400" dirty="0" smtClean="0">
                <a:solidFill>
                  <a:srgbClr val="008000"/>
                </a:solidFill>
              </a:rPr>
              <a:t>. Mater 18 (2009) 196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08526" y="4543811"/>
            <a:ext cx="1560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err="1" smtClean="0"/>
              <a:t>mpv</a:t>
            </a:r>
            <a:r>
              <a:rPr lang="en-GB" sz="1800" b="1" dirty="0" smtClean="0"/>
              <a:t> ~13600 e</a:t>
            </a:r>
            <a:r>
              <a:rPr lang="en-GB" sz="1800" b="1" baseline="30000" dirty="0" smtClean="0"/>
              <a:t>-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000672" y="6021288"/>
            <a:ext cx="1771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3D Diamond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769424" y="3933056"/>
            <a:ext cx="1036762" cy="830997"/>
          </a:xfrm>
          <a:prstGeom prst="rect">
            <a:avLst/>
          </a:prstGeom>
          <a:solidFill>
            <a:srgbClr val="F4A9FC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talks by </a:t>
            </a:r>
          </a:p>
          <a:p>
            <a:r>
              <a:rPr lang="en-GB" sz="1600" dirty="0" smtClean="0">
                <a:solidFill>
                  <a:srgbClr val="008000"/>
                </a:solidFill>
              </a:rPr>
              <a:t>H. </a:t>
            </a:r>
            <a:r>
              <a:rPr lang="en-GB" sz="1600" dirty="0" err="1" smtClean="0">
                <a:solidFill>
                  <a:srgbClr val="008000"/>
                </a:solidFill>
              </a:rPr>
              <a:t>Kagan</a:t>
            </a:r>
            <a:r>
              <a:rPr lang="en-GB" sz="1600" dirty="0" smtClean="0">
                <a:solidFill>
                  <a:srgbClr val="008000"/>
                </a:solidFill>
              </a:rPr>
              <a:t/>
            </a:r>
            <a:br>
              <a:rPr lang="en-GB" sz="1600" dirty="0" smtClean="0">
                <a:solidFill>
                  <a:srgbClr val="008000"/>
                </a:solidFill>
              </a:rPr>
            </a:br>
            <a:r>
              <a:rPr lang="en-GB" sz="1600" dirty="0" smtClean="0">
                <a:solidFill>
                  <a:srgbClr val="008000"/>
                </a:solidFill>
              </a:rPr>
              <a:t>N. </a:t>
            </a:r>
            <a:r>
              <a:rPr lang="en-GB" sz="1600" dirty="0" err="1">
                <a:solidFill>
                  <a:srgbClr val="008000"/>
                </a:solidFill>
              </a:rPr>
              <a:t>V</a:t>
            </a:r>
            <a:r>
              <a:rPr lang="en-GB" sz="1600" dirty="0" err="1" smtClean="0">
                <a:solidFill>
                  <a:srgbClr val="008000"/>
                </a:solidFill>
              </a:rPr>
              <a:t>enturi</a:t>
            </a:r>
            <a:endParaRPr lang="en-GB" sz="1600" dirty="0" smtClean="0">
              <a:solidFill>
                <a:srgbClr val="008000"/>
              </a:solidFill>
            </a:endParaRPr>
          </a:p>
        </p:txBody>
      </p:sp>
      <p:sp>
        <p:nvSpPr>
          <p:cNvPr id="18" name="Left-Right Arrow 17"/>
          <p:cNvSpPr/>
          <p:nvPr/>
        </p:nvSpPr>
        <p:spPr>
          <a:xfrm>
            <a:off x="4376936" y="2132856"/>
            <a:ext cx="648072" cy="360040"/>
          </a:xfrm>
          <a:prstGeom prst="leftRightArrow">
            <a:avLst/>
          </a:prstGeom>
          <a:solidFill>
            <a:srgbClr val="FFFF00">
              <a:alpha val="11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Left-Right Arrow 18"/>
          <p:cNvSpPr/>
          <p:nvPr/>
        </p:nvSpPr>
        <p:spPr>
          <a:xfrm>
            <a:off x="4304928" y="4941168"/>
            <a:ext cx="648072" cy="360040"/>
          </a:xfrm>
          <a:prstGeom prst="leftRightArrow">
            <a:avLst/>
          </a:prstGeom>
          <a:solidFill>
            <a:srgbClr val="FFFF00">
              <a:alpha val="11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745088" y="6093296"/>
            <a:ext cx="1771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3D Diamond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321152" y="6669360"/>
            <a:ext cx="936104" cy="188640"/>
          </a:xfrm>
          <a:prstGeom prst="rect">
            <a:avLst/>
          </a:prstGeom>
          <a:solidFill>
            <a:srgbClr val="FFFFFF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216696" y="6546830"/>
            <a:ext cx="5616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F. </a:t>
            </a:r>
            <a:r>
              <a:rPr lang="en-US" sz="1600" dirty="0" err="1">
                <a:solidFill>
                  <a:srgbClr val="008000"/>
                </a:solidFill>
              </a:rPr>
              <a:t>Bachmair</a:t>
            </a:r>
            <a:r>
              <a:rPr lang="en-US" sz="1600" dirty="0">
                <a:solidFill>
                  <a:srgbClr val="008000"/>
                </a:solidFill>
              </a:rPr>
              <a:t>, </a:t>
            </a:r>
            <a:r>
              <a:rPr lang="en-US" sz="1600" dirty="0" smtClean="0">
                <a:solidFill>
                  <a:srgbClr val="008000"/>
                </a:solidFill>
              </a:rPr>
              <a:t>RD42</a:t>
            </a:r>
            <a:r>
              <a:rPr lang="en-US" sz="1600" dirty="0">
                <a:solidFill>
                  <a:srgbClr val="008000"/>
                </a:solidFill>
              </a:rPr>
              <a:t>-</a:t>
            </a:r>
            <a:r>
              <a:rPr lang="en-US" sz="1600" dirty="0" smtClean="0">
                <a:solidFill>
                  <a:srgbClr val="008000"/>
                </a:solidFill>
              </a:rPr>
              <a:t>Coll., </a:t>
            </a:r>
            <a:r>
              <a:rPr lang="hr-HR" sz="1600" dirty="0" smtClean="0">
                <a:solidFill>
                  <a:srgbClr val="008000"/>
                </a:solidFill>
              </a:rPr>
              <a:t>doi.org</a:t>
            </a:r>
            <a:r>
              <a:rPr lang="hr-HR" sz="1600" dirty="0">
                <a:solidFill>
                  <a:srgbClr val="008000"/>
                </a:solidFill>
              </a:rPr>
              <a:t>/10.1016/j.nima.2016.03.039</a:t>
            </a:r>
            <a:endParaRPr lang="en-GB" sz="16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334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488504" y="2636912"/>
            <a:ext cx="9384150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You cannot use </a:t>
            </a:r>
            <a:r>
              <a:rPr lang="en-GB" sz="3600" dirty="0" smtClean="0">
                <a:solidFill>
                  <a:srgbClr val="0000FF"/>
                </a:solidFill>
              </a:rPr>
              <a:t>CMOS</a:t>
            </a:r>
            <a:r>
              <a:rPr lang="en-GB" sz="3600" dirty="0" smtClean="0"/>
              <a:t> (technologies for) sensors.  </a:t>
            </a:r>
          </a:p>
          <a:p>
            <a:r>
              <a:rPr lang="en-GB" sz="3600" dirty="0" smtClean="0"/>
              <a:t>They do not have the same properties as </a:t>
            </a:r>
            <a:br>
              <a:rPr lang="en-GB" sz="3600" dirty="0" smtClean="0"/>
            </a:br>
            <a:r>
              <a:rPr lang="en-GB" sz="3600" dirty="0" smtClean="0"/>
              <a:t>“good” silicon sensors ... !?</a:t>
            </a:r>
          </a:p>
        </p:txBody>
      </p:sp>
    </p:spTree>
    <p:extLst>
      <p:ext uri="{BB962C8B-B14F-4D97-AF65-F5344CB8AC3E}">
        <p14:creationId xmlns:p14="http://schemas.microsoft.com/office/powerpoint/2010/main" val="3025821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11348" y="83096"/>
            <a:ext cx="8530084" cy="609600"/>
          </a:xfrm>
        </p:spPr>
        <p:txBody>
          <a:bodyPr/>
          <a:lstStyle/>
          <a:p>
            <a:r>
              <a:rPr lang="de-DE" dirty="0" smtClean="0"/>
              <a:t>... </a:t>
            </a:r>
            <a:r>
              <a:rPr lang="de-DE" dirty="0" smtClean="0">
                <a:solidFill>
                  <a:srgbClr val="FF0000"/>
                </a:solidFill>
              </a:rPr>
              <a:t>passive</a:t>
            </a:r>
            <a:r>
              <a:rPr lang="de-DE" dirty="0" smtClean="0"/>
              <a:t> CMOS </a:t>
            </a:r>
            <a:r>
              <a:rPr lang="de-DE" dirty="0" err="1" smtClean="0"/>
              <a:t>sensors</a:t>
            </a:r>
            <a:endParaRPr lang="de-D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6860E3-E20E-0448-82B1-1212345CFF51}" type="slidenum">
              <a:rPr lang="de-DE" smtClean="0"/>
              <a:pPr/>
              <a:t>12</a:t>
            </a:fld>
            <a:endParaRPr lang="de-DE"/>
          </a:p>
        </p:txBody>
      </p:sp>
      <p:grpSp>
        <p:nvGrpSpPr>
          <p:cNvPr id="10" name="Group 9"/>
          <p:cNvGrpSpPr/>
          <p:nvPr/>
        </p:nvGrpSpPr>
        <p:grpSpPr>
          <a:xfrm>
            <a:off x="5673080" y="3429000"/>
            <a:ext cx="4090144" cy="2683314"/>
            <a:chOff x="5889104" y="764704"/>
            <a:chExt cx="4090144" cy="2736304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89104" y="1401794"/>
              <a:ext cx="2808312" cy="209921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85248" y="764704"/>
              <a:ext cx="2794000" cy="1155700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7" t="7871" r="1525"/>
          <a:stretch/>
        </p:blipFill>
        <p:spPr>
          <a:xfrm>
            <a:off x="1928664" y="764704"/>
            <a:ext cx="5448300" cy="230535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00472" y="3140968"/>
            <a:ext cx="4698722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800" dirty="0">
                <a:solidFill>
                  <a:srgbClr val="0000FF"/>
                </a:solidFill>
              </a:rPr>
              <a:t>can have in-pixel </a:t>
            </a:r>
            <a:r>
              <a:rPr lang="en-GB" sz="1800" b="1" dirty="0">
                <a:solidFill>
                  <a:srgbClr val="FF0000"/>
                </a:solidFill>
              </a:rPr>
              <a:t>AC coupling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>
                <a:solidFill>
                  <a:srgbClr val="0000FF"/>
                </a:solidFill>
              </a:rPr>
              <a:t>fancy </a:t>
            </a:r>
            <a:r>
              <a:rPr lang="en-GB" sz="1800" b="1" dirty="0">
                <a:solidFill>
                  <a:srgbClr val="FF0000"/>
                </a:solidFill>
              </a:rPr>
              <a:t>RDL</a:t>
            </a:r>
            <a:r>
              <a:rPr lang="en-GB" sz="1800" dirty="0">
                <a:solidFill>
                  <a:srgbClr val="0000FF"/>
                </a:solidFill>
              </a:rPr>
              <a:t> possibilities by metal layers </a:t>
            </a:r>
          </a:p>
          <a:p>
            <a:endParaRPr lang="en-GB" sz="1800" dirty="0" smtClean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1800" b="1" dirty="0" smtClean="0"/>
              <a:t>cheap </a:t>
            </a:r>
            <a:r>
              <a:rPr lang="en-GB" sz="1800" dirty="0"/>
              <a:t>large feature size </a:t>
            </a:r>
            <a:r>
              <a:rPr lang="en-GB" sz="1800" dirty="0" smtClean="0"/>
              <a:t>technology possible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no extra bumping step, because bumps (</a:t>
            </a:r>
            <a:r>
              <a:rPr lang="en-GB" sz="1800" b="1" dirty="0" smtClean="0"/>
              <a:t>C4</a:t>
            </a:r>
            <a:r>
              <a:rPr lang="en-GB" sz="1800" dirty="0" smtClean="0"/>
              <a:t>) </a:t>
            </a:r>
            <a:br>
              <a:rPr lang="en-GB" sz="1800" dirty="0" smtClean="0"/>
            </a:br>
            <a:r>
              <a:rPr lang="en-GB" sz="1800" dirty="0" smtClean="0"/>
              <a:t>come with CMOS fabrication 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do flip-chipping in-house (large pitch)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large sensors possible (</a:t>
            </a:r>
            <a:r>
              <a:rPr lang="en-GB" sz="1800" dirty="0" smtClean="0">
                <a:sym typeface="Wingdings"/>
              </a:rPr>
              <a:t> </a:t>
            </a:r>
            <a:r>
              <a:rPr lang="en-GB" sz="1800" dirty="0" smtClean="0"/>
              <a:t>reticule stitching)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may be even wafer based flip-chipping (8“) </a:t>
            </a:r>
          </a:p>
          <a:p>
            <a:endParaRPr lang="en-GB" sz="1800" u="sng" dirty="0" smtClean="0"/>
          </a:p>
        </p:txBody>
      </p:sp>
      <p:sp>
        <p:nvSpPr>
          <p:cNvPr id="31" name="Rectangle 30"/>
          <p:cNvSpPr/>
          <p:nvPr/>
        </p:nvSpPr>
        <p:spPr>
          <a:xfrm>
            <a:off x="3440832" y="6237312"/>
            <a:ext cx="48791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>
                <a:solidFill>
                  <a:srgbClr val="008000"/>
                </a:solidFill>
              </a:rPr>
              <a:t>D.-</a:t>
            </a:r>
            <a:r>
              <a:rPr lang="de-DE" sz="1400" dirty="0">
                <a:solidFill>
                  <a:srgbClr val="008000"/>
                </a:solidFill>
              </a:rPr>
              <a:t>L. </a:t>
            </a:r>
            <a:r>
              <a:rPr lang="de-DE" sz="1400" dirty="0" smtClean="0">
                <a:solidFill>
                  <a:srgbClr val="008000"/>
                </a:solidFill>
              </a:rPr>
              <a:t>Pohl et al., </a:t>
            </a:r>
            <a:r>
              <a:rPr lang="is-IS" sz="1400" dirty="0">
                <a:solidFill>
                  <a:srgbClr val="008000"/>
                </a:solidFill>
              </a:rPr>
              <a:t>JINST 12 (2017) no.06, P06020</a:t>
            </a:r>
            <a:endParaRPr lang="de-DE" sz="1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87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488" y="83096"/>
            <a:ext cx="9217024" cy="609600"/>
          </a:xfrm>
        </p:spPr>
        <p:txBody>
          <a:bodyPr/>
          <a:lstStyle/>
          <a:p>
            <a:r>
              <a:rPr lang="en-GB" dirty="0" smtClean="0"/>
              <a:t>Performance of passive CMOS sensors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6" y="849894"/>
            <a:ext cx="4419339" cy="2436839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3152806" y="2134597"/>
            <a:ext cx="79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/>
              <a:t>noise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52604" y="1126485"/>
            <a:ext cx="93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/>
              <a:t>116 e-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432724" y="1414517"/>
            <a:ext cx="93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/>
              <a:t>131 e-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280592" y="2708920"/>
            <a:ext cx="720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chemeClr val="bg1"/>
                </a:solidFill>
              </a:rPr>
              <a:t>DC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44688" y="2276872"/>
            <a:ext cx="576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bg1"/>
                </a:solidFill>
              </a:rPr>
              <a:t>A</a:t>
            </a:r>
            <a:r>
              <a:rPr lang="en-GB" sz="1800" b="1" dirty="0" smtClean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736976" y="980728"/>
            <a:ext cx="5112569" cy="2031325"/>
          </a:xfrm>
          <a:prstGeom prst="rect">
            <a:avLst/>
          </a:prstGeom>
          <a:solidFill>
            <a:srgbClr val="FFFF00">
              <a:alpha val="46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800" b="1" dirty="0" smtClean="0"/>
              <a:t>IV</a:t>
            </a:r>
            <a:r>
              <a:rPr lang="en-GB" sz="1800" dirty="0" smtClean="0"/>
              <a:t> curves of all samples ok  (bias 120 V -&gt; 500 V)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about </a:t>
            </a:r>
            <a:r>
              <a:rPr lang="en-GB" sz="1800" b="1" dirty="0" smtClean="0"/>
              <a:t>220 µm</a:t>
            </a:r>
            <a:r>
              <a:rPr lang="en-GB" sz="1800" dirty="0" smtClean="0"/>
              <a:t> depletion depth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leakage current </a:t>
            </a:r>
            <a:r>
              <a:rPr lang="en-GB" sz="1800" b="1" dirty="0" smtClean="0"/>
              <a:t>20 µA / cm</a:t>
            </a:r>
            <a:r>
              <a:rPr lang="en-GB" sz="1800" b="1" baseline="30000" dirty="0" smtClean="0"/>
              <a:t>3  </a:t>
            </a:r>
            <a:r>
              <a:rPr lang="en-GB" sz="1800" dirty="0" smtClean="0"/>
              <a:t>(IBL: 15 µA/cm</a:t>
            </a:r>
            <a:r>
              <a:rPr lang="en-GB" sz="1800" baseline="30000" dirty="0" smtClean="0"/>
              <a:t>3</a:t>
            </a:r>
            <a:r>
              <a:rPr lang="en-GB" sz="1800" dirty="0" smtClean="0"/>
              <a:t>)</a:t>
            </a:r>
            <a:endParaRPr lang="en-GB" sz="1800" baseline="30000" dirty="0" smtClean="0"/>
          </a:p>
          <a:p>
            <a:pPr marL="285750" indent="-285750">
              <a:buFont typeface="Arial"/>
              <a:buChar char="•"/>
            </a:pPr>
            <a:r>
              <a:rPr lang="en-GB" sz="1800" b="1" dirty="0" smtClean="0"/>
              <a:t>noise </a:t>
            </a:r>
            <a:r>
              <a:rPr lang="en-GB" sz="1800" dirty="0" smtClean="0"/>
              <a:t>as in standard sensors</a:t>
            </a:r>
            <a:r>
              <a:rPr lang="en-GB" sz="1800" b="1" dirty="0" smtClean="0"/>
              <a:t/>
            </a:r>
            <a:br>
              <a:rPr lang="en-GB" sz="1800" b="1" dirty="0" smtClean="0"/>
            </a:br>
            <a:r>
              <a:rPr lang="en-GB" sz="1800" b="1" dirty="0" smtClean="0"/>
              <a:t>- </a:t>
            </a:r>
            <a:r>
              <a:rPr lang="en-GB" sz="1800" dirty="0" smtClean="0"/>
              <a:t>planar </a:t>
            </a:r>
            <a:r>
              <a:rPr lang="en-GB" sz="1800" dirty="0"/>
              <a:t>sensors </a:t>
            </a:r>
            <a:r>
              <a:rPr lang="en-GB" sz="1800" dirty="0" smtClean="0"/>
              <a:t>(</a:t>
            </a:r>
            <a:r>
              <a:rPr lang="en-GB" sz="1800" dirty="0"/>
              <a:t>C</a:t>
            </a:r>
            <a:r>
              <a:rPr lang="en-GB" sz="1800" baseline="-25000" dirty="0"/>
              <a:t>D</a:t>
            </a:r>
            <a:r>
              <a:rPr lang="en-GB" sz="1800" dirty="0"/>
              <a:t> = 117 </a:t>
            </a:r>
            <a:r>
              <a:rPr lang="en-GB" sz="1800" dirty="0" err="1"/>
              <a:t>fF</a:t>
            </a:r>
            <a:r>
              <a:rPr lang="en-GB" sz="1800" dirty="0"/>
              <a:t>): ENC = 120 e-</a:t>
            </a:r>
          </a:p>
          <a:p>
            <a:r>
              <a:rPr lang="en-GB" sz="1800" dirty="0"/>
              <a:t>     - 3D-Si sensors   (C</a:t>
            </a:r>
            <a:r>
              <a:rPr lang="en-GB" sz="1800" baseline="-25000" dirty="0"/>
              <a:t>D</a:t>
            </a:r>
            <a:r>
              <a:rPr lang="en-GB" sz="1800" dirty="0"/>
              <a:t> = 180 </a:t>
            </a:r>
            <a:r>
              <a:rPr lang="en-GB" sz="1800" dirty="0" err="1"/>
              <a:t>fF</a:t>
            </a:r>
            <a:r>
              <a:rPr lang="en-GB" sz="1800" dirty="0"/>
              <a:t>): ENC = 140 e</a:t>
            </a:r>
            <a:r>
              <a:rPr lang="en-GB" sz="1800" dirty="0" smtClean="0"/>
              <a:t>-</a:t>
            </a:r>
          </a:p>
          <a:p>
            <a:pPr marL="285750" indent="-285750">
              <a:buFont typeface="Arial"/>
              <a:buChar char="•"/>
            </a:pPr>
            <a:r>
              <a:rPr lang="en-GB" sz="1800" b="1" dirty="0" smtClean="0">
                <a:solidFill>
                  <a:srgbClr val="FF0000"/>
                </a:solidFill>
              </a:rPr>
              <a:t>high efficiency after irradiation</a:t>
            </a:r>
            <a:r>
              <a:rPr lang="en-GB" sz="1800" dirty="0" smtClean="0"/>
              <a:t> (1 x 10</a:t>
            </a:r>
            <a:r>
              <a:rPr lang="en-GB" sz="1800" baseline="30000" dirty="0" smtClean="0"/>
              <a:t>15</a:t>
            </a:r>
            <a:r>
              <a:rPr lang="en-GB" sz="1800" dirty="0" smtClean="0"/>
              <a:t> </a:t>
            </a:r>
            <a:r>
              <a:rPr lang="en-GB" sz="1800" dirty="0" err="1" smtClean="0"/>
              <a:t>n</a:t>
            </a:r>
            <a:r>
              <a:rPr lang="en-GB" sz="1800" baseline="-25000" dirty="0" err="1" smtClean="0"/>
              <a:t>eq</a:t>
            </a:r>
            <a:r>
              <a:rPr lang="en-GB" sz="1800" dirty="0" smtClean="0"/>
              <a:t>/cm</a:t>
            </a:r>
            <a:r>
              <a:rPr lang="en-GB" sz="1800" baseline="30000" dirty="0" smtClean="0"/>
              <a:t>2</a:t>
            </a:r>
            <a:r>
              <a:rPr lang="en-GB" sz="1800" dirty="0" smtClean="0"/>
              <a:t>)</a:t>
            </a:r>
            <a:endParaRPr lang="en-GB" sz="18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3883" y="3284984"/>
            <a:ext cx="5580788" cy="3312368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5313040" y="5733256"/>
            <a:ext cx="117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/>
              <a:t>3.2 GeV e-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-23786" y="3501008"/>
            <a:ext cx="4536504" cy="2963205"/>
            <a:chOff x="0" y="3645024"/>
            <a:chExt cx="4536504" cy="2963205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645024"/>
              <a:ext cx="4536504" cy="2963205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2576736" y="4797152"/>
              <a:ext cx="11655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/>
                <a:t>before</a:t>
              </a:r>
            </a:p>
            <a:p>
              <a:r>
                <a:rPr lang="en-GB" sz="1800" dirty="0" smtClean="0"/>
                <a:t>irradiation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992560" y="4941168"/>
              <a:ext cx="63350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/>
                <a:t>after</a:t>
              </a:r>
            </a:p>
            <a:p>
              <a:r>
                <a:rPr lang="en-GB" sz="1800" dirty="0" err="1" smtClean="0"/>
                <a:t>irrad</a:t>
              </a:r>
              <a:endParaRPr lang="en-GB" sz="1800" dirty="0" smtClean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152800" y="5517232"/>
              <a:ext cx="1171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 smtClean="0"/>
                <a:t>3.2 GeV e-</a:t>
              </a:r>
            </a:p>
          </p:txBody>
        </p:sp>
      </p:grpSp>
      <p:sp>
        <p:nvSpPr>
          <p:cNvPr id="19" name="Rectangle 18"/>
          <p:cNvSpPr/>
          <p:nvPr/>
        </p:nvSpPr>
        <p:spPr>
          <a:xfrm>
            <a:off x="3440832" y="6505599"/>
            <a:ext cx="48791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>
                <a:solidFill>
                  <a:srgbClr val="008000"/>
                </a:solidFill>
              </a:rPr>
              <a:t>D.-</a:t>
            </a:r>
            <a:r>
              <a:rPr lang="de-DE" sz="1400" dirty="0">
                <a:solidFill>
                  <a:srgbClr val="008000"/>
                </a:solidFill>
              </a:rPr>
              <a:t>L. </a:t>
            </a:r>
            <a:r>
              <a:rPr lang="de-DE" sz="1400" dirty="0" smtClean="0">
                <a:solidFill>
                  <a:srgbClr val="008000"/>
                </a:solidFill>
              </a:rPr>
              <a:t>Pohl et al., </a:t>
            </a:r>
            <a:r>
              <a:rPr lang="is-IS" sz="1400" dirty="0">
                <a:solidFill>
                  <a:srgbClr val="008000"/>
                </a:solidFill>
              </a:rPr>
              <a:t>JINST 12 (2017) no.06, P06020</a:t>
            </a:r>
            <a:endParaRPr lang="de-DE" sz="1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029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414974" y="1700808"/>
            <a:ext cx="948950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0000FF"/>
                </a:solidFill>
              </a:rPr>
              <a:t>FE chip</a:t>
            </a:r>
          </a:p>
          <a:p>
            <a:pPr marL="571500" indent="-571500">
              <a:buFont typeface="Lucida Grande"/>
              <a:buChar char="-"/>
            </a:pPr>
            <a:r>
              <a:rPr lang="en-GB" sz="2800" dirty="0" smtClean="0"/>
              <a:t>A complex </a:t>
            </a:r>
            <a:r>
              <a:rPr lang="en-GB" sz="2800" dirty="0" smtClean="0"/>
              <a:t>chip </a:t>
            </a:r>
            <a:r>
              <a:rPr lang="en-GB" sz="2800" dirty="0" smtClean="0"/>
              <a:t>(o(10</a:t>
            </a:r>
            <a:r>
              <a:rPr lang="en-GB" sz="2800" baseline="30000" dirty="0" smtClean="0"/>
              <a:t>9</a:t>
            </a:r>
            <a:r>
              <a:rPr lang="en-GB" sz="2800" dirty="0" smtClean="0"/>
              <a:t>) transistors) </a:t>
            </a:r>
            <a:r>
              <a:rPr lang="en-GB" sz="2800" dirty="0" smtClean="0"/>
              <a:t>in general can only be done by </a:t>
            </a:r>
            <a:r>
              <a:rPr lang="en-GB" sz="2800" dirty="0" smtClean="0"/>
              <a:t>industry and needs </a:t>
            </a:r>
            <a:r>
              <a:rPr lang="en-GB" sz="2800" dirty="0"/>
              <a:t>many years </a:t>
            </a:r>
            <a:r>
              <a:rPr lang="en-GB" sz="2800" dirty="0" smtClean="0"/>
              <a:t>of development ... !</a:t>
            </a:r>
            <a:r>
              <a:rPr lang="en-GB" sz="2800" dirty="0" smtClean="0"/>
              <a:t>? ... and is too expensive ... !?</a:t>
            </a:r>
            <a:endParaRPr lang="en-GB" sz="2800" dirty="0"/>
          </a:p>
          <a:p>
            <a:endParaRPr lang="en-GB" sz="2800" dirty="0" smtClean="0"/>
          </a:p>
          <a:p>
            <a:pPr marL="571500" indent="-571500">
              <a:buFont typeface="Lucida Grande"/>
              <a:buChar char="-"/>
            </a:pPr>
            <a:r>
              <a:rPr lang="en-GB" sz="2800" dirty="0" smtClean="0"/>
              <a:t>250 </a:t>
            </a:r>
            <a:r>
              <a:rPr lang="en-GB" sz="2800" dirty="0"/>
              <a:t>nm technology was </a:t>
            </a:r>
            <a:r>
              <a:rPr lang="en-GB" sz="2800" dirty="0" err="1"/>
              <a:t>radhard</a:t>
            </a:r>
            <a:r>
              <a:rPr lang="en-GB" sz="2800" dirty="0"/>
              <a:t> =&gt; 65 nm technology is even better </a:t>
            </a:r>
            <a:r>
              <a:rPr lang="en-GB" sz="2800" dirty="0" smtClean="0"/>
              <a:t>... !?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40521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6969224" y="4149080"/>
            <a:ext cx="2939605" cy="2376264"/>
            <a:chOff x="7229679" y="4365104"/>
            <a:chExt cx="2679150" cy="208823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29679" y="4365104"/>
              <a:ext cx="2679150" cy="190094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8481392" y="6093296"/>
              <a:ext cx="360040" cy="360040"/>
            </a:xfrm>
            <a:prstGeom prst="rect">
              <a:avLst/>
            </a:prstGeom>
            <a:solidFill>
              <a:srgbClr val="FFFFFF"/>
            </a:solidFill>
            <a:ln w="190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640632" y="1556792"/>
            <a:ext cx="6612600" cy="2847975"/>
            <a:chOff x="1568624" y="1556792"/>
            <a:chExt cx="6612600" cy="2847975"/>
          </a:xfrm>
        </p:grpSpPr>
        <p:grpSp>
          <p:nvGrpSpPr>
            <p:cNvPr id="26" name="Group 25"/>
            <p:cNvGrpSpPr/>
            <p:nvPr/>
          </p:nvGrpSpPr>
          <p:grpSpPr>
            <a:xfrm>
              <a:off x="1568624" y="1556792"/>
              <a:ext cx="6612600" cy="2847975"/>
              <a:chOff x="213254" y="3605361"/>
              <a:chExt cx="6612600" cy="2847975"/>
            </a:xfrm>
          </p:grpSpPr>
          <p:sp>
            <p:nvSpPr>
              <p:cNvPr id="27" name="Rounded Rectangle 26"/>
              <p:cNvSpPr/>
              <p:nvPr/>
            </p:nvSpPr>
            <p:spPr bwMode="auto">
              <a:xfrm>
                <a:off x="213254" y="3605361"/>
                <a:ext cx="6612600" cy="2847975"/>
              </a:xfrm>
              <a:prstGeom prst="roundRect">
                <a:avLst>
                  <a:gd name="adj" fmla="val 4767"/>
                </a:avLst>
              </a:prstGeom>
              <a:solidFill>
                <a:schemeClr val="bg2">
                  <a:lumMod val="40000"/>
                  <a:lumOff val="60000"/>
                </a:schemeClr>
              </a:solidFill>
              <a:ln w="38100" cap="flat" cmpd="sng" algn="ctr">
                <a:solidFill>
                  <a:srgbClr val="0000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pPr>
                  <a:defRPr/>
                </a:pPr>
                <a:endParaRPr lang="en-US" dirty="0">
                  <a:cs typeface="Arial" charset="0"/>
                </a:endParaRPr>
              </a:p>
            </p:txBody>
          </p:sp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213254" y="3941317"/>
                <a:ext cx="6419983" cy="2479675"/>
                <a:chOff x="196850" y="4011613"/>
                <a:chExt cx="5926138" cy="2480625"/>
              </a:xfrm>
            </p:grpSpPr>
            <p:pic>
              <p:nvPicPr>
                <p:cNvPr id="29" name="Picture 1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009775" y="4011613"/>
                  <a:ext cx="1757363" cy="16573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" name="Picture 13"/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9275" y="4292600"/>
                  <a:ext cx="719138" cy="10541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96850" y="5661657"/>
                  <a:ext cx="1638300" cy="83058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Arial" charset="0"/>
                    </a:defRPr>
                  </a:lvl1pPr>
                  <a:lvl2pPr marL="742950" indent="-285750"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2pPr>
                  <a:lvl3pPr marL="1143000" indent="-228600"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sz="1200" dirty="0" smtClean="0">
                      <a:solidFill>
                        <a:srgbClr val="000066"/>
                      </a:solidFill>
                      <a:latin typeface="Calibri" charset="0"/>
                    </a:rPr>
                    <a:t>250 nm technology</a:t>
                  </a:r>
                  <a:endParaRPr lang="en-US" sz="1200" b="0" dirty="0" smtClean="0">
                    <a:solidFill>
                      <a:srgbClr val="000066"/>
                    </a:solidFill>
                    <a:latin typeface="Calibri" charset="0"/>
                  </a:endParaRPr>
                </a:p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sz="1200" dirty="0" smtClean="0">
                      <a:solidFill>
                        <a:srgbClr val="000066"/>
                      </a:solidFill>
                      <a:latin typeface="Calibri" charset="0"/>
                    </a:rPr>
                    <a:t>pixel size 400 × 50 µm</a:t>
                  </a:r>
                  <a:r>
                    <a:rPr lang="en-US" sz="1200" baseline="30000" dirty="0" smtClean="0">
                      <a:solidFill>
                        <a:srgbClr val="000066"/>
                      </a:solidFill>
                      <a:latin typeface="Calibri" charset="0"/>
                    </a:rPr>
                    <a:t>2</a:t>
                  </a:r>
                  <a:r>
                    <a:rPr lang="en-US" sz="1200" dirty="0" smtClean="0">
                      <a:solidFill>
                        <a:srgbClr val="000066"/>
                      </a:solidFill>
                      <a:latin typeface="Calibri" charset="0"/>
                    </a:rPr>
                    <a:t> </a:t>
                  </a:r>
                </a:p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sz="1200" dirty="0" smtClean="0">
                      <a:solidFill>
                        <a:srgbClr val="000066"/>
                      </a:solidFill>
                      <a:latin typeface="Calibri" charset="0"/>
                    </a:rPr>
                    <a:t>3.5 M. transistors</a:t>
                  </a:r>
                </a:p>
              </p:txBody>
            </p:sp>
            <p:sp>
              <p:nvSpPr>
                <p:cNvPr id="32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2103438" y="5661657"/>
                  <a:ext cx="1663700" cy="83058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Arial" charset="0"/>
                    </a:defRPr>
                  </a:lvl1pPr>
                  <a:lvl2pPr marL="742950" indent="-285750"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2pPr>
                  <a:lvl3pPr marL="1143000" indent="-228600"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sz="1200" dirty="0" smtClean="0">
                      <a:solidFill>
                        <a:srgbClr val="000066"/>
                      </a:solidFill>
                      <a:latin typeface="Calibri" charset="0"/>
                    </a:rPr>
                    <a:t>130 nm technology</a:t>
                  </a:r>
                </a:p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sz="1200" dirty="0" smtClean="0">
                      <a:solidFill>
                        <a:srgbClr val="000066"/>
                      </a:solidFill>
                      <a:latin typeface="Calibri" charset="0"/>
                    </a:rPr>
                    <a:t>pixel size 250 × 50 µm</a:t>
                  </a:r>
                  <a:r>
                    <a:rPr lang="en-US" sz="1200" baseline="30000" dirty="0" smtClean="0">
                      <a:solidFill>
                        <a:srgbClr val="000066"/>
                      </a:solidFill>
                      <a:latin typeface="Calibri" charset="0"/>
                    </a:rPr>
                    <a:t>2</a:t>
                  </a:r>
                </a:p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sz="1200" dirty="0">
                      <a:solidFill>
                        <a:srgbClr val="000066"/>
                      </a:solidFill>
                      <a:latin typeface="Calibri" charset="0"/>
                    </a:rPr>
                    <a:t>7</a:t>
                  </a:r>
                  <a:r>
                    <a:rPr lang="en-US" sz="1200" dirty="0" smtClean="0">
                      <a:solidFill>
                        <a:srgbClr val="000066"/>
                      </a:solidFill>
                      <a:latin typeface="Calibri" charset="0"/>
                    </a:rPr>
                    <a:t>0 M transistors</a:t>
                  </a:r>
                </a:p>
              </p:txBody>
            </p:sp>
            <p:sp>
              <p:nvSpPr>
                <p:cNvPr id="33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611188" y="4371975"/>
                  <a:ext cx="442912" cy="25082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sz="1400">
                      <a:solidFill>
                        <a:srgbClr val="000066"/>
                      </a:solidFill>
                      <a:latin typeface="Calibri" charset="0"/>
                    </a:rPr>
                    <a:t>FE-I3</a:t>
                  </a:r>
                  <a:endParaRPr lang="en-US" sz="1400" b="0">
                    <a:solidFill>
                      <a:srgbClr val="000066"/>
                    </a:solidFill>
                    <a:latin typeface="Calibri" charset="0"/>
                  </a:endParaRPr>
                </a:p>
              </p:txBody>
            </p:sp>
            <p:sp>
              <p:nvSpPr>
                <p:cNvPr id="36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2151063" y="4119563"/>
                  <a:ext cx="442912" cy="25241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sz="1400">
                      <a:solidFill>
                        <a:srgbClr val="000066"/>
                      </a:solidFill>
                      <a:latin typeface="Calibri" charset="0"/>
                    </a:rPr>
                    <a:t>FE-I4</a:t>
                  </a:r>
                  <a:endParaRPr lang="en-US" sz="1400" b="0">
                    <a:solidFill>
                      <a:srgbClr val="000066"/>
                    </a:solidFill>
                    <a:latin typeface="Calibri" charset="0"/>
                  </a:endParaRPr>
                </a:p>
              </p:txBody>
            </p:sp>
            <p:sp>
              <p:nvSpPr>
                <p:cNvPr id="37" name="Rectangle 19"/>
                <p:cNvSpPr>
                  <a:spLocks noChangeArrowheads="1"/>
                </p:cNvSpPr>
                <p:nvPr/>
              </p:nvSpPr>
              <p:spPr bwMode="auto">
                <a:xfrm>
                  <a:off x="4222750" y="4083050"/>
                  <a:ext cx="1900238" cy="1530350"/>
                </a:xfrm>
                <a:prstGeom prst="rect">
                  <a:avLst/>
                </a:prstGeom>
                <a:pattFill prst="pct60">
                  <a:fgClr>
                    <a:srgbClr val="BBBB51"/>
                  </a:fgClr>
                  <a:bgClr>
                    <a:schemeClr val="bg1"/>
                  </a:bgClr>
                </a:pattFill>
                <a:ln w="34925">
                  <a:solidFill>
                    <a:srgbClr val="797437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3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4294188" y="4165600"/>
                  <a:ext cx="442912" cy="252413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sz="1400" dirty="0" smtClean="0">
                      <a:solidFill>
                        <a:srgbClr val="000066"/>
                      </a:solidFill>
                      <a:latin typeface="Calibri" charset="0"/>
                    </a:rPr>
                    <a:t>FE-65</a:t>
                  </a:r>
                  <a:endParaRPr lang="en-US" sz="1400" b="0" dirty="0">
                    <a:solidFill>
                      <a:srgbClr val="000066"/>
                    </a:solidFill>
                    <a:latin typeface="Calibri" charset="0"/>
                  </a:endParaRPr>
                </a:p>
              </p:txBody>
            </p:sp>
            <p:sp>
              <p:nvSpPr>
                <p:cNvPr id="39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4356100" y="5661657"/>
                  <a:ext cx="1677988" cy="83058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Arial" charset="0"/>
                    </a:defRPr>
                  </a:lvl1pPr>
                  <a:lvl2pPr marL="742950" indent="-285750"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2pPr>
                  <a:lvl3pPr marL="1143000" indent="-228600"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sz="1200" dirty="0" smtClean="0">
                      <a:solidFill>
                        <a:srgbClr val="000066"/>
                      </a:solidFill>
                      <a:latin typeface="Calibri" charset="0"/>
                    </a:rPr>
                    <a:t>65 nm technology</a:t>
                  </a:r>
                </a:p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sz="1200" dirty="0" smtClean="0">
                      <a:solidFill>
                        <a:srgbClr val="000066"/>
                      </a:solidFill>
                      <a:latin typeface="Calibri" charset="0"/>
                    </a:rPr>
                    <a:t>pixel size 50 × 50 µm</a:t>
                  </a:r>
                  <a:r>
                    <a:rPr lang="en-US" sz="1200" baseline="30000" dirty="0" smtClean="0">
                      <a:solidFill>
                        <a:srgbClr val="000066"/>
                      </a:solidFill>
                      <a:latin typeface="Calibri" charset="0"/>
                    </a:rPr>
                    <a:t>2</a:t>
                  </a:r>
                  <a:r>
                    <a:rPr lang="en-US" sz="1200" dirty="0" smtClean="0">
                      <a:solidFill>
                        <a:srgbClr val="000066"/>
                      </a:solidFill>
                      <a:latin typeface="Calibri" charset="0"/>
                    </a:rPr>
                    <a:t> </a:t>
                  </a:r>
                </a:p>
                <a:p>
                  <a:pPr>
                    <a:spcBef>
                      <a:spcPct val="50000"/>
                    </a:spcBef>
                    <a:defRPr/>
                  </a:pPr>
                  <a:r>
                    <a:rPr lang="en-US" dirty="0" smtClean="0">
                      <a:solidFill>
                        <a:srgbClr val="000066"/>
                      </a:solidFill>
                      <a:latin typeface="Calibri" charset="0"/>
                    </a:rPr>
                    <a:t>~ 10</a:t>
                  </a:r>
                  <a:r>
                    <a:rPr lang="en-US" sz="1200" dirty="0" smtClean="0">
                      <a:solidFill>
                        <a:srgbClr val="000066"/>
                      </a:solidFill>
                      <a:latin typeface="Calibri" charset="0"/>
                    </a:rPr>
                    <a:t>00 </a:t>
                  </a:r>
                  <a:r>
                    <a:rPr lang="en-US" sz="1200" dirty="0">
                      <a:solidFill>
                        <a:srgbClr val="000066"/>
                      </a:solidFill>
                      <a:latin typeface="Calibri" charset="0"/>
                    </a:rPr>
                    <a:t>M</a:t>
                  </a:r>
                  <a:r>
                    <a:rPr lang="en-US" sz="1200" dirty="0" smtClean="0">
                      <a:solidFill>
                        <a:srgbClr val="000066"/>
                      </a:solidFill>
                      <a:latin typeface="Calibri" charset="0"/>
                    </a:rPr>
                    <a:t> transistors</a:t>
                  </a:r>
                </a:p>
              </p:txBody>
            </p:sp>
          </p:grpSp>
        </p:grpSp>
        <p:sp>
          <p:nvSpPr>
            <p:cNvPr id="40" name="TextBox 39"/>
            <p:cNvSpPr txBox="1"/>
            <p:nvPr/>
          </p:nvSpPr>
          <p:spPr>
            <a:xfrm>
              <a:off x="5975919" y="2332037"/>
              <a:ext cx="1929409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0" dirty="0" smtClean="0"/>
                <a:t>hit rate 2-3 GHz/cm</a:t>
              </a:r>
              <a:r>
                <a:rPr lang="en-GB" sz="1400" b="0" baseline="30000" dirty="0" smtClean="0"/>
                <a:t>2</a:t>
              </a:r>
            </a:p>
            <a:p>
              <a:r>
                <a:rPr lang="en-GB" sz="1400" b="0" dirty="0" smtClean="0"/>
                <a:t>&lt; 1 MHz trigger @12µs</a:t>
              </a:r>
            </a:p>
            <a:p>
              <a:r>
                <a:rPr lang="en-GB" sz="1400" b="0" dirty="0" smtClean="0"/>
                <a:t>3.5 </a:t>
              </a:r>
              <a:r>
                <a:rPr lang="en-GB" sz="1400" b="0" dirty="0" err="1" smtClean="0"/>
                <a:t>mW</a:t>
              </a:r>
              <a:r>
                <a:rPr lang="en-GB" sz="1400" b="0" dirty="0" smtClean="0"/>
                <a:t>/mm</a:t>
              </a:r>
              <a:r>
                <a:rPr lang="en-GB" sz="1400" b="0" baseline="30000" dirty="0" smtClean="0"/>
                <a:t>2</a:t>
              </a:r>
            </a:p>
            <a:p>
              <a:r>
                <a:rPr lang="en-GB" sz="1400" b="0" dirty="0" smtClean="0"/>
                <a:t>rad hard: 	2x10</a:t>
              </a:r>
              <a:r>
                <a:rPr lang="en-GB" sz="1400" b="0" baseline="30000" dirty="0" smtClean="0"/>
                <a:t>16</a:t>
              </a:r>
              <a:r>
                <a:rPr lang="en-GB" sz="1400" b="0" dirty="0" smtClean="0"/>
                <a:t>/cm</a:t>
              </a:r>
              <a:r>
                <a:rPr lang="en-GB" sz="1400" b="0" baseline="30000" dirty="0" smtClean="0"/>
                <a:t>2</a:t>
              </a:r>
              <a:br>
                <a:rPr lang="en-GB" sz="1400" b="0" baseline="30000" dirty="0" smtClean="0"/>
              </a:br>
              <a:r>
                <a:rPr lang="en-GB" sz="1400" b="0" baseline="30000" dirty="0" smtClean="0"/>
                <a:t>	</a:t>
              </a:r>
              <a:r>
                <a:rPr lang="en-GB" sz="1400" b="0" dirty="0" smtClean="0"/>
                <a:t>1 Grad</a:t>
              </a:r>
            </a:p>
            <a:p>
              <a:endParaRPr lang="en-GB" sz="1400" b="0" dirty="0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Pixel R/O-Chip for HL-LHC rates (and radiation)</a:t>
            </a:r>
            <a:endParaRPr lang="en-GB" dirty="0"/>
          </a:p>
        </p:txBody>
      </p:sp>
      <p:sp>
        <p:nvSpPr>
          <p:cNvPr id="6148" name="Slide Number Placeholder 1"/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fld id="{3EA293C3-E69F-6348-8453-4E10995323C2}" type="slidenum">
              <a:rPr lang="cs-CZ" b="0" smtClean="0">
                <a:solidFill>
                  <a:srgbClr val="000066"/>
                </a:solidFill>
                <a:latin typeface="Calibri" charset="0"/>
              </a:rPr>
              <a:pPr>
                <a:defRPr/>
              </a:pPr>
              <a:t>15</a:t>
            </a:fld>
            <a:endParaRPr lang="cs-CZ" b="0" smtClean="0">
              <a:solidFill>
                <a:srgbClr val="000066"/>
              </a:solidFill>
              <a:latin typeface="Calibri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975" y="692696"/>
            <a:ext cx="9559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GB" sz="1800" dirty="0"/>
              <a:t>E</a:t>
            </a:r>
            <a:r>
              <a:rPr lang="en-GB" sz="1800" dirty="0" smtClean="0"/>
              <a:t>ffort and costs so large that joint approach (cross experiments) is needed -&gt;</a:t>
            </a:r>
            <a:r>
              <a:rPr lang="en-GB" sz="1800" b="1" dirty="0" smtClean="0"/>
              <a:t> </a:t>
            </a:r>
            <a:r>
              <a:rPr lang="en-GB" sz="1800" b="1" dirty="0" smtClean="0">
                <a:solidFill>
                  <a:srgbClr val="FF0000"/>
                </a:solidFill>
              </a:rPr>
              <a:t>RD53</a:t>
            </a:r>
            <a:r>
              <a:rPr lang="en-GB" sz="1800" b="1" dirty="0" smtClean="0"/>
              <a:t> </a:t>
            </a:r>
            <a:r>
              <a:rPr lang="en-GB" sz="1800" dirty="0" smtClean="0"/>
              <a:t>(20 Institutes)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800" dirty="0" smtClean="0"/>
              <a:t>High hit rate (not smaller pixel size) requires high logic density </a:t>
            </a:r>
            <a:r>
              <a:rPr lang="en-GB" sz="1800" b="1" dirty="0" smtClean="0"/>
              <a:t>-&gt; </a:t>
            </a:r>
            <a:r>
              <a:rPr lang="en-GB" sz="1800" b="1" dirty="0" smtClean="0">
                <a:solidFill>
                  <a:srgbClr val="FF0000"/>
                </a:solidFill>
              </a:rPr>
              <a:t>65nm TSMC</a:t>
            </a:r>
            <a:endParaRPr lang="en-GB" sz="18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00472" y="4581128"/>
            <a:ext cx="713528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GB" sz="1800" dirty="0" smtClean="0"/>
              <a:t>FE-65 prototypes (2016) -&gt; RD53A (full size chip) -&gt; </a:t>
            </a:r>
            <a:r>
              <a:rPr lang="en-GB" sz="1800" dirty="0" smtClean="0">
                <a:solidFill>
                  <a:srgbClr val="FF0000"/>
                </a:solidFill>
              </a:rPr>
              <a:t>back from foundry</a:t>
            </a:r>
            <a:endParaRPr lang="en-GB" sz="1800" dirty="0">
              <a:solidFill>
                <a:srgbClr val="FF0000"/>
              </a:solidFill>
            </a:endParaRPr>
          </a:p>
          <a:p>
            <a:pPr marL="285750" indent="-285750">
              <a:buFont typeface="Wingdings" charset="2"/>
              <a:buChar char="§"/>
            </a:pPr>
            <a:r>
              <a:rPr lang="en-GB" sz="1800" dirty="0"/>
              <a:t>D</a:t>
            </a:r>
            <a:r>
              <a:rPr lang="en-GB" sz="1800" dirty="0" smtClean="0"/>
              <a:t>eep </a:t>
            </a:r>
            <a:r>
              <a:rPr lang="en-GB" sz="1800" dirty="0"/>
              <a:t>submicron (250 </a:t>
            </a:r>
            <a:r>
              <a:rPr lang="en-GB" sz="1800" dirty="0" smtClean="0"/>
              <a:t>nm &amp; </a:t>
            </a:r>
            <a:r>
              <a:rPr lang="en-GB" sz="1800" dirty="0"/>
              <a:t>130 nm) saved LHC pixel R/O chips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800" dirty="0" smtClean="0"/>
              <a:t>65 nm has its </a:t>
            </a:r>
            <a:r>
              <a:rPr lang="en-GB" sz="1800" dirty="0" smtClean="0">
                <a:solidFill>
                  <a:srgbClr val="FF0000"/>
                </a:solidFill>
              </a:rPr>
              <a:t>own </a:t>
            </a:r>
            <a:r>
              <a:rPr lang="en-GB" sz="1800" dirty="0" smtClean="0"/>
              <a:t>– geometry induced – </a:t>
            </a:r>
            <a:r>
              <a:rPr lang="en-GB" sz="1800" dirty="0" smtClean="0">
                <a:solidFill>
                  <a:srgbClr val="0000FF"/>
                </a:solidFill>
              </a:rPr>
              <a:t>radiation effects </a:t>
            </a:r>
            <a:r>
              <a:rPr lang="en-GB" sz="1800" dirty="0" smtClean="0"/>
              <a:t>to deal with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800" dirty="0"/>
              <a:t>R</a:t>
            </a:r>
            <a:r>
              <a:rPr lang="en-GB" sz="1800" dirty="0" smtClean="0"/>
              <a:t>equires long and tedious study program ...</a:t>
            </a:r>
          </a:p>
          <a:p>
            <a:pPr marL="285750" indent="-285750">
              <a:buFont typeface="Wingdings" charset="2"/>
              <a:buChar char="§"/>
            </a:pPr>
            <a:endParaRPr lang="en-GB" sz="1800" dirty="0"/>
          </a:p>
          <a:p>
            <a:pPr marL="285750" indent="-285750">
              <a:buFont typeface="Wingdings" charset="2"/>
              <a:buChar char="§"/>
            </a:pPr>
            <a:endParaRPr lang="en-GB" sz="1800" dirty="0" smtClean="0"/>
          </a:p>
          <a:p>
            <a:endParaRPr lang="en-GB" sz="18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1712640" y="5877272"/>
            <a:ext cx="49295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RINCE = Radiation Induced </a:t>
            </a:r>
            <a:r>
              <a:rPr lang="en-GB" sz="1800" dirty="0" smtClean="0">
                <a:solidFill>
                  <a:srgbClr val="0000FF"/>
                </a:solidFill>
              </a:rPr>
              <a:t>Narrow Channel </a:t>
            </a:r>
            <a:r>
              <a:rPr lang="en-GB" sz="1800" dirty="0" smtClean="0"/>
              <a:t>Effects</a:t>
            </a:r>
          </a:p>
          <a:p>
            <a:r>
              <a:rPr lang="en-GB" sz="1800" dirty="0" smtClean="0"/>
              <a:t>RISCE </a:t>
            </a:r>
            <a:r>
              <a:rPr lang="en-GB" sz="1800" dirty="0"/>
              <a:t>= Radiation Induced </a:t>
            </a:r>
            <a:r>
              <a:rPr lang="en-GB" sz="1800" dirty="0" smtClean="0">
                <a:solidFill>
                  <a:srgbClr val="0000FF"/>
                </a:solidFill>
              </a:rPr>
              <a:t>Short Channel</a:t>
            </a:r>
            <a:r>
              <a:rPr lang="en-GB" sz="1800" dirty="0" smtClean="0"/>
              <a:t> </a:t>
            </a:r>
            <a:r>
              <a:rPr lang="en-GB" sz="1800" dirty="0"/>
              <a:t>Effects</a:t>
            </a:r>
          </a:p>
          <a:p>
            <a:endParaRPr lang="en-GB" sz="1800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3656856" y="2348880"/>
            <a:ext cx="197183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dirty="0" smtClean="0">
                <a:solidFill>
                  <a:schemeClr val="bg1"/>
                </a:solidFill>
              </a:rPr>
              <a:t>hit rate </a:t>
            </a:r>
            <a:r>
              <a:rPr lang="en-GB" sz="1400" dirty="0">
                <a:solidFill>
                  <a:schemeClr val="bg1"/>
                </a:solidFill>
              </a:rPr>
              <a:t>&lt;</a:t>
            </a:r>
            <a:r>
              <a:rPr lang="en-GB" sz="1400" b="0" dirty="0" smtClean="0">
                <a:solidFill>
                  <a:schemeClr val="bg1"/>
                </a:solidFill>
              </a:rPr>
              <a:t> 400 MHz/cm</a:t>
            </a:r>
            <a:r>
              <a:rPr lang="en-GB" sz="1400" b="0" baseline="30000" dirty="0" smtClean="0">
                <a:solidFill>
                  <a:schemeClr val="bg1"/>
                </a:solidFill>
              </a:rPr>
              <a:t>2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1.8 </a:t>
            </a:r>
            <a:r>
              <a:rPr lang="en-GB" sz="1400" b="0" dirty="0" err="1" smtClean="0">
                <a:solidFill>
                  <a:schemeClr val="bg1"/>
                </a:solidFill>
              </a:rPr>
              <a:t>mW</a:t>
            </a:r>
            <a:r>
              <a:rPr lang="en-GB" sz="1400" b="0" dirty="0" smtClean="0">
                <a:solidFill>
                  <a:schemeClr val="bg1"/>
                </a:solidFill>
              </a:rPr>
              <a:t>/mm</a:t>
            </a:r>
            <a:r>
              <a:rPr lang="en-GB" sz="1400" b="0" baseline="30000" dirty="0" smtClean="0">
                <a:solidFill>
                  <a:schemeClr val="bg1"/>
                </a:solidFill>
              </a:rPr>
              <a:t>2</a:t>
            </a:r>
          </a:p>
          <a:p>
            <a:r>
              <a:rPr lang="en-GB" sz="1400" b="0" dirty="0" smtClean="0">
                <a:solidFill>
                  <a:schemeClr val="bg1"/>
                </a:solidFill>
              </a:rPr>
              <a:t>rad hard: 	5x10</a:t>
            </a:r>
            <a:r>
              <a:rPr lang="en-GB" sz="1400" b="0" baseline="30000" dirty="0" smtClean="0">
                <a:solidFill>
                  <a:schemeClr val="bg1"/>
                </a:solidFill>
              </a:rPr>
              <a:t>15</a:t>
            </a:r>
            <a:r>
              <a:rPr lang="en-GB" sz="1400" b="0" dirty="0" smtClean="0">
                <a:solidFill>
                  <a:schemeClr val="bg1"/>
                </a:solidFill>
              </a:rPr>
              <a:t>/cm</a:t>
            </a:r>
            <a:r>
              <a:rPr lang="en-GB" sz="1400" b="0" baseline="30000" dirty="0" smtClean="0">
                <a:solidFill>
                  <a:schemeClr val="bg1"/>
                </a:solidFill>
              </a:rPr>
              <a:t>2</a:t>
            </a:r>
            <a:br>
              <a:rPr lang="en-GB" sz="1400" b="0" baseline="30000" dirty="0" smtClean="0">
                <a:solidFill>
                  <a:schemeClr val="bg1"/>
                </a:solidFill>
              </a:rPr>
            </a:br>
            <a:r>
              <a:rPr lang="en-GB" sz="1400" b="0" baseline="30000" dirty="0" smtClean="0">
                <a:solidFill>
                  <a:schemeClr val="bg1"/>
                </a:solidFill>
              </a:rPr>
              <a:t>	</a:t>
            </a:r>
            <a:r>
              <a:rPr lang="en-GB" sz="1400" dirty="0" smtClean="0">
                <a:solidFill>
                  <a:schemeClr val="bg1"/>
                </a:solidFill>
              </a:rPr>
              <a:t>200 </a:t>
            </a:r>
            <a:r>
              <a:rPr lang="en-GB" sz="1400" dirty="0" err="1" smtClean="0">
                <a:solidFill>
                  <a:schemeClr val="bg1"/>
                </a:solidFill>
              </a:rPr>
              <a:t>M</a:t>
            </a:r>
            <a:r>
              <a:rPr lang="en-GB" sz="1400" b="0" dirty="0" err="1" smtClean="0">
                <a:solidFill>
                  <a:schemeClr val="bg1"/>
                </a:solidFill>
              </a:rPr>
              <a:t>rad</a:t>
            </a:r>
            <a:endParaRPr lang="en-GB" sz="1400" b="0" dirty="0" smtClean="0">
              <a:solidFill>
                <a:schemeClr val="bg1"/>
              </a:solidFill>
            </a:endParaRPr>
          </a:p>
          <a:p>
            <a:endParaRPr lang="en-GB" sz="1400" b="0" dirty="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1712640" y="2492896"/>
            <a:ext cx="180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      &lt; 100 </a:t>
            </a:r>
            <a:r>
              <a:rPr lang="en-GB" dirty="0">
                <a:solidFill>
                  <a:schemeClr val="bg1"/>
                </a:solidFill>
              </a:rPr>
              <a:t>MHz</a:t>
            </a:r>
            <a:r>
              <a:rPr lang="en-GB" dirty="0" smtClean="0">
                <a:solidFill>
                  <a:schemeClr val="bg1"/>
                </a:solidFill>
              </a:rPr>
              <a:t>/</a:t>
            </a:r>
            <a:r>
              <a:rPr lang="en-GB" dirty="0" smtClean="0">
                <a:solidFill>
                  <a:srgbClr val="000000"/>
                </a:solidFill>
              </a:rPr>
              <a:t>cm</a:t>
            </a:r>
            <a:r>
              <a:rPr lang="en-GB" baseline="30000" dirty="0" smtClean="0">
                <a:solidFill>
                  <a:srgbClr val="000000"/>
                </a:solidFill>
              </a:rPr>
              <a:t>2</a:t>
            </a:r>
            <a:endParaRPr lang="en-GB" baseline="30000" dirty="0">
              <a:solidFill>
                <a:srgbClr val="000000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       &lt; 100 </a:t>
            </a:r>
            <a:r>
              <a:rPr lang="en-GB" dirty="0" err="1">
                <a:solidFill>
                  <a:schemeClr val="bg1"/>
                </a:solidFill>
              </a:rPr>
              <a:t>Mrad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80992" y="6493927"/>
            <a:ext cx="3672408" cy="338554"/>
          </a:xfrm>
          <a:prstGeom prst="rect">
            <a:avLst/>
          </a:prstGeom>
          <a:solidFill>
            <a:srgbClr val="F4A9FC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talk by F. </a:t>
            </a:r>
            <a:r>
              <a:rPr lang="en-GB" sz="1600" dirty="0" err="1" smtClean="0">
                <a:solidFill>
                  <a:srgbClr val="008000"/>
                </a:solidFill>
              </a:rPr>
              <a:t>Faccio</a:t>
            </a:r>
            <a:r>
              <a:rPr lang="en-GB" sz="1600" dirty="0" smtClean="0">
                <a:solidFill>
                  <a:srgbClr val="008000"/>
                </a:solidFill>
              </a:rPr>
              <a:t> ... “radiation strikes back”</a:t>
            </a:r>
          </a:p>
        </p:txBody>
      </p:sp>
    </p:spTree>
    <p:extLst>
      <p:ext uri="{BB962C8B-B14F-4D97-AF65-F5344CB8AC3E}">
        <p14:creationId xmlns:p14="http://schemas.microsoft.com/office/powerpoint/2010/main" val="2789876358"/>
      </p:ext>
    </p:extLst>
  </p:cSld>
  <p:clrMapOvr>
    <a:masterClrMapping/>
  </p:clrMapOvr>
  <p:transition xmlns:p14="http://schemas.microsoft.com/office/powerpoint/2010/main" spd="slow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RD53A alive ... (received last </a:t>
            </a:r>
            <a:r>
              <a:rPr lang="en-GB" dirty="0"/>
              <a:t>W</a:t>
            </a:r>
            <a:r>
              <a:rPr lang="en-GB" dirty="0" smtClean="0"/>
              <a:t>ednesday)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5" name="Picture 4" descr="RD53A test setup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5000"/>
            <a:ext cx="9906000" cy="5572125"/>
          </a:xfrm>
          <a:prstGeom prst="rect">
            <a:avLst/>
          </a:prstGeom>
        </p:spPr>
      </p:pic>
      <p:pic>
        <p:nvPicPr>
          <p:cNvPr id="6" name="Picture 5" descr="P1060576 (1253x1280)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59" y="4725144"/>
            <a:ext cx="4142264" cy="1941802"/>
          </a:xfrm>
          <a:prstGeom prst="rect">
            <a:avLst/>
          </a:prstGeom>
        </p:spPr>
      </p:pic>
      <p:pic>
        <p:nvPicPr>
          <p:cNvPr id="9" name="Picture 8" descr="logo_digital_sca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2920" y="4753252"/>
            <a:ext cx="2771799" cy="20788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41232" y="6237312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image produced by selective injections</a:t>
            </a:r>
          </a:p>
        </p:txBody>
      </p:sp>
    </p:spTree>
    <p:extLst>
      <p:ext uri="{BB962C8B-B14F-4D97-AF65-F5344CB8AC3E}">
        <p14:creationId xmlns:p14="http://schemas.microsoft.com/office/powerpoint/2010/main" val="1868926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GB" dirty="0" smtClean="0"/>
              <a:t>ixel R/O philosophy changes -&gt; better architectures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9306" y="3347700"/>
            <a:ext cx="5506222" cy="28182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3160" y="908720"/>
            <a:ext cx="3296816" cy="2267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0672" y="836712"/>
            <a:ext cx="2151952" cy="26242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2480" y="1556792"/>
            <a:ext cx="2160240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GB" sz="1800" dirty="0" smtClean="0"/>
              <a:t>column drain R/O</a:t>
            </a:r>
            <a:endParaRPr lang="en-GB" sz="1800" dirty="0"/>
          </a:p>
          <a:p>
            <a:pPr marL="285750" indent="-285750">
              <a:buFont typeface="Wingdings" charset="2"/>
              <a:buChar char="§"/>
            </a:pPr>
            <a:r>
              <a:rPr lang="en-GB" sz="1800" dirty="0" smtClean="0"/>
              <a:t>FE-I3 like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64968" y="1268760"/>
            <a:ext cx="1800199" cy="1477328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GB" sz="1800" dirty="0" smtClean="0"/>
              <a:t>4-pixel region</a:t>
            </a:r>
            <a:r>
              <a:rPr lang="en-GB" sz="1800" dirty="0"/>
              <a:t/>
            </a:r>
            <a:br>
              <a:rPr lang="en-GB" sz="1800" dirty="0"/>
            </a:br>
            <a:r>
              <a:rPr lang="en-GB" sz="1800" dirty="0" smtClean="0"/>
              <a:t>logic</a:t>
            </a:r>
            <a:endParaRPr lang="en-GB" sz="1800" dirty="0"/>
          </a:p>
          <a:p>
            <a:pPr marL="285750" indent="-285750">
              <a:buFont typeface="Wingdings" charset="2"/>
              <a:buChar char="§"/>
            </a:pPr>
            <a:r>
              <a:rPr lang="en-GB" sz="1800" dirty="0" smtClean="0"/>
              <a:t>efficient for clusters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800" dirty="0"/>
              <a:t>FE-I4 </a:t>
            </a:r>
            <a:r>
              <a:rPr lang="en-GB" sz="1800" dirty="0" smtClean="0"/>
              <a:t>like</a:t>
            </a:r>
            <a:endParaRPr lang="en-GB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344488" y="4509120"/>
            <a:ext cx="3240360" cy="175432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GB" sz="1800" dirty="0" smtClean="0"/>
              <a:t>region architectures</a:t>
            </a:r>
            <a:br>
              <a:rPr lang="en-GB" sz="1800" dirty="0" smtClean="0"/>
            </a:br>
            <a:r>
              <a:rPr lang="en-GB" sz="1800" dirty="0" smtClean="0"/>
              <a:t>with grouped logic </a:t>
            </a:r>
            <a:br>
              <a:rPr lang="en-GB" sz="1800" dirty="0" smtClean="0"/>
            </a:br>
            <a:r>
              <a:rPr lang="en-GB" sz="1800" dirty="0" smtClean="0"/>
              <a:t>-&gt; regional hit draining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800" dirty="0" smtClean="0"/>
              <a:t>surrounded by synthesized logic (“digital sea”)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800" dirty="0" smtClean="0"/>
              <a:t>RD53A like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2520" y="1196752"/>
            <a:ext cx="1487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1</a:t>
            </a:r>
            <a:r>
              <a:rPr lang="en-GB" sz="1800" baseline="30000" dirty="0" smtClean="0">
                <a:solidFill>
                  <a:srgbClr val="FF0000"/>
                </a:solidFill>
              </a:rPr>
              <a:t>st</a:t>
            </a:r>
            <a:r>
              <a:rPr lang="en-GB" sz="1800" dirty="0" smtClean="0">
                <a:solidFill>
                  <a:srgbClr val="FF0000"/>
                </a:solidFill>
              </a:rPr>
              <a:t> generation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08984" y="908720"/>
            <a:ext cx="1537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2</a:t>
            </a:r>
            <a:r>
              <a:rPr lang="en-GB" sz="1800" baseline="30000" dirty="0" smtClean="0">
                <a:solidFill>
                  <a:srgbClr val="FF0000"/>
                </a:solidFill>
              </a:rPr>
              <a:t>nd</a:t>
            </a:r>
            <a:r>
              <a:rPr lang="en-GB" sz="1800" dirty="0" smtClean="0">
                <a:solidFill>
                  <a:srgbClr val="FF0000"/>
                </a:solidFill>
              </a:rPr>
              <a:t> generation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36576" y="4149080"/>
            <a:ext cx="1510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3</a:t>
            </a:r>
            <a:r>
              <a:rPr lang="en-GB" sz="1800" baseline="30000" dirty="0">
                <a:solidFill>
                  <a:srgbClr val="FF0000"/>
                </a:solidFill>
              </a:rPr>
              <a:t>r</a:t>
            </a:r>
            <a:r>
              <a:rPr lang="en-GB" sz="1800" baseline="30000" dirty="0" smtClean="0">
                <a:solidFill>
                  <a:srgbClr val="FF0000"/>
                </a:solidFill>
              </a:rPr>
              <a:t>d</a:t>
            </a:r>
            <a:r>
              <a:rPr lang="en-GB" sz="1800" dirty="0" smtClean="0">
                <a:solidFill>
                  <a:srgbClr val="FF0000"/>
                </a:solidFill>
              </a:rPr>
              <a:t> generation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1474" y="6084004"/>
            <a:ext cx="2914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“</a:t>
            </a:r>
            <a:r>
              <a:rPr lang="en-GB" sz="1800" dirty="0" err="1" smtClean="0">
                <a:solidFill>
                  <a:srgbClr val="0000FF"/>
                </a:solidFill>
              </a:rPr>
              <a:t>analog</a:t>
            </a:r>
            <a:r>
              <a:rPr lang="en-GB" sz="1800" dirty="0" smtClean="0">
                <a:solidFill>
                  <a:srgbClr val="0000FF"/>
                </a:solidFill>
              </a:rPr>
              <a:t> islands in digital sea”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60712" y="6488668"/>
            <a:ext cx="7333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... complex designs can be made much faster now than in the early LHC days.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6496" y="3501008"/>
            <a:ext cx="2330085" cy="338554"/>
          </a:xfrm>
          <a:prstGeom prst="rect">
            <a:avLst/>
          </a:prstGeom>
          <a:solidFill>
            <a:srgbClr val="F4A9FC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talk by M. Garcia-</a:t>
            </a:r>
            <a:r>
              <a:rPr lang="en-GB" sz="1600" dirty="0" err="1" smtClean="0">
                <a:solidFill>
                  <a:srgbClr val="008000"/>
                </a:solidFill>
              </a:rPr>
              <a:t>Sciveres</a:t>
            </a:r>
            <a:endParaRPr lang="en-GB" sz="16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828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favorite</a:t>
            </a:r>
            <a:r>
              <a:rPr lang="de-DE" dirty="0" smtClean="0"/>
              <a:t> large </a:t>
            </a:r>
            <a:r>
              <a:rPr lang="de-DE" dirty="0" err="1" smtClean="0"/>
              <a:t>system</a:t>
            </a:r>
            <a:r>
              <a:rPr lang="de-DE" dirty="0" smtClean="0"/>
              <a:t> </a:t>
            </a:r>
            <a:r>
              <a:rPr lang="de-DE" dirty="0" err="1" smtClean="0"/>
              <a:t>layouts</a:t>
            </a:r>
            <a:r>
              <a:rPr lang="de-DE" dirty="0" smtClean="0"/>
              <a:t> ...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4360" y="2420888"/>
            <a:ext cx="2796427" cy="14070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6368" y="3933056"/>
            <a:ext cx="4182494" cy="1173273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0872" y="764704"/>
            <a:ext cx="3316868" cy="1584176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6277" y="2204864"/>
            <a:ext cx="2273805" cy="135064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6368" y="5445224"/>
            <a:ext cx="1767486" cy="1277143"/>
          </a:xfrm>
          <a:prstGeom prst="rect">
            <a:avLst/>
          </a:prstGeom>
        </p:spPr>
      </p:pic>
      <p:sp>
        <p:nvSpPr>
          <p:cNvPr id="47" name="Right Brace 46"/>
          <p:cNvSpPr/>
          <p:nvPr/>
        </p:nvSpPr>
        <p:spPr>
          <a:xfrm>
            <a:off x="2792760" y="980728"/>
            <a:ext cx="216024" cy="3744416"/>
          </a:xfrm>
          <a:prstGeom prst="rightBrace">
            <a:avLst>
              <a:gd name="adj1" fmla="val 8333"/>
              <a:gd name="adj2" fmla="val 22543"/>
            </a:avLst>
          </a:prstGeom>
          <a:ln w="19050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3080792" y="1556792"/>
            <a:ext cx="711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/>
              <a:t>s</a:t>
            </a:r>
            <a:r>
              <a:rPr lang="en-GB" sz="1800" b="1" dirty="0" smtClean="0"/>
              <a:t>trips</a:t>
            </a:r>
          </a:p>
        </p:txBody>
      </p:sp>
      <p:sp>
        <p:nvSpPr>
          <p:cNvPr id="50" name="Right Brace 49"/>
          <p:cNvSpPr/>
          <p:nvPr/>
        </p:nvSpPr>
        <p:spPr>
          <a:xfrm>
            <a:off x="2912584" y="4725144"/>
            <a:ext cx="240216" cy="1152128"/>
          </a:xfrm>
          <a:prstGeom prst="rightBrace">
            <a:avLst>
              <a:gd name="adj1" fmla="val 8333"/>
              <a:gd name="adj2" fmla="val 38795"/>
            </a:avLst>
          </a:prstGeom>
          <a:ln w="19050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/>
          <p:cNvSpPr txBox="1"/>
          <p:nvPr/>
        </p:nvSpPr>
        <p:spPr>
          <a:xfrm>
            <a:off x="3296816" y="2780928"/>
            <a:ext cx="710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/>
              <a:t>outer</a:t>
            </a:r>
          </a:p>
          <a:p>
            <a:r>
              <a:rPr lang="en-GB" sz="1800" b="1" dirty="0" smtClean="0"/>
              <a:t>pixel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518285" y="1979548"/>
            <a:ext cx="1869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/>
              <a:t>depl</a:t>
            </a:r>
            <a:r>
              <a:rPr lang="en-GB" sz="1800" dirty="0" smtClean="0"/>
              <a:t>. CMOS pixels</a:t>
            </a:r>
          </a:p>
        </p:txBody>
      </p:sp>
      <p:cxnSp>
        <p:nvCxnSpPr>
          <p:cNvPr id="55" name="Straight Arrow Connector 54"/>
          <p:cNvCxnSpPr>
            <a:endCxn id="51" idx="2"/>
          </p:cNvCxnSpPr>
          <p:nvPr/>
        </p:nvCxnSpPr>
        <p:spPr>
          <a:xfrm flipV="1">
            <a:off x="3152800" y="3427259"/>
            <a:ext cx="499473" cy="1729933"/>
          </a:xfrm>
          <a:prstGeom prst="straightConnector1">
            <a:avLst/>
          </a:prstGeom>
          <a:ln w="3175" cmpd="sng">
            <a:solidFill>
              <a:srgbClr val="224F8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ight Brace 56"/>
          <p:cNvSpPr/>
          <p:nvPr/>
        </p:nvSpPr>
        <p:spPr>
          <a:xfrm>
            <a:off x="2936776" y="5949280"/>
            <a:ext cx="144016" cy="432048"/>
          </a:xfrm>
          <a:prstGeom prst="rightBrace">
            <a:avLst/>
          </a:prstGeom>
          <a:ln w="19050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3368824" y="4581128"/>
            <a:ext cx="687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/>
              <a:t>inner</a:t>
            </a:r>
          </a:p>
          <a:p>
            <a:r>
              <a:rPr lang="en-GB" sz="1800" b="1" dirty="0" smtClean="0"/>
              <a:t>pixel</a:t>
            </a:r>
          </a:p>
        </p:txBody>
      </p:sp>
      <p:cxnSp>
        <p:nvCxnSpPr>
          <p:cNvPr id="60" name="Straight Arrow Connector 59"/>
          <p:cNvCxnSpPr>
            <a:endCxn id="58" idx="2"/>
          </p:cNvCxnSpPr>
          <p:nvPr/>
        </p:nvCxnSpPr>
        <p:spPr>
          <a:xfrm flipV="1">
            <a:off x="3152800" y="5227459"/>
            <a:ext cx="559703" cy="937846"/>
          </a:xfrm>
          <a:prstGeom prst="straightConnector1">
            <a:avLst/>
          </a:prstGeom>
          <a:ln w="3175" cmpd="sng">
            <a:solidFill>
              <a:srgbClr val="224F8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ight Brace 60"/>
          <p:cNvSpPr/>
          <p:nvPr/>
        </p:nvSpPr>
        <p:spPr>
          <a:xfrm>
            <a:off x="3008784" y="6309320"/>
            <a:ext cx="72008" cy="216024"/>
          </a:xfrm>
          <a:prstGeom prst="rightBrace">
            <a:avLst/>
          </a:prstGeom>
          <a:ln w="19050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/>
          <p:cNvSpPr txBox="1"/>
          <p:nvPr/>
        </p:nvSpPr>
        <p:spPr>
          <a:xfrm>
            <a:off x="3080792" y="6093296"/>
            <a:ext cx="1171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/>
              <a:t>innermost</a:t>
            </a:r>
          </a:p>
          <a:p>
            <a:r>
              <a:rPr lang="en-GB" sz="1800" b="1" dirty="0" smtClean="0"/>
              <a:t>pixel</a:t>
            </a:r>
          </a:p>
        </p:txBody>
      </p:sp>
      <p:sp>
        <p:nvSpPr>
          <p:cNvPr id="63" name="TextBox 62"/>
          <p:cNvSpPr txBox="1"/>
          <p:nvPr/>
        </p:nvSpPr>
        <p:spPr>
          <a:xfrm rot="16200000">
            <a:off x="774506" y="4789889"/>
            <a:ext cx="12189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cost driven</a:t>
            </a:r>
          </a:p>
        </p:txBody>
      </p:sp>
      <p:sp>
        <p:nvSpPr>
          <p:cNvPr id="64" name="TextBox 63"/>
          <p:cNvSpPr txBox="1"/>
          <p:nvPr/>
        </p:nvSpPr>
        <p:spPr>
          <a:xfrm rot="16200000">
            <a:off x="1449468" y="5710137"/>
            <a:ext cx="103214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radiation</a:t>
            </a:r>
          </a:p>
          <a:p>
            <a:r>
              <a:rPr lang="en-GB" sz="1800" dirty="0" smtClean="0"/>
              <a:t> driven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257256" y="1052736"/>
            <a:ext cx="1467068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smtClean="0"/>
              <a:t>n in p</a:t>
            </a:r>
          </a:p>
          <a:p>
            <a:r>
              <a:rPr lang="en-GB" sz="1800" dirty="0" smtClean="0"/>
              <a:t>strip modules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798205" y="3573016"/>
            <a:ext cx="2979331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large modules </a:t>
            </a:r>
            <a:br>
              <a:rPr lang="en-GB" sz="1800" dirty="0" smtClean="0"/>
            </a:br>
            <a:r>
              <a:rPr lang="en-GB" sz="1800" dirty="0" smtClean="0"/>
              <a:t>planar n in p pixels / CMOS?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421941" y="5157192"/>
            <a:ext cx="1085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3D silicon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222141" y="5445224"/>
            <a:ext cx="1116674" cy="92333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smtClean="0"/>
              <a:t>dedicated</a:t>
            </a:r>
          </a:p>
          <a:p>
            <a:r>
              <a:rPr lang="en-GB" sz="1800" dirty="0" smtClean="0"/>
              <a:t>rad.-hard</a:t>
            </a:r>
          </a:p>
          <a:p>
            <a:r>
              <a:rPr lang="en-GB" sz="1800" dirty="0" smtClean="0"/>
              <a:t>detectors</a:t>
            </a:r>
          </a:p>
        </p:txBody>
      </p:sp>
      <p:grpSp>
        <p:nvGrpSpPr>
          <p:cNvPr id="74" name="Group 73"/>
          <p:cNvGrpSpPr/>
          <p:nvPr/>
        </p:nvGrpSpPr>
        <p:grpSpPr>
          <a:xfrm>
            <a:off x="56456" y="764704"/>
            <a:ext cx="2736304" cy="5900599"/>
            <a:chOff x="272480" y="764704"/>
            <a:chExt cx="2736304" cy="590059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68048" y="764704"/>
              <a:ext cx="2240736" cy="5830431"/>
            </a:xfrm>
            <a:prstGeom prst="rect">
              <a:avLst/>
            </a:prstGeom>
          </p:spPr>
        </p:pic>
        <p:sp>
          <p:nvSpPr>
            <p:cNvPr id="72" name="TextBox 71"/>
            <p:cNvSpPr txBox="1"/>
            <p:nvPr/>
          </p:nvSpPr>
          <p:spPr>
            <a:xfrm>
              <a:off x="272480" y="1340768"/>
              <a:ext cx="509399" cy="53245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endParaRPr lang="en-GB" sz="2000" dirty="0" smtClean="0"/>
            </a:p>
            <a:p>
              <a:r>
                <a:rPr lang="en-GB" sz="2000" dirty="0" smtClean="0"/>
                <a:t>1.0</a:t>
              </a:r>
            </a:p>
            <a:p>
              <a:endParaRPr lang="en-GB" sz="2000" dirty="0"/>
            </a:p>
            <a:p>
              <a:endParaRPr lang="en-GB" sz="2000" dirty="0" smtClean="0"/>
            </a:p>
            <a:p>
              <a:endParaRPr lang="en-GB" sz="2000" dirty="0" smtClean="0"/>
            </a:p>
            <a:p>
              <a:endParaRPr lang="en-GB" sz="2000" dirty="0"/>
            </a:p>
            <a:p>
              <a:endParaRPr lang="en-GB" sz="2000" dirty="0" smtClean="0"/>
            </a:p>
            <a:p>
              <a:endParaRPr lang="en-GB" sz="2000" dirty="0" smtClean="0"/>
            </a:p>
            <a:p>
              <a:r>
                <a:rPr lang="en-GB" sz="2000" dirty="0" smtClean="0"/>
                <a:t>0.5</a:t>
              </a:r>
            </a:p>
            <a:p>
              <a:endParaRPr lang="en-GB" sz="2000" dirty="0"/>
            </a:p>
            <a:p>
              <a:endParaRPr lang="en-GB" sz="2000" dirty="0" smtClean="0"/>
            </a:p>
            <a:p>
              <a:endParaRPr lang="en-GB" sz="2000" dirty="0"/>
            </a:p>
            <a:p>
              <a:endParaRPr lang="en-GB" sz="2000" dirty="0" smtClean="0"/>
            </a:p>
            <a:p>
              <a:endParaRPr lang="en-GB" sz="2000" dirty="0"/>
            </a:p>
            <a:p>
              <a:endParaRPr lang="en-GB" sz="2000" dirty="0"/>
            </a:p>
            <a:p>
              <a:endParaRPr lang="en-GB" sz="2000" dirty="0" smtClean="0"/>
            </a:p>
            <a:p>
              <a:r>
                <a:rPr lang="en-GB" sz="2000" dirty="0" smtClean="0"/>
                <a:t>0.0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 rot="16200000">
              <a:off x="102220" y="2677357"/>
              <a:ext cx="8538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R (m)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409384" y="5517232"/>
            <a:ext cx="1166405" cy="1077218"/>
          </a:xfrm>
          <a:prstGeom prst="rect">
            <a:avLst/>
          </a:prstGeom>
          <a:solidFill>
            <a:srgbClr val="F4A9FC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talks by </a:t>
            </a:r>
          </a:p>
          <a:p>
            <a:r>
              <a:rPr lang="en-GB" sz="1600" dirty="0" smtClean="0">
                <a:solidFill>
                  <a:srgbClr val="008000"/>
                </a:solidFill>
              </a:rPr>
              <a:t>L. Rossi</a:t>
            </a:r>
          </a:p>
          <a:p>
            <a:r>
              <a:rPr lang="en-GB" sz="1600" dirty="0" smtClean="0">
                <a:solidFill>
                  <a:srgbClr val="008000"/>
                </a:solidFill>
              </a:rPr>
              <a:t>J. </a:t>
            </a:r>
            <a:r>
              <a:rPr lang="en-GB" sz="1600" dirty="0" err="1" smtClean="0">
                <a:solidFill>
                  <a:srgbClr val="008000"/>
                </a:solidFill>
              </a:rPr>
              <a:t>Schwandt</a:t>
            </a:r>
            <a:endParaRPr lang="en-GB" sz="1600" dirty="0" smtClean="0">
              <a:solidFill>
                <a:srgbClr val="008000"/>
              </a:solidFill>
            </a:endParaRPr>
          </a:p>
          <a:p>
            <a:r>
              <a:rPr lang="en-GB" sz="1600" dirty="0" smtClean="0">
                <a:solidFill>
                  <a:srgbClr val="008000"/>
                </a:solidFill>
              </a:rPr>
              <a:t>B. </a:t>
            </a:r>
            <a:r>
              <a:rPr lang="en-GB" sz="1600" dirty="0" err="1" smtClean="0">
                <a:solidFill>
                  <a:srgbClr val="008000"/>
                </a:solidFill>
              </a:rPr>
              <a:t>Agkun</a:t>
            </a:r>
            <a:endParaRPr lang="en-GB" sz="16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56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65" grpId="0" animBg="1"/>
      <p:bldP spid="66" grpId="0" animBg="1"/>
      <p:bldP spid="70" grpId="0"/>
      <p:bldP spid="71" grpId="0" animBg="1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LHCb</a:t>
            </a:r>
            <a:r>
              <a:rPr lang="en-US" dirty="0" smtClean="0"/>
              <a:t> - Vertex Locator Upgrade (2019-2020)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bla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D1B15C0D-AED4-47D7-A3F5-D4DA1831BC64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472" y="1052736"/>
            <a:ext cx="4459431" cy="295962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6976" y="764704"/>
            <a:ext cx="2880320" cy="2016224"/>
          </a:xfrm>
          <a:prstGeom prst="rect">
            <a:avLst/>
          </a:prstGeom>
          <a:ln>
            <a:noFill/>
          </a:ln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200472" y="4149080"/>
            <a:ext cx="5382598" cy="20851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Vertex detector surrounding collision region</a:t>
            </a:r>
          </a:p>
          <a:p>
            <a:pPr lvl="1"/>
            <a:r>
              <a:rPr lang="en-US" sz="1800" dirty="0"/>
              <a:t>In vacuum</a:t>
            </a:r>
          </a:p>
          <a:p>
            <a:pPr lvl="1"/>
            <a:r>
              <a:rPr lang="en-US" sz="1800" dirty="0" smtClean="0"/>
              <a:t>5.1 mm from beam</a:t>
            </a:r>
          </a:p>
          <a:p>
            <a:r>
              <a:rPr lang="en-US" sz="1800" dirty="0" smtClean="0"/>
              <a:t>change from strips </a:t>
            </a:r>
            <a:r>
              <a:rPr lang="en-US" sz="1800" dirty="0"/>
              <a:t>to </a:t>
            </a:r>
            <a:r>
              <a:rPr lang="en-US" sz="1800" b="1" dirty="0" smtClean="0"/>
              <a:t>pixels + </a:t>
            </a:r>
            <a:r>
              <a:rPr lang="en-US" sz="1800" b="1" dirty="0" err="1" smtClean="0"/>
              <a:t>VeloPix</a:t>
            </a:r>
            <a:r>
              <a:rPr lang="en-US" sz="1800" b="1" dirty="0" smtClean="0"/>
              <a:t> chip</a:t>
            </a:r>
            <a:endParaRPr lang="en-US" sz="1800" b="1" dirty="0"/>
          </a:p>
          <a:p>
            <a:r>
              <a:rPr lang="en-US" sz="1800" dirty="0" smtClean="0"/>
              <a:t>~</a:t>
            </a:r>
            <a:r>
              <a:rPr lang="en-US" sz="1800" dirty="0"/>
              <a:t>41 </a:t>
            </a:r>
            <a:r>
              <a:rPr lang="en-US" sz="1800" dirty="0" err="1" smtClean="0"/>
              <a:t>Mpix</a:t>
            </a:r>
            <a:r>
              <a:rPr lang="en-US" sz="1800" dirty="0" smtClean="0"/>
              <a:t>, 55 x 55 µm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pixels</a:t>
            </a:r>
          </a:p>
          <a:p>
            <a:r>
              <a:rPr lang="en-US" sz="1800" dirty="0" err="1" smtClean="0"/>
              <a:t>triggerless</a:t>
            </a:r>
            <a:r>
              <a:rPr lang="en-US" sz="1800" dirty="0" smtClean="0"/>
              <a:t> R/O (~2.9 </a:t>
            </a:r>
            <a:r>
              <a:rPr lang="en-US" sz="1800" dirty="0" err="1"/>
              <a:t>Tbits</a:t>
            </a:r>
            <a:r>
              <a:rPr lang="en-US" sz="1800" dirty="0"/>
              <a:t>/s</a:t>
            </a:r>
            <a:r>
              <a:rPr lang="en-US" sz="1800" dirty="0" smtClean="0"/>
              <a:t>)</a:t>
            </a:r>
          </a:p>
          <a:p>
            <a:r>
              <a:rPr lang="en-US" sz="1800" b="1" dirty="0" err="1" smtClean="0"/>
              <a:t>microchannel</a:t>
            </a:r>
            <a:r>
              <a:rPr lang="en-US" sz="1800" b="1" dirty="0" smtClean="0"/>
              <a:t> c</a:t>
            </a:r>
            <a:r>
              <a:rPr lang="en-US" sz="1800" dirty="0" smtClean="0"/>
              <a:t>ooling (a first !)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Wermes, HSTD11, OIST 12/2017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08984" y="2996952"/>
            <a:ext cx="1562747" cy="584776"/>
          </a:xfrm>
          <a:prstGeom prst="rect">
            <a:avLst/>
          </a:prstGeom>
          <a:solidFill>
            <a:srgbClr val="F4A9FC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talk by </a:t>
            </a:r>
          </a:p>
          <a:p>
            <a:r>
              <a:rPr lang="en-GB" sz="1600" dirty="0" smtClean="0">
                <a:solidFill>
                  <a:srgbClr val="008000"/>
                </a:solidFill>
              </a:rPr>
              <a:t>K. </a:t>
            </a:r>
            <a:r>
              <a:rPr lang="en-GB" sz="1600" dirty="0" err="1" smtClean="0">
                <a:solidFill>
                  <a:srgbClr val="008000"/>
                </a:solidFill>
              </a:rPr>
              <a:t>Cavalho</a:t>
            </a:r>
            <a:r>
              <a:rPr lang="en-GB" sz="1600" dirty="0" smtClean="0">
                <a:solidFill>
                  <a:srgbClr val="008000"/>
                </a:solidFill>
              </a:rPr>
              <a:t> </a:t>
            </a:r>
            <a:r>
              <a:rPr lang="en-GB" sz="1600" dirty="0" err="1" smtClean="0">
                <a:solidFill>
                  <a:srgbClr val="008000"/>
                </a:solidFill>
              </a:rPr>
              <a:t>Akiba</a:t>
            </a:r>
            <a:endParaRPr lang="en-GB" sz="1600" dirty="0" smtClean="0">
              <a:solidFill>
                <a:srgbClr val="008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784648" y="764704"/>
            <a:ext cx="3024336" cy="1800200"/>
          </a:xfrm>
          <a:prstGeom prst="line">
            <a:avLst/>
          </a:prstGeom>
          <a:ln w="3175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000672" y="2780928"/>
            <a:ext cx="2808312" cy="144016"/>
          </a:xfrm>
          <a:prstGeom prst="line">
            <a:avLst/>
          </a:prstGeom>
          <a:ln w="3175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module_xSectio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1072" y="3861048"/>
            <a:ext cx="3734405" cy="2813538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3728864" y="5301208"/>
            <a:ext cx="2808312" cy="1008112"/>
          </a:xfrm>
          <a:prstGeom prst="straightConnector1">
            <a:avLst/>
          </a:prstGeom>
          <a:ln w="3175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9966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0" y="-99392"/>
            <a:ext cx="272075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7200" dirty="0" smtClean="0">
                <a:solidFill>
                  <a:srgbClr val="FF0000"/>
                </a:solidFill>
              </a:rPr>
              <a:t>~1997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-15552" y="1052736"/>
            <a:ext cx="3456384" cy="1893573"/>
            <a:chOff x="-15552" y="1052736"/>
            <a:chExt cx="3456384" cy="1893573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4528" y="1412776"/>
              <a:ext cx="2736304" cy="1533533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-15552" y="1052736"/>
              <a:ext cx="30066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rgbClr val="0000FF"/>
                  </a:solidFill>
                </a:rPr>
                <a:t>H</a:t>
              </a:r>
              <a:r>
                <a:rPr lang="en-GB" sz="2400" b="1" dirty="0" smtClean="0">
                  <a:solidFill>
                    <a:srgbClr val="0000FF"/>
                  </a:solidFill>
                </a:rPr>
                <a:t>ybrid pixel detectors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088904" y="476672"/>
            <a:ext cx="179358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HEP tracking</a:t>
            </a:r>
          </a:p>
          <a:p>
            <a:endParaRPr lang="en-GB" sz="2400" b="1" dirty="0"/>
          </a:p>
          <a:p>
            <a:endParaRPr lang="en-GB" sz="2400" b="1" dirty="0" smtClean="0"/>
          </a:p>
          <a:p>
            <a:endParaRPr lang="en-GB" sz="2400" b="1" dirty="0"/>
          </a:p>
          <a:p>
            <a:r>
              <a:rPr lang="en-GB" sz="2400" b="1" dirty="0" smtClean="0"/>
              <a:t>Imaging</a:t>
            </a:r>
          </a:p>
          <a:p>
            <a:endParaRPr lang="en-GB" sz="2400" b="1" dirty="0"/>
          </a:p>
        </p:txBody>
      </p:sp>
      <p:sp>
        <p:nvSpPr>
          <p:cNvPr id="16" name="Right Arrow 15"/>
          <p:cNvSpPr/>
          <p:nvPr/>
        </p:nvSpPr>
        <p:spPr>
          <a:xfrm>
            <a:off x="3584848" y="1268760"/>
            <a:ext cx="504056" cy="576064"/>
          </a:xfrm>
          <a:prstGeom prst="rightArrow">
            <a:avLst/>
          </a:prstGeom>
          <a:solidFill>
            <a:srgbClr val="0000FF">
              <a:alpha val="11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7848872" y="5613047"/>
            <a:ext cx="207268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7200" dirty="0" smtClean="0">
                <a:solidFill>
                  <a:srgbClr val="FF0000"/>
                </a:solidFill>
              </a:rPr>
              <a:t>2017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5457056" y="1844824"/>
            <a:ext cx="288032" cy="216024"/>
          </a:xfrm>
          <a:prstGeom prst="line">
            <a:avLst/>
          </a:prstGeom>
          <a:ln w="3175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457056" y="2564904"/>
            <a:ext cx="288032" cy="144016"/>
          </a:xfrm>
          <a:prstGeom prst="line">
            <a:avLst/>
          </a:prstGeom>
          <a:ln w="3175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oup 52"/>
          <p:cNvGrpSpPr/>
          <p:nvPr/>
        </p:nvGrpSpPr>
        <p:grpSpPr>
          <a:xfrm>
            <a:off x="272480" y="3284984"/>
            <a:ext cx="3543909" cy="3096344"/>
            <a:chOff x="272480" y="3284984"/>
            <a:chExt cx="3543909" cy="3096344"/>
          </a:xfrm>
        </p:grpSpPr>
        <p:sp>
          <p:nvSpPr>
            <p:cNvPr id="18" name="Down Arrow 17"/>
            <p:cNvSpPr/>
            <p:nvPr/>
          </p:nvSpPr>
          <p:spPr>
            <a:xfrm>
              <a:off x="1496616" y="3284984"/>
              <a:ext cx="576064" cy="720080"/>
            </a:xfrm>
            <a:prstGeom prst="downArrow">
              <a:avLst/>
            </a:prstGeom>
            <a:solidFill>
              <a:srgbClr val="FFFF00">
                <a:alpha val="11000"/>
              </a:srgbClr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72480" y="4437112"/>
              <a:ext cx="35439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00FF"/>
                  </a:solidFill>
                </a:rPr>
                <a:t>Monolithic pixel detectors</a:t>
              </a: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4528" y="4941168"/>
              <a:ext cx="2424511" cy="1440160"/>
            </a:xfrm>
            <a:prstGeom prst="rect">
              <a:avLst/>
            </a:prstGeom>
          </p:spPr>
        </p:pic>
      </p:grpSp>
      <p:cxnSp>
        <p:nvCxnSpPr>
          <p:cNvPr id="39" name="Straight Connector 38"/>
          <p:cNvCxnSpPr/>
          <p:nvPr/>
        </p:nvCxnSpPr>
        <p:spPr>
          <a:xfrm flipV="1">
            <a:off x="5961112" y="476672"/>
            <a:ext cx="288032" cy="216024"/>
          </a:xfrm>
          <a:prstGeom prst="line">
            <a:avLst/>
          </a:prstGeom>
          <a:ln w="3175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270408" y="116632"/>
            <a:ext cx="5500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/>
              <a:t>LHC</a:t>
            </a:r>
          </a:p>
          <a:p>
            <a:endParaRPr lang="en-GB" sz="1800" b="1" dirty="0"/>
          </a:p>
          <a:p>
            <a:endParaRPr lang="en-GB" sz="1800" b="1" dirty="0" smtClean="0"/>
          </a:p>
          <a:p>
            <a:r>
              <a:rPr lang="en-GB" sz="1800" b="1" dirty="0" smtClean="0"/>
              <a:t>HI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5961112" y="836712"/>
            <a:ext cx="288032" cy="144016"/>
          </a:xfrm>
          <a:prstGeom prst="line">
            <a:avLst/>
          </a:prstGeom>
          <a:ln w="3175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6393160" y="3861048"/>
            <a:ext cx="3512840" cy="1640371"/>
            <a:chOff x="6393160" y="3861048"/>
            <a:chExt cx="3512840" cy="1640371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93160" y="3861048"/>
              <a:ext cx="1584176" cy="988895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7833320" y="3861048"/>
              <a:ext cx="10381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/>
                <a:t>ALICE ITS</a:t>
              </a:r>
            </a:p>
          </p:txBody>
        </p: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21352" y="4437112"/>
              <a:ext cx="1136577" cy="1064307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8507097" y="4149080"/>
              <a:ext cx="13989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/>
                <a:t>ATLAS CMOS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512840" y="3789040"/>
            <a:ext cx="3447854" cy="3024336"/>
            <a:chOff x="3512840" y="3789040"/>
            <a:chExt cx="3447854" cy="3024336"/>
          </a:xfrm>
        </p:grpSpPr>
        <p:sp>
          <p:nvSpPr>
            <p:cNvPr id="28" name="TextBox 27"/>
            <p:cNvSpPr txBox="1"/>
            <p:nvPr/>
          </p:nvSpPr>
          <p:spPr>
            <a:xfrm>
              <a:off x="4088904" y="4505052"/>
              <a:ext cx="1793580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/>
                <a:t>HEP tracking</a:t>
              </a:r>
            </a:p>
            <a:p>
              <a:endParaRPr lang="en-GB" sz="2400" b="1" dirty="0"/>
            </a:p>
            <a:p>
              <a:endParaRPr lang="en-GB" sz="2400" b="1" dirty="0" smtClean="0"/>
            </a:p>
            <a:p>
              <a:endParaRPr lang="en-GB" sz="2400" b="1" dirty="0"/>
            </a:p>
            <a:p>
              <a:r>
                <a:rPr lang="en-GB" sz="2400" b="1" dirty="0" smtClean="0"/>
                <a:t>Imaging</a:t>
              </a:r>
            </a:p>
            <a:p>
              <a:endParaRPr lang="en-GB" sz="2400" b="1" dirty="0"/>
            </a:p>
          </p:txBody>
        </p:sp>
        <p:sp>
          <p:nvSpPr>
            <p:cNvPr id="33" name="Right Arrow 32"/>
            <p:cNvSpPr/>
            <p:nvPr/>
          </p:nvSpPr>
          <p:spPr>
            <a:xfrm>
              <a:off x="3512840" y="5229200"/>
              <a:ext cx="504056" cy="576064"/>
            </a:xfrm>
            <a:prstGeom prst="rightArrow">
              <a:avLst/>
            </a:prstGeom>
            <a:solidFill>
              <a:srgbClr val="3333CC">
                <a:alpha val="11000"/>
              </a:srgbClr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5" name="Straight Connector 44"/>
            <p:cNvCxnSpPr/>
            <p:nvPr/>
          </p:nvCxnSpPr>
          <p:spPr>
            <a:xfrm flipV="1">
              <a:off x="5889104" y="4293096"/>
              <a:ext cx="288032" cy="216024"/>
            </a:xfrm>
            <a:prstGeom prst="line">
              <a:avLst/>
            </a:prstGeom>
            <a:ln w="3175" cmpd="sng">
              <a:solidFill>
                <a:srgbClr val="224F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5889104" y="4869160"/>
              <a:ext cx="288032" cy="144016"/>
            </a:xfrm>
            <a:prstGeom prst="line">
              <a:avLst/>
            </a:prstGeom>
            <a:ln w="3175" cmpd="sng">
              <a:solidFill>
                <a:srgbClr val="224F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6321152" y="4941168"/>
              <a:ext cx="5500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 smtClean="0"/>
                <a:t>LHC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89104" y="3789040"/>
              <a:ext cx="10715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 smtClean="0"/>
                <a:t>HI, B-FAC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177135" y="33485"/>
            <a:ext cx="3728865" cy="3827563"/>
            <a:chOff x="6177135" y="33485"/>
            <a:chExt cx="3728865" cy="3827563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6293908" y="1241516"/>
              <a:ext cx="1350631" cy="1584177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51991" y="33485"/>
              <a:ext cx="2754009" cy="1584176"/>
            </a:xfrm>
            <a:prstGeom prst="rect">
              <a:avLst/>
            </a:prstGeom>
          </p:spPr>
        </p:pic>
        <p:pic>
          <p:nvPicPr>
            <p:cNvPr id="32" name="Picture 2"/>
            <p:cNvPicPr/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149" r="25094"/>
            <a:stretch/>
          </p:blipFill>
          <p:spPr>
            <a:xfrm>
              <a:off x="8121352" y="1772816"/>
              <a:ext cx="1656184" cy="2088232"/>
            </a:xfrm>
            <a:prstGeom prst="rect">
              <a:avLst/>
            </a:prstGeom>
            <a:ln w="28440">
              <a:noFill/>
              <a:miter/>
            </a:ln>
          </p:spPr>
        </p:pic>
        <p:sp>
          <p:nvSpPr>
            <p:cNvPr id="37" name="TextBox 36"/>
            <p:cNvSpPr txBox="1"/>
            <p:nvPr/>
          </p:nvSpPr>
          <p:spPr>
            <a:xfrm>
              <a:off x="8121352" y="188640"/>
              <a:ext cx="1283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>
                  <a:solidFill>
                    <a:srgbClr val="000000"/>
                  </a:solidFill>
                </a:rPr>
                <a:t>ATLAS/CMS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753200" y="2204864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/>
                <a:t>MEDIPIX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094662" y="1628800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>
                  <a:solidFill>
                    <a:srgbClr val="000000"/>
                  </a:solidFill>
                </a:rPr>
                <a:t>AGIPD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961112" y="1268760"/>
            <a:ext cx="1660506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/>
              <a:t>biomedical</a:t>
            </a:r>
          </a:p>
          <a:p>
            <a:endParaRPr lang="en-GB" sz="1800" b="1" dirty="0"/>
          </a:p>
          <a:p>
            <a:endParaRPr lang="en-GB" sz="1800" b="1" dirty="0" smtClean="0"/>
          </a:p>
          <a:p>
            <a:endParaRPr lang="en-GB" sz="1800" b="1" dirty="0"/>
          </a:p>
          <a:p>
            <a:endParaRPr lang="en-GB" sz="1800" b="1" dirty="0" smtClean="0"/>
          </a:p>
          <a:p>
            <a:r>
              <a:rPr lang="en-GB" sz="1800" b="1" dirty="0" smtClean="0"/>
              <a:t>photon science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817096" y="5443495"/>
            <a:ext cx="2088232" cy="1357351"/>
            <a:chOff x="5817096" y="5443495"/>
            <a:chExt cx="2088232" cy="135735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17096" y="5443495"/>
              <a:ext cx="2088232" cy="1357351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5889104" y="6309320"/>
              <a:ext cx="1228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/>
                <a:t>DSOI pixels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9288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 animBg="1"/>
      <p:bldP spid="41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704528" y="1268760"/>
            <a:ext cx="8928992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0000FF"/>
                </a:solidFill>
              </a:rPr>
              <a:t>Monolithic pixel modules   </a:t>
            </a:r>
          </a:p>
          <a:p>
            <a:pPr marL="571500" indent="-571500">
              <a:buFont typeface="Wingdings" charset="2"/>
              <a:buChar char="q"/>
            </a:pPr>
            <a:r>
              <a:rPr lang="en-GB" sz="3600" dirty="0" smtClean="0"/>
              <a:t>Monolithic pixels will never stand </a:t>
            </a:r>
            <a:r>
              <a:rPr lang="en-GB" sz="3600" dirty="0" smtClean="0"/>
              <a:t>the LHC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rates and radiation </a:t>
            </a:r>
            <a:r>
              <a:rPr lang="en-GB" sz="3600" dirty="0" smtClean="0"/>
              <a:t>environment </a:t>
            </a:r>
            <a:r>
              <a:rPr lang="en-GB" sz="3600" dirty="0" smtClean="0"/>
              <a:t>... !?</a:t>
            </a:r>
            <a:endParaRPr lang="en-GB" sz="3600" dirty="0"/>
          </a:p>
          <a:p>
            <a:endParaRPr lang="en-GB" sz="3600" dirty="0" smtClean="0"/>
          </a:p>
          <a:p>
            <a:pPr marL="571500" indent="-571500">
              <a:buFont typeface="Wingdings" charset="2"/>
              <a:buChar char="q"/>
            </a:pPr>
            <a:r>
              <a:rPr lang="en-GB" sz="3600" dirty="0" smtClean="0"/>
              <a:t>SOI pixel technology is fine, but it is difficult to get around the </a:t>
            </a:r>
            <a:r>
              <a:rPr lang="en-GB" sz="3600" dirty="0" smtClean="0"/>
              <a:t>many challenges </a:t>
            </a:r>
            <a:r>
              <a:rPr lang="en-GB" sz="3600" dirty="0" smtClean="0"/>
              <a:t>... !?</a:t>
            </a:r>
          </a:p>
          <a:p>
            <a:endParaRPr lang="en-GB" sz="3600" dirty="0" smtClean="0"/>
          </a:p>
          <a:p>
            <a:endParaRPr lang="en-GB" sz="3600" dirty="0" smtClean="0"/>
          </a:p>
        </p:txBody>
      </p:sp>
    </p:spTree>
    <p:extLst>
      <p:ext uri="{BB962C8B-B14F-4D97-AF65-F5344CB8AC3E}">
        <p14:creationId xmlns:p14="http://schemas.microsoft.com/office/powerpoint/2010/main" val="3402101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2880" y="116632"/>
            <a:ext cx="2609315" cy="1462363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-303584" y="692696"/>
            <a:ext cx="9433048" cy="5904656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      Hybrid Pixel Detectors </a:t>
            </a:r>
          </a:p>
          <a:p>
            <a:pPr lvl="1">
              <a:buFont typeface="Wingdings" charset="2"/>
              <a:buChar char="q"/>
            </a:pPr>
            <a:r>
              <a:rPr lang="en-GB" b="1" dirty="0" smtClean="0">
                <a:solidFill>
                  <a:srgbClr val="008000"/>
                </a:solidFill>
              </a:rPr>
              <a:t>PROs </a:t>
            </a:r>
            <a:r>
              <a:rPr lang="en-GB" dirty="0" smtClean="0">
                <a:solidFill>
                  <a:srgbClr val="008000"/>
                </a:solidFill>
              </a:rPr>
              <a:t>(split functionality)</a:t>
            </a:r>
          </a:p>
          <a:p>
            <a:pPr lvl="2">
              <a:buFont typeface="Wingdings" charset="2"/>
              <a:buChar char="§"/>
            </a:pPr>
            <a:r>
              <a:rPr lang="en-GB" dirty="0"/>
              <a:t>complex signal processing </a:t>
            </a:r>
            <a:r>
              <a:rPr lang="en-GB" dirty="0" smtClean="0"/>
              <a:t>in readout chip </a:t>
            </a:r>
            <a:endParaRPr lang="en-GB" dirty="0"/>
          </a:p>
          <a:p>
            <a:pPr lvl="2">
              <a:buFont typeface="Wingdings" charset="2"/>
              <a:buChar char="§"/>
            </a:pPr>
            <a:r>
              <a:rPr lang="en-GB" dirty="0"/>
              <a:t>zero suppression </a:t>
            </a:r>
            <a:r>
              <a:rPr lang="en-GB" dirty="0" smtClean="0"/>
              <a:t>and hit storage </a:t>
            </a:r>
            <a:r>
              <a:rPr lang="en-GB" dirty="0"/>
              <a:t>during L1 latency</a:t>
            </a:r>
          </a:p>
          <a:p>
            <a:pPr lvl="2">
              <a:buFont typeface="Wingdings" charset="2"/>
              <a:buChar char="§"/>
            </a:pPr>
            <a:r>
              <a:rPr lang="en-GB" dirty="0">
                <a:solidFill>
                  <a:srgbClr val="0000FF"/>
                </a:solidFill>
              </a:rPr>
              <a:t>radiation hard</a:t>
            </a:r>
            <a:r>
              <a:rPr lang="en-GB" dirty="0"/>
              <a:t> </a:t>
            </a:r>
            <a:r>
              <a:rPr lang="en-GB" dirty="0" smtClean="0"/>
              <a:t>chips and sensors to </a:t>
            </a:r>
            <a:r>
              <a:rPr lang="en-GB" dirty="0"/>
              <a:t>&gt;10</a:t>
            </a:r>
            <a:r>
              <a:rPr lang="en-GB" baseline="30000" dirty="0"/>
              <a:t>15</a:t>
            </a:r>
            <a:r>
              <a:rPr lang="en-GB" dirty="0"/>
              <a:t> </a:t>
            </a:r>
            <a:r>
              <a:rPr lang="en-GB" dirty="0" err="1"/>
              <a:t>n</a:t>
            </a:r>
            <a:r>
              <a:rPr lang="en-GB" baseline="-25000" dirty="0" err="1"/>
              <a:t>eq</a:t>
            </a:r>
            <a:r>
              <a:rPr lang="en-GB" dirty="0"/>
              <a:t>/cm</a:t>
            </a:r>
            <a:r>
              <a:rPr lang="en-GB" baseline="30000" dirty="0"/>
              <a:t>2</a:t>
            </a:r>
            <a:r>
              <a:rPr lang="en-GB" dirty="0"/>
              <a:t> </a:t>
            </a:r>
          </a:p>
          <a:p>
            <a:pPr lvl="2">
              <a:buFont typeface="Wingdings" charset="2"/>
              <a:buChar char="§"/>
            </a:pPr>
            <a:r>
              <a:rPr lang="en-GB" dirty="0">
                <a:solidFill>
                  <a:srgbClr val="0000FF"/>
                </a:solidFill>
              </a:rPr>
              <a:t>high rate </a:t>
            </a:r>
            <a:r>
              <a:rPr lang="en-GB" dirty="0"/>
              <a:t>capability (~MHz/mm</a:t>
            </a:r>
            <a:r>
              <a:rPr lang="en-GB" baseline="30000" dirty="0"/>
              <a:t>2</a:t>
            </a:r>
            <a:r>
              <a:rPr lang="en-GB" dirty="0"/>
              <a:t>)</a:t>
            </a:r>
          </a:p>
          <a:p>
            <a:pPr lvl="2">
              <a:buFont typeface="Wingdings" charset="2"/>
              <a:buChar char="§"/>
            </a:pPr>
            <a:r>
              <a:rPr lang="en-GB" dirty="0"/>
              <a:t>spatial resolution </a:t>
            </a:r>
            <a:r>
              <a:rPr lang="en-GB" dirty="0" smtClean="0"/>
              <a:t>≈10 </a:t>
            </a:r>
            <a:r>
              <a:rPr lang="en-GB" dirty="0"/>
              <a:t>– 15 </a:t>
            </a:r>
            <a:r>
              <a:rPr lang="en-GB" dirty="0" smtClean="0"/>
              <a:t>µm</a:t>
            </a:r>
          </a:p>
          <a:p>
            <a:pPr lvl="2">
              <a:buFont typeface="Wingdings" charset="2"/>
              <a:buChar char="§"/>
            </a:pPr>
            <a:r>
              <a:rPr lang="en-GB" b="1" dirty="0" smtClean="0">
                <a:solidFill>
                  <a:srgbClr val="008000"/>
                </a:solidFill>
              </a:rPr>
              <a:t>NEXT:</a:t>
            </a:r>
            <a:r>
              <a:rPr lang="en-GB" dirty="0" smtClean="0"/>
              <a:t> 3D integration (TSVs) ... from C2W to W2W assemblies</a:t>
            </a:r>
          </a:p>
          <a:p>
            <a:pPr lvl="1">
              <a:buFont typeface="Wingdings" charset="2"/>
              <a:buChar char="q"/>
            </a:pPr>
            <a:r>
              <a:rPr lang="en-GB" b="1" dirty="0" smtClean="0">
                <a:solidFill>
                  <a:srgbClr val="FF0000"/>
                </a:solidFill>
              </a:rPr>
              <a:t>CONs</a:t>
            </a:r>
          </a:p>
          <a:p>
            <a:pPr lvl="2">
              <a:buFont typeface="Wingdings" charset="2"/>
              <a:buChar char="§"/>
            </a:pPr>
            <a:r>
              <a:rPr lang="en-GB" dirty="0"/>
              <a:t>relatively large </a:t>
            </a:r>
            <a:r>
              <a:rPr lang="en-GB" dirty="0">
                <a:solidFill>
                  <a:srgbClr val="0000FF"/>
                </a:solidFill>
              </a:rPr>
              <a:t>material</a:t>
            </a:r>
            <a:r>
              <a:rPr lang="en-GB" dirty="0"/>
              <a:t> budget: </a:t>
            </a:r>
            <a:r>
              <a:rPr lang="en-GB" dirty="0" smtClean="0"/>
              <a:t>&gt;1.5% </a:t>
            </a:r>
            <a:r>
              <a:rPr lang="en-GB" dirty="0"/>
              <a:t>X</a:t>
            </a:r>
            <a:r>
              <a:rPr lang="en-GB" baseline="-25000" dirty="0"/>
              <a:t>0</a:t>
            </a:r>
            <a:r>
              <a:rPr lang="en-GB" dirty="0"/>
              <a:t> per layer </a:t>
            </a:r>
            <a:endParaRPr lang="en-GB" dirty="0" smtClean="0"/>
          </a:p>
          <a:p>
            <a:pPr lvl="2">
              <a:buFont typeface="Wingdings" charset="2"/>
              <a:buChar char="§"/>
            </a:pPr>
            <a:r>
              <a:rPr lang="en-GB" dirty="0" smtClean="0"/>
              <a:t>sensor </a:t>
            </a:r>
            <a:r>
              <a:rPr lang="en-GB" dirty="0"/>
              <a:t>+ chip + flex </a:t>
            </a:r>
            <a:r>
              <a:rPr lang="en-GB" dirty="0" err="1"/>
              <a:t>kapton</a:t>
            </a:r>
            <a:r>
              <a:rPr lang="en-GB" dirty="0"/>
              <a:t> + passive components </a:t>
            </a:r>
          </a:p>
          <a:p>
            <a:pPr lvl="2">
              <a:buFont typeface="Wingdings" charset="2"/>
              <a:buChar char="§"/>
            </a:pPr>
            <a:r>
              <a:rPr lang="en-GB" dirty="0"/>
              <a:t>support, cooling (-10</a:t>
            </a:r>
            <a:r>
              <a:rPr lang="en-GB" baseline="30000" dirty="0"/>
              <a:t>o</a:t>
            </a:r>
            <a:r>
              <a:rPr lang="en-GB" dirty="0"/>
              <a:t>C operation), </a:t>
            </a:r>
            <a:r>
              <a:rPr lang="en-GB" dirty="0" smtClean="0"/>
              <a:t>services</a:t>
            </a:r>
          </a:p>
          <a:p>
            <a:pPr lvl="2">
              <a:buFont typeface="Wingdings" charset="2"/>
              <a:buChar char="§"/>
            </a:pPr>
            <a:r>
              <a:rPr lang="en-GB" dirty="0" smtClean="0">
                <a:solidFill>
                  <a:srgbClr val="0000FF"/>
                </a:solidFill>
              </a:rPr>
              <a:t>resolution</a:t>
            </a:r>
            <a:r>
              <a:rPr lang="en-GB" dirty="0" smtClean="0"/>
              <a:t> could be better</a:t>
            </a:r>
            <a:endParaRPr lang="en-GB" dirty="0"/>
          </a:p>
          <a:p>
            <a:pPr lvl="2">
              <a:buFont typeface="Wingdings" charset="2"/>
              <a:buChar char="§"/>
            </a:pPr>
            <a:r>
              <a:rPr lang="en-GB" dirty="0">
                <a:solidFill>
                  <a:srgbClr val="0000FF"/>
                </a:solidFill>
              </a:rPr>
              <a:t>complex and laborious module production </a:t>
            </a:r>
          </a:p>
          <a:p>
            <a:pPr lvl="2">
              <a:buFont typeface="Wingdings" charset="2"/>
              <a:buChar char="§"/>
            </a:pPr>
            <a:r>
              <a:rPr lang="en-GB" dirty="0" smtClean="0"/>
              <a:t>bump</a:t>
            </a:r>
            <a:r>
              <a:rPr lang="en-GB" dirty="0"/>
              <a:t>-bonding / flip-chip</a:t>
            </a:r>
          </a:p>
          <a:p>
            <a:pPr lvl="2">
              <a:buFont typeface="Wingdings" charset="2"/>
              <a:buChar char="§"/>
            </a:pPr>
            <a:r>
              <a:rPr lang="en-GB" dirty="0" smtClean="0"/>
              <a:t>many </a:t>
            </a:r>
            <a:r>
              <a:rPr lang="en-GB" dirty="0"/>
              <a:t>production steps </a:t>
            </a:r>
          </a:p>
          <a:p>
            <a:pPr lvl="2">
              <a:buFont typeface="Wingdings" charset="2"/>
              <a:buChar char="§"/>
            </a:pPr>
            <a:r>
              <a:rPr lang="en-GB" dirty="0" smtClean="0">
                <a:solidFill>
                  <a:srgbClr val="0000FF"/>
                </a:solidFill>
              </a:rPr>
              <a:t>expensive</a:t>
            </a:r>
          </a:p>
          <a:p>
            <a:pPr lvl="1">
              <a:buFont typeface="Wingdings" charset="2"/>
              <a:buChar char="q"/>
            </a:pPr>
            <a:r>
              <a:rPr lang="en-GB" dirty="0" smtClean="0"/>
              <a:t>hence: </a:t>
            </a:r>
            <a:r>
              <a:rPr lang="en-GB" dirty="0" smtClean="0">
                <a:solidFill>
                  <a:srgbClr val="0000FF"/>
                </a:solidFill>
              </a:rPr>
              <a:t>Monolithic pixels relying on commercial CMOS processes 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smtClean="0">
                <a:solidFill>
                  <a:srgbClr val="0000FF"/>
                </a:solidFill>
              </a:rPr>
              <a:t>have come in focus (first outside LHC-</a:t>
            </a:r>
            <a:r>
              <a:rPr lang="en-GB" dirty="0" err="1" smtClean="0">
                <a:solidFill>
                  <a:srgbClr val="0000FF"/>
                </a:solidFill>
              </a:rPr>
              <a:t>pp</a:t>
            </a:r>
            <a:r>
              <a:rPr lang="en-GB" dirty="0" smtClean="0">
                <a:solidFill>
                  <a:srgbClr val="0000FF"/>
                </a:solidFill>
              </a:rPr>
              <a:t> -&gt; also </a:t>
            </a:r>
            <a:r>
              <a:rPr lang="en-GB" b="1" dirty="0" smtClean="0">
                <a:solidFill>
                  <a:srgbClr val="FF0000"/>
                </a:solidFill>
              </a:rPr>
              <a:t>for HL-LHC</a:t>
            </a:r>
            <a:r>
              <a:rPr lang="en-GB" dirty="0" smtClean="0">
                <a:solidFill>
                  <a:srgbClr val="0000FF"/>
                </a:solidFill>
              </a:rPr>
              <a:t>)</a:t>
            </a:r>
            <a:endParaRPr lang="en-GB" dirty="0">
              <a:solidFill>
                <a:srgbClr val="0000FF"/>
              </a:solidFill>
            </a:endParaRPr>
          </a:p>
          <a:p>
            <a:pPr marL="457200" lvl="1" indent="0">
              <a:buNone/>
            </a:pPr>
            <a:endParaRPr lang="en-GB" dirty="0"/>
          </a:p>
          <a:p>
            <a:pPr lvl="2">
              <a:buFont typeface="Wingdings" charset="2"/>
              <a:buChar char="q"/>
            </a:pPr>
            <a:endParaRPr lang="en-GB" dirty="0">
              <a:solidFill>
                <a:srgbClr val="008000"/>
              </a:solidFill>
            </a:endParaRP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2" name="Rectangle 1"/>
          <p:cNvSpPr/>
          <p:nvPr/>
        </p:nvSpPr>
        <p:spPr>
          <a:xfrm>
            <a:off x="560512" y="2060848"/>
            <a:ext cx="4536504" cy="576064"/>
          </a:xfrm>
          <a:prstGeom prst="rect">
            <a:avLst/>
          </a:prstGeom>
          <a:solidFill>
            <a:srgbClr val="FFFF00">
              <a:alpha val="13000"/>
            </a:srgbClr>
          </a:solidFill>
          <a:ln w="19050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60512" y="5589240"/>
            <a:ext cx="1296144" cy="294180"/>
          </a:xfrm>
          <a:prstGeom prst="rect">
            <a:avLst/>
          </a:prstGeom>
          <a:solidFill>
            <a:srgbClr val="FFFF00">
              <a:alpha val="13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/>
          <p:cNvGrpSpPr/>
          <p:nvPr/>
        </p:nvGrpSpPr>
        <p:grpSpPr>
          <a:xfrm>
            <a:off x="6675166" y="764704"/>
            <a:ext cx="3039420" cy="6085840"/>
            <a:chOff x="6675166" y="764704"/>
            <a:chExt cx="3039420" cy="6085840"/>
          </a:xfrm>
        </p:grpSpPr>
        <p:grpSp>
          <p:nvGrpSpPr>
            <p:cNvPr id="18" name="Group 17"/>
            <p:cNvGrpSpPr/>
            <p:nvPr/>
          </p:nvGrpSpPr>
          <p:grpSpPr>
            <a:xfrm>
              <a:off x="6724407" y="764704"/>
              <a:ext cx="2990179" cy="6085840"/>
              <a:chOff x="6724407" y="764704"/>
              <a:chExt cx="2990179" cy="608584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545288" y="764704"/>
                <a:ext cx="2169298" cy="1280582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73280" y="3717032"/>
                <a:ext cx="2235078" cy="1395210"/>
              </a:xfrm>
              <a:prstGeom prst="rect">
                <a:avLst/>
              </a:prstGeom>
            </p:spPr>
          </p:pic>
          <p:pic>
            <p:nvPicPr>
              <p:cNvPr id="12" name="Picture 6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93360" y="5085184"/>
                <a:ext cx="1116157" cy="1637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6724407" y="764704"/>
                <a:ext cx="908497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 smtClean="0"/>
                  <a:t>STAR</a:t>
                </a:r>
              </a:p>
              <a:p>
                <a:r>
                  <a:rPr lang="en-GB" sz="1800" dirty="0" smtClean="0">
                    <a:solidFill>
                      <a:srgbClr val="FF0000"/>
                    </a:solidFill>
                  </a:rPr>
                  <a:t>MAPS</a:t>
                </a:r>
              </a:p>
              <a:p>
                <a:r>
                  <a:rPr lang="en-GB" sz="1800" dirty="0" smtClean="0"/>
                  <a:t>2014</a:t>
                </a:r>
              </a:p>
              <a:p>
                <a:r>
                  <a:rPr lang="en-GB" sz="1800" dirty="0" smtClean="0"/>
                  <a:t>0.16 m</a:t>
                </a:r>
                <a:r>
                  <a:rPr lang="en-GB" sz="1800" baseline="30000" dirty="0" smtClean="0"/>
                  <a:t>2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869592" y="3861048"/>
                <a:ext cx="1539792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 smtClean="0"/>
                  <a:t>ALICE upgrade</a:t>
                </a:r>
              </a:p>
              <a:p>
                <a:r>
                  <a:rPr lang="en-GB" sz="1800" dirty="0" smtClean="0">
                    <a:solidFill>
                      <a:srgbClr val="FF0000"/>
                    </a:solidFill>
                  </a:rPr>
                  <a:t>MAPS</a:t>
                </a:r>
              </a:p>
              <a:p>
                <a:r>
                  <a:rPr lang="en-GB" sz="1800" dirty="0" smtClean="0"/>
                  <a:t>2021</a:t>
                </a:r>
                <a:endParaRPr lang="en-GB" sz="1800" dirty="0" smtClean="0"/>
              </a:p>
              <a:p>
                <a:r>
                  <a:rPr lang="en-GB" sz="1800" dirty="0" smtClean="0"/>
                  <a:t>10 m</a:t>
                </a:r>
                <a:r>
                  <a:rPr lang="en-GB" sz="1800" baseline="30000" dirty="0" smtClean="0"/>
                  <a:t>2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545288" y="5373216"/>
                <a:ext cx="889987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 smtClean="0"/>
                  <a:t>ILC</a:t>
                </a:r>
              </a:p>
              <a:p>
                <a:r>
                  <a:rPr lang="en-GB" sz="1800" dirty="0" smtClean="0">
                    <a:solidFill>
                      <a:srgbClr val="0000FF"/>
                    </a:solidFill>
                  </a:rPr>
                  <a:t>DEPFET</a:t>
                </a:r>
              </a:p>
              <a:p>
                <a:r>
                  <a:rPr lang="en-GB" sz="1800" dirty="0" smtClean="0">
                    <a:solidFill>
                      <a:srgbClr val="FF0000"/>
                    </a:solidFill>
                  </a:rPr>
                  <a:t>MAPS</a:t>
                </a:r>
                <a:br>
                  <a:rPr lang="en-GB" sz="1800" dirty="0" smtClean="0">
                    <a:solidFill>
                      <a:srgbClr val="FF0000"/>
                    </a:solidFill>
                  </a:rPr>
                </a:br>
                <a:r>
                  <a:rPr lang="en-GB" sz="1800" dirty="0" smtClean="0"/>
                  <a:t>SOIPIX</a:t>
                </a:r>
              </a:p>
              <a:p>
                <a:r>
                  <a:rPr lang="en-GB" sz="1800" dirty="0" smtClean="0"/>
                  <a:t>20??</a:t>
                </a:r>
              </a:p>
            </p:txBody>
          </p:sp>
        </p:grp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11270" y="2132856"/>
              <a:ext cx="2094258" cy="1512168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675166" y="2228671"/>
              <a:ext cx="102549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/>
                <a:t>Belle II</a:t>
              </a:r>
            </a:p>
            <a:p>
              <a:r>
                <a:rPr lang="en-GB" sz="1800" dirty="0" smtClean="0">
                  <a:solidFill>
                    <a:srgbClr val="0000FF"/>
                  </a:solidFill>
                </a:rPr>
                <a:t>DEPFET</a:t>
              </a:r>
            </a:p>
            <a:p>
              <a:r>
                <a:rPr lang="en-GB" sz="1800" dirty="0" smtClean="0"/>
                <a:t>2018</a:t>
              </a:r>
              <a:endParaRPr lang="en-GB" sz="1800" dirty="0" smtClean="0"/>
            </a:p>
            <a:p>
              <a:r>
                <a:rPr lang="en-GB" sz="1800" dirty="0" smtClean="0"/>
                <a:t>0.014 m</a:t>
              </a:r>
              <a:r>
                <a:rPr lang="en-GB" sz="1800" baseline="30000" dirty="0" smtClean="0"/>
                <a:t>2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60512" y="4437112"/>
            <a:ext cx="1224136" cy="294180"/>
          </a:xfrm>
          <a:prstGeom prst="rect">
            <a:avLst/>
          </a:prstGeom>
          <a:solidFill>
            <a:srgbClr val="FFFF00">
              <a:alpha val="13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144688" y="3573016"/>
            <a:ext cx="792088" cy="294180"/>
          </a:xfrm>
          <a:prstGeom prst="rect">
            <a:avLst/>
          </a:prstGeom>
          <a:solidFill>
            <a:srgbClr val="FFFF00">
              <a:alpha val="13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3728864" y="5157192"/>
            <a:ext cx="3672408" cy="584776"/>
          </a:xfrm>
          <a:prstGeom prst="rect">
            <a:avLst/>
          </a:prstGeom>
          <a:solidFill>
            <a:srgbClr val="F4A9FC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talks by W. </a:t>
            </a:r>
            <a:r>
              <a:rPr lang="en-GB" sz="1600" dirty="0" err="1" smtClean="0">
                <a:solidFill>
                  <a:srgbClr val="008000"/>
                </a:solidFill>
              </a:rPr>
              <a:t>Snoeys</a:t>
            </a:r>
            <a:r>
              <a:rPr lang="en-GB" sz="1600" dirty="0" smtClean="0">
                <a:solidFill>
                  <a:srgbClr val="008000"/>
                </a:solidFill>
              </a:rPr>
              <a:t>. H. </a:t>
            </a:r>
            <a:r>
              <a:rPr lang="en-GB" sz="1600" dirty="0" err="1" smtClean="0">
                <a:solidFill>
                  <a:srgbClr val="008000"/>
                </a:solidFill>
              </a:rPr>
              <a:t>Pernegger</a:t>
            </a:r>
            <a:r>
              <a:rPr lang="en-GB" sz="1600" dirty="0" smtClean="0">
                <a:solidFill>
                  <a:srgbClr val="008000"/>
                </a:solidFill>
              </a:rPr>
              <a:t>, I. </a:t>
            </a:r>
            <a:r>
              <a:rPr lang="en-GB" sz="1600" dirty="0" err="1" smtClean="0">
                <a:solidFill>
                  <a:srgbClr val="008000"/>
                </a:solidFill>
              </a:rPr>
              <a:t>Peric</a:t>
            </a:r>
            <a:r>
              <a:rPr lang="en-GB" sz="1600" dirty="0" smtClean="0">
                <a:solidFill>
                  <a:srgbClr val="008000"/>
                </a:solidFill>
              </a:rPr>
              <a:t>, </a:t>
            </a:r>
            <a:br>
              <a:rPr lang="en-GB" sz="1600" dirty="0" smtClean="0">
                <a:solidFill>
                  <a:srgbClr val="008000"/>
                </a:solidFill>
              </a:rPr>
            </a:br>
            <a:r>
              <a:rPr lang="en-GB" sz="1600" dirty="0" smtClean="0">
                <a:solidFill>
                  <a:srgbClr val="008000"/>
                </a:solidFill>
              </a:rPr>
              <a:t>               T. </a:t>
            </a:r>
            <a:r>
              <a:rPr lang="en-GB" sz="1600" dirty="0" err="1" smtClean="0">
                <a:solidFill>
                  <a:srgbClr val="008000"/>
                </a:solidFill>
              </a:rPr>
              <a:t>Hirono</a:t>
            </a:r>
            <a:r>
              <a:rPr lang="en-GB" sz="1600" dirty="0" smtClean="0">
                <a:solidFill>
                  <a:srgbClr val="008000"/>
                </a:solidFill>
              </a:rPr>
              <a:t>, B. </a:t>
            </a:r>
            <a:r>
              <a:rPr lang="en-GB" sz="1600" dirty="0" err="1" smtClean="0">
                <a:solidFill>
                  <a:srgbClr val="008000"/>
                </a:solidFill>
              </a:rPr>
              <a:t>Hiti</a:t>
            </a:r>
            <a:r>
              <a:rPr lang="en-GB" sz="1600" dirty="0" smtClean="0">
                <a:solidFill>
                  <a:srgbClr val="008000"/>
                </a:solidFill>
              </a:rPr>
              <a:t>, D. </a:t>
            </a:r>
            <a:r>
              <a:rPr lang="en-GB" sz="1600" dirty="0" err="1" smtClean="0">
                <a:solidFill>
                  <a:srgbClr val="008000"/>
                </a:solidFill>
              </a:rPr>
              <a:t>Dannheim</a:t>
            </a:r>
            <a:endParaRPr lang="en-GB" sz="1600" dirty="0" smtClean="0">
              <a:solidFill>
                <a:srgbClr val="008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64896" y="4762360"/>
            <a:ext cx="3960440" cy="294180"/>
          </a:xfrm>
          <a:prstGeom prst="rect">
            <a:avLst/>
          </a:prstGeom>
          <a:solidFill>
            <a:srgbClr val="FFFF00">
              <a:alpha val="13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357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968" y="2088232"/>
            <a:ext cx="5112568" cy="400506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00472" y="83096"/>
            <a:ext cx="9001000" cy="609600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What is needed to realize (</a:t>
            </a:r>
            <a:r>
              <a:rPr lang="en-US" dirty="0" err="1" smtClean="0">
                <a:solidFill>
                  <a:srgbClr val="3366FF"/>
                </a:solidFill>
              </a:rPr>
              <a:t>radhard</a:t>
            </a:r>
            <a:r>
              <a:rPr lang="en-US" dirty="0" smtClean="0">
                <a:solidFill>
                  <a:srgbClr val="3366FF"/>
                </a:solidFill>
              </a:rPr>
              <a:t>) depleted CMOS pixels?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0" y="3212976"/>
            <a:ext cx="2016224" cy="1584176"/>
            <a:chOff x="7819548" y="1988840"/>
            <a:chExt cx="2068488" cy="196936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9548" y="1988840"/>
              <a:ext cx="1867044" cy="1773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7922118" y="3681209"/>
              <a:ext cx="196591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i="1" dirty="0" smtClean="0"/>
                <a:t>from: www.xfab.com</a:t>
              </a:r>
              <a:endParaRPr lang="en-US" i="1" dirty="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416496" y="2060848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tx2"/>
                </a:solidFill>
              </a:rPr>
              <a:t>“High” Resistivity Substrate </a:t>
            </a:r>
          </a:p>
          <a:p>
            <a:pPr algn="ctr"/>
            <a:r>
              <a:rPr lang="en-US" sz="1800" b="1" dirty="0" smtClean="0">
                <a:solidFill>
                  <a:schemeClr val="tx2"/>
                </a:solidFill>
              </a:rPr>
              <a:t>Wafers (100 </a:t>
            </a:r>
            <a:r>
              <a:rPr lang="en-US" sz="1800" b="1" dirty="0" err="1" smtClean="0">
                <a:solidFill>
                  <a:schemeClr val="tx2"/>
                </a:solidFill>
              </a:rPr>
              <a:t>Ωcm</a:t>
            </a:r>
            <a:r>
              <a:rPr lang="en-US" sz="1800" b="1" dirty="0" smtClean="0">
                <a:solidFill>
                  <a:schemeClr val="tx2"/>
                </a:solidFill>
              </a:rPr>
              <a:t> – </a:t>
            </a:r>
            <a:r>
              <a:rPr lang="en-US" sz="1800" b="1" dirty="0" err="1" smtClean="0">
                <a:solidFill>
                  <a:schemeClr val="tx2"/>
                </a:solidFill>
              </a:rPr>
              <a:t>kΩ</a:t>
            </a:r>
            <a:r>
              <a:rPr lang="en-US" sz="1800" b="1" dirty="0" smtClean="0">
                <a:solidFill>
                  <a:schemeClr val="tx2"/>
                </a:solidFill>
              </a:rPr>
              <a:t> cm)</a:t>
            </a:r>
            <a:endParaRPr lang="pl-PL" sz="1800" b="1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0472" y="5445224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tx2"/>
                </a:solidFill>
              </a:rPr>
              <a:t>Backside Processing</a:t>
            </a:r>
          </a:p>
          <a:p>
            <a:pPr algn="ctr"/>
            <a:r>
              <a:rPr lang="en-US" sz="1800" b="1" dirty="0" smtClean="0">
                <a:solidFill>
                  <a:schemeClr val="tx2"/>
                </a:solidFill>
              </a:rPr>
              <a:t>(for thinning and back bias contact)  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N. Wermes, FCC-2017 Berlin, 6/2017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224808" y="1052736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tx2"/>
                </a:solidFill>
              </a:rPr>
              <a:t>“High” Voltage add-ons</a:t>
            </a:r>
          </a:p>
          <a:p>
            <a:pPr algn="ctr"/>
            <a:r>
              <a:rPr lang="en-US" sz="1800" b="1" dirty="0" smtClean="0">
                <a:solidFill>
                  <a:schemeClr val="tx2"/>
                </a:solidFill>
              </a:rPr>
              <a:t>to apply 50 – 200 V bias</a:t>
            </a:r>
            <a:endParaRPr lang="pl-PL" sz="1800" b="1" dirty="0">
              <a:solidFill>
                <a:schemeClr val="tx2"/>
              </a:solidFill>
            </a:endParaRPr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520" y="1124744"/>
            <a:ext cx="1722768" cy="43315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9" name="Rectangle 18"/>
          <p:cNvSpPr/>
          <p:nvPr/>
        </p:nvSpPr>
        <p:spPr>
          <a:xfrm>
            <a:off x="1856656" y="3596823"/>
            <a:ext cx="2016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tx2"/>
                </a:solidFill>
              </a:rPr>
              <a:t>Multiple (3-4)</a:t>
            </a:r>
            <a:br>
              <a:rPr lang="en-US" sz="1800" b="1" dirty="0" smtClean="0">
                <a:solidFill>
                  <a:schemeClr val="tx2"/>
                </a:solidFill>
              </a:rPr>
            </a:br>
            <a:r>
              <a:rPr lang="en-US" sz="1800" b="1" dirty="0" smtClean="0">
                <a:solidFill>
                  <a:schemeClr val="tx2"/>
                </a:solidFill>
              </a:rPr>
              <a:t>nested wells</a:t>
            </a:r>
          </a:p>
          <a:p>
            <a:pPr algn="ctr"/>
            <a:r>
              <a:rPr lang="en-US" sz="1800" b="1" dirty="0" smtClean="0">
                <a:solidFill>
                  <a:schemeClr val="tx2"/>
                </a:solidFill>
              </a:rPr>
              <a:t>(for shielding and full CMOS)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6249144" y="2204864"/>
            <a:ext cx="432048" cy="3384376"/>
            <a:chOff x="6249144" y="2204864"/>
            <a:chExt cx="432048" cy="3384376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6249144" y="2204864"/>
              <a:ext cx="0" cy="3384376"/>
            </a:xfrm>
            <a:prstGeom prst="line">
              <a:avLst/>
            </a:prstGeom>
            <a:ln w="3175" cmpd="sng">
              <a:solidFill>
                <a:srgbClr val="224F86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6249144" y="3717032"/>
              <a:ext cx="432048" cy="0"/>
            </a:xfrm>
            <a:prstGeom prst="straightConnector1">
              <a:avLst/>
            </a:prstGeom>
            <a:ln w="3175" cmpd="sng">
              <a:solidFill>
                <a:srgbClr val="224F8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4304928" y="4509120"/>
            <a:ext cx="72489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err="1" smtClean="0"/>
              <a:t>kΩcm</a:t>
            </a:r>
            <a:endParaRPr lang="en-GB" sz="18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4160912" y="3789040"/>
            <a:ext cx="113808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~100 </a:t>
            </a:r>
            <a:r>
              <a:rPr lang="en-GB" sz="1800" dirty="0" err="1" smtClean="0"/>
              <a:t>Ωcm</a:t>
            </a:r>
            <a:endParaRPr lang="en-GB" sz="180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4160912" y="2996952"/>
            <a:ext cx="102109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~10 </a:t>
            </a:r>
            <a:r>
              <a:rPr lang="en-GB" sz="1800" dirty="0" err="1" smtClean="0"/>
              <a:t>Ωcm</a:t>
            </a:r>
            <a:endParaRPr lang="en-GB" sz="18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848544" y="1628800"/>
            <a:ext cx="28803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is-IS" dirty="0" smtClean="0">
                <a:solidFill>
                  <a:srgbClr val="008000"/>
                </a:solidFill>
                <a:latin typeface="Arial" charset="0"/>
              </a:rPr>
              <a:t>I. Peric, NIM </a:t>
            </a:r>
            <a:r>
              <a:rPr lang="is-IS" dirty="0">
                <a:solidFill>
                  <a:srgbClr val="008000"/>
                </a:solidFill>
                <a:latin typeface="Arial" charset="0"/>
              </a:rPr>
              <a:t>A582 (2007) 876-885</a:t>
            </a:r>
            <a:endParaRPr lang="en-GB" dirty="0">
              <a:solidFill>
                <a:srgbClr val="008000"/>
              </a:solidFill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33120" y="6021288"/>
            <a:ext cx="30828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 smtClean="0">
                <a:solidFill>
                  <a:srgbClr val="008000"/>
                </a:solidFill>
              </a:rPr>
              <a:t>I. Mandic et al., JINST </a:t>
            </a:r>
            <a:r>
              <a:rPr lang="is-IS" dirty="0">
                <a:solidFill>
                  <a:srgbClr val="008000"/>
                </a:solidFill>
              </a:rPr>
              <a:t>12 (2017) no.02, P02021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62207" y="1105580"/>
            <a:ext cx="366657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2480" y="2113760"/>
            <a:ext cx="366657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b="1" dirty="0"/>
              <a:t>2</a:t>
            </a:r>
            <a:endParaRPr lang="en-GB" sz="2800" b="1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2642127" y="3121804"/>
            <a:ext cx="366657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b="1" dirty="0"/>
              <a:t>3</a:t>
            </a:r>
            <a:endParaRPr lang="en-GB" sz="2800" b="1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632520" y="5229200"/>
            <a:ext cx="366657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b="1" dirty="0"/>
              <a:t>4</a:t>
            </a:r>
            <a:endParaRPr lang="en-GB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964250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2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726"/>
          <a:stretch/>
        </p:blipFill>
        <p:spPr>
          <a:xfrm>
            <a:off x="15552" y="764569"/>
            <a:ext cx="9906000" cy="223238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z="1100" smtClean="0">
                <a:latin typeface="Calibri"/>
              </a:rPr>
              <a:t>N. Wermes, HSTD11, OIST 12/2017</a:t>
            </a:r>
            <a:endParaRPr lang="en-US" sz="1100" dirty="0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EC256A-044C-45C9-87F4-245D4708DF0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5265295" y="3030768"/>
            <a:ext cx="4705350" cy="324036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>
              <a:spcAft>
                <a:spcPts val="0"/>
              </a:spcAft>
            </a:pPr>
            <a:r>
              <a:rPr lang="en-US" sz="1800" kern="0" dirty="0" smtClean="0">
                <a:solidFill>
                  <a:prstClr val="black"/>
                </a:solidFill>
                <a:latin typeface="Calibri"/>
              </a:rPr>
              <a:t>     Electronics </a:t>
            </a:r>
            <a:r>
              <a:rPr lang="en-US" sz="1800" b="1" kern="0" dirty="0" smtClean="0">
                <a:solidFill>
                  <a:srgbClr val="0000FF"/>
                </a:solidFill>
                <a:latin typeface="Calibri"/>
              </a:rPr>
              <a:t>outside</a:t>
            </a:r>
            <a:r>
              <a:rPr lang="en-US" sz="1800" kern="0" dirty="0" smtClean="0">
                <a:solidFill>
                  <a:prstClr val="black"/>
                </a:solidFill>
                <a:latin typeface="Calibri"/>
              </a:rPr>
              <a:t> charge collection well</a:t>
            </a:r>
          </a:p>
          <a:p>
            <a:pPr fontAlgn="auto">
              <a:spcAft>
                <a:spcPts val="0"/>
              </a:spcAft>
            </a:pPr>
            <a:endParaRPr lang="en-US" sz="1800" kern="0" dirty="0" smtClean="0">
              <a:solidFill>
                <a:prstClr val="black"/>
              </a:solidFill>
              <a:latin typeface="Calibri"/>
            </a:endParaRPr>
          </a:p>
          <a:p>
            <a:pPr marL="285750" indent="-285750" fontAlgn="auto">
              <a:spcAft>
                <a:spcPts val="0"/>
              </a:spcAft>
              <a:buFont typeface="Wingdings" charset="2"/>
              <a:buChar char="§"/>
            </a:pPr>
            <a:r>
              <a:rPr lang="en-US" sz="1800" kern="0" dirty="0" smtClean="0">
                <a:solidFill>
                  <a:prstClr val="black"/>
                </a:solidFill>
                <a:latin typeface="Calibri"/>
              </a:rPr>
              <a:t>Very </a:t>
            </a:r>
            <a:r>
              <a:rPr lang="en-US" sz="1800" b="1" kern="0" dirty="0" smtClean="0">
                <a:solidFill>
                  <a:srgbClr val="0000FF"/>
                </a:solidFill>
                <a:latin typeface="Calibri"/>
              </a:rPr>
              <a:t>small </a:t>
            </a:r>
            <a:r>
              <a:rPr lang="en-US" sz="1800" b="1" kern="0" dirty="0" smtClean="0">
                <a:solidFill>
                  <a:prstClr val="black"/>
                </a:solidFill>
                <a:latin typeface="Calibri"/>
              </a:rPr>
              <a:t>sensor </a:t>
            </a:r>
            <a:r>
              <a:rPr lang="en-US" sz="1800" b="1" kern="0" dirty="0" smtClean="0">
                <a:solidFill>
                  <a:srgbClr val="0000FF"/>
                </a:solidFill>
                <a:latin typeface="Calibri"/>
              </a:rPr>
              <a:t>capacitance</a:t>
            </a:r>
            <a:r>
              <a:rPr lang="en-US" sz="1800" b="1" kern="0" dirty="0" smtClean="0">
                <a:solidFill>
                  <a:prstClr val="black"/>
                </a:solidFill>
                <a:latin typeface="Calibri"/>
              </a:rPr>
              <a:t> (~5 </a:t>
            </a:r>
            <a:r>
              <a:rPr lang="en-US" sz="1800" b="1" kern="0" dirty="0" err="1" smtClean="0">
                <a:solidFill>
                  <a:prstClr val="black"/>
                </a:solidFill>
                <a:latin typeface="Calibri"/>
              </a:rPr>
              <a:t>fF</a:t>
            </a:r>
            <a:r>
              <a:rPr lang="en-US" sz="1800" b="1" kern="0" dirty="0" smtClean="0">
                <a:solidFill>
                  <a:prstClr val="black"/>
                </a:solidFill>
                <a:latin typeface="Calibri"/>
              </a:rPr>
              <a:t>)</a:t>
            </a:r>
            <a:br>
              <a:rPr lang="en-US" sz="1800" b="1" kern="0" dirty="0" smtClean="0">
                <a:solidFill>
                  <a:prstClr val="black"/>
                </a:solidFill>
                <a:latin typeface="Calibri"/>
              </a:rPr>
            </a:br>
            <a:r>
              <a:rPr lang="en-US" sz="1800" kern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noise low, speed high, power low</a:t>
            </a:r>
          </a:p>
          <a:p>
            <a:pPr marL="285750" indent="-285750" fontAlgn="auto">
              <a:spcAft>
                <a:spcPts val="0"/>
              </a:spcAft>
              <a:buFont typeface="Wingdings" charset="2"/>
              <a:buChar char="§"/>
            </a:pPr>
            <a:r>
              <a:rPr lang="en-US" sz="1800" kern="0" dirty="0" smtClean="0">
                <a:solidFill>
                  <a:prstClr val="black"/>
                </a:solidFill>
                <a:latin typeface="Calibri"/>
              </a:rPr>
              <a:t>on average longer drift distances and </a:t>
            </a:r>
            <a:br>
              <a:rPr lang="en-US" sz="1800" kern="0" dirty="0" smtClean="0">
                <a:solidFill>
                  <a:prstClr val="black"/>
                </a:solidFill>
                <a:latin typeface="Calibri"/>
              </a:rPr>
            </a:br>
            <a:r>
              <a:rPr lang="en-US" sz="1800" kern="0" dirty="0" smtClean="0">
                <a:solidFill>
                  <a:prstClr val="black"/>
                </a:solidFill>
                <a:latin typeface="Calibri"/>
              </a:rPr>
              <a:t>low field regions</a:t>
            </a:r>
            <a:br>
              <a:rPr lang="en-US" sz="1800" kern="0" dirty="0" smtClean="0">
                <a:solidFill>
                  <a:prstClr val="black"/>
                </a:solidFill>
                <a:latin typeface="Calibri"/>
              </a:rPr>
            </a:br>
            <a:r>
              <a:rPr lang="en-US" sz="1800" b="1" kern="0" dirty="0" smtClean="0">
                <a:solidFill>
                  <a:srgbClr val="0000FF"/>
                </a:solidFill>
                <a:latin typeface="Calibri"/>
                <a:sym typeface="Wingdings"/>
              </a:rPr>
              <a:t> </a:t>
            </a:r>
            <a:r>
              <a:rPr lang="en-US" sz="1800" b="1" kern="0" dirty="0" err="1" smtClean="0">
                <a:solidFill>
                  <a:srgbClr val="0000FF"/>
                </a:solidFill>
                <a:latin typeface="Calibri"/>
                <a:sym typeface="Wingdings"/>
              </a:rPr>
              <a:t>radhard</a:t>
            </a:r>
            <a:r>
              <a:rPr lang="en-US" sz="1800" b="1" kern="0" dirty="0" smtClean="0">
                <a:solidFill>
                  <a:srgbClr val="0000FF"/>
                </a:solidFill>
                <a:latin typeface="Calibri"/>
                <a:sym typeface="Wingdings"/>
              </a:rPr>
              <a:t>? </a:t>
            </a:r>
            <a:endParaRPr lang="en-US" sz="1800" kern="0" dirty="0" smtClean="0">
              <a:solidFill>
                <a:prstClr val="black"/>
              </a:solidFill>
              <a:latin typeface="Calibri"/>
            </a:endParaRPr>
          </a:p>
          <a:p>
            <a:pPr marL="285750" indent="-285750" fontAlgn="auto">
              <a:spcAft>
                <a:spcPts val="0"/>
              </a:spcAft>
              <a:buFont typeface="Wingdings" charset="2"/>
              <a:buChar char="§"/>
            </a:pPr>
            <a:r>
              <a:rPr lang="en-US" sz="1800" kern="0" dirty="0" smtClean="0">
                <a:solidFill>
                  <a:prstClr val="black"/>
                </a:solidFill>
                <a:latin typeface="Calibri"/>
              </a:rPr>
              <a:t>also </a:t>
            </a:r>
            <a:r>
              <a:rPr lang="en-US" sz="1800" b="1" kern="0" dirty="0" smtClean="0">
                <a:solidFill>
                  <a:prstClr val="black"/>
                </a:solidFill>
                <a:latin typeface="Calibri"/>
              </a:rPr>
              <a:t>full CMOS </a:t>
            </a:r>
            <a:r>
              <a:rPr lang="en-US" sz="1800" kern="0" dirty="0" smtClean="0">
                <a:solidFill>
                  <a:prstClr val="black"/>
                </a:solidFill>
                <a:latin typeface="Calibri"/>
              </a:rPr>
              <a:t>with </a:t>
            </a:r>
            <a:r>
              <a:rPr lang="en-US" sz="1800" kern="0" dirty="0" err="1" smtClean="0">
                <a:solidFill>
                  <a:prstClr val="black"/>
                </a:solidFill>
                <a:latin typeface="Calibri"/>
              </a:rPr>
              <a:t>addn’l</a:t>
            </a:r>
            <a:r>
              <a:rPr lang="en-US" sz="1800" kern="0" dirty="0" smtClean="0">
                <a:solidFill>
                  <a:prstClr val="black"/>
                </a:solidFill>
                <a:latin typeface="Calibri"/>
              </a:rPr>
              <a:t> deep-p implant</a:t>
            </a:r>
          </a:p>
          <a:p>
            <a:pPr marL="285750" indent="-285750" fontAlgn="auto">
              <a:spcAft>
                <a:spcPts val="0"/>
              </a:spcAft>
              <a:buFont typeface="Wingdings" charset="2"/>
              <a:buChar char="§"/>
            </a:pPr>
            <a:endParaRPr lang="en-US" sz="1800" kern="0" dirty="0">
              <a:solidFill>
                <a:prstClr val="black"/>
              </a:solidFill>
              <a:latin typeface="Calibri"/>
            </a:endParaRPr>
          </a:p>
          <a:p>
            <a:pPr fontAlgn="auto">
              <a:spcAft>
                <a:spcPts val="0"/>
              </a:spcAft>
            </a:pPr>
            <a:endParaRPr lang="en-US" sz="1800" kern="0" dirty="0" smtClean="0">
              <a:solidFill>
                <a:prstClr val="black"/>
              </a:solidFill>
              <a:latin typeface="Calibri"/>
            </a:endParaRP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kern="0" dirty="0" smtClean="0">
              <a:solidFill>
                <a:prstClr val="black"/>
              </a:solidFill>
              <a:latin typeface="Calibri"/>
            </a:endParaRP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kern="0" dirty="0">
              <a:solidFill>
                <a:prstClr val="black"/>
              </a:solidFill>
              <a:latin typeface="Calibri"/>
            </a:endParaRP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kern="0" dirty="0" smtClean="0">
              <a:solidFill>
                <a:prstClr val="black"/>
              </a:solidFill>
              <a:latin typeface="Calibri"/>
            </a:endParaRP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kern="0" dirty="0">
              <a:solidFill>
                <a:prstClr val="black"/>
              </a:solidFill>
              <a:latin typeface="Calibri"/>
            </a:endParaRPr>
          </a:p>
          <a:p>
            <a:pPr fontAlgn="auto">
              <a:spcAft>
                <a:spcPts val="0"/>
              </a:spcAft>
            </a:pPr>
            <a:endParaRPr lang="en-US" sz="1800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3366FF"/>
                </a:solidFill>
              </a:rPr>
              <a:t>The question of the fill-factor / electrode geometry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67" name="Content Placeholder 3"/>
          <p:cNvSpPr txBox="1">
            <a:spLocks/>
          </p:cNvSpPr>
          <p:nvPr/>
        </p:nvSpPr>
        <p:spPr>
          <a:xfrm>
            <a:off x="200472" y="2996952"/>
            <a:ext cx="4968552" cy="3312368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>
              <a:spcAft>
                <a:spcPts val="0"/>
              </a:spcAft>
            </a:pPr>
            <a:r>
              <a:rPr lang="en-US" sz="1800" kern="0" dirty="0" smtClean="0">
                <a:solidFill>
                  <a:prstClr val="black"/>
                </a:solidFill>
                <a:latin typeface="Calibri"/>
              </a:rPr>
              <a:t>     Electronics </a:t>
            </a:r>
            <a:r>
              <a:rPr lang="en-US" sz="1800" b="1" kern="0" dirty="0" smtClean="0">
                <a:solidFill>
                  <a:srgbClr val="FF0000"/>
                </a:solidFill>
                <a:latin typeface="Calibri"/>
              </a:rPr>
              <a:t>inside</a:t>
            </a:r>
            <a:r>
              <a:rPr lang="en-US" sz="1800" kern="0" dirty="0" smtClean="0">
                <a:solidFill>
                  <a:prstClr val="black"/>
                </a:solidFill>
                <a:latin typeface="Calibri"/>
              </a:rPr>
              <a:t> charge collection well</a:t>
            </a:r>
          </a:p>
          <a:p>
            <a:pPr fontAlgn="auto">
              <a:spcAft>
                <a:spcPts val="0"/>
              </a:spcAft>
            </a:pPr>
            <a:endParaRPr lang="en-US" sz="1800" kern="0" dirty="0" smtClean="0">
              <a:solidFill>
                <a:prstClr val="black"/>
              </a:solidFill>
              <a:latin typeface="Calibri"/>
            </a:endParaRPr>
          </a:p>
          <a:p>
            <a:pPr marL="285750" indent="-285750" fontAlgn="auto">
              <a:spcAft>
                <a:spcPts val="0"/>
              </a:spcAft>
              <a:buFont typeface="Wingdings" charset="2"/>
              <a:buChar char="§"/>
            </a:pPr>
            <a:r>
              <a:rPr lang="en-US" sz="1800" kern="0" dirty="0" smtClean="0">
                <a:solidFill>
                  <a:prstClr val="black"/>
                </a:solidFill>
                <a:latin typeface="Calibri"/>
              </a:rPr>
              <a:t>Collection node with </a:t>
            </a:r>
            <a:r>
              <a:rPr lang="en-US" sz="1800" b="1" kern="0" dirty="0" smtClean="0">
                <a:solidFill>
                  <a:prstClr val="black"/>
                </a:solidFill>
                <a:latin typeface="Calibri"/>
              </a:rPr>
              <a:t>large electrode </a:t>
            </a:r>
            <a:br>
              <a:rPr lang="en-US" sz="1800" b="1" kern="0" dirty="0" smtClean="0">
                <a:solidFill>
                  <a:prstClr val="black"/>
                </a:solidFill>
                <a:latin typeface="Calibri"/>
              </a:rPr>
            </a:br>
            <a:r>
              <a:rPr lang="en-US" sz="1800" kern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</a:t>
            </a:r>
            <a:r>
              <a:rPr lang="en-US" sz="1800" kern="0" dirty="0" smtClean="0">
                <a:solidFill>
                  <a:prstClr val="black"/>
                </a:solidFill>
                <a:latin typeface="Calibri"/>
              </a:rPr>
              <a:t> no low field regions </a:t>
            </a:r>
            <a:br>
              <a:rPr lang="en-US" sz="1800" kern="0" dirty="0" smtClean="0">
                <a:solidFill>
                  <a:prstClr val="black"/>
                </a:solidFill>
                <a:latin typeface="Calibri"/>
              </a:rPr>
            </a:br>
            <a:r>
              <a:rPr lang="en-US" sz="1800" kern="0" dirty="0" smtClean="0">
                <a:solidFill>
                  <a:prstClr val="black"/>
                </a:solidFill>
                <a:latin typeface="Calibri"/>
                <a:sym typeface="Wingdings"/>
              </a:rPr>
              <a:t> </a:t>
            </a:r>
            <a:r>
              <a:rPr lang="en-US" sz="1800" kern="0" dirty="0" smtClean="0">
                <a:solidFill>
                  <a:prstClr val="black"/>
                </a:solidFill>
                <a:latin typeface="Calibri"/>
              </a:rPr>
              <a:t>on average </a:t>
            </a:r>
            <a:r>
              <a:rPr lang="en-US" sz="1800" b="1" kern="0" dirty="0" smtClean="0">
                <a:solidFill>
                  <a:srgbClr val="FF0000"/>
                </a:solidFill>
                <a:latin typeface="Calibri"/>
              </a:rPr>
              <a:t>short(</a:t>
            </a:r>
            <a:r>
              <a:rPr lang="en-US" sz="1800" b="1" kern="0" dirty="0" err="1" smtClean="0">
                <a:solidFill>
                  <a:srgbClr val="FF0000"/>
                </a:solidFill>
                <a:latin typeface="Calibri"/>
              </a:rPr>
              <a:t>er</a:t>
            </a:r>
            <a:r>
              <a:rPr lang="en-US" sz="1800" b="1" kern="0" dirty="0" smtClean="0">
                <a:solidFill>
                  <a:srgbClr val="FF0000"/>
                </a:solidFill>
                <a:latin typeface="Calibri"/>
              </a:rPr>
              <a:t>) drift </a:t>
            </a:r>
            <a:r>
              <a:rPr lang="en-US" sz="1800" kern="0" dirty="0" smtClean="0">
                <a:solidFill>
                  <a:prstClr val="black"/>
                </a:solidFill>
                <a:latin typeface="Calibri"/>
              </a:rPr>
              <a:t>distances</a:t>
            </a:r>
            <a:br>
              <a:rPr lang="en-US" sz="1800" kern="0" dirty="0" smtClean="0">
                <a:solidFill>
                  <a:prstClr val="black"/>
                </a:solidFill>
                <a:latin typeface="Calibri"/>
              </a:rPr>
            </a:br>
            <a:r>
              <a:rPr lang="en-US" sz="1800" kern="0" dirty="0" smtClean="0">
                <a:solidFill>
                  <a:prstClr val="black"/>
                </a:solidFill>
                <a:latin typeface="Calibri"/>
                <a:sym typeface="Wingdings"/>
              </a:rPr>
              <a:t> more </a:t>
            </a:r>
            <a:r>
              <a:rPr lang="en-US" sz="1800" b="1" kern="0" dirty="0" err="1" smtClean="0">
                <a:solidFill>
                  <a:srgbClr val="FF0000"/>
                </a:solidFill>
                <a:latin typeface="Calibri"/>
                <a:sym typeface="Wingdings"/>
              </a:rPr>
              <a:t>radhard</a:t>
            </a:r>
            <a:endParaRPr lang="en-US" sz="1800" b="1" kern="0" dirty="0" smtClean="0">
              <a:solidFill>
                <a:srgbClr val="FF0000"/>
              </a:solidFill>
              <a:latin typeface="Calibri"/>
            </a:endParaRPr>
          </a:p>
          <a:p>
            <a:pPr marL="285750" indent="-285750" fontAlgn="auto">
              <a:spcAft>
                <a:spcPts val="0"/>
              </a:spcAft>
              <a:buFont typeface="Wingdings" charset="2"/>
              <a:buChar char="§"/>
            </a:pPr>
            <a:r>
              <a:rPr lang="en-US" sz="1800" b="1" kern="0" dirty="0">
                <a:solidFill>
                  <a:prstClr val="black"/>
                </a:solidFill>
              </a:rPr>
              <a:t>Full CMOS </a:t>
            </a:r>
            <a:r>
              <a:rPr lang="en-US" sz="1800" kern="0" dirty="0">
                <a:solidFill>
                  <a:prstClr val="black"/>
                </a:solidFill>
              </a:rPr>
              <a:t>with isolation between </a:t>
            </a:r>
            <a:r>
              <a:rPr lang="en-US" sz="1800" kern="0" dirty="0" smtClean="0">
                <a:solidFill>
                  <a:prstClr val="black"/>
                </a:solidFill>
              </a:rPr>
              <a:t>NW&amp;DNW </a:t>
            </a:r>
          </a:p>
          <a:p>
            <a:pPr marL="285750" indent="-285750" fontAlgn="auto">
              <a:spcAft>
                <a:spcPts val="0"/>
              </a:spcAft>
              <a:buFont typeface="Wingdings" charset="2"/>
              <a:buChar char="§"/>
            </a:pPr>
            <a:r>
              <a:rPr lang="en-US" sz="1800" b="1" kern="0" dirty="0" smtClean="0">
                <a:solidFill>
                  <a:prstClr val="black"/>
                </a:solidFill>
                <a:latin typeface="Calibri"/>
              </a:rPr>
              <a:t>Large (&gt; 100 </a:t>
            </a:r>
            <a:r>
              <a:rPr lang="en-US" sz="1800" b="1" kern="0" dirty="0" err="1" smtClean="0">
                <a:solidFill>
                  <a:prstClr val="black"/>
                </a:solidFill>
                <a:latin typeface="Calibri"/>
              </a:rPr>
              <a:t>fF</a:t>
            </a:r>
            <a:r>
              <a:rPr lang="en-US" sz="1800" b="1" kern="0" dirty="0" smtClean="0">
                <a:solidFill>
                  <a:prstClr val="black"/>
                </a:solidFill>
                <a:latin typeface="Calibri"/>
              </a:rPr>
              <a:t>) </a:t>
            </a:r>
            <a:r>
              <a:rPr lang="en-US" sz="1800" kern="0" dirty="0" smtClean="0">
                <a:solidFill>
                  <a:prstClr val="black"/>
                </a:solidFill>
                <a:latin typeface="Calibri"/>
              </a:rPr>
              <a:t>sensor </a:t>
            </a:r>
            <a:r>
              <a:rPr lang="en-US" sz="1800" b="1" kern="0" dirty="0" smtClean="0">
                <a:solidFill>
                  <a:prstClr val="black"/>
                </a:solidFill>
                <a:latin typeface="Calibri"/>
              </a:rPr>
              <a:t>capacitance </a:t>
            </a:r>
            <a:br>
              <a:rPr lang="en-US" sz="1800" b="1" kern="0" dirty="0" smtClean="0">
                <a:solidFill>
                  <a:prstClr val="black"/>
                </a:solidFill>
                <a:latin typeface="Calibri"/>
              </a:rPr>
            </a:br>
            <a:r>
              <a:rPr lang="en-US" sz="1800" kern="0" dirty="0" smtClean="0">
                <a:solidFill>
                  <a:prstClr val="black"/>
                </a:solidFill>
                <a:latin typeface="Calibri"/>
              </a:rPr>
              <a:t>(due to DNW/PW junction!) </a:t>
            </a:r>
            <a:br>
              <a:rPr lang="en-US" sz="1800" kern="0" dirty="0" smtClean="0">
                <a:solidFill>
                  <a:prstClr val="black"/>
                </a:solidFill>
                <a:latin typeface="Calibri"/>
              </a:rPr>
            </a:br>
            <a:r>
              <a:rPr lang="en-US" sz="1800" kern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noise &amp; speed or power penalties</a:t>
            </a:r>
            <a:br>
              <a:rPr lang="en-US" sz="1800" kern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</a:br>
            <a:r>
              <a:rPr lang="en-US" sz="1800" kern="0" dirty="0" smtClean="0">
                <a:solidFill>
                  <a:prstClr val="black"/>
                </a:solidFill>
                <a:latin typeface="Calibri"/>
                <a:sym typeface="Wingdings"/>
              </a:rPr>
              <a:t> x-talk possible (from digital to sensor)</a:t>
            </a:r>
            <a:br>
              <a:rPr lang="en-US" sz="1800" kern="0" dirty="0" smtClean="0">
                <a:solidFill>
                  <a:prstClr val="black"/>
                </a:solidFill>
                <a:latin typeface="Calibri"/>
                <a:sym typeface="Wingdings"/>
              </a:rPr>
            </a:br>
            <a:r>
              <a:rPr lang="en-US" sz="1800" kern="0" dirty="0" smtClean="0">
                <a:solidFill>
                  <a:prstClr val="black"/>
                </a:solidFill>
                <a:latin typeface="Calibri"/>
                <a:sym typeface="Wingdings"/>
              </a:rPr>
              <a:t>     needs dedicated IC design</a:t>
            </a:r>
          </a:p>
          <a:p>
            <a:pPr fontAlgn="auto">
              <a:spcAft>
                <a:spcPts val="0"/>
              </a:spcAft>
            </a:pPr>
            <a:endParaRPr lang="en-US" sz="1800" kern="0" dirty="0" smtClean="0">
              <a:solidFill>
                <a:prstClr val="black"/>
              </a:solidFill>
              <a:latin typeface="Calibri"/>
              <a:sym typeface="Wingdings" panose="05000000000000000000" pitchFamily="2" charset="2"/>
            </a:endParaRPr>
          </a:p>
          <a:p>
            <a:pPr fontAlgn="auto">
              <a:spcAft>
                <a:spcPts val="0"/>
              </a:spcAft>
            </a:pPr>
            <a:endParaRPr lang="en-US" sz="1800" kern="0" dirty="0" smtClea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62" name="Group 61"/>
          <p:cNvGrpSpPr/>
          <p:nvPr/>
        </p:nvGrpSpPr>
        <p:grpSpPr>
          <a:xfrm rot="5400000">
            <a:off x="2577645" y="1673073"/>
            <a:ext cx="386373" cy="331889"/>
            <a:chOff x="2604198" y="1781570"/>
            <a:chExt cx="361972" cy="150318"/>
          </a:xfrm>
        </p:grpSpPr>
        <p:cxnSp>
          <p:nvCxnSpPr>
            <p:cNvPr id="63" name="Straight Connector 62"/>
            <p:cNvCxnSpPr/>
            <p:nvPr/>
          </p:nvCxnSpPr>
          <p:spPr>
            <a:xfrm flipH="1">
              <a:off x="2819400" y="1852922"/>
              <a:ext cx="146770" cy="1"/>
            </a:xfrm>
            <a:prstGeom prst="line">
              <a:avLst/>
            </a:prstGeom>
            <a:ln w="31750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>
              <a:off x="2692039" y="1856730"/>
              <a:ext cx="150317" cy="0"/>
            </a:xfrm>
            <a:prstGeom prst="line">
              <a:avLst/>
            </a:prstGeom>
            <a:ln w="31750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2744241" y="1856729"/>
              <a:ext cx="150317" cy="0"/>
            </a:xfrm>
            <a:prstGeom prst="line">
              <a:avLst/>
            </a:prstGeom>
            <a:ln w="31750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>
              <a:off x="2604198" y="1856730"/>
              <a:ext cx="146770" cy="1"/>
            </a:xfrm>
            <a:prstGeom prst="line">
              <a:avLst/>
            </a:prstGeom>
            <a:ln w="31750" cap="rnd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own Arrow 1"/>
          <p:cNvSpPr/>
          <p:nvPr/>
        </p:nvSpPr>
        <p:spPr>
          <a:xfrm>
            <a:off x="2072680" y="3429000"/>
            <a:ext cx="360040" cy="216024"/>
          </a:xfrm>
          <a:prstGeom prst="downArrow">
            <a:avLst/>
          </a:prstGeom>
          <a:solidFill>
            <a:srgbClr val="FFFF00">
              <a:alpha val="11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>
            <a:off x="7113240" y="3467192"/>
            <a:ext cx="360040" cy="216024"/>
          </a:xfrm>
          <a:prstGeom prst="downArrow">
            <a:avLst/>
          </a:prstGeom>
          <a:solidFill>
            <a:srgbClr val="FFFF00">
              <a:alpha val="11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539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TJ Process modification </a:t>
            </a:r>
            <a:r>
              <a:rPr lang="en-GB" dirty="0" smtClean="0"/>
              <a:t>of small electrode design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6" name="Picture 5" descr="TJ_Alice_Cell_new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480" y="2785932"/>
            <a:ext cx="3971280" cy="2443268"/>
          </a:xfrm>
          <a:prstGeom prst="rect">
            <a:avLst/>
          </a:prstGeom>
        </p:spPr>
      </p:pic>
      <p:pic>
        <p:nvPicPr>
          <p:cNvPr id="7" name="Picture 6" descr="TJ_modifiedproces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5088" y="2799602"/>
            <a:ext cx="3994820" cy="24295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32520" y="2132856"/>
            <a:ext cx="4953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b="1" dirty="0">
                <a:solidFill>
                  <a:srgbClr val="008000"/>
                </a:solidFill>
              </a:rPr>
              <a:t>W. </a:t>
            </a:r>
            <a:r>
              <a:rPr lang="en-GB" sz="1600" b="1" dirty="0" err="1">
                <a:solidFill>
                  <a:srgbClr val="008000"/>
                </a:solidFill>
              </a:rPr>
              <a:t>Snoeys</a:t>
            </a:r>
            <a:r>
              <a:rPr lang="en-GB" sz="1600" b="1" dirty="0">
                <a:solidFill>
                  <a:srgbClr val="008000"/>
                </a:solidFill>
              </a:rPr>
              <a:t> et al., </a:t>
            </a:r>
            <a:r>
              <a:rPr lang="en-GB" sz="1600" b="1" dirty="0" smtClean="0">
                <a:solidFill>
                  <a:srgbClr val="008000"/>
                </a:solidFill>
              </a:rPr>
              <a:t> NIM </a:t>
            </a:r>
            <a:r>
              <a:rPr lang="is-IS" sz="1600" b="1" dirty="0" smtClean="0">
                <a:solidFill>
                  <a:srgbClr val="008000"/>
                </a:solidFill>
              </a:rPr>
              <a:t>A871 </a:t>
            </a:r>
            <a:r>
              <a:rPr lang="is-IS" sz="1600" b="1" dirty="0">
                <a:solidFill>
                  <a:srgbClr val="008000"/>
                </a:solidFill>
              </a:rPr>
              <a:t>(2017) 90 – 96.</a:t>
            </a:r>
            <a:endParaRPr lang="en-GB" sz="1600" b="1" dirty="0">
              <a:solidFill>
                <a:srgbClr val="008000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808984" y="3933056"/>
            <a:ext cx="432048" cy="432048"/>
          </a:xfrm>
          <a:prstGeom prst="rightArrow">
            <a:avLst/>
          </a:prstGeom>
          <a:solidFill>
            <a:srgbClr val="FFFF00">
              <a:alpha val="11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47464" y="692696"/>
            <a:ext cx="5181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solidFill>
                  <a:prstClr val="black"/>
                </a:solidFill>
              </a:rPr>
              <a:t>TowerJazz</a:t>
            </a:r>
            <a:r>
              <a:rPr lang="en-US" sz="1800" dirty="0" smtClean="0">
                <a:solidFill>
                  <a:prstClr val="black"/>
                </a:solidFill>
              </a:rPr>
              <a:t> </a:t>
            </a:r>
            <a:r>
              <a:rPr lang="en-US" sz="1800" dirty="0">
                <a:solidFill>
                  <a:prstClr val="black"/>
                </a:solidFill>
              </a:rPr>
              <a:t>180 nm CMOS </a:t>
            </a:r>
            <a:r>
              <a:rPr lang="pl-PL" sz="1800" dirty="0" smtClean="0">
                <a:solidFill>
                  <a:prstClr val="black"/>
                </a:solidFill>
              </a:rPr>
              <a:t>CIS</a:t>
            </a:r>
            <a:endParaRPr lang="en-US" sz="18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</a:rPr>
              <a:t>deep PW full </a:t>
            </a:r>
            <a:r>
              <a:rPr lang="en-US" sz="1800" dirty="0">
                <a:solidFill>
                  <a:prstClr val="black"/>
                </a:solidFill>
              </a:rPr>
              <a:t>CMOS in pixel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prstClr val="black"/>
                </a:solidFill>
              </a:rPr>
              <a:t>epi</a:t>
            </a:r>
            <a:r>
              <a:rPr lang="en-US" sz="1800" dirty="0" smtClean="0">
                <a:solidFill>
                  <a:prstClr val="black"/>
                </a:solidFill>
              </a:rPr>
              <a:t> thickness</a:t>
            </a:r>
            <a:r>
              <a:rPr lang="en-US" sz="1800" dirty="0">
                <a:solidFill>
                  <a:prstClr val="black"/>
                </a:solidFill>
              </a:rPr>
              <a:t>: 18 – 40 µm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</a:rPr>
              <a:t>Design derived from ALICE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00FF"/>
                </a:solidFill>
              </a:rPr>
              <a:t>Modified </a:t>
            </a:r>
            <a:r>
              <a:rPr lang="en-US" sz="1800" b="1" dirty="0">
                <a:solidFill>
                  <a:srgbClr val="0000FF"/>
                </a:solidFill>
              </a:rPr>
              <a:t>process</a:t>
            </a:r>
            <a:r>
              <a:rPr lang="en-US" sz="1800" b="1" dirty="0">
                <a:solidFill>
                  <a:prstClr val="black"/>
                </a:solidFill>
              </a:rPr>
              <a:t> </a:t>
            </a:r>
            <a:r>
              <a:rPr lang="en-US" sz="1800" dirty="0" smtClean="0">
                <a:solidFill>
                  <a:prstClr val="black"/>
                </a:solidFill>
              </a:rPr>
              <a:t>to </a:t>
            </a:r>
            <a:r>
              <a:rPr lang="en-US" sz="1800" dirty="0" smtClean="0">
                <a:solidFill>
                  <a:prstClr val="black"/>
                </a:solidFill>
              </a:rPr>
              <a:t>improve depletion &amp; lateral E</a:t>
            </a:r>
            <a:endParaRPr lang="en-US" sz="1800" dirty="0" smtClean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45088" y="980728"/>
            <a:ext cx="3312368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prstClr val="black"/>
                </a:solidFill>
              </a:rPr>
              <a:t>Pixel dimensions: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</a:rPr>
              <a:t>36 x 42 µm</a:t>
            </a:r>
            <a:r>
              <a:rPr lang="en-US" sz="1800" baseline="30000" dirty="0" smtClean="0">
                <a:solidFill>
                  <a:prstClr val="black"/>
                </a:solidFill>
              </a:rPr>
              <a:t>2</a:t>
            </a:r>
            <a:r>
              <a:rPr lang="en-US" sz="1800" dirty="0" smtClean="0">
                <a:solidFill>
                  <a:prstClr val="black"/>
                </a:solidFill>
              </a:rPr>
              <a:t> pixel size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prstClr val="black"/>
                </a:solidFill>
              </a:rPr>
              <a:t>3 µm diameter electrodes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</a:rPr>
              <a:t>Measured </a:t>
            </a:r>
            <a:r>
              <a:rPr lang="en-US" sz="1800" dirty="0">
                <a:solidFill>
                  <a:prstClr val="black"/>
                </a:solidFill>
              </a:rPr>
              <a:t>capacitance </a:t>
            </a:r>
            <a:r>
              <a:rPr lang="en-US" sz="1800" b="1" dirty="0">
                <a:solidFill>
                  <a:prstClr val="black"/>
                </a:solidFill>
              </a:rPr>
              <a:t>&lt;5fF </a:t>
            </a:r>
            <a:r>
              <a:rPr lang="en-US" sz="1800" b="1" dirty="0" smtClean="0">
                <a:solidFill>
                  <a:prstClr val="black"/>
                </a:solidFill>
              </a:rPr>
              <a:t/>
            </a:r>
            <a:br>
              <a:rPr lang="en-US" sz="1800" b="1" dirty="0" smtClean="0">
                <a:solidFill>
                  <a:prstClr val="black"/>
                </a:solidFill>
              </a:rPr>
            </a:br>
            <a:endParaRPr lang="en-US" sz="1800" dirty="0">
              <a:solidFill>
                <a:prstClr val="black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9264" y="5229201"/>
            <a:ext cx="903321" cy="792088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7689304" y="3356992"/>
            <a:ext cx="0" cy="1872208"/>
          </a:xfrm>
          <a:prstGeom prst="line">
            <a:avLst/>
          </a:prstGeom>
          <a:ln w="3175" cmpd="sng">
            <a:solidFill>
              <a:srgbClr val="224F86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7841704" y="3356992"/>
            <a:ext cx="0" cy="1872208"/>
          </a:xfrm>
          <a:prstGeom prst="line">
            <a:avLst/>
          </a:prstGeom>
          <a:ln w="3175" cmpd="sng">
            <a:solidFill>
              <a:srgbClr val="224F86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193360" y="5445224"/>
            <a:ext cx="665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3 µm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01272" y="6021288"/>
            <a:ext cx="782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36 µm</a:t>
            </a:r>
          </a:p>
        </p:txBody>
      </p:sp>
    </p:spTree>
    <p:extLst>
      <p:ext uri="{BB962C8B-B14F-4D97-AF65-F5344CB8AC3E}">
        <p14:creationId xmlns:p14="http://schemas.microsoft.com/office/powerpoint/2010/main" val="4281707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3366FF"/>
                </a:solidFill>
              </a:rPr>
              <a:t>Large (~1 cm</a:t>
            </a:r>
            <a:r>
              <a:rPr lang="en-GB" baseline="30000" dirty="0" smtClean="0">
                <a:solidFill>
                  <a:srgbClr val="3366FF"/>
                </a:solidFill>
              </a:rPr>
              <a:t>2</a:t>
            </a:r>
            <a:r>
              <a:rPr lang="en-GB" dirty="0" smtClean="0">
                <a:solidFill>
                  <a:srgbClr val="3366FF"/>
                </a:solidFill>
              </a:rPr>
              <a:t>) full CMOS chips (=modules) w/ readout 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64704"/>
            <a:ext cx="6426546" cy="308407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025008" y="2060848"/>
            <a:ext cx="1228712" cy="38646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err="1" smtClean="0">
                <a:solidFill>
                  <a:schemeClr val="tx1"/>
                </a:solidFill>
              </a:rPr>
              <a:t>ATLASPix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72880" y="2204864"/>
            <a:ext cx="77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chemeClr val="bg1"/>
                </a:solidFill>
              </a:rPr>
              <a:t>MuPix</a:t>
            </a:r>
            <a:endParaRPr lang="en-GB" sz="18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1136576" y="2924944"/>
            <a:ext cx="1466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chemeClr val="bg1"/>
                </a:solidFill>
              </a:rPr>
              <a:t>LF-MONOPIX</a:t>
            </a:r>
          </a:p>
        </p:txBody>
      </p:sp>
      <p:sp>
        <p:nvSpPr>
          <p:cNvPr id="21" name="Left Brace 20"/>
          <p:cNvSpPr/>
          <p:nvPr/>
        </p:nvSpPr>
        <p:spPr>
          <a:xfrm rot="16200000">
            <a:off x="3116796" y="944724"/>
            <a:ext cx="360040" cy="6192688"/>
          </a:xfrm>
          <a:prstGeom prst="leftBrace">
            <a:avLst/>
          </a:prstGeom>
          <a:ln w="3175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704528" y="4149080"/>
            <a:ext cx="21666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err="1" smtClean="0"/>
              <a:t>LFoundry</a:t>
            </a:r>
            <a:r>
              <a:rPr lang="en-GB" sz="1800" b="1" dirty="0" smtClean="0"/>
              <a:t> </a:t>
            </a:r>
            <a:r>
              <a:rPr lang="en-GB" sz="1800" dirty="0" smtClean="0"/>
              <a:t>150 nm</a:t>
            </a:r>
          </a:p>
          <a:p>
            <a:r>
              <a:rPr lang="en-GB" sz="1800" dirty="0" smtClean="0"/>
              <a:t>substrate </a:t>
            </a:r>
            <a:r>
              <a:rPr lang="en-GB" sz="1800" dirty="0" err="1" smtClean="0"/>
              <a:t>ρ</a:t>
            </a:r>
            <a:r>
              <a:rPr lang="en-GB" sz="1800" dirty="0" smtClean="0"/>
              <a:t> &gt; 2 </a:t>
            </a:r>
            <a:r>
              <a:rPr lang="en-GB" sz="1800" dirty="0" err="1" smtClean="0"/>
              <a:t>kΩcm</a:t>
            </a:r>
            <a:r>
              <a:rPr lang="en-GB" sz="1800" dirty="0" smtClean="0"/>
              <a:t>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84848" y="4149080"/>
            <a:ext cx="2750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err="1" smtClean="0"/>
              <a:t>ams</a:t>
            </a:r>
            <a:r>
              <a:rPr lang="en-GB" sz="1800" dirty="0" smtClean="0"/>
              <a:t> 180 nm</a:t>
            </a:r>
          </a:p>
          <a:p>
            <a:r>
              <a:rPr lang="en-GB" sz="1800" dirty="0" smtClean="0"/>
              <a:t>substrate </a:t>
            </a:r>
            <a:r>
              <a:rPr lang="en-GB" sz="1800" dirty="0" err="1" smtClean="0"/>
              <a:t>ρ</a:t>
            </a:r>
            <a:r>
              <a:rPr lang="en-GB" sz="1800" dirty="0" smtClean="0"/>
              <a:t> ~ 0.08 - 1 </a:t>
            </a:r>
            <a:r>
              <a:rPr lang="en-GB" sz="1800" dirty="0" err="1" smtClean="0"/>
              <a:t>kΩcm</a:t>
            </a:r>
            <a:r>
              <a:rPr lang="en-GB" sz="1800" dirty="0" smtClean="0"/>
              <a:t> </a:t>
            </a:r>
          </a:p>
        </p:txBody>
      </p:sp>
      <p:sp>
        <p:nvSpPr>
          <p:cNvPr id="26" name="Left Brace 25"/>
          <p:cNvSpPr/>
          <p:nvPr/>
        </p:nvSpPr>
        <p:spPr>
          <a:xfrm rot="16200000">
            <a:off x="7941332" y="2456892"/>
            <a:ext cx="360040" cy="3168352"/>
          </a:xfrm>
          <a:prstGeom prst="leftBrace">
            <a:avLst/>
          </a:prstGeom>
          <a:ln w="3175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6465168" y="4149080"/>
            <a:ext cx="35941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err="1" smtClean="0"/>
              <a:t>TowerJazz</a:t>
            </a:r>
            <a:r>
              <a:rPr lang="en-GB" sz="1800" dirty="0"/>
              <a:t> </a:t>
            </a:r>
            <a:r>
              <a:rPr lang="en-GB" sz="1800" dirty="0" smtClean="0"/>
              <a:t>180 nm epitaxial (25 µm) </a:t>
            </a:r>
            <a:br>
              <a:rPr lang="en-GB" sz="1800" dirty="0" smtClean="0"/>
            </a:br>
            <a:r>
              <a:rPr lang="en-GB" sz="1800" dirty="0" smtClean="0"/>
              <a:t>     substrate </a:t>
            </a:r>
            <a:r>
              <a:rPr lang="en-GB" sz="1800" dirty="0" err="1" smtClean="0"/>
              <a:t>ρ</a:t>
            </a:r>
            <a:r>
              <a:rPr lang="en-GB" sz="1800" dirty="0" smtClean="0"/>
              <a:t> &gt; </a:t>
            </a:r>
            <a:r>
              <a:rPr lang="en-GB" sz="1800" dirty="0" err="1" smtClean="0"/>
              <a:t>kΩ</a:t>
            </a:r>
            <a:r>
              <a:rPr lang="en-GB" sz="1800" dirty="0" smtClean="0"/>
              <a:t> cm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152800" y="6474822"/>
            <a:ext cx="5760640" cy="338554"/>
          </a:xfrm>
          <a:prstGeom prst="rect">
            <a:avLst/>
          </a:prstGeom>
          <a:solidFill>
            <a:srgbClr val="F4A9FC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talks by W. </a:t>
            </a:r>
            <a:r>
              <a:rPr lang="en-GB" sz="1600" dirty="0" err="1" smtClean="0">
                <a:solidFill>
                  <a:srgbClr val="008000"/>
                </a:solidFill>
              </a:rPr>
              <a:t>Snoeys</a:t>
            </a:r>
            <a:r>
              <a:rPr lang="en-GB" sz="1600" dirty="0" smtClean="0">
                <a:solidFill>
                  <a:srgbClr val="008000"/>
                </a:solidFill>
              </a:rPr>
              <a:t>. H. </a:t>
            </a:r>
            <a:r>
              <a:rPr lang="en-GB" sz="1600" dirty="0" err="1" smtClean="0">
                <a:solidFill>
                  <a:srgbClr val="008000"/>
                </a:solidFill>
              </a:rPr>
              <a:t>Pernegger</a:t>
            </a:r>
            <a:r>
              <a:rPr lang="en-GB" sz="1600" dirty="0" smtClean="0">
                <a:solidFill>
                  <a:srgbClr val="008000"/>
                </a:solidFill>
              </a:rPr>
              <a:t>, T. </a:t>
            </a:r>
            <a:r>
              <a:rPr lang="en-GB" sz="1600" dirty="0" err="1" smtClean="0">
                <a:solidFill>
                  <a:srgbClr val="008000"/>
                </a:solidFill>
              </a:rPr>
              <a:t>Hirono</a:t>
            </a:r>
            <a:r>
              <a:rPr lang="en-GB" sz="1600" dirty="0" smtClean="0">
                <a:solidFill>
                  <a:srgbClr val="008000"/>
                </a:solidFill>
              </a:rPr>
              <a:t>, I. </a:t>
            </a:r>
            <a:r>
              <a:rPr lang="en-GB" sz="1600" dirty="0" err="1" smtClean="0">
                <a:solidFill>
                  <a:srgbClr val="008000"/>
                </a:solidFill>
              </a:rPr>
              <a:t>Peric</a:t>
            </a:r>
            <a:r>
              <a:rPr lang="en-GB" sz="1600" dirty="0" smtClean="0">
                <a:solidFill>
                  <a:srgbClr val="008000"/>
                </a:solidFill>
              </a:rPr>
              <a:t>, D. </a:t>
            </a:r>
            <a:r>
              <a:rPr lang="en-GB" sz="1600" dirty="0" err="1" smtClean="0">
                <a:solidFill>
                  <a:srgbClr val="008000"/>
                </a:solidFill>
              </a:rPr>
              <a:t>Dannheim</a:t>
            </a:r>
            <a:endParaRPr lang="en-GB" sz="1600" dirty="0" smtClean="0">
              <a:solidFill>
                <a:srgbClr val="008000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8664" y="4941168"/>
            <a:ext cx="2767010" cy="122427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7216" y="5013176"/>
            <a:ext cx="2520983" cy="1176346"/>
          </a:xfrm>
          <a:prstGeom prst="rect">
            <a:avLst/>
          </a:prstGeom>
        </p:spPr>
      </p:pic>
      <p:pic>
        <p:nvPicPr>
          <p:cNvPr id="5" name="Picture 4" descr="STREAM1_V0_gdsreticl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168" y="908720"/>
            <a:ext cx="3403825" cy="2880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99271" y="2348880"/>
            <a:ext cx="87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/>
              <a:t>MALTA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720836" y="2204864"/>
            <a:ext cx="1056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chemeClr val="bg1"/>
                </a:solidFill>
              </a:rPr>
              <a:t>TJ </a:t>
            </a:r>
          </a:p>
          <a:p>
            <a:r>
              <a:rPr lang="en-GB" sz="1800" b="1" dirty="0" err="1" smtClean="0">
                <a:solidFill>
                  <a:schemeClr val="bg1"/>
                </a:solidFill>
              </a:rPr>
              <a:t>Monopix</a:t>
            </a:r>
            <a:endParaRPr lang="en-GB" sz="18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409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3366FF"/>
                </a:solidFill>
              </a:rPr>
              <a:t>Large (~1 cm</a:t>
            </a:r>
            <a:r>
              <a:rPr lang="en-GB" baseline="30000" dirty="0" smtClean="0">
                <a:solidFill>
                  <a:srgbClr val="3366FF"/>
                </a:solidFill>
              </a:rPr>
              <a:t>2</a:t>
            </a:r>
            <a:r>
              <a:rPr lang="en-GB" dirty="0" smtClean="0">
                <a:solidFill>
                  <a:srgbClr val="3366FF"/>
                </a:solidFill>
              </a:rPr>
              <a:t>) full CMOS chips (=modules) w/ readout </a:t>
            </a:r>
            <a:endParaRPr lang="en-GB" dirty="0">
              <a:solidFill>
                <a:srgbClr val="3366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26</a:t>
            </a:fld>
            <a:endParaRPr lang="de-DE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64704"/>
            <a:ext cx="6426546" cy="308407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025008" y="2060848"/>
            <a:ext cx="1228712" cy="38646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err="1" smtClean="0">
                <a:solidFill>
                  <a:schemeClr val="tx1"/>
                </a:solidFill>
              </a:rPr>
              <a:t>ATLASPix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72880" y="2204864"/>
            <a:ext cx="77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chemeClr val="bg1"/>
                </a:solidFill>
              </a:rPr>
              <a:t>MuPix</a:t>
            </a:r>
            <a:endParaRPr lang="en-GB" sz="18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1280592" y="2924944"/>
            <a:ext cx="1466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chemeClr val="bg1"/>
                </a:solidFill>
              </a:rPr>
              <a:t>LF-MONOPIX</a:t>
            </a:r>
          </a:p>
        </p:txBody>
      </p:sp>
      <p:sp>
        <p:nvSpPr>
          <p:cNvPr id="21" name="Left Brace 20"/>
          <p:cNvSpPr/>
          <p:nvPr/>
        </p:nvSpPr>
        <p:spPr>
          <a:xfrm rot="16200000">
            <a:off x="3116796" y="944724"/>
            <a:ext cx="360040" cy="6192688"/>
          </a:xfrm>
          <a:prstGeom prst="leftBrace">
            <a:avLst/>
          </a:prstGeom>
          <a:ln w="3175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704528" y="4149080"/>
            <a:ext cx="21666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err="1" smtClean="0"/>
              <a:t>LFoundry</a:t>
            </a:r>
            <a:r>
              <a:rPr lang="en-GB" sz="1800" b="1" dirty="0" smtClean="0"/>
              <a:t> </a:t>
            </a:r>
            <a:r>
              <a:rPr lang="en-GB" sz="1800" dirty="0" smtClean="0"/>
              <a:t>150 nm</a:t>
            </a:r>
          </a:p>
          <a:p>
            <a:r>
              <a:rPr lang="en-GB" sz="1800" dirty="0" smtClean="0"/>
              <a:t>substrate </a:t>
            </a:r>
            <a:r>
              <a:rPr lang="en-GB" sz="1800" dirty="0" err="1" smtClean="0"/>
              <a:t>ρ</a:t>
            </a:r>
            <a:r>
              <a:rPr lang="en-GB" sz="1800" dirty="0" smtClean="0"/>
              <a:t> &gt; 2 </a:t>
            </a:r>
            <a:r>
              <a:rPr lang="en-GB" sz="1800" dirty="0" err="1" smtClean="0"/>
              <a:t>kΩcm</a:t>
            </a:r>
            <a:r>
              <a:rPr lang="en-GB" sz="1800" dirty="0" smtClean="0"/>
              <a:t>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84848" y="4149080"/>
            <a:ext cx="2750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err="1" smtClean="0"/>
              <a:t>ams</a:t>
            </a:r>
            <a:r>
              <a:rPr lang="en-GB" sz="1800" dirty="0" smtClean="0"/>
              <a:t> 180 nm</a:t>
            </a:r>
          </a:p>
          <a:p>
            <a:r>
              <a:rPr lang="en-GB" sz="1800" dirty="0" smtClean="0"/>
              <a:t>substrate </a:t>
            </a:r>
            <a:r>
              <a:rPr lang="en-GB" sz="1800" dirty="0" err="1" smtClean="0"/>
              <a:t>ρ</a:t>
            </a:r>
            <a:r>
              <a:rPr lang="en-GB" sz="1800" dirty="0" smtClean="0"/>
              <a:t> ~ 0.08 - 1 </a:t>
            </a:r>
            <a:r>
              <a:rPr lang="en-GB" sz="1800" dirty="0" err="1" smtClean="0"/>
              <a:t>kΩcm</a:t>
            </a:r>
            <a:r>
              <a:rPr lang="en-GB" sz="1800" dirty="0" smtClean="0"/>
              <a:t> </a:t>
            </a:r>
          </a:p>
        </p:txBody>
      </p:sp>
      <p:sp>
        <p:nvSpPr>
          <p:cNvPr id="26" name="Left Brace 25"/>
          <p:cNvSpPr/>
          <p:nvPr/>
        </p:nvSpPr>
        <p:spPr>
          <a:xfrm rot="16200000">
            <a:off x="7941332" y="2456892"/>
            <a:ext cx="360040" cy="3168352"/>
          </a:xfrm>
          <a:prstGeom prst="leftBrace">
            <a:avLst/>
          </a:prstGeom>
          <a:ln w="3175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6465168" y="4149080"/>
            <a:ext cx="35941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err="1" smtClean="0"/>
              <a:t>TowerJazz</a:t>
            </a:r>
            <a:r>
              <a:rPr lang="en-GB" sz="1800" dirty="0"/>
              <a:t> </a:t>
            </a:r>
            <a:r>
              <a:rPr lang="en-GB" sz="1800" dirty="0" smtClean="0"/>
              <a:t>180 nm epitaxial (25 µm) </a:t>
            </a:r>
            <a:br>
              <a:rPr lang="en-GB" sz="1800" dirty="0" smtClean="0"/>
            </a:br>
            <a:r>
              <a:rPr lang="en-GB" sz="1800" dirty="0" smtClean="0"/>
              <a:t>     substrate </a:t>
            </a:r>
            <a:r>
              <a:rPr lang="en-GB" sz="1800" dirty="0" err="1" smtClean="0"/>
              <a:t>ρ</a:t>
            </a:r>
            <a:r>
              <a:rPr lang="en-GB" sz="1800" dirty="0" smtClean="0"/>
              <a:t> &gt; </a:t>
            </a:r>
            <a:r>
              <a:rPr lang="en-GB" sz="1800" dirty="0" err="1" smtClean="0"/>
              <a:t>kΩ</a:t>
            </a:r>
            <a:r>
              <a:rPr lang="en-GB" sz="1800" dirty="0" smtClean="0"/>
              <a:t> cm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152800" y="6474822"/>
            <a:ext cx="5760640" cy="338554"/>
          </a:xfrm>
          <a:prstGeom prst="rect">
            <a:avLst/>
          </a:prstGeom>
          <a:solidFill>
            <a:srgbClr val="F4A9FC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talks by W. </a:t>
            </a:r>
            <a:r>
              <a:rPr lang="en-GB" sz="1600" dirty="0" err="1" smtClean="0">
                <a:solidFill>
                  <a:srgbClr val="008000"/>
                </a:solidFill>
              </a:rPr>
              <a:t>Snoeys</a:t>
            </a:r>
            <a:r>
              <a:rPr lang="en-GB" sz="1600" dirty="0" smtClean="0">
                <a:solidFill>
                  <a:srgbClr val="008000"/>
                </a:solidFill>
              </a:rPr>
              <a:t>. H. </a:t>
            </a:r>
            <a:r>
              <a:rPr lang="en-GB" sz="1600" dirty="0" err="1" smtClean="0">
                <a:solidFill>
                  <a:srgbClr val="008000"/>
                </a:solidFill>
              </a:rPr>
              <a:t>Pernegger</a:t>
            </a:r>
            <a:r>
              <a:rPr lang="en-GB" sz="1600" dirty="0" smtClean="0">
                <a:solidFill>
                  <a:srgbClr val="008000"/>
                </a:solidFill>
              </a:rPr>
              <a:t>, T. </a:t>
            </a:r>
            <a:r>
              <a:rPr lang="en-GB" sz="1600" dirty="0" err="1" smtClean="0">
                <a:solidFill>
                  <a:srgbClr val="008000"/>
                </a:solidFill>
              </a:rPr>
              <a:t>Hirono</a:t>
            </a:r>
            <a:r>
              <a:rPr lang="en-GB" sz="1600" dirty="0" smtClean="0">
                <a:solidFill>
                  <a:srgbClr val="008000"/>
                </a:solidFill>
              </a:rPr>
              <a:t>, I. </a:t>
            </a:r>
            <a:r>
              <a:rPr lang="en-GB" sz="1600" dirty="0" err="1" smtClean="0">
                <a:solidFill>
                  <a:srgbClr val="008000"/>
                </a:solidFill>
              </a:rPr>
              <a:t>Peric</a:t>
            </a:r>
            <a:r>
              <a:rPr lang="en-GB" sz="1600" dirty="0" smtClean="0">
                <a:solidFill>
                  <a:srgbClr val="008000"/>
                </a:solidFill>
              </a:rPr>
              <a:t>, D. </a:t>
            </a:r>
            <a:r>
              <a:rPr lang="en-GB" sz="1600" dirty="0" err="1" smtClean="0">
                <a:solidFill>
                  <a:srgbClr val="008000"/>
                </a:solidFill>
              </a:rPr>
              <a:t>Dannheim</a:t>
            </a:r>
            <a:endParaRPr lang="en-GB" sz="1600" dirty="0" smtClean="0">
              <a:solidFill>
                <a:srgbClr val="008000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8664" y="4941168"/>
            <a:ext cx="2767010" cy="122427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7216" y="5013176"/>
            <a:ext cx="2520983" cy="1176346"/>
          </a:xfrm>
          <a:prstGeom prst="rect">
            <a:avLst/>
          </a:prstGeom>
        </p:spPr>
      </p:pic>
      <p:pic>
        <p:nvPicPr>
          <p:cNvPr id="5" name="Picture 4" descr="STREAM1_V0_gdsreticl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168" y="908720"/>
            <a:ext cx="3403825" cy="2880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99271" y="2348880"/>
            <a:ext cx="87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/>
              <a:t>MALTA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720836" y="2204864"/>
            <a:ext cx="1056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chemeClr val="bg1"/>
                </a:solidFill>
              </a:rPr>
              <a:t>TJ </a:t>
            </a:r>
          </a:p>
          <a:p>
            <a:r>
              <a:rPr lang="en-GB" sz="1800" b="1" dirty="0" err="1" smtClean="0">
                <a:solidFill>
                  <a:schemeClr val="bg1"/>
                </a:solidFill>
              </a:rPr>
              <a:t>Monopix</a:t>
            </a:r>
            <a:endParaRPr lang="en-GB" sz="1800" b="1" dirty="0" smtClean="0">
              <a:solidFill>
                <a:schemeClr val="bg1"/>
              </a:solidFill>
            </a:endParaRPr>
          </a:p>
        </p:txBody>
      </p:sp>
      <p:pic>
        <p:nvPicPr>
          <p:cNvPr id="22" name="Picture 21" descr="IMG_0388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4488" y="908720"/>
            <a:ext cx="2952328" cy="292805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117478" y="2286420"/>
            <a:ext cx="1428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FF00"/>
                </a:solidFill>
              </a:rPr>
              <a:t>LF </a:t>
            </a:r>
            <a:r>
              <a:rPr lang="en-GB" sz="2000" b="1" dirty="0" err="1" smtClean="0">
                <a:solidFill>
                  <a:srgbClr val="FFFF00"/>
                </a:solidFill>
              </a:rPr>
              <a:t>Monopix</a:t>
            </a:r>
            <a:endParaRPr lang="en-GB" sz="2000" b="1" dirty="0" smtClean="0">
              <a:solidFill>
                <a:srgbClr val="FFFF00"/>
              </a:solidFill>
            </a:endParaRPr>
          </a:p>
        </p:txBody>
      </p:sp>
      <p:pic>
        <p:nvPicPr>
          <p:cNvPr id="30" name="Picture 29" descr="Full_Chip_ATLASPix1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8286" y="908720"/>
            <a:ext cx="1382866" cy="2661145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117114" y="2286420"/>
            <a:ext cx="1184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rgbClr val="FFFF00"/>
                </a:solidFill>
              </a:rPr>
              <a:t>ATLASpix</a:t>
            </a:r>
            <a:endParaRPr lang="en-GB" sz="2000" b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277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eTCT_100um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696"/>
            <a:ext cx="4304928" cy="2798203"/>
          </a:xfrm>
          <a:prstGeom prst="rect">
            <a:avLst/>
          </a:prstGeom>
        </p:spPr>
      </p:pic>
      <p:pic>
        <p:nvPicPr>
          <p:cNvPr id="51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520" y="4151868"/>
            <a:ext cx="3384376" cy="27061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0472" y="714633"/>
            <a:ext cx="2351926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3300"/>
            </a:solidFill>
          </a:ln>
        </p:spPr>
        <p:txBody>
          <a:bodyPr wrap="non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GB" sz="2000" b="1" dirty="0" smtClean="0">
                <a:solidFill>
                  <a:srgbClr val="008000"/>
                </a:solidFill>
              </a:rPr>
              <a:t>radiation hardness</a:t>
            </a:r>
            <a:endParaRPr lang="en-GB" sz="2000" b="1" dirty="0">
              <a:solidFill>
                <a:srgbClr val="008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42382" y="1124744"/>
            <a:ext cx="105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0000FF"/>
                </a:solidFill>
              </a:rPr>
              <a:t>LFoundry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13040" y="2802414"/>
            <a:ext cx="14015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600" dirty="0">
                <a:solidFill>
                  <a:schemeClr val="bg1"/>
                </a:solidFill>
              </a:rPr>
              <a:t>1.5e15n</a:t>
            </a:r>
            <a:r>
              <a:rPr lang="en-US" sz="1600" baseline="-25000" dirty="0">
                <a:solidFill>
                  <a:schemeClr val="bg1"/>
                </a:solidFill>
              </a:rPr>
              <a:t>eq</a:t>
            </a:r>
            <a:r>
              <a:rPr lang="en-US" sz="1600" dirty="0">
                <a:solidFill>
                  <a:schemeClr val="bg1"/>
                </a:solidFill>
              </a:rPr>
              <a:t>/cm</a:t>
            </a:r>
            <a:r>
              <a:rPr lang="en-US" sz="1600" baseline="30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6686" y="4869160"/>
            <a:ext cx="578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gain</a:t>
            </a:r>
            <a:endParaRPr lang="en-GB" sz="1800" dirty="0"/>
          </a:p>
        </p:txBody>
      </p:sp>
      <p:sp>
        <p:nvSpPr>
          <p:cNvPr id="38" name="TextBox 37"/>
          <p:cNvSpPr txBox="1"/>
          <p:nvPr/>
        </p:nvSpPr>
        <p:spPr>
          <a:xfrm>
            <a:off x="-30437" y="5733256"/>
            <a:ext cx="685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noise</a:t>
            </a:r>
            <a:endParaRPr lang="en-GB" sz="1800" dirty="0"/>
          </a:p>
        </p:txBody>
      </p:sp>
      <p:sp>
        <p:nvSpPr>
          <p:cNvPr id="39" name="TextBox 38"/>
          <p:cNvSpPr txBox="1"/>
          <p:nvPr/>
        </p:nvSpPr>
        <p:spPr>
          <a:xfrm>
            <a:off x="272480" y="3861048"/>
            <a:ext cx="10743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TID 1 </a:t>
            </a:r>
            <a:r>
              <a:rPr lang="en-GB" sz="1600" b="1" dirty="0" err="1" smtClean="0">
                <a:solidFill>
                  <a:srgbClr val="FF0000"/>
                </a:solidFill>
              </a:rPr>
              <a:t>MGy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08984" y="724634"/>
            <a:ext cx="1364476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3300"/>
            </a:solidFill>
          </a:ln>
        </p:spPr>
        <p:txBody>
          <a:bodyPr wrap="non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GB" sz="2000" b="1" dirty="0" smtClean="0">
                <a:solidFill>
                  <a:srgbClr val="008000"/>
                </a:solidFill>
              </a:rPr>
              <a:t>efficiency</a:t>
            </a:r>
            <a:endParaRPr lang="en-GB" sz="2000" b="1" dirty="0">
              <a:solidFill>
                <a:srgbClr val="008000"/>
              </a:solidFill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1272" y="4139532"/>
            <a:ext cx="2504728" cy="2655088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4808984" y="3892986"/>
            <a:ext cx="1031051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3300"/>
            </a:solidFill>
          </a:ln>
        </p:spPr>
        <p:txBody>
          <a:bodyPr wrap="non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GB" sz="2000" b="1" dirty="0" smtClean="0">
                <a:solidFill>
                  <a:srgbClr val="008000"/>
                </a:solidFill>
              </a:rPr>
              <a:t>timing</a:t>
            </a:r>
            <a:endParaRPr lang="en-GB" sz="2000" b="1" dirty="0">
              <a:solidFill>
                <a:srgbClr val="008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017533" y="4014905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</a:rPr>
              <a:t>LFoundry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7111" y="3817684"/>
            <a:ext cx="1368152" cy="432048"/>
          </a:xfrm>
          <a:prstGeom prst="rect">
            <a:avLst/>
          </a:prstGeom>
          <a:solidFill>
            <a:srgbClr val="FFFF00">
              <a:alpha val="15000"/>
            </a:srgbClr>
          </a:solidFill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520952" y="4365104"/>
            <a:ext cx="3024336" cy="2354778"/>
            <a:chOff x="4520952" y="4365104"/>
            <a:chExt cx="3024336" cy="2354778"/>
          </a:xfrm>
        </p:grpSpPr>
        <p:pic>
          <p:nvPicPr>
            <p:cNvPr id="36" name="page6image3584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272" r="1681"/>
            <a:stretch>
              <a:fillRect/>
            </a:stretch>
          </p:blipFill>
          <p:spPr>
            <a:xfrm>
              <a:off x="4592960" y="4631650"/>
              <a:ext cx="2448272" cy="19442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1" name="Shape 144"/>
            <p:cNvSpPr/>
            <p:nvPr/>
          </p:nvSpPr>
          <p:spPr>
            <a:xfrm>
              <a:off x="5169024" y="6432624"/>
              <a:ext cx="1676400" cy="28725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sz="2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 sz="1200" dirty="0" smtClean="0"/>
                <a:t>Timing</a:t>
              </a:r>
              <a:r>
                <a:rPr lang="en-US" sz="1200" dirty="0" smtClean="0"/>
                <a:t> </a:t>
              </a:r>
              <a:r>
                <a:rPr sz="1200" dirty="0" smtClean="0"/>
                <a:t>[</a:t>
              </a:r>
              <a:r>
                <a:rPr sz="1200" dirty="0"/>
                <a:t>25ns bins]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520952" y="4365104"/>
              <a:ext cx="26916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0000FF"/>
                  </a:solidFill>
                </a:rPr>
                <a:t>ams180</a:t>
              </a:r>
              <a:r>
                <a:rPr lang="en-GB" sz="1600" dirty="0" smtClean="0"/>
                <a:t> after 1 x 10</a:t>
              </a:r>
              <a:r>
                <a:rPr lang="en-GB" sz="1600" baseline="30000" dirty="0" smtClean="0"/>
                <a:t>15 </a:t>
              </a:r>
              <a:r>
                <a:rPr lang="en-GB" sz="1600" dirty="0" smtClean="0"/>
                <a:t> </a:t>
              </a:r>
              <a:r>
                <a:rPr lang="en-GB" sz="1600" dirty="0" err="1" smtClean="0"/>
                <a:t>n</a:t>
              </a:r>
              <a:r>
                <a:rPr lang="en-GB" sz="1600" baseline="-25000" dirty="0" err="1" smtClean="0"/>
                <a:t>eq</a:t>
              </a:r>
              <a:r>
                <a:rPr lang="en-GB" sz="1600" dirty="0" smtClean="0"/>
                <a:t>/cm</a:t>
              </a:r>
              <a:r>
                <a:rPr lang="en-GB" sz="1600" baseline="30000" dirty="0" smtClean="0"/>
                <a:t>2</a:t>
              </a:r>
              <a:endParaRPr lang="en-GB" sz="1600" baseline="30000" dirty="0"/>
            </a:p>
          </p:txBody>
        </p:sp>
        <p:cxnSp>
          <p:nvCxnSpPr>
            <p:cNvPr id="43" name="Straight Arrow Connector 42"/>
            <p:cNvCxnSpPr>
              <a:stCxn id="5" idx="2"/>
            </p:cNvCxnSpPr>
            <p:nvPr/>
          </p:nvCxnSpPr>
          <p:spPr>
            <a:xfrm flipH="1">
              <a:off x="5025008" y="5269580"/>
              <a:ext cx="504056" cy="154158"/>
            </a:xfrm>
            <a:prstGeom prst="straightConnector1">
              <a:avLst/>
            </a:prstGeom>
            <a:ln w="9525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46" idx="1"/>
            </p:cNvCxnSpPr>
            <p:nvPr/>
          </p:nvCxnSpPr>
          <p:spPr>
            <a:xfrm flipH="1">
              <a:off x="5169024" y="5759678"/>
              <a:ext cx="720080" cy="227666"/>
            </a:xfrm>
            <a:prstGeom prst="straightConnector1">
              <a:avLst/>
            </a:prstGeom>
            <a:ln w="9525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5889104" y="5498068"/>
              <a:ext cx="11337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w/o jitter reduction</a:t>
              </a:r>
              <a:endParaRPr lang="en-GB" sz="1400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5529064" y="5017552"/>
              <a:ext cx="2016224" cy="504056"/>
            </a:xfrm>
            <a:prstGeom prst="ellipse">
              <a:avLst/>
            </a:prstGeom>
            <a:solidFill>
              <a:srgbClr val="FFFF00">
                <a:alpha val="12000"/>
              </a:srgbClr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Oval 5"/>
          <p:cNvSpPr/>
          <p:nvPr/>
        </p:nvSpPr>
        <p:spPr>
          <a:xfrm>
            <a:off x="8625408" y="5877272"/>
            <a:ext cx="1280592" cy="288032"/>
          </a:xfrm>
          <a:prstGeom prst="ellipse">
            <a:avLst/>
          </a:prstGeom>
          <a:solidFill>
            <a:srgbClr val="FFFF00">
              <a:alpha val="12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itle 1"/>
          <p:cNvSpPr>
            <a:spLocks noGrp="1"/>
          </p:cNvSpPr>
          <p:nvPr>
            <p:ph type="title"/>
          </p:nvPr>
        </p:nvSpPr>
        <p:spPr>
          <a:xfrm>
            <a:off x="200025" y="0"/>
            <a:ext cx="9505950" cy="609600"/>
          </a:xfrm>
        </p:spPr>
        <p:txBody>
          <a:bodyPr/>
          <a:lstStyle/>
          <a:p>
            <a:r>
              <a:rPr lang="en-GB" dirty="0" smtClean="0"/>
              <a:t>Results extremely encouraging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0" y="3501008"/>
            <a:ext cx="3124572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8000"/>
                </a:solidFill>
              </a:rPr>
              <a:t>I</a:t>
            </a:r>
            <a:r>
              <a:rPr lang="en-GB" dirty="0" smtClean="0">
                <a:solidFill>
                  <a:srgbClr val="008000"/>
                </a:solidFill>
              </a:rPr>
              <a:t>. </a:t>
            </a:r>
            <a:r>
              <a:rPr lang="en-GB" dirty="0" err="1" smtClean="0">
                <a:solidFill>
                  <a:srgbClr val="008000"/>
                </a:solidFill>
              </a:rPr>
              <a:t>Mandić</a:t>
            </a:r>
            <a:r>
              <a:rPr lang="en-GB" dirty="0" smtClean="0">
                <a:solidFill>
                  <a:srgbClr val="008000"/>
                </a:solidFill>
              </a:rPr>
              <a:t> et </a:t>
            </a:r>
            <a:r>
              <a:rPr lang="en-GB" dirty="0">
                <a:solidFill>
                  <a:srgbClr val="008000"/>
                </a:solidFill>
              </a:rPr>
              <a:t>al</a:t>
            </a:r>
            <a:r>
              <a:rPr lang="en-GB" dirty="0" smtClean="0">
                <a:solidFill>
                  <a:srgbClr val="008000"/>
                </a:solidFill>
              </a:rPr>
              <a:t>., JINST </a:t>
            </a:r>
            <a:r>
              <a:rPr lang="en-GB" dirty="0">
                <a:solidFill>
                  <a:srgbClr val="008000"/>
                </a:solidFill>
              </a:rPr>
              <a:t>12 (2017) no.02, P02021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ECB1E9-BCC5-6B48-A90B-6A2A628935B9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13" name="Picture 12" descr="LF-MonoPix_eff_irr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0106" y="1340768"/>
            <a:ext cx="2915894" cy="201622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48944" y="1340768"/>
            <a:ext cx="2516526" cy="1872208"/>
          </a:xfrm>
          <a:prstGeom prst="rect">
            <a:avLst/>
          </a:prstGeom>
        </p:spPr>
      </p:pic>
      <p:sp>
        <p:nvSpPr>
          <p:cNvPr id="29" name="Shape 135"/>
          <p:cNvSpPr/>
          <p:nvPr/>
        </p:nvSpPr>
        <p:spPr>
          <a:xfrm>
            <a:off x="4953000" y="1847582"/>
            <a:ext cx="1656184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l">
              <a:defRPr sz="2700"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2000" dirty="0">
                <a:solidFill>
                  <a:schemeClr val="bg1"/>
                </a:solidFill>
              </a:rPr>
              <a:t>99.7</a:t>
            </a:r>
            <a:r>
              <a:rPr sz="2000" dirty="0" smtClean="0">
                <a:solidFill>
                  <a:schemeClr val="bg1"/>
                </a:solidFill>
              </a:rPr>
              <a:t>%</a:t>
            </a:r>
            <a:endParaRPr lang="de-DE" sz="2000" dirty="0" smtClean="0">
              <a:solidFill>
                <a:schemeClr val="bg1"/>
              </a:solidFill>
            </a:endParaRPr>
          </a:p>
          <a:p>
            <a:r>
              <a:rPr lang="de-DE" sz="2000" dirty="0" err="1" smtClean="0">
                <a:solidFill>
                  <a:schemeClr val="bg1"/>
                </a:solidFill>
              </a:rPr>
              <a:t>ATLASpix</a:t>
            </a:r>
            <a:endParaRPr lang="de-DE" sz="2000" dirty="0" smtClean="0">
              <a:solidFill>
                <a:schemeClr val="bg1"/>
              </a:solidFill>
            </a:endParaRPr>
          </a:p>
        </p:txBody>
      </p:sp>
      <p:sp>
        <p:nvSpPr>
          <p:cNvPr id="49" name="Shape 135"/>
          <p:cNvSpPr/>
          <p:nvPr/>
        </p:nvSpPr>
        <p:spPr>
          <a:xfrm>
            <a:off x="7545288" y="1918767"/>
            <a:ext cx="1584176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l">
              <a:defRPr sz="2700"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2000" dirty="0" smtClean="0">
                <a:solidFill>
                  <a:schemeClr val="bg1"/>
                </a:solidFill>
              </a:rPr>
              <a:t>9</a:t>
            </a:r>
            <a:r>
              <a:rPr lang="de-DE" sz="2000" dirty="0" smtClean="0">
                <a:solidFill>
                  <a:schemeClr val="bg1"/>
                </a:solidFill>
              </a:rPr>
              <a:t>8</a:t>
            </a:r>
            <a:r>
              <a:rPr sz="2000" dirty="0" smtClean="0">
                <a:solidFill>
                  <a:schemeClr val="bg1"/>
                </a:solidFill>
              </a:rPr>
              <a:t>.</a:t>
            </a:r>
            <a:r>
              <a:rPr lang="de-DE" sz="2000" dirty="0" smtClean="0">
                <a:solidFill>
                  <a:schemeClr val="bg1"/>
                </a:solidFill>
              </a:rPr>
              <a:t>9</a:t>
            </a:r>
            <a:r>
              <a:rPr sz="2000" dirty="0" smtClean="0">
                <a:solidFill>
                  <a:schemeClr val="bg1"/>
                </a:solidFill>
              </a:rPr>
              <a:t>%</a:t>
            </a:r>
            <a:endParaRPr lang="de-DE" sz="2000" dirty="0" smtClean="0">
              <a:solidFill>
                <a:schemeClr val="bg1"/>
              </a:solidFill>
            </a:endParaRPr>
          </a:p>
          <a:p>
            <a:r>
              <a:rPr lang="de-DE" sz="2000" dirty="0" smtClean="0">
                <a:solidFill>
                  <a:schemeClr val="bg1"/>
                </a:solidFill>
              </a:rPr>
              <a:t>LF-</a:t>
            </a:r>
            <a:r>
              <a:rPr lang="de-DE" sz="2000" dirty="0" err="1" smtClean="0">
                <a:solidFill>
                  <a:schemeClr val="bg1"/>
                </a:solidFill>
              </a:rPr>
              <a:t>Monopix</a:t>
            </a:r>
            <a:endParaRPr lang="de-DE" sz="2000" dirty="0" smtClean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53000" y="1124744"/>
            <a:ext cx="1306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before </a:t>
            </a:r>
            <a:r>
              <a:rPr lang="en-GB" sz="1800" dirty="0" err="1" smtClean="0"/>
              <a:t>irrad</a:t>
            </a:r>
            <a:endParaRPr lang="en-GB" sz="1800" dirty="0" smtClean="0"/>
          </a:p>
        </p:txBody>
      </p:sp>
      <p:sp>
        <p:nvSpPr>
          <p:cNvPr id="50" name="TextBox 49"/>
          <p:cNvSpPr txBox="1"/>
          <p:nvPr/>
        </p:nvSpPr>
        <p:spPr>
          <a:xfrm>
            <a:off x="7545288" y="1115452"/>
            <a:ext cx="187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after 10</a:t>
            </a:r>
            <a:r>
              <a:rPr lang="en-GB" sz="1800" baseline="30000" dirty="0" smtClean="0"/>
              <a:t>15</a:t>
            </a:r>
            <a:r>
              <a:rPr lang="en-GB" sz="1800" dirty="0" smtClean="0"/>
              <a:t> </a:t>
            </a:r>
            <a:r>
              <a:rPr lang="en-GB" sz="1800" dirty="0" err="1" smtClean="0"/>
              <a:t>n</a:t>
            </a:r>
            <a:r>
              <a:rPr lang="en-GB" sz="1800" baseline="-25000" dirty="0" err="1" smtClean="0"/>
              <a:t>eq</a:t>
            </a:r>
            <a:r>
              <a:rPr lang="en-GB" sz="1800" dirty="0" smtClean="0"/>
              <a:t> cm</a:t>
            </a:r>
            <a:r>
              <a:rPr lang="en-GB" sz="1800" baseline="30000" dirty="0" smtClean="0"/>
              <a:t>-2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09666" y="836712"/>
            <a:ext cx="102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/>
              <a:t>full </a:t>
            </a:r>
            <a:r>
              <a:rPr lang="en-GB" sz="1800" b="1" dirty="0" err="1" smtClean="0"/>
              <a:t>depl</a:t>
            </a:r>
            <a:r>
              <a:rPr lang="en-GB" sz="1800" b="1" dirty="0" smtClean="0"/>
              <a:t>.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504728" y="1196752"/>
            <a:ext cx="288032" cy="504056"/>
          </a:xfrm>
          <a:prstGeom prst="straightConnector1">
            <a:avLst/>
          </a:prstGeom>
          <a:ln w="3175" cmpd="sng">
            <a:solidFill>
              <a:srgbClr val="224F8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224808" y="3212976"/>
            <a:ext cx="1297463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100 µm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after 2x10</a:t>
            </a:r>
            <a:r>
              <a:rPr lang="en-GB" sz="1800" baseline="30000" dirty="0" smtClean="0">
                <a:solidFill>
                  <a:srgbClr val="FF0000"/>
                </a:solidFill>
              </a:rPr>
              <a:t>15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3296816" y="2348880"/>
            <a:ext cx="288032" cy="864096"/>
          </a:xfrm>
          <a:prstGeom prst="straightConnector1">
            <a:avLst/>
          </a:prstGeom>
          <a:ln w="3175" cmpd="sng">
            <a:solidFill>
              <a:srgbClr val="224F8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321152" y="3501008"/>
            <a:ext cx="3456384" cy="338554"/>
          </a:xfrm>
          <a:prstGeom prst="rect">
            <a:avLst/>
          </a:prstGeom>
          <a:solidFill>
            <a:srgbClr val="F4A9FC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talks by H. </a:t>
            </a:r>
            <a:r>
              <a:rPr lang="en-GB" sz="1600" dirty="0" err="1" smtClean="0">
                <a:solidFill>
                  <a:srgbClr val="008000"/>
                </a:solidFill>
              </a:rPr>
              <a:t>Pernegger</a:t>
            </a:r>
            <a:r>
              <a:rPr lang="en-GB" sz="1600" dirty="0" smtClean="0">
                <a:solidFill>
                  <a:srgbClr val="008000"/>
                </a:solidFill>
              </a:rPr>
              <a:t>, T. </a:t>
            </a:r>
            <a:r>
              <a:rPr lang="en-GB" sz="1600" dirty="0" err="1" smtClean="0">
                <a:solidFill>
                  <a:srgbClr val="008000"/>
                </a:solidFill>
              </a:rPr>
              <a:t>Hirono</a:t>
            </a:r>
            <a:r>
              <a:rPr lang="en-GB" sz="1600" dirty="0" smtClean="0">
                <a:solidFill>
                  <a:srgbClr val="008000"/>
                </a:solidFill>
              </a:rPr>
              <a:t>, I. </a:t>
            </a:r>
            <a:r>
              <a:rPr lang="en-GB" sz="1600" dirty="0" err="1" smtClean="0">
                <a:solidFill>
                  <a:srgbClr val="008000"/>
                </a:solidFill>
              </a:rPr>
              <a:t>Peric</a:t>
            </a:r>
            <a:endParaRPr lang="en-GB" sz="1600" dirty="0" smtClean="0">
              <a:solidFill>
                <a:srgbClr val="008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73080" y="5106670"/>
            <a:ext cx="1645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with jitter reduction</a:t>
            </a:r>
            <a:endParaRPr lang="en-GB" sz="1400" baseline="30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311078"/>
      </p:ext>
    </p:extLst>
  </p:cSld>
  <p:clrMapOvr>
    <a:masterClrMapping/>
  </p:clrMapOvr>
  <p:transition xmlns:p14="http://schemas.microsoft.com/office/powerpoint/2010/main" spd="slow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446092" y="1628800"/>
            <a:ext cx="913133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7200" dirty="0" smtClean="0">
                <a:solidFill>
                  <a:srgbClr val="3366FF"/>
                </a:solidFill>
              </a:rPr>
              <a:t>SOI pixels</a:t>
            </a:r>
          </a:p>
          <a:p>
            <a:pPr algn="ctr"/>
            <a:r>
              <a:rPr lang="en-GB" sz="5400" dirty="0" smtClean="0"/>
              <a:t>Note </a:t>
            </a:r>
            <a:r>
              <a:rPr lang="en-GB" sz="5400" dirty="0" smtClean="0"/>
              <a:t>again dedicated </a:t>
            </a:r>
            <a:r>
              <a:rPr lang="en-GB" sz="5400" dirty="0" smtClean="0"/>
              <a:t>workshop</a:t>
            </a:r>
            <a:br>
              <a:rPr lang="en-GB" sz="5400" dirty="0" smtClean="0"/>
            </a:br>
            <a:r>
              <a:rPr lang="en-GB" sz="5400" dirty="0" smtClean="0"/>
              <a:t>included </a:t>
            </a:r>
            <a:r>
              <a:rPr lang="en-GB" sz="5400" dirty="0" smtClean="0"/>
              <a:t>in this conference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41864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MAPS_FD-SOI_English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472" y="1124744"/>
            <a:ext cx="5040560" cy="25922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 monolithic pixels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4808" y="908720"/>
            <a:ext cx="1722768" cy="43315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Oval 5"/>
          <p:cNvSpPr/>
          <p:nvPr/>
        </p:nvSpPr>
        <p:spPr>
          <a:xfrm>
            <a:off x="4088904" y="908720"/>
            <a:ext cx="452901" cy="527510"/>
          </a:xfrm>
          <a:prstGeom prst="ellipse">
            <a:avLst/>
          </a:prstGeom>
          <a:ln w="28575" cmpd="sng">
            <a:solidFill>
              <a:srgbClr val="FF0000"/>
            </a:solidFill>
          </a:ln>
        </p:spPr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72480" y="836712"/>
            <a:ext cx="2280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</a:rPr>
              <a:t>FD CMOS on SOI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57056" y="764704"/>
            <a:ext cx="435247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b="1" dirty="0">
                <a:solidFill>
                  <a:srgbClr val="0000FF"/>
                </a:solidFill>
              </a:rPr>
              <a:t>f</a:t>
            </a:r>
            <a:r>
              <a:rPr lang="en-GB" sz="2000" b="1" dirty="0" smtClean="0">
                <a:solidFill>
                  <a:srgbClr val="0000FF"/>
                </a:solidFill>
              </a:rPr>
              <a:t>ully depleted </a:t>
            </a:r>
            <a:r>
              <a:rPr lang="en-GB" sz="2000" b="1" dirty="0" smtClean="0"/>
              <a:t>SOI (thin film)</a:t>
            </a:r>
            <a:br>
              <a:rPr lang="en-GB" sz="2000" b="1" dirty="0" smtClean="0"/>
            </a:br>
            <a:r>
              <a:rPr lang="en-GB" sz="2000" b="1" dirty="0" smtClean="0"/>
              <a:t>@ </a:t>
            </a:r>
            <a:r>
              <a:rPr lang="en-GB" sz="2000" dirty="0" smtClean="0"/>
              <a:t>Lapis / KEK</a:t>
            </a:r>
            <a:endParaRPr lang="en-GB" sz="1800" dirty="0" smtClean="0">
              <a:solidFill>
                <a:srgbClr val="008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issues</a:t>
            </a:r>
          </a:p>
          <a:p>
            <a:pPr marL="742950" lvl="1" indent="-285750">
              <a:buFont typeface="Lucida Grande"/>
              <a:buChar char="-"/>
            </a:pPr>
            <a:r>
              <a:rPr lang="en-GB" sz="2000" dirty="0" smtClean="0"/>
              <a:t>back gate effect </a:t>
            </a:r>
          </a:p>
          <a:p>
            <a:pPr marL="742950" lvl="1" indent="-285750">
              <a:buFont typeface="Lucida Grande"/>
              <a:buChar char="-"/>
            </a:pPr>
            <a:r>
              <a:rPr lang="en-GB" sz="2000" dirty="0" smtClean="0"/>
              <a:t>coupling of sensor to circuit</a:t>
            </a:r>
          </a:p>
          <a:p>
            <a:pPr marL="742950" lvl="1" indent="-285750">
              <a:buFont typeface="Lucida Grande"/>
              <a:buChar char="-"/>
            </a:pPr>
            <a:r>
              <a:rPr lang="en-GB" sz="2000" dirty="0" smtClean="0"/>
              <a:t>radiation (TID) issues due to BOX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cures </a:t>
            </a:r>
            <a:r>
              <a:rPr lang="en-GB" sz="2000" dirty="0" smtClean="0"/>
              <a:t>developed in recent years</a:t>
            </a:r>
          </a:p>
          <a:p>
            <a:pPr marL="800100" lvl="1" indent="-342900">
              <a:buFont typeface="Lucida Grande"/>
              <a:buChar char="-"/>
            </a:pPr>
            <a:r>
              <a:rPr lang="en-GB" sz="2000" dirty="0" smtClean="0"/>
              <a:t>buried p-well, nested wells</a:t>
            </a:r>
          </a:p>
          <a:p>
            <a:pPr marL="800100" lvl="1" indent="-342900">
              <a:buFont typeface="Lucida Grande"/>
              <a:buChar char="-"/>
            </a:pPr>
            <a:r>
              <a:rPr lang="en-GB" sz="2000" dirty="0" smtClean="0"/>
              <a:t>“double SOI” structures 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</a:rPr>
              <a:t>=&gt; TID hard to 10 </a:t>
            </a:r>
            <a:r>
              <a:rPr lang="en-GB" sz="2000" dirty="0" err="1" smtClean="0">
                <a:solidFill>
                  <a:srgbClr val="0000FF"/>
                </a:solidFill>
              </a:rPr>
              <a:t>Mrad</a:t>
            </a:r>
            <a:endParaRPr lang="en-GB" sz="2000" dirty="0" smtClean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GB" sz="20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720752" y="3573016"/>
            <a:ext cx="864096" cy="648072"/>
          </a:xfrm>
          <a:prstGeom prst="rect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313040" y="3878942"/>
            <a:ext cx="4529104" cy="338554"/>
          </a:xfrm>
          <a:prstGeom prst="rect">
            <a:avLst/>
          </a:prstGeom>
          <a:solidFill>
            <a:srgbClr val="F4A9FC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talks Y. Arai, K. Fukuda, S. </a:t>
            </a:r>
            <a:r>
              <a:rPr lang="en-GB" sz="1600" dirty="0" err="1" smtClean="0">
                <a:solidFill>
                  <a:srgbClr val="008000"/>
                </a:solidFill>
              </a:rPr>
              <a:t>Kawahito</a:t>
            </a:r>
            <a:r>
              <a:rPr lang="en-GB" sz="1600" dirty="0" smtClean="0">
                <a:solidFill>
                  <a:srgbClr val="008000"/>
                </a:solidFill>
              </a:rPr>
              <a:t> + SOI workshop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867872"/>
              </p:ext>
            </p:extLst>
          </p:nvPr>
        </p:nvGraphicFramePr>
        <p:xfrm>
          <a:off x="5241032" y="4217496"/>
          <a:ext cx="4608512" cy="259588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032000"/>
                <a:gridCol w="257651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FF"/>
                          </a:solidFill>
                        </a:rPr>
                        <a:t>FPIX, SOFIST</a:t>
                      </a:r>
                      <a:endParaRPr lang="en-GB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particle</a:t>
                      </a:r>
                      <a:r>
                        <a:rPr lang="en-GB" b="0" baseline="0" dirty="0" smtClean="0"/>
                        <a:t> </a:t>
                      </a:r>
                      <a:r>
                        <a:rPr lang="en-GB" b="0" dirty="0" smtClean="0"/>
                        <a:t>tracking</a:t>
                      </a:r>
                      <a:endParaRPr lang="en-GB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/>
                        <a:t>INTPIX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X-ray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/>
                        <a:t>XRPIX, </a:t>
                      </a:r>
                      <a:r>
                        <a:rPr lang="en-GB" b="1" dirty="0" smtClean="0">
                          <a:solidFill>
                            <a:srgbClr val="0000FF"/>
                          </a:solidFill>
                        </a:rPr>
                        <a:t>SOIPIX-PDD</a:t>
                      </a:r>
                      <a:endParaRPr lang="en-GB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X-ray </a:t>
                      </a:r>
                      <a:r>
                        <a:rPr lang="en-GB" b="0" dirty="0" err="1" smtClean="0"/>
                        <a:t>astro</a:t>
                      </a:r>
                      <a:endParaRPr lang="en-GB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/>
                        <a:t>SOPHIAS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synchrotron</a:t>
                      </a:r>
                      <a:r>
                        <a:rPr lang="en-GB" b="0" baseline="0" dirty="0" smtClean="0"/>
                        <a:t> rad.</a:t>
                      </a:r>
                      <a:endParaRPr lang="en-GB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/>
                        <a:t>cryogenic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far infrared</a:t>
                      </a:r>
                      <a:endParaRPr lang="en-GB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/>
                        <a:t>CNTPIX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counting -&gt; biomed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/>
                        <a:t>MALPIX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ion spectroscopy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762" y="3714969"/>
            <a:ext cx="4758238" cy="2810375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648744" y="6525344"/>
            <a:ext cx="23496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H. </a:t>
            </a:r>
            <a:r>
              <a:rPr lang="en-GB" b="1" dirty="0" err="1" smtClean="0">
                <a:solidFill>
                  <a:srgbClr val="008000"/>
                </a:solidFill>
              </a:rPr>
              <a:t>Kamehama</a:t>
            </a:r>
            <a:r>
              <a:rPr lang="en-GB" b="1" dirty="0" smtClean="0">
                <a:solidFill>
                  <a:srgbClr val="008000"/>
                </a:solidFill>
              </a:rPr>
              <a:t> </a:t>
            </a:r>
            <a:r>
              <a:rPr lang="en-GB" b="1" dirty="0">
                <a:solidFill>
                  <a:srgbClr val="008000"/>
                </a:solidFill>
              </a:rPr>
              <a:t>et al., </a:t>
            </a:r>
            <a:r>
              <a:rPr lang="en-GB" b="1" dirty="0" smtClean="0">
                <a:solidFill>
                  <a:srgbClr val="008000"/>
                </a:solidFill>
              </a:rPr>
              <a:t>Sensors 2017 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504728" y="5445224"/>
            <a:ext cx="11827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00FF"/>
                </a:solidFill>
              </a:rPr>
              <a:t>SOIPIX-PDD</a:t>
            </a:r>
          </a:p>
        </p:txBody>
      </p:sp>
    </p:spTree>
    <p:extLst>
      <p:ext uri="{BB962C8B-B14F-4D97-AF65-F5344CB8AC3E}">
        <p14:creationId xmlns:p14="http://schemas.microsoft.com/office/powerpoint/2010/main" val="3960957615"/>
      </p:ext>
    </p:extLst>
  </p:cSld>
  <p:clrMapOvr>
    <a:masterClrMapping/>
  </p:clrMapOvr>
  <p:transition xmlns:p14="http://schemas.microsoft.com/office/powerpoint/2010/main" spd="slow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344488" y="1268760"/>
            <a:ext cx="8930650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0000FF"/>
                </a:solidFill>
              </a:rPr>
              <a:t>Some early prejudices </a:t>
            </a:r>
          </a:p>
          <a:p>
            <a:r>
              <a:rPr lang="en-GB" sz="3600" dirty="0" smtClean="0">
                <a:solidFill>
                  <a:srgbClr val="0000FF"/>
                </a:solidFill>
              </a:rPr>
              <a:t>... e.g. </a:t>
            </a:r>
            <a:r>
              <a:rPr lang="en-GB" sz="3600" dirty="0" smtClean="0">
                <a:solidFill>
                  <a:srgbClr val="0000FF"/>
                </a:solidFill>
              </a:rPr>
              <a:t>about HL-LHC </a:t>
            </a:r>
            <a:r>
              <a:rPr lang="en-GB" sz="3600" dirty="0" smtClean="0">
                <a:solidFill>
                  <a:srgbClr val="0000FF"/>
                </a:solidFill>
              </a:rPr>
              <a:t>radiation </a:t>
            </a:r>
            <a:r>
              <a:rPr lang="en-GB" sz="3600" dirty="0" smtClean="0">
                <a:solidFill>
                  <a:srgbClr val="0000FF"/>
                </a:solidFill>
              </a:rPr>
              <a:t>levels </a:t>
            </a:r>
          </a:p>
          <a:p>
            <a:endParaRPr lang="en-GB" sz="3600" dirty="0" smtClean="0">
              <a:solidFill>
                <a:srgbClr val="0000FF"/>
              </a:solidFill>
            </a:endParaRPr>
          </a:p>
          <a:p>
            <a:pPr marL="571500" indent="-571500">
              <a:buFont typeface="Lucida Grande"/>
              <a:buChar char="-"/>
            </a:pPr>
            <a:r>
              <a:rPr lang="en-GB" sz="3200" dirty="0" smtClean="0"/>
              <a:t>Tough </a:t>
            </a:r>
            <a:r>
              <a:rPr lang="en-GB" sz="3200" dirty="0"/>
              <a:t>for planar sensors ... !?</a:t>
            </a:r>
          </a:p>
          <a:p>
            <a:pPr marL="571500" indent="-571500">
              <a:buFont typeface="Lucida Grande"/>
              <a:buChar char="-"/>
            </a:pPr>
            <a:r>
              <a:rPr lang="en-GB" sz="3200" dirty="0"/>
              <a:t>There is no alternative, though ... !?</a:t>
            </a:r>
          </a:p>
          <a:p>
            <a:pPr marL="571500" indent="-571500">
              <a:buFont typeface="Lucida Grande"/>
              <a:buChar char="-"/>
            </a:pPr>
            <a:r>
              <a:rPr lang="en-GB" sz="3200" dirty="0" smtClean="0"/>
              <a:t>Diamond </a:t>
            </a:r>
            <a:r>
              <a:rPr lang="en-GB" sz="3200" dirty="0"/>
              <a:t>will never become a pixel detector ..</a:t>
            </a:r>
            <a:r>
              <a:rPr lang="en-GB" sz="3200" dirty="0" smtClean="0"/>
              <a:t>. !</a:t>
            </a:r>
            <a:r>
              <a:rPr lang="en-GB" sz="3200" dirty="0"/>
              <a:t>?</a:t>
            </a:r>
          </a:p>
          <a:p>
            <a:pPr marL="571500" indent="-571500">
              <a:buFont typeface="Lucida Grande"/>
              <a:buChar char="-"/>
            </a:pPr>
            <a:r>
              <a:rPr lang="en-GB" sz="3200" dirty="0"/>
              <a:t>You have to use p-type material ... !?</a:t>
            </a:r>
          </a:p>
          <a:p>
            <a:pPr marL="571500" indent="-571500">
              <a:buFont typeface="Lucida Grande"/>
              <a:buChar char="-"/>
            </a:pPr>
            <a:r>
              <a:rPr lang="en-GB" sz="3200" dirty="0" smtClean="0"/>
              <a:t>.</a:t>
            </a:r>
            <a:r>
              <a:rPr lang="en-GB" sz="3200" dirty="0"/>
              <a:t>..</a:t>
            </a:r>
          </a:p>
          <a:p>
            <a:endParaRPr lang="en-GB" sz="3600" dirty="0" smtClean="0"/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452008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MAPS_FD-SOI_English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472" y="1124744"/>
            <a:ext cx="5040560" cy="25922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 monolithic pixels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4808" y="908720"/>
            <a:ext cx="1722768" cy="43315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Oval 5"/>
          <p:cNvSpPr/>
          <p:nvPr/>
        </p:nvSpPr>
        <p:spPr>
          <a:xfrm>
            <a:off x="4088904" y="908720"/>
            <a:ext cx="452901" cy="527510"/>
          </a:xfrm>
          <a:prstGeom prst="ellipse">
            <a:avLst/>
          </a:prstGeom>
          <a:ln w="28575" cmpd="sng">
            <a:solidFill>
              <a:srgbClr val="FF0000"/>
            </a:solidFill>
          </a:ln>
        </p:spPr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72480" y="836712"/>
            <a:ext cx="2280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</a:rPr>
              <a:t>FD CMOS on SOI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57056" y="764704"/>
            <a:ext cx="435247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b="1" dirty="0">
                <a:solidFill>
                  <a:srgbClr val="0000FF"/>
                </a:solidFill>
              </a:rPr>
              <a:t>f</a:t>
            </a:r>
            <a:r>
              <a:rPr lang="en-GB" sz="2000" b="1" dirty="0" smtClean="0">
                <a:solidFill>
                  <a:srgbClr val="0000FF"/>
                </a:solidFill>
              </a:rPr>
              <a:t>ully depleted </a:t>
            </a:r>
            <a:r>
              <a:rPr lang="en-GB" sz="2000" b="1" dirty="0" smtClean="0"/>
              <a:t>SOI (thin film)</a:t>
            </a:r>
            <a:br>
              <a:rPr lang="en-GB" sz="2000" b="1" dirty="0" smtClean="0"/>
            </a:br>
            <a:r>
              <a:rPr lang="en-GB" sz="2000" b="1" dirty="0" smtClean="0"/>
              <a:t>@ </a:t>
            </a:r>
            <a:r>
              <a:rPr lang="en-GB" sz="2000" dirty="0" smtClean="0"/>
              <a:t>Lapis/</a:t>
            </a:r>
            <a:r>
              <a:rPr lang="en-GB" sz="2000" dirty="0" smtClean="0"/>
              <a:t>KEK</a:t>
            </a:r>
            <a:endParaRPr lang="en-GB" sz="1800" dirty="0" smtClean="0">
              <a:solidFill>
                <a:srgbClr val="008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issues</a:t>
            </a:r>
          </a:p>
          <a:p>
            <a:pPr marL="742950" lvl="1" indent="-285750">
              <a:buFont typeface="Lucida Grande"/>
              <a:buChar char="-"/>
            </a:pPr>
            <a:r>
              <a:rPr lang="en-GB" sz="2000" dirty="0" smtClean="0"/>
              <a:t>back gate effect </a:t>
            </a:r>
          </a:p>
          <a:p>
            <a:pPr marL="742950" lvl="1" indent="-285750">
              <a:buFont typeface="Lucida Grande"/>
              <a:buChar char="-"/>
            </a:pPr>
            <a:r>
              <a:rPr lang="en-GB" sz="2000" dirty="0" smtClean="0"/>
              <a:t>coupling of sensor to circuit</a:t>
            </a:r>
          </a:p>
          <a:p>
            <a:pPr marL="742950" lvl="1" indent="-285750">
              <a:buFont typeface="Lucida Grande"/>
              <a:buChar char="-"/>
            </a:pPr>
            <a:r>
              <a:rPr lang="en-GB" sz="2000" dirty="0" smtClean="0"/>
              <a:t>radiation (TID) issues due to BOX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cures </a:t>
            </a:r>
            <a:r>
              <a:rPr lang="en-GB" sz="2000" dirty="0" smtClean="0"/>
              <a:t>developed in recent years</a:t>
            </a:r>
          </a:p>
          <a:p>
            <a:pPr marL="800100" lvl="1" indent="-342900">
              <a:buFont typeface="Lucida Grande"/>
              <a:buChar char="-"/>
            </a:pPr>
            <a:r>
              <a:rPr lang="en-GB" sz="2000" dirty="0" smtClean="0"/>
              <a:t>buried p-well, nested wells</a:t>
            </a:r>
          </a:p>
          <a:p>
            <a:pPr marL="800100" lvl="1" indent="-342900">
              <a:buFont typeface="Lucida Grande"/>
              <a:buChar char="-"/>
            </a:pPr>
            <a:r>
              <a:rPr lang="en-GB" sz="2000" dirty="0" smtClean="0"/>
              <a:t>“double SOI” structures </a:t>
            </a:r>
          </a:p>
          <a:p>
            <a:pPr lvl="1"/>
            <a:r>
              <a:rPr lang="en-GB" sz="2000" dirty="0" smtClean="0">
                <a:solidFill>
                  <a:srgbClr val="0000FF"/>
                </a:solidFill>
              </a:rPr>
              <a:t>=&gt; TID hard to 10 </a:t>
            </a:r>
            <a:r>
              <a:rPr lang="en-GB" sz="2000" dirty="0" err="1" smtClean="0">
                <a:solidFill>
                  <a:srgbClr val="0000FF"/>
                </a:solidFill>
              </a:rPr>
              <a:t>Mrad</a:t>
            </a:r>
            <a:endParaRPr lang="en-GB" sz="2000" dirty="0" smtClean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GB" sz="20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720752" y="3573016"/>
            <a:ext cx="864096" cy="648072"/>
          </a:xfrm>
          <a:prstGeom prst="rect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762" y="3714969"/>
            <a:ext cx="4758238" cy="2810375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648744" y="6525344"/>
            <a:ext cx="23496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H. </a:t>
            </a:r>
            <a:r>
              <a:rPr lang="en-GB" b="1" dirty="0" err="1" smtClean="0">
                <a:solidFill>
                  <a:srgbClr val="008000"/>
                </a:solidFill>
              </a:rPr>
              <a:t>Kamehama</a:t>
            </a:r>
            <a:r>
              <a:rPr lang="en-GB" b="1" dirty="0" smtClean="0">
                <a:solidFill>
                  <a:srgbClr val="008000"/>
                </a:solidFill>
              </a:rPr>
              <a:t> </a:t>
            </a:r>
            <a:r>
              <a:rPr lang="en-GB" b="1" dirty="0">
                <a:solidFill>
                  <a:srgbClr val="008000"/>
                </a:solidFill>
              </a:rPr>
              <a:t>et al., </a:t>
            </a:r>
            <a:r>
              <a:rPr lang="en-GB" b="1" dirty="0" smtClean="0">
                <a:solidFill>
                  <a:srgbClr val="008000"/>
                </a:solidFill>
              </a:rPr>
              <a:t>Sensors 2017 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504728" y="5445224"/>
            <a:ext cx="11827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00FF"/>
                </a:solidFill>
              </a:rPr>
              <a:t>SOIPIX-PDD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1032" y="3645024"/>
            <a:ext cx="4536504" cy="3041520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9129464" y="4941168"/>
            <a:ext cx="576064" cy="576064"/>
          </a:xfrm>
          <a:prstGeom prst="ellipse">
            <a:avLst/>
          </a:prstGeom>
          <a:solidFill>
            <a:srgbClr val="FFFF00">
              <a:alpha val="11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8625408" y="5456906"/>
            <a:ext cx="967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FF0000"/>
                </a:solidFill>
              </a:rPr>
              <a:t>0.65 µm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41518" y="5013176"/>
            <a:ext cx="602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FF0000"/>
                </a:solidFill>
              </a:rPr>
              <a:t>FPIX</a:t>
            </a:r>
          </a:p>
        </p:txBody>
      </p:sp>
    </p:spTree>
    <p:extLst>
      <p:ext uri="{BB962C8B-B14F-4D97-AF65-F5344CB8AC3E}">
        <p14:creationId xmlns:p14="http://schemas.microsoft.com/office/powerpoint/2010/main" val="2186178985"/>
      </p:ext>
    </p:extLst>
  </p:cSld>
  <p:clrMapOvr>
    <a:masterClrMapping/>
  </p:clrMapOvr>
  <p:transition xmlns:p14="http://schemas.microsoft.com/office/powerpoint/2010/main" spd="slow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MAPS_FD-SOI_English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472" y="1124744"/>
            <a:ext cx="5040560" cy="25922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 monolithic pixels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4808" y="908720"/>
            <a:ext cx="1722768" cy="43315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Oval 5"/>
          <p:cNvSpPr/>
          <p:nvPr/>
        </p:nvSpPr>
        <p:spPr>
          <a:xfrm>
            <a:off x="4088904" y="908720"/>
            <a:ext cx="452901" cy="527510"/>
          </a:xfrm>
          <a:prstGeom prst="ellipse">
            <a:avLst/>
          </a:prstGeom>
          <a:ln w="28575" cmpd="sng">
            <a:solidFill>
              <a:srgbClr val="FF0000"/>
            </a:solidFill>
          </a:ln>
        </p:spPr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72480" y="836712"/>
            <a:ext cx="2280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</a:rPr>
              <a:t>FD CMOS on SOI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57056" y="764704"/>
            <a:ext cx="435247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b="1" dirty="0">
                <a:solidFill>
                  <a:srgbClr val="0000FF"/>
                </a:solidFill>
              </a:rPr>
              <a:t>f</a:t>
            </a:r>
            <a:r>
              <a:rPr lang="en-GB" sz="2000" b="1" dirty="0" smtClean="0">
                <a:solidFill>
                  <a:srgbClr val="0000FF"/>
                </a:solidFill>
              </a:rPr>
              <a:t>ully depleted </a:t>
            </a:r>
            <a:r>
              <a:rPr lang="en-GB" sz="2000" b="1" dirty="0" smtClean="0"/>
              <a:t>SOI (thin film) </a:t>
            </a:r>
            <a:br>
              <a:rPr lang="en-GB" sz="2000" b="1" dirty="0" smtClean="0"/>
            </a:br>
            <a:r>
              <a:rPr lang="en-GB" sz="2000" b="1" dirty="0" smtClean="0"/>
              <a:t>@ </a:t>
            </a:r>
            <a:r>
              <a:rPr lang="en-GB" sz="2000" dirty="0" smtClean="0"/>
              <a:t>Lapis/</a:t>
            </a:r>
            <a:r>
              <a:rPr lang="en-GB" sz="2000" dirty="0" smtClean="0"/>
              <a:t>KEK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issues</a:t>
            </a:r>
          </a:p>
          <a:p>
            <a:pPr marL="742950" lvl="1" indent="-285750">
              <a:buFont typeface="Lucida Grande"/>
              <a:buChar char="-"/>
            </a:pPr>
            <a:r>
              <a:rPr lang="en-GB" sz="2000" dirty="0" smtClean="0"/>
              <a:t>back gate effect </a:t>
            </a:r>
          </a:p>
          <a:p>
            <a:pPr marL="742950" lvl="1" indent="-285750">
              <a:buFont typeface="Lucida Grande"/>
              <a:buChar char="-"/>
            </a:pPr>
            <a:r>
              <a:rPr lang="en-GB" sz="2000" dirty="0" smtClean="0"/>
              <a:t>coupling of sensor to circuit</a:t>
            </a:r>
          </a:p>
          <a:p>
            <a:pPr marL="742950" lvl="1" indent="-285750">
              <a:buFont typeface="Lucida Grande"/>
              <a:buChar char="-"/>
            </a:pPr>
            <a:r>
              <a:rPr lang="en-GB" sz="2000" dirty="0" smtClean="0"/>
              <a:t>radiation (TID) issues due to BOX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rgbClr val="FF0000"/>
                </a:solidFill>
              </a:rPr>
              <a:t>cures </a:t>
            </a:r>
            <a:r>
              <a:rPr lang="en-GB" sz="2000" dirty="0" smtClean="0"/>
              <a:t>developed in recent years</a:t>
            </a:r>
          </a:p>
          <a:p>
            <a:pPr marL="800100" lvl="1" indent="-342900">
              <a:buFont typeface="Lucida Grande"/>
              <a:buChar char="-"/>
            </a:pPr>
            <a:r>
              <a:rPr lang="en-GB" sz="2000" dirty="0" smtClean="0"/>
              <a:t>buried p-well, nested wells</a:t>
            </a:r>
          </a:p>
          <a:p>
            <a:pPr marL="800100" lvl="1" indent="-342900">
              <a:buFont typeface="Lucida Grande"/>
              <a:buChar char="-"/>
            </a:pPr>
            <a:r>
              <a:rPr lang="en-GB" sz="2000" dirty="0" smtClean="0"/>
              <a:t>“double SOI” structures </a:t>
            </a:r>
          </a:p>
          <a:p>
            <a:pPr marL="285750" indent="-285750">
              <a:buFont typeface="Arial"/>
              <a:buChar char="•"/>
            </a:pPr>
            <a:endParaRPr lang="en-GB" sz="20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720752" y="3573016"/>
            <a:ext cx="864096" cy="648072"/>
          </a:xfrm>
          <a:prstGeom prst="rect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Wermes, HSTD11, OIST 12/2017</a:t>
            </a:r>
            <a:endParaRPr lang="en-US" dirty="0"/>
          </a:p>
        </p:txBody>
      </p:sp>
      <p:pic>
        <p:nvPicPr>
          <p:cNvPr id="29" name="Picture 28" descr="MAPS_SOI_English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464" y="3789040"/>
            <a:ext cx="5040560" cy="280831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694591" y="4365104"/>
            <a:ext cx="421140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b="1" dirty="0" smtClean="0">
                <a:solidFill>
                  <a:srgbClr val="0000FF"/>
                </a:solidFill>
              </a:rPr>
              <a:t>HV-SOI </a:t>
            </a:r>
            <a:r>
              <a:rPr lang="en-GB" sz="2000" b="1" dirty="0" smtClean="0"/>
              <a:t>(thick film) 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a promising alternative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doped, non-depleted P- and N-wells </a:t>
            </a:r>
            <a:br>
              <a:rPr lang="en-GB" sz="2000" dirty="0" smtClean="0">
                <a:solidFill>
                  <a:srgbClr val="000000"/>
                </a:solidFill>
              </a:rPr>
            </a:br>
            <a:r>
              <a:rPr lang="en-GB" sz="2000" dirty="0" smtClean="0">
                <a:solidFill>
                  <a:srgbClr val="000000"/>
                </a:solidFill>
              </a:rPr>
              <a:t>prevent back gate effect and </a:t>
            </a:r>
            <a:br>
              <a:rPr lang="en-GB" sz="2000" dirty="0" smtClean="0">
                <a:solidFill>
                  <a:srgbClr val="000000"/>
                </a:solidFill>
              </a:rPr>
            </a:br>
            <a:r>
              <a:rPr lang="en-GB" sz="2000" dirty="0" smtClean="0">
                <a:solidFill>
                  <a:srgbClr val="000000"/>
                </a:solidFill>
              </a:rPr>
              <a:t>increase the radiation tolerance</a:t>
            </a:r>
          </a:p>
        </p:txBody>
      </p:sp>
      <p:sp>
        <p:nvSpPr>
          <p:cNvPr id="9" name="Rectangle 8"/>
          <p:cNvSpPr/>
          <p:nvPr/>
        </p:nvSpPr>
        <p:spPr>
          <a:xfrm>
            <a:off x="3656856" y="6453336"/>
            <a:ext cx="54726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>
                <a:solidFill>
                  <a:srgbClr val="008000"/>
                </a:solidFill>
              </a:rPr>
              <a:t>Hemperek</a:t>
            </a:r>
            <a:r>
              <a:rPr lang="en-GB" sz="1400" dirty="0">
                <a:solidFill>
                  <a:srgbClr val="008000"/>
                </a:solidFill>
              </a:rPr>
              <a:t>, </a:t>
            </a:r>
            <a:r>
              <a:rPr lang="en-GB" sz="1400" dirty="0" err="1">
                <a:solidFill>
                  <a:srgbClr val="008000"/>
                </a:solidFill>
              </a:rPr>
              <a:t>Kishishita</a:t>
            </a:r>
            <a:r>
              <a:rPr lang="en-GB" sz="1400" dirty="0">
                <a:solidFill>
                  <a:srgbClr val="008000"/>
                </a:solidFill>
              </a:rPr>
              <a:t>, </a:t>
            </a:r>
            <a:r>
              <a:rPr lang="en-GB" sz="1400" dirty="0" err="1">
                <a:solidFill>
                  <a:srgbClr val="008000"/>
                </a:solidFill>
              </a:rPr>
              <a:t>Krüger</a:t>
            </a:r>
            <a:r>
              <a:rPr lang="en-GB" sz="1400" dirty="0">
                <a:solidFill>
                  <a:srgbClr val="008000"/>
                </a:solidFill>
              </a:rPr>
              <a:t>, </a:t>
            </a:r>
            <a:r>
              <a:rPr lang="en-GB" sz="1400" dirty="0" smtClean="0">
                <a:solidFill>
                  <a:srgbClr val="008000"/>
                </a:solidFill>
              </a:rPr>
              <a:t>Wermes, </a:t>
            </a:r>
            <a:r>
              <a:rPr lang="is-IS" sz="1400" dirty="0" smtClean="0">
                <a:solidFill>
                  <a:srgbClr val="008000"/>
                </a:solidFill>
              </a:rPr>
              <a:t>NIM </a:t>
            </a:r>
            <a:r>
              <a:rPr lang="is-IS" sz="1400" dirty="0">
                <a:solidFill>
                  <a:srgbClr val="008000"/>
                </a:solidFill>
              </a:rPr>
              <a:t>A796 (2015) 8-12</a:t>
            </a:r>
            <a:endParaRPr lang="en-GB" sz="1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003871"/>
      </p:ext>
    </p:extLst>
  </p:cSld>
  <p:clrMapOvr>
    <a:masterClrMapping/>
  </p:clrMapOvr>
  <p:transition xmlns:p14="http://schemas.microsoft.com/office/powerpoint/2010/main" spd="slow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272480" y="2323906"/>
            <a:ext cx="9571851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rgbClr val="3366FF"/>
                </a:solidFill>
              </a:rPr>
              <a:t>Time measurement with Si detectors</a:t>
            </a:r>
          </a:p>
          <a:p>
            <a:pPr marL="1028700" lvl="1" indent="-571500">
              <a:buFont typeface="Lucida Grande"/>
              <a:buChar char="-"/>
            </a:pPr>
            <a:r>
              <a:rPr lang="en-GB" sz="3200" dirty="0"/>
              <a:t>S</a:t>
            </a:r>
            <a:r>
              <a:rPr lang="en-GB" sz="3200" dirty="0" smtClean="0"/>
              <a:t>ub-ns timing with Si detectors is not possible ...!?</a:t>
            </a:r>
          </a:p>
          <a:p>
            <a:pPr marL="1028700" lvl="1" indent="-571500">
              <a:buFont typeface="Lucida Grande"/>
              <a:buChar char="-"/>
            </a:pPr>
            <a:r>
              <a:rPr lang="en-GB" sz="3200" dirty="0" smtClean="0"/>
              <a:t>Not with pixel detectors ...!?</a:t>
            </a:r>
          </a:p>
          <a:p>
            <a:endParaRPr lang="en-GB" sz="3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144688" y="5013176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4D tracking ... </a:t>
            </a:r>
            <a:r>
              <a:rPr lang="en-GB" sz="2400" dirty="0" err="1" smtClean="0"/>
              <a:t>Δt</a:t>
            </a:r>
            <a:r>
              <a:rPr lang="en-GB" sz="2400" dirty="0" smtClean="0"/>
              <a:t> = 30 </a:t>
            </a:r>
            <a:r>
              <a:rPr lang="en-GB" sz="2400" dirty="0" err="1" smtClean="0"/>
              <a:t>ps</a:t>
            </a:r>
            <a:r>
              <a:rPr lang="en-GB" sz="2400" dirty="0" smtClean="0"/>
              <a:t>  &lt;-&gt; </a:t>
            </a:r>
            <a:r>
              <a:rPr lang="en-GB" sz="2400" dirty="0" err="1" smtClean="0"/>
              <a:t>Δx</a:t>
            </a:r>
            <a:r>
              <a:rPr lang="en-GB" sz="2400" dirty="0" smtClean="0"/>
              <a:t> = 1cm</a:t>
            </a:r>
          </a:p>
        </p:txBody>
      </p:sp>
    </p:spTree>
    <p:extLst>
      <p:ext uri="{BB962C8B-B14F-4D97-AF65-F5344CB8AC3E}">
        <p14:creationId xmlns:p14="http://schemas.microsoft.com/office/powerpoint/2010/main" val="1977353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8464" y="44624"/>
            <a:ext cx="9217024" cy="609600"/>
          </a:xfrm>
        </p:spPr>
        <p:txBody>
          <a:bodyPr/>
          <a:lstStyle/>
          <a:p>
            <a:r>
              <a:rPr lang="en-GB" dirty="0" smtClean="0"/>
              <a:t>  Exploit charge amplification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16496" y="714182"/>
            <a:ext cx="9577063" cy="1368152"/>
          </a:xfrm>
        </p:spPr>
        <p:txBody>
          <a:bodyPr/>
          <a:lstStyle/>
          <a:p>
            <a:pPr lvl="1">
              <a:buFont typeface="Wingdings" charset="2"/>
              <a:buChar char="q"/>
            </a:pPr>
            <a:r>
              <a:rPr lang="en-GB" dirty="0" smtClean="0"/>
              <a:t>in “</a:t>
            </a:r>
            <a:r>
              <a:rPr lang="en-GB" dirty="0" smtClean="0">
                <a:solidFill>
                  <a:srgbClr val="0000FF"/>
                </a:solidFill>
              </a:rPr>
              <a:t>Geiger</a:t>
            </a:r>
            <a:r>
              <a:rPr lang="en-GB" dirty="0" smtClean="0"/>
              <a:t> Mode” fashion (like in gas RPCs or in </a:t>
            </a:r>
            <a:r>
              <a:rPr lang="en-GB" dirty="0" err="1" smtClean="0"/>
              <a:t>SiPMs</a:t>
            </a:r>
            <a:r>
              <a:rPr lang="en-GB" dirty="0" smtClean="0"/>
              <a:t>)</a:t>
            </a:r>
            <a:br>
              <a:rPr lang="en-GB" dirty="0" smtClean="0"/>
            </a:br>
            <a:r>
              <a:rPr lang="en-GB" dirty="0" smtClean="0"/>
              <a:t>=&gt;</a:t>
            </a:r>
            <a:r>
              <a:rPr lang="en-GB" dirty="0" smtClean="0"/>
              <a:t> </a:t>
            </a:r>
            <a:r>
              <a:rPr lang="en-GB" dirty="0" err="1"/>
              <a:t>σ</a:t>
            </a:r>
            <a:r>
              <a:rPr lang="en-GB" baseline="-25000" dirty="0" err="1"/>
              <a:t>t</a:t>
            </a:r>
            <a:r>
              <a:rPr lang="en-GB" dirty="0"/>
              <a:t> </a:t>
            </a:r>
            <a:r>
              <a:rPr lang="en-GB" dirty="0" smtClean="0"/>
              <a:t> governed </a:t>
            </a:r>
            <a:r>
              <a:rPr lang="en-GB" dirty="0"/>
              <a:t>by avalanche </a:t>
            </a:r>
            <a:r>
              <a:rPr lang="en-GB" dirty="0" smtClean="0"/>
              <a:t>fluctuations</a:t>
            </a:r>
          </a:p>
          <a:p>
            <a:pPr lvl="1">
              <a:buFont typeface="Wingdings" charset="2"/>
              <a:buChar char="q"/>
            </a:pPr>
            <a:r>
              <a:rPr lang="en-GB" dirty="0"/>
              <a:t>OR .... in “</a:t>
            </a:r>
            <a:r>
              <a:rPr lang="en-GB" dirty="0">
                <a:solidFill>
                  <a:srgbClr val="0000FF"/>
                </a:solidFill>
              </a:rPr>
              <a:t>linear</a:t>
            </a:r>
            <a:r>
              <a:rPr lang="en-GB" dirty="0"/>
              <a:t> mode” </a:t>
            </a:r>
            <a:r>
              <a:rPr lang="en-GB" dirty="0" smtClean="0"/>
              <a:t>fashion -</a:t>
            </a:r>
            <a:r>
              <a:rPr lang="en-GB" dirty="0"/>
              <a:t>&gt; </a:t>
            </a:r>
            <a:r>
              <a:rPr lang="en-GB" dirty="0">
                <a:solidFill>
                  <a:srgbClr val="FF0000"/>
                </a:solidFill>
              </a:rPr>
              <a:t>L</a:t>
            </a:r>
            <a:r>
              <a:rPr lang="en-GB" dirty="0"/>
              <a:t>ow </a:t>
            </a:r>
            <a:r>
              <a:rPr lang="en-GB" dirty="0">
                <a:solidFill>
                  <a:srgbClr val="FF0000"/>
                </a:solidFill>
              </a:rPr>
              <a:t>G</a:t>
            </a:r>
            <a:r>
              <a:rPr lang="en-GB" dirty="0"/>
              <a:t>ain </a:t>
            </a:r>
            <a:r>
              <a:rPr lang="en-GB" dirty="0">
                <a:solidFill>
                  <a:srgbClr val="FF0000"/>
                </a:solidFill>
              </a:rPr>
              <a:t>A</a:t>
            </a:r>
            <a:r>
              <a:rPr lang="en-GB" dirty="0"/>
              <a:t>valanche </a:t>
            </a:r>
            <a:r>
              <a:rPr lang="en-GB" dirty="0">
                <a:solidFill>
                  <a:srgbClr val="FF0000"/>
                </a:solidFill>
              </a:rPr>
              <a:t>D</a:t>
            </a:r>
            <a:r>
              <a:rPr lang="en-GB" dirty="0"/>
              <a:t>etectors  </a:t>
            </a:r>
            <a:r>
              <a:rPr lang="en-GB" dirty="0" smtClean="0"/>
              <a:t>(LGADs)</a:t>
            </a:r>
            <a:endParaRPr lang="en-GB" dirty="0"/>
          </a:p>
          <a:p>
            <a:pPr lvl="1">
              <a:buFont typeface="Wingdings" charset="2"/>
              <a:buChar char="q"/>
            </a:pPr>
            <a:endParaRPr lang="en-GB" dirty="0"/>
          </a:p>
          <a:p>
            <a:pPr lvl="1">
              <a:buFont typeface="Wingdings" charset="2"/>
              <a:buChar char="q"/>
            </a:pPr>
            <a:endParaRPr lang="en-GB" dirty="0" smtClean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33</a:t>
            </a:fld>
            <a:endParaRPr lang="de-DE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88" y="2060848"/>
            <a:ext cx="7416824" cy="187281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673080" y="1772816"/>
            <a:ext cx="4140376" cy="338554"/>
          </a:xfrm>
          <a:prstGeom prst="rect">
            <a:avLst/>
          </a:prstGeom>
          <a:solidFill>
            <a:srgbClr val="F4A9FC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talks by N. </a:t>
            </a:r>
            <a:r>
              <a:rPr lang="en-GB" sz="1600" dirty="0" err="1" smtClean="0">
                <a:solidFill>
                  <a:srgbClr val="008000"/>
                </a:solidFill>
              </a:rPr>
              <a:t>Cartiglia</a:t>
            </a:r>
            <a:r>
              <a:rPr lang="en-GB" sz="1600" dirty="0" smtClean="0">
                <a:solidFill>
                  <a:srgbClr val="008000"/>
                </a:solidFill>
              </a:rPr>
              <a:t>, H. </a:t>
            </a:r>
            <a:r>
              <a:rPr lang="en-GB" sz="1600" dirty="0" err="1" smtClean="0">
                <a:solidFill>
                  <a:srgbClr val="008000"/>
                </a:solidFill>
              </a:rPr>
              <a:t>Sadrozinski</a:t>
            </a:r>
            <a:r>
              <a:rPr lang="en-GB" sz="1600" dirty="0" smtClean="0">
                <a:solidFill>
                  <a:srgbClr val="008000"/>
                </a:solidFill>
              </a:rPr>
              <a:t>, G. </a:t>
            </a:r>
            <a:r>
              <a:rPr lang="en-GB" sz="1600" dirty="0" err="1" smtClean="0">
                <a:solidFill>
                  <a:srgbClr val="008000"/>
                </a:solidFill>
              </a:rPr>
              <a:t>Pellegrini</a:t>
            </a:r>
            <a:endParaRPr lang="en-GB" sz="1600" dirty="0" smtClean="0">
              <a:solidFill>
                <a:srgbClr val="00800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6456" y="5148480"/>
            <a:ext cx="6658728" cy="1376864"/>
            <a:chOff x="128464" y="1556792"/>
            <a:chExt cx="6658728" cy="1376864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8464" y="1556792"/>
              <a:ext cx="6658728" cy="1368152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4376936" y="2348880"/>
              <a:ext cx="711152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arrival</a:t>
              </a:r>
            </a:p>
            <a:p>
              <a:r>
                <a:rPr lang="en-GB" sz="1600" dirty="0" err="1" smtClean="0"/>
                <a:t>fluct</a:t>
              </a:r>
              <a:r>
                <a:rPr lang="en-GB" sz="1600" dirty="0" smtClean="0"/>
                <a:t>.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241032" y="2348880"/>
              <a:ext cx="1108096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distortion</a:t>
              </a:r>
            </a:p>
            <a:p>
              <a:r>
                <a:rPr lang="en-GB" sz="1600" dirty="0" smtClean="0"/>
                <a:t>low w-field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10496" y="4356392"/>
            <a:ext cx="60580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GB" sz="1800" dirty="0" smtClean="0"/>
              <a:t>Separate the </a:t>
            </a:r>
            <a:r>
              <a:rPr lang="en-GB" sz="1800" dirty="0" smtClean="0">
                <a:solidFill>
                  <a:srgbClr val="FF0000"/>
                </a:solidFill>
              </a:rPr>
              <a:t>“collection”</a:t>
            </a:r>
            <a:r>
              <a:rPr lang="en-GB" sz="1800" dirty="0" smtClean="0"/>
              <a:t> of charge from the signal </a:t>
            </a:r>
            <a:r>
              <a:rPr lang="en-GB" sz="1800" dirty="0" smtClean="0">
                <a:solidFill>
                  <a:srgbClr val="FF0000"/>
                </a:solidFill>
              </a:rPr>
              <a:t>gain</a:t>
            </a:r>
          </a:p>
          <a:p>
            <a:pPr marL="285750" indent="-285750">
              <a:buFont typeface="Wingdings" charset="2"/>
              <a:buChar char="q"/>
            </a:pPr>
            <a:r>
              <a:rPr lang="en-GB" sz="1800" dirty="0" smtClean="0"/>
              <a:t>Figure of merit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dirty="0" smtClean="0"/>
              <a:t>for </a:t>
            </a:r>
            <a:r>
              <a:rPr lang="en-GB" sz="1800" dirty="0" err="1" smtClean="0"/>
              <a:t>σ</a:t>
            </a:r>
            <a:r>
              <a:rPr lang="en-GB" sz="1800" baseline="-25000" dirty="0" err="1" smtClean="0"/>
              <a:t>t</a:t>
            </a:r>
            <a:r>
              <a:rPr lang="en-GB" sz="1800" dirty="0" smtClean="0"/>
              <a:t> is the </a:t>
            </a:r>
            <a:r>
              <a:rPr lang="en-GB" sz="1800" dirty="0" smtClean="0">
                <a:solidFill>
                  <a:srgbClr val="0000FF"/>
                </a:solidFill>
              </a:rPr>
              <a:t>“slew rate” </a:t>
            </a:r>
            <a:r>
              <a:rPr lang="en-GB" sz="1800" dirty="0" err="1" smtClean="0">
                <a:solidFill>
                  <a:srgbClr val="0000FF"/>
                </a:solidFill>
              </a:rPr>
              <a:t>dV</a:t>
            </a:r>
            <a:r>
              <a:rPr lang="en-GB" sz="1800" dirty="0" smtClean="0">
                <a:solidFill>
                  <a:srgbClr val="0000FF"/>
                </a:solidFill>
              </a:rPr>
              <a:t>/</a:t>
            </a:r>
            <a:r>
              <a:rPr lang="en-GB" sz="1800" dirty="0" err="1" smtClean="0">
                <a:solidFill>
                  <a:srgbClr val="0000FF"/>
                </a:solidFill>
              </a:rPr>
              <a:t>dt</a:t>
            </a:r>
            <a:r>
              <a:rPr lang="en-GB" sz="1800" dirty="0" smtClean="0"/>
              <a:t> ≈ </a:t>
            </a:r>
            <a:r>
              <a:rPr lang="en-GB" sz="1800" dirty="0"/>
              <a:t>S</a:t>
            </a:r>
            <a:r>
              <a:rPr lang="en-GB" sz="1800" dirty="0" smtClean="0"/>
              <a:t>ignal/</a:t>
            </a:r>
            <a:r>
              <a:rPr lang="en-GB" sz="1800" dirty="0" err="1" smtClean="0"/>
              <a:t>τ</a:t>
            </a:r>
            <a:r>
              <a:rPr lang="en-GB" sz="1800" baseline="-25000" dirty="0" err="1" smtClean="0"/>
              <a:t>rise</a:t>
            </a:r>
            <a:r>
              <a:rPr lang="en-GB" sz="1800" dirty="0" smtClean="0"/>
              <a:t> 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825208" y="5264040"/>
            <a:ext cx="2952328" cy="1477328"/>
          </a:xfrm>
          <a:prstGeom prst="rect">
            <a:avLst/>
          </a:prstGeom>
          <a:solidFill>
            <a:srgbClr val="FFFF00">
              <a:alpha val="22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742950" lvl="1" indent="-285750">
              <a:buFont typeface="Wingdings" charset="2"/>
              <a:buChar char="§"/>
            </a:pPr>
            <a:r>
              <a:rPr lang="en-GB" sz="1800" dirty="0" smtClean="0">
                <a:solidFill>
                  <a:srgbClr val="FF0000"/>
                </a:solidFill>
              </a:rPr>
              <a:t>thin (!!)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GB" sz="1800" dirty="0" smtClean="0">
                <a:solidFill>
                  <a:srgbClr val="FF0000"/>
                </a:solidFill>
              </a:rPr>
              <a:t>HV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GB" sz="1800" dirty="0" smtClean="0">
                <a:solidFill>
                  <a:srgbClr val="0000FF"/>
                </a:solidFill>
              </a:rPr>
              <a:t>intr. amplification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GB" sz="1800" dirty="0" smtClean="0">
                <a:solidFill>
                  <a:srgbClr val="0000FF"/>
                </a:solidFill>
              </a:rPr>
              <a:t>(small electrodes) </a:t>
            </a:r>
            <a:r>
              <a:rPr lang="en-GB" sz="1800" dirty="0" smtClean="0"/>
              <a:t> </a:t>
            </a:r>
            <a:endParaRPr lang="en-GB" sz="1800" dirty="0" smtClean="0"/>
          </a:p>
          <a:p>
            <a:pPr marL="742950" lvl="1" indent="-285750">
              <a:buFont typeface="Wingdings" charset="2"/>
              <a:buChar char="§"/>
            </a:pPr>
            <a:r>
              <a:rPr lang="en-GB" sz="1800" dirty="0" smtClean="0">
                <a:solidFill>
                  <a:srgbClr val="0000FF"/>
                </a:solidFill>
              </a:rPr>
              <a:t>broad-band amplifier</a:t>
            </a:r>
            <a:endParaRPr lang="en-GB" sz="18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7087124" y="4904000"/>
            <a:ext cx="24537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0000FF"/>
                </a:solidFill>
              </a:rPr>
              <a:t>Need: </a:t>
            </a:r>
            <a:r>
              <a:rPr lang="en-GB" sz="1600" dirty="0">
                <a:solidFill>
                  <a:srgbClr val="FF0000"/>
                </a:solidFill>
              </a:rPr>
              <a:t>fast</a:t>
            </a:r>
            <a:r>
              <a:rPr lang="en-GB" sz="1600" dirty="0">
                <a:solidFill>
                  <a:srgbClr val="0000FF"/>
                </a:solidFill>
              </a:rPr>
              <a:t> drift </a:t>
            </a:r>
            <a:r>
              <a:rPr lang="de-DE" sz="1600" dirty="0" smtClean="0">
                <a:solidFill>
                  <a:srgbClr val="0000FF"/>
                </a:solidFill>
              </a:rPr>
              <a:t>+ </a:t>
            </a:r>
            <a:r>
              <a:rPr lang="en-GB" sz="1600" dirty="0" smtClean="0">
                <a:solidFill>
                  <a:srgbClr val="0000FF"/>
                </a:solidFill>
              </a:rPr>
              <a:t> </a:t>
            </a:r>
            <a:r>
              <a:rPr lang="en-GB" sz="1600" dirty="0">
                <a:solidFill>
                  <a:srgbClr val="FF0000"/>
                </a:solidFill>
              </a:rPr>
              <a:t>large</a:t>
            </a:r>
            <a:r>
              <a:rPr lang="en-GB" sz="1600" dirty="0">
                <a:solidFill>
                  <a:srgbClr val="0000FF"/>
                </a:solidFill>
              </a:rPr>
              <a:t> </a:t>
            </a:r>
            <a:r>
              <a:rPr lang="en-GB" sz="1600" dirty="0" smtClean="0">
                <a:solidFill>
                  <a:srgbClr val="0000FF"/>
                </a:solidFill>
              </a:rPr>
              <a:t>S/N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664968" y="3645024"/>
            <a:ext cx="536807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8000"/>
                </a:solidFill>
              </a:rPr>
              <a:t>H. </a:t>
            </a:r>
            <a:r>
              <a:rPr lang="en-GB" sz="1400" dirty="0" err="1">
                <a:solidFill>
                  <a:srgbClr val="008000"/>
                </a:solidFill>
              </a:rPr>
              <a:t>Sadrozinski</a:t>
            </a:r>
            <a:r>
              <a:rPr lang="en-GB" sz="1400" dirty="0">
                <a:solidFill>
                  <a:srgbClr val="008000"/>
                </a:solidFill>
              </a:rPr>
              <a:t> </a:t>
            </a:r>
            <a:r>
              <a:rPr lang="en-GB" sz="1400" dirty="0" smtClean="0">
                <a:solidFill>
                  <a:srgbClr val="008000"/>
                </a:solidFill>
              </a:rPr>
              <a:t>et </a:t>
            </a:r>
            <a:r>
              <a:rPr lang="en-GB" sz="1400" dirty="0">
                <a:solidFill>
                  <a:srgbClr val="008000"/>
                </a:solidFill>
              </a:rPr>
              <a:t>al</a:t>
            </a:r>
            <a:r>
              <a:rPr lang="en-GB" sz="1400" dirty="0" smtClean="0">
                <a:solidFill>
                  <a:srgbClr val="008000"/>
                </a:solidFill>
              </a:rPr>
              <a:t>., NIM </a:t>
            </a:r>
            <a:r>
              <a:rPr lang="en-GB" sz="1400" dirty="0">
                <a:solidFill>
                  <a:srgbClr val="008000"/>
                </a:solidFill>
              </a:rPr>
              <a:t>A730 (2013) 226-</a:t>
            </a:r>
            <a:r>
              <a:rPr lang="en-GB" sz="1400" dirty="0" smtClean="0">
                <a:solidFill>
                  <a:srgbClr val="008000"/>
                </a:solidFill>
              </a:rPr>
              <a:t>231, </a:t>
            </a:r>
            <a:r>
              <a:rPr lang="is-IS" sz="1400" dirty="0" smtClean="0">
                <a:solidFill>
                  <a:srgbClr val="008000"/>
                </a:solidFill>
              </a:rPr>
              <a:t>NIM A831 </a:t>
            </a:r>
            <a:r>
              <a:rPr lang="is-IS" sz="1400" dirty="0">
                <a:solidFill>
                  <a:srgbClr val="008000"/>
                </a:solidFill>
              </a:rPr>
              <a:t>(2016) 18-23</a:t>
            </a:r>
            <a:endParaRPr lang="en-GB" sz="1400" dirty="0" smtClean="0">
              <a:solidFill>
                <a:srgbClr val="008000"/>
              </a:solidFill>
            </a:endParaRPr>
          </a:p>
          <a:p>
            <a:r>
              <a:rPr lang="en-GB" sz="1400" dirty="0" smtClean="0">
                <a:solidFill>
                  <a:srgbClr val="008000"/>
                </a:solidFill>
              </a:rPr>
              <a:t>N</a:t>
            </a:r>
            <a:r>
              <a:rPr lang="en-GB" sz="1400" dirty="0">
                <a:solidFill>
                  <a:srgbClr val="008000"/>
                </a:solidFill>
              </a:rPr>
              <a:t>. </a:t>
            </a:r>
            <a:r>
              <a:rPr lang="en-GB" sz="1400" dirty="0" err="1">
                <a:solidFill>
                  <a:srgbClr val="008000"/>
                </a:solidFill>
              </a:rPr>
              <a:t>Cartiglia</a:t>
            </a:r>
            <a:r>
              <a:rPr lang="en-GB" sz="1400" dirty="0">
                <a:solidFill>
                  <a:srgbClr val="008000"/>
                </a:solidFill>
              </a:rPr>
              <a:t> et </a:t>
            </a:r>
            <a:r>
              <a:rPr lang="en-GB" sz="1400" dirty="0" smtClean="0">
                <a:solidFill>
                  <a:srgbClr val="008000"/>
                </a:solidFill>
              </a:rPr>
              <a:t>al., </a:t>
            </a:r>
            <a:r>
              <a:rPr lang="en-US" sz="1400" dirty="0" smtClean="0">
                <a:solidFill>
                  <a:srgbClr val="008000"/>
                </a:solidFill>
              </a:rPr>
              <a:t>NIM </a:t>
            </a:r>
            <a:r>
              <a:rPr lang="en-US" sz="1400" dirty="0">
                <a:solidFill>
                  <a:srgbClr val="008000"/>
                </a:solidFill>
              </a:rPr>
              <a:t>A796:141–148, </a:t>
            </a:r>
            <a:r>
              <a:rPr lang="en-US" sz="1400" dirty="0" smtClean="0">
                <a:solidFill>
                  <a:srgbClr val="008000"/>
                </a:solidFill>
              </a:rPr>
              <a:t>2015; </a:t>
            </a:r>
            <a:r>
              <a:rPr lang="is-IS" sz="1400" dirty="0" smtClean="0">
                <a:solidFill>
                  <a:srgbClr val="008000"/>
                </a:solidFill>
              </a:rPr>
              <a:t>NIM </a:t>
            </a:r>
            <a:r>
              <a:rPr lang="is-IS" sz="1400" dirty="0">
                <a:solidFill>
                  <a:srgbClr val="008000"/>
                </a:solidFill>
              </a:rPr>
              <a:t>A845 (2017) 47-</a:t>
            </a:r>
            <a:r>
              <a:rPr lang="is-IS" sz="1400" dirty="0" smtClean="0">
                <a:solidFill>
                  <a:srgbClr val="008000"/>
                </a:solidFill>
              </a:rPr>
              <a:t>51</a:t>
            </a:r>
          </a:p>
          <a:p>
            <a:r>
              <a:rPr lang="en-US" sz="1400" dirty="0" smtClean="0">
                <a:solidFill>
                  <a:srgbClr val="008000"/>
                </a:solidFill>
              </a:rPr>
              <a:t>H. </a:t>
            </a:r>
            <a:r>
              <a:rPr lang="en-US" sz="1400" dirty="0" err="1" smtClean="0">
                <a:solidFill>
                  <a:srgbClr val="008000"/>
                </a:solidFill>
              </a:rPr>
              <a:t>Sadrozinski</a:t>
            </a:r>
            <a:r>
              <a:rPr lang="en-US" sz="1400" dirty="0" smtClean="0">
                <a:solidFill>
                  <a:srgbClr val="008000"/>
                </a:solidFill>
              </a:rPr>
              <a:t>, A. </a:t>
            </a:r>
            <a:r>
              <a:rPr lang="en-US" sz="1400" dirty="0" err="1" smtClean="0">
                <a:solidFill>
                  <a:srgbClr val="008000"/>
                </a:solidFill>
              </a:rPr>
              <a:t>Seiden</a:t>
            </a:r>
            <a:r>
              <a:rPr lang="en-US" sz="1400" dirty="0" smtClean="0">
                <a:solidFill>
                  <a:srgbClr val="008000"/>
                </a:solidFill>
              </a:rPr>
              <a:t>, N. </a:t>
            </a:r>
            <a:r>
              <a:rPr lang="en-US" sz="1400" dirty="0" err="1" smtClean="0">
                <a:solidFill>
                  <a:srgbClr val="008000"/>
                </a:solidFill>
              </a:rPr>
              <a:t>Cartiglia</a:t>
            </a:r>
            <a:r>
              <a:rPr lang="en-US" sz="1400" dirty="0" smtClean="0">
                <a:solidFill>
                  <a:srgbClr val="008000"/>
                </a:solidFill>
              </a:rPr>
              <a:t>,  </a:t>
            </a:r>
            <a:r>
              <a:rPr lang="en-US" sz="1400" dirty="0">
                <a:solidFill>
                  <a:srgbClr val="008000"/>
                </a:solidFill>
              </a:rPr>
              <a:t>arXiv:1704.08666 </a:t>
            </a:r>
            <a:endParaRPr lang="is-IS" sz="1400" b="1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564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4" grpId="0"/>
      <p:bldP spid="35" grpId="0" animBg="1"/>
      <p:bldP spid="8" grpId="0"/>
      <p:bldP spid="3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LGAD – successes so far ... and current challenges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04" y="1700808"/>
            <a:ext cx="2018024" cy="15913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4568" y="2852936"/>
            <a:ext cx="1314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smtClean="0">
                <a:solidFill>
                  <a:schemeClr val="bg1"/>
                </a:solidFill>
              </a:rPr>
              <a:t>CNM LGADs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76736" y="1916832"/>
            <a:ext cx="14608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LGAD </a:t>
            </a:r>
          </a:p>
          <a:p>
            <a:r>
              <a:rPr lang="en-GB" sz="1800" dirty="0" smtClean="0">
                <a:solidFill>
                  <a:srgbClr val="0000FF"/>
                </a:solidFill>
              </a:rPr>
              <a:t>pad</a:t>
            </a:r>
            <a:r>
              <a:rPr lang="en-GB" sz="1800" dirty="0" smtClean="0"/>
              <a:t> (~1 mm</a:t>
            </a:r>
            <a:r>
              <a:rPr lang="en-GB" sz="1800" baseline="30000" dirty="0" smtClean="0"/>
              <a:t>2</a:t>
            </a:r>
            <a:r>
              <a:rPr lang="en-GB" sz="1800" dirty="0" smtClean="0"/>
              <a:t>) </a:t>
            </a:r>
          </a:p>
          <a:p>
            <a:r>
              <a:rPr lang="en-GB" sz="1800" dirty="0" smtClean="0"/>
              <a:t>detectors 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00472" y="3429000"/>
            <a:ext cx="3296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G</a:t>
            </a:r>
            <a:r>
              <a:rPr lang="en-GB" dirty="0">
                <a:solidFill>
                  <a:srgbClr val="008000"/>
                </a:solidFill>
              </a:rPr>
              <a:t>. </a:t>
            </a:r>
            <a:r>
              <a:rPr lang="en-GB" dirty="0" err="1">
                <a:solidFill>
                  <a:srgbClr val="008000"/>
                </a:solidFill>
              </a:rPr>
              <a:t>Pellegrini</a:t>
            </a:r>
            <a:r>
              <a:rPr lang="en-GB" dirty="0">
                <a:solidFill>
                  <a:srgbClr val="008000"/>
                </a:solidFill>
              </a:rPr>
              <a:t> et. al, </a:t>
            </a:r>
            <a:r>
              <a:rPr lang="en-GB" dirty="0" smtClean="0">
                <a:solidFill>
                  <a:srgbClr val="008000"/>
                </a:solidFill>
              </a:rPr>
              <a:t>NIM </a:t>
            </a:r>
            <a:r>
              <a:rPr lang="en-GB" dirty="0">
                <a:solidFill>
                  <a:srgbClr val="008000"/>
                </a:solidFill>
              </a:rPr>
              <a:t>A 765 (2014) 12–16. </a:t>
            </a:r>
            <a:endParaRPr lang="en-GB" dirty="0" smtClean="0">
              <a:solidFill>
                <a:srgbClr val="008000"/>
              </a:solidFill>
            </a:endParaRPr>
          </a:p>
          <a:p>
            <a:r>
              <a:rPr lang="en-GB" dirty="0">
                <a:solidFill>
                  <a:srgbClr val="008000"/>
                </a:solidFill>
              </a:rPr>
              <a:t>G. </a:t>
            </a:r>
            <a:r>
              <a:rPr lang="en-GB" dirty="0" err="1">
                <a:solidFill>
                  <a:srgbClr val="008000"/>
                </a:solidFill>
              </a:rPr>
              <a:t>Pellegrini</a:t>
            </a:r>
            <a:r>
              <a:rPr lang="en-GB" dirty="0">
                <a:solidFill>
                  <a:srgbClr val="008000"/>
                </a:solidFill>
              </a:rPr>
              <a:t> et al., </a:t>
            </a:r>
            <a:r>
              <a:rPr lang="en-GB" dirty="0" smtClean="0">
                <a:solidFill>
                  <a:srgbClr val="008000"/>
                </a:solidFill>
              </a:rPr>
              <a:t>HSTD </a:t>
            </a:r>
            <a:r>
              <a:rPr lang="en-GB" dirty="0">
                <a:solidFill>
                  <a:srgbClr val="008000"/>
                </a:solidFill>
              </a:rPr>
              <a:t>2015, arXiv:1511.07175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6937" y="1699128"/>
            <a:ext cx="5112568" cy="3195746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228080" y="3926667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H. </a:t>
            </a:r>
            <a:r>
              <a:rPr lang="en-GB" dirty="0" err="1">
                <a:solidFill>
                  <a:srgbClr val="008000"/>
                </a:solidFill>
              </a:rPr>
              <a:t>Sadrozinski</a:t>
            </a:r>
            <a:r>
              <a:rPr lang="en-GB" dirty="0">
                <a:solidFill>
                  <a:srgbClr val="008000"/>
                </a:solidFill>
              </a:rPr>
              <a:t> </a:t>
            </a:r>
            <a:r>
              <a:rPr lang="en-GB" dirty="0" smtClean="0">
                <a:solidFill>
                  <a:srgbClr val="008000"/>
                </a:solidFill>
              </a:rPr>
              <a:t>et </a:t>
            </a:r>
            <a:r>
              <a:rPr lang="en-GB" dirty="0">
                <a:solidFill>
                  <a:srgbClr val="008000"/>
                </a:solidFill>
              </a:rPr>
              <a:t>al</a:t>
            </a:r>
            <a:r>
              <a:rPr lang="en-GB" dirty="0" smtClean="0">
                <a:solidFill>
                  <a:srgbClr val="008000"/>
                </a:solidFill>
              </a:rPr>
              <a:t>., NIM </a:t>
            </a:r>
            <a:r>
              <a:rPr lang="en-GB" dirty="0">
                <a:solidFill>
                  <a:srgbClr val="008000"/>
                </a:solidFill>
              </a:rPr>
              <a:t>A730 (2013) 226-</a:t>
            </a:r>
            <a:r>
              <a:rPr lang="en-GB" dirty="0" smtClean="0">
                <a:solidFill>
                  <a:srgbClr val="008000"/>
                </a:solidFill>
              </a:rPr>
              <a:t>231, </a:t>
            </a:r>
            <a:r>
              <a:rPr lang="is-IS" dirty="0" smtClean="0">
                <a:solidFill>
                  <a:srgbClr val="008000"/>
                </a:solidFill>
              </a:rPr>
              <a:t>NIM A831 </a:t>
            </a:r>
            <a:r>
              <a:rPr lang="is-IS" dirty="0">
                <a:solidFill>
                  <a:srgbClr val="008000"/>
                </a:solidFill>
              </a:rPr>
              <a:t>(2016) 18-23</a:t>
            </a:r>
            <a:endParaRPr lang="en-GB" dirty="0" smtClean="0">
              <a:solidFill>
                <a:srgbClr val="008000"/>
              </a:solidFill>
            </a:endParaRPr>
          </a:p>
          <a:p>
            <a:r>
              <a:rPr lang="en-GB" dirty="0" smtClean="0">
                <a:solidFill>
                  <a:srgbClr val="008000"/>
                </a:solidFill>
              </a:rPr>
              <a:t>N</a:t>
            </a:r>
            <a:r>
              <a:rPr lang="en-GB" dirty="0">
                <a:solidFill>
                  <a:srgbClr val="008000"/>
                </a:solidFill>
              </a:rPr>
              <a:t>. </a:t>
            </a:r>
            <a:r>
              <a:rPr lang="en-GB" dirty="0" err="1">
                <a:solidFill>
                  <a:srgbClr val="008000"/>
                </a:solidFill>
              </a:rPr>
              <a:t>Cartiglia</a:t>
            </a:r>
            <a:r>
              <a:rPr lang="en-GB" dirty="0">
                <a:solidFill>
                  <a:srgbClr val="008000"/>
                </a:solidFill>
              </a:rPr>
              <a:t> et </a:t>
            </a:r>
            <a:r>
              <a:rPr lang="en-GB" dirty="0" smtClean="0">
                <a:solidFill>
                  <a:srgbClr val="008000"/>
                </a:solidFill>
              </a:rPr>
              <a:t>al., </a:t>
            </a:r>
            <a:r>
              <a:rPr lang="en-US" dirty="0" smtClean="0">
                <a:solidFill>
                  <a:srgbClr val="008000"/>
                </a:solidFill>
              </a:rPr>
              <a:t>NIM </a:t>
            </a:r>
            <a:r>
              <a:rPr lang="en-US" dirty="0">
                <a:solidFill>
                  <a:srgbClr val="008000"/>
                </a:solidFill>
              </a:rPr>
              <a:t>A796:141–148, </a:t>
            </a:r>
            <a:r>
              <a:rPr lang="en-US" dirty="0" smtClean="0">
                <a:solidFill>
                  <a:srgbClr val="008000"/>
                </a:solidFill>
              </a:rPr>
              <a:t>2015; </a:t>
            </a:r>
          </a:p>
          <a:p>
            <a:r>
              <a:rPr lang="is-IS" dirty="0" smtClean="0">
                <a:solidFill>
                  <a:srgbClr val="008000"/>
                </a:solidFill>
              </a:rPr>
              <a:t>NIM </a:t>
            </a:r>
            <a:r>
              <a:rPr lang="is-IS" dirty="0">
                <a:solidFill>
                  <a:srgbClr val="008000"/>
                </a:solidFill>
              </a:rPr>
              <a:t>A845 (2017) 47-</a:t>
            </a:r>
            <a:r>
              <a:rPr lang="is-IS" dirty="0" smtClean="0">
                <a:solidFill>
                  <a:srgbClr val="008000"/>
                </a:solidFill>
              </a:rPr>
              <a:t>51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2293" y="4869160"/>
            <a:ext cx="958159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q"/>
            </a:pPr>
            <a:r>
              <a:rPr lang="en-GB" sz="2000" dirty="0" smtClean="0">
                <a:solidFill>
                  <a:srgbClr val="FF0000"/>
                </a:solidFill>
              </a:rPr>
              <a:t>main problem</a:t>
            </a:r>
            <a:r>
              <a:rPr lang="en-GB" sz="2000" dirty="0" smtClean="0"/>
              <a:t>: gain variation with </a:t>
            </a:r>
            <a:r>
              <a:rPr lang="en-GB" sz="2000" dirty="0" err="1" smtClean="0"/>
              <a:t>fluence</a:t>
            </a:r>
            <a:r>
              <a:rPr lang="en-GB" sz="2000" dirty="0" smtClean="0"/>
              <a:t> (due to high doping of amplification region)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	 </a:t>
            </a:r>
            <a:r>
              <a:rPr lang="en-GB" sz="2000" dirty="0" smtClean="0"/>
              <a:t>(especially </a:t>
            </a:r>
            <a:r>
              <a:rPr lang="en-GB" sz="2000" dirty="0" smtClean="0"/>
              <a:t>annoying in varying radiation </a:t>
            </a:r>
            <a:r>
              <a:rPr lang="en-GB" sz="2000" dirty="0" smtClean="0"/>
              <a:t>fields)</a:t>
            </a:r>
            <a:endParaRPr lang="en-GB" sz="2000" dirty="0" smtClean="0"/>
          </a:p>
          <a:p>
            <a:r>
              <a:rPr lang="en-GB" sz="2000" dirty="0"/>
              <a:t>	</a:t>
            </a:r>
            <a:r>
              <a:rPr lang="en-GB" sz="2000" dirty="0" smtClean="0"/>
              <a:t>	 </a:t>
            </a:r>
            <a:r>
              <a:rPr lang="en-GB" sz="2000" dirty="0" smtClean="0"/>
              <a:t>also: amplification </a:t>
            </a:r>
            <a:r>
              <a:rPr lang="en-GB" sz="2000" dirty="0" smtClean="0"/>
              <a:t>no longer in metallurgical p-n junction </a:t>
            </a:r>
            <a:r>
              <a:rPr lang="en-GB" sz="2000" dirty="0" smtClean="0"/>
              <a:t>only (</a:t>
            </a:r>
            <a:r>
              <a:rPr lang="en-GB" sz="2000" dirty="0" smtClean="0">
                <a:solidFill>
                  <a:srgbClr val="FF0000"/>
                </a:solidFill>
              </a:rPr>
              <a:t>so what!</a:t>
            </a:r>
            <a:r>
              <a:rPr lang="en-GB" sz="2000" dirty="0" smtClean="0"/>
              <a:t>)</a:t>
            </a:r>
            <a:endParaRPr lang="en-GB" sz="2000" dirty="0" smtClean="0"/>
          </a:p>
          <a:p>
            <a:pPr marL="342900" indent="-342900">
              <a:buFont typeface="Wingdings" charset="2"/>
              <a:buChar char="q"/>
            </a:pPr>
            <a:r>
              <a:rPr lang="en-GB" sz="2000" dirty="0" smtClean="0">
                <a:solidFill>
                  <a:srgbClr val="0000FF"/>
                </a:solidFill>
              </a:rPr>
              <a:t>current directions:</a:t>
            </a:r>
          </a:p>
          <a:p>
            <a:pPr lvl="2"/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 smtClean="0">
                <a:solidFill>
                  <a:srgbClr val="000000"/>
                </a:solidFill>
              </a:rPr>
              <a:t> (1) substitute B with </a:t>
            </a:r>
            <a:r>
              <a:rPr lang="en-GB" sz="2000" dirty="0" err="1" smtClean="0">
                <a:solidFill>
                  <a:srgbClr val="000000"/>
                </a:solidFill>
              </a:rPr>
              <a:t>Ga</a:t>
            </a:r>
            <a:r>
              <a:rPr lang="en-GB" sz="2000" dirty="0" smtClean="0">
                <a:solidFill>
                  <a:srgbClr val="000000"/>
                </a:solidFill>
              </a:rPr>
              <a:t> as acceptor </a:t>
            </a:r>
            <a:r>
              <a:rPr lang="en-GB" sz="2000" dirty="0" smtClean="0">
                <a:solidFill>
                  <a:srgbClr val="000000"/>
                </a:solidFill>
              </a:rPr>
              <a:t>dopant -&gt; ?</a:t>
            </a:r>
            <a:endParaRPr lang="en-GB" sz="2000" dirty="0" smtClean="0">
              <a:solidFill>
                <a:srgbClr val="000000"/>
              </a:solidFill>
            </a:endParaRPr>
          </a:p>
          <a:p>
            <a:pPr lvl="2"/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 smtClean="0">
                <a:solidFill>
                  <a:srgbClr val="000000"/>
                </a:solidFill>
              </a:rPr>
              <a:t> (2) Carbon-enriched p-silicon </a:t>
            </a:r>
            <a:r>
              <a:rPr lang="en-GB" sz="2000" dirty="0" smtClean="0">
                <a:solidFill>
                  <a:srgbClr val="000000"/>
                </a:solidFill>
              </a:rPr>
              <a:t>wafers ... ?</a:t>
            </a:r>
            <a:endParaRPr lang="en-GB" sz="2000" dirty="0" smtClean="0">
              <a:solidFill>
                <a:srgbClr val="000000"/>
              </a:solidFill>
            </a:endParaRPr>
          </a:p>
          <a:p>
            <a:endParaRPr lang="en-GB" sz="2000" dirty="0"/>
          </a:p>
          <a:p>
            <a:r>
              <a:rPr lang="en-GB" sz="2000" dirty="0" smtClean="0"/>
              <a:t>	</a:t>
            </a:r>
          </a:p>
        </p:txBody>
      </p:sp>
      <p:sp>
        <p:nvSpPr>
          <p:cNvPr id="8" name="Oval 7"/>
          <p:cNvSpPr/>
          <p:nvPr/>
        </p:nvSpPr>
        <p:spPr>
          <a:xfrm>
            <a:off x="5601072" y="3717032"/>
            <a:ext cx="288032" cy="432048"/>
          </a:xfrm>
          <a:prstGeom prst="ellipse">
            <a:avLst/>
          </a:prstGeom>
          <a:solidFill>
            <a:srgbClr val="FFFF00">
              <a:alpha val="11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72480" y="692696"/>
            <a:ext cx="9433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GB" sz="1800" dirty="0" smtClean="0">
                <a:solidFill>
                  <a:srgbClr val="0000FF"/>
                </a:solidFill>
              </a:rPr>
              <a:t>Ultimate Goal: </a:t>
            </a:r>
            <a:r>
              <a:rPr lang="en-GB" sz="1800" dirty="0" smtClean="0"/>
              <a:t>simultaneous </a:t>
            </a:r>
            <a:r>
              <a:rPr lang="en-GB" sz="1800" u="sng" dirty="0" smtClean="0"/>
              <a:t>space</a:t>
            </a:r>
            <a:r>
              <a:rPr lang="en-GB" sz="1800" dirty="0" smtClean="0"/>
              <a:t> (~10µm) AND </a:t>
            </a:r>
            <a:r>
              <a:rPr lang="en-GB" sz="1800" u="sng" dirty="0" smtClean="0"/>
              <a:t>time resolution</a:t>
            </a:r>
            <a:r>
              <a:rPr lang="en-GB" sz="1800" dirty="0" smtClean="0"/>
              <a:t> (&lt; 50 </a:t>
            </a:r>
            <a:r>
              <a:rPr lang="en-GB" sz="1800" dirty="0" err="1" smtClean="0"/>
              <a:t>ps</a:t>
            </a:r>
            <a:r>
              <a:rPr lang="en-GB" sz="1800" dirty="0" smtClean="0"/>
              <a:t>)  ... </a:t>
            </a:r>
            <a:r>
              <a:rPr lang="en-GB" sz="1800" dirty="0" smtClean="0">
                <a:solidFill>
                  <a:srgbClr val="FF0000"/>
                </a:solidFill>
              </a:rPr>
              <a:t>no pixels yet !</a:t>
            </a:r>
          </a:p>
          <a:p>
            <a:pPr marL="285750" indent="-285750">
              <a:buFont typeface="Wingdings" charset="2"/>
              <a:buChar char="q"/>
            </a:pPr>
            <a:r>
              <a:rPr lang="en-GB" sz="1800" dirty="0" smtClean="0"/>
              <a:t>Concrete application: </a:t>
            </a:r>
            <a:r>
              <a:rPr lang="en-GB" sz="1800" dirty="0" smtClean="0">
                <a:solidFill>
                  <a:srgbClr val="FF0000"/>
                </a:solidFill>
              </a:rPr>
              <a:t>ATLAS</a:t>
            </a:r>
            <a:r>
              <a:rPr lang="en-GB" sz="1800" dirty="0" smtClean="0"/>
              <a:t> (</a:t>
            </a:r>
            <a:r>
              <a:rPr lang="en-GB" sz="1800" dirty="0" err="1" smtClean="0"/>
              <a:t>H</a:t>
            </a:r>
            <a:r>
              <a:rPr lang="en-GB" sz="1100" dirty="0" err="1" smtClean="0"/>
              <a:t>igh</a:t>
            </a:r>
            <a:r>
              <a:rPr lang="en-GB" sz="1800" dirty="0" err="1" smtClean="0"/>
              <a:t>G</a:t>
            </a:r>
            <a:r>
              <a:rPr lang="en-GB" dirty="0" err="1" smtClean="0"/>
              <a:t>ranularity</a:t>
            </a:r>
            <a:r>
              <a:rPr lang="en-GB" sz="1800" dirty="0" err="1" smtClean="0"/>
              <a:t>T</a:t>
            </a:r>
            <a:r>
              <a:rPr lang="en-GB" dirty="0" err="1" smtClean="0"/>
              <a:t>iming</a:t>
            </a:r>
            <a:r>
              <a:rPr lang="en-GB" sz="1800" dirty="0" err="1" smtClean="0"/>
              <a:t>D</a:t>
            </a:r>
            <a:r>
              <a:rPr lang="en-GB" dirty="0" err="1" smtClean="0"/>
              <a:t>etector</a:t>
            </a:r>
            <a:r>
              <a:rPr lang="en-GB" dirty="0" smtClean="0"/>
              <a:t>; </a:t>
            </a:r>
            <a:r>
              <a:rPr lang="en-GB" sz="1800" dirty="0" smtClean="0"/>
              <a:t>Forward) -</a:t>
            </a:r>
            <a:r>
              <a:rPr lang="en-GB" sz="1800" dirty="0"/>
              <a:t>&gt; pile-up killer</a:t>
            </a:r>
          </a:p>
          <a:p>
            <a:r>
              <a:rPr lang="en-GB" sz="1800" dirty="0" smtClean="0"/>
              <a:t>                   </a:t>
            </a:r>
            <a:r>
              <a:rPr lang="en-GB" sz="1800" dirty="0"/>
              <a:t>	</a:t>
            </a:r>
            <a:r>
              <a:rPr lang="en-GB" sz="1800" dirty="0" smtClean="0"/>
              <a:t>         </a:t>
            </a:r>
            <a:r>
              <a:rPr lang="en-GB" sz="1800" dirty="0" smtClean="0">
                <a:solidFill>
                  <a:srgbClr val="FF0000"/>
                </a:solidFill>
              </a:rPr>
              <a:t>CMS-TOTEM</a:t>
            </a:r>
            <a:r>
              <a:rPr lang="en-GB" sz="1800" dirty="0" smtClean="0"/>
              <a:t> (in Roman Pots)</a:t>
            </a:r>
          </a:p>
        </p:txBody>
      </p:sp>
    </p:spTree>
    <p:extLst>
      <p:ext uri="{BB962C8B-B14F-4D97-AF65-F5344CB8AC3E}">
        <p14:creationId xmlns:p14="http://schemas.microsoft.com/office/powerpoint/2010/main" val="127609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686727" y="2492896"/>
            <a:ext cx="87356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6000" dirty="0" smtClean="0">
                <a:solidFill>
                  <a:srgbClr val="3366FF"/>
                </a:solidFill>
              </a:rPr>
              <a:t>Pixel Imaging SYSTEMS (!!)</a:t>
            </a:r>
          </a:p>
        </p:txBody>
      </p:sp>
    </p:spTree>
    <p:extLst>
      <p:ext uri="{BB962C8B-B14F-4D97-AF65-F5344CB8AC3E}">
        <p14:creationId xmlns:p14="http://schemas.microsoft.com/office/powerpoint/2010/main" val="3144630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36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Hybrid Pixels for SLS @ PSI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720"/>
            <a:ext cx="9906000" cy="539348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545288" y="6381328"/>
            <a:ext cx="1584176" cy="338554"/>
          </a:xfrm>
          <a:prstGeom prst="rect">
            <a:avLst/>
          </a:prstGeom>
          <a:solidFill>
            <a:srgbClr val="F4A9FC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talk by G. </a:t>
            </a:r>
            <a:r>
              <a:rPr lang="en-GB" sz="1600" dirty="0" err="1" smtClean="0">
                <a:solidFill>
                  <a:srgbClr val="008000"/>
                </a:solidFill>
              </a:rPr>
              <a:t>Carini</a:t>
            </a:r>
            <a:endParaRPr lang="en-GB" sz="1600" dirty="0" smtClean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08696" y="4869160"/>
            <a:ext cx="3054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FFFFFF"/>
                </a:solidFill>
              </a:rPr>
              <a:t>dynamic gain </a:t>
            </a:r>
            <a:r>
              <a:rPr lang="en-GB" sz="1800" dirty="0" smtClean="0">
                <a:solidFill>
                  <a:srgbClr val="FFFFFF"/>
                </a:solidFill>
              </a:rPr>
              <a:t>switching </a:t>
            </a:r>
            <a:r>
              <a:rPr lang="en-GB" sz="1800" dirty="0" smtClean="0">
                <a:solidFill>
                  <a:srgbClr val="FFFFFF"/>
                </a:solidFill>
              </a:rPr>
              <a:t>(1-10</a:t>
            </a:r>
            <a:r>
              <a:rPr lang="en-GB" sz="1800" baseline="30000" dirty="0" smtClean="0">
                <a:solidFill>
                  <a:srgbClr val="FFFFFF"/>
                </a:solidFill>
              </a:rPr>
              <a:t>4</a:t>
            </a:r>
            <a:r>
              <a:rPr lang="en-GB" sz="1800" dirty="0" smtClean="0">
                <a:solidFill>
                  <a:srgbClr val="FFFFFF"/>
                </a:solidFill>
              </a:rPr>
              <a:t>)</a:t>
            </a:r>
            <a:endParaRPr lang="en-GB" sz="1800" dirty="0" smtClean="0">
              <a:solidFill>
                <a:srgbClr val="FFFFFF"/>
              </a:solidFill>
            </a:endParaRPr>
          </a:p>
          <a:p>
            <a:pPr algn="ctr"/>
            <a:r>
              <a:rPr lang="en-GB" sz="1800" dirty="0" smtClean="0">
                <a:solidFill>
                  <a:srgbClr val="FFFFFF"/>
                </a:solidFill>
              </a:rPr>
              <a:t>for </a:t>
            </a:r>
            <a:r>
              <a:rPr lang="en-GB" sz="1800" dirty="0" err="1" smtClean="0">
                <a:solidFill>
                  <a:srgbClr val="FFFFFF"/>
                </a:solidFill>
              </a:rPr>
              <a:t>swissFEL</a:t>
            </a:r>
            <a:r>
              <a:rPr lang="en-GB" sz="1800" dirty="0" smtClean="0">
                <a:solidFill>
                  <a:srgbClr val="FFFFFF"/>
                </a:solidFill>
              </a:rPr>
              <a:t> (exp. </a:t>
            </a:r>
            <a:r>
              <a:rPr lang="en-GB" sz="1800" dirty="0" smtClean="0">
                <a:solidFill>
                  <a:srgbClr val="FFFFFF"/>
                </a:solidFill>
              </a:rPr>
              <a:t>just started)</a:t>
            </a:r>
            <a:endParaRPr lang="en-GB" sz="1800" dirty="0" smtClean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8536" y="5301208"/>
            <a:ext cx="19159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FFFFFF"/>
                </a:solidFill>
              </a:rPr>
              <a:t>PILATUS successor</a:t>
            </a:r>
          </a:p>
          <a:p>
            <a:pPr algn="ctr"/>
            <a:r>
              <a:rPr lang="en-GB" sz="1800" dirty="0" smtClean="0">
                <a:solidFill>
                  <a:srgbClr val="FFFFFF"/>
                </a:solidFill>
              </a:rPr>
              <a:t>high frame rates</a:t>
            </a:r>
          </a:p>
          <a:p>
            <a:pPr algn="ctr"/>
            <a:r>
              <a:rPr lang="en-GB" sz="1800" dirty="0" smtClean="0">
                <a:solidFill>
                  <a:srgbClr val="FFFFFF"/>
                </a:solidFill>
              </a:rPr>
              <a:t>23 </a:t>
            </a:r>
            <a:r>
              <a:rPr lang="en-GB" sz="1800" dirty="0" err="1" smtClean="0">
                <a:solidFill>
                  <a:srgbClr val="FFFFFF"/>
                </a:solidFill>
              </a:rPr>
              <a:t>kHZ</a:t>
            </a:r>
            <a:endParaRPr lang="en-GB" sz="1800" dirty="0" smtClean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36047" y="5445224"/>
            <a:ext cx="2493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FFFFFF"/>
                </a:solidFill>
              </a:rPr>
              <a:t>smallest pixels</a:t>
            </a:r>
          </a:p>
          <a:p>
            <a:pPr algn="ctr"/>
            <a:r>
              <a:rPr lang="en-GB" sz="1800" dirty="0" smtClean="0">
                <a:solidFill>
                  <a:srgbClr val="FFFFFF"/>
                </a:solidFill>
              </a:rPr>
              <a:t>low noise =&gt; low </a:t>
            </a:r>
            <a:r>
              <a:rPr lang="en-GB" sz="1800" dirty="0" err="1" smtClean="0">
                <a:solidFill>
                  <a:srgbClr val="FFFFFF"/>
                </a:solidFill>
              </a:rPr>
              <a:t>eneries</a:t>
            </a:r>
            <a:endParaRPr lang="en-GB" sz="18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78320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00472" y="980728"/>
            <a:ext cx="9564384" cy="3859215"/>
            <a:chOff x="203093" y="987574"/>
            <a:chExt cx="8828662" cy="2894411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203093" y="987574"/>
              <a:ext cx="8828662" cy="2894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433636" y="1131590"/>
              <a:ext cx="914400" cy="36004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800" kern="1000" spc="30" dirty="0" smtClean="0">
                  <a:solidFill>
                    <a:schemeClr val="bg1"/>
                  </a:solidFill>
                  <a:latin typeface="+mn-lt"/>
                  <a:cs typeface="Franklin Gothic Book"/>
                </a:rPr>
                <a:t>100 µm</a:t>
              </a:r>
              <a:endParaRPr lang="de-CH" sz="1800" kern="1000" spc="30" dirty="0" err="1" smtClean="0">
                <a:solidFill>
                  <a:schemeClr val="bg1"/>
                </a:solidFill>
                <a:latin typeface="+mn-lt"/>
                <a:cs typeface="Franklin Gothic Book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37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471" y="3986024"/>
            <a:ext cx="9578812" cy="236322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-1373829" y="2820853"/>
            <a:ext cx="12715413" cy="1872207"/>
          </a:xfrm>
          <a:prstGeom prst="rect">
            <a:avLst/>
          </a:prstGeom>
          <a:gradFill flip="none" rotWithShape="1">
            <a:gsLst>
              <a:gs pos="71000">
                <a:schemeClr val="bg1">
                  <a:lumMod val="95000"/>
                </a:schemeClr>
              </a:gs>
              <a:gs pos="0">
                <a:schemeClr val="bg1">
                  <a:lumMod val="75000"/>
                </a:schemeClr>
              </a:gs>
              <a:gs pos="100000">
                <a:schemeClr val="bg1">
                  <a:alpha val="0"/>
                </a:schemeClr>
              </a:gs>
            </a:gsLst>
            <a:path path="rect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584515" y="2852936"/>
            <a:ext cx="2340260" cy="187220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+mn-lt"/>
              </a:rPr>
              <a:t>EIGER 500k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+mn-lt"/>
              </a:rPr>
              <a:t>75 µm pixels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+mn-lt"/>
              </a:rPr>
              <a:t>Photon Counting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080792" y="2852936"/>
            <a:ext cx="2340260" cy="187220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+mn-lt"/>
              </a:rPr>
              <a:t>MÖNCH 0.3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latin typeface="+mn-lt"/>
              </a:rPr>
              <a:t>2</a:t>
            </a:r>
            <a:r>
              <a:rPr lang="en-US" sz="2000" dirty="0" smtClean="0">
                <a:latin typeface="+mn-lt"/>
              </a:rPr>
              <a:t>5 µm pixels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+mn-lt"/>
              </a:rPr>
              <a:t>Charge Integrating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7215251" y="2852936"/>
            <a:ext cx="2340260" cy="187220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+mn-lt"/>
              </a:rPr>
              <a:t>JUNGFRAU 1M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+mn-lt"/>
              </a:rPr>
              <a:t>75 µm pixels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+mn-lt"/>
              </a:rPr>
              <a:t>Charge Integrating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3002784" y="3094976"/>
            <a:ext cx="2496277" cy="1374699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61112" y="1052736"/>
            <a:ext cx="3797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b="1" dirty="0" err="1">
                <a:solidFill>
                  <a:schemeClr val="bg1"/>
                </a:solidFill>
              </a:rPr>
              <a:t>i</a:t>
            </a:r>
            <a:r>
              <a:rPr lang="de-CH" sz="1800" b="1" dirty="0" err="1" smtClean="0">
                <a:solidFill>
                  <a:schemeClr val="bg1"/>
                </a:solidFill>
              </a:rPr>
              <a:t>nterpolated</a:t>
            </a:r>
            <a:r>
              <a:rPr lang="de-CH" sz="1800" b="1" dirty="0" smtClean="0">
                <a:solidFill>
                  <a:schemeClr val="bg1"/>
                </a:solidFill>
              </a:rPr>
              <a:t> </a:t>
            </a:r>
            <a:r>
              <a:rPr lang="de-CH" sz="1800" b="1" dirty="0" err="1" smtClean="0">
                <a:solidFill>
                  <a:schemeClr val="bg1"/>
                </a:solidFill>
              </a:rPr>
              <a:t>image</a:t>
            </a:r>
            <a:r>
              <a:rPr lang="de-CH" sz="1800" b="1" dirty="0" smtClean="0">
                <a:solidFill>
                  <a:schemeClr val="bg1"/>
                </a:solidFill>
              </a:rPr>
              <a:t> </a:t>
            </a:r>
            <a:r>
              <a:rPr lang="de-CH" sz="1800" b="1" dirty="0" err="1" smtClean="0">
                <a:solidFill>
                  <a:schemeClr val="bg1"/>
                </a:solidFill>
              </a:rPr>
              <a:t>with</a:t>
            </a:r>
            <a:r>
              <a:rPr lang="de-CH" sz="1800" b="1" dirty="0" smtClean="0">
                <a:solidFill>
                  <a:schemeClr val="bg1"/>
                </a:solidFill>
              </a:rPr>
              <a:t> </a:t>
            </a:r>
            <a:r>
              <a:rPr lang="de-CH" sz="1800" b="1" dirty="0" smtClean="0">
                <a:solidFill>
                  <a:srgbClr val="FFFF00"/>
                </a:solidFill>
              </a:rPr>
              <a:t>Mönch</a:t>
            </a:r>
          </a:p>
          <a:p>
            <a:r>
              <a:rPr lang="de-CH" sz="1800" b="1" dirty="0" smtClean="0">
                <a:solidFill>
                  <a:schemeClr val="bg1"/>
                </a:solidFill>
              </a:rPr>
              <a:t>(~1 </a:t>
            </a:r>
            <a:r>
              <a:rPr lang="de-CH" sz="1800" b="1" dirty="0" smtClean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de-CH" sz="1800" b="1" dirty="0" smtClean="0">
                <a:solidFill>
                  <a:schemeClr val="bg1"/>
                </a:solidFill>
              </a:rPr>
              <a:t>m </a:t>
            </a:r>
            <a:r>
              <a:rPr lang="de-CH" sz="1800" b="1" dirty="0" err="1" smtClean="0">
                <a:solidFill>
                  <a:schemeClr val="bg1"/>
                </a:solidFill>
              </a:rPr>
              <a:t>resolution</a:t>
            </a:r>
            <a:r>
              <a:rPr lang="de-CH" sz="1800" b="1" dirty="0" smtClean="0">
                <a:solidFill>
                  <a:schemeClr val="bg1"/>
                </a:solidFill>
              </a:rPr>
              <a:t> after </a:t>
            </a:r>
            <a:r>
              <a:rPr lang="de-CH" sz="1800" b="1" dirty="0" err="1" smtClean="0">
                <a:solidFill>
                  <a:schemeClr val="bg1"/>
                </a:solidFill>
              </a:rPr>
              <a:t>interpolation</a:t>
            </a:r>
            <a:r>
              <a:rPr lang="de-CH" sz="1800" b="1" dirty="0" smtClean="0">
                <a:solidFill>
                  <a:schemeClr val="bg1"/>
                </a:solidFill>
              </a:rPr>
              <a:t>)</a:t>
            </a:r>
            <a:endParaRPr lang="de-CH" sz="18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6496" y="5181000"/>
            <a:ext cx="9289032" cy="1200328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100000"/>
              </a:lnSpc>
              <a:buClrTx/>
              <a:buFont typeface="Wingdings" charset="2"/>
              <a:buChar char="q"/>
            </a:pPr>
            <a:r>
              <a:rPr lang="en-US" sz="2400" dirty="0">
                <a:cs typeface="Arial" panose="020B0604020202020204" pitchFamily="34" charset="0"/>
              </a:rPr>
              <a:t>25 x 25 </a:t>
            </a:r>
            <a:r>
              <a:rPr lang="el-GR" sz="2400" dirty="0" smtClean="0">
                <a:cs typeface="Arial" panose="020B0604020202020204" pitchFamily="34" charset="0"/>
              </a:rPr>
              <a:t>μ</a:t>
            </a:r>
            <a:r>
              <a:rPr lang="en-US" sz="2400" dirty="0" smtClean="0">
                <a:cs typeface="Arial" panose="020B0604020202020204" pitchFamily="34" charset="0"/>
              </a:rPr>
              <a:t>m</a:t>
            </a:r>
            <a:r>
              <a:rPr lang="en-US" sz="2400" baseline="30000" dirty="0" smtClean="0">
                <a:cs typeface="Arial" panose="020B0604020202020204" pitchFamily="34" charset="0"/>
              </a:rPr>
              <a:t>2 </a:t>
            </a:r>
            <a:r>
              <a:rPr lang="en-US" sz="2400" dirty="0" smtClean="0">
                <a:cs typeface="Arial" panose="020B0604020202020204" pitchFamily="34" charset="0"/>
              </a:rPr>
              <a:t>bumped (!) pixels</a:t>
            </a:r>
          </a:p>
          <a:p>
            <a:pPr marL="342900" indent="-342900" eaLnBrk="0" hangingPunct="0">
              <a:lnSpc>
                <a:spcPct val="100000"/>
              </a:lnSpc>
              <a:buClrTx/>
              <a:buFont typeface="Wingdings" charset="2"/>
              <a:buChar char="q"/>
            </a:pPr>
            <a:r>
              <a:rPr lang="en-US" sz="2400" dirty="0" smtClean="0"/>
              <a:t>320 </a:t>
            </a:r>
            <a:r>
              <a:rPr lang="en-US" sz="2400" dirty="0" err="1"/>
              <a:t>eV</a:t>
            </a:r>
            <a:r>
              <a:rPr lang="en-US" sz="2400" dirty="0"/>
              <a:t> energy resolution </a:t>
            </a:r>
            <a:r>
              <a:rPr lang="en-US" sz="2400" dirty="0" smtClean="0"/>
              <a:t>FWHM -&gt; interpolation possible -&gt; 1 µm res.</a:t>
            </a:r>
          </a:p>
          <a:p>
            <a:pPr marL="342900" indent="-342900" eaLnBrk="0" hangingPunct="0">
              <a:lnSpc>
                <a:spcPct val="100000"/>
              </a:lnSpc>
              <a:buClrTx/>
              <a:buFont typeface="Wingdings" charset="2"/>
              <a:buChar char="q"/>
            </a:pPr>
            <a:r>
              <a:rPr lang="en-US" sz="2400" dirty="0" smtClean="0">
                <a:cs typeface="Arial" panose="020B0604020202020204" pitchFamily="34" charset="0"/>
              </a:rPr>
              <a:t>Large </a:t>
            </a:r>
            <a:r>
              <a:rPr lang="en-US" sz="2400" dirty="0">
                <a:cs typeface="Arial" panose="020B0604020202020204" pitchFamily="34" charset="0"/>
              </a:rPr>
              <a:t>dynamic </a:t>
            </a:r>
            <a:r>
              <a:rPr lang="en-US" sz="2400" dirty="0" smtClean="0">
                <a:cs typeface="Arial" panose="020B0604020202020204" pitchFamily="34" charset="0"/>
              </a:rPr>
              <a:t>range</a:t>
            </a:r>
            <a:endParaRPr lang="en-US" sz="2400" dirty="0">
              <a:cs typeface="Arial" panose="020B0604020202020204" pitchFamily="34" charset="0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Hybrid Pixels for SLS @ PSI</a:t>
            </a:r>
          </a:p>
        </p:txBody>
      </p:sp>
      <p:sp>
        <p:nvSpPr>
          <p:cNvPr id="2" name="Oval 1"/>
          <p:cNvSpPr/>
          <p:nvPr/>
        </p:nvSpPr>
        <p:spPr>
          <a:xfrm>
            <a:off x="4592960" y="980728"/>
            <a:ext cx="360040" cy="432048"/>
          </a:xfrm>
          <a:prstGeom prst="ellipse">
            <a:avLst/>
          </a:prstGeom>
          <a:noFill/>
          <a:ln w="190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60512" y="1556792"/>
            <a:ext cx="792088" cy="0"/>
          </a:xfrm>
          <a:prstGeom prst="straightConnector1">
            <a:avLst/>
          </a:prstGeom>
          <a:ln w="3175" cmpd="sng">
            <a:solidFill>
              <a:srgbClr val="FFFFF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16696" y="692696"/>
            <a:ext cx="2382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mask made from photo </a:t>
            </a:r>
          </a:p>
        </p:txBody>
      </p:sp>
    </p:spTree>
    <p:extLst>
      <p:ext uri="{BB962C8B-B14F-4D97-AF65-F5344CB8AC3E}">
        <p14:creationId xmlns:p14="http://schemas.microsoft.com/office/powerpoint/2010/main" val="397946495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AGIPD (adaptive gain) ... EU XFEL Pixel Detector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464" y="764704"/>
            <a:ext cx="5184576" cy="3744416"/>
          </a:xfrm>
          <a:prstGeom prst="rect">
            <a:avLst/>
          </a:prstGeom>
          <a:ln>
            <a:noFill/>
          </a:ln>
        </p:spPr>
      </p:pic>
      <p:pic>
        <p:nvPicPr>
          <p:cNvPr id="6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7056" y="3284984"/>
            <a:ext cx="3744224" cy="3909472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7113240" y="3284984"/>
            <a:ext cx="158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bg1"/>
                </a:solidFill>
              </a:rPr>
              <a:t>First XFEL Light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3120" y="908720"/>
            <a:ext cx="3225671" cy="2304256"/>
          </a:xfrm>
          <a:prstGeom prst="rect">
            <a:avLst/>
          </a:prstGeom>
        </p:spPr>
      </p:pic>
      <p:cxnSp>
        <p:nvCxnSpPr>
          <p:cNvPr id="11" name="Straight Connector 10"/>
          <p:cNvCxnSpPr>
            <a:endCxn id="8" idx="0"/>
          </p:cNvCxnSpPr>
          <p:nvPr/>
        </p:nvCxnSpPr>
        <p:spPr>
          <a:xfrm flipV="1">
            <a:off x="3512840" y="908720"/>
            <a:ext cx="4133116" cy="1440160"/>
          </a:xfrm>
          <a:prstGeom prst="line">
            <a:avLst/>
          </a:prstGeom>
          <a:ln w="3175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584848" y="1268760"/>
            <a:ext cx="4320480" cy="1224136"/>
          </a:xfrm>
          <a:prstGeom prst="line">
            <a:avLst/>
          </a:prstGeom>
          <a:ln w="3175" cmpd="sng">
            <a:solidFill>
              <a:srgbClr val="224F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6033120" y="1052736"/>
            <a:ext cx="1152128" cy="1584176"/>
          </a:xfrm>
          <a:prstGeom prst="ellipse">
            <a:avLst/>
          </a:prstGeom>
          <a:solidFill>
            <a:srgbClr val="FFFF00">
              <a:alpha val="11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200472" y="5085184"/>
            <a:ext cx="47115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GB" sz="1800" dirty="0" smtClean="0"/>
              <a:t>addressing  &gt;10</a:t>
            </a:r>
            <a:r>
              <a:rPr lang="en-GB" sz="1800" baseline="30000" dirty="0" smtClean="0"/>
              <a:t>4</a:t>
            </a:r>
            <a:r>
              <a:rPr lang="en-GB" sz="1800" dirty="0" smtClean="0"/>
              <a:t> dynamic range  @ EU XFEL</a:t>
            </a:r>
          </a:p>
          <a:p>
            <a:pPr marL="285750" indent="-285750">
              <a:buFont typeface="Wingdings" charset="2"/>
              <a:buChar char="q"/>
            </a:pPr>
            <a:r>
              <a:rPr lang="en-GB" sz="1800" dirty="0" smtClean="0"/>
              <a:t>by “adaptive gain stages” (as JUNGFRAU)</a:t>
            </a:r>
          </a:p>
          <a:p>
            <a:pPr marL="285750" indent="-285750">
              <a:buFont typeface="Wingdings" charset="2"/>
              <a:buChar char="q"/>
            </a:pPr>
            <a:r>
              <a:rPr lang="en-GB" sz="1800" dirty="0" smtClean="0"/>
              <a:t>first XFEL Light has been seen ... 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493742" y="2329784"/>
            <a:ext cx="144016" cy="144016"/>
          </a:xfrm>
          <a:prstGeom prst="rect">
            <a:avLst/>
          </a:prstGeom>
          <a:solidFill>
            <a:srgbClr val="FFFF00">
              <a:alpha val="11000"/>
            </a:srgbClr>
          </a:solidFill>
          <a:ln w="1905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446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X-ray imaging with </a:t>
            </a:r>
            <a:r>
              <a:rPr lang="en-GB" dirty="0">
                <a:solidFill>
                  <a:srgbClr val="FF0000"/>
                </a:solidFill>
              </a:rPr>
              <a:t>M</a:t>
            </a:r>
            <a:r>
              <a:rPr lang="en-GB" dirty="0" smtClean="0">
                <a:solidFill>
                  <a:srgbClr val="FF0000"/>
                </a:solidFill>
              </a:rPr>
              <a:t>onolithic SOI Pixels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56" y="764704"/>
            <a:ext cx="5040560" cy="32425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6976" y="3789040"/>
            <a:ext cx="4504184" cy="26607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8544" y="5301208"/>
            <a:ext cx="412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Image taken with single SOI pixel detector</a:t>
            </a:r>
            <a:br>
              <a:rPr lang="en-GB" sz="1800" dirty="0" smtClean="0"/>
            </a:br>
            <a:r>
              <a:rPr lang="en-GB" sz="1800" dirty="0" smtClean="0"/>
              <a:t>17 x 17 µm</a:t>
            </a:r>
            <a:r>
              <a:rPr lang="en-GB" sz="1800" baseline="30000" dirty="0" smtClean="0"/>
              <a:t>2</a:t>
            </a:r>
            <a:r>
              <a:rPr lang="en-GB" sz="1800" dirty="0" smtClean="0"/>
              <a:t> pixels, </a:t>
            </a:r>
            <a:r>
              <a:rPr lang="en-GB" sz="1800" b="1" dirty="0" smtClean="0"/>
              <a:t>500 µm </a:t>
            </a:r>
            <a:r>
              <a:rPr lang="en-GB" sz="1800" dirty="0" smtClean="0"/>
              <a:t>bulk thickness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13040" y="1700808"/>
            <a:ext cx="2925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Double SOI pixel detector</a:t>
            </a:r>
          </a:p>
          <a:p>
            <a:r>
              <a:rPr lang="en-GB" sz="1800" dirty="0" smtClean="0"/>
              <a:t>with &gt; 10 </a:t>
            </a:r>
            <a:r>
              <a:rPr lang="en-GB" sz="1800" dirty="0" err="1" smtClean="0"/>
              <a:t>Mrad</a:t>
            </a:r>
            <a:r>
              <a:rPr lang="en-GB" sz="1800" dirty="0" smtClean="0"/>
              <a:t> TID tolerance</a:t>
            </a:r>
          </a:p>
        </p:txBody>
      </p:sp>
    </p:spTree>
    <p:extLst>
      <p:ext uri="{BB962C8B-B14F-4D97-AF65-F5344CB8AC3E}">
        <p14:creationId xmlns:p14="http://schemas.microsoft.com/office/powerpoint/2010/main" val="2405353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9104" y="764704"/>
            <a:ext cx="3767524" cy="18002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200472" y="260648"/>
            <a:ext cx="3754002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7200" dirty="0" smtClean="0">
                <a:solidFill>
                  <a:srgbClr val="FF0000"/>
                </a:solidFill>
              </a:rPr>
              <a:t>Radiation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2072680" y="2564904"/>
            <a:ext cx="56886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charset="2"/>
              <a:buChar char="§"/>
            </a:pPr>
            <a:r>
              <a:rPr lang="en-GB" sz="2000" dirty="0" smtClean="0"/>
              <a:t>Readout </a:t>
            </a:r>
            <a:r>
              <a:rPr lang="en-GB" sz="2000" dirty="0"/>
              <a:t>at </a:t>
            </a:r>
            <a:r>
              <a:rPr lang="en-GB" sz="2000" dirty="0" smtClean="0"/>
              <a:t>n</a:t>
            </a:r>
            <a:r>
              <a:rPr lang="en-GB" sz="2800" baseline="30000" dirty="0"/>
              <a:t>+</a:t>
            </a:r>
            <a:r>
              <a:rPr lang="en-GB" sz="2000" dirty="0"/>
              <a:t> </a:t>
            </a:r>
            <a:r>
              <a:rPr lang="en-GB" sz="2000" dirty="0" smtClean="0"/>
              <a:t>electrodes (</a:t>
            </a:r>
            <a:r>
              <a:rPr lang="en-GB" sz="2000" dirty="0" smtClean="0">
                <a:solidFill>
                  <a:srgbClr val="FF0000"/>
                </a:solidFill>
              </a:rPr>
              <a:t>e</a:t>
            </a:r>
            <a:r>
              <a:rPr lang="en-GB" sz="2000" baseline="30000" dirty="0" smtClean="0">
                <a:solidFill>
                  <a:srgbClr val="FF0000"/>
                </a:solidFill>
              </a:rPr>
              <a:t>-</a:t>
            </a:r>
            <a:r>
              <a:rPr lang="en-GB" sz="2000" dirty="0" smtClean="0">
                <a:solidFill>
                  <a:srgbClr val="FF0000"/>
                </a:solidFill>
              </a:rPr>
              <a:t> collection</a:t>
            </a:r>
            <a:r>
              <a:rPr lang="en-GB" sz="2000" dirty="0" smtClean="0"/>
              <a:t>) </a:t>
            </a:r>
            <a:endParaRPr lang="en-GB" sz="2000" dirty="0"/>
          </a:p>
          <a:p>
            <a:pPr marL="171450" indent="-171450">
              <a:buFont typeface="Wingdings" charset="2"/>
              <a:buChar char="§"/>
            </a:pPr>
            <a:r>
              <a:rPr lang="en-GB" sz="2000" dirty="0" smtClean="0"/>
              <a:t>Operate at </a:t>
            </a:r>
            <a:r>
              <a:rPr lang="en-GB" sz="2000" dirty="0" smtClean="0">
                <a:solidFill>
                  <a:srgbClr val="FF0000"/>
                </a:solidFill>
              </a:rPr>
              <a:t>high bias </a:t>
            </a:r>
            <a:r>
              <a:rPr lang="en-GB" sz="2000" dirty="0" smtClean="0"/>
              <a:t>voltages</a:t>
            </a:r>
          </a:p>
          <a:p>
            <a:pPr marL="171450" indent="-171450">
              <a:buFont typeface="Wingdings" charset="2"/>
              <a:buChar char="§"/>
            </a:pPr>
            <a:r>
              <a:rPr lang="en-GB" sz="2000" dirty="0" smtClean="0"/>
              <a:t>Carefully plan the </a:t>
            </a:r>
            <a:r>
              <a:rPr lang="en-GB" sz="2000" dirty="0" smtClean="0">
                <a:solidFill>
                  <a:srgbClr val="FF0000"/>
                </a:solidFill>
              </a:rPr>
              <a:t>annealing</a:t>
            </a:r>
            <a:r>
              <a:rPr lang="en-GB" sz="2000" dirty="0" smtClean="0"/>
              <a:t> </a:t>
            </a:r>
            <a:r>
              <a:rPr lang="en-GB" sz="2000" dirty="0"/>
              <a:t>scenario </a:t>
            </a:r>
          </a:p>
          <a:p>
            <a:pPr marL="171450" indent="-171450">
              <a:buFont typeface="Wingdings" charset="2"/>
              <a:buChar char="§"/>
            </a:pPr>
            <a:r>
              <a:rPr lang="en-GB" sz="2000" dirty="0" smtClean="0"/>
              <a:t>Provide proper </a:t>
            </a:r>
            <a:r>
              <a:rPr lang="en-GB" sz="2000" dirty="0">
                <a:solidFill>
                  <a:srgbClr val="FF0000"/>
                </a:solidFill>
              </a:rPr>
              <a:t>electrode</a:t>
            </a:r>
            <a:r>
              <a:rPr lang="en-GB" sz="2000" dirty="0"/>
              <a:t> </a:t>
            </a:r>
            <a:r>
              <a:rPr lang="en-GB" sz="2000" dirty="0" smtClean="0"/>
              <a:t>design and </a:t>
            </a:r>
            <a:r>
              <a:rPr lang="en-GB" sz="2000" dirty="0" smtClean="0">
                <a:solidFill>
                  <a:srgbClr val="FF0000"/>
                </a:solidFill>
              </a:rPr>
              <a:t>guard rings</a:t>
            </a:r>
          </a:p>
          <a:p>
            <a:pPr marL="171450" indent="-171450">
              <a:buFont typeface="Wingdings" charset="2"/>
              <a:buChar char="§"/>
            </a:pPr>
            <a:r>
              <a:rPr lang="en-GB" sz="2000" dirty="0"/>
              <a:t>Use </a:t>
            </a:r>
            <a:r>
              <a:rPr lang="en-GB" sz="2000" dirty="0">
                <a:solidFill>
                  <a:srgbClr val="FF0000"/>
                </a:solidFill>
              </a:rPr>
              <a:t>p-substrates </a:t>
            </a:r>
            <a:r>
              <a:rPr lang="en-GB" sz="2000" dirty="0"/>
              <a:t>(rather than </a:t>
            </a:r>
            <a:r>
              <a:rPr lang="en-GB" sz="2000" dirty="0" smtClean="0"/>
              <a:t>n-in-n) ... why?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3506" y="1988840"/>
            <a:ext cx="6609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Wingdings" charset="2"/>
              <a:buChar char="§"/>
            </a:pPr>
            <a:r>
              <a:rPr lang="en-GB" sz="2000" dirty="0" smtClean="0"/>
              <a:t>HL-LHC </a:t>
            </a:r>
            <a:r>
              <a:rPr lang="en-GB" sz="2000" dirty="0" err="1" smtClean="0"/>
              <a:t>fluence</a:t>
            </a:r>
            <a:r>
              <a:rPr lang="en-GB" sz="2000" dirty="0" smtClean="0"/>
              <a:t> </a:t>
            </a:r>
            <a:r>
              <a:rPr lang="en-GB" sz="2000" dirty="0" smtClean="0">
                <a:latin typeface="Lucida Grande"/>
                <a:ea typeface="Lucida Grande"/>
                <a:cs typeface="Lucida Grande"/>
              </a:rPr>
              <a:t>=&gt;</a:t>
            </a:r>
            <a:r>
              <a:rPr lang="en-GB" sz="2000" dirty="0" smtClean="0"/>
              <a:t>every Si </a:t>
            </a:r>
            <a:r>
              <a:rPr lang="en-GB" sz="2000" dirty="0" smtClean="0">
                <a:solidFill>
                  <a:srgbClr val="0000FF"/>
                </a:solidFill>
              </a:rPr>
              <a:t>lattice cell </a:t>
            </a:r>
            <a:r>
              <a:rPr lang="en-GB" sz="2000" dirty="0" smtClean="0"/>
              <a:t>sees about </a:t>
            </a:r>
            <a:r>
              <a:rPr lang="en-GB" sz="2000" dirty="0" smtClean="0">
                <a:solidFill>
                  <a:srgbClr val="0000FF"/>
                </a:solidFill>
              </a:rPr>
              <a:t>50</a:t>
            </a:r>
            <a:r>
              <a:rPr lang="en-GB" sz="2000" dirty="0" smtClean="0"/>
              <a:t> </a:t>
            </a:r>
            <a:r>
              <a:rPr lang="en-GB" sz="2000" dirty="0" err="1" smtClean="0">
                <a:solidFill>
                  <a:srgbClr val="0000FF"/>
                </a:solidFill>
              </a:rPr>
              <a:t>mips</a:t>
            </a:r>
            <a:endParaRPr lang="en-GB" sz="2000" dirty="0" smtClean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48544" y="3140968"/>
            <a:ext cx="811565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R</a:t>
            </a:r>
            <a:r>
              <a:rPr lang="en-GB" sz="1800" dirty="0" smtClean="0">
                <a:solidFill>
                  <a:srgbClr val="FF0000"/>
                </a:solidFill>
              </a:rPr>
              <a:t>ecipe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220" y="4293096"/>
            <a:ext cx="3601332" cy="23762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42"/>
          <a:stretch/>
        </p:blipFill>
        <p:spPr>
          <a:xfrm>
            <a:off x="1856656" y="4293096"/>
            <a:ext cx="2818852" cy="23136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4528" y="5085184"/>
            <a:ext cx="10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evidence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08984" y="4365104"/>
            <a:ext cx="1800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but more </a:t>
            </a:r>
            <a:r>
              <a:rPr lang="en-GB" sz="1600" dirty="0" smtClean="0">
                <a:solidFill>
                  <a:srgbClr val="0000FF"/>
                </a:solidFill>
              </a:rPr>
              <a:t>complex</a:t>
            </a:r>
          </a:p>
          <a:p>
            <a:r>
              <a:rPr lang="en-GB" sz="1600" dirty="0" smtClean="0">
                <a:solidFill>
                  <a:srgbClr val="0000FF"/>
                </a:solidFill>
              </a:rPr>
              <a:t>for pixels</a:t>
            </a:r>
            <a:endParaRPr lang="en-GB" sz="1600" dirty="0" smtClean="0"/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/>
              <a:t>Q trapping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/>
              <a:t>structured</a:t>
            </a:r>
            <a:br>
              <a:rPr lang="en-GB" sz="1600" dirty="0" smtClean="0"/>
            </a:br>
            <a:r>
              <a:rPr lang="en-GB" sz="1600" dirty="0" smtClean="0"/>
              <a:t>weighting fields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600" dirty="0" smtClean="0"/>
              <a:t>E-field after</a:t>
            </a:r>
            <a:br>
              <a:rPr lang="en-GB" sz="1600" dirty="0" smtClean="0"/>
            </a:br>
            <a:r>
              <a:rPr lang="en-GB" sz="1600" dirty="0" smtClean="0"/>
              <a:t>irradiation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93160" y="3861048"/>
            <a:ext cx="576064" cy="360040"/>
          </a:xfrm>
          <a:prstGeom prst="rect">
            <a:avLst/>
          </a:prstGeom>
          <a:solidFill>
            <a:srgbClr val="FFFF00">
              <a:alpha val="11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601072" y="332656"/>
            <a:ext cx="2016224" cy="338554"/>
          </a:xfrm>
          <a:prstGeom prst="rect">
            <a:avLst/>
          </a:prstGeom>
          <a:solidFill>
            <a:srgbClr val="F4A9FC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talk by G. </a:t>
            </a:r>
            <a:r>
              <a:rPr lang="en-GB" sz="1600" dirty="0" err="1" smtClean="0">
                <a:solidFill>
                  <a:srgbClr val="008000"/>
                </a:solidFill>
              </a:rPr>
              <a:t>Kramberger</a:t>
            </a:r>
            <a:endParaRPr lang="en-GB" sz="1600" dirty="0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057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Conclusions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9080500" y="6570663"/>
            <a:ext cx="717550" cy="247650"/>
          </a:xfrm>
          <a:prstGeom prst="rect">
            <a:avLst/>
          </a:prstGeom>
        </p:spPr>
        <p:txBody>
          <a:bodyPr/>
          <a:lstStyle/>
          <a:p>
            <a:fld id="{9BD1C47C-85B8-4863-A5AE-81EDBF573193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Wermes, HSTD11, OIST 12/2017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8504" y="1556792"/>
            <a:ext cx="92170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q"/>
            </a:pPr>
            <a:r>
              <a:rPr lang="en-US" sz="2800" dirty="0" smtClean="0"/>
              <a:t>Silicon detectors remain the </a:t>
            </a:r>
            <a:r>
              <a:rPr lang="en-US" sz="2800" dirty="0" smtClean="0">
                <a:solidFill>
                  <a:srgbClr val="0000FF"/>
                </a:solidFill>
              </a:rPr>
              <a:t>working horse </a:t>
            </a:r>
            <a:r>
              <a:rPr lang="en-US" sz="2800" dirty="0" smtClean="0"/>
              <a:t>for tracking and</a:t>
            </a:r>
            <a:br>
              <a:rPr lang="en-US" sz="2800" dirty="0" smtClean="0"/>
            </a:br>
            <a:r>
              <a:rPr lang="en-US" sz="2800" dirty="0" smtClean="0"/>
              <a:t>imaging detectors, especially in </a:t>
            </a:r>
            <a:r>
              <a:rPr lang="en-US" sz="2800" dirty="0" smtClean="0">
                <a:solidFill>
                  <a:srgbClr val="0000FF"/>
                </a:solidFill>
              </a:rPr>
              <a:t>high rate </a:t>
            </a:r>
            <a:r>
              <a:rPr lang="en-US" sz="2800" dirty="0" smtClean="0"/>
              <a:t>and/or </a:t>
            </a:r>
            <a:r>
              <a:rPr lang="en-US" sz="2800" dirty="0" smtClean="0">
                <a:solidFill>
                  <a:srgbClr val="3366FF"/>
                </a:solidFill>
              </a:rPr>
              <a:t>high </a:t>
            </a:r>
            <a:r>
              <a:rPr lang="en-US" sz="2800" dirty="0" smtClean="0">
                <a:solidFill>
                  <a:srgbClr val="0000FF"/>
                </a:solidFill>
              </a:rPr>
              <a:t>radiation</a:t>
            </a:r>
            <a:r>
              <a:rPr lang="en-US" sz="2800" dirty="0" smtClean="0"/>
              <a:t> environments.</a:t>
            </a:r>
            <a:endParaRPr lang="en-US" sz="2800" dirty="0" smtClean="0">
              <a:solidFill>
                <a:srgbClr val="0000FF"/>
              </a:solidFill>
            </a:endParaRPr>
          </a:p>
          <a:p>
            <a:pPr marL="457200" indent="-457200">
              <a:buFont typeface="Wingdings" charset="2"/>
              <a:buChar char="q"/>
            </a:pPr>
            <a:endParaRPr lang="en-US" sz="2800" dirty="0" smtClean="0"/>
          </a:p>
          <a:p>
            <a:pPr marL="457200" indent="-457200">
              <a:buFont typeface="Wingdings" charset="2"/>
              <a:buChar char="q"/>
            </a:pPr>
            <a:r>
              <a:rPr lang="en-US" sz="2800" dirty="0" smtClean="0"/>
              <a:t>This </a:t>
            </a:r>
            <a:r>
              <a:rPr lang="en-US" sz="2800" dirty="0" smtClean="0">
                <a:solidFill>
                  <a:srgbClr val="0000FF"/>
                </a:solidFill>
              </a:rPr>
              <a:t>HSTD11 (2017) </a:t>
            </a:r>
            <a:r>
              <a:rPr lang="en-US" sz="2800" dirty="0" smtClean="0"/>
              <a:t>Conference is an excellent forum presenting the </a:t>
            </a:r>
            <a:r>
              <a:rPr lang="en-US" sz="2800" dirty="0" smtClean="0">
                <a:solidFill>
                  <a:srgbClr val="0000FF"/>
                </a:solidFill>
              </a:rPr>
              <a:t>current state of the art.</a:t>
            </a:r>
          </a:p>
        </p:txBody>
      </p:sp>
    </p:spTree>
    <p:extLst>
      <p:ext uri="{BB962C8B-B14F-4D97-AF65-F5344CB8AC3E}">
        <p14:creationId xmlns:p14="http://schemas.microsoft.com/office/powerpoint/2010/main" val="1736361710"/>
      </p:ext>
    </p:extLst>
  </p:cSld>
  <p:clrMapOvr>
    <a:masterClrMapping/>
  </p:clrMapOvr>
  <p:transition xmlns:p14="http://schemas.microsoft.com/office/powerpoint/2010/main" spd="slow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3512840" y="2564904"/>
            <a:ext cx="32625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dirty="0" smtClean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420098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Radiation </a:t>
            </a:r>
            <a:r>
              <a:rPr lang="de-DE" dirty="0" err="1" smtClean="0"/>
              <a:t>effects</a:t>
            </a:r>
            <a:r>
              <a:rPr lang="de-DE" dirty="0" smtClean="0"/>
              <a:t> in </a:t>
            </a:r>
            <a:r>
              <a:rPr lang="de-DE" dirty="0" smtClean="0">
                <a:solidFill>
                  <a:srgbClr val="FF0000"/>
                </a:solidFill>
              </a:rPr>
              <a:t>65 </a:t>
            </a:r>
            <a:r>
              <a:rPr lang="de-DE" dirty="0" err="1" smtClean="0">
                <a:solidFill>
                  <a:srgbClr val="FF0000"/>
                </a:solidFill>
              </a:rPr>
              <a:t>nm</a:t>
            </a:r>
            <a:r>
              <a:rPr lang="de-DE" dirty="0" smtClean="0">
                <a:solidFill>
                  <a:srgbClr val="FF0000"/>
                </a:solidFill>
              </a:rPr>
              <a:t> CMOS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channel</a:t>
            </a:r>
            <a:r>
              <a:rPr lang="de-DE" dirty="0" smtClean="0"/>
              <a:t> </a:t>
            </a:r>
            <a:r>
              <a:rPr lang="de-DE" dirty="0" err="1" smtClean="0"/>
              <a:t>devices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2800" y="1124744"/>
            <a:ext cx="1939868" cy="40324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481" y="3674550"/>
            <a:ext cx="1440160" cy="15734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4489" y="1154269"/>
            <a:ext cx="1363330" cy="1482643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>
            <a:off x="848544" y="2924944"/>
            <a:ext cx="360040" cy="504056"/>
          </a:xfrm>
          <a:prstGeom prst="downArrow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72480" y="764704"/>
            <a:ext cx="1936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W</a:t>
            </a:r>
            <a:r>
              <a:rPr lang="en-GB" sz="1800" dirty="0" smtClean="0"/>
              <a:t> = moderate size 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216696" y="2780928"/>
            <a:ext cx="648072" cy="864096"/>
          </a:xfrm>
          <a:prstGeom prst="rightArrow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224808" y="764704"/>
            <a:ext cx="1912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W</a:t>
            </a:r>
            <a:r>
              <a:rPr lang="en-GB" sz="1800" dirty="0" smtClean="0"/>
              <a:t> = minimum size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4808" y="5527512"/>
            <a:ext cx="1800200" cy="123193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45088" y="5877272"/>
            <a:ext cx="25061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8000"/>
                </a:solidFill>
              </a:rPr>
              <a:t>cartoons: F. </a:t>
            </a:r>
            <a:r>
              <a:rPr lang="en-GB" sz="1400" dirty="0" err="1" smtClean="0">
                <a:solidFill>
                  <a:srgbClr val="008000"/>
                </a:solidFill>
              </a:rPr>
              <a:t>Faccio</a:t>
            </a:r>
            <a:r>
              <a:rPr lang="en-GB" sz="1400" dirty="0" smtClean="0">
                <a:solidFill>
                  <a:srgbClr val="008000"/>
                </a:solidFill>
              </a:rPr>
              <a:t>, TWEPP2015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3944888" y="5157192"/>
            <a:ext cx="360040" cy="288032"/>
          </a:xfrm>
          <a:prstGeom prst="downArrow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211707" y="5157192"/>
            <a:ext cx="7331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heating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76936" y="5157192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trap release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5128" y="1268760"/>
            <a:ext cx="3712439" cy="175359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9224" y="3933056"/>
            <a:ext cx="2273586" cy="1584176"/>
          </a:xfrm>
          <a:prstGeom prst="rect">
            <a:avLst/>
          </a:prstGeom>
        </p:spPr>
      </p:pic>
      <p:sp>
        <p:nvSpPr>
          <p:cNvPr id="19" name="Down Arrow 18"/>
          <p:cNvSpPr/>
          <p:nvPr/>
        </p:nvSpPr>
        <p:spPr>
          <a:xfrm>
            <a:off x="7689304" y="3212976"/>
            <a:ext cx="720080" cy="504056"/>
          </a:xfrm>
          <a:prstGeom prst="downArrow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249144" y="1124744"/>
            <a:ext cx="18279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L</a:t>
            </a:r>
            <a:r>
              <a:rPr lang="en-GB" sz="1800" dirty="0" smtClean="0"/>
              <a:t> = moderate size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72920" y="3851756"/>
            <a:ext cx="180421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L</a:t>
            </a:r>
            <a:r>
              <a:rPr lang="en-GB" sz="1800" dirty="0" smtClean="0"/>
              <a:t> = minimum size </a:t>
            </a:r>
          </a:p>
        </p:txBody>
      </p:sp>
    </p:spTree>
    <p:extLst>
      <p:ext uri="{BB962C8B-B14F-4D97-AF65-F5344CB8AC3E}">
        <p14:creationId xmlns:p14="http://schemas.microsoft.com/office/powerpoint/2010/main" val="2906935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9" grpId="0" animBg="1"/>
      <p:bldP spid="20" grpId="0" animBg="1"/>
      <p:bldP spid="2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5024"/>
            <a:ext cx="4536504" cy="29632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Performance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sensor</a:t>
            </a:r>
            <a:r>
              <a:rPr lang="de-DE" dirty="0" smtClean="0"/>
              <a:t> </a:t>
            </a:r>
            <a:r>
              <a:rPr lang="de-DE" dirty="0" err="1" smtClean="0"/>
              <a:t>fabricated</a:t>
            </a:r>
            <a:r>
              <a:rPr lang="de-DE" dirty="0" smtClean="0"/>
              <a:t> in CMOS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ITk week, 09/17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43</a:t>
            </a:fld>
            <a:endParaRPr lang="de-DE"/>
          </a:p>
        </p:txBody>
      </p:sp>
      <p:grpSp>
        <p:nvGrpSpPr>
          <p:cNvPr id="10" name="Group 9"/>
          <p:cNvGrpSpPr/>
          <p:nvPr/>
        </p:nvGrpSpPr>
        <p:grpSpPr>
          <a:xfrm>
            <a:off x="4808984" y="2792361"/>
            <a:ext cx="4680520" cy="2580855"/>
            <a:chOff x="4808984" y="3861056"/>
            <a:chExt cx="4680520" cy="258085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08984" y="3861056"/>
              <a:ext cx="4680520" cy="2580855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833325" y="5085184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 smtClean="0"/>
                <a:t>noise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33124" y="4077072"/>
              <a:ext cx="7747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 smtClean="0"/>
                <a:t>116 e-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113244" y="4365104"/>
              <a:ext cx="7747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 smtClean="0"/>
                <a:t>131 e-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321156" y="5805264"/>
              <a:ext cx="4523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 smtClean="0">
                  <a:solidFill>
                    <a:schemeClr val="bg1"/>
                  </a:solidFill>
                </a:rPr>
                <a:t>DC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41236" y="5445224"/>
              <a:ext cx="4467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>
                  <a:solidFill>
                    <a:schemeClr val="bg1"/>
                  </a:solidFill>
                </a:rPr>
                <a:t>A</a:t>
              </a:r>
              <a:r>
                <a:rPr lang="en-GB" sz="1800" b="1" dirty="0" smtClean="0">
                  <a:solidFill>
                    <a:schemeClr val="bg1"/>
                  </a:solidFill>
                </a:rPr>
                <a:t>C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097016" y="5517232"/>
            <a:ext cx="4514675" cy="936104"/>
          </a:xfrm>
          <a:prstGeom prst="rect">
            <a:avLst/>
          </a:prstGeom>
          <a:solidFill>
            <a:srgbClr val="FFFF00">
              <a:alpha val="46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u="sng" dirty="0" smtClean="0"/>
              <a:t>compare</a:t>
            </a:r>
            <a:r>
              <a:rPr lang="en-GB" sz="1800" dirty="0" smtClean="0"/>
              <a:t> IBL </a:t>
            </a:r>
          </a:p>
          <a:p>
            <a:r>
              <a:rPr lang="en-GB" sz="1800" dirty="0"/>
              <a:t> </a:t>
            </a:r>
            <a:r>
              <a:rPr lang="en-GB" sz="1800" dirty="0" smtClean="0"/>
              <a:t>    - planar sensors (C</a:t>
            </a:r>
            <a:r>
              <a:rPr lang="en-GB" sz="1800" baseline="-25000" dirty="0" smtClean="0"/>
              <a:t>D</a:t>
            </a:r>
            <a:r>
              <a:rPr lang="en-GB" sz="1800" dirty="0" smtClean="0"/>
              <a:t> = 117 </a:t>
            </a:r>
            <a:r>
              <a:rPr lang="en-GB" sz="1800" dirty="0" err="1" smtClean="0"/>
              <a:t>fF</a:t>
            </a:r>
            <a:r>
              <a:rPr lang="en-GB" sz="1800" dirty="0" smtClean="0"/>
              <a:t>): ENC = 120 e-</a:t>
            </a:r>
          </a:p>
          <a:p>
            <a:r>
              <a:rPr lang="en-GB" sz="1800" dirty="0" smtClean="0"/>
              <a:t>     - 3D-Si sensors   (C</a:t>
            </a:r>
            <a:r>
              <a:rPr lang="en-GB" sz="1800" baseline="-25000" dirty="0" smtClean="0"/>
              <a:t>D</a:t>
            </a:r>
            <a:r>
              <a:rPr lang="en-GB" sz="1800" dirty="0" smtClean="0"/>
              <a:t> = 180 </a:t>
            </a:r>
            <a:r>
              <a:rPr lang="en-GB" sz="1800" dirty="0" err="1" smtClean="0"/>
              <a:t>fF</a:t>
            </a:r>
            <a:r>
              <a:rPr lang="en-GB" sz="1800" dirty="0" smtClean="0"/>
              <a:t>): ENC = 140 e-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0" y="749904"/>
            <a:ext cx="4217368" cy="2786080"/>
            <a:chOff x="159568" y="749904"/>
            <a:chExt cx="4217368" cy="278608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9568" y="749904"/>
              <a:ext cx="4217368" cy="278608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360712" y="2492896"/>
              <a:ext cx="7188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/>
                <a:t>110 V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2936776" y="2852936"/>
              <a:ext cx="432048" cy="288032"/>
            </a:xfrm>
            <a:prstGeom prst="straightConnector1">
              <a:avLst/>
            </a:prstGeom>
            <a:ln w="3175" cmpd="sng">
              <a:solidFill>
                <a:srgbClr val="224F8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7"/>
          <p:cNvSpPr/>
          <p:nvPr/>
        </p:nvSpPr>
        <p:spPr>
          <a:xfrm>
            <a:off x="5038819" y="6453336"/>
            <a:ext cx="48791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smtClean="0">
                <a:solidFill>
                  <a:srgbClr val="008000"/>
                </a:solidFill>
              </a:rPr>
              <a:t>D.-</a:t>
            </a:r>
            <a:r>
              <a:rPr lang="de-DE" sz="1400" b="1" dirty="0">
                <a:solidFill>
                  <a:srgbClr val="008000"/>
                </a:solidFill>
              </a:rPr>
              <a:t>L. </a:t>
            </a:r>
            <a:r>
              <a:rPr lang="de-DE" sz="1400" b="1" dirty="0" smtClean="0">
                <a:solidFill>
                  <a:srgbClr val="008000"/>
                </a:solidFill>
              </a:rPr>
              <a:t>Pohl et al., </a:t>
            </a:r>
            <a:r>
              <a:rPr lang="is-IS" sz="1400" b="1" dirty="0">
                <a:solidFill>
                  <a:srgbClr val="008000"/>
                </a:solidFill>
              </a:rPr>
              <a:t>JINST 12 (2017) no.06, P06020</a:t>
            </a:r>
            <a:endParaRPr lang="de-DE" sz="1400" b="1" dirty="0">
              <a:solidFill>
                <a:srgbClr val="008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76736" y="4797152"/>
            <a:ext cx="1165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before</a:t>
            </a:r>
          </a:p>
          <a:p>
            <a:r>
              <a:rPr lang="en-GB" sz="1800" dirty="0" smtClean="0"/>
              <a:t>irradiation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92560" y="4941168"/>
            <a:ext cx="633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after</a:t>
            </a:r>
          </a:p>
          <a:p>
            <a:r>
              <a:rPr lang="en-GB" sz="1800" dirty="0" err="1" smtClean="0"/>
              <a:t>irrad</a:t>
            </a:r>
            <a:endParaRPr lang="en-GB" sz="1800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704528" y="980728"/>
            <a:ext cx="1165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before</a:t>
            </a:r>
          </a:p>
          <a:p>
            <a:r>
              <a:rPr lang="en-GB" sz="1800" dirty="0" smtClean="0"/>
              <a:t>irradiation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52800" y="5517232"/>
            <a:ext cx="117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/>
              <a:t>3.2 GeV e-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04928" y="764704"/>
            <a:ext cx="5112569" cy="2031325"/>
          </a:xfrm>
          <a:prstGeom prst="rect">
            <a:avLst/>
          </a:prstGeom>
          <a:solidFill>
            <a:srgbClr val="FFFF00">
              <a:alpha val="46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800" b="1" dirty="0" smtClean="0"/>
              <a:t>IV</a:t>
            </a:r>
            <a:r>
              <a:rPr lang="en-GB" sz="1800" dirty="0" smtClean="0"/>
              <a:t> curves of all samples ok  (bias 120 V -&gt; 500 V)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about </a:t>
            </a:r>
            <a:r>
              <a:rPr lang="en-GB" sz="1800" b="1" dirty="0" smtClean="0"/>
              <a:t>220 µm</a:t>
            </a:r>
            <a:r>
              <a:rPr lang="en-GB" sz="1800" dirty="0" smtClean="0"/>
              <a:t> depletion depth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leakage current </a:t>
            </a:r>
            <a:r>
              <a:rPr lang="en-GB" sz="1800" b="1" dirty="0" smtClean="0"/>
              <a:t>20 µA / cm</a:t>
            </a:r>
            <a:r>
              <a:rPr lang="en-GB" sz="1800" b="1" baseline="30000" dirty="0" smtClean="0"/>
              <a:t>3  </a:t>
            </a:r>
            <a:r>
              <a:rPr lang="en-GB" sz="1800" dirty="0" smtClean="0"/>
              <a:t>(IBL: 15 µA/cm</a:t>
            </a:r>
            <a:r>
              <a:rPr lang="en-GB" sz="1800" baseline="30000" dirty="0" smtClean="0"/>
              <a:t>3</a:t>
            </a:r>
            <a:r>
              <a:rPr lang="en-GB" sz="1800" dirty="0" smtClean="0"/>
              <a:t>)</a:t>
            </a:r>
            <a:endParaRPr lang="en-GB" sz="1800" baseline="30000" dirty="0" smtClean="0"/>
          </a:p>
          <a:p>
            <a:pPr marL="285750" indent="-285750">
              <a:buFont typeface="Arial"/>
              <a:buChar char="•"/>
            </a:pPr>
            <a:r>
              <a:rPr lang="en-GB" sz="1800" b="1" dirty="0" smtClean="0"/>
              <a:t>noise </a:t>
            </a:r>
            <a:r>
              <a:rPr lang="en-GB" sz="1800" dirty="0" smtClean="0"/>
              <a:t>as in standard sensors</a:t>
            </a:r>
            <a:r>
              <a:rPr lang="en-GB" sz="1800" b="1" dirty="0" smtClean="0"/>
              <a:t/>
            </a:r>
            <a:br>
              <a:rPr lang="en-GB" sz="1800" b="1" dirty="0" smtClean="0"/>
            </a:br>
            <a:r>
              <a:rPr lang="en-GB" sz="1800" b="1" dirty="0" smtClean="0"/>
              <a:t>- </a:t>
            </a:r>
            <a:r>
              <a:rPr lang="en-GB" sz="1800" dirty="0" smtClean="0"/>
              <a:t>planar </a:t>
            </a:r>
            <a:r>
              <a:rPr lang="en-GB" sz="1800" dirty="0"/>
              <a:t>sensors </a:t>
            </a:r>
            <a:r>
              <a:rPr lang="en-GB" sz="1800" dirty="0" smtClean="0"/>
              <a:t>(</a:t>
            </a:r>
            <a:r>
              <a:rPr lang="en-GB" sz="1800" dirty="0"/>
              <a:t>C</a:t>
            </a:r>
            <a:r>
              <a:rPr lang="en-GB" sz="1800" baseline="-25000" dirty="0"/>
              <a:t>D</a:t>
            </a:r>
            <a:r>
              <a:rPr lang="en-GB" sz="1800" dirty="0"/>
              <a:t> = 117 </a:t>
            </a:r>
            <a:r>
              <a:rPr lang="en-GB" sz="1800" dirty="0" err="1"/>
              <a:t>fF</a:t>
            </a:r>
            <a:r>
              <a:rPr lang="en-GB" sz="1800" dirty="0"/>
              <a:t>): ENC = 120 e-</a:t>
            </a:r>
          </a:p>
          <a:p>
            <a:r>
              <a:rPr lang="en-GB" sz="1800" dirty="0"/>
              <a:t>     - 3D-Si sensors   (C</a:t>
            </a:r>
            <a:r>
              <a:rPr lang="en-GB" sz="1800" baseline="-25000" dirty="0"/>
              <a:t>D</a:t>
            </a:r>
            <a:r>
              <a:rPr lang="en-GB" sz="1800" dirty="0"/>
              <a:t> = 180 </a:t>
            </a:r>
            <a:r>
              <a:rPr lang="en-GB" sz="1800" dirty="0" err="1"/>
              <a:t>fF</a:t>
            </a:r>
            <a:r>
              <a:rPr lang="en-GB" sz="1800" dirty="0"/>
              <a:t>): ENC = 140 e</a:t>
            </a:r>
            <a:r>
              <a:rPr lang="en-GB" sz="1800" dirty="0" smtClean="0"/>
              <a:t>-</a:t>
            </a:r>
          </a:p>
          <a:p>
            <a:pPr marL="285750" indent="-285750">
              <a:buFont typeface="Arial"/>
              <a:buChar char="•"/>
            </a:pPr>
            <a:r>
              <a:rPr lang="en-GB" sz="1800" b="1" dirty="0" smtClean="0">
                <a:solidFill>
                  <a:srgbClr val="FF0000"/>
                </a:solidFill>
              </a:rPr>
              <a:t>high efficiency after irradiation</a:t>
            </a:r>
            <a:r>
              <a:rPr lang="en-GB" sz="1800" dirty="0" smtClean="0"/>
              <a:t> (1 x 10</a:t>
            </a:r>
            <a:r>
              <a:rPr lang="en-GB" sz="1800" baseline="30000" dirty="0" smtClean="0"/>
              <a:t>15</a:t>
            </a:r>
            <a:r>
              <a:rPr lang="en-GB" sz="1800" dirty="0" smtClean="0"/>
              <a:t> </a:t>
            </a:r>
            <a:r>
              <a:rPr lang="en-GB" sz="1800" dirty="0" err="1" smtClean="0"/>
              <a:t>n</a:t>
            </a:r>
            <a:r>
              <a:rPr lang="en-GB" sz="1800" baseline="-25000" dirty="0" err="1" smtClean="0"/>
              <a:t>eq</a:t>
            </a:r>
            <a:r>
              <a:rPr lang="en-GB" sz="1800" dirty="0" smtClean="0"/>
              <a:t>/cm</a:t>
            </a:r>
            <a:r>
              <a:rPr lang="en-GB" sz="1800" baseline="30000" dirty="0" smtClean="0"/>
              <a:t>2</a:t>
            </a:r>
            <a:r>
              <a:rPr lang="en-GB" sz="1800" dirty="0" smtClean="0"/>
              <a:t>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559962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</a:t>
            </a:r>
            <a:r>
              <a:rPr lang="en-GB" dirty="0" smtClean="0"/>
              <a:t>hat is actually different for p </a:t>
            </a:r>
            <a:r>
              <a:rPr lang="en-GB" dirty="0" err="1" smtClean="0"/>
              <a:t>vs</a:t>
            </a:r>
            <a:r>
              <a:rPr lang="en-GB" dirty="0" smtClean="0"/>
              <a:t> n bulk?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D1C47C-85B8-4863-A5AE-81EDBF573193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4" name="Picture 3" descr="defects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712"/>
          <a:stretch/>
        </p:blipFill>
        <p:spPr>
          <a:xfrm>
            <a:off x="1208584" y="1196752"/>
            <a:ext cx="6054236" cy="517978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520952" y="3717032"/>
            <a:ext cx="2232248" cy="936104"/>
          </a:xfrm>
          <a:prstGeom prst="ellipse">
            <a:avLst/>
          </a:prstGeom>
          <a:solidFill>
            <a:srgbClr val="FFFF00">
              <a:alpha val="12000"/>
            </a:srgbClr>
          </a:solidFill>
          <a:ln>
            <a:solidFill>
              <a:srgbClr val="008000"/>
            </a:solidFill>
          </a:ln>
        </p:spPr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6681192" y="4365104"/>
            <a:ext cx="504056" cy="288032"/>
          </a:xfrm>
          <a:prstGeom prst="line">
            <a:avLst/>
          </a:prstGeom>
          <a:noFill/>
          <a:ln w="127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val 11"/>
          <p:cNvSpPr/>
          <p:nvPr/>
        </p:nvSpPr>
        <p:spPr>
          <a:xfrm>
            <a:off x="3872880" y="3140968"/>
            <a:ext cx="720080" cy="504056"/>
          </a:xfrm>
          <a:prstGeom prst="ellipse">
            <a:avLst/>
          </a:prstGeom>
          <a:solidFill>
            <a:srgbClr val="FFFF00">
              <a:alpha val="12000"/>
            </a:srgbClr>
          </a:solidFill>
          <a:ln>
            <a:solidFill>
              <a:srgbClr val="008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>
            <a:stCxn id="12" idx="6"/>
          </p:cNvCxnSpPr>
          <p:nvPr/>
        </p:nvCxnSpPr>
        <p:spPr bwMode="auto">
          <a:xfrm>
            <a:off x="4592960" y="3392996"/>
            <a:ext cx="2520280" cy="396044"/>
          </a:xfrm>
          <a:prstGeom prst="line">
            <a:avLst/>
          </a:pr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Oval 14"/>
          <p:cNvSpPr/>
          <p:nvPr/>
        </p:nvSpPr>
        <p:spPr>
          <a:xfrm>
            <a:off x="5241032" y="2636912"/>
            <a:ext cx="576064" cy="792088"/>
          </a:xfrm>
          <a:prstGeom prst="ellipse">
            <a:avLst/>
          </a:prstGeom>
          <a:solidFill>
            <a:srgbClr val="FFFF00">
              <a:alpha val="12000"/>
            </a:srgbClr>
          </a:solidFill>
          <a:ln>
            <a:solidFill>
              <a:srgbClr val="008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>
            <a:endCxn id="21" idx="1"/>
          </p:cNvCxnSpPr>
          <p:nvPr/>
        </p:nvCxnSpPr>
        <p:spPr bwMode="auto">
          <a:xfrm>
            <a:off x="5817096" y="3068960"/>
            <a:ext cx="1224136" cy="42828"/>
          </a:xfrm>
          <a:prstGeom prst="line">
            <a:avLst/>
          </a:pr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-519608" y="1846565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329264" y="836712"/>
            <a:ext cx="1777838" cy="1000274"/>
          </a:xfrm>
          <a:prstGeom prst="rect">
            <a:avLst/>
          </a:prstGeom>
          <a:solidFill>
            <a:srgbClr val="FFFF00">
              <a:alpha val="15000"/>
            </a:srgbClr>
          </a:solidFill>
          <a:ln>
            <a:solidFill>
              <a:srgbClr val="A7010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e- trap</a:t>
            </a:r>
          </a:p>
          <a:p>
            <a:r>
              <a:rPr lang="en-GB" sz="1400" b="1" dirty="0">
                <a:solidFill>
                  <a:srgbClr val="C60202"/>
                </a:solidFill>
              </a:rPr>
              <a:t>positive space charge</a:t>
            </a:r>
          </a:p>
          <a:p>
            <a:r>
              <a:rPr lang="en-GB" sz="1100" dirty="0"/>
              <a:t>higher conc. after proton</a:t>
            </a:r>
          </a:p>
          <a:p>
            <a:r>
              <a:rPr lang="en-GB" sz="1100" dirty="0"/>
              <a:t>than neutron irradiation</a:t>
            </a:r>
          </a:p>
          <a:p>
            <a:r>
              <a:rPr lang="en-GB" sz="1100" dirty="0"/>
              <a:t>depends on oxygen </a:t>
            </a:r>
            <a:r>
              <a:rPr lang="en-GB" sz="1100" dirty="0" smtClean="0"/>
              <a:t>content</a:t>
            </a:r>
            <a:endParaRPr lang="en-GB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7473280" y="1877923"/>
            <a:ext cx="1953029" cy="830997"/>
          </a:xfrm>
          <a:prstGeom prst="rect">
            <a:avLst/>
          </a:prstGeom>
          <a:solidFill>
            <a:srgbClr val="FFFF00">
              <a:alpha val="16000"/>
            </a:srgbClr>
          </a:solidFill>
          <a:ln>
            <a:solidFill>
              <a:srgbClr val="A7010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BD=</a:t>
            </a:r>
            <a:r>
              <a:rPr lang="en-GB" dirty="0" err="1"/>
              <a:t>bistable</a:t>
            </a:r>
            <a:r>
              <a:rPr lang="en-GB" dirty="0"/>
              <a:t> donor (e- </a:t>
            </a:r>
            <a:r>
              <a:rPr lang="en-GB" dirty="0" smtClean="0"/>
              <a:t>trap)</a:t>
            </a:r>
            <a:endParaRPr lang="en-GB" dirty="0"/>
          </a:p>
          <a:p>
            <a:r>
              <a:rPr lang="en-GB" sz="1400" b="1" dirty="0">
                <a:solidFill>
                  <a:srgbClr val="C60202"/>
                </a:solidFill>
              </a:rPr>
              <a:t>positive space charge</a:t>
            </a:r>
          </a:p>
          <a:p>
            <a:r>
              <a:rPr lang="en-GB" sz="1100" dirty="0"/>
              <a:t>strongly produced </a:t>
            </a:r>
            <a:endParaRPr lang="en-GB" sz="1100" dirty="0" smtClean="0"/>
          </a:p>
          <a:p>
            <a:r>
              <a:rPr lang="en-GB" sz="1100" dirty="0" smtClean="0"/>
              <a:t>in </a:t>
            </a:r>
            <a:r>
              <a:rPr lang="en-GB" sz="1100" dirty="0"/>
              <a:t>oxygen rich DOFZ </a:t>
            </a:r>
            <a:r>
              <a:rPr lang="en-GB" sz="1100" dirty="0" smtClean="0"/>
              <a:t>material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7041232" y="2780928"/>
            <a:ext cx="1908921" cy="661720"/>
          </a:xfrm>
          <a:prstGeom prst="rect">
            <a:avLst/>
          </a:prstGeom>
          <a:solidFill>
            <a:srgbClr val="FFFF00">
              <a:alpha val="12000"/>
            </a:srgbClr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triple vacancy, small cluster</a:t>
            </a:r>
          </a:p>
          <a:p>
            <a:r>
              <a:rPr lang="en-GB" sz="1400" b="1" dirty="0">
                <a:solidFill>
                  <a:srgbClr val="008000"/>
                </a:solidFill>
              </a:rPr>
              <a:t>negative space charge</a:t>
            </a:r>
          </a:p>
          <a:p>
            <a:r>
              <a:rPr lang="en-GB" sz="1100" dirty="0"/>
              <a:t>-&gt; </a:t>
            </a:r>
            <a:r>
              <a:rPr lang="en-GB" sz="1100" b="1" u="sng" dirty="0"/>
              <a:t>high leakage </a:t>
            </a:r>
            <a:r>
              <a:rPr lang="en-GB" sz="1100" b="1" u="sng" dirty="0" smtClean="0"/>
              <a:t>current</a:t>
            </a:r>
            <a:endParaRPr lang="en-GB" b="1" u="sng" dirty="0"/>
          </a:p>
        </p:txBody>
      </p:sp>
      <p:sp>
        <p:nvSpPr>
          <p:cNvPr id="22" name="TextBox 21"/>
          <p:cNvSpPr txBox="1"/>
          <p:nvPr/>
        </p:nvSpPr>
        <p:spPr>
          <a:xfrm>
            <a:off x="7113240" y="3501008"/>
            <a:ext cx="2381907" cy="830997"/>
          </a:xfrm>
          <a:prstGeom prst="rect">
            <a:avLst/>
          </a:prstGeom>
          <a:solidFill>
            <a:srgbClr val="FFFF00">
              <a:alpha val="14000"/>
            </a:srgbClr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V</a:t>
            </a:r>
            <a:r>
              <a:rPr lang="en-GB" baseline="-25000" dirty="0"/>
              <a:t>2</a:t>
            </a:r>
            <a:r>
              <a:rPr lang="en-GB" dirty="0"/>
              <a:t>O complex (?)</a:t>
            </a:r>
          </a:p>
          <a:p>
            <a:r>
              <a:rPr lang="en-GB" sz="1400" b="1" dirty="0">
                <a:solidFill>
                  <a:srgbClr val="008000"/>
                </a:solidFill>
              </a:rPr>
              <a:t>negative space charge</a:t>
            </a:r>
          </a:p>
          <a:p>
            <a:r>
              <a:rPr lang="en-GB" sz="1100" dirty="0" smtClean="0"/>
              <a:t>causes </a:t>
            </a:r>
            <a:r>
              <a:rPr lang="en-GB" sz="1100" b="1" dirty="0"/>
              <a:t>leakage </a:t>
            </a:r>
            <a:r>
              <a:rPr lang="en-GB" sz="1100" b="1" dirty="0" smtClean="0"/>
              <a:t>current</a:t>
            </a:r>
            <a:r>
              <a:rPr lang="en-GB" sz="1100" dirty="0" smtClean="0"/>
              <a:t>, </a:t>
            </a:r>
            <a:br>
              <a:rPr lang="en-GB" sz="1100" dirty="0" smtClean="0"/>
            </a:br>
            <a:r>
              <a:rPr lang="en-GB" sz="1100" dirty="0" smtClean="0"/>
              <a:t>strongly produced </a:t>
            </a:r>
            <a:r>
              <a:rPr lang="en-GB" sz="1100" dirty="0"/>
              <a:t>in oxygen lean </a:t>
            </a:r>
            <a:r>
              <a:rPr lang="en-GB" sz="1100" dirty="0" smtClean="0"/>
              <a:t>STFZ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7185248" y="4437112"/>
            <a:ext cx="1851789" cy="846386"/>
          </a:xfrm>
          <a:prstGeom prst="rect">
            <a:avLst/>
          </a:prstGeom>
          <a:solidFill>
            <a:srgbClr val="FFFF00">
              <a:alpha val="12000"/>
            </a:srgbClr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extended acceptor </a:t>
            </a:r>
            <a:r>
              <a:rPr lang="en-GB" dirty="0" smtClean="0"/>
              <a:t>defects </a:t>
            </a:r>
            <a:br>
              <a:rPr lang="en-GB" dirty="0" smtClean="0"/>
            </a:br>
            <a:r>
              <a:rPr lang="en-GB" dirty="0" smtClean="0"/>
              <a:t>produced equally by </a:t>
            </a:r>
            <a:r>
              <a:rPr lang="en-GB" dirty="0" err="1" smtClean="0"/>
              <a:t>n,p</a:t>
            </a:r>
            <a:endParaRPr lang="en-GB" dirty="0"/>
          </a:p>
          <a:p>
            <a:r>
              <a:rPr lang="en-GB" sz="1400" b="1" dirty="0">
                <a:solidFill>
                  <a:srgbClr val="008000"/>
                </a:solidFill>
              </a:rPr>
              <a:t>negative space charge</a:t>
            </a:r>
          </a:p>
          <a:p>
            <a:r>
              <a:rPr lang="en-GB" sz="1100" dirty="0"/>
              <a:t>-&gt; </a:t>
            </a:r>
            <a:r>
              <a:rPr lang="en-GB" sz="1100" b="1" u="sng" dirty="0"/>
              <a:t>reverse </a:t>
            </a:r>
            <a:r>
              <a:rPr lang="en-GB" sz="1100" b="1" u="sng" dirty="0" smtClean="0"/>
              <a:t>annealing</a:t>
            </a:r>
            <a:endParaRPr lang="en-GB" u="sng" dirty="0"/>
          </a:p>
        </p:txBody>
      </p:sp>
      <p:sp>
        <p:nvSpPr>
          <p:cNvPr id="26" name="Oval 25"/>
          <p:cNvSpPr/>
          <p:nvPr/>
        </p:nvSpPr>
        <p:spPr>
          <a:xfrm>
            <a:off x="4953000" y="1772816"/>
            <a:ext cx="936104" cy="432048"/>
          </a:xfrm>
          <a:prstGeom prst="ellipse">
            <a:avLst/>
          </a:prstGeom>
          <a:solidFill>
            <a:srgbClr val="FFFF00">
              <a:alpha val="12000"/>
            </a:srgbClr>
          </a:solidFill>
          <a:ln>
            <a:solidFill>
              <a:srgbClr val="A7010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28" name="Straight Connector 27"/>
          <p:cNvCxnSpPr/>
          <p:nvPr/>
        </p:nvCxnSpPr>
        <p:spPr bwMode="auto">
          <a:xfrm flipV="1">
            <a:off x="5889104" y="1628800"/>
            <a:ext cx="1440160" cy="324036"/>
          </a:xfrm>
          <a:prstGeom prst="line">
            <a:avLst/>
          </a:prstGeom>
          <a:noFill/>
          <a:ln w="9525" cap="flat" cmpd="sng" algn="ctr">
            <a:solidFill>
              <a:srgbClr val="A7010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Oval 29"/>
          <p:cNvSpPr/>
          <p:nvPr/>
        </p:nvSpPr>
        <p:spPr>
          <a:xfrm>
            <a:off x="3152800" y="1772816"/>
            <a:ext cx="1080120" cy="936104"/>
          </a:xfrm>
          <a:prstGeom prst="ellipse">
            <a:avLst/>
          </a:prstGeom>
          <a:solidFill>
            <a:srgbClr val="FFFF00">
              <a:alpha val="12000"/>
            </a:srgbClr>
          </a:solidFill>
          <a:ln>
            <a:solidFill>
              <a:srgbClr val="A7010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32" name="Straight Connector 31"/>
          <p:cNvCxnSpPr>
            <a:stCxn id="30" idx="6"/>
          </p:cNvCxnSpPr>
          <p:nvPr/>
        </p:nvCxnSpPr>
        <p:spPr bwMode="auto">
          <a:xfrm>
            <a:off x="4232920" y="2240868"/>
            <a:ext cx="3240360" cy="36004"/>
          </a:xfrm>
          <a:prstGeom prst="line">
            <a:avLst/>
          </a:prstGeom>
          <a:noFill/>
          <a:ln w="9525" cap="flat" cmpd="sng" algn="ctr">
            <a:solidFill>
              <a:srgbClr val="A7010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1" name="Group 10"/>
          <p:cNvGrpSpPr/>
          <p:nvPr/>
        </p:nvGrpSpPr>
        <p:grpSpPr>
          <a:xfrm>
            <a:off x="272480" y="3068960"/>
            <a:ext cx="864096" cy="1656184"/>
            <a:chOff x="272480" y="2564904"/>
            <a:chExt cx="864096" cy="1656184"/>
          </a:xfrm>
        </p:grpSpPr>
        <p:cxnSp>
          <p:nvCxnSpPr>
            <p:cNvPr id="39" name="Straight Connector 38"/>
            <p:cNvCxnSpPr/>
            <p:nvPr/>
          </p:nvCxnSpPr>
          <p:spPr bwMode="auto">
            <a:xfrm>
              <a:off x="488504" y="3140968"/>
              <a:ext cx="504056" cy="0"/>
            </a:xfrm>
            <a:prstGeom prst="line">
              <a:avLst/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 flipV="1">
              <a:off x="992560" y="2564904"/>
              <a:ext cx="0" cy="576064"/>
            </a:xfrm>
            <a:prstGeom prst="straightConnector1">
              <a:avLst/>
            </a:prstGeom>
            <a:noFill/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3" name="Straight Arrow Connector 42"/>
            <p:cNvCxnSpPr/>
            <p:nvPr/>
          </p:nvCxnSpPr>
          <p:spPr bwMode="auto">
            <a:xfrm>
              <a:off x="992560" y="3140968"/>
              <a:ext cx="0" cy="1080120"/>
            </a:xfrm>
            <a:prstGeom prst="straightConnector1">
              <a:avLst/>
            </a:prstGeom>
            <a:noFill/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4" name="TextBox 43"/>
            <p:cNvSpPr txBox="1"/>
            <p:nvPr/>
          </p:nvSpPr>
          <p:spPr>
            <a:xfrm>
              <a:off x="272480" y="3212976"/>
              <a:ext cx="8640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8000"/>
                  </a:solidFill>
                </a:rPr>
                <a:t>moves</a:t>
              </a:r>
            </a:p>
            <a:p>
              <a:r>
                <a:rPr lang="en-GB" dirty="0" smtClean="0">
                  <a:solidFill>
                    <a:srgbClr val="008000"/>
                  </a:solidFill>
                </a:rPr>
                <a:t>with changes</a:t>
              </a:r>
            </a:p>
            <a:p>
              <a:r>
                <a:rPr lang="en-GB" dirty="0" smtClean="0">
                  <a:solidFill>
                    <a:srgbClr val="008000"/>
                  </a:solidFill>
                </a:rPr>
                <a:t>to N</a:t>
              </a:r>
              <a:r>
                <a:rPr lang="en-GB" baseline="-25000" dirty="0" smtClean="0">
                  <a:solidFill>
                    <a:srgbClr val="008000"/>
                  </a:solidFill>
                </a:rPr>
                <a:t>eff</a:t>
              </a:r>
              <a:endParaRPr lang="en-GB" baseline="-25000" dirty="0">
                <a:solidFill>
                  <a:srgbClr val="008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88504" y="2802414"/>
              <a:ext cx="3513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srgbClr val="008000"/>
                  </a:solidFill>
                </a:rPr>
                <a:t>E</a:t>
              </a:r>
              <a:r>
                <a:rPr lang="en-GB" sz="1600" b="1" baseline="-25000" dirty="0" smtClean="0">
                  <a:solidFill>
                    <a:srgbClr val="008000"/>
                  </a:solidFill>
                </a:rPr>
                <a:t>F</a:t>
              </a:r>
              <a:endParaRPr lang="en-GB" sz="1600" b="1" baseline="-25000" dirty="0">
                <a:solidFill>
                  <a:srgbClr val="008000"/>
                </a:solidFill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6681192" y="5373216"/>
            <a:ext cx="32959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charset="2"/>
              <a:buChar char="§"/>
            </a:pPr>
            <a:r>
              <a:rPr lang="en-GB" dirty="0" smtClean="0"/>
              <a:t>most defects show </a:t>
            </a:r>
            <a:r>
              <a:rPr lang="en-GB" dirty="0" smtClean="0">
                <a:solidFill>
                  <a:srgbClr val="0000FF"/>
                </a:solidFill>
              </a:rPr>
              <a:t>linear fluence dependence</a:t>
            </a:r>
          </a:p>
          <a:p>
            <a:pPr marL="171450" indent="-171450">
              <a:buFont typeface="Wingdings" charset="2"/>
              <a:buChar char="§"/>
            </a:pPr>
            <a:r>
              <a:rPr lang="en-GB" dirty="0" smtClean="0">
                <a:solidFill>
                  <a:srgbClr val="0000FF"/>
                </a:solidFill>
              </a:rPr>
              <a:t>cooling </a:t>
            </a:r>
            <a:r>
              <a:rPr lang="en-GB" dirty="0" smtClean="0"/>
              <a:t>helps to keep </a:t>
            </a:r>
            <a:r>
              <a:rPr lang="en-GB" dirty="0" err="1" smtClean="0"/>
              <a:t>I</a:t>
            </a:r>
            <a:r>
              <a:rPr lang="en-GB" baseline="-25000" dirty="0" err="1" smtClean="0"/>
              <a:t>leak</a:t>
            </a:r>
            <a:r>
              <a:rPr lang="en-GB" baseline="-25000" dirty="0" smtClean="0"/>
              <a:t> </a:t>
            </a:r>
            <a:r>
              <a:rPr lang="en-GB" dirty="0" smtClean="0"/>
              <a:t>and rev. annealing</a:t>
            </a:r>
            <a:br>
              <a:rPr lang="en-GB" dirty="0" smtClean="0"/>
            </a:br>
            <a:r>
              <a:rPr lang="en-GB" dirty="0" smtClean="0"/>
              <a:t>smaller</a:t>
            </a:r>
          </a:p>
          <a:p>
            <a:pPr marL="171450" indent="-171450">
              <a:buFont typeface="Wingdings" charset="2"/>
              <a:buChar char="§"/>
            </a:pPr>
            <a:r>
              <a:rPr lang="en-GB" dirty="0" smtClean="0">
                <a:solidFill>
                  <a:srgbClr val="0000FF"/>
                </a:solidFill>
              </a:rPr>
              <a:t>N</a:t>
            </a:r>
            <a:r>
              <a:rPr lang="en-GB" baseline="-25000" dirty="0" smtClean="0">
                <a:solidFill>
                  <a:srgbClr val="0000FF"/>
                </a:solidFill>
              </a:rPr>
              <a:t>eff </a:t>
            </a:r>
            <a:r>
              <a:rPr lang="en-GB" dirty="0" smtClean="0">
                <a:solidFill>
                  <a:srgbClr val="0000FF"/>
                </a:solidFill>
              </a:rPr>
              <a:t>changes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3" name="Footer Placeholder 5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825208" y="6237312"/>
            <a:ext cx="295232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050" dirty="0" smtClean="0">
                <a:solidFill>
                  <a:srgbClr val="008000"/>
                </a:solidFill>
              </a:rPr>
              <a:t>Radu </a:t>
            </a:r>
            <a:r>
              <a:rPr lang="hu-HU" sz="1050" dirty="0">
                <a:solidFill>
                  <a:srgbClr val="008000"/>
                </a:solidFill>
              </a:rPr>
              <a:t>et al</a:t>
            </a:r>
            <a:r>
              <a:rPr lang="hu-HU" sz="1050" dirty="0" smtClean="0">
                <a:solidFill>
                  <a:srgbClr val="008000"/>
                </a:solidFill>
              </a:rPr>
              <a:t>., J</a:t>
            </a:r>
            <a:r>
              <a:rPr lang="hu-HU" sz="1050" dirty="0">
                <a:solidFill>
                  <a:srgbClr val="008000"/>
                </a:solidFill>
              </a:rPr>
              <a:t>. Appl. Phys. 117, 164503 (2015</a:t>
            </a:r>
            <a:r>
              <a:rPr lang="hu-HU" sz="1050" dirty="0" smtClean="0">
                <a:solidFill>
                  <a:srgbClr val="008000"/>
                </a:solidFill>
              </a:rPr>
              <a:t>)</a:t>
            </a:r>
          </a:p>
          <a:p>
            <a:r>
              <a:rPr lang="hu-HU" sz="1050" dirty="0" smtClean="0">
                <a:solidFill>
                  <a:srgbClr val="008000"/>
                </a:solidFill>
              </a:rPr>
              <a:t>RD50, M</a:t>
            </a:r>
            <a:r>
              <a:rPr lang="hu-HU" sz="1050" dirty="0">
                <a:solidFill>
                  <a:srgbClr val="008000"/>
                </a:solidFill>
              </a:rPr>
              <a:t>. Moll et </a:t>
            </a:r>
            <a:r>
              <a:rPr lang="hu-HU" sz="1050" dirty="0" smtClean="0">
                <a:solidFill>
                  <a:srgbClr val="008000"/>
                </a:solidFill>
              </a:rPr>
              <a:t>al., PoS (Vertex 2013) (2013) 026  </a:t>
            </a:r>
            <a:endParaRPr lang="hu-HU" sz="1050" dirty="0">
              <a:solidFill>
                <a:srgbClr val="008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856656" y="2492896"/>
            <a:ext cx="4752528" cy="2880320"/>
          </a:xfrm>
          <a:prstGeom prst="rect">
            <a:avLst/>
          </a:prstGeom>
          <a:solidFill>
            <a:schemeClr val="accent1">
              <a:lumMod val="40000"/>
              <a:lumOff val="60000"/>
              <a:alpha val="27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/>
          <p:nvPr/>
        </p:nvCxnSpPr>
        <p:spPr>
          <a:xfrm>
            <a:off x="1856656" y="2492896"/>
            <a:ext cx="4752528" cy="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856656" y="4221088"/>
            <a:ext cx="4752528" cy="1152128"/>
          </a:xfrm>
          <a:prstGeom prst="rect">
            <a:avLst/>
          </a:prstGeom>
          <a:solidFill>
            <a:schemeClr val="accent1">
              <a:lumMod val="40000"/>
              <a:lumOff val="60000"/>
              <a:alpha val="27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8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8974E-6 4.07407E-6 L -3.58974E-6 0.30463 " pathEditMode="relative" rAng="0" ptsTypes="AA">
                                      <p:cBhvr>
                                        <p:cTn id="63" dur="1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231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300"/>
                            </p:stCondLst>
                            <p:childTnLst>
                              <p:par>
                                <p:cTn id="6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8974E-6 0.30463 L -3.58974E-6 0.25208 " pathEditMode="relative" rAng="0" ptsTypes="AA">
                                      <p:cBhvr>
                                        <p:cTn id="68" dur="1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6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6" grpId="0" animBg="1"/>
      <p:bldP spid="30" grpId="0" animBg="1"/>
      <p:bldP spid="34" grpId="0" animBg="1"/>
      <p:bldP spid="34" grpId="1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onor removal/acceptor increase &lt;-&gt; acceptor removal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EE1A79-98D3-426E-AFF4-C5FE936718BB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72444" y="1259176"/>
            <a:ext cx="4953000" cy="433964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				</a:t>
            </a:r>
          </a:p>
          <a:p>
            <a:r>
              <a:rPr lang="en-GB" dirty="0"/>
              <a:t>			</a:t>
            </a:r>
          </a:p>
          <a:p>
            <a:r>
              <a:rPr lang="en-GB" dirty="0"/>
              <a:t>			</a:t>
            </a:r>
          </a:p>
          <a:p>
            <a:r>
              <a:rPr lang="en-GB" dirty="0"/>
              <a:t>				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512" y="764704"/>
            <a:ext cx="1916198" cy="180722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105128" y="6231057"/>
            <a:ext cx="36471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>
              <a:buAutoNum type="alphaUcPeriod"/>
            </a:pPr>
            <a:r>
              <a:rPr lang="hu-HU" dirty="0" smtClean="0">
                <a:solidFill>
                  <a:srgbClr val="008000"/>
                </a:solidFill>
              </a:rPr>
              <a:t>Junkes, E. Donegani, C. Neunbüser, IEEE TNS  (2014) </a:t>
            </a:r>
          </a:p>
          <a:p>
            <a:r>
              <a:rPr lang="hr-HR" dirty="0">
                <a:solidFill>
                  <a:srgbClr val="008000"/>
                </a:solidFill>
              </a:rPr>
              <a:t>10.1109/NSSMIC.</a:t>
            </a:r>
            <a:r>
              <a:rPr lang="hr-HR" dirty="0" smtClean="0">
                <a:solidFill>
                  <a:srgbClr val="008000"/>
                </a:solidFill>
              </a:rPr>
              <a:t>2014.7431260 </a:t>
            </a:r>
            <a:endParaRPr lang="hu-HU" dirty="0">
              <a:solidFill>
                <a:srgbClr val="008000"/>
              </a:solidFill>
            </a:endParaRPr>
          </a:p>
          <a:p>
            <a:r>
              <a:rPr lang="hu-HU" dirty="0" smtClean="0">
                <a:solidFill>
                  <a:srgbClr val="008000"/>
                </a:solidFill>
              </a:rPr>
              <a:t>E. Donegani, Thesis U Hamburg (2017)</a:t>
            </a:r>
            <a:endParaRPr lang="hu-HU" dirty="0">
              <a:solidFill>
                <a:srgbClr val="008000"/>
              </a:solidFill>
            </a:endParaRPr>
          </a:p>
          <a:p>
            <a:r>
              <a:rPr lang="hu-HU" dirty="0" smtClean="0">
                <a:solidFill>
                  <a:srgbClr val="008000"/>
                </a:solidFill>
              </a:rPr>
              <a:t> 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76936" y="3851756"/>
            <a:ext cx="2374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oxygen enriched silicon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00472" y="2780928"/>
            <a:ext cx="2634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radiation induced vacancy</a:t>
            </a:r>
          </a:p>
          <a:p>
            <a:pPr algn="ctr"/>
            <a:r>
              <a:rPr lang="en-GB" sz="1800" dirty="0" smtClean="0"/>
              <a:t>(mobile even below RT)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53200" y="2854677"/>
            <a:ext cx="1134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u="sng" dirty="0" smtClean="0">
                <a:solidFill>
                  <a:srgbClr val="008000"/>
                </a:solidFill>
              </a:rPr>
              <a:t>harmless</a:t>
            </a:r>
          </a:p>
          <a:p>
            <a:r>
              <a:rPr lang="en-GB" sz="1800" dirty="0" err="1" smtClean="0"/>
              <a:t>VO</a:t>
            </a:r>
            <a:r>
              <a:rPr lang="en-GB" sz="1800" baseline="-25000" dirty="0" err="1" smtClean="0"/>
              <a:t>i</a:t>
            </a:r>
            <a:r>
              <a:rPr lang="en-GB" sz="1800" baseline="-25000" dirty="0" smtClean="0"/>
              <a:t> </a:t>
            </a:r>
            <a:r>
              <a:rPr lang="en-GB" sz="1800" dirty="0" smtClean="0"/>
              <a:t>defect</a:t>
            </a:r>
            <a:endParaRPr lang="en-GB" sz="1800" baseline="-25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465168" y="1196752"/>
            <a:ext cx="1884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u="sng" dirty="0" smtClean="0">
                <a:solidFill>
                  <a:srgbClr val="008000"/>
                </a:solidFill>
              </a:rPr>
              <a:t>donor (P) removal</a:t>
            </a:r>
          </a:p>
          <a:p>
            <a:r>
              <a:rPr lang="en-GB" sz="1800" dirty="0" smtClean="0"/>
              <a:t>decreases pos. </a:t>
            </a:r>
            <a:r>
              <a:rPr lang="en-GB" sz="1800" dirty="0" err="1" smtClean="0">
                <a:latin typeface="Times New Roman"/>
                <a:cs typeface="Times New Roman"/>
              </a:rPr>
              <a:t>ρ</a:t>
            </a:r>
            <a:endParaRPr lang="en-GB" sz="1800" baseline="-25000" dirty="0" smtClean="0">
              <a:latin typeface="Times New Roman"/>
              <a:cs typeface="Times New Roman"/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6969224" y="2204864"/>
            <a:ext cx="576064" cy="432048"/>
          </a:xfrm>
          <a:prstGeom prst="downArrow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6936" y="908720"/>
            <a:ext cx="1613927" cy="124083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504728" y="836712"/>
            <a:ext cx="6445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dirty="0" smtClean="0"/>
              <a:t>+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2801" y="1268760"/>
            <a:ext cx="504056" cy="10081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2841" y="2780928"/>
            <a:ext cx="288032" cy="66704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52800" y="3501008"/>
            <a:ext cx="10228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[O] ≫[P]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1438" y="2492896"/>
            <a:ext cx="1631682" cy="131818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800872" y="134076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=&gt;</a:t>
            </a:r>
          </a:p>
        </p:txBody>
      </p:sp>
      <p:sp>
        <p:nvSpPr>
          <p:cNvPr id="26" name="Oval 25"/>
          <p:cNvSpPr/>
          <p:nvPr/>
        </p:nvSpPr>
        <p:spPr>
          <a:xfrm>
            <a:off x="3469695" y="5277310"/>
            <a:ext cx="187161" cy="177536"/>
          </a:xfrm>
          <a:prstGeom prst="ellipse">
            <a:avLst/>
          </a:prstGeom>
          <a:gradFill flip="none" rotWithShape="1">
            <a:gsLst>
              <a:gs pos="84000">
                <a:srgbClr val="FF0000"/>
              </a:gs>
              <a:gs pos="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464" y="4103586"/>
            <a:ext cx="2520280" cy="227774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0" y="623731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/>
              <a:t>radiation induced oxygen interstitial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648744" y="4662758"/>
            <a:ext cx="6445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dirty="0" smtClean="0"/>
              <a:t>+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4928" y="4747440"/>
            <a:ext cx="1728192" cy="1561880"/>
          </a:xfrm>
          <a:prstGeom prst="rect">
            <a:avLst/>
          </a:prstGeom>
        </p:spPr>
      </p:pic>
      <p:sp>
        <p:nvSpPr>
          <p:cNvPr id="34" name="Oval 33"/>
          <p:cNvSpPr>
            <a:spLocks noChangeAspect="1"/>
          </p:cNvSpPr>
          <p:nvPr/>
        </p:nvSpPr>
        <p:spPr>
          <a:xfrm>
            <a:off x="4918234" y="5304254"/>
            <a:ext cx="100602" cy="98943"/>
          </a:xfrm>
          <a:prstGeom prst="ellipse">
            <a:avLst/>
          </a:prstGeom>
          <a:gradFill flip="none" rotWithShape="1">
            <a:gsLst>
              <a:gs pos="84000">
                <a:srgbClr val="FF0000"/>
              </a:gs>
              <a:gs pos="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3354107" y="5436512"/>
            <a:ext cx="47066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B</a:t>
            </a:r>
            <a:r>
              <a:rPr lang="en-GB" sz="3200" baseline="-25000" dirty="0" smtClean="0">
                <a:solidFill>
                  <a:srgbClr val="FF0000"/>
                </a:solidFill>
              </a:rPr>
              <a:t>i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224808" y="1772816"/>
            <a:ext cx="505267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8000"/>
                </a:solidFill>
              </a:rPr>
              <a:t>P</a:t>
            </a:r>
            <a:r>
              <a:rPr lang="en-GB" sz="3200" baseline="-25000" dirty="0">
                <a:solidFill>
                  <a:srgbClr val="008000"/>
                </a:solidFill>
              </a:rPr>
              <a:t>s</a:t>
            </a:r>
            <a:endParaRPr lang="en-GB" sz="3200" baseline="-25000" dirty="0" smtClean="0">
              <a:solidFill>
                <a:srgbClr val="008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47468" y="5625812"/>
            <a:ext cx="650038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GB" sz="2400" dirty="0" err="1" smtClean="0"/>
              <a:t>B</a:t>
            </a:r>
            <a:r>
              <a:rPr lang="en-GB" sz="2400" baseline="-25000" dirty="0" err="1" smtClean="0"/>
              <a:t>i</a:t>
            </a:r>
            <a:r>
              <a:rPr lang="en-GB" sz="2400" dirty="0" err="1" smtClean="0"/>
              <a:t>O</a:t>
            </a:r>
            <a:r>
              <a:rPr lang="en-GB" sz="2400" baseline="-25000" dirty="0" err="1" smtClean="0"/>
              <a:t>i</a:t>
            </a:r>
            <a:endParaRPr lang="en-GB" sz="2400" baseline="-25000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6249144" y="4653136"/>
            <a:ext cx="21452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u="sng" dirty="0" smtClean="0">
                <a:solidFill>
                  <a:srgbClr val="FF0000"/>
                </a:solidFill>
              </a:rPr>
              <a:t>acceptor (B) removal</a:t>
            </a:r>
          </a:p>
          <a:p>
            <a:r>
              <a:rPr lang="en-GB" sz="1800" dirty="0" smtClean="0"/>
              <a:t>decreases negative </a:t>
            </a:r>
            <a:r>
              <a:rPr lang="en-GB" sz="1800" dirty="0" err="1" smtClean="0">
                <a:latin typeface="Times New Roman"/>
                <a:cs typeface="Times New Roman"/>
              </a:rPr>
              <a:t>ρ</a:t>
            </a:r>
            <a:endParaRPr lang="en-GB" sz="1800" baseline="-2500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6249144" y="5589240"/>
            <a:ext cx="2172390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C</a:t>
            </a:r>
            <a:r>
              <a:rPr lang="en-GB" sz="1800" dirty="0" smtClean="0">
                <a:solidFill>
                  <a:srgbClr val="FF0000"/>
                </a:solidFill>
              </a:rPr>
              <a:t>ure? C-enrichment?</a:t>
            </a:r>
            <a:endParaRPr lang="en-GB" sz="1800" dirty="0" smtClean="0">
              <a:solidFill>
                <a:srgbClr val="FF0000"/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7098" y="4797152"/>
            <a:ext cx="1326762" cy="1412776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2925" y="1268760"/>
            <a:ext cx="1256619" cy="1683786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9238560" y="5891047"/>
            <a:ext cx="734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(donor)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625408" y="2924944"/>
            <a:ext cx="907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(E-</a:t>
            </a:r>
            <a:r>
              <a:rPr lang="en-GB" sz="1400" dirty="0" err="1" smtClean="0"/>
              <a:t>center</a:t>
            </a:r>
            <a:r>
              <a:rPr lang="en-GB" sz="1400" dirty="0" smtClean="0"/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72680" y="-67454"/>
            <a:ext cx="1008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n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mr-IN" sz="2000" dirty="0" smtClean="0">
                <a:solidFill>
                  <a:srgbClr val="FF0000"/>
                </a:solidFill>
              </a:rPr>
              <a:t>–</a:t>
            </a:r>
            <a:r>
              <a:rPr lang="en-GB" sz="2000" dirty="0" smtClean="0">
                <a:solidFill>
                  <a:srgbClr val="FF0000"/>
                </a:solidFill>
              </a:rPr>
              <a:t> bulk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681192" y="-67454"/>
            <a:ext cx="958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p - bulk</a:t>
            </a:r>
          </a:p>
        </p:txBody>
      </p:sp>
    </p:spTree>
    <p:extLst>
      <p:ext uri="{BB962C8B-B14F-4D97-AF65-F5344CB8AC3E}">
        <p14:creationId xmlns:p14="http://schemas.microsoft.com/office/powerpoint/2010/main" val="415771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6177136" y="4778507"/>
            <a:ext cx="3097932" cy="2079493"/>
            <a:chOff x="6105128" y="4437112"/>
            <a:chExt cx="3097932" cy="2079493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05128" y="4437112"/>
              <a:ext cx="3097932" cy="2079493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6681192" y="4880193"/>
              <a:ext cx="5992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8000"/>
                  </a:solidFill>
                </a:rPr>
                <a:t>7×10</a:t>
              </a:r>
              <a:r>
                <a:rPr lang="en-GB" baseline="30000" dirty="0" smtClean="0">
                  <a:solidFill>
                    <a:srgbClr val="008000"/>
                  </a:solidFill>
                </a:rPr>
                <a:t>15</a:t>
              </a:r>
              <a:r>
                <a:rPr lang="en-GB" dirty="0" smtClean="0">
                  <a:solidFill>
                    <a:srgbClr val="008000"/>
                  </a:solidFill>
                </a:rPr>
                <a:t> 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833320" y="5157192"/>
              <a:ext cx="7161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1.4×10</a:t>
              </a:r>
              <a:r>
                <a:rPr lang="en-GB" baseline="30000" dirty="0" smtClean="0">
                  <a:solidFill>
                    <a:srgbClr val="FF0000"/>
                  </a:solidFill>
                </a:rPr>
                <a:t>16</a:t>
              </a:r>
              <a:r>
                <a:rPr lang="en-GB" dirty="0" smtClean="0">
                  <a:solidFill>
                    <a:srgbClr val="FF0000"/>
                  </a:solidFill>
                </a:rPr>
                <a:t> 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hard Si sensors -&gt; </a:t>
            </a:r>
            <a:r>
              <a:rPr lang="en-GB" dirty="0" smtClean="0">
                <a:solidFill>
                  <a:srgbClr val="FF0000"/>
                </a:solidFill>
              </a:rPr>
              <a:t>(thin) planar pixel sensors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1072" y="2440954"/>
            <a:ext cx="3672408" cy="241673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72880" y="2348880"/>
            <a:ext cx="1916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best (100-150 µm)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76064" y="2492896"/>
            <a:ext cx="7056784" cy="2262631"/>
            <a:chOff x="416496" y="1565531"/>
            <a:chExt cx="7056784" cy="226263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6496" y="1565531"/>
              <a:ext cx="3384376" cy="226263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992560" y="1794302"/>
              <a:ext cx="167712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4-5 x 10</a:t>
              </a:r>
              <a:r>
                <a:rPr lang="en-GB" sz="1600" baseline="30000" dirty="0" smtClean="0"/>
                <a:t>15</a:t>
              </a:r>
              <a:r>
                <a:rPr lang="en-GB" sz="1600" dirty="0" smtClean="0"/>
                <a:t> </a:t>
              </a:r>
              <a:r>
                <a:rPr lang="en-GB" sz="1600" dirty="0" err="1" smtClean="0"/>
                <a:t>n</a:t>
              </a:r>
              <a:r>
                <a:rPr lang="en-GB" sz="1600" baseline="30000" dirty="0" err="1" smtClean="0"/>
                <a:t>eq</a:t>
              </a:r>
              <a:r>
                <a:rPr lang="en-GB" sz="1600" dirty="0" smtClean="0"/>
                <a:t>/cm</a:t>
              </a:r>
              <a:r>
                <a:rPr lang="en-GB" sz="1600" baseline="30000" dirty="0" smtClean="0"/>
                <a:t>2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55826" y="1772816"/>
              <a:ext cx="131745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  10</a:t>
              </a:r>
              <a:r>
                <a:rPr lang="en-GB" sz="1600" baseline="30000" dirty="0" smtClean="0"/>
                <a:t>16</a:t>
              </a:r>
              <a:r>
                <a:rPr lang="en-GB" sz="1600" dirty="0" smtClean="0"/>
                <a:t> </a:t>
              </a:r>
              <a:r>
                <a:rPr lang="en-GB" sz="1600" dirty="0" err="1" smtClean="0"/>
                <a:t>n</a:t>
              </a:r>
              <a:r>
                <a:rPr lang="en-GB" sz="1600" baseline="30000" dirty="0" err="1" smtClean="0"/>
                <a:t>eq</a:t>
              </a:r>
              <a:r>
                <a:rPr lang="en-GB" sz="1600" dirty="0" smtClean="0"/>
                <a:t>/cm</a:t>
              </a:r>
              <a:r>
                <a:rPr lang="en-GB" sz="1600" baseline="30000" dirty="0" smtClean="0"/>
                <a:t>2</a:t>
              </a:r>
            </a:p>
          </p:txBody>
        </p:sp>
        <p:cxnSp>
          <p:nvCxnSpPr>
            <p:cNvPr id="13" name="Straight Arrow Connector 12"/>
            <p:cNvCxnSpPr>
              <a:stCxn id="11" idx="2"/>
            </p:cNvCxnSpPr>
            <p:nvPr/>
          </p:nvCxnSpPr>
          <p:spPr>
            <a:xfrm flipH="1">
              <a:off x="2432720" y="1790847"/>
              <a:ext cx="2238941" cy="566772"/>
            </a:xfrm>
            <a:prstGeom prst="straightConnector1">
              <a:avLst/>
            </a:prstGeom>
            <a:ln w="3175" cmpd="sng">
              <a:solidFill>
                <a:srgbClr val="224F8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1" idx="2"/>
            </p:cNvCxnSpPr>
            <p:nvPr/>
          </p:nvCxnSpPr>
          <p:spPr>
            <a:xfrm>
              <a:off x="4671661" y="1790847"/>
              <a:ext cx="2570043" cy="998820"/>
            </a:xfrm>
            <a:prstGeom prst="straightConnector1">
              <a:avLst/>
            </a:prstGeom>
            <a:ln w="3175" cmpd="sng">
              <a:solidFill>
                <a:srgbClr val="224F8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15"/>
          <p:cNvSpPr/>
          <p:nvPr/>
        </p:nvSpPr>
        <p:spPr>
          <a:xfrm>
            <a:off x="1208584" y="5805264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>
                <a:solidFill>
                  <a:srgbClr val="008000"/>
                </a:solidFill>
              </a:rPr>
              <a:t>Macchiolo</a:t>
            </a:r>
            <a:r>
              <a:rPr lang="en-GB" dirty="0" smtClean="0">
                <a:solidFill>
                  <a:srgbClr val="008000"/>
                </a:solidFill>
              </a:rPr>
              <a:t>, </a:t>
            </a:r>
            <a:r>
              <a:rPr lang="en-GB" dirty="0" err="1" smtClean="0">
                <a:solidFill>
                  <a:srgbClr val="008000"/>
                </a:solidFill>
              </a:rPr>
              <a:t>Nisius</a:t>
            </a:r>
            <a:r>
              <a:rPr lang="en-GB" dirty="0" smtClean="0">
                <a:solidFill>
                  <a:srgbClr val="008000"/>
                </a:solidFill>
              </a:rPr>
              <a:t>, </a:t>
            </a:r>
            <a:r>
              <a:rPr lang="en-GB" dirty="0" err="1" smtClean="0">
                <a:solidFill>
                  <a:srgbClr val="008000"/>
                </a:solidFill>
              </a:rPr>
              <a:t>Savic</a:t>
            </a:r>
            <a:r>
              <a:rPr lang="en-GB" dirty="0" smtClean="0">
                <a:solidFill>
                  <a:srgbClr val="008000"/>
                </a:solidFill>
              </a:rPr>
              <a:t>, </a:t>
            </a:r>
            <a:r>
              <a:rPr lang="en-GB" dirty="0" err="1">
                <a:solidFill>
                  <a:srgbClr val="008000"/>
                </a:solidFill>
              </a:rPr>
              <a:t>T</a:t>
            </a:r>
            <a:r>
              <a:rPr lang="en-GB" dirty="0" err="1" smtClean="0">
                <a:solidFill>
                  <a:srgbClr val="008000"/>
                </a:solidFill>
              </a:rPr>
              <a:t>erzo</a:t>
            </a:r>
            <a:r>
              <a:rPr lang="en-GB" dirty="0" smtClean="0">
                <a:solidFill>
                  <a:srgbClr val="008000"/>
                </a:solidFill>
              </a:rPr>
              <a:t>, NIM A</a:t>
            </a:r>
            <a:r>
              <a:rPr lang="hu-HU" dirty="0" smtClean="0">
                <a:solidFill>
                  <a:srgbClr val="008000"/>
                </a:solidFill>
              </a:rPr>
              <a:t>831</a:t>
            </a:r>
            <a:r>
              <a:rPr lang="hu-HU" dirty="0">
                <a:solidFill>
                  <a:srgbClr val="008000"/>
                </a:solidFill>
              </a:rPr>
              <a:t>:111–115, </a:t>
            </a:r>
            <a:r>
              <a:rPr lang="hu-HU" dirty="0" smtClean="0">
                <a:solidFill>
                  <a:srgbClr val="008000"/>
                </a:solidFill>
              </a:rPr>
              <a:t>2016.</a:t>
            </a:r>
          </a:p>
          <a:p>
            <a:r>
              <a:rPr lang="en-GB" dirty="0" err="1" smtClean="0">
                <a:solidFill>
                  <a:srgbClr val="008000"/>
                </a:solidFill>
              </a:rPr>
              <a:t>Terzo</a:t>
            </a:r>
            <a:r>
              <a:rPr lang="en-GB" dirty="0" smtClean="0">
                <a:solidFill>
                  <a:srgbClr val="008000"/>
                </a:solidFill>
              </a:rPr>
              <a:t>, </a:t>
            </a:r>
            <a:r>
              <a:rPr lang="en-GB" dirty="0" err="1" smtClean="0">
                <a:solidFill>
                  <a:srgbClr val="008000"/>
                </a:solidFill>
              </a:rPr>
              <a:t>Andricek</a:t>
            </a:r>
            <a:r>
              <a:rPr lang="en-GB" dirty="0" smtClean="0">
                <a:solidFill>
                  <a:srgbClr val="008000"/>
                </a:solidFill>
              </a:rPr>
              <a:t>, </a:t>
            </a:r>
            <a:r>
              <a:rPr lang="en-GB" dirty="0" err="1" smtClean="0">
                <a:solidFill>
                  <a:srgbClr val="008000"/>
                </a:solidFill>
              </a:rPr>
              <a:t>Macchiolo</a:t>
            </a:r>
            <a:r>
              <a:rPr lang="en-GB" dirty="0" smtClean="0">
                <a:solidFill>
                  <a:srgbClr val="008000"/>
                </a:solidFill>
              </a:rPr>
              <a:t>, </a:t>
            </a:r>
            <a:r>
              <a:rPr lang="en-GB" dirty="0" err="1" smtClean="0">
                <a:solidFill>
                  <a:srgbClr val="008000"/>
                </a:solidFill>
              </a:rPr>
              <a:t>Nisius</a:t>
            </a:r>
            <a:r>
              <a:rPr lang="en-GB" dirty="0" smtClean="0">
                <a:solidFill>
                  <a:srgbClr val="008000"/>
                </a:solidFill>
              </a:rPr>
              <a:t> et al, JINST 9 (2014) C05023</a:t>
            </a:r>
          </a:p>
          <a:p>
            <a:r>
              <a:rPr lang="en-GB" dirty="0">
                <a:solidFill>
                  <a:srgbClr val="008000"/>
                </a:solidFill>
              </a:rPr>
              <a:t>K. Kimura et al., NIM A831 (2016) 140-</a:t>
            </a:r>
            <a:r>
              <a:rPr lang="en-GB" dirty="0" smtClean="0">
                <a:solidFill>
                  <a:srgbClr val="008000"/>
                </a:solidFill>
              </a:rPr>
              <a:t>146</a:t>
            </a:r>
          </a:p>
          <a:p>
            <a:r>
              <a:rPr lang="en-GB" dirty="0" smtClean="0">
                <a:solidFill>
                  <a:srgbClr val="008000"/>
                </a:solidFill>
              </a:rPr>
              <a:t>Y</a:t>
            </a:r>
            <a:r>
              <a:rPr lang="en-GB" dirty="0">
                <a:solidFill>
                  <a:srgbClr val="008000"/>
                </a:solidFill>
              </a:rPr>
              <a:t>. </a:t>
            </a:r>
            <a:r>
              <a:rPr lang="en-GB" dirty="0" err="1">
                <a:solidFill>
                  <a:srgbClr val="008000"/>
                </a:solidFill>
              </a:rPr>
              <a:t>Unno</a:t>
            </a:r>
            <a:r>
              <a:rPr lang="en-GB" dirty="0">
                <a:solidFill>
                  <a:srgbClr val="008000"/>
                </a:solidFill>
              </a:rPr>
              <a:t> et </a:t>
            </a:r>
            <a:r>
              <a:rPr lang="en-GB" dirty="0" err="1">
                <a:solidFill>
                  <a:srgbClr val="008000"/>
                </a:solidFill>
              </a:rPr>
              <a:t>al.,NIM</a:t>
            </a:r>
            <a:r>
              <a:rPr lang="en-GB" dirty="0">
                <a:solidFill>
                  <a:srgbClr val="008000"/>
                </a:solidFill>
              </a:rPr>
              <a:t>  </a:t>
            </a:r>
            <a:r>
              <a:rPr lang="is-IS" dirty="0">
                <a:solidFill>
                  <a:srgbClr val="008000"/>
                </a:solidFill>
              </a:rPr>
              <a:t>A699(2013)72–77.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0512" y="4869160"/>
            <a:ext cx="48255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GB" sz="1800" b="1" dirty="0" smtClean="0"/>
              <a:t>6000 – 7000 e-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for 100 - 200 µm sensors @ 300 V – 600 V bias</a:t>
            </a:r>
          </a:p>
          <a:p>
            <a:pPr marL="285750" indent="-285750">
              <a:buFont typeface="Wingdings" charset="2"/>
              <a:buChar char="§"/>
            </a:pPr>
            <a:r>
              <a:rPr lang="en-GB" sz="1800" dirty="0" smtClean="0"/>
              <a:t>hit efficiencies are still reasonable </a:t>
            </a:r>
            <a:r>
              <a:rPr lang="en-GB" sz="1800" b="1" dirty="0" smtClean="0"/>
              <a:t>at </a:t>
            </a:r>
            <a:r>
              <a:rPr lang="en-GB" sz="1800" b="1" dirty="0" err="1" smtClean="0"/>
              <a:t>Φ</a:t>
            </a:r>
            <a:r>
              <a:rPr lang="en-GB" sz="1800" b="1" dirty="0" smtClean="0"/>
              <a:t> &gt; 10</a:t>
            </a:r>
            <a:r>
              <a:rPr lang="en-GB" sz="1800" b="1" baseline="30000" dirty="0" smtClean="0"/>
              <a:t>16</a:t>
            </a:r>
            <a:r>
              <a:rPr lang="en-GB" sz="1800" b="1" dirty="0" smtClean="0"/>
              <a:t>  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5241032" y="5301208"/>
            <a:ext cx="3096344" cy="288032"/>
          </a:xfrm>
          <a:prstGeom prst="straightConnector1">
            <a:avLst/>
          </a:prstGeom>
          <a:ln w="3175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4488" y="980728"/>
            <a:ext cx="4877200" cy="13681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65168" y="1052736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GB" sz="1800" dirty="0" smtClean="0"/>
              <a:t>thin </a:t>
            </a:r>
            <a:r>
              <a:rPr lang="en-GB" sz="1800" b="1" dirty="0" smtClean="0"/>
              <a:t>n</a:t>
            </a:r>
            <a:r>
              <a:rPr lang="en-GB" sz="1800" b="1" baseline="30000" dirty="0" smtClean="0"/>
              <a:t>+</a:t>
            </a:r>
            <a:r>
              <a:rPr lang="en-GB" sz="1800" b="1" dirty="0" smtClean="0"/>
              <a:t> in p </a:t>
            </a:r>
            <a:r>
              <a:rPr lang="en-GB" sz="1800" dirty="0" smtClean="0"/>
              <a:t>sensors after high </a:t>
            </a:r>
            <a:r>
              <a:rPr lang="en-GB" sz="1800" dirty="0" err="1" smtClean="0"/>
              <a:t>fluences</a:t>
            </a:r>
            <a:r>
              <a:rPr lang="en-GB" sz="1800" dirty="0" smtClean="0"/>
              <a:t> (neutrons)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828990" y="992652"/>
            <a:ext cx="3348146" cy="936104"/>
            <a:chOff x="2612966" y="992652"/>
            <a:chExt cx="3348146" cy="93610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12966" y="992652"/>
              <a:ext cx="3156426" cy="659996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41032" y="1524624"/>
              <a:ext cx="720080" cy="404132"/>
            </a:xfrm>
            <a:prstGeom prst="rect">
              <a:avLst/>
            </a:prstGeom>
          </p:spPr>
        </p:pic>
      </p:grpSp>
      <p:sp>
        <p:nvSpPr>
          <p:cNvPr id="27" name="TextBox 26"/>
          <p:cNvSpPr txBox="1"/>
          <p:nvPr/>
        </p:nvSpPr>
        <p:spPr>
          <a:xfrm>
            <a:off x="6825208" y="1916832"/>
            <a:ext cx="1872208" cy="338554"/>
          </a:xfrm>
          <a:prstGeom prst="rect">
            <a:avLst/>
          </a:prstGeom>
          <a:solidFill>
            <a:srgbClr val="F4A9FC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talk by K. Nakamura</a:t>
            </a:r>
          </a:p>
        </p:txBody>
      </p:sp>
    </p:spTree>
    <p:extLst>
      <p:ext uri="{BB962C8B-B14F-4D97-AF65-F5344CB8AC3E}">
        <p14:creationId xmlns:p14="http://schemas.microsoft.com/office/powerpoint/2010/main" val="1771998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87"/>
          <p:cNvGrpSpPr/>
          <p:nvPr/>
        </p:nvGrpSpPr>
        <p:grpSpPr>
          <a:xfrm>
            <a:off x="3584848" y="2996952"/>
            <a:ext cx="6192688" cy="3256622"/>
            <a:chOff x="3584848" y="2996952"/>
            <a:chExt cx="6192688" cy="3256622"/>
          </a:xfrm>
        </p:grpSpPr>
        <p:pic>
          <p:nvPicPr>
            <p:cNvPr id="86" name="Picture 8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84848" y="2996952"/>
              <a:ext cx="6162050" cy="3168352"/>
            </a:xfrm>
            <a:prstGeom prst="rect">
              <a:avLst/>
            </a:prstGeom>
          </p:spPr>
        </p:pic>
        <p:sp>
          <p:nvSpPr>
            <p:cNvPr id="84" name="Rectangle 83"/>
            <p:cNvSpPr/>
            <p:nvPr/>
          </p:nvSpPr>
          <p:spPr>
            <a:xfrm>
              <a:off x="7473280" y="4797152"/>
              <a:ext cx="2304256" cy="1368152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7617296" y="4653136"/>
              <a:ext cx="2144688" cy="160043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r>
                <a:rPr lang="en-GB" sz="1400" b="1" dirty="0" smtClean="0"/>
                <a:t>Development for </a:t>
              </a:r>
            </a:p>
            <a:p>
              <a:r>
                <a:rPr lang="en-GB" sz="1400" b="1" dirty="0" smtClean="0"/>
                <a:t>HL-LHC:</a:t>
              </a:r>
            </a:p>
            <a:p>
              <a:pPr marL="342900" indent="-342900">
                <a:buFont typeface="Arial"/>
                <a:buChar char="•"/>
              </a:pPr>
              <a:r>
                <a:rPr lang="en-GB" sz="1400" dirty="0" smtClean="0"/>
                <a:t>thin (100 µm</a:t>
              </a:r>
              <a:r>
                <a:rPr lang="en-GB" sz="1400" dirty="0"/>
                <a:t>) </a:t>
              </a:r>
              <a:endParaRPr lang="en-GB" sz="1400" dirty="0" smtClean="0"/>
            </a:p>
            <a:p>
              <a:pPr marL="342900" indent="-342900">
                <a:buFont typeface="Arial"/>
                <a:buChar char="•"/>
              </a:pPr>
              <a:r>
                <a:rPr lang="en-GB" sz="1400" dirty="0" smtClean="0"/>
                <a:t>6” wafers</a:t>
              </a:r>
            </a:p>
            <a:p>
              <a:pPr marL="342900" indent="-342900">
                <a:buFont typeface="Arial"/>
                <a:buChar char="•"/>
              </a:pPr>
              <a:r>
                <a:rPr lang="en-GB" sz="1400" dirty="0" smtClean="0"/>
                <a:t>electrodes thin (5µm) &amp; narrowly spaced </a:t>
              </a:r>
            </a:p>
            <a:p>
              <a:pPr marL="342900" indent="-342900">
                <a:buFont typeface="Arial"/>
                <a:buChar char="•"/>
              </a:pPr>
              <a:r>
                <a:rPr lang="en-GB" sz="1400" dirty="0" smtClean="0"/>
                <a:t>slim or active edges</a:t>
              </a:r>
              <a:endParaRPr lang="en-GB" sz="1400" dirty="0"/>
            </a:p>
          </p:txBody>
        </p: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4768" y="908720"/>
            <a:ext cx="6593632" cy="966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hard Si sensors -&gt; </a:t>
            </a:r>
            <a:r>
              <a:rPr lang="de-DE" dirty="0" smtClean="0">
                <a:solidFill>
                  <a:srgbClr val="FF0000"/>
                </a:solidFill>
              </a:rPr>
              <a:t>3D-Si </a:t>
            </a:r>
            <a:r>
              <a:rPr lang="de-DE" dirty="0" err="1" smtClean="0"/>
              <a:t>sensors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8</a:t>
            </a:fld>
            <a:endParaRPr lang="de-DE"/>
          </a:p>
        </p:txBody>
      </p:sp>
      <p:grpSp>
        <p:nvGrpSpPr>
          <p:cNvPr id="7" name="Group 6"/>
          <p:cNvGrpSpPr/>
          <p:nvPr/>
        </p:nvGrpSpPr>
        <p:grpSpPr>
          <a:xfrm>
            <a:off x="324903" y="908720"/>
            <a:ext cx="1243721" cy="1958719"/>
            <a:chOff x="3293387" y="4509125"/>
            <a:chExt cx="1332624" cy="2129773"/>
          </a:xfrm>
        </p:grpSpPr>
        <p:grpSp>
          <p:nvGrpSpPr>
            <p:cNvPr id="9" name="Group 95"/>
            <p:cNvGrpSpPr/>
            <p:nvPr/>
          </p:nvGrpSpPr>
          <p:grpSpPr>
            <a:xfrm>
              <a:off x="3293387" y="4509125"/>
              <a:ext cx="1332624" cy="1836093"/>
              <a:chOff x="6110776" y="2663443"/>
              <a:chExt cx="1591162" cy="1887217"/>
            </a:xfrm>
          </p:grpSpPr>
          <p:sp>
            <p:nvSpPr>
              <p:cNvPr id="13" name="AutoShape 5"/>
              <p:cNvSpPr>
                <a:spLocks noChangeAspect="1" noChangeArrowheads="1"/>
              </p:cNvSpPr>
              <p:nvPr/>
            </p:nvSpPr>
            <p:spPr bwMode="auto">
              <a:xfrm>
                <a:off x="6554283" y="3094680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AutoShape 6"/>
              <p:cNvSpPr>
                <a:spLocks noChangeAspect="1" noChangeArrowheads="1"/>
              </p:cNvSpPr>
              <p:nvPr/>
            </p:nvSpPr>
            <p:spPr bwMode="auto">
              <a:xfrm>
                <a:off x="6554984" y="2979832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AutoShape 7"/>
              <p:cNvSpPr>
                <a:spLocks noChangeAspect="1" noChangeArrowheads="1"/>
              </p:cNvSpPr>
              <p:nvPr/>
            </p:nvSpPr>
            <p:spPr bwMode="auto">
              <a:xfrm>
                <a:off x="6554984" y="2876839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AutoShape 8"/>
              <p:cNvSpPr>
                <a:spLocks noChangeAspect="1" noChangeArrowheads="1"/>
              </p:cNvSpPr>
              <p:nvPr/>
            </p:nvSpPr>
            <p:spPr bwMode="auto">
              <a:xfrm>
                <a:off x="6555685" y="2761990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AutoShape 9"/>
              <p:cNvSpPr>
                <a:spLocks noChangeAspect="1" noChangeArrowheads="1"/>
              </p:cNvSpPr>
              <p:nvPr/>
            </p:nvSpPr>
            <p:spPr bwMode="auto">
              <a:xfrm>
                <a:off x="6554984" y="3529621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AutoShape 10"/>
              <p:cNvSpPr>
                <a:spLocks noChangeAspect="1" noChangeArrowheads="1"/>
              </p:cNvSpPr>
              <p:nvPr/>
            </p:nvSpPr>
            <p:spPr bwMode="auto">
              <a:xfrm>
                <a:off x="6555685" y="3414773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AutoShape 11"/>
              <p:cNvSpPr>
                <a:spLocks noChangeAspect="1" noChangeArrowheads="1"/>
              </p:cNvSpPr>
              <p:nvPr/>
            </p:nvSpPr>
            <p:spPr bwMode="auto">
              <a:xfrm>
                <a:off x="6555685" y="3311780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AutoShape 12"/>
              <p:cNvSpPr>
                <a:spLocks noChangeAspect="1" noChangeArrowheads="1"/>
              </p:cNvSpPr>
              <p:nvPr/>
            </p:nvSpPr>
            <p:spPr bwMode="auto">
              <a:xfrm>
                <a:off x="6556385" y="3196932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AutoShape 13"/>
              <p:cNvSpPr>
                <a:spLocks noChangeAspect="1" noChangeArrowheads="1"/>
              </p:cNvSpPr>
              <p:nvPr/>
            </p:nvSpPr>
            <p:spPr bwMode="auto">
              <a:xfrm>
                <a:off x="6554984" y="3964563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AutoShape 14"/>
              <p:cNvSpPr>
                <a:spLocks noChangeAspect="1" noChangeArrowheads="1"/>
              </p:cNvSpPr>
              <p:nvPr/>
            </p:nvSpPr>
            <p:spPr bwMode="auto">
              <a:xfrm>
                <a:off x="6555685" y="3849715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AutoShape 15"/>
              <p:cNvSpPr>
                <a:spLocks noChangeAspect="1" noChangeArrowheads="1"/>
              </p:cNvSpPr>
              <p:nvPr/>
            </p:nvSpPr>
            <p:spPr bwMode="auto">
              <a:xfrm>
                <a:off x="6555685" y="3746722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AutoShape 16"/>
              <p:cNvSpPr>
                <a:spLocks noChangeAspect="1" noChangeArrowheads="1"/>
              </p:cNvSpPr>
              <p:nvPr/>
            </p:nvSpPr>
            <p:spPr bwMode="auto">
              <a:xfrm>
                <a:off x="6556385" y="3631874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AutoShape 17"/>
              <p:cNvSpPr>
                <a:spLocks noChangeAspect="1" noChangeArrowheads="1"/>
              </p:cNvSpPr>
              <p:nvPr/>
            </p:nvSpPr>
            <p:spPr bwMode="auto">
              <a:xfrm>
                <a:off x="6555685" y="4399505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AutoShape 18"/>
              <p:cNvSpPr>
                <a:spLocks noChangeAspect="1" noChangeArrowheads="1"/>
              </p:cNvSpPr>
              <p:nvPr/>
            </p:nvSpPr>
            <p:spPr bwMode="auto">
              <a:xfrm>
                <a:off x="6556385" y="4284656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AutoShape 19"/>
              <p:cNvSpPr>
                <a:spLocks noChangeAspect="1" noChangeArrowheads="1"/>
              </p:cNvSpPr>
              <p:nvPr/>
            </p:nvSpPr>
            <p:spPr bwMode="auto">
              <a:xfrm>
                <a:off x="6556385" y="4181664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AutoShape 20"/>
              <p:cNvSpPr>
                <a:spLocks noChangeAspect="1" noChangeArrowheads="1"/>
              </p:cNvSpPr>
              <p:nvPr/>
            </p:nvSpPr>
            <p:spPr bwMode="auto">
              <a:xfrm>
                <a:off x="6557086" y="4066815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21"/>
              <p:cNvSpPr>
                <a:spLocks noChangeShapeType="1"/>
              </p:cNvSpPr>
              <p:nvPr/>
            </p:nvSpPr>
            <p:spPr bwMode="auto">
              <a:xfrm rot="16200000" flipV="1">
                <a:off x="6504888" y="2776631"/>
                <a:ext cx="0" cy="14188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22"/>
              <p:cNvSpPr>
                <a:spLocks noChangeShapeType="1"/>
              </p:cNvSpPr>
              <p:nvPr/>
            </p:nvSpPr>
            <p:spPr bwMode="auto">
              <a:xfrm rot="16200000" flipV="1">
                <a:off x="6504888" y="4292628"/>
                <a:ext cx="0" cy="14188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AutoShape 37"/>
              <p:cNvSpPr>
                <a:spLocks noChangeAspect="1" noChangeArrowheads="1"/>
              </p:cNvSpPr>
              <p:nvPr/>
            </p:nvSpPr>
            <p:spPr bwMode="auto">
              <a:xfrm flipH="1">
                <a:off x="6797757" y="3090234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AutoShape 38"/>
              <p:cNvSpPr>
                <a:spLocks noChangeAspect="1" noChangeArrowheads="1"/>
              </p:cNvSpPr>
              <p:nvPr/>
            </p:nvSpPr>
            <p:spPr bwMode="auto">
              <a:xfrm flipH="1">
                <a:off x="6797056" y="2975386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AutoShape 39"/>
              <p:cNvSpPr>
                <a:spLocks noChangeAspect="1" noChangeArrowheads="1"/>
              </p:cNvSpPr>
              <p:nvPr/>
            </p:nvSpPr>
            <p:spPr bwMode="auto">
              <a:xfrm flipH="1">
                <a:off x="6797056" y="2872393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AutoShape 40"/>
              <p:cNvSpPr>
                <a:spLocks noChangeAspect="1" noChangeArrowheads="1"/>
              </p:cNvSpPr>
              <p:nvPr/>
            </p:nvSpPr>
            <p:spPr bwMode="auto">
              <a:xfrm flipH="1">
                <a:off x="6796356" y="2757544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AutoShape 41"/>
              <p:cNvSpPr>
                <a:spLocks noChangeAspect="1" noChangeArrowheads="1"/>
              </p:cNvSpPr>
              <p:nvPr/>
            </p:nvSpPr>
            <p:spPr bwMode="auto">
              <a:xfrm flipH="1">
                <a:off x="6797056" y="3525176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AutoShape 42"/>
              <p:cNvSpPr>
                <a:spLocks noChangeAspect="1" noChangeArrowheads="1"/>
              </p:cNvSpPr>
              <p:nvPr/>
            </p:nvSpPr>
            <p:spPr bwMode="auto">
              <a:xfrm flipH="1">
                <a:off x="6796356" y="3410327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AutoShape 43"/>
              <p:cNvSpPr>
                <a:spLocks noChangeAspect="1" noChangeArrowheads="1"/>
              </p:cNvSpPr>
              <p:nvPr/>
            </p:nvSpPr>
            <p:spPr bwMode="auto">
              <a:xfrm flipH="1">
                <a:off x="6796356" y="3307334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AutoShape 44"/>
              <p:cNvSpPr>
                <a:spLocks noChangeAspect="1" noChangeArrowheads="1"/>
              </p:cNvSpPr>
              <p:nvPr/>
            </p:nvSpPr>
            <p:spPr bwMode="auto">
              <a:xfrm flipH="1">
                <a:off x="6795655" y="3192486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AutoShape 45"/>
              <p:cNvSpPr>
                <a:spLocks noChangeAspect="1" noChangeArrowheads="1"/>
              </p:cNvSpPr>
              <p:nvPr/>
            </p:nvSpPr>
            <p:spPr bwMode="auto">
              <a:xfrm flipH="1">
                <a:off x="6797056" y="3960117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AutoShape 46"/>
              <p:cNvSpPr>
                <a:spLocks noChangeAspect="1" noChangeArrowheads="1"/>
              </p:cNvSpPr>
              <p:nvPr/>
            </p:nvSpPr>
            <p:spPr bwMode="auto">
              <a:xfrm flipH="1">
                <a:off x="6796356" y="3845269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AutoShape 47"/>
              <p:cNvSpPr>
                <a:spLocks noChangeAspect="1" noChangeArrowheads="1"/>
              </p:cNvSpPr>
              <p:nvPr/>
            </p:nvSpPr>
            <p:spPr bwMode="auto">
              <a:xfrm flipH="1">
                <a:off x="6796356" y="3742276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AutoShape 48"/>
              <p:cNvSpPr>
                <a:spLocks noChangeAspect="1" noChangeArrowheads="1"/>
              </p:cNvSpPr>
              <p:nvPr/>
            </p:nvSpPr>
            <p:spPr bwMode="auto">
              <a:xfrm flipH="1">
                <a:off x="6795655" y="3627428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AutoShape 49"/>
              <p:cNvSpPr>
                <a:spLocks noChangeAspect="1" noChangeArrowheads="1"/>
              </p:cNvSpPr>
              <p:nvPr/>
            </p:nvSpPr>
            <p:spPr bwMode="auto">
              <a:xfrm flipH="1">
                <a:off x="6796356" y="4395059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AutoShape 50"/>
              <p:cNvSpPr>
                <a:spLocks noChangeAspect="1" noChangeArrowheads="1"/>
              </p:cNvSpPr>
              <p:nvPr/>
            </p:nvSpPr>
            <p:spPr bwMode="auto">
              <a:xfrm flipH="1">
                <a:off x="6795655" y="4280211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AutoShape 51"/>
              <p:cNvSpPr>
                <a:spLocks noChangeAspect="1" noChangeArrowheads="1"/>
              </p:cNvSpPr>
              <p:nvPr/>
            </p:nvSpPr>
            <p:spPr bwMode="auto">
              <a:xfrm flipH="1">
                <a:off x="6795655" y="4177218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AutoShape 52"/>
              <p:cNvSpPr>
                <a:spLocks noChangeAspect="1" noChangeArrowheads="1"/>
              </p:cNvSpPr>
              <p:nvPr/>
            </p:nvSpPr>
            <p:spPr bwMode="auto">
              <a:xfrm flipH="1">
                <a:off x="6794955" y="4062369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53"/>
              <p:cNvSpPr>
                <a:spLocks noChangeShapeType="1"/>
              </p:cNvSpPr>
              <p:nvPr/>
            </p:nvSpPr>
            <p:spPr bwMode="auto">
              <a:xfrm rot="5400000" flipH="1" flipV="1">
                <a:off x="6872025" y="2765516"/>
                <a:ext cx="0" cy="14188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54"/>
              <p:cNvSpPr>
                <a:spLocks noChangeShapeType="1"/>
              </p:cNvSpPr>
              <p:nvPr/>
            </p:nvSpPr>
            <p:spPr bwMode="auto">
              <a:xfrm rot="5400000" flipH="1" flipV="1">
                <a:off x="6872025" y="4288182"/>
                <a:ext cx="0" cy="14188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Oval 55"/>
              <p:cNvSpPr>
                <a:spLocks noChangeArrowheads="1"/>
              </p:cNvSpPr>
              <p:nvPr/>
            </p:nvSpPr>
            <p:spPr bwMode="auto">
              <a:xfrm flipH="1">
                <a:off x="7241615" y="2663443"/>
                <a:ext cx="201785" cy="10669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Oval 56"/>
              <p:cNvSpPr>
                <a:spLocks noChangeArrowheads="1"/>
              </p:cNvSpPr>
              <p:nvPr/>
            </p:nvSpPr>
            <p:spPr bwMode="auto">
              <a:xfrm flipH="1">
                <a:off x="7241615" y="4443962"/>
                <a:ext cx="201785" cy="106698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57"/>
              <p:cNvSpPr>
                <a:spLocks noChangeShapeType="1"/>
              </p:cNvSpPr>
              <p:nvPr/>
            </p:nvSpPr>
            <p:spPr bwMode="auto">
              <a:xfrm flipH="1">
                <a:off x="7241615" y="2736798"/>
                <a:ext cx="0" cy="1760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Rectangle 58"/>
              <p:cNvSpPr>
                <a:spLocks noChangeArrowheads="1"/>
              </p:cNvSpPr>
              <p:nvPr/>
            </p:nvSpPr>
            <p:spPr bwMode="auto">
              <a:xfrm flipH="1">
                <a:off x="7241615" y="4391354"/>
                <a:ext cx="201785" cy="105957"/>
              </a:xfrm>
              <a:prstGeom prst="rect">
                <a:avLst/>
              </a:prstGeom>
              <a:solidFill>
                <a:srgbClr val="FFFFFF"/>
              </a:solid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59"/>
              <p:cNvSpPr>
                <a:spLocks noChangeShapeType="1"/>
              </p:cNvSpPr>
              <p:nvPr/>
            </p:nvSpPr>
            <p:spPr bwMode="auto">
              <a:xfrm flipH="1">
                <a:off x="7443400" y="2736798"/>
                <a:ext cx="0" cy="1760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60"/>
              <p:cNvSpPr>
                <a:spLocks noChangeShapeType="1"/>
              </p:cNvSpPr>
              <p:nvPr/>
            </p:nvSpPr>
            <p:spPr bwMode="auto">
              <a:xfrm flipH="1" flipV="1">
                <a:off x="7241615" y="4391354"/>
                <a:ext cx="0" cy="12374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Oval 61"/>
              <p:cNvSpPr>
                <a:spLocks noChangeArrowheads="1"/>
              </p:cNvSpPr>
              <p:nvPr/>
            </p:nvSpPr>
            <p:spPr bwMode="auto">
              <a:xfrm flipH="1">
                <a:off x="6231987" y="2663443"/>
                <a:ext cx="201785" cy="106698"/>
              </a:xfrm>
              <a:prstGeom prst="ellipse">
                <a:avLst/>
              </a:prstGeom>
              <a:solidFill>
                <a:srgbClr val="0000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Oval 62"/>
              <p:cNvSpPr>
                <a:spLocks noChangeArrowheads="1"/>
              </p:cNvSpPr>
              <p:nvPr/>
            </p:nvSpPr>
            <p:spPr bwMode="auto">
              <a:xfrm flipH="1">
                <a:off x="6231987" y="4443962"/>
                <a:ext cx="201785" cy="106698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Line 63"/>
              <p:cNvSpPr>
                <a:spLocks noChangeShapeType="1"/>
              </p:cNvSpPr>
              <p:nvPr/>
            </p:nvSpPr>
            <p:spPr bwMode="auto">
              <a:xfrm flipH="1">
                <a:off x="6231987" y="2736798"/>
                <a:ext cx="0" cy="1760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Rectangle 64"/>
              <p:cNvSpPr>
                <a:spLocks noChangeArrowheads="1"/>
              </p:cNvSpPr>
              <p:nvPr/>
            </p:nvSpPr>
            <p:spPr bwMode="auto">
              <a:xfrm flipH="1">
                <a:off x="6231987" y="4391354"/>
                <a:ext cx="201785" cy="105957"/>
              </a:xfrm>
              <a:prstGeom prst="rect">
                <a:avLst/>
              </a:prstGeom>
              <a:solidFill>
                <a:srgbClr val="FFFFFF"/>
              </a:solid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Line 65"/>
              <p:cNvSpPr>
                <a:spLocks noChangeShapeType="1"/>
              </p:cNvSpPr>
              <p:nvPr/>
            </p:nvSpPr>
            <p:spPr bwMode="auto">
              <a:xfrm flipH="1">
                <a:off x="6433773" y="2736798"/>
                <a:ext cx="0" cy="1760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Line 66"/>
              <p:cNvSpPr>
                <a:spLocks noChangeShapeType="1"/>
              </p:cNvSpPr>
              <p:nvPr/>
            </p:nvSpPr>
            <p:spPr bwMode="auto">
              <a:xfrm flipH="1" flipV="1">
                <a:off x="6231987" y="4391354"/>
                <a:ext cx="0" cy="12374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Line 67"/>
              <p:cNvSpPr>
                <a:spLocks noChangeShapeType="1"/>
              </p:cNvSpPr>
              <p:nvPr/>
            </p:nvSpPr>
            <p:spPr bwMode="auto">
              <a:xfrm>
                <a:off x="7443400" y="4503980"/>
                <a:ext cx="25853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Line 68"/>
              <p:cNvSpPr>
                <a:spLocks noChangeShapeType="1"/>
              </p:cNvSpPr>
              <p:nvPr/>
            </p:nvSpPr>
            <p:spPr bwMode="auto">
              <a:xfrm>
                <a:off x="7443400" y="2714569"/>
                <a:ext cx="25853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Line 71"/>
              <p:cNvSpPr>
                <a:spLocks noChangeShapeType="1"/>
              </p:cNvSpPr>
              <p:nvPr/>
            </p:nvSpPr>
            <p:spPr bwMode="auto">
              <a:xfrm flipH="1">
                <a:off x="6121286" y="4497311"/>
                <a:ext cx="11070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Line 72"/>
              <p:cNvSpPr>
                <a:spLocks noChangeShapeType="1"/>
              </p:cNvSpPr>
              <p:nvPr/>
            </p:nvSpPr>
            <p:spPr bwMode="auto">
              <a:xfrm flipH="1">
                <a:off x="6110776" y="2730129"/>
                <a:ext cx="11070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Line 73"/>
              <p:cNvSpPr>
                <a:spLocks noChangeShapeType="1"/>
              </p:cNvSpPr>
              <p:nvPr/>
            </p:nvSpPr>
            <p:spPr bwMode="auto">
              <a:xfrm>
                <a:off x="7701938" y="2730129"/>
                <a:ext cx="0" cy="178496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Line 75"/>
              <p:cNvSpPr>
                <a:spLocks noChangeShapeType="1"/>
              </p:cNvSpPr>
              <p:nvPr/>
            </p:nvSpPr>
            <p:spPr bwMode="auto">
              <a:xfrm>
                <a:off x="6433773" y="4508425"/>
                <a:ext cx="80784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Line 76"/>
              <p:cNvSpPr>
                <a:spLocks noChangeShapeType="1"/>
              </p:cNvSpPr>
              <p:nvPr/>
            </p:nvSpPr>
            <p:spPr bwMode="auto">
              <a:xfrm>
                <a:off x="6433773" y="2730129"/>
                <a:ext cx="80784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11" name="Straight Arrow Connector 10"/>
            <p:cNvCxnSpPr/>
            <p:nvPr/>
          </p:nvCxnSpPr>
          <p:spPr bwMode="auto">
            <a:xfrm>
              <a:off x="3400440" y="6570671"/>
              <a:ext cx="100904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3366FF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3461128" y="6237311"/>
              <a:ext cx="904117" cy="4015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 µm</a:t>
              </a:r>
              <a:endParaRPr lang="en-US" dirty="0"/>
            </a:p>
          </p:txBody>
        </p:sp>
      </p:grpSp>
      <p:sp>
        <p:nvSpPr>
          <p:cNvPr id="81" name="Right Arrow 80"/>
          <p:cNvSpPr/>
          <p:nvPr/>
        </p:nvSpPr>
        <p:spPr>
          <a:xfrm>
            <a:off x="2144688" y="1628800"/>
            <a:ext cx="360040" cy="360040"/>
          </a:xfrm>
          <a:prstGeom prst="rightArrow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0" y="2852936"/>
            <a:ext cx="336882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rgbClr val="008000"/>
                </a:solidFill>
              </a:rPr>
              <a:t>S. Parker</a:t>
            </a:r>
            <a:r>
              <a:rPr lang="en-GB" sz="1000" dirty="0">
                <a:solidFill>
                  <a:srgbClr val="008000"/>
                </a:solidFill>
              </a:rPr>
              <a:t>, </a:t>
            </a:r>
            <a:r>
              <a:rPr lang="en-GB" sz="1000" dirty="0" smtClean="0">
                <a:solidFill>
                  <a:srgbClr val="008000"/>
                </a:solidFill>
              </a:rPr>
              <a:t>C. Kenney , J. Segal, ICFA </a:t>
            </a:r>
            <a:r>
              <a:rPr lang="en-GB" sz="1000" dirty="0" err="1" smtClean="0">
                <a:solidFill>
                  <a:srgbClr val="008000"/>
                </a:solidFill>
              </a:rPr>
              <a:t>Instr.Bull</a:t>
            </a:r>
            <a:r>
              <a:rPr lang="en-GB" sz="1000" dirty="0">
                <a:solidFill>
                  <a:srgbClr val="008000"/>
                </a:solidFill>
              </a:rPr>
              <a:t>. 14 (1997) </a:t>
            </a:r>
            <a:r>
              <a:rPr lang="en-GB" sz="1000" dirty="0" smtClean="0">
                <a:solidFill>
                  <a:srgbClr val="008000"/>
                </a:solidFill>
              </a:rPr>
              <a:t>30</a:t>
            </a:r>
          </a:p>
          <a:p>
            <a:r>
              <a:rPr lang="en-GB" sz="1000" dirty="0" smtClean="0">
                <a:solidFill>
                  <a:srgbClr val="008000"/>
                </a:solidFill>
              </a:rPr>
              <a:t>C. Da </a:t>
            </a:r>
            <a:r>
              <a:rPr lang="en-GB" sz="1000" dirty="0">
                <a:solidFill>
                  <a:srgbClr val="008000"/>
                </a:solidFill>
              </a:rPr>
              <a:t>Via, </a:t>
            </a:r>
            <a:r>
              <a:rPr lang="en-GB" sz="1000" dirty="0" smtClean="0">
                <a:solidFill>
                  <a:srgbClr val="008000"/>
                </a:solidFill>
              </a:rPr>
              <a:t>et al., NIM A49 </a:t>
            </a:r>
            <a:r>
              <a:rPr lang="en-GB" sz="1000" dirty="0">
                <a:solidFill>
                  <a:srgbClr val="008000"/>
                </a:solidFill>
              </a:rPr>
              <a:t>(2005) 122-</a:t>
            </a:r>
            <a:r>
              <a:rPr lang="en-GB" sz="1000" dirty="0" smtClean="0">
                <a:solidFill>
                  <a:srgbClr val="008000"/>
                </a:solidFill>
              </a:rPr>
              <a:t>125, </a:t>
            </a:r>
            <a:br>
              <a:rPr lang="en-GB" sz="1000" dirty="0" smtClean="0">
                <a:solidFill>
                  <a:srgbClr val="008000"/>
                </a:solidFill>
              </a:rPr>
            </a:br>
            <a:r>
              <a:rPr lang="en-GB" sz="1000" dirty="0" smtClean="0">
                <a:solidFill>
                  <a:srgbClr val="008000"/>
                </a:solidFill>
              </a:rPr>
              <a:t>NIM </a:t>
            </a:r>
            <a:r>
              <a:rPr lang="en-GB" sz="1000" dirty="0">
                <a:solidFill>
                  <a:srgbClr val="008000"/>
                </a:solidFill>
              </a:rPr>
              <a:t>A 699 (2013</a:t>
            </a:r>
            <a:r>
              <a:rPr lang="en-GB" sz="1000" dirty="0" smtClean="0">
                <a:solidFill>
                  <a:srgbClr val="008000"/>
                </a:solidFill>
              </a:rPr>
              <a:t>) 18</a:t>
            </a:r>
            <a:endParaRPr lang="en-GB" sz="1000" dirty="0">
              <a:solidFill>
                <a:srgbClr val="008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00472" y="3501008"/>
            <a:ext cx="299312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sz="1800" dirty="0" smtClean="0">
                <a:solidFill>
                  <a:srgbClr val="0000FF"/>
                </a:solidFill>
              </a:rPr>
              <a:t>particle path </a:t>
            </a:r>
            <a:r>
              <a:rPr lang="en-GB" sz="1800" dirty="0" smtClean="0"/>
              <a:t>(signal)</a:t>
            </a:r>
            <a:br>
              <a:rPr lang="en-GB" sz="1800" dirty="0" smtClean="0"/>
            </a:br>
            <a:r>
              <a:rPr lang="en-GB" sz="1800" dirty="0" smtClean="0">
                <a:solidFill>
                  <a:srgbClr val="FF0000"/>
                </a:solidFill>
              </a:rPr>
              <a:t>different</a:t>
            </a:r>
            <a:r>
              <a:rPr lang="en-GB" sz="1800" dirty="0" smtClean="0"/>
              <a:t> from </a:t>
            </a:r>
            <a:r>
              <a:rPr lang="en-GB" sz="1800" dirty="0" smtClean="0">
                <a:solidFill>
                  <a:srgbClr val="0000FF"/>
                </a:solidFill>
              </a:rPr>
              <a:t>drift path</a:t>
            </a:r>
            <a:endParaRPr lang="en-GB" sz="1800" dirty="0">
              <a:solidFill>
                <a:srgbClr val="0000FF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n-GB" sz="1800" dirty="0" smtClean="0">
                <a:solidFill>
                  <a:srgbClr val="0000FF"/>
                </a:solidFill>
              </a:rPr>
              <a:t>high field</a:t>
            </a:r>
            <a:r>
              <a:rPr lang="en-GB" sz="1800" dirty="0" smtClean="0"/>
              <a:t> w/ </a:t>
            </a:r>
            <a:r>
              <a:rPr lang="en-GB" sz="1800" dirty="0" smtClean="0">
                <a:solidFill>
                  <a:srgbClr val="FF0000"/>
                </a:solidFill>
              </a:rPr>
              <a:t>low voltage</a:t>
            </a:r>
            <a:br>
              <a:rPr lang="en-GB" sz="1800" dirty="0" smtClean="0">
                <a:solidFill>
                  <a:srgbClr val="FF0000"/>
                </a:solidFill>
              </a:rPr>
            </a:br>
            <a:endParaRPr lang="en-GB" sz="1800" dirty="0" smtClean="0">
              <a:solidFill>
                <a:srgbClr val="FF0000"/>
              </a:solidFill>
            </a:endParaRPr>
          </a:p>
          <a:p>
            <a:r>
              <a:rPr lang="en-GB" sz="1800" dirty="0"/>
              <a:t> </a:t>
            </a:r>
            <a:r>
              <a:rPr lang="en-GB" sz="1800" dirty="0" smtClean="0"/>
              <a:t> -</a:t>
            </a:r>
            <a:r>
              <a:rPr lang="en-GB" sz="1800" dirty="0"/>
              <a:t>&gt; radiation tolerance</a:t>
            </a:r>
            <a:br>
              <a:rPr lang="en-GB" sz="1800" dirty="0"/>
            </a:br>
            <a:r>
              <a:rPr lang="en-GB" sz="1800" dirty="0" smtClean="0"/>
              <a:t>  -</a:t>
            </a:r>
            <a:r>
              <a:rPr lang="en-GB" sz="1800" dirty="0"/>
              <a:t>&gt; Q still 50% @ 10</a:t>
            </a:r>
            <a:r>
              <a:rPr lang="en-GB" sz="1800" baseline="30000" dirty="0"/>
              <a:t>16 </a:t>
            </a:r>
            <a:r>
              <a:rPr lang="en-GB" sz="1800" dirty="0"/>
              <a:t>cm</a:t>
            </a:r>
            <a:r>
              <a:rPr lang="en-GB" sz="1800" baseline="30000" dirty="0"/>
              <a:t>-2</a:t>
            </a:r>
            <a:r>
              <a:rPr lang="en-GB" sz="1800" dirty="0"/>
              <a:t> </a:t>
            </a:r>
          </a:p>
          <a:p>
            <a:endParaRPr lang="en-GB" sz="1800" baseline="-25000" dirty="0" smtClean="0"/>
          </a:p>
          <a:p>
            <a:pPr marL="285750" indent="-285750">
              <a:buFont typeface="Wingdings" charset="2"/>
              <a:buChar char="Ø"/>
            </a:pPr>
            <a:r>
              <a:rPr lang="en-GB" sz="1800" dirty="0" smtClean="0"/>
              <a:t>slightly larger </a:t>
            </a:r>
            <a:r>
              <a:rPr lang="en-GB" sz="1800" dirty="0" err="1" smtClean="0"/>
              <a:t>C</a:t>
            </a:r>
            <a:r>
              <a:rPr lang="en-GB" sz="1800" baseline="-25000" dirty="0" err="1" smtClean="0"/>
              <a:t>in</a:t>
            </a:r>
            <a:r>
              <a:rPr lang="en-GB" sz="1800" baseline="-25000" dirty="0" smtClean="0"/>
              <a:t> </a:t>
            </a:r>
            <a:r>
              <a:rPr lang="en-GB" sz="1800" dirty="0" smtClean="0"/>
              <a:t>(noise)</a:t>
            </a:r>
          </a:p>
          <a:p>
            <a:pPr marL="285750" indent="-285750">
              <a:buFont typeface="Wingdings" charset="2"/>
              <a:buChar char="§"/>
            </a:pPr>
            <a:endParaRPr lang="en-GB" sz="1800" baseline="-25000" dirty="0"/>
          </a:p>
          <a:p>
            <a:pPr marL="285750" indent="-285750">
              <a:buFont typeface="Wingdings" charset="2"/>
              <a:buChar char="Ø"/>
            </a:pPr>
            <a:r>
              <a:rPr lang="en-GB" sz="1800" dirty="0" smtClean="0"/>
              <a:t>now also in diamond, </a:t>
            </a:r>
            <a:r>
              <a:rPr lang="en-GB" sz="1800" dirty="0" err="1" smtClean="0"/>
              <a:t>CdTe</a:t>
            </a:r>
            <a:endParaRPr lang="en-GB" sz="1800" dirty="0" smtClean="0"/>
          </a:p>
        </p:txBody>
      </p:sp>
      <p:sp>
        <p:nvSpPr>
          <p:cNvPr id="94" name="TextBox 93"/>
          <p:cNvSpPr txBox="1"/>
          <p:nvPr/>
        </p:nvSpPr>
        <p:spPr>
          <a:xfrm>
            <a:off x="3224808" y="1916832"/>
            <a:ext cx="6048672" cy="646331"/>
          </a:xfrm>
          <a:prstGeom prst="rect">
            <a:avLst/>
          </a:prstGeom>
          <a:solidFill>
            <a:srgbClr val="FFFF00">
              <a:alpha val="43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GB" sz="1800" dirty="0" smtClean="0"/>
              <a:t>3D sensors have been put to reality in ATLAS IBL detector since 2015 -&gt; so far reliable and well performing</a:t>
            </a:r>
            <a:endParaRPr lang="en-GB" sz="1800" dirty="0"/>
          </a:p>
        </p:txBody>
      </p:sp>
      <p:sp>
        <p:nvSpPr>
          <p:cNvPr id="5" name="Rectangle 4"/>
          <p:cNvSpPr/>
          <p:nvPr/>
        </p:nvSpPr>
        <p:spPr>
          <a:xfrm>
            <a:off x="344488" y="4653136"/>
            <a:ext cx="2520280" cy="576064"/>
          </a:xfrm>
          <a:prstGeom prst="rect">
            <a:avLst/>
          </a:prstGeom>
          <a:solidFill>
            <a:srgbClr val="FFFF00">
              <a:alpha val="15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704528" y="764704"/>
            <a:ext cx="432048" cy="1944216"/>
          </a:xfrm>
          <a:prstGeom prst="straightConnector1">
            <a:avLst/>
          </a:prstGeom>
          <a:ln w="1905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224808" y="3603481"/>
            <a:ext cx="4680520" cy="2561823"/>
          </a:xfrm>
          <a:prstGeom prst="rect">
            <a:avLst/>
          </a:prstGeom>
          <a:noFill/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/>
          <p:cNvSpPr txBox="1"/>
          <p:nvPr/>
        </p:nvSpPr>
        <p:spPr>
          <a:xfrm>
            <a:off x="7761312" y="2708920"/>
            <a:ext cx="1725352" cy="338554"/>
          </a:xfrm>
          <a:prstGeom prst="rect">
            <a:avLst/>
          </a:prstGeom>
          <a:solidFill>
            <a:srgbClr val="F4A9FC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talk by C.B. Martin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520952" y="3068960"/>
            <a:ext cx="972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FBK design</a:t>
            </a:r>
          </a:p>
        </p:txBody>
      </p:sp>
      <p:sp>
        <p:nvSpPr>
          <p:cNvPr id="91" name="Rectangle 90"/>
          <p:cNvSpPr/>
          <p:nvPr/>
        </p:nvSpPr>
        <p:spPr>
          <a:xfrm>
            <a:off x="3512840" y="6396335"/>
            <a:ext cx="36215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 smtClean="0">
                <a:solidFill>
                  <a:srgbClr val="008000"/>
                </a:solidFill>
              </a:rPr>
              <a:t>G.F. Dalla Betta et al., </a:t>
            </a:r>
            <a:r>
              <a:rPr lang="en-US" dirty="0" smtClean="0">
                <a:solidFill>
                  <a:srgbClr val="008000"/>
                </a:solidFill>
              </a:rPr>
              <a:t>NSSMIC</a:t>
            </a:r>
            <a:r>
              <a:rPr lang="en-US" dirty="0">
                <a:solidFill>
                  <a:srgbClr val="008000"/>
                </a:solidFill>
              </a:rPr>
              <a:t>.</a:t>
            </a:r>
            <a:r>
              <a:rPr lang="en-US" dirty="0" smtClean="0">
                <a:solidFill>
                  <a:srgbClr val="008000"/>
                </a:solidFill>
              </a:rPr>
              <a:t>2015, arXiv</a:t>
            </a:r>
            <a:r>
              <a:rPr lang="en-US" dirty="0">
                <a:solidFill>
                  <a:srgbClr val="008000"/>
                </a:solidFill>
              </a:rPr>
              <a:t>:</a:t>
            </a:r>
            <a:r>
              <a:rPr lang="en-US" dirty="0" smtClean="0">
                <a:solidFill>
                  <a:srgbClr val="008000"/>
                </a:solidFill>
              </a:rPr>
              <a:t>1612.00608, </a:t>
            </a:r>
          </a:p>
          <a:p>
            <a:r>
              <a:rPr lang="is-IS" dirty="0" smtClean="0">
                <a:solidFill>
                  <a:srgbClr val="008000"/>
                </a:solidFill>
              </a:rPr>
              <a:t>J. Lange et al., arXiv</a:t>
            </a:r>
            <a:r>
              <a:rPr lang="is-IS" dirty="0">
                <a:solidFill>
                  <a:srgbClr val="008000"/>
                </a:solidFill>
              </a:rPr>
              <a:t>:1707.01045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617296" y="6453336"/>
            <a:ext cx="1980292" cy="307777"/>
          </a:xfrm>
          <a:prstGeom prst="rect">
            <a:avLst/>
          </a:prstGeom>
          <a:solidFill>
            <a:srgbClr val="F4A9FC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8000"/>
                </a:solidFill>
              </a:rPr>
              <a:t>talks by H. </a:t>
            </a:r>
            <a:r>
              <a:rPr lang="en-GB" sz="1400" dirty="0" err="1" smtClean="0">
                <a:solidFill>
                  <a:srgbClr val="008000"/>
                </a:solidFill>
              </a:rPr>
              <a:t>Oide</a:t>
            </a:r>
            <a:r>
              <a:rPr lang="en-GB" sz="1400" dirty="0" smtClean="0">
                <a:solidFill>
                  <a:srgbClr val="008000"/>
                </a:solidFill>
              </a:rPr>
              <a:t>, J. Lange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41032" y="1513428"/>
            <a:ext cx="785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/>
              <a:t>ATLAS</a:t>
            </a:r>
          </a:p>
        </p:txBody>
      </p:sp>
    </p:spTree>
    <p:extLst>
      <p:ext uri="{BB962C8B-B14F-4D97-AF65-F5344CB8AC3E}">
        <p14:creationId xmlns:p14="http://schemas.microsoft.com/office/powerpoint/2010/main" val="1643515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83" grpId="0" animBg="1"/>
      <p:bldP spid="80" grpId="0"/>
      <p:bldP spid="91" grpId="0"/>
      <p:bldP spid="100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87"/>
          <p:cNvGrpSpPr/>
          <p:nvPr/>
        </p:nvGrpSpPr>
        <p:grpSpPr>
          <a:xfrm>
            <a:off x="3584848" y="2996952"/>
            <a:ext cx="6192688" cy="3256622"/>
            <a:chOff x="3584848" y="2996952"/>
            <a:chExt cx="6192688" cy="3256622"/>
          </a:xfrm>
        </p:grpSpPr>
        <p:pic>
          <p:nvPicPr>
            <p:cNvPr id="86" name="Picture 8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84848" y="2996952"/>
              <a:ext cx="6162050" cy="3168352"/>
            </a:xfrm>
            <a:prstGeom prst="rect">
              <a:avLst/>
            </a:prstGeom>
          </p:spPr>
        </p:pic>
        <p:sp>
          <p:nvSpPr>
            <p:cNvPr id="84" name="Rectangle 83"/>
            <p:cNvSpPr/>
            <p:nvPr/>
          </p:nvSpPr>
          <p:spPr>
            <a:xfrm>
              <a:off x="7473280" y="4797152"/>
              <a:ext cx="2304256" cy="1368152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7617296" y="4653136"/>
              <a:ext cx="2144688" cy="160043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r>
                <a:rPr lang="en-GB" sz="1400" b="1" dirty="0" smtClean="0"/>
                <a:t>Development for </a:t>
              </a:r>
            </a:p>
            <a:p>
              <a:r>
                <a:rPr lang="en-GB" sz="1400" b="1" dirty="0" smtClean="0"/>
                <a:t>HL-LHC:</a:t>
              </a:r>
            </a:p>
            <a:p>
              <a:pPr marL="342900" indent="-342900">
                <a:buFont typeface="Arial"/>
                <a:buChar char="•"/>
              </a:pPr>
              <a:r>
                <a:rPr lang="en-GB" sz="1400" dirty="0" smtClean="0"/>
                <a:t>thin (100 µm</a:t>
              </a:r>
              <a:r>
                <a:rPr lang="en-GB" sz="1400" dirty="0"/>
                <a:t>) </a:t>
              </a:r>
              <a:endParaRPr lang="en-GB" sz="1400" dirty="0" smtClean="0"/>
            </a:p>
            <a:p>
              <a:pPr marL="342900" indent="-342900">
                <a:buFont typeface="Arial"/>
                <a:buChar char="•"/>
              </a:pPr>
              <a:r>
                <a:rPr lang="en-GB" sz="1400" dirty="0" smtClean="0"/>
                <a:t>6” wafers</a:t>
              </a:r>
            </a:p>
            <a:p>
              <a:pPr marL="342900" indent="-342900">
                <a:buFont typeface="Arial"/>
                <a:buChar char="•"/>
              </a:pPr>
              <a:r>
                <a:rPr lang="en-GB" sz="1400" dirty="0" smtClean="0"/>
                <a:t>electrodes thin (5µm) &amp; narrowly spaced </a:t>
              </a:r>
            </a:p>
            <a:p>
              <a:pPr marL="342900" indent="-342900">
                <a:buFont typeface="Arial"/>
                <a:buChar char="•"/>
              </a:pPr>
              <a:r>
                <a:rPr lang="en-GB" sz="1400" dirty="0" smtClean="0"/>
                <a:t>slim or active edges</a:t>
              </a:r>
              <a:endParaRPr lang="en-GB" sz="1400" dirty="0"/>
            </a:p>
          </p:txBody>
        </p:sp>
      </p:grpSp>
      <p:pic>
        <p:nvPicPr>
          <p:cNvPr id="69" name="Picture 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4768" y="908720"/>
            <a:ext cx="6593632" cy="966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hard Si sensors -&gt; </a:t>
            </a:r>
            <a:r>
              <a:rPr lang="de-DE" dirty="0" smtClean="0">
                <a:solidFill>
                  <a:srgbClr val="FF0000"/>
                </a:solidFill>
              </a:rPr>
              <a:t>3D-Si </a:t>
            </a:r>
            <a:r>
              <a:rPr lang="de-DE" dirty="0" err="1" smtClean="0"/>
              <a:t>sensors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Wermes, HSTD11, OIST 12/2017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BF2E5-DDC5-794E-B3C7-8D52E090FAA3}" type="slidenum">
              <a:rPr lang="de-DE" smtClean="0"/>
              <a:pPr/>
              <a:t>9</a:t>
            </a:fld>
            <a:endParaRPr lang="de-DE"/>
          </a:p>
        </p:txBody>
      </p:sp>
      <p:grpSp>
        <p:nvGrpSpPr>
          <p:cNvPr id="7" name="Group 6"/>
          <p:cNvGrpSpPr/>
          <p:nvPr/>
        </p:nvGrpSpPr>
        <p:grpSpPr>
          <a:xfrm>
            <a:off x="324903" y="908720"/>
            <a:ext cx="1243721" cy="1958719"/>
            <a:chOff x="3293387" y="4509125"/>
            <a:chExt cx="1332624" cy="2129773"/>
          </a:xfrm>
        </p:grpSpPr>
        <p:grpSp>
          <p:nvGrpSpPr>
            <p:cNvPr id="9" name="Group 95"/>
            <p:cNvGrpSpPr/>
            <p:nvPr/>
          </p:nvGrpSpPr>
          <p:grpSpPr>
            <a:xfrm>
              <a:off x="3293387" y="4509125"/>
              <a:ext cx="1332624" cy="1836093"/>
              <a:chOff x="6110776" y="2663443"/>
              <a:chExt cx="1591162" cy="1887217"/>
            </a:xfrm>
          </p:grpSpPr>
          <p:sp>
            <p:nvSpPr>
              <p:cNvPr id="13" name="AutoShape 5"/>
              <p:cNvSpPr>
                <a:spLocks noChangeAspect="1" noChangeArrowheads="1"/>
              </p:cNvSpPr>
              <p:nvPr/>
            </p:nvSpPr>
            <p:spPr bwMode="auto">
              <a:xfrm>
                <a:off x="6554283" y="3094680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AutoShape 6"/>
              <p:cNvSpPr>
                <a:spLocks noChangeAspect="1" noChangeArrowheads="1"/>
              </p:cNvSpPr>
              <p:nvPr/>
            </p:nvSpPr>
            <p:spPr bwMode="auto">
              <a:xfrm>
                <a:off x="6554984" y="2979832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AutoShape 7"/>
              <p:cNvSpPr>
                <a:spLocks noChangeAspect="1" noChangeArrowheads="1"/>
              </p:cNvSpPr>
              <p:nvPr/>
            </p:nvSpPr>
            <p:spPr bwMode="auto">
              <a:xfrm>
                <a:off x="6554984" y="2876839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AutoShape 8"/>
              <p:cNvSpPr>
                <a:spLocks noChangeAspect="1" noChangeArrowheads="1"/>
              </p:cNvSpPr>
              <p:nvPr/>
            </p:nvSpPr>
            <p:spPr bwMode="auto">
              <a:xfrm>
                <a:off x="6555685" y="2761990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AutoShape 9"/>
              <p:cNvSpPr>
                <a:spLocks noChangeAspect="1" noChangeArrowheads="1"/>
              </p:cNvSpPr>
              <p:nvPr/>
            </p:nvSpPr>
            <p:spPr bwMode="auto">
              <a:xfrm>
                <a:off x="6554984" y="3529621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AutoShape 10"/>
              <p:cNvSpPr>
                <a:spLocks noChangeAspect="1" noChangeArrowheads="1"/>
              </p:cNvSpPr>
              <p:nvPr/>
            </p:nvSpPr>
            <p:spPr bwMode="auto">
              <a:xfrm>
                <a:off x="6555685" y="3414773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AutoShape 11"/>
              <p:cNvSpPr>
                <a:spLocks noChangeAspect="1" noChangeArrowheads="1"/>
              </p:cNvSpPr>
              <p:nvPr/>
            </p:nvSpPr>
            <p:spPr bwMode="auto">
              <a:xfrm>
                <a:off x="6555685" y="3311780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AutoShape 12"/>
              <p:cNvSpPr>
                <a:spLocks noChangeAspect="1" noChangeArrowheads="1"/>
              </p:cNvSpPr>
              <p:nvPr/>
            </p:nvSpPr>
            <p:spPr bwMode="auto">
              <a:xfrm>
                <a:off x="6556385" y="3196932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AutoShape 13"/>
              <p:cNvSpPr>
                <a:spLocks noChangeAspect="1" noChangeArrowheads="1"/>
              </p:cNvSpPr>
              <p:nvPr/>
            </p:nvSpPr>
            <p:spPr bwMode="auto">
              <a:xfrm>
                <a:off x="6554984" y="3964563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AutoShape 14"/>
              <p:cNvSpPr>
                <a:spLocks noChangeAspect="1" noChangeArrowheads="1"/>
              </p:cNvSpPr>
              <p:nvPr/>
            </p:nvSpPr>
            <p:spPr bwMode="auto">
              <a:xfrm>
                <a:off x="6555685" y="3849715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AutoShape 15"/>
              <p:cNvSpPr>
                <a:spLocks noChangeAspect="1" noChangeArrowheads="1"/>
              </p:cNvSpPr>
              <p:nvPr/>
            </p:nvSpPr>
            <p:spPr bwMode="auto">
              <a:xfrm>
                <a:off x="6555685" y="3746722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AutoShape 16"/>
              <p:cNvSpPr>
                <a:spLocks noChangeAspect="1" noChangeArrowheads="1"/>
              </p:cNvSpPr>
              <p:nvPr/>
            </p:nvSpPr>
            <p:spPr bwMode="auto">
              <a:xfrm>
                <a:off x="6556385" y="3631874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AutoShape 17"/>
              <p:cNvSpPr>
                <a:spLocks noChangeAspect="1" noChangeArrowheads="1"/>
              </p:cNvSpPr>
              <p:nvPr/>
            </p:nvSpPr>
            <p:spPr bwMode="auto">
              <a:xfrm>
                <a:off x="6555685" y="4399505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AutoShape 18"/>
              <p:cNvSpPr>
                <a:spLocks noChangeAspect="1" noChangeArrowheads="1"/>
              </p:cNvSpPr>
              <p:nvPr/>
            </p:nvSpPr>
            <p:spPr bwMode="auto">
              <a:xfrm>
                <a:off x="6556385" y="4284656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AutoShape 19"/>
              <p:cNvSpPr>
                <a:spLocks noChangeAspect="1" noChangeArrowheads="1"/>
              </p:cNvSpPr>
              <p:nvPr/>
            </p:nvSpPr>
            <p:spPr bwMode="auto">
              <a:xfrm>
                <a:off x="6556385" y="4181664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AutoShape 20"/>
              <p:cNvSpPr>
                <a:spLocks noChangeAspect="1" noChangeArrowheads="1"/>
              </p:cNvSpPr>
              <p:nvPr/>
            </p:nvSpPr>
            <p:spPr bwMode="auto">
              <a:xfrm>
                <a:off x="6557086" y="4066815"/>
                <a:ext cx="24523" cy="48162"/>
              </a:xfrm>
              <a:prstGeom prst="flowChartConnector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21"/>
              <p:cNvSpPr>
                <a:spLocks noChangeShapeType="1"/>
              </p:cNvSpPr>
              <p:nvPr/>
            </p:nvSpPr>
            <p:spPr bwMode="auto">
              <a:xfrm rot="16200000" flipV="1">
                <a:off x="6504888" y="2776631"/>
                <a:ext cx="0" cy="14188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22"/>
              <p:cNvSpPr>
                <a:spLocks noChangeShapeType="1"/>
              </p:cNvSpPr>
              <p:nvPr/>
            </p:nvSpPr>
            <p:spPr bwMode="auto">
              <a:xfrm rot="16200000" flipV="1">
                <a:off x="6504888" y="4292628"/>
                <a:ext cx="0" cy="14188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AutoShape 37"/>
              <p:cNvSpPr>
                <a:spLocks noChangeAspect="1" noChangeArrowheads="1"/>
              </p:cNvSpPr>
              <p:nvPr/>
            </p:nvSpPr>
            <p:spPr bwMode="auto">
              <a:xfrm flipH="1">
                <a:off x="6797757" y="3090234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AutoShape 38"/>
              <p:cNvSpPr>
                <a:spLocks noChangeAspect="1" noChangeArrowheads="1"/>
              </p:cNvSpPr>
              <p:nvPr/>
            </p:nvSpPr>
            <p:spPr bwMode="auto">
              <a:xfrm flipH="1">
                <a:off x="6797056" y="2975386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AutoShape 39"/>
              <p:cNvSpPr>
                <a:spLocks noChangeAspect="1" noChangeArrowheads="1"/>
              </p:cNvSpPr>
              <p:nvPr/>
            </p:nvSpPr>
            <p:spPr bwMode="auto">
              <a:xfrm flipH="1">
                <a:off x="6797056" y="2872393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AutoShape 40"/>
              <p:cNvSpPr>
                <a:spLocks noChangeAspect="1" noChangeArrowheads="1"/>
              </p:cNvSpPr>
              <p:nvPr/>
            </p:nvSpPr>
            <p:spPr bwMode="auto">
              <a:xfrm flipH="1">
                <a:off x="6796356" y="2757544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AutoShape 41"/>
              <p:cNvSpPr>
                <a:spLocks noChangeAspect="1" noChangeArrowheads="1"/>
              </p:cNvSpPr>
              <p:nvPr/>
            </p:nvSpPr>
            <p:spPr bwMode="auto">
              <a:xfrm flipH="1">
                <a:off x="6797056" y="3525176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AutoShape 42"/>
              <p:cNvSpPr>
                <a:spLocks noChangeAspect="1" noChangeArrowheads="1"/>
              </p:cNvSpPr>
              <p:nvPr/>
            </p:nvSpPr>
            <p:spPr bwMode="auto">
              <a:xfrm flipH="1">
                <a:off x="6796356" y="3410327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AutoShape 43"/>
              <p:cNvSpPr>
                <a:spLocks noChangeAspect="1" noChangeArrowheads="1"/>
              </p:cNvSpPr>
              <p:nvPr/>
            </p:nvSpPr>
            <p:spPr bwMode="auto">
              <a:xfrm flipH="1">
                <a:off x="6796356" y="3307334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AutoShape 44"/>
              <p:cNvSpPr>
                <a:spLocks noChangeAspect="1" noChangeArrowheads="1"/>
              </p:cNvSpPr>
              <p:nvPr/>
            </p:nvSpPr>
            <p:spPr bwMode="auto">
              <a:xfrm flipH="1">
                <a:off x="6795655" y="3192486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AutoShape 45"/>
              <p:cNvSpPr>
                <a:spLocks noChangeAspect="1" noChangeArrowheads="1"/>
              </p:cNvSpPr>
              <p:nvPr/>
            </p:nvSpPr>
            <p:spPr bwMode="auto">
              <a:xfrm flipH="1">
                <a:off x="6797056" y="3960117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AutoShape 46"/>
              <p:cNvSpPr>
                <a:spLocks noChangeAspect="1" noChangeArrowheads="1"/>
              </p:cNvSpPr>
              <p:nvPr/>
            </p:nvSpPr>
            <p:spPr bwMode="auto">
              <a:xfrm flipH="1">
                <a:off x="6796356" y="3845269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AutoShape 47"/>
              <p:cNvSpPr>
                <a:spLocks noChangeAspect="1" noChangeArrowheads="1"/>
              </p:cNvSpPr>
              <p:nvPr/>
            </p:nvSpPr>
            <p:spPr bwMode="auto">
              <a:xfrm flipH="1">
                <a:off x="6796356" y="3742276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AutoShape 48"/>
              <p:cNvSpPr>
                <a:spLocks noChangeAspect="1" noChangeArrowheads="1"/>
              </p:cNvSpPr>
              <p:nvPr/>
            </p:nvSpPr>
            <p:spPr bwMode="auto">
              <a:xfrm flipH="1">
                <a:off x="6795655" y="3627428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AutoShape 49"/>
              <p:cNvSpPr>
                <a:spLocks noChangeAspect="1" noChangeArrowheads="1"/>
              </p:cNvSpPr>
              <p:nvPr/>
            </p:nvSpPr>
            <p:spPr bwMode="auto">
              <a:xfrm flipH="1">
                <a:off x="6796356" y="4395059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AutoShape 50"/>
              <p:cNvSpPr>
                <a:spLocks noChangeAspect="1" noChangeArrowheads="1"/>
              </p:cNvSpPr>
              <p:nvPr/>
            </p:nvSpPr>
            <p:spPr bwMode="auto">
              <a:xfrm flipH="1">
                <a:off x="6795655" y="4280211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AutoShape 51"/>
              <p:cNvSpPr>
                <a:spLocks noChangeAspect="1" noChangeArrowheads="1"/>
              </p:cNvSpPr>
              <p:nvPr/>
            </p:nvSpPr>
            <p:spPr bwMode="auto">
              <a:xfrm flipH="1">
                <a:off x="6795655" y="4177218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AutoShape 52"/>
              <p:cNvSpPr>
                <a:spLocks noChangeAspect="1" noChangeArrowheads="1"/>
              </p:cNvSpPr>
              <p:nvPr/>
            </p:nvSpPr>
            <p:spPr bwMode="auto">
              <a:xfrm flipH="1">
                <a:off x="6794955" y="4062369"/>
                <a:ext cx="24523" cy="48162"/>
              </a:xfrm>
              <a:prstGeom prst="flowChartConnector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53"/>
              <p:cNvSpPr>
                <a:spLocks noChangeShapeType="1"/>
              </p:cNvSpPr>
              <p:nvPr/>
            </p:nvSpPr>
            <p:spPr bwMode="auto">
              <a:xfrm rot="5400000" flipH="1" flipV="1">
                <a:off x="6872025" y="2765516"/>
                <a:ext cx="0" cy="14188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54"/>
              <p:cNvSpPr>
                <a:spLocks noChangeShapeType="1"/>
              </p:cNvSpPr>
              <p:nvPr/>
            </p:nvSpPr>
            <p:spPr bwMode="auto">
              <a:xfrm rot="5400000" flipH="1" flipV="1">
                <a:off x="6872025" y="4288182"/>
                <a:ext cx="0" cy="14188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Oval 55"/>
              <p:cNvSpPr>
                <a:spLocks noChangeArrowheads="1"/>
              </p:cNvSpPr>
              <p:nvPr/>
            </p:nvSpPr>
            <p:spPr bwMode="auto">
              <a:xfrm flipH="1">
                <a:off x="7241615" y="2663443"/>
                <a:ext cx="201785" cy="10669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Oval 56"/>
              <p:cNvSpPr>
                <a:spLocks noChangeArrowheads="1"/>
              </p:cNvSpPr>
              <p:nvPr/>
            </p:nvSpPr>
            <p:spPr bwMode="auto">
              <a:xfrm flipH="1">
                <a:off x="7241615" y="4443962"/>
                <a:ext cx="201785" cy="106698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57"/>
              <p:cNvSpPr>
                <a:spLocks noChangeShapeType="1"/>
              </p:cNvSpPr>
              <p:nvPr/>
            </p:nvSpPr>
            <p:spPr bwMode="auto">
              <a:xfrm flipH="1">
                <a:off x="7241615" y="2736798"/>
                <a:ext cx="0" cy="1760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Rectangle 58"/>
              <p:cNvSpPr>
                <a:spLocks noChangeArrowheads="1"/>
              </p:cNvSpPr>
              <p:nvPr/>
            </p:nvSpPr>
            <p:spPr bwMode="auto">
              <a:xfrm flipH="1">
                <a:off x="7241615" y="4391354"/>
                <a:ext cx="201785" cy="105957"/>
              </a:xfrm>
              <a:prstGeom prst="rect">
                <a:avLst/>
              </a:prstGeom>
              <a:solidFill>
                <a:srgbClr val="FFFFFF"/>
              </a:solid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59"/>
              <p:cNvSpPr>
                <a:spLocks noChangeShapeType="1"/>
              </p:cNvSpPr>
              <p:nvPr/>
            </p:nvSpPr>
            <p:spPr bwMode="auto">
              <a:xfrm flipH="1">
                <a:off x="7443400" y="2736798"/>
                <a:ext cx="0" cy="1760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60"/>
              <p:cNvSpPr>
                <a:spLocks noChangeShapeType="1"/>
              </p:cNvSpPr>
              <p:nvPr/>
            </p:nvSpPr>
            <p:spPr bwMode="auto">
              <a:xfrm flipH="1" flipV="1">
                <a:off x="7241615" y="4391354"/>
                <a:ext cx="0" cy="12374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Oval 61"/>
              <p:cNvSpPr>
                <a:spLocks noChangeArrowheads="1"/>
              </p:cNvSpPr>
              <p:nvPr/>
            </p:nvSpPr>
            <p:spPr bwMode="auto">
              <a:xfrm flipH="1">
                <a:off x="6231987" y="2663443"/>
                <a:ext cx="201785" cy="106698"/>
              </a:xfrm>
              <a:prstGeom prst="ellipse">
                <a:avLst/>
              </a:prstGeom>
              <a:solidFill>
                <a:srgbClr val="0000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Oval 62"/>
              <p:cNvSpPr>
                <a:spLocks noChangeArrowheads="1"/>
              </p:cNvSpPr>
              <p:nvPr/>
            </p:nvSpPr>
            <p:spPr bwMode="auto">
              <a:xfrm flipH="1">
                <a:off x="6231987" y="4443962"/>
                <a:ext cx="201785" cy="106698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Line 63"/>
              <p:cNvSpPr>
                <a:spLocks noChangeShapeType="1"/>
              </p:cNvSpPr>
              <p:nvPr/>
            </p:nvSpPr>
            <p:spPr bwMode="auto">
              <a:xfrm flipH="1">
                <a:off x="6231987" y="2736798"/>
                <a:ext cx="0" cy="1760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Rectangle 64"/>
              <p:cNvSpPr>
                <a:spLocks noChangeArrowheads="1"/>
              </p:cNvSpPr>
              <p:nvPr/>
            </p:nvSpPr>
            <p:spPr bwMode="auto">
              <a:xfrm flipH="1">
                <a:off x="6231987" y="4391354"/>
                <a:ext cx="201785" cy="105957"/>
              </a:xfrm>
              <a:prstGeom prst="rect">
                <a:avLst/>
              </a:prstGeom>
              <a:solidFill>
                <a:srgbClr val="FFFFFF"/>
              </a:solid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Line 65"/>
              <p:cNvSpPr>
                <a:spLocks noChangeShapeType="1"/>
              </p:cNvSpPr>
              <p:nvPr/>
            </p:nvSpPr>
            <p:spPr bwMode="auto">
              <a:xfrm flipH="1">
                <a:off x="6433773" y="2736798"/>
                <a:ext cx="0" cy="176051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Line 66"/>
              <p:cNvSpPr>
                <a:spLocks noChangeShapeType="1"/>
              </p:cNvSpPr>
              <p:nvPr/>
            </p:nvSpPr>
            <p:spPr bwMode="auto">
              <a:xfrm flipH="1" flipV="1">
                <a:off x="6231987" y="4391354"/>
                <a:ext cx="0" cy="12374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Line 67"/>
              <p:cNvSpPr>
                <a:spLocks noChangeShapeType="1"/>
              </p:cNvSpPr>
              <p:nvPr/>
            </p:nvSpPr>
            <p:spPr bwMode="auto">
              <a:xfrm>
                <a:off x="7443400" y="4503980"/>
                <a:ext cx="25853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Line 68"/>
              <p:cNvSpPr>
                <a:spLocks noChangeShapeType="1"/>
              </p:cNvSpPr>
              <p:nvPr/>
            </p:nvSpPr>
            <p:spPr bwMode="auto">
              <a:xfrm>
                <a:off x="7443400" y="2714569"/>
                <a:ext cx="25853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Line 71"/>
              <p:cNvSpPr>
                <a:spLocks noChangeShapeType="1"/>
              </p:cNvSpPr>
              <p:nvPr/>
            </p:nvSpPr>
            <p:spPr bwMode="auto">
              <a:xfrm flipH="1">
                <a:off x="6121286" y="4497311"/>
                <a:ext cx="11070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Line 72"/>
              <p:cNvSpPr>
                <a:spLocks noChangeShapeType="1"/>
              </p:cNvSpPr>
              <p:nvPr/>
            </p:nvSpPr>
            <p:spPr bwMode="auto">
              <a:xfrm flipH="1">
                <a:off x="6110776" y="2730129"/>
                <a:ext cx="11070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Line 73"/>
              <p:cNvSpPr>
                <a:spLocks noChangeShapeType="1"/>
              </p:cNvSpPr>
              <p:nvPr/>
            </p:nvSpPr>
            <p:spPr bwMode="auto">
              <a:xfrm>
                <a:off x="7701938" y="2730129"/>
                <a:ext cx="0" cy="178496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Line 75"/>
              <p:cNvSpPr>
                <a:spLocks noChangeShapeType="1"/>
              </p:cNvSpPr>
              <p:nvPr/>
            </p:nvSpPr>
            <p:spPr bwMode="auto">
              <a:xfrm>
                <a:off x="6433773" y="4508425"/>
                <a:ext cx="80784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Line 76"/>
              <p:cNvSpPr>
                <a:spLocks noChangeShapeType="1"/>
              </p:cNvSpPr>
              <p:nvPr/>
            </p:nvSpPr>
            <p:spPr bwMode="auto">
              <a:xfrm>
                <a:off x="6433773" y="2730129"/>
                <a:ext cx="80784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11" name="Straight Arrow Connector 10"/>
            <p:cNvCxnSpPr/>
            <p:nvPr/>
          </p:nvCxnSpPr>
          <p:spPr bwMode="auto">
            <a:xfrm>
              <a:off x="3400440" y="6570671"/>
              <a:ext cx="1009040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3366FF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3461128" y="6237311"/>
              <a:ext cx="904117" cy="4015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 µm</a:t>
              </a:r>
              <a:endParaRPr lang="en-US" dirty="0"/>
            </a:p>
          </p:txBody>
        </p:sp>
      </p:grpSp>
      <p:sp>
        <p:nvSpPr>
          <p:cNvPr id="81" name="Right Arrow 80"/>
          <p:cNvSpPr/>
          <p:nvPr/>
        </p:nvSpPr>
        <p:spPr>
          <a:xfrm>
            <a:off x="2144688" y="1628800"/>
            <a:ext cx="360040" cy="360040"/>
          </a:xfrm>
          <a:prstGeom prst="rightArrow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0" y="2852936"/>
            <a:ext cx="336882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rgbClr val="008000"/>
                </a:solidFill>
              </a:rPr>
              <a:t>S. Parker</a:t>
            </a:r>
            <a:r>
              <a:rPr lang="en-GB" sz="1000" dirty="0">
                <a:solidFill>
                  <a:srgbClr val="008000"/>
                </a:solidFill>
              </a:rPr>
              <a:t>, </a:t>
            </a:r>
            <a:r>
              <a:rPr lang="en-GB" sz="1000" dirty="0" smtClean="0">
                <a:solidFill>
                  <a:srgbClr val="008000"/>
                </a:solidFill>
              </a:rPr>
              <a:t>C. Kenney , J. Segal, ICFA </a:t>
            </a:r>
            <a:r>
              <a:rPr lang="en-GB" sz="1000" dirty="0" err="1" smtClean="0">
                <a:solidFill>
                  <a:srgbClr val="008000"/>
                </a:solidFill>
              </a:rPr>
              <a:t>Instr.Bull</a:t>
            </a:r>
            <a:r>
              <a:rPr lang="en-GB" sz="1000" dirty="0">
                <a:solidFill>
                  <a:srgbClr val="008000"/>
                </a:solidFill>
              </a:rPr>
              <a:t>. 14 (1997) </a:t>
            </a:r>
            <a:r>
              <a:rPr lang="en-GB" sz="1000" dirty="0" smtClean="0">
                <a:solidFill>
                  <a:srgbClr val="008000"/>
                </a:solidFill>
              </a:rPr>
              <a:t>30</a:t>
            </a:r>
          </a:p>
          <a:p>
            <a:r>
              <a:rPr lang="en-GB" sz="1000" dirty="0" smtClean="0">
                <a:solidFill>
                  <a:srgbClr val="008000"/>
                </a:solidFill>
              </a:rPr>
              <a:t>C. Da </a:t>
            </a:r>
            <a:r>
              <a:rPr lang="en-GB" sz="1000" dirty="0">
                <a:solidFill>
                  <a:srgbClr val="008000"/>
                </a:solidFill>
              </a:rPr>
              <a:t>Via, </a:t>
            </a:r>
            <a:r>
              <a:rPr lang="en-GB" sz="1000" dirty="0" smtClean="0">
                <a:solidFill>
                  <a:srgbClr val="008000"/>
                </a:solidFill>
              </a:rPr>
              <a:t>et al., NIM A49 </a:t>
            </a:r>
            <a:r>
              <a:rPr lang="en-GB" sz="1000" dirty="0">
                <a:solidFill>
                  <a:srgbClr val="008000"/>
                </a:solidFill>
              </a:rPr>
              <a:t>(2005) 122-</a:t>
            </a:r>
            <a:r>
              <a:rPr lang="en-GB" sz="1000" dirty="0" smtClean="0">
                <a:solidFill>
                  <a:srgbClr val="008000"/>
                </a:solidFill>
              </a:rPr>
              <a:t>125, </a:t>
            </a:r>
            <a:br>
              <a:rPr lang="en-GB" sz="1000" dirty="0" smtClean="0">
                <a:solidFill>
                  <a:srgbClr val="008000"/>
                </a:solidFill>
              </a:rPr>
            </a:br>
            <a:r>
              <a:rPr lang="en-GB" sz="1000" dirty="0" smtClean="0">
                <a:solidFill>
                  <a:srgbClr val="008000"/>
                </a:solidFill>
              </a:rPr>
              <a:t>NIM </a:t>
            </a:r>
            <a:r>
              <a:rPr lang="en-GB" sz="1000" dirty="0">
                <a:solidFill>
                  <a:srgbClr val="008000"/>
                </a:solidFill>
              </a:rPr>
              <a:t>A 699 (2013</a:t>
            </a:r>
            <a:r>
              <a:rPr lang="en-GB" sz="1000" dirty="0" smtClean="0">
                <a:solidFill>
                  <a:srgbClr val="008000"/>
                </a:solidFill>
              </a:rPr>
              <a:t>) 18</a:t>
            </a:r>
            <a:endParaRPr lang="en-GB" sz="1000" dirty="0">
              <a:solidFill>
                <a:srgbClr val="008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00472" y="3501008"/>
            <a:ext cx="299312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sz="1800" dirty="0" smtClean="0">
                <a:solidFill>
                  <a:srgbClr val="0000FF"/>
                </a:solidFill>
              </a:rPr>
              <a:t>particle path </a:t>
            </a:r>
            <a:r>
              <a:rPr lang="en-GB" sz="1800" dirty="0" smtClean="0"/>
              <a:t>(signal)</a:t>
            </a:r>
            <a:br>
              <a:rPr lang="en-GB" sz="1800" dirty="0" smtClean="0"/>
            </a:br>
            <a:r>
              <a:rPr lang="en-GB" sz="1800" dirty="0" smtClean="0">
                <a:solidFill>
                  <a:srgbClr val="FF0000"/>
                </a:solidFill>
              </a:rPr>
              <a:t>different</a:t>
            </a:r>
            <a:r>
              <a:rPr lang="en-GB" sz="1800" dirty="0" smtClean="0"/>
              <a:t> from </a:t>
            </a:r>
            <a:r>
              <a:rPr lang="en-GB" sz="1800" dirty="0" smtClean="0">
                <a:solidFill>
                  <a:srgbClr val="0000FF"/>
                </a:solidFill>
              </a:rPr>
              <a:t>drift path</a:t>
            </a:r>
            <a:endParaRPr lang="en-GB" sz="1800" dirty="0">
              <a:solidFill>
                <a:srgbClr val="0000FF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n-GB" sz="1800" dirty="0" smtClean="0">
                <a:solidFill>
                  <a:srgbClr val="0000FF"/>
                </a:solidFill>
              </a:rPr>
              <a:t>high field</a:t>
            </a:r>
            <a:r>
              <a:rPr lang="en-GB" sz="1800" dirty="0" smtClean="0"/>
              <a:t> w/ </a:t>
            </a:r>
            <a:r>
              <a:rPr lang="en-GB" sz="1800" dirty="0" smtClean="0">
                <a:solidFill>
                  <a:srgbClr val="FF0000"/>
                </a:solidFill>
              </a:rPr>
              <a:t>low voltage</a:t>
            </a:r>
            <a:br>
              <a:rPr lang="en-GB" sz="1800" dirty="0" smtClean="0">
                <a:solidFill>
                  <a:srgbClr val="FF0000"/>
                </a:solidFill>
              </a:rPr>
            </a:br>
            <a:endParaRPr lang="en-GB" sz="1800" dirty="0" smtClean="0">
              <a:solidFill>
                <a:srgbClr val="FF0000"/>
              </a:solidFill>
            </a:endParaRPr>
          </a:p>
          <a:p>
            <a:r>
              <a:rPr lang="en-GB" sz="1800" dirty="0"/>
              <a:t> </a:t>
            </a:r>
            <a:r>
              <a:rPr lang="en-GB" sz="1800" dirty="0" smtClean="0"/>
              <a:t> -</a:t>
            </a:r>
            <a:r>
              <a:rPr lang="en-GB" sz="1800" dirty="0"/>
              <a:t>&gt; radiation tolerance</a:t>
            </a:r>
            <a:br>
              <a:rPr lang="en-GB" sz="1800" dirty="0"/>
            </a:br>
            <a:r>
              <a:rPr lang="en-GB" sz="1800" dirty="0" smtClean="0"/>
              <a:t>  -</a:t>
            </a:r>
            <a:r>
              <a:rPr lang="en-GB" sz="1800" dirty="0"/>
              <a:t>&gt; Q still 50% @ 10</a:t>
            </a:r>
            <a:r>
              <a:rPr lang="en-GB" sz="1800" baseline="30000" dirty="0"/>
              <a:t>16 </a:t>
            </a:r>
            <a:r>
              <a:rPr lang="en-GB" sz="1800" dirty="0"/>
              <a:t>cm</a:t>
            </a:r>
            <a:r>
              <a:rPr lang="en-GB" sz="1800" baseline="30000" dirty="0"/>
              <a:t>-2</a:t>
            </a:r>
            <a:r>
              <a:rPr lang="en-GB" sz="1800" dirty="0"/>
              <a:t> </a:t>
            </a:r>
          </a:p>
          <a:p>
            <a:endParaRPr lang="en-GB" sz="1800" baseline="-25000" dirty="0" smtClean="0"/>
          </a:p>
          <a:p>
            <a:pPr marL="285750" indent="-285750">
              <a:buFont typeface="Wingdings" charset="2"/>
              <a:buChar char="Ø"/>
            </a:pPr>
            <a:r>
              <a:rPr lang="en-GB" sz="1800" dirty="0" smtClean="0"/>
              <a:t>slightly larger </a:t>
            </a:r>
            <a:r>
              <a:rPr lang="en-GB" sz="1800" dirty="0" err="1" smtClean="0"/>
              <a:t>C</a:t>
            </a:r>
            <a:r>
              <a:rPr lang="en-GB" sz="1800" baseline="-25000" dirty="0" err="1" smtClean="0"/>
              <a:t>in</a:t>
            </a:r>
            <a:r>
              <a:rPr lang="en-GB" sz="1800" baseline="-25000" dirty="0" smtClean="0"/>
              <a:t> </a:t>
            </a:r>
            <a:r>
              <a:rPr lang="en-GB" sz="1800" dirty="0" smtClean="0"/>
              <a:t>(noise)</a:t>
            </a:r>
          </a:p>
          <a:p>
            <a:pPr marL="285750" indent="-285750">
              <a:buFont typeface="Wingdings" charset="2"/>
              <a:buChar char="§"/>
            </a:pPr>
            <a:endParaRPr lang="en-GB" sz="1800" baseline="-25000" dirty="0"/>
          </a:p>
          <a:p>
            <a:pPr marL="285750" indent="-285750">
              <a:buFont typeface="Wingdings" charset="2"/>
              <a:buChar char="Ø"/>
            </a:pPr>
            <a:r>
              <a:rPr lang="en-GB" sz="1800" dirty="0" smtClean="0"/>
              <a:t>now also in diamond, </a:t>
            </a:r>
            <a:r>
              <a:rPr lang="en-GB" sz="1800" dirty="0" err="1" smtClean="0"/>
              <a:t>CdTe</a:t>
            </a:r>
            <a:endParaRPr lang="en-GB" sz="1800" dirty="0" smtClean="0"/>
          </a:p>
        </p:txBody>
      </p:sp>
      <p:sp>
        <p:nvSpPr>
          <p:cNvPr id="94" name="TextBox 93"/>
          <p:cNvSpPr txBox="1"/>
          <p:nvPr/>
        </p:nvSpPr>
        <p:spPr>
          <a:xfrm>
            <a:off x="3224808" y="1916832"/>
            <a:ext cx="6048672" cy="646331"/>
          </a:xfrm>
          <a:prstGeom prst="rect">
            <a:avLst/>
          </a:prstGeom>
          <a:solidFill>
            <a:srgbClr val="FFFF00">
              <a:alpha val="43000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GB" sz="1800" dirty="0" smtClean="0"/>
              <a:t>3D sensors have been put to reality in ATLAS IBL detector since 2015 -&gt; so far reliable and well performing</a:t>
            </a:r>
            <a:endParaRPr lang="en-GB" sz="1800" dirty="0"/>
          </a:p>
        </p:txBody>
      </p:sp>
      <p:sp>
        <p:nvSpPr>
          <p:cNvPr id="5" name="Rectangle 4"/>
          <p:cNvSpPr/>
          <p:nvPr/>
        </p:nvSpPr>
        <p:spPr>
          <a:xfrm>
            <a:off x="344488" y="4653136"/>
            <a:ext cx="2520280" cy="576064"/>
          </a:xfrm>
          <a:prstGeom prst="rect">
            <a:avLst/>
          </a:prstGeom>
          <a:solidFill>
            <a:srgbClr val="FFFF00">
              <a:alpha val="15000"/>
            </a:srgbClr>
          </a:solidFill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704528" y="764704"/>
            <a:ext cx="432048" cy="1944216"/>
          </a:xfrm>
          <a:prstGeom prst="straightConnector1">
            <a:avLst/>
          </a:prstGeom>
          <a:ln w="1905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224808" y="3603481"/>
            <a:ext cx="4680520" cy="2561823"/>
          </a:xfrm>
          <a:prstGeom prst="rect">
            <a:avLst/>
          </a:prstGeom>
          <a:noFill/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/>
          <p:cNvSpPr txBox="1"/>
          <p:nvPr/>
        </p:nvSpPr>
        <p:spPr>
          <a:xfrm>
            <a:off x="7761312" y="2708920"/>
            <a:ext cx="1725352" cy="338554"/>
          </a:xfrm>
          <a:prstGeom prst="rect">
            <a:avLst/>
          </a:prstGeom>
          <a:solidFill>
            <a:srgbClr val="F4A9FC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talk by C.B. Martin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520952" y="3068960"/>
            <a:ext cx="972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FBK design</a:t>
            </a:r>
          </a:p>
        </p:txBody>
      </p:sp>
      <p:sp>
        <p:nvSpPr>
          <p:cNvPr id="91" name="Rectangle 90"/>
          <p:cNvSpPr/>
          <p:nvPr/>
        </p:nvSpPr>
        <p:spPr>
          <a:xfrm>
            <a:off x="3512840" y="6396335"/>
            <a:ext cx="36215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 smtClean="0">
                <a:solidFill>
                  <a:srgbClr val="008000"/>
                </a:solidFill>
              </a:rPr>
              <a:t>G.F. Dalla Betta et al., </a:t>
            </a:r>
            <a:r>
              <a:rPr lang="en-US" dirty="0" smtClean="0">
                <a:solidFill>
                  <a:srgbClr val="008000"/>
                </a:solidFill>
              </a:rPr>
              <a:t>NSSMIC</a:t>
            </a:r>
            <a:r>
              <a:rPr lang="en-US" dirty="0">
                <a:solidFill>
                  <a:srgbClr val="008000"/>
                </a:solidFill>
              </a:rPr>
              <a:t>.</a:t>
            </a:r>
            <a:r>
              <a:rPr lang="en-US" dirty="0" smtClean="0">
                <a:solidFill>
                  <a:srgbClr val="008000"/>
                </a:solidFill>
              </a:rPr>
              <a:t>2015, arXiv</a:t>
            </a:r>
            <a:r>
              <a:rPr lang="en-US" dirty="0">
                <a:solidFill>
                  <a:srgbClr val="008000"/>
                </a:solidFill>
              </a:rPr>
              <a:t>:</a:t>
            </a:r>
            <a:r>
              <a:rPr lang="en-US" dirty="0" smtClean="0">
                <a:solidFill>
                  <a:srgbClr val="008000"/>
                </a:solidFill>
              </a:rPr>
              <a:t>1612.00608, </a:t>
            </a:r>
          </a:p>
          <a:p>
            <a:r>
              <a:rPr lang="is-IS" dirty="0" smtClean="0">
                <a:solidFill>
                  <a:srgbClr val="008000"/>
                </a:solidFill>
              </a:rPr>
              <a:t>J. Lange et al., arXiv</a:t>
            </a:r>
            <a:r>
              <a:rPr lang="is-IS" dirty="0">
                <a:solidFill>
                  <a:srgbClr val="008000"/>
                </a:solidFill>
              </a:rPr>
              <a:t>:1707.01045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617296" y="6453336"/>
            <a:ext cx="1980292" cy="307777"/>
          </a:xfrm>
          <a:prstGeom prst="rect">
            <a:avLst/>
          </a:prstGeom>
          <a:solidFill>
            <a:srgbClr val="F4A9FC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8000"/>
                </a:solidFill>
              </a:rPr>
              <a:t>talks by H. </a:t>
            </a:r>
            <a:r>
              <a:rPr lang="en-GB" sz="1400" dirty="0" err="1" smtClean="0">
                <a:solidFill>
                  <a:srgbClr val="008000"/>
                </a:solidFill>
              </a:rPr>
              <a:t>Oide</a:t>
            </a:r>
            <a:r>
              <a:rPr lang="en-GB" sz="1400" dirty="0" smtClean="0">
                <a:solidFill>
                  <a:srgbClr val="008000"/>
                </a:solidFill>
              </a:rPr>
              <a:t>, J. Lange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4809" y="2708920"/>
            <a:ext cx="4320480" cy="36864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88904" y="3933056"/>
            <a:ext cx="1239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/>
              <a:t>CNM</a:t>
            </a:r>
          </a:p>
          <a:p>
            <a:r>
              <a:rPr lang="en-GB" sz="1800" b="1" dirty="0" smtClean="0"/>
              <a:t>d = 230 µm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393160" y="3584305"/>
            <a:ext cx="980957" cy="584776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98%</a:t>
            </a:r>
            <a:endParaRPr lang="en-GB" sz="1600" dirty="0" smtClean="0">
              <a:solidFill>
                <a:srgbClr val="FF0000"/>
              </a:solidFill>
            </a:endParaRPr>
          </a:p>
          <a:p>
            <a:r>
              <a:rPr lang="en-GB" sz="1600" dirty="0" smtClean="0">
                <a:solidFill>
                  <a:srgbClr val="FF0000"/>
                </a:solidFill>
              </a:rPr>
              <a:t>after 10</a:t>
            </a:r>
            <a:r>
              <a:rPr lang="en-GB" sz="1600" baseline="30000" dirty="0" smtClean="0">
                <a:solidFill>
                  <a:srgbClr val="FF0000"/>
                </a:solidFill>
              </a:rPr>
              <a:t>16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241032" y="1513428"/>
            <a:ext cx="785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/>
              <a:t>ATLAS</a:t>
            </a:r>
          </a:p>
        </p:txBody>
      </p:sp>
    </p:spTree>
    <p:extLst>
      <p:ext uri="{BB962C8B-B14F-4D97-AF65-F5344CB8AC3E}">
        <p14:creationId xmlns:p14="http://schemas.microsoft.com/office/powerpoint/2010/main" val="831446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</p:bldLst>
  </p:timing>
</p:sld>
</file>

<file path=ppt/theme/theme1.xml><?xml version="1.0" encoding="utf-8"?>
<a:theme xmlns:a="http://schemas.openxmlformats.org/drawingml/2006/main" name="Bethe-Forum_2014">
  <a:themeElements>
    <a:clrScheme name="DEPFET Meeting Aachen 130207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PFET Meeting Aachen 130207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00">
            <a:alpha val="11000"/>
          </a:srgbClr>
        </a:solidFill>
        <a:ln w="19050" cmpd="sng"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 cmpd="sng">
          <a:solidFill>
            <a:srgbClr val="224F86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marL="285750" indent="-285750">
          <a:buFont typeface="Wingdings" charset="2"/>
          <a:buChar char="§"/>
          <a:defRPr sz="1800" smtClean="0"/>
        </a:defPPr>
      </a:lstStyle>
    </a:txDef>
  </a:objectDefaults>
  <a:extraClrSchemeLst>
    <a:extraClrScheme>
      <a:clrScheme name="DEPFET Meeting Aachen 130207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PFET Meeting Aachen 130207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PFET Meeting Aachen 130207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PFET Meeting Aachen 130207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PFET Meeting Aachen 130207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PFET Meeting Aachen 130207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PFET Meeting Aachen 13020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83211</TotalTime>
  <Words>4520</Words>
  <Application>Microsoft Macintosh PowerPoint</Application>
  <PresentationFormat>A4 Paper (210x297 mm)</PresentationFormat>
  <Paragraphs>834</Paragraphs>
  <Slides>43</Slides>
  <Notes>14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Bethe-Forum_2014</vt:lpstr>
      <vt:lpstr>PowerPoint Presentation</vt:lpstr>
      <vt:lpstr>PowerPoint Presentation</vt:lpstr>
      <vt:lpstr>PowerPoint Presentation</vt:lpstr>
      <vt:lpstr>PowerPoint Presentation</vt:lpstr>
      <vt:lpstr>What is actually different for p vs n bulk?</vt:lpstr>
      <vt:lpstr>Donor removal/acceptor increase &lt;-&gt; acceptor removal  </vt:lpstr>
      <vt:lpstr>Radiation hard Si sensors -&gt; (thin) planar pixel sensors</vt:lpstr>
      <vt:lpstr>Radiation hard Si sensors -&gt; 3D-Si sensors</vt:lpstr>
      <vt:lpstr>Radiation hard Si sensors -&gt; 3D-Si sensors</vt:lpstr>
      <vt:lpstr>Diamond ...  </vt:lpstr>
      <vt:lpstr>PowerPoint Presentation</vt:lpstr>
      <vt:lpstr>... passive CMOS sensors</vt:lpstr>
      <vt:lpstr>Performance of passive CMOS sensors</vt:lpstr>
      <vt:lpstr>PowerPoint Presentation</vt:lpstr>
      <vt:lpstr>Pixel R/O-Chip for HL-LHC rates (and radiation)</vt:lpstr>
      <vt:lpstr>RD53A alive ... (received last Wednesday)</vt:lpstr>
      <vt:lpstr>Pixel R/O philosophy changes -&gt; better architectures</vt:lpstr>
      <vt:lpstr>Current favorite large system layouts ...</vt:lpstr>
      <vt:lpstr>LHCb - Vertex Locator Upgrade (2019-2020)</vt:lpstr>
      <vt:lpstr>PowerPoint Presentation</vt:lpstr>
      <vt:lpstr>PowerPoint Presentation</vt:lpstr>
      <vt:lpstr>What is needed to realize (radhard) depleted CMOS pixels?</vt:lpstr>
      <vt:lpstr>The question of the fill-factor / electrode geometry</vt:lpstr>
      <vt:lpstr>TJ Process modification of small electrode design</vt:lpstr>
      <vt:lpstr>Large (~1 cm2) full CMOS chips (=modules) w/ readout </vt:lpstr>
      <vt:lpstr>Large (~1 cm2) full CMOS chips (=modules) w/ readout </vt:lpstr>
      <vt:lpstr>Results extremely encouraging</vt:lpstr>
      <vt:lpstr>PowerPoint Presentation</vt:lpstr>
      <vt:lpstr>SOI monolithic pixels</vt:lpstr>
      <vt:lpstr>SOI monolithic pixels</vt:lpstr>
      <vt:lpstr>SOI monolithic pixels</vt:lpstr>
      <vt:lpstr>PowerPoint Presentation</vt:lpstr>
      <vt:lpstr>  Exploit charge amplification</vt:lpstr>
      <vt:lpstr>LGAD – successes so far ... and current challenges</vt:lpstr>
      <vt:lpstr>PowerPoint Presentation</vt:lpstr>
      <vt:lpstr>Hybrid Pixels for SLS @ PSI</vt:lpstr>
      <vt:lpstr>Hybrid Pixels for SLS @ PSI</vt:lpstr>
      <vt:lpstr>AGIPD (adaptive gain) ... EU XFEL Pixel Detector</vt:lpstr>
      <vt:lpstr>X-ray imaging with Monolithic SOI Pixels</vt:lpstr>
      <vt:lpstr>Conclusions</vt:lpstr>
      <vt:lpstr>PowerPoint Presentation</vt:lpstr>
      <vt:lpstr>Radiation effects in 65 nm CMOS small channel devices</vt:lpstr>
      <vt:lpstr>Performance of sensor fabricated in CMOS</vt:lpstr>
    </vt:vector>
  </TitlesOfParts>
  <Company>SILAB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Front-end Electronics for DEPFET Pixel Detectors at SuperBelle, Elba 2009</dc:title>
  <dc:creator>Hans Krüger</dc:creator>
  <cp:lastModifiedBy>Norbert Wermes</cp:lastModifiedBy>
  <cp:revision>1697</cp:revision>
  <cp:lastPrinted>2016-01-26T10:48:06Z</cp:lastPrinted>
  <dcterms:created xsi:type="dcterms:W3CDTF">2008-09-04T15:30:33Z</dcterms:created>
  <dcterms:modified xsi:type="dcterms:W3CDTF">2017-12-11T22:39:57Z</dcterms:modified>
</cp:coreProperties>
</file>