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720" r:id="rId4"/>
    <p:sldMasterId id="2147483732" r:id="rId5"/>
  </p:sldMasterIdLst>
  <p:notesMasterIdLst>
    <p:notesMasterId r:id="rId31"/>
  </p:notesMasterIdLst>
  <p:handoutMasterIdLst>
    <p:handoutMasterId r:id="rId32"/>
  </p:handoutMasterIdLst>
  <p:sldIdLst>
    <p:sldId id="395" r:id="rId6"/>
    <p:sldId id="1009" r:id="rId7"/>
    <p:sldId id="1075" r:id="rId8"/>
    <p:sldId id="1068" r:id="rId9"/>
    <p:sldId id="1070" r:id="rId10"/>
    <p:sldId id="1071" r:id="rId11"/>
    <p:sldId id="1061" r:id="rId12"/>
    <p:sldId id="1058" r:id="rId13"/>
    <p:sldId id="1055" r:id="rId14"/>
    <p:sldId id="1062" r:id="rId15"/>
    <p:sldId id="1064" r:id="rId16"/>
    <p:sldId id="1073" r:id="rId17"/>
    <p:sldId id="1074" r:id="rId18"/>
    <p:sldId id="1065" r:id="rId19"/>
    <p:sldId id="1066" r:id="rId20"/>
    <p:sldId id="1083" r:id="rId21"/>
    <p:sldId id="1063" r:id="rId22"/>
    <p:sldId id="1072" r:id="rId23"/>
    <p:sldId id="1077" r:id="rId24"/>
    <p:sldId id="1080" r:id="rId25"/>
    <p:sldId id="1081" r:id="rId26"/>
    <p:sldId id="1078" r:id="rId27"/>
    <p:sldId id="1079" r:id="rId28"/>
    <p:sldId id="1082" r:id="rId29"/>
    <p:sldId id="1076" r:id="rId30"/>
  </p:sldIdLst>
  <p:sldSz cx="9906000" cy="6858000" type="A4"/>
  <p:notesSz cx="6858000" cy="9144000"/>
  <p:defaultTextStyle>
    <a:defPPr>
      <a:defRPr lang="en-US"/>
    </a:defPPr>
    <a:lvl1pPr algn="l" defTabSz="4568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6886" algn="l" defTabSz="4568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3771" algn="l" defTabSz="4568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0659" algn="l" defTabSz="4568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7543" algn="l" defTabSz="4568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4430" algn="l" defTabSz="456886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1317" algn="l" defTabSz="456886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198202" algn="l" defTabSz="456886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5088" algn="l" defTabSz="456886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1893"/>
    <a:srgbClr val="F8FFCE"/>
    <a:srgbClr val="FFFFAC"/>
    <a:srgbClr val="DAF5FF"/>
    <a:srgbClr val="FFFB22"/>
    <a:srgbClr val="FFFBB0"/>
    <a:srgbClr val="FF2E3B"/>
    <a:srgbClr val="195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1" autoAdjust="0"/>
    <p:restoredTop sz="94653" autoAdjust="0"/>
  </p:normalViewPr>
  <p:slideViewPr>
    <p:cSldViewPr snapToGrid="0" snapToObjects="1">
      <p:cViewPr>
        <p:scale>
          <a:sx n="100" d="100"/>
          <a:sy n="100" d="100"/>
        </p:scale>
        <p:origin x="800" y="-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1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DAF93-AF03-E14C-B409-76DCAC45DE30}" type="datetime1">
              <a:rPr lang="en-US"/>
              <a:pPr/>
              <a:t>12/15/17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9B3327-A8BA-7749-8A03-AAF039CC6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24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F36E7-BE55-9940-B1AD-B669FAA1EB7F}" type="datetime1">
              <a:rPr lang="en-US"/>
              <a:pPr/>
              <a:t>12/15/17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4DC6F4-CA5D-CA45-A6E5-2ED6EEAD96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12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68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6886" algn="l" defTabSz="4568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3771" algn="l" defTabSz="4568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0659" algn="l" defTabSz="4568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7543" algn="l" defTabSz="4568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4430" algn="l" defTabSz="4568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317" algn="l" defTabSz="4568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202" algn="l" defTabSz="4568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088" algn="l" defTabSz="4568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694EDB-C9FD-2B48-8DC6-59A55FA21AB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6" charset="-128"/>
              <a:cs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406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DC6F4-CA5D-CA45-A6E5-2ED6EEAD967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3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6B30F-49C0-184F-991D-F77F39D46E2D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819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37DC21-F1F1-4AC4-86CF-D28361EB3B04}" type="slidenum">
              <a:rPr lang="en-US" altLang="ja-JP">
                <a:solidFill>
                  <a:prstClr val="white"/>
                </a:solidFill>
              </a:rPr>
              <a:pPr/>
              <a:t>8</a:t>
            </a:fld>
            <a:endParaRPr lang="en-US" altLang="ja-JP" dirty="0">
              <a:solidFill>
                <a:prstClr val="white"/>
              </a:solidFill>
            </a:endParaRPr>
          </a:p>
        </p:txBody>
      </p:sp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95325" y="739775"/>
            <a:ext cx="5343525" cy="3700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3731" y="4688876"/>
            <a:ext cx="5383643" cy="443475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443" tIns="44721" rIns="89443" bIns="44721" anchor="ctr"/>
          <a:lstStyle/>
          <a:p>
            <a:endParaRPr lang="en-US" altLang="ja-JP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8500" y="741363"/>
            <a:ext cx="5341938" cy="3698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896436" y="4686951"/>
            <a:ext cx="4942891" cy="1015663"/>
          </a:xfrm>
          <a:noFill/>
        </p:spPr>
        <p:txBody>
          <a:bodyPr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76163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DC6F4-CA5D-CA45-A6E5-2ED6EEAD967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6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43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94945" indent="0" algn="ctr">
              <a:buNone/>
              <a:defRPr/>
            </a:lvl2pPr>
            <a:lvl3pPr marL="989888" indent="0" algn="ctr">
              <a:buNone/>
              <a:defRPr/>
            </a:lvl3pPr>
            <a:lvl4pPr marL="1484835" indent="0" algn="ctr">
              <a:buNone/>
              <a:defRPr/>
            </a:lvl4pPr>
            <a:lvl5pPr marL="1979777" indent="0" algn="ctr">
              <a:buNone/>
              <a:defRPr/>
            </a:lvl5pPr>
            <a:lvl6pPr marL="2474723" indent="0" algn="ctr">
              <a:buNone/>
              <a:defRPr/>
            </a:lvl6pPr>
            <a:lvl7pPr marL="2969669" indent="0" algn="ctr">
              <a:buNone/>
              <a:defRPr/>
            </a:lvl7pPr>
            <a:lvl8pPr marL="3464612" indent="0" algn="ctr">
              <a:buNone/>
              <a:defRPr/>
            </a:lvl8pPr>
            <a:lvl9pPr marL="3959557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C1AD2-B57E-7C49-8286-8DD959900B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BE4FCA-B6CC-9F4B-88F8-89BECCB409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2132" y="152400"/>
            <a:ext cx="2306240" cy="5715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299" y="152400"/>
            <a:ext cx="6758781" cy="5715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3FE04-AA44-924F-9619-434146063E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43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94945" indent="0" algn="ctr">
              <a:buNone/>
              <a:defRPr/>
            </a:lvl2pPr>
            <a:lvl3pPr marL="989888" indent="0" algn="ctr">
              <a:buNone/>
              <a:defRPr/>
            </a:lvl3pPr>
            <a:lvl4pPr marL="1484835" indent="0" algn="ctr">
              <a:buNone/>
              <a:defRPr/>
            </a:lvl4pPr>
            <a:lvl5pPr marL="1979777" indent="0" algn="ctr">
              <a:buNone/>
              <a:defRPr/>
            </a:lvl5pPr>
            <a:lvl6pPr marL="2474723" indent="0" algn="ctr">
              <a:buNone/>
              <a:defRPr/>
            </a:lvl6pPr>
            <a:lvl7pPr marL="2969669" indent="0" algn="ctr">
              <a:buNone/>
              <a:defRPr/>
            </a:lvl7pPr>
            <a:lvl8pPr marL="3464612" indent="0" algn="ctr">
              <a:buNone/>
              <a:defRPr/>
            </a:lvl8pPr>
            <a:lvl9pPr marL="3959557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65741-6AC2-0C49-A106-8119B9834A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60585-9CDE-B54B-A66A-728C651652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22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</p:spPr>
        <p:txBody>
          <a:bodyPr anchor="b"/>
          <a:lstStyle>
            <a:lvl1pPr marL="0" indent="0">
              <a:buNone/>
              <a:defRPr sz="2167"/>
            </a:lvl1pPr>
            <a:lvl2pPr marL="494945" indent="0">
              <a:buNone/>
              <a:defRPr sz="1950"/>
            </a:lvl2pPr>
            <a:lvl3pPr marL="989888" indent="0">
              <a:buNone/>
              <a:defRPr sz="1733"/>
            </a:lvl3pPr>
            <a:lvl4pPr marL="1484835" indent="0">
              <a:buNone/>
              <a:defRPr sz="1517"/>
            </a:lvl4pPr>
            <a:lvl5pPr marL="1979777" indent="0">
              <a:buNone/>
              <a:defRPr sz="1517"/>
            </a:lvl5pPr>
            <a:lvl6pPr marL="2474723" indent="0">
              <a:buNone/>
              <a:defRPr sz="1517"/>
            </a:lvl6pPr>
            <a:lvl7pPr marL="2969669" indent="0">
              <a:buNone/>
              <a:defRPr sz="1517"/>
            </a:lvl7pPr>
            <a:lvl8pPr marL="3464612" indent="0">
              <a:buNone/>
              <a:defRPr sz="1517"/>
            </a:lvl8pPr>
            <a:lvl9pPr marL="3959557" indent="0">
              <a:buNone/>
              <a:defRPr sz="1517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87B37-21F4-ED43-B81A-DF90311A512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29" y="1341438"/>
            <a:ext cx="4375150" cy="4525962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480" y="1341438"/>
            <a:ext cx="4375150" cy="4525962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AD4A4-90C5-984E-91C7-ED3F64C3D1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8" y="1535113"/>
            <a:ext cx="437859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8" y="2174875"/>
            <a:ext cx="437859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3AB604-25A1-FD44-9345-6B5231E27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03614-2F9A-064E-B38E-2BA538F37E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11EB-330F-4741-B0AB-52C0A964E1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69"/>
            <a:ext cx="5537729" cy="5853113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0" y="1435113"/>
            <a:ext cx="3259006" cy="4691063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44AD15-024F-CF41-8B3F-CFC4D2F964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E25F8-CFE5-7D44-8EED-C0251F5D93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67"/>
            </a:lvl1pPr>
            <a:lvl2pPr marL="494945" indent="0">
              <a:buNone/>
              <a:defRPr sz="3033"/>
            </a:lvl2pPr>
            <a:lvl3pPr marL="989888" indent="0">
              <a:buNone/>
              <a:defRPr sz="2600"/>
            </a:lvl3pPr>
            <a:lvl4pPr marL="1484835" indent="0">
              <a:buNone/>
              <a:defRPr sz="2167"/>
            </a:lvl4pPr>
            <a:lvl5pPr marL="1979777" indent="0">
              <a:buNone/>
              <a:defRPr sz="2167"/>
            </a:lvl5pPr>
            <a:lvl6pPr marL="2474723" indent="0">
              <a:buNone/>
              <a:defRPr sz="2167"/>
            </a:lvl6pPr>
            <a:lvl7pPr marL="2969669" indent="0">
              <a:buNone/>
              <a:defRPr sz="2167"/>
            </a:lvl7pPr>
            <a:lvl8pPr marL="3464612" indent="0">
              <a:buNone/>
              <a:defRPr sz="2167"/>
            </a:lvl8pPr>
            <a:lvl9pPr marL="3959557" indent="0">
              <a:buNone/>
              <a:defRPr sz="21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25EDD-3906-D34D-8E0F-F3515E7FE9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D582E-6E92-524B-B36D-619466EA23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2132" y="152400"/>
            <a:ext cx="2306240" cy="5715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299" y="152400"/>
            <a:ext cx="6758781" cy="5715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0622E-5F78-394F-B9B4-6C42CF2560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43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4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79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69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4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59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0D0FF-FF5E-B64C-BBBF-040D28EAA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5D5C-C438-0A42-B89B-0571B2B1B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22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</p:spPr>
        <p:txBody>
          <a:bodyPr anchor="b"/>
          <a:lstStyle>
            <a:lvl1pPr marL="0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1pPr>
            <a:lvl2pPr marL="494945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989888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3pPr>
            <a:lvl4pPr marL="1484835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4pPr>
            <a:lvl5pPr marL="1979777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5pPr>
            <a:lvl6pPr marL="2474723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6pPr>
            <a:lvl7pPr marL="296966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7pPr>
            <a:lvl8pPr marL="3464612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8pPr>
            <a:lvl9pPr marL="3959557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3AA68-04C3-9140-A2A7-2EE196B66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17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7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6B60-6611-004B-B893-C1678AA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8" y="1535113"/>
            <a:ext cx="437859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8" y="2174875"/>
            <a:ext cx="437859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695AB-CCAB-CA4C-8B68-EAF15E11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9EF9-9019-4144-B830-312431BF6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03522-8517-984A-9912-D4C9580D7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22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</p:spPr>
        <p:txBody>
          <a:bodyPr anchor="b"/>
          <a:lstStyle>
            <a:lvl1pPr marL="0" indent="0">
              <a:buNone/>
              <a:defRPr sz="2167"/>
            </a:lvl1pPr>
            <a:lvl2pPr marL="494945" indent="0">
              <a:buNone/>
              <a:defRPr sz="1950"/>
            </a:lvl2pPr>
            <a:lvl3pPr marL="989888" indent="0">
              <a:buNone/>
              <a:defRPr sz="1733"/>
            </a:lvl3pPr>
            <a:lvl4pPr marL="1484835" indent="0">
              <a:buNone/>
              <a:defRPr sz="1517"/>
            </a:lvl4pPr>
            <a:lvl5pPr marL="1979777" indent="0">
              <a:buNone/>
              <a:defRPr sz="1517"/>
            </a:lvl5pPr>
            <a:lvl6pPr marL="2474723" indent="0">
              <a:buNone/>
              <a:defRPr sz="1517"/>
            </a:lvl6pPr>
            <a:lvl7pPr marL="2969669" indent="0">
              <a:buNone/>
              <a:defRPr sz="1517"/>
            </a:lvl7pPr>
            <a:lvl8pPr marL="3464612" indent="0">
              <a:buNone/>
              <a:defRPr sz="1517"/>
            </a:lvl8pPr>
            <a:lvl9pPr marL="3959557" indent="0">
              <a:buNone/>
              <a:defRPr sz="1517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11B154-E657-DF4C-9603-069F87D02A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69"/>
            <a:ext cx="5537729" cy="5853113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0" y="1435113"/>
            <a:ext cx="3259006" cy="4691063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2A8D6-1493-3849-8CAC-011D67BD5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467"/>
            </a:lvl1pPr>
            <a:lvl2pPr marL="494945" indent="0">
              <a:buNone/>
              <a:defRPr sz="3033"/>
            </a:lvl2pPr>
            <a:lvl3pPr marL="989888" indent="0">
              <a:buNone/>
              <a:defRPr sz="2600"/>
            </a:lvl3pPr>
            <a:lvl4pPr marL="1484835" indent="0">
              <a:buNone/>
              <a:defRPr sz="2167"/>
            </a:lvl4pPr>
            <a:lvl5pPr marL="1979777" indent="0">
              <a:buNone/>
              <a:defRPr sz="2167"/>
            </a:lvl5pPr>
            <a:lvl6pPr marL="2474723" indent="0">
              <a:buNone/>
              <a:defRPr sz="2167"/>
            </a:lvl6pPr>
            <a:lvl7pPr marL="2969669" indent="0">
              <a:buNone/>
              <a:defRPr sz="2167"/>
            </a:lvl7pPr>
            <a:lvl8pPr marL="3464612" indent="0">
              <a:buNone/>
              <a:defRPr sz="2167"/>
            </a:lvl8pPr>
            <a:lvl9pPr marL="3959557" indent="0">
              <a:buNone/>
              <a:defRPr sz="21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F6B1D-C450-7940-BD59-C4A0E175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EEF6-6232-1C4C-A4D5-FC75422FA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758"/>
            <a:ext cx="222885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758"/>
            <a:ext cx="652145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D27CE-3E8A-E84B-AF07-BF18AAB255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 flipH="1">
            <a:off x="435109" y="1236663"/>
            <a:ext cx="9028906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latin typeface="Times New Roman" charset="0"/>
            </a:endParaRPr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H="1">
            <a:off x="1" y="6486525"/>
            <a:ext cx="9883643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latin typeface="Times New Roman" charset="0"/>
            </a:endParaRPr>
          </a:p>
        </p:txBody>
      </p:sp>
      <p:pic>
        <p:nvPicPr>
          <p:cNvPr id="5" name="図 3" descr="copy.jpg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692" y="6545263"/>
            <a:ext cx="2968360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4" descr="copy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92" y="6546851"/>
            <a:ext cx="2973519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5" descr="head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62008" y="476672"/>
            <a:ext cx="9115495" cy="792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9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7572243" y="641746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D957-24DE-4984-BBA7-C437EC986AE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004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2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 algn="ctr">
              <a:buNone/>
              <a:defRPr/>
            </a:lvl1pPr>
            <a:lvl2pPr marL="494945" indent="0" algn="ctr">
              <a:buNone/>
              <a:defRPr/>
            </a:lvl2pPr>
            <a:lvl3pPr marL="989888" indent="0" algn="ctr">
              <a:buNone/>
              <a:defRPr/>
            </a:lvl3pPr>
            <a:lvl4pPr marL="1484835" indent="0" algn="ctr">
              <a:buNone/>
              <a:defRPr/>
            </a:lvl4pPr>
            <a:lvl5pPr marL="1979777" indent="0" algn="ctr">
              <a:buNone/>
              <a:defRPr/>
            </a:lvl5pPr>
            <a:lvl6pPr marL="2474723" indent="0" algn="ctr">
              <a:buNone/>
              <a:defRPr/>
            </a:lvl6pPr>
            <a:lvl7pPr marL="2969669" indent="0" algn="ctr">
              <a:buNone/>
              <a:defRPr/>
            </a:lvl7pPr>
            <a:lvl8pPr marL="3464612" indent="0" algn="ctr">
              <a:buNone/>
              <a:defRPr/>
            </a:lvl8pPr>
            <a:lvl9pPr marL="395955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17"/>
            <a:ext cx="8915400" cy="4525963"/>
          </a:xfrm>
          <a:prstGeom prst="rect">
            <a:avLst/>
          </a:prstGeom>
        </p:spPr>
        <p:txBody>
          <a:bodyPr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00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167"/>
            </a:lvl1pPr>
            <a:lvl2pPr marL="494945" indent="0">
              <a:buNone/>
              <a:defRPr sz="1950"/>
            </a:lvl2pPr>
            <a:lvl3pPr marL="989888" indent="0">
              <a:buNone/>
              <a:defRPr sz="1733"/>
            </a:lvl3pPr>
            <a:lvl4pPr marL="1484835" indent="0">
              <a:buNone/>
              <a:defRPr sz="1517"/>
            </a:lvl4pPr>
            <a:lvl5pPr marL="1979777" indent="0">
              <a:buNone/>
              <a:defRPr sz="1517"/>
            </a:lvl5pPr>
            <a:lvl6pPr marL="2474723" indent="0">
              <a:buNone/>
              <a:defRPr sz="1517"/>
            </a:lvl6pPr>
            <a:lvl7pPr marL="2969669" indent="0">
              <a:buNone/>
              <a:defRPr sz="1517"/>
            </a:lvl7pPr>
            <a:lvl8pPr marL="3464612" indent="0">
              <a:buNone/>
              <a:defRPr sz="1517"/>
            </a:lvl8pPr>
            <a:lvl9pPr marL="3959557" indent="0">
              <a:buNone/>
              <a:defRPr sz="151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17"/>
            <a:ext cx="4375150" cy="452596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7"/>
            <a:ext cx="4375150" cy="452596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29" y="1341438"/>
            <a:ext cx="4375150" cy="4525962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480" y="1341438"/>
            <a:ext cx="4375150" cy="4525962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FCF61-A780-364D-9540-3409DB4AB7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8" y="1535113"/>
            <a:ext cx="4378590" cy="639762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8" y="2174875"/>
            <a:ext cx="4378590" cy="3951288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46"/>
            <a:ext cx="5537729" cy="585311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0" y="1435113"/>
            <a:ext cx="3259006" cy="4691063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3467"/>
            </a:lvl1pPr>
            <a:lvl2pPr marL="494945" indent="0">
              <a:buNone/>
              <a:defRPr sz="3033"/>
            </a:lvl2pPr>
            <a:lvl3pPr marL="989888" indent="0">
              <a:buNone/>
              <a:defRPr sz="2600"/>
            </a:lvl3pPr>
            <a:lvl4pPr marL="1484835" indent="0">
              <a:buNone/>
              <a:defRPr sz="2167"/>
            </a:lvl4pPr>
            <a:lvl5pPr marL="1979777" indent="0">
              <a:buNone/>
              <a:defRPr sz="2167"/>
            </a:lvl5pPr>
            <a:lvl6pPr marL="2474723" indent="0">
              <a:buNone/>
              <a:defRPr sz="2167"/>
            </a:lvl6pPr>
            <a:lvl7pPr marL="2969669" indent="0">
              <a:buNone/>
              <a:defRPr sz="2167"/>
            </a:lvl7pPr>
            <a:lvl8pPr marL="3464612" indent="0">
              <a:buNone/>
              <a:defRPr sz="2167"/>
            </a:lvl8pPr>
            <a:lvl9pPr marL="3959557" indent="0">
              <a:buNone/>
              <a:defRPr sz="21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17"/>
            <a:ext cx="8915400" cy="4525963"/>
          </a:xfrm>
          <a:prstGeom prst="rect">
            <a:avLst/>
          </a:prstGeom>
        </p:spPr>
        <p:txBody>
          <a:bodyPr vert="eaVert"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700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700"/>
            <a:ext cx="6521450" cy="5516563"/>
          </a:xfrm>
          <a:prstGeom prst="rect">
            <a:avLst/>
          </a:prstGeom>
        </p:spPr>
        <p:txBody>
          <a:bodyPr vert="eaVert"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2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 algn="ctr">
              <a:buNone/>
              <a:defRPr/>
            </a:lvl1pPr>
            <a:lvl2pPr marL="494945" indent="0" algn="ctr">
              <a:buNone/>
              <a:defRPr/>
            </a:lvl2pPr>
            <a:lvl3pPr marL="989888" indent="0" algn="ctr">
              <a:buNone/>
              <a:defRPr/>
            </a:lvl3pPr>
            <a:lvl4pPr marL="1484835" indent="0" algn="ctr">
              <a:buNone/>
              <a:defRPr/>
            </a:lvl4pPr>
            <a:lvl5pPr marL="1979777" indent="0" algn="ctr">
              <a:buNone/>
              <a:defRPr/>
            </a:lvl5pPr>
            <a:lvl6pPr marL="2474723" indent="0" algn="ctr">
              <a:buNone/>
              <a:defRPr/>
            </a:lvl6pPr>
            <a:lvl7pPr marL="2969669" indent="0" algn="ctr">
              <a:buNone/>
              <a:defRPr/>
            </a:lvl7pPr>
            <a:lvl8pPr marL="3464612" indent="0" algn="ctr">
              <a:buNone/>
              <a:defRPr/>
            </a:lvl8pPr>
            <a:lvl9pPr marL="395955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17"/>
            <a:ext cx="8915400" cy="4525963"/>
          </a:xfrm>
          <a:prstGeom prst="rect">
            <a:avLst/>
          </a:prstGeom>
        </p:spPr>
        <p:txBody>
          <a:bodyPr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98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167"/>
            </a:lvl1pPr>
            <a:lvl2pPr marL="494945" indent="0">
              <a:buNone/>
              <a:defRPr sz="1950"/>
            </a:lvl2pPr>
            <a:lvl3pPr marL="989888" indent="0">
              <a:buNone/>
              <a:defRPr sz="1733"/>
            </a:lvl3pPr>
            <a:lvl4pPr marL="1484835" indent="0">
              <a:buNone/>
              <a:defRPr sz="1517"/>
            </a:lvl4pPr>
            <a:lvl5pPr marL="1979777" indent="0">
              <a:buNone/>
              <a:defRPr sz="1517"/>
            </a:lvl5pPr>
            <a:lvl6pPr marL="2474723" indent="0">
              <a:buNone/>
              <a:defRPr sz="1517"/>
            </a:lvl6pPr>
            <a:lvl7pPr marL="2969669" indent="0">
              <a:buNone/>
              <a:defRPr sz="1517"/>
            </a:lvl7pPr>
            <a:lvl8pPr marL="3464612" indent="0">
              <a:buNone/>
              <a:defRPr sz="1517"/>
            </a:lvl8pPr>
            <a:lvl9pPr marL="3959557" indent="0">
              <a:buNone/>
              <a:defRPr sz="151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8" y="1535113"/>
            <a:ext cx="437859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8" y="2174875"/>
            <a:ext cx="437859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52EDC-DD08-E842-A0E8-9654B70115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17"/>
            <a:ext cx="4375150" cy="452596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7"/>
            <a:ext cx="4375150" cy="452596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8" y="1535113"/>
            <a:ext cx="4378590" cy="639762"/>
          </a:xfrm>
          <a:prstGeom prst="rect">
            <a:avLst/>
          </a:prstGeom>
        </p:spPr>
        <p:txBody>
          <a:bodyPr lIns="91376" tIns="45690" rIns="91376" bIns="45690" anchor="b"/>
          <a:lstStyle>
            <a:lvl1pPr marL="0" indent="0">
              <a:buNone/>
              <a:defRPr sz="2600" b="1"/>
            </a:lvl1pPr>
            <a:lvl2pPr marL="494945" indent="0">
              <a:buNone/>
              <a:defRPr sz="2167" b="1"/>
            </a:lvl2pPr>
            <a:lvl3pPr marL="989888" indent="0">
              <a:buNone/>
              <a:defRPr sz="1950" b="1"/>
            </a:lvl3pPr>
            <a:lvl4pPr marL="1484835" indent="0">
              <a:buNone/>
              <a:defRPr sz="1733" b="1"/>
            </a:lvl4pPr>
            <a:lvl5pPr marL="1979777" indent="0">
              <a:buNone/>
              <a:defRPr sz="1733" b="1"/>
            </a:lvl5pPr>
            <a:lvl6pPr marL="2474723" indent="0">
              <a:buNone/>
              <a:defRPr sz="1733" b="1"/>
            </a:lvl6pPr>
            <a:lvl7pPr marL="2969669" indent="0">
              <a:buNone/>
              <a:defRPr sz="1733" b="1"/>
            </a:lvl7pPr>
            <a:lvl8pPr marL="3464612" indent="0">
              <a:buNone/>
              <a:defRPr sz="1733" b="1"/>
            </a:lvl8pPr>
            <a:lvl9pPr marL="3959557" indent="0">
              <a:buNone/>
              <a:defRPr sz="17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8" y="2174875"/>
            <a:ext cx="4378590" cy="3951288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46"/>
            <a:ext cx="5537729" cy="5853113"/>
          </a:xfrm>
          <a:prstGeom prst="rect">
            <a:avLst/>
          </a:prstGeom>
        </p:spPr>
        <p:txBody>
          <a:bodyPr lIns="91376" tIns="45690" rIns="91376" bIns="45690"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0" y="1435113"/>
            <a:ext cx="3259006" cy="4691063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3467"/>
            </a:lvl1pPr>
            <a:lvl2pPr marL="494945" indent="0">
              <a:buNone/>
              <a:defRPr sz="3033"/>
            </a:lvl2pPr>
            <a:lvl3pPr marL="989888" indent="0">
              <a:buNone/>
              <a:defRPr sz="2600"/>
            </a:lvl3pPr>
            <a:lvl4pPr marL="1484835" indent="0">
              <a:buNone/>
              <a:defRPr sz="2167"/>
            </a:lvl4pPr>
            <a:lvl5pPr marL="1979777" indent="0">
              <a:buNone/>
              <a:defRPr sz="2167"/>
            </a:lvl5pPr>
            <a:lvl6pPr marL="2474723" indent="0">
              <a:buNone/>
              <a:defRPr sz="2167"/>
            </a:lvl6pPr>
            <a:lvl7pPr marL="2969669" indent="0">
              <a:buNone/>
              <a:defRPr sz="2167"/>
            </a:lvl7pPr>
            <a:lvl8pPr marL="3464612" indent="0">
              <a:buNone/>
              <a:defRPr sz="2167"/>
            </a:lvl8pPr>
            <a:lvl9pPr marL="3959557" indent="0">
              <a:buNone/>
              <a:defRPr sz="21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1376" tIns="45690" rIns="91376" bIns="45690"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17"/>
            <a:ext cx="8915400" cy="4525963"/>
          </a:xfrm>
          <a:prstGeom prst="rect">
            <a:avLst/>
          </a:prstGeom>
        </p:spPr>
        <p:txBody>
          <a:bodyPr vert="eaVert"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97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697"/>
            <a:ext cx="6521450" cy="5516563"/>
          </a:xfrm>
          <a:prstGeom prst="rect">
            <a:avLst/>
          </a:prstGeom>
        </p:spPr>
        <p:txBody>
          <a:bodyPr vert="eaVert" lIns="91376" tIns="45690" rIns="91376" bIns="456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434FF-DC44-4541-827B-7265543905E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9E718-BE38-EC4F-8B84-34A1EF8CD0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0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69"/>
            <a:ext cx="5537729" cy="5853113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0" y="1435113"/>
            <a:ext cx="3259006" cy="4691063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2DF1C-A003-4F42-8017-5CAA1687C6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67"/>
            </a:lvl1pPr>
            <a:lvl2pPr marL="494945" indent="0">
              <a:buNone/>
              <a:defRPr sz="3033"/>
            </a:lvl2pPr>
            <a:lvl3pPr marL="989888" indent="0">
              <a:buNone/>
              <a:defRPr sz="2600"/>
            </a:lvl3pPr>
            <a:lvl4pPr marL="1484835" indent="0">
              <a:buNone/>
              <a:defRPr sz="2167"/>
            </a:lvl4pPr>
            <a:lvl5pPr marL="1979777" indent="0">
              <a:buNone/>
              <a:defRPr sz="2167"/>
            </a:lvl5pPr>
            <a:lvl6pPr marL="2474723" indent="0">
              <a:buNone/>
              <a:defRPr sz="2167"/>
            </a:lvl6pPr>
            <a:lvl7pPr marL="2969669" indent="0">
              <a:buNone/>
              <a:defRPr sz="2167"/>
            </a:lvl7pPr>
            <a:lvl8pPr marL="3464612" indent="0">
              <a:buNone/>
              <a:defRPr sz="2167"/>
            </a:lvl8pPr>
            <a:lvl9pPr marL="3959557" indent="0">
              <a:buNone/>
              <a:defRPr sz="21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17"/>
            </a:lvl1pPr>
            <a:lvl2pPr marL="494945" indent="0">
              <a:buNone/>
              <a:defRPr sz="1300"/>
            </a:lvl2pPr>
            <a:lvl3pPr marL="989888" indent="0">
              <a:buNone/>
              <a:defRPr sz="1083"/>
            </a:lvl3pPr>
            <a:lvl4pPr marL="1484835" indent="0">
              <a:buNone/>
              <a:defRPr sz="975"/>
            </a:lvl4pPr>
            <a:lvl5pPr marL="1979777" indent="0">
              <a:buNone/>
              <a:defRPr sz="975"/>
            </a:lvl5pPr>
            <a:lvl6pPr marL="2474723" indent="0">
              <a:buNone/>
              <a:defRPr sz="975"/>
            </a:lvl6pPr>
            <a:lvl7pPr marL="2969669" indent="0">
              <a:buNone/>
              <a:defRPr sz="975"/>
            </a:lvl7pPr>
            <a:lvl8pPr marL="3464612" indent="0">
              <a:buNone/>
              <a:defRPr sz="975"/>
            </a:lvl8pPr>
            <a:lvl9pPr marL="3959557" indent="0">
              <a:buNone/>
              <a:defRPr sz="975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BE82C-6935-174E-B8DF-D5FA473CE4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8.wmf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13" Type="http://schemas.openxmlformats.org/officeDocument/2006/relationships/image" Target="../media/image8.wmf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747"/>
            <a:ext cx="9906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8991" tIns="49498" rIns="98991" bIns="4949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4"/>
            <a:ext cx="9906000" cy="9810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8991" tIns="49498" rIns="98991" bIns="4949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152401"/>
            <a:ext cx="85026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229" y="134143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039" y="6557963"/>
            <a:ext cx="9009988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>
            <a:lvl1pPr>
              <a:defRPr sz="13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58397" y="6524747"/>
            <a:ext cx="94760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>
            <a:lvl1pPr algn="r">
              <a:defRPr sz="1517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A35F98A2-9BBE-0044-9B81-285671F17AE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906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8991" tIns="49498" rIns="98991" bIns="49498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1" name="Picture 9" descr="CMS-Color-Label"/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05251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2039" y="973138"/>
            <a:ext cx="9906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8991" tIns="49498" rIns="98991" bIns="49498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3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832850" y="38100"/>
            <a:ext cx="103875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WordArt 18"/>
          <p:cNvSpPr>
            <a:spLocks noChangeArrowheads="1" noChangeShapeType="1"/>
          </p:cNvSpPr>
          <p:nvPr userDrawn="1"/>
        </p:nvSpPr>
        <p:spPr bwMode="auto">
          <a:xfrm>
            <a:off x="7677150" y="76209"/>
            <a:ext cx="1073150" cy="758825"/>
          </a:xfrm>
          <a:prstGeom prst="rect">
            <a:avLst/>
          </a:prstGeom>
        </p:spPr>
        <p:txBody>
          <a:bodyPr wrap="none" lIns="98991" tIns="49498" rIns="98991" bIns="49498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467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94945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89888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484835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979777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71208" indent="-371208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3033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804285" indent="-309341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237362" indent="-247476" algn="l" rtl="0" eaLnBrk="0" fontAlgn="base" hangingPunct="0">
        <a:spcBef>
          <a:spcPct val="20000"/>
        </a:spcBef>
        <a:spcAft>
          <a:spcPct val="0"/>
        </a:spcAft>
        <a:buChar char="•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732305" indent="-247476" algn="l" rtl="0" eaLnBrk="0" fontAlgn="base" hangingPunct="0">
        <a:spcBef>
          <a:spcPct val="20000"/>
        </a:spcBef>
        <a:spcAft>
          <a:spcPct val="0"/>
        </a:spcAft>
        <a:buChar char="–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227251" indent="-247476" algn="l" rtl="0" eaLnBrk="0" fontAlgn="base" hangingPunct="0">
        <a:spcBef>
          <a:spcPct val="20000"/>
        </a:spcBef>
        <a:spcAft>
          <a:spcPct val="0"/>
        </a:spcAft>
        <a:buChar char="»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722194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3217139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712086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4207025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94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89888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483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7977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4723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69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4612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5955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747"/>
            <a:ext cx="9906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8991" tIns="49498" rIns="98991" bIns="4949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4"/>
            <a:ext cx="9906000" cy="9810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8991" tIns="49498" rIns="98991" bIns="4949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152401"/>
            <a:ext cx="85026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229" y="134143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039" y="6557963"/>
            <a:ext cx="9009988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>
            <a:lvl1pPr>
              <a:defRPr sz="13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HSDT11 December 2017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58397" y="6524747"/>
            <a:ext cx="94760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>
            <a:lvl1pPr algn="r">
              <a:defRPr sz="1517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124BBF74-DEB9-0542-A744-A2C41102FC0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906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8991" tIns="49498" rIns="98991" bIns="49498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09" name="Picture 9" descr="CMS-Color-Label"/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05251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2039" y="973138"/>
            <a:ext cx="9906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8991" tIns="49498" rIns="98991" bIns="49498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11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832850" y="38100"/>
            <a:ext cx="103875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WordArt 18"/>
          <p:cNvSpPr>
            <a:spLocks noChangeArrowheads="1" noChangeShapeType="1"/>
          </p:cNvSpPr>
          <p:nvPr userDrawn="1"/>
        </p:nvSpPr>
        <p:spPr bwMode="auto">
          <a:xfrm>
            <a:off x="7677150" y="76209"/>
            <a:ext cx="1073150" cy="758825"/>
          </a:xfrm>
          <a:prstGeom prst="rect">
            <a:avLst/>
          </a:prstGeom>
        </p:spPr>
        <p:txBody>
          <a:bodyPr wrap="none" lIns="98991" tIns="49498" rIns="98991" bIns="49498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467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94945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89888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484835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979777" algn="l" rtl="0" fontAlgn="base">
        <a:spcBef>
          <a:spcPct val="0"/>
        </a:spcBef>
        <a:spcAft>
          <a:spcPct val="0"/>
        </a:spcAft>
        <a:defRPr sz="3467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71208" indent="-371208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3033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804285" indent="-309341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237362" indent="-247476" algn="l" rtl="0" eaLnBrk="0" fontAlgn="base" hangingPunct="0">
        <a:spcBef>
          <a:spcPct val="20000"/>
        </a:spcBef>
        <a:spcAft>
          <a:spcPct val="0"/>
        </a:spcAft>
        <a:buChar char="•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732305" indent="-247476" algn="l" rtl="0" eaLnBrk="0" fontAlgn="base" hangingPunct="0">
        <a:spcBef>
          <a:spcPct val="20000"/>
        </a:spcBef>
        <a:spcAft>
          <a:spcPct val="0"/>
        </a:spcAft>
        <a:buChar char="–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227251" indent="-247476" algn="l" rtl="0" eaLnBrk="0" fontAlgn="base" hangingPunct="0">
        <a:spcBef>
          <a:spcPct val="20000"/>
        </a:spcBef>
        <a:spcAft>
          <a:spcPct val="0"/>
        </a:spcAft>
        <a:buChar char="»"/>
        <a:defRPr sz="2167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722194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3217139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712086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4207025" indent="-247476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94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89888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483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7977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4723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69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4612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5955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143000"/>
            <a:ext cx="89154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6" tIns="45690" rIns="91376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559672"/>
            <a:ext cx="2311400" cy="161925"/>
          </a:xfrm>
          <a:prstGeom prst="rect">
            <a:avLst/>
          </a:prstGeom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1" y="6559672"/>
            <a:ext cx="3136900" cy="161925"/>
          </a:xfrm>
          <a:prstGeom prst="rect">
            <a:avLst/>
          </a:prstGeom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559672"/>
            <a:ext cx="2311400" cy="161925"/>
          </a:xfrm>
          <a:prstGeom prst="rect">
            <a:avLst/>
          </a:prstGeom>
        </p:spPr>
        <p:txBody>
          <a:bodyPr vert="horz" wrap="square" lIns="91376" tIns="45690" rIns="91376" bIns="45690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fld id="{B5131186-A37D-DD4F-94BA-70F6FD9173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44" r:id="rId12"/>
    <p:sldLayoutId id="2147483745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algn="r" defTabSz="494945" rtl="0" eaLnBrk="0" fontAlgn="base" hangingPunct="0">
        <a:spcBef>
          <a:spcPct val="0"/>
        </a:spcBef>
        <a:spcAft>
          <a:spcPct val="0"/>
        </a:spcAft>
        <a:defRPr sz="3033" kern="1200">
          <a:solidFill>
            <a:srgbClr val="00009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defTabSz="494945" rtl="0" eaLnBrk="0" fontAlgn="base" hangingPunct="0">
        <a:spcBef>
          <a:spcPct val="0"/>
        </a:spcBef>
        <a:spcAft>
          <a:spcPct val="0"/>
        </a:spcAft>
        <a:defRPr sz="3033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r" defTabSz="494945" rtl="0" eaLnBrk="0" fontAlgn="base" hangingPunct="0">
        <a:spcBef>
          <a:spcPct val="0"/>
        </a:spcBef>
        <a:spcAft>
          <a:spcPct val="0"/>
        </a:spcAft>
        <a:defRPr sz="3033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r" defTabSz="494945" rtl="0" eaLnBrk="0" fontAlgn="base" hangingPunct="0">
        <a:spcBef>
          <a:spcPct val="0"/>
        </a:spcBef>
        <a:spcAft>
          <a:spcPct val="0"/>
        </a:spcAft>
        <a:defRPr sz="3033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r" defTabSz="494945" rtl="0" eaLnBrk="0" fontAlgn="base" hangingPunct="0">
        <a:spcBef>
          <a:spcPct val="0"/>
        </a:spcBef>
        <a:spcAft>
          <a:spcPct val="0"/>
        </a:spcAft>
        <a:defRPr sz="3033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94945" algn="ctr" defTabSz="494945" rtl="0" fontAlgn="base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89888" algn="ctr" defTabSz="494945" rtl="0" fontAlgn="base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484835" algn="ctr" defTabSz="494945" rtl="0" fontAlgn="base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979777" algn="ctr" defTabSz="494945" rtl="0" fontAlgn="base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71208" indent="-371208" algn="l" defTabSz="494945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167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481195" indent="-288718" algn="l" defTabSz="494945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950" kern="1200">
          <a:solidFill>
            <a:srgbClr val="000090"/>
          </a:solidFill>
          <a:latin typeface="+mn-lt"/>
          <a:ea typeface="ＭＳ Ｐゴシック" pitchFamily="-110" charset="-128"/>
          <a:cs typeface="+mn-cs"/>
        </a:defRPr>
      </a:lvl2pPr>
      <a:lvl3pPr marL="783661" indent="-302466" algn="l" defTabSz="494945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264858" indent="-288718" algn="l" defTabSz="494945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95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227251" indent="-247476" algn="l" defTabSz="494945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167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722194" indent="-247476" algn="l" defTabSz="49494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7139" indent="-247476" algn="l" defTabSz="49494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2086" indent="-247476" algn="l" defTabSz="49494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7025" indent="-247476" algn="l" defTabSz="49494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94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89888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4835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7977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4723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69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4612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59557" algn="l" defTabSz="49494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1949" y="63501"/>
            <a:ext cx="1001712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Line 3"/>
          <p:cNvSpPr>
            <a:spLocks noChangeShapeType="1"/>
          </p:cNvSpPr>
          <p:nvPr/>
        </p:nvSpPr>
        <p:spPr bwMode="auto">
          <a:xfrm flipH="1">
            <a:off x="225470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ffectLst/>
        </p:spPr>
        <p:txBody>
          <a:bodyPr wrap="none" lIns="98991" tIns="49498" rIns="98991" bIns="49498" anchor="ctr"/>
          <a:lstStyle/>
          <a:p>
            <a:pPr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086620" y="152401"/>
            <a:ext cx="2133600" cy="33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2" tIns="48122" rIns="97962" bIns="48122">
            <a:spAutoFit/>
          </a:bodyPr>
          <a:lstStyle/>
          <a:p>
            <a:pPr eaLnBrk="0" hangingPunct="0">
              <a:defRPr/>
            </a:pPr>
            <a:r>
              <a:rPr lang="en-US" sz="1517" dirty="0">
                <a:latin typeface="Times" pitchFamily="1" charset="0"/>
              </a:rPr>
              <a:t>MB 23 Feb 2012 AB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64" y="609601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0426" tIns="44420" rIns="90426" bIns="444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30211" y="914463"/>
            <a:ext cx="838200" cy="5500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8991" tIns="49498" rIns="98991" bIns="49498">
            <a:spAutoFit/>
          </a:bodyPr>
          <a:lstStyle/>
          <a:p>
            <a:pPr eaLnBrk="0" hangingPunct="0">
              <a:defRPr/>
            </a:pPr>
            <a:r>
              <a:rPr lang="en-US" sz="975">
                <a:latin typeface="Times New Roman" pitchFamily="18" charset="0"/>
              </a:rPr>
              <a:t>   Technical </a:t>
            </a:r>
          </a:p>
          <a:p>
            <a:pPr eaLnBrk="0" hangingPunct="0">
              <a:defRPr/>
            </a:pPr>
            <a:r>
              <a:rPr lang="en-US" sz="975">
                <a:latin typeface="Times New Roman" pitchFamily="18" charset="0"/>
              </a:rPr>
              <a:t>Coordination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5pPr>
      <a:lvl6pPr marL="494945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6pPr>
      <a:lvl7pPr marL="989888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7pPr>
      <a:lvl8pPr marL="1484835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8pPr>
      <a:lvl9pPr marL="1979777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9pPr>
    </p:titleStyle>
    <p:bodyStyle>
      <a:lvl1pPr marL="371208" indent="-371208" algn="l" rtl="0" eaLnBrk="0" fontAlgn="base" hangingPunct="0">
        <a:spcBef>
          <a:spcPct val="20000"/>
        </a:spcBef>
        <a:spcAft>
          <a:spcPct val="0"/>
        </a:spcAft>
        <a:buChar char="•"/>
        <a:defRPr sz="3467">
          <a:solidFill>
            <a:schemeClr val="tx1"/>
          </a:solidFill>
          <a:latin typeface="+mn-lt"/>
          <a:ea typeface="+mn-ea"/>
          <a:cs typeface="+mn-cs"/>
        </a:defRPr>
      </a:lvl1pPr>
      <a:lvl2pPr marL="804285" indent="-309341" algn="l" rtl="0" eaLnBrk="0" fontAlgn="base" hangingPunct="0">
        <a:spcBef>
          <a:spcPct val="20000"/>
        </a:spcBef>
        <a:spcAft>
          <a:spcPct val="0"/>
        </a:spcAft>
        <a:buChar char="–"/>
        <a:defRPr sz="3033">
          <a:solidFill>
            <a:schemeClr val="tx1"/>
          </a:solidFill>
          <a:latin typeface="+mn-lt"/>
          <a:ea typeface="ＭＳ Ｐゴシック" pitchFamily="-1" charset="-128"/>
        </a:defRPr>
      </a:lvl2pPr>
      <a:lvl3pPr marL="1237362" indent="-24747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pitchFamily="-1" charset="-128"/>
        </a:defRPr>
      </a:lvl3pPr>
      <a:lvl4pPr marL="1732305" indent="-247476" algn="l" rtl="0" eaLnBrk="0" fontAlgn="base" hangingPunct="0">
        <a:spcBef>
          <a:spcPct val="20000"/>
        </a:spcBef>
        <a:spcAft>
          <a:spcPct val="0"/>
        </a:spcAft>
        <a:buChar char="–"/>
        <a:defRPr sz="2167">
          <a:solidFill>
            <a:schemeClr val="tx1"/>
          </a:solidFill>
          <a:latin typeface="+mn-lt"/>
          <a:ea typeface="ＭＳ Ｐゴシック" pitchFamily="-1" charset="-128"/>
        </a:defRPr>
      </a:lvl4pPr>
      <a:lvl5pPr marL="2227251" indent="-247476" algn="l" rtl="0" eaLnBrk="0" fontAlgn="base" hangingPunct="0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  <a:ea typeface="ＭＳ Ｐゴシック" pitchFamily="-1" charset="-128"/>
        </a:defRPr>
      </a:lvl5pPr>
      <a:lvl6pPr marL="2722194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6pPr>
      <a:lvl7pPr marL="3217139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7pPr>
      <a:lvl8pPr marL="3712086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8pPr>
      <a:lvl9pPr marL="4207025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945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89888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4835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79777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4723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69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4612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59557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1949" y="63501"/>
            <a:ext cx="1001712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Line 3"/>
          <p:cNvSpPr>
            <a:spLocks noChangeShapeType="1"/>
          </p:cNvSpPr>
          <p:nvPr/>
        </p:nvSpPr>
        <p:spPr bwMode="auto">
          <a:xfrm flipH="1">
            <a:off x="225464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ffectLst/>
        </p:spPr>
        <p:txBody>
          <a:bodyPr wrap="none" lIns="98991" tIns="49498" rIns="98991" bIns="49498" anchor="ctr"/>
          <a:lstStyle/>
          <a:p>
            <a:pPr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086610" y="152401"/>
            <a:ext cx="2133600" cy="33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2" tIns="48122" rIns="97962" bIns="48122">
            <a:spAutoFit/>
          </a:bodyPr>
          <a:lstStyle/>
          <a:p>
            <a:pPr eaLnBrk="0" hangingPunct="0">
              <a:defRPr/>
            </a:pPr>
            <a:r>
              <a:rPr lang="en-US" sz="1517" dirty="0">
                <a:latin typeface="Times" pitchFamily="1" charset="0"/>
              </a:rPr>
              <a:t>MB 23 Feb 2012 AB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64" y="609601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0426" tIns="44420" rIns="90426" bIns="444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30211" y="914461"/>
            <a:ext cx="838200" cy="5500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8991" tIns="49498" rIns="98991" bIns="49498">
            <a:spAutoFit/>
          </a:bodyPr>
          <a:lstStyle/>
          <a:p>
            <a:pPr eaLnBrk="0" hangingPunct="0">
              <a:defRPr/>
            </a:pPr>
            <a:r>
              <a:rPr lang="en-US" sz="975">
                <a:latin typeface="Times New Roman" pitchFamily="18" charset="0"/>
              </a:rPr>
              <a:t>   Technical </a:t>
            </a:r>
          </a:p>
          <a:p>
            <a:pPr eaLnBrk="0" hangingPunct="0">
              <a:defRPr/>
            </a:pPr>
            <a:r>
              <a:rPr lang="en-US" sz="975">
                <a:latin typeface="Times New Roman" pitchFamily="18" charset="0"/>
              </a:rPr>
              <a:t>Coordination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5pPr>
      <a:lvl6pPr marL="494945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6pPr>
      <a:lvl7pPr marL="989888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7pPr>
      <a:lvl8pPr marL="1484835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8pPr>
      <a:lvl9pPr marL="1979777" algn="ctr" rtl="0" fontAlgn="base">
        <a:spcBef>
          <a:spcPct val="0"/>
        </a:spcBef>
        <a:spcAft>
          <a:spcPct val="0"/>
        </a:spcAft>
        <a:defRPr sz="3467" b="1">
          <a:solidFill>
            <a:srgbClr val="B50069"/>
          </a:solidFill>
          <a:latin typeface="Times" pitchFamily="18" charset="0"/>
        </a:defRPr>
      </a:lvl9pPr>
    </p:titleStyle>
    <p:bodyStyle>
      <a:lvl1pPr marL="371208" indent="-371208" algn="l" rtl="0" eaLnBrk="0" fontAlgn="base" hangingPunct="0">
        <a:spcBef>
          <a:spcPct val="20000"/>
        </a:spcBef>
        <a:spcAft>
          <a:spcPct val="0"/>
        </a:spcAft>
        <a:buChar char="•"/>
        <a:defRPr sz="3467">
          <a:solidFill>
            <a:schemeClr val="tx1"/>
          </a:solidFill>
          <a:latin typeface="+mn-lt"/>
          <a:ea typeface="+mn-ea"/>
          <a:cs typeface="+mn-cs"/>
        </a:defRPr>
      </a:lvl1pPr>
      <a:lvl2pPr marL="804285" indent="-309341" algn="l" rtl="0" eaLnBrk="0" fontAlgn="base" hangingPunct="0">
        <a:spcBef>
          <a:spcPct val="20000"/>
        </a:spcBef>
        <a:spcAft>
          <a:spcPct val="0"/>
        </a:spcAft>
        <a:buChar char="–"/>
        <a:defRPr sz="3033">
          <a:solidFill>
            <a:schemeClr val="tx1"/>
          </a:solidFill>
          <a:latin typeface="+mn-lt"/>
          <a:ea typeface="ＭＳ Ｐゴシック" pitchFamily="-1" charset="-128"/>
        </a:defRPr>
      </a:lvl2pPr>
      <a:lvl3pPr marL="1237362" indent="-24747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pitchFamily="-1" charset="-128"/>
        </a:defRPr>
      </a:lvl3pPr>
      <a:lvl4pPr marL="1732305" indent="-247476" algn="l" rtl="0" eaLnBrk="0" fontAlgn="base" hangingPunct="0">
        <a:spcBef>
          <a:spcPct val="20000"/>
        </a:spcBef>
        <a:spcAft>
          <a:spcPct val="0"/>
        </a:spcAft>
        <a:buChar char="–"/>
        <a:defRPr sz="2167">
          <a:solidFill>
            <a:schemeClr val="tx1"/>
          </a:solidFill>
          <a:latin typeface="+mn-lt"/>
          <a:ea typeface="ＭＳ Ｐゴシック" pitchFamily="-1" charset="-128"/>
        </a:defRPr>
      </a:lvl4pPr>
      <a:lvl5pPr marL="2227251" indent="-247476" algn="l" rtl="0" eaLnBrk="0" fontAlgn="base" hangingPunct="0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  <a:ea typeface="ＭＳ Ｐゴシック" pitchFamily="-1" charset="-128"/>
        </a:defRPr>
      </a:lvl5pPr>
      <a:lvl6pPr marL="2722194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6pPr>
      <a:lvl7pPr marL="3217139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7pPr>
      <a:lvl8pPr marL="3712086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8pPr>
      <a:lvl9pPr marL="4207025" indent="-247476" algn="l" rtl="0" fontAlgn="base">
        <a:spcBef>
          <a:spcPct val="20000"/>
        </a:spcBef>
        <a:spcAft>
          <a:spcPct val="0"/>
        </a:spcAft>
        <a:buChar char="•"/>
        <a:defRPr sz="21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945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89888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4835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79777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4723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69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4612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59557" algn="l" defTabSz="989888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://authors.elsevier.com/journal/nim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7.emf"/><Relationship Id="rId3" Type="http://schemas.openxmlformats.org/officeDocument/2006/relationships/image" Target="../media/image1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defTabSz="481195"/>
            <a:r>
              <a:rPr lang="en-US" dirty="0" smtClean="0"/>
              <a:t>HSDT11 &amp; SOIPIX2 closing remarks </a:t>
            </a:r>
            <a:endParaRPr lang="en-US" dirty="0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9939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buFont typeface="Wingdings" pitchFamily="-106" charset="2"/>
              <a:buNone/>
            </a:pPr>
            <a:endParaRPr lang="en-US" dirty="0">
              <a:solidFill>
                <a:srgbClr val="898989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r">
              <a:buFont typeface="Wingdings" pitchFamily="-106" charset="2"/>
              <a:buNone/>
            </a:pPr>
            <a:endParaRPr lang="en-US" dirty="0">
              <a:solidFill>
                <a:srgbClr val="898989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r">
              <a:buFont typeface="Wingdings" pitchFamily="-106" charset="2"/>
              <a:buNone/>
            </a:pPr>
            <a:endParaRPr lang="en-US" dirty="0">
              <a:solidFill>
                <a:srgbClr val="898989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D0FF-FF5E-B64C-BBBF-040D28EAA5FA}" type="slidenum">
              <a:rPr lang="en-US" smtClean="0"/>
              <a:pPr/>
              <a:t>1</a:t>
            </a:fld>
            <a:endParaRPr lang="en-US"/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 flipV="1">
            <a:off x="1190098" y="3366432"/>
            <a:ext cx="8473413" cy="3955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9" name="TextBox 8"/>
          <p:cNvSpPr txBox="1"/>
          <p:nvPr/>
        </p:nvSpPr>
        <p:spPr>
          <a:xfrm>
            <a:off x="8199474" y="3590436"/>
            <a:ext cx="905237" cy="376962"/>
          </a:xfrm>
          <a:prstGeom prst="rect">
            <a:avLst/>
          </a:prstGeom>
          <a:noFill/>
        </p:spPr>
        <p:txBody>
          <a:bodyPr wrap="none" lIns="98991" tIns="49498" rIns="98991" bIns="49498" rtlCol="0">
            <a:spAutoFit/>
          </a:bodyPr>
          <a:lstStyle/>
          <a:p>
            <a:pPr algn="r"/>
            <a:r>
              <a:rPr lang="en-US" dirty="0" smtClean="0"/>
              <a:t>G. Hall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" y="6384659"/>
            <a:ext cx="1319080" cy="47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852" b="11111"/>
          <a:stretch/>
        </p:blipFill>
        <p:spPr>
          <a:xfrm>
            <a:off x="1203782" y="3576457"/>
            <a:ext cx="4361538" cy="25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has driven many significant developments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and the experiment upgrades are continuing to do so</a:t>
            </a:r>
          </a:p>
          <a:p>
            <a:pPr lvl="1"/>
            <a:r>
              <a:rPr lang="en-GB" dirty="0" smtClean="0"/>
              <a:t>this was made clear again in the conference</a:t>
            </a:r>
          </a:p>
          <a:p>
            <a:endParaRPr lang="en-GB" dirty="0"/>
          </a:p>
          <a:p>
            <a:r>
              <a:rPr lang="en-GB" dirty="0" smtClean="0"/>
              <a:t>already upgrades to pixel systems</a:t>
            </a:r>
          </a:p>
          <a:p>
            <a:pPr lvl="1"/>
            <a:r>
              <a:rPr lang="en-GB" dirty="0" smtClean="0"/>
              <a:t>generally very successful but not without issues</a:t>
            </a:r>
          </a:p>
          <a:p>
            <a:pPr lvl="1"/>
            <a:r>
              <a:rPr lang="en-GB" dirty="0" smtClean="0"/>
              <a:t>lessons for the future?</a:t>
            </a:r>
          </a:p>
          <a:p>
            <a:endParaRPr lang="en-GB" dirty="0"/>
          </a:p>
          <a:p>
            <a:r>
              <a:rPr lang="en-GB" dirty="0" smtClean="0"/>
              <a:t>and very substantial developments foreseen for HL-LHC</a:t>
            </a:r>
          </a:p>
          <a:p>
            <a:pPr lvl="1"/>
            <a:r>
              <a:rPr lang="en-GB" dirty="0" smtClean="0"/>
              <a:t>ambitious, both technically and for timescale </a:t>
            </a:r>
          </a:p>
          <a:p>
            <a:pPr lvl="1"/>
            <a:r>
              <a:rPr lang="en-GB" dirty="0" smtClean="0"/>
              <a:t>new types of detectors, some of which have been dreamt of but not yet realised</a:t>
            </a:r>
          </a:p>
          <a:p>
            <a:pPr lvl="2"/>
            <a:r>
              <a:rPr lang="en-GB" dirty="0" smtClean="0"/>
              <a:t>integrated sensors and electronics</a:t>
            </a:r>
          </a:p>
          <a:p>
            <a:pPr lvl="2"/>
            <a:r>
              <a:rPr lang="en-GB" dirty="0" smtClean="0"/>
              <a:t>detectors providing data to the trigger</a:t>
            </a:r>
          </a:p>
          <a:p>
            <a:pPr lvl="2"/>
            <a:r>
              <a:rPr lang="en-GB" dirty="0" smtClean="0"/>
              <a:t>systems with precise time </a:t>
            </a:r>
            <a:r>
              <a:rPr lang="en-GB" dirty="0" smtClean="0"/>
              <a:t>information</a:t>
            </a:r>
          </a:p>
          <a:p>
            <a:pPr lvl="2"/>
            <a:r>
              <a:rPr lang="en-GB" dirty="0" smtClean="0"/>
              <a:t>more new technologies, like 3D</a:t>
            </a:r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8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Pixels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00" y="1159672"/>
            <a:ext cx="78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9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systems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5300" y="1028700"/>
            <a:ext cx="8915400" cy="5213350"/>
          </a:xfrm>
        </p:spPr>
        <p:txBody>
          <a:bodyPr/>
          <a:lstStyle/>
          <a:p>
            <a:r>
              <a:rPr lang="en-GB" dirty="0" smtClean="0"/>
              <a:t>need significant care, time and effort </a:t>
            </a:r>
            <a:r>
              <a:rPr lang="mr-IN" dirty="0" smtClean="0"/>
              <a:t>–</a:t>
            </a:r>
            <a:r>
              <a:rPr lang="en-GB" dirty="0" smtClean="0"/>
              <a:t> including evaluation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00" y="1562100"/>
            <a:ext cx="696000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5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5300" y="977900"/>
            <a:ext cx="8915400" cy="5213350"/>
          </a:xfrm>
        </p:spPr>
        <p:txBody>
          <a:bodyPr/>
          <a:lstStyle/>
          <a:p>
            <a:r>
              <a:rPr lang="en-GB" dirty="0" smtClean="0"/>
              <a:t>It seems essential to master the art of team work</a:t>
            </a:r>
          </a:p>
          <a:p>
            <a:pPr lvl="1"/>
            <a:r>
              <a:rPr lang="en-GB" dirty="0" smtClean="0"/>
              <a:t>and some seem already to be achieving that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87"/>
          <a:stretch/>
        </p:blipFill>
        <p:spPr>
          <a:xfrm>
            <a:off x="584200" y="1828800"/>
            <a:ext cx="8160000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6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Really new detector modules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Complex in every respect - to deliver data for the L1 trigger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0" y="1818000"/>
            <a:ext cx="896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Really new features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900"/>
            <a:ext cx="990600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Advanced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0"/>
            <a:ext cx="8915400" cy="5213350"/>
          </a:xfrm>
        </p:spPr>
        <p:txBody>
          <a:bodyPr/>
          <a:lstStyle/>
          <a:p>
            <a:r>
              <a:rPr lang="en-GB" dirty="0" smtClean="0"/>
              <a:t>Our field has profited from technology evolution</a:t>
            </a:r>
          </a:p>
          <a:p>
            <a:pPr lvl="1"/>
            <a:r>
              <a:rPr lang="en-GB" dirty="0" smtClean="0"/>
              <a:t>will this continue to even more complex developments?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000" y="1818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9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lot has been learned about radiation damage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5300" y="990600"/>
            <a:ext cx="8915400" cy="5213350"/>
          </a:xfrm>
        </p:spPr>
        <p:txBody>
          <a:bodyPr/>
          <a:lstStyle/>
          <a:p>
            <a:r>
              <a:rPr lang="en-GB" dirty="0" smtClean="0"/>
              <a:t>but will it (ever?) be </a:t>
            </a:r>
            <a:r>
              <a:rPr lang="en-GB" dirty="0"/>
              <a:t>enough for another 20 </a:t>
            </a:r>
            <a:r>
              <a:rPr lang="en-GB" dirty="0" smtClean="0"/>
              <a:t>years?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00" y="1392238"/>
            <a:ext cx="4800000" cy="3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000" y="2239672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5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38300"/>
            <a:ext cx="8915400" cy="5213350"/>
          </a:xfrm>
        </p:spPr>
        <p:txBody>
          <a:bodyPr/>
          <a:lstStyle/>
          <a:p>
            <a:r>
              <a:rPr lang="en-GB" dirty="0" smtClean="0"/>
              <a:t>Perhaps a little less on applications than developments this </a:t>
            </a:r>
            <a:r>
              <a:rPr lang="en-GB" dirty="0" smtClean="0"/>
              <a:t>time </a:t>
            </a:r>
            <a:endParaRPr lang="en-GB" dirty="0" smtClean="0"/>
          </a:p>
          <a:p>
            <a:pPr lvl="1"/>
            <a:r>
              <a:rPr lang="en-GB" dirty="0" smtClean="0"/>
              <a:t>much recent R&amp;D progress, including many SOI contributions</a:t>
            </a:r>
          </a:p>
          <a:p>
            <a:pPr lvl="1"/>
            <a:endParaRPr lang="en-GB" dirty="0"/>
          </a:p>
          <a:p>
            <a:r>
              <a:rPr lang="en-GB" dirty="0" smtClean="0"/>
              <a:t>But some applications, such as photon science, have really come of age</a:t>
            </a:r>
          </a:p>
          <a:p>
            <a:pPr lvl="1"/>
            <a:r>
              <a:rPr lang="en-GB" dirty="0" smtClean="0"/>
              <a:t>fully exploiting pixel systems</a:t>
            </a:r>
          </a:p>
          <a:p>
            <a:pPr lvl="1"/>
            <a:r>
              <a:rPr lang="en-GB" dirty="0" smtClean="0"/>
              <a:t>in some respects, like data rates, possibly overtaking 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74638"/>
            <a:ext cx="5427692" cy="1080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09600" y="502298"/>
            <a:ext cx="1371600" cy="4468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0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imaging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Several (many?) large imaging systems now in use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00" y="1612900"/>
            <a:ext cx="728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149306"/>
            <a:ext cx="8915400" cy="775626"/>
          </a:xfrm>
        </p:spPr>
        <p:txBody>
          <a:bodyPr/>
          <a:lstStyle/>
          <a:p>
            <a:r>
              <a:rPr lang="en-US" dirty="0" smtClean="0"/>
              <a:t>First, a few important things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1" y="801166"/>
            <a:ext cx="9640006" cy="5799136"/>
          </a:xfrm>
        </p:spPr>
        <p:txBody>
          <a:bodyPr/>
          <a:lstStyle/>
          <a:p>
            <a:r>
              <a:rPr lang="en-US" sz="2400" dirty="0" smtClean="0"/>
              <a:t>Thank you for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pPr lvl="1"/>
            <a:endParaRPr lang="en-US" sz="2183" dirty="0"/>
          </a:p>
          <a:p>
            <a:r>
              <a:rPr lang="en-US" sz="2400" dirty="0" smtClean="0"/>
              <a:t>Immaculate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 </a:t>
            </a: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thanks!!!</a:t>
            </a:r>
            <a:r>
              <a:rPr lang="en-US" sz="1800" dirty="0" smtClean="0"/>
              <a:t> to </a:t>
            </a:r>
            <a:r>
              <a:rPr lang="en-US" sz="1800" dirty="0" err="1" smtClean="0"/>
              <a:t>Nobu</a:t>
            </a:r>
            <a:r>
              <a:rPr lang="en-US" sz="1800" dirty="0" smtClean="0"/>
              <a:t> and his small team for an outstanding job done</a:t>
            </a:r>
          </a:p>
          <a:p>
            <a:pPr lvl="1"/>
            <a:r>
              <a:rPr lang="en-US" sz="1800" dirty="0" smtClean="0"/>
              <a:t>which he plans to repeat in 2019</a:t>
            </a:r>
            <a:r>
              <a:rPr lang="mr-IN" sz="1800" dirty="0" smtClean="0"/>
              <a:t>…</a:t>
            </a:r>
            <a:endParaRPr lang="en-GB" sz="1800" dirty="0" smtClean="0"/>
          </a:p>
          <a:p>
            <a:pPr lvl="1"/>
            <a:r>
              <a:rPr lang="en-GB" sz="1800" dirty="0" smtClean="0"/>
              <a:t>I will return to this point at the end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400" dirty="0" smtClean="0"/>
              <a:t>Wonderful location and facilities</a:t>
            </a:r>
          </a:p>
          <a:p>
            <a:pPr lvl="1"/>
            <a:r>
              <a:rPr lang="en-US" sz="1800" dirty="0" smtClean="0"/>
              <a:t>the OIST campus is a beautiful and remarkable place</a:t>
            </a:r>
          </a:p>
          <a:p>
            <a:pPr lvl="1"/>
            <a:r>
              <a:rPr lang="en-US" sz="1800" dirty="0" smtClean="0"/>
              <a:t>and we have been aided by a lot of local support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Fitness lessons from Okinawa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and of course to participants for their contributions</a:t>
            </a:r>
          </a:p>
          <a:p>
            <a:endParaRPr lang="en-US" sz="2400" dirty="0"/>
          </a:p>
          <a:p>
            <a:pPr lvl="1"/>
            <a:endParaRPr lang="en-US" sz="2800" dirty="0"/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395" y="6393126"/>
            <a:ext cx="1319080" cy="47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t="1945" r="16914" b="45649"/>
          <a:stretch/>
        </p:blipFill>
        <p:spPr>
          <a:xfrm>
            <a:off x="7151143" y="2462245"/>
            <a:ext cx="246275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3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application of silicon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which will soon be seen in 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1501597"/>
            <a:ext cx="754000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33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Regularly studied using silicon telescopes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8461"/>
            <a:ext cx="8915400" cy="5213350"/>
          </a:xfrm>
        </p:spPr>
        <p:txBody>
          <a:bodyPr/>
          <a:lstStyle/>
          <a:p>
            <a:r>
              <a:rPr lang="en-GB" dirty="0" smtClean="0"/>
              <a:t>and tested inside the LHC machine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0"/>
            <a:ext cx="5200000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000" y="3121597"/>
            <a:ext cx="52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thing I learned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photon science, not only TLAs are permitted</a:t>
            </a:r>
          </a:p>
          <a:p>
            <a:pPr lvl="1"/>
            <a:r>
              <a:rPr lang="en-GB" dirty="0" smtClean="0"/>
              <a:t>it is possible to name your detectors after mountains with imaginative use of acronyms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there is a lot of scope here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1" y="2309675"/>
            <a:ext cx="7236922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attempt</a:t>
            </a:r>
            <a:br>
              <a:rPr lang="en-GB" dirty="0" smtClean="0"/>
            </a:br>
            <a:r>
              <a:rPr lang="en-GB" sz="2400" i="1" dirty="0" smtClean="0"/>
              <a:t>(blame Google)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78000"/>
            <a:ext cx="8915400" cy="4445000"/>
          </a:xfrm>
        </p:spPr>
        <p:txBody>
          <a:bodyPr/>
          <a:lstStyle/>
          <a:p>
            <a:pPr algn="ctr"/>
            <a:r>
              <a:rPr lang="en-GB" sz="2800" dirty="0" smtClean="0"/>
              <a:t>Hiro</a:t>
            </a:r>
            <a:r>
              <a:rPr lang="en-GB" sz="2800" dirty="0" smtClean="0">
                <a:solidFill>
                  <a:srgbClr val="FF0000"/>
                </a:solidFill>
              </a:rPr>
              <a:t>s</a:t>
            </a:r>
            <a:r>
              <a:rPr lang="en-GB" sz="2800" dirty="0" smtClean="0"/>
              <a:t>him</a:t>
            </a:r>
            <a:r>
              <a:rPr lang="en-GB" sz="2800" dirty="0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 S</a:t>
            </a:r>
            <a:r>
              <a:rPr lang="en-GB" sz="2800" dirty="0" smtClean="0">
                <a:solidFill>
                  <a:srgbClr val="FF0000"/>
                </a:solidFill>
              </a:rPr>
              <a:t>y</a:t>
            </a:r>
            <a:r>
              <a:rPr lang="en-GB" sz="2800" dirty="0" smtClean="0"/>
              <a:t>mp</a:t>
            </a:r>
            <a:r>
              <a:rPr lang="en-GB" sz="2800" dirty="0" smtClean="0">
                <a:solidFill>
                  <a:srgbClr val="FF0000"/>
                </a:solidFill>
              </a:rPr>
              <a:t>o</a:t>
            </a:r>
            <a:r>
              <a:rPr lang="en-GB" sz="2800" dirty="0" smtClean="0"/>
              <a:t>si</a:t>
            </a:r>
            <a:r>
              <a:rPr lang="en-GB" sz="2800" dirty="0" smtClean="0">
                <a:solidFill>
                  <a:srgbClr val="FF0000"/>
                </a:solidFill>
              </a:rPr>
              <a:t>u</a:t>
            </a:r>
            <a:r>
              <a:rPr lang="en-GB" sz="2800" dirty="0" smtClean="0"/>
              <a:t>m on the Developme</a:t>
            </a:r>
            <a:r>
              <a:rPr lang="en-GB" sz="2800" dirty="0" smtClean="0">
                <a:solidFill>
                  <a:srgbClr val="FF0000"/>
                </a:solidFill>
              </a:rPr>
              <a:t>n</a:t>
            </a:r>
            <a:r>
              <a:rPr lang="en-GB" sz="2800" dirty="0" smtClean="0"/>
              <a:t>t and </a:t>
            </a:r>
            <a:r>
              <a:rPr lang="en-GB" sz="2800" dirty="0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pplication of Semiconducto</a:t>
            </a:r>
            <a:r>
              <a:rPr lang="en-GB" sz="2800" dirty="0" smtClean="0">
                <a:solidFill>
                  <a:srgbClr val="FF0000"/>
                </a:solidFill>
              </a:rPr>
              <a:t>r</a:t>
            </a:r>
            <a:r>
              <a:rPr lang="en-GB" sz="2800" dirty="0" smtClean="0"/>
              <a:t> Tr</a:t>
            </a:r>
            <a:r>
              <a:rPr lang="en-GB" sz="2800" dirty="0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cking D</a:t>
            </a:r>
            <a:r>
              <a:rPr lang="en-GB" sz="2800" dirty="0" smtClean="0">
                <a:solidFill>
                  <a:srgbClr val="FF0000"/>
                </a:solidFill>
              </a:rPr>
              <a:t>et</a:t>
            </a:r>
            <a:r>
              <a:rPr lang="en-GB" sz="2800" dirty="0" smtClean="0"/>
              <a:t>e</a:t>
            </a:r>
            <a:r>
              <a:rPr lang="en-GB" sz="2800" dirty="0" smtClean="0">
                <a:solidFill>
                  <a:srgbClr val="FF0000"/>
                </a:solidFill>
              </a:rPr>
              <a:t>c</a:t>
            </a:r>
            <a:r>
              <a:rPr lang="en-GB" sz="2800" dirty="0" smtClean="0"/>
              <a:t>tors</a:t>
            </a:r>
          </a:p>
          <a:p>
            <a:pPr algn="ctr"/>
            <a:endParaRPr lang="en-GB" sz="2800" dirty="0" smtClean="0">
              <a:solidFill>
                <a:srgbClr val="000090"/>
              </a:solidFill>
            </a:endParaRPr>
          </a:p>
          <a:p>
            <a:pPr algn="ctr"/>
            <a:r>
              <a:rPr lang="en-GB" sz="2800" dirty="0" err="1" smtClean="0">
                <a:solidFill>
                  <a:srgbClr val="FF0000"/>
                </a:solidFill>
              </a:rPr>
              <a:t>Sayounara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etc</a:t>
            </a:r>
            <a:endParaRPr lang="en-GB" sz="2800" dirty="0" smtClean="0">
              <a:solidFill>
                <a:srgbClr val="FF0000"/>
              </a:solidFill>
            </a:endParaRPr>
          </a:p>
          <a:p>
            <a:pPr algn="ctr"/>
            <a:endParaRPr lang="en-GB" sz="2800" dirty="0">
              <a:solidFill>
                <a:srgbClr val="FF0000"/>
              </a:solidFill>
            </a:endParaRPr>
          </a:p>
          <a:p>
            <a:pPr algn="ctr"/>
            <a:r>
              <a:rPr lang="en-GB" sz="2800" dirty="0" smtClean="0">
                <a:solidFill>
                  <a:srgbClr val="011893"/>
                </a:solidFill>
              </a:rPr>
              <a:t>Goodbye</a:t>
            </a:r>
            <a:r>
              <a:rPr lang="en-GB" sz="2800" dirty="0" smtClean="0">
                <a:solidFill>
                  <a:srgbClr val="011893"/>
                </a:solidFill>
              </a:rPr>
              <a:t>!</a:t>
            </a:r>
          </a:p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but not quite</a:t>
            </a:r>
            <a:r>
              <a:rPr lang="mr-IN" sz="2800" dirty="0" smtClean="0">
                <a:solidFill>
                  <a:srgbClr val="FF0000"/>
                </a:solidFill>
              </a:rPr>
              <a:t>…</a:t>
            </a:r>
            <a:endParaRPr lang="en-GB" sz="2800" dirty="0" smtClean="0">
              <a:solidFill>
                <a:srgbClr val="FF0000"/>
              </a:solidFill>
            </a:endParaRPr>
          </a:p>
          <a:p>
            <a:pPr algn="ctr"/>
            <a:endParaRPr lang="en-GB" sz="2800" dirty="0"/>
          </a:p>
          <a:p>
            <a:pPr algn="ctr"/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Acknowledgements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2800" dirty="0" smtClean="0"/>
              <a:t>The organizers</a:t>
            </a:r>
            <a:r>
              <a:rPr lang="en-US" altLang="ja-JP" sz="2800" dirty="0" smtClean="0"/>
              <a:t> </a:t>
            </a:r>
            <a:r>
              <a:rPr lang="en-US" altLang="ja-JP" sz="2800" dirty="0"/>
              <a:t>are deeply</a:t>
            </a:r>
            <a:r>
              <a:rPr kumimoji="1" lang="en-US" altLang="ja-JP" sz="2800" dirty="0"/>
              <a:t> </a:t>
            </a:r>
            <a:r>
              <a:rPr lang="en-US" altLang="ja-JP" sz="2800" dirty="0" smtClean="0"/>
              <a:t>thankful for help from the secretaries: </a:t>
            </a:r>
            <a:endParaRPr lang="en-US" altLang="ja-JP" sz="2800" dirty="0"/>
          </a:p>
          <a:p>
            <a:pPr lvl="2"/>
            <a:endParaRPr lang="en-US" altLang="ja-JP" sz="2433" dirty="0"/>
          </a:p>
          <a:p>
            <a:r>
              <a:rPr lang="en-US" altLang="ja-JP" sz="2800" dirty="0"/>
              <a:t>OIST Conference &amp; Workshop section:</a:t>
            </a:r>
          </a:p>
          <a:p>
            <a:pPr lvl="1"/>
            <a:r>
              <a:rPr kumimoji="1" lang="en-US" altLang="ja-JP" sz="2400" dirty="0"/>
              <a:t>Matsuda, </a:t>
            </a:r>
            <a:r>
              <a:rPr kumimoji="1" lang="en-US" altLang="ja-JP" sz="2400" dirty="0" err="1"/>
              <a:t>Nakamatsu</a:t>
            </a:r>
            <a:r>
              <a:rPr kumimoji="1" lang="en-US" altLang="ja-JP" sz="2400" dirty="0"/>
              <a:t>, </a:t>
            </a:r>
            <a:r>
              <a:rPr kumimoji="1" lang="en-US" altLang="ja-JP" sz="2400" dirty="0" err="1"/>
              <a:t>Tomimoto</a:t>
            </a:r>
            <a:r>
              <a:rPr kumimoji="1" lang="en-US" altLang="ja-JP" sz="2400" dirty="0"/>
              <a:t>, Nishi, Yana –sans</a:t>
            </a:r>
          </a:p>
          <a:p>
            <a:pPr lvl="2"/>
            <a:r>
              <a:rPr lang="en-US" altLang="ja-JP" sz="2250" dirty="0"/>
              <a:t>We would like to show our appreciation with bouquets.</a:t>
            </a:r>
          </a:p>
          <a:p>
            <a:pPr lvl="2"/>
            <a:endParaRPr kumimoji="1" lang="en-US" altLang="ja-JP" sz="2250" dirty="0"/>
          </a:p>
          <a:p>
            <a:r>
              <a:rPr lang="en-US" altLang="ja-JP" sz="2800" dirty="0"/>
              <a:t>Scientific secretaries:</a:t>
            </a:r>
            <a:endParaRPr kumimoji="1" lang="en-US" altLang="ja-JP" sz="2800" dirty="0"/>
          </a:p>
          <a:p>
            <a:pPr lvl="1"/>
            <a:r>
              <a:rPr lang="en-US" altLang="ja-JP" sz="2400" dirty="0"/>
              <a:t>Hamasaki, Iwanami, Nishimura, </a:t>
            </a:r>
            <a:r>
              <a:rPr lang="en-US" altLang="ja-JP" sz="2400" dirty="0" err="1" smtClean="0"/>
              <a:t>Ohnaru</a:t>
            </a:r>
            <a:r>
              <a:rPr lang="en-US" altLang="ja-JP" sz="2400" dirty="0" smtClean="0"/>
              <a:t> –sans</a:t>
            </a:r>
            <a:endParaRPr lang="en-US" altLang="ja-JP" sz="2400" dirty="0"/>
          </a:p>
          <a:p>
            <a:pPr lvl="2"/>
            <a:r>
              <a:rPr lang="en-US" altLang="ja-JP" sz="2250" dirty="0"/>
              <a:t>Our appreciation with OIST USB memory stick </a:t>
            </a:r>
            <a:r>
              <a:rPr lang="en-US" altLang="ja-JP" sz="2250" dirty="0">
                <a:sym typeface="Wingdings"/>
              </a:rPr>
              <a:t></a:t>
            </a:r>
          </a:p>
          <a:p>
            <a:pPr lvl="1"/>
            <a:endParaRPr lang="en-US" altLang="ja-JP" sz="2400" dirty="0">
              <a:sym typeface="Wingdings"/>
            </a:endParaRPr>
          </a:p>
          <a:p>
            <a:r>
              <a:rPr lang="en-US" altLang="ja-JP" sz="2800" dirty="0">
                <a:sym typeface="Wingdings"/>
              </a:rPr>
              <a:t>Thank you very </a:t>
            </a:r>
            <a:r>
              <a:rPr lang="en-US" altLang="ja-JP" sz="2800" dirty="0" smtClean="0">
                <a:sym typeface="Wingdings"/>
              </a:rPr>
              <a:t>much to them all!</a:t>
            </a:r>
            <a:endParaRPr lang="en-US" altLang="ja-JP" sz="2800" dirty="0"/>
          </a:p>
          <a:p>
            <a:endParaRPr kumimoji="1" lang="en-US" altLang="ja-JP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263F-FE38-744E-AED7-529B01F91C22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0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図 3" descr="スクリーンショット（2011-11-29 11.07.55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921240"/>
            <a:ext cx="7981950" cy="562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吹き出し 6"/>
          <p:cNvSpPr/>
          <p:nvPr/>
        </p:nvSpPr>
        <p:spPr>
          <a:xfrm>
            <a:off x="3878264" y="1641966"/>
            <a:ext cx="2624137" cy="847725"/>
          </a:xfrm>
          <a:prstGeom prst="wedgeRoundRectCallout">
            <a:avLst>
              <a:gd name="adj1" fmla="val -92617"/>
              <a:gd name="adj2" fmla="val 618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en-US" altLang="ja-JP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Hiroshima</a:t>
            </a:r>
            <a:r>
              <a:rPr lang="en-US" altLang="ja-JP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ja-JP" b="1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1993</a:t>
            </a:r>
            <a:r>
              <a:rPr lang="en-US" altLang="ja-JP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1995, 2000, 2004, 2009, </a:t>
            </a:r>
            <a:r>
              <a:rPr lang="en-US" altLang="ja-JP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2013,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2019</a:t>
            </a:r>
            <a:endParaRPr lang="ja-JP" altLang="en-US" b="1" dirty="0">
              <a:solidFill>
                <a:srgbClr val="FF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2690814" y="3480291"/>
            <a:ext cx="1431925" cy="409575"/>
          </a:xfrm>
          <a:prstGeom prst="wedgeRoundRectCallout">
            <a:avLst>
              <a:gd name="adj1" fmla="val -77886"/>
              <a:gd name="adj2" fmla="val -15536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ja-JP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Taipei:</a:t>
            </a:r>
            <a:r>
              <a:rPr lang="en-US" altLang="ja-JP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2011</a:t>
            </a:r>
            <a:endParaRPr lang="ja-JP" alt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3891592" y="5345453"/>
            <a:ext cx="2033587" cy="408623"/>
          </a:xfrm>
          <a:prstGeom prst="wedgeRoundRectCallout">
            <a:avLst>
              <a:gd name="adj1" fmla="val -80480"/>
              <a:gd name="adj2" fmla="val 680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ja-JP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Melbourne</a:t>
            </a:r>
            <a:r>
              <a:rPr lang="en-US" altLang="ja-JP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:1997</a:t>
            </a:r>
            <a:endParaRPr lang="ja-JP" alt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5911851" y="2931015"/>
            <a:ext cx="1431925" cy="407988"/>
          </a:xfrm>
          <a:prstGeom prst="wedgeRoundRectCallout">
            <a:avLst>
              <a:gd name="adj1" fmla="val 47222"/>
              <a:gd name="adj2" fmla="val -16062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ja-JP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Carmel</a:t>
            </a:r>
            <a:r>
              <a:rPr lang="en-US" altLang="ja-JP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:2006</a:t>
            </a:r>
            <a:endParaRPr lang="ja-JP" alt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2" name="テキスト ボックス 12"/>
          <p:cNvSpPr txBox="1">
            <a:spLocks noChangeArrowheads="1"/>
          </p:cNvSpPr>
          <p:nvPr/>
        </p:nvSpPr>
        <p:spPr bwMode="auto">
          <a:xfrm>
            <a:off x="7658100" y="6207616"/>
            <a:ext cx="1136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/>
              <a:t>©Google map</a:t>
            </a:r>
            <a:endParaRPr lang="ja-JP" altLang="en-US" sz="1200"/>
          </a:p>
        </p:txBody>
      </p:sp>
      <p:sp>
        <p:nvSpPr>
          <p:cNvPr id="13" name="角丸四角形吹き出し 12"/>
          <p:cNvSpPr/>
          <p:nvPr/>
        </p:nvSpPr>
        <p:spPr>
          <a:xfrm>
            <a:off x="1393328" y="1592854"/>
            <a:ext cx="1431925" cy="409575"/>
          </a:xfrm>
          <a:prstGeom prst="wedgeRoundRectCallout">
            <a:avLst>
              <a:gd name="adj1" fmla="val -29450"/>
              <a:gd name="adj2" fmla="val 13635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ja-JP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Xi’an:2015</a:t>
            </a:r>
            <a:endParaRPr lang="ja-JP" altLang="en-US" b="1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3162300" y="2898154"/>
            <a:ext cx="1631950" cy="408623"/>
          </a:xfrm>
          <a:prstGeom prst="wedgeRoundRectCallout">
            <a:avLst>
              <a:gd name="adj1" fmla="val -86097"/>
              <a:gd name="adj2" fmla="val -3513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ja-JP" b="1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Okinawa:2017</a:t>
            </a:r>
            <a:endParaRPr lang="ja-JP" altLang="en-US" b="1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4" name="コンテンツ プレースホルダ 2"/>
          <p:cNvSpPr>
            <a:spLocks noGrp="1"/>
          </p:cNvSpPr>
          <p:nvPr>
            <p:ph idx="1"/>
          </p:nvPr>
        </p:nvSpPr>
        <p:spPr>
          <a:xfrm>
            <a:off x="926973" y="101507"/>
            <a:ext cx="8104188" cy="9323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ja-JP" sz="1800" dirty="0">
                <a:latin typeface="Calibri" charset="0"/>
                <a:ea typeface="ＭＳ Ｐゴシック" charset="0"/>
                <a:cs typeface="ＭＳ Ｐゴシック" charset="0"/>
              </a:rPr>
              <a:t>“Hiroshima” </a:t>
            </a:r>
            <a:r>
              <a:rPr lang="en-US" altLang="ja-JP" sz="1800" dirty="0" err="1">
                <a:latin typeface="Calibri" charset="0"/>
                <a:ea typeface="ＭＳ Ｐゴシック" charset="0"/>
                <a:cs typeface="ＭＳ Ｐゴシック" charset="0"/>
              </a:rPr>
              <a:t>symp</a:t>
            </a:r>
            <a:r>
              <a:rPr lang="en-US" altLang="ja-JP" sz="1800" dirty="0">
                <a:latin typeface="Calibri" charset="0"/>
                <a:ea typeface="ＭＳ Ｐゴシック" charset="0"/>
                <a:cs typeface="ＭＳ Ｐゴシック" charset="0"/>
              </a:rPr>
              <a:t>. around the Pacific rim, every 2-3 </a:t>
            </a:r>
            <a:r>
              <a:rPr lang="en-US" altLang="ja-JP" sz="1800" dirty="0" err="1">
                <a:latin typeface="Calibri" charset="0"/>
                <a:ea typeface="ＭＳ Ｐゴシック" charset="0"/>
                <a:cs typeface="ＭＳ Ｐゴシック" charset="0"/>
              </a:rPr>
              <a:t>yrs</a:t>
            </a:r>
            <a:r>
              <a:rPr lang="en-US" altLang="ja-JP" sz="1800" dirty="0">
                <a:latin typeface="Calibri" charset="0"/>
                <a:ea typeface="ＭＳ Ｐゴシック" charset="0"/>
                <a:cs typeface="ＭＳ Ｐゴシック" charset="0"/>
              </a:rPr>
              <a:t>, alternating </a:t>
            </a:r>
            <a:r>
              <a:rPr lang="en-US" altLang="ja-JP" sz="1800" dirty="0" smtClean="0">
                <a:latin typeface="Calibri" charset="0"/>
                <a:ea typeface="ＭＳ Ｐゴシック" charset="0"/>
                <a:cs typeface="ＭＳ Ｐゴシック" charset="0"/>
              </a:rPr>
              <a:t>between Hiroshima </a:t>
            </a:r>
            <a:r>
              <a:rPr lang="en-US" altLang="ja-JP" sz="1800" dirty="0">
                <a:latin typeface="Calibri" charset="0"/>
                <a:ea typeface="ＭＳ Ｐゴシック" charset="0"/>
                <a:cs typeface="ＭＳ Ｐゴシック" charset="0"/>
              </a:rPr>
              <a:t>and outside, in tradition…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ja-JP" sz="2000" b="1" dirty="0">
                <a:latin typeface="Calibri" charset="0"/>
                <a:ea typeface="ＭＳ Ｐゴシック" charset="0"/>
                <a:cs typeface="ＭＳ Ｐゴシック" charset="0"/>
              </a:rPr>
              <a:t>HSTD12 is scheduled to be held in 2019 at Hiroshima, Japan</a:t>
            </a:r>
            <a:endParaRPr lang="ja-JP" altLang="en-US" sz="2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3335440" y="1094783"/>
            <a:ext cx="1981310" cy="357545"/>
          </a:xfrm>
          <a:prstGeom prst="wedgeRoundRectCallout">
            <a:avLst>
              <a:gd name="adj1" fmla="val -56669"/>
              <a:gd name="adj2" fmla="val 29637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altLang="ja-JP" b="1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altLang="ja-JP" b="1" baseline="30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</a:t>
            </a:r>
            <a:r>
              <a:rPr lang="en-US" altLang="ja-JP" b="1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SOIPIX,</a:t>
            </a:r>
            <a:r>
              <a:rPr lang="en-US" altLang="ja-JP" sz="1200" b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Sendai</a:t>
            </a:r>
            <a:endParaRPr lang="ja-JP" altLang="en-US" b="1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3" name="タイトル 1"/>
          <p:cNvSpPr>
            <a:spLocks noGrp="1"/>
          </p:cNvSpPr>
          <p:nvPr>
            <p:ph type="title"/>
          </p:nvPr>
        </p:nvSpPr>
        <p:spPr>
          <a:xfrm>
            <a:off x="3878264" y="4158736"/>
            <a:ext cx="3701252" cy="825536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See you again in 2019</a:t>
            </a:r>
            <a:endParaRPr lang="ja-JP" alt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61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... not the end of your work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400" dirty="0"/>
              <a:t>All contributions, orals and posters, are eligible </a:t>
            </a:r>
            <a:r>
              <a:rPr lang="en-US" altLang="ja-JP" sz="2400" dirty="0" smtClean="0"/>
              <a:t>for inclusion in </a:t>
            </a:r>
            <a:r>
              <a:rPr lang="en-US" altLang="ja-JP" sz="2400" dirty="0"/>
              <a:t>the special issue (Proceedings) of </a:t>
            </a:r>
            <a:r>
              <a:rPr lang="en-US" altLang="ja-JP" sz="2400" b="1" dirty="0"/>
              <a:t>Nuclear Instruments and Methods, Section A</a:t>
            </a:r>
            <a:r>
              <a:rPr lang="en-US" altLang="ja-JP" sz="2400" b="1" dirty="0" smtClean="0"/>
              <a:t>.</a:t>
            </a:r>
          </a:p>
          <a:p>
            <a:pPr lvl="1"/>
            <a:r>
              <a:rPr lang="en-US" altLang="ja-JP" sz="2183" b="1" dirty="0" smtClean="0"/>
              <a:t> </a:t>
            </a:r>
            <a:endParaRPr lang="en-US" altLang="ja-JP" sz="2183" b="1" dirty="0"/>
          </a:p>
          <a:p>
            <a:r>
              <a:rPr lang="en-US" altLang="ja-JP" sz="2400" dirty="0"/>
              <a:t>The manuscripts should be submitted between </a:t>
            </a:r>
          </a:p>
          <a:p>
            <a:pPr lvl="1"/>
            <a:r>
              <a:rPr lang="en-US" altLang="ja-JP" sz="2000" b="1" dirty="0">
                <a:solidFill>
                  <a:srgbClr val="FF0000"/>
                </a:solidFill>
              </a:rPr>
              <a:t>1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st</a:t>
            </a:r>
            <a:r>
              <a:rPr lang="en-US" altLang="ja-JP" sz="2000" b="1" dirty="0">
                <a:solidFill>
                  <a:srgbClr val="FF0000"/>
                </a:solidFill>
              </a:rPr>
              <a:t> Jan. and 5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th</a:t>
            </a:r>
            <a:r>
              <a:rPr lang="en-US" altLang="ja-JP" sz="2000" b="1" dirty="0">
                <a:solidFill>
                  <a:srgbClr val="FF0000"/>
                </a:solidFill>
              </a:rPr>
              <a:t> Feb., 2018</a:t>
            </a:r>
          </a:p>
          <a:p>
            <a:pPr lvl="1"/>
            <a:r>
              <a:rPr lang="en-US" altLang="ja-JP" sz="2000" b="1" dirty="0"/>
              <a:t>then, peer-reviewed by referees including  the participants (staff) to this conference, i.e. we need </a:t>
            </a:r>
            <a:r>
              <a:rPr lang="en-US" altLang="ja-JP" sz="2000" b="1"/>
              <a:t>your </a:t>
            </a:r>
            <a:r>
              <a:rPr lang="en-US" altLang="ja-JP" sz="2000" b="1" smtClean="0"/>
              <a:t>help</a:t>
            </a:r>
          </a:p>
          <a:p>
            <a:pPr lvl="2"/>
            <a:endParaRPr lang="en-US" altLang="ja-JP" sz="1850" b="1" dirty="0"/>
          </a:p>
          <a:p>
            <a:r>
              <a:rPr lang="en-US" altLang="ja-JP" sz="2400" dirty="0"/>
              <a:t>The quality of papers should be to the same standard as required for normal publication and conform </a:t>
            </a:r>
            <a:r>
              <a:rPr lang="en-US" altLang="ja-JP" sz="2400" dirty="0" smtClean="0"/>
              <a:t>to the </a:t>
            </a:r>
            <a:r>
              <a:rPr lang="en-US" altLang="ja-JP" sz="2400" dirty="0"/>
              <a:t>rules of Elsevier:</a:t>
            </a:r>
          </a:p>
          <a:p>
            <a:pPr lvl="1"/>
            <a:r>
              <a:rPr lang="en-US" altLang="ja-JP" sz="2000" u="sng" dirty="0">
                <a:hlinkClick r:id="rId2"/>
              </a:rPr>
              <a:t>http://authors.elsevier.com/journal/nima</a:t>
            </a:r>
            <a:endParaRPr lang="en-US" altLang="ja-JP" sz="2000" dirty="0"/>
          </a:p>
          <a:p>
            <a:pPr lvl="1"/>
            <a:r>
              <a:rPr kumimoji="1" lang="en-US" altLang="ja-JP" sz="2000" dirty="0"/>
              <a:t>And, if you have already published the content, your work is done. </a:t>
            </a:r>
          </a:p>
          <a:p>
            <a:pPr lvl="1"/>
            <a:r>
              <a:rPr kumimoji="1" lang="en-US" altLang="ja-JP" sz="2000" dirty="0"/>
              <a:t>No need to submit, i.e., avoid duplicated publication.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263F-FE38-744E-AED7-529B01F91C2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0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Contributions to the conference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0500" y="1143000"/>
            <a:ext cx="8915400" cy="5213350"/>
          </a:xfrm>
        </p:spPr>
        <p:txBody>
          <a:bodyPr/>
          <a:lstStyle/>
          <a:p>
            <a:r>
              <a:rPr lang="en-GB" dirty="0" smtClean="0"/>
              <a:t>Very impressive content</a:t>
            </a:r>
          </a:p>
          <a:p>
            <a:pPr lvl="1"/>
            <a:r>
              <a:rPr lang="en-GB" dirty="0" smtClean="0"/>
              <a:t>from invited speakers</a:t>
            </a:r>
          </a:p>
          <a:p>
            <a:pPr lvl="1"/>
            <a:r>
              <a:rPr lang="en-GB" dirty="0" smtClean="0"/>
              <a:t>from speakers</a:t>
            </a:r>
          </a:p>
          <a:p>
            <a:pPr lvl="1"/>
            <a:r>
              <a:rPr lang="en-GB" dirty="0" smtClean="0"/>
              <a:t>and also from poster contributions</a:t>
            </a:r>
          </a:p>
          <a:p>
            <a:pPr lvl="1"/>
            <a:endParaRPr lang="en-GB" dirty="0"/>
          </a:p>
          <a:p>
            <a:r>
              <a:rPr lang="en-GB" dirty="0" smtClean="0"/>
              <a:t>Too much to do justice to</a:t>
            </a:r>
          </a:p>
          <a:p>
            <a:pPr lvl="1"/>
            <a:r>
              <a:rPr lang="en-GB" dirty="0" smtClean="0"/>
              <a:t>and I have no intention to review them all</a:t>
            </a:r>
          </a:p>
          <a:p>
            <a:pPr lvl="1"/>
            <a:r>
              <a:rPr lang="en-GB" dirty="0" smtClean="0"/>
              <a:t>just to make a few remarks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Semiconductor sensors and electronics now have ~40 year history</a:t>
            </a:r>
          </a:p>
          <a:p>
            <a:pPr lvl="1"/>
            <a:r>
              <a:rPr lang="en-GB" dirty="0" smtClean="0"/>
              <a:t>starting with experiments searching for charm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HSDT11 December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39678"/>
            <a:ext cx="498055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DD0F5">
                        <a:gamma/>
                        <a:tint val="0"/>
                        <a:invGamma/>
                      </a:srgbClr>
                    </a:gs>
                    <a:gs pos="100000">
                      <a:srgbClr val="CDD0F5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8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290001"/>
            <a:ext cx="8915400" cy="715962"/>
          </a:xfrm>
        </p:spPr>
        <p:txBody>
          <a:bodyPr/>
          <a:lstStyle/>
          <a:p>
            <a:r>
              <a:rPr lang="en-GB" altLang="en-US" b="0" dirty="0" smtClean="0">
                <a:latin typeface="Calibri" charset="0"/>
                <a:ea typeface="Calibri" charset="0"/>
                <a:cs typeface="Calibri" charset="0"/>
              </a:rPr>
              <a:t>We have come a long way</a:t>
            </a:r>
            <a:endParaRPr lang="en-GB" altLang="en-US" b="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2774" name="Picture 3" descr="MVC-012F.JPG                                                   00000002ZIP-100                        B44C49A6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2100" y="1079500"/>
            <a:ext cx="5629275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4" descr="&#10;MSD2_1.JPG                                                     000104DC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103" y="2582410"/>
            <a:ext cx="19939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773" name="Picture 5" descr="NA14_close.JPG                                                 000104DCMacintosh HD                   ABA78158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0363" y="3979863"/>
            <a:ext cx="4067175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0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40482" y="1189940"/>
            <a:ext cx="8915400" cy="5213350"/>
          </a:xfrm>
        </p:spPr>
        <p:txBody>
          <a:bodyPr/>
          <a:lstStyle/>
          <a:p>
            <a:r>
              <a:rPr lang="en-GB" altLang="en-US" sz="2400" b="0" dirty="0" smtClean="0">
                <a:latin typeface="Calibri" charset="0"/>
                <a:ea typeface="Calibri" charset="0"/>
                <a:cs typeface="Calibri" charset="0"/>
              </a:rPr>
              <a:t>Vertex detector early 1980s</a:t>
            </a:r>
          </a:p>
          <a:p>
            <a:pPr lvl="1"/>
            <a:r>
              <a:rPr lang="en-GB" altLang="en-US" sz="2000" b="0" dirty="0" smtClean="0">
                <a:latin typeface="Calibri" charset="0"/>
                <a:ea typeface="Calibri" charset="0"/>
                <a:cs typeface="Calibri" charset="0"/>
              </a:rPr>
              <a:t>“second generation”</a:t>
            </a:r>
          </a:p>
          <a:p>
            <a:pPr lvl="2"/>
            <a:r>
              <a:rPr lang="en-GB" altLang="en-US" sz="1850" b="0" dirty="0" smtClean="0">
                <a:latin typeface="Calibri" charset="0"/>
                <a:ea typeface="Calibri" charset="0"/>
                <a:cs typeface="Calibri" charset="0"/>
              </a:rPr>
              <a:t>NA14  </a:t>
            </a:r>
            <a:r>
              <a:rPr lang="en-GB" altLang="en-US" sz="1850" b="0" dirty="0">
                <a:latin typeface="Calibri" charset="0"/>
                <a:ea typeface="Calibri" charset="0"/>
                <a:cs typeface="Calibri" charset="0"/>
              </a:rPr>
              <a:t>at  CERN</a:t>
            </a:r>
          </a:p>
        </p:txBody>
      </p:sp>
      <p:sp>
        <p:nvSpPr>
          <p:cNvPr id="32781" name="Text Box 11"/>
          <p:cNvSpPr txBox="1">
            <a:spLocks noChangeArrowheads="1"/>
          </p:cNvSpPr>
          <p:nvPr/>
        </p:nvSpPr>
        <p:spPr bwMode="auto">
          <a:xfrm>
            <a:off x="1819940" y="3955917"/>
            <a:ext cx="19912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GB" altLang="en-US" sz="1800" b="0" dirty="0">
                <a:latin typeface="Calibri" charset="0"/>
                <a:ea typeface="Calibri" charset="0"/>
                <a:cs typeface="Calibri" charset="0"/>
              </a:rPr>
              <a:t>4 channel amplifier</a:t>
            </a:r>
          </a:p>
          <a:p>
            <a:r>
              <a:rPr lang="en-GB" altLang="en-US" sz="1800" b="0" dirty="0">
                <a:latin typeface="Calibri" charset="0"/>
                <a:ea typeface="Calibri" charset="0"/>
                <a:cs typeface="Calibri" charset="0"/>
              </a:rPr>
              <a:t>15mW per channel</a:t>
            </a:r>
          </a:p>
        </p:txBody>
      </p:sp>
      <p:sp>
        <p:nvSpPr>
          <p:cNvPr id="288780" name="Rectangle 12"/>
          <p:cNvSpPr>
            <a:spLocks noChangeArrowheads="1"/>
          </p:cNvSpPr>
          <p:nvPr/>
        </p:nvSpPr>
        <p:spPr bwMode="auto">
          <a:xfrm>
            <a:off x="1090414" y="4790181"/>
            <a:ext cx="2811860" cy="1200329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63500" dist="107763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 algn="l"/>
            <a:r>
              <a:rPr lang="en-GB" altLang="en-US" sz="1800" b="0" smtClean="0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10 </a:t>
            </a:r>
            <a:r>
              <a:rPr lang="en-GB" altLang="en-US" sz="1800" b="0" dirty="0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silicon detectors</a:t>
            </a:r>
          </a:p>
          <a:p>
            <a:pPr algn="l"/>
            <a:r>
              <a:rPr lang="en-GB" altLang="en-US" sz="1800" b="0" dirty="0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10,000 </a:t>
            </a:r>
            <a:r>
              <a:rPr lang="en-GB" altLang="en-US" sz="1800" b="0" dirty="0" err="1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microstrips</a:t>
            </a:r>
            <a:endParaRPr lang="en-GB" altLang="en-US" sz="1800" b="0" dirty="0">
              <a:solidFill>
                <a:srgbClr val="011893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l"/>
            <a:endParaRPr lang="en-GB" altLang="en-US" sz="1800" b="0" dirty="0">
              <a:solidFill>
                <a:srgbClr val="011893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l"/>
            <a:r>
              <a:rPr lang="en-GB" altLang="en-US" sz="1800" b="0" dirty="0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Power	~</a:t>
            </a:r>
            <a:r>
              <a:rPr lang="en-GB" altLang="en-US" sz="1800" b="0" dirty="0" smtClean="0">
                <a:solidFill>
                  <a:srgbClr val="011893"/>
                </a:solidFill>
                <a:latin typeface="Calibri" charset="0"/>
                <a:ea typeface="Calibri" charset="0"/>
                <a:cs typeface="Calibri" charset="0"/>
              </a:rPr>
              <a:t>150W</a:t>
            </a:r>
            <a:endParaRPr lang="en-GB" altLang="en-US" sz="1800" b="0" dirty="0">
              <a:solidFill>
                <a:srgbClr val="01189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88781" name="Text Box 13"/>
          <p:cNvSpPr txBox="1">
            <a:spLocks noChangeArrowheads="1"/>
          </p:cNvSpPr>
          <p:nvPr/>
        </p:nvSpPr>
        <p:spPr bwMode="auto">
          <a:xfrm>
            <a:off x="5029200" y="5895975"/>
            <a:ext cx="2009775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CCFF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7"/>
              </a:schemeClr>
            </a:outerShdw>
          </a:effec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GB" altLang="en-US" sz="1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1000 </a:t>
            </a:r>
            <a:r>
              <a:rPr lang="en-GB" altLang="en-US" sz="1800" b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microstrips</a:t>
            </a:r>
            <a:endParaRPr lang="en-GB" altLang="en-US" sz="1800" b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altLang="en-US" sz="1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50µm pitch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0" dirty="0">
                <a:latin typeface="Calibri" charset="0"/>
                <a:ea typeface="Calibri" charset="0"/>
                <a:cs typeface="Calibri" charset="0"/>
              </a:rPr>
              <a:t>Vertex detector </a:t>
            </a:r>
            <a:r>
              <a:rPr lang="en-GB" altLang="en-US" b="0" dirty="0" smtClean="0">
                <a:latin typeface="Calibri" charset="0"/>
                <a:ea typeface="Calibri" charset="0"/>
                <a:cs typeface="Calibri" charset="0"/>
              </a:rPr>
              <a:t>early 1990s</a:t>
            </a:r>
            <a:endParaRPr lang="en-GB" altLang="en-US" b="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72387" name="Picture 3" descr="Si_vtx.jpeg                                                    00002131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800" y="1216025"/>
            <a:ext cx="7505868" cy="5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851" y="3956050"/>
            <a:ext cx="8105775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4" name="テキスト ボックス 6"/>
          <p:cNvSpPr txBox="1">
            <a:spLocks noChangeArrowheads="1"/>
          </p:cNvSpPr>
          <p:nvPr/>
        </p:nvSpPr>
        <p:spPr bwMode="auto">
          <a:xfrm>
            <a:off x="668339" y="6132513"/>
            <a:ext cx="8497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ja-JP" altLang="en-US" sz="20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(1.5inch)</a:t>
            </a:r>
            <a:r>
              <a:rPr lang="ja-JP" altLang="en-US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(2inch)</a:t>
            </a:r>
            <a:r>
              <a:rPr lang="ja-JP" altLang="en-US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(3inch)</a:t>
            </a:r>
            <a:r>
              <a:rPr lang="ja-JP" altLang="en-US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  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(4inch)</a:t>
            </a:r>
            <a:r>
              <a:rPr lang="ja-JP" altLang="en-US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       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(6inch)</a:t>
            </a:r>
            <a:r>
              <a:rPr lang="ja-JP" altLang="en-US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               </a:t>
            </a:r>
            <a:r>
              <a:rPr lang="en-US" altLang="ja-JP" sz="1600">
                <a:solidFill>
                  <a:srgbClr val="000000"/>
                </a:solidFill>
                <a:latin typeface="HGｺﾞｼｯｸE" pitchFamily="49" charset="-128"/>
                <a:ea typeface="HGｺﾞｼｯｸE" pitchFamily="49" charset="-128"/>
              </a:rPr>
              <a:t>(8inch)</a:t>
            </a:r>
            <a:endParaRPr lang="ja-JP" altLang="en-US" sz="1600">
              <a:solidFill>
                <a:srgbClr val="000000"/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800756"/>
              </p:ext>
            </p:extLst>
          </p:nvPr>
        </p:nvGraphicFramePr>
        <p:xfrm>
          <a:off x="2072680" y="1340768"/>
          <a:ext cx="5472608" cy="26336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94505"/>
                <a:gridCol w="3678103"/>
              </a:tblGrid>
              <a:tr h="3762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Wafer</a:t>
                      </a:r>
                      <a:r>
                        <a:rPr kumimoji="1" lang="ja-JP" altLang="en-US" sz="1800" baseline="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 </a:t>
                      </a:r>
                      <a:r>
                        <a:rPr kumimoji="1"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size</a:t>
                      </a:r>
                      <a:endParaRPr kumimoji="1" lang="ja-JP" altLang="en-US" sz="1800" b="0" dirty="0" smtClean="0">
                        <a:solidFill>
                          <a:schemeClr val="tx1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Production</a:t>
                      </a:r>
                      <a:r>
                        <a:rPr kumimoji="1" lang="en-US" altLang="ja-JP" sz="1800" baseline="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 term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kumimoji="1"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1.5inch</a:t>
                      </a:r>
                      <a:r>
                        <a:rPr kumimoji="1"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 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1972</a:t>
                      </a: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～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1985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l-GR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2inch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1975</a:t>
                      </a: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～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1986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l-GR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3inch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1983</a:t>
                      </a: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～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1996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l-GR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4inch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1987</a:t>
                      </a:r>
                      <a:r>
                        <a:rPr lang="ja-JP" altLang="en-US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～</a:t>
                      </a:r>
                      <a:r>
                        <a:rPr lang="en-US" altLang="ja-JP" sz="1800" dirty="0" smtClean="0">
                          <a:latin typeface="HGｺﾞｼｯｸE" pitchFamily="49" charset="-128"/>
                          <a:ea typeface="HGｺﾞｼｯｸE" pitchFamily="49" charset="-128"/>
                        </a:rPr>
                        <a:t>2008</a:t>
                      </a:r>
                      <a:endParaRPr kumimoji="1" lang="ja-JP" altLang="en-US" sz="1800" dirty="0"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l-GR" altLang="ja-JP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lang="en-US" altLang="ja-JP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6inch</a:t>
                      </a:r>
                      <a:r>
                        <a:rPr lang="ja-JP" altLang="en-US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endParaRPr kumimoji="1" lang="ja-JP" altLang="en-US" sz="1800" dirty="0">
                        <a:solidFill>
                          <a:srgbClr val="0000FF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　</a:t>
                      </a:r>
                      <a:r>
                        <a:rPr lang="en-US" altLang="ja-JP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1998</a:t>
                      </a:r>
                      <a:r>
                        <a:rPr lang="ja-JP" altLang="en-US" sz="1800" dirty="0" smtClean="0">
                          <a:solidFill>
                            <a:srgbClr val="0000FF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～　</a:t>
                      </a:r>
                      <a:endParaRPr kumimoji="1" lang="ja-JP" altLang="en-US" sz="1800" dirty="0">
                        <a:solidFill>
                          <a:srgbClr val="0000FF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  <a:tr h="376238">
                <a:tc>
                  <a:txBody>
                    <a:bodyPr/>
                    <a:lstStyle/>
                    <a:p>
                      <a:pPr algn="ctr"/>
                      <a:r>
                        <a:rPr lang="el-GR" altLang="ja-JP" sz="1800" dirty="0" smtClean="0">
                          <a:solidFill>
                            <a:srgbClr val="FF0066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Φ</a:t>
                      </a:r>
                      <a:r>
                        <a:rPr kumimoji="1" lang="en-US" altLang="ja-JP" sz="1800" dirty="0" smtClean="0">
                          <a:solidFill>
                            <a:srgbClr val="FF0066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8inch</a:t>
                      </a:r>
                      <a:endParaRPr kumimoji="1" lang="ja-JP" altLang="en-US" sz="1800" dirty="0">
                        <a:solidFill>
                          <a:srgbClr val="FF0066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aseline="0" dirty="0" smtClean="0">
                          <a:solidFill>
                            <a:srgbClr val="FF0066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  </a:t>
                      </a:r>
                      <a:r>
                        <a:rPr lang="en-US" altLang="ja-JP" sz="1800" dirty="0" smtClean="0">
                          <a:solidFill>
                            <a:srgbClr val="FF0066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developing</a:t>
                      </a:r>
                      <a:r>
                        <a:rPr kumimoji="1" lang="ja-JP" altLang="en-US" sz="1800" dirty="0" smtClean="0">
                          <a:solidFill>
                            <a:srgbClr val="FF0066"/>
                          </a:solidFill>
                          <a:latin typeface="HGｺﾞｼｯｸE" pitchFamily="49" charset="-128"/>
                          <a:ea typeface="HGｺﾞｼｯｸE" pitchFamily="49" charset="-128"/>
                        </a:rPr>
                        <a:t>　　　　</a:t>
                      </a:r>
                      <a:endParaRPr kumimoji="1" lang="ja-JP" altLang="en-US" sz="1800" dirty="0">
                        <a:solidFill>
                          <a:srgbClr val="FF0066"/>
                        </a:solidFill>
                        <a:latin typeface="HGｺﾞｼｯｸE" pitchFamily="49" charset="-128"/>
                        <a:ea typeface="HGｺﾞｼｯｸE" pitchFamily="49" charset="-128"/>
                      </a:endParaRPr>
                    </a:p>
                  </a:txBody>
                  <a:tcPr marL="91445" marR="91445" marT="45743" marB="45743"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8803607" y="476673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kumimoji="1"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/32</a:t>
            </a:r>
            <a:endParaRPr kumimoji="1" lang="ja-JP" altLang="en-US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タイトル 1"/>
          <p:cNvSpPr txBox="1">
            <a:spLocks noChangeArrowheads="1"/>
          </p:cNvSpPr>
          <p:nvPr/>
        </p:nvSpPr>
        <p:spPr bwMode="auto">
          <a:xfrm>
            <a:off x="488504" y="365176"/>
            <a:ext cx="773812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3400" b="1" dirty="0">
                <a:solidFill>
                  <a:schemeClr val="accent6"/>
                </a:solidFill>
                <a:latin typeface="+mn-lt"/>
                <a:ea typeface="HGP創英角ｺﾞｼｯｸUB" pitchFamily="50" charset="-128"/>
                <a:cs typeface="Tahoma" pitchFamily="34" charset="0"/>
              </a:rPr>
              <a:t>History of Hamamatsu Si wafer size</a:t>
            </a:r>
            <a:endParaRPr lang="ja-JP" altLang="en-US" sz="3400" b="1" dirty="0">
              <a:solidFill>
                <a:schemeClr val="accent6"/>
              </a:solidFill>
              <a:latin typeface="+mn-lt"/>
              <a:ea typeface="HGP創英角ｺﾞｼｯｸUB" pitchFamily="50" charset="-128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050" y="2532513"/>
            <a:ext cx="436153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8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 noChangeArrowheads="1"/>
          </p:cNvSpPr>
          <p:nvPr/>
        </p:nvSpPr>
        <p:spPr bwMode="auto">
          <a:xfrm>
            <a:off x="570980" y="365176"/>
            <a:ext cx="531812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3400" b="1" dirty="0">
                <a:solidFill>
                  <a:schemeClr val="accent6"/>
                </a:solidFill>
                <a:latin typeface="+mn-lt"/>
                <a:ea typeface="HGP創英角ｺﾞｼｯｸUB" pitchFamily="50" charset="-128"/>
                <a:cs typeface="Tahoma" pitchFamily="34" charset="0"/>
              </a:rPr>
              <a:t>Fermi(GLAST)-SSSD</a:t>
            </a:r>
            <a:endParaRPr lang="ja-JP" altLang="en-US" sz="3400" b="1" dirty="0">
              <a:solidFill>
                <a:schemeClr val="accent6"/>
              </a:solidFill>
              <a:latin typeface="+mn-lt"/>
              <a:ea typeface="HGP創英角ｺﾞｼｯｸUB" pitchFamily="50" charset="-128"/>
              <a:cs typeface="Tahoma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803607" y="476673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kumimoji="1"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/32</a:t>
            </a:r>
            <a:endParaRPr kumimoji="1" lang="ja-JP" altLang="en-US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776536" y="1568350"/>
            <a:ext cx="5861094" cy="4452938"/>
            <a:chOff x="152400" y="1166813"/>
            <a:chExt cx="6230938" cy="4733925"/>
          </a:xfrm>
        </p:grpSpPr>
        <p:pic>
          <p:nvPicPr>
            <p:cNvPr id="1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166813"/>
              <a:ext cx="6230938" cy="473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テキスト ボックス 5"/>
            <p:cNvSpPr txBox="1">
              <a:spLocks noChangeArrowheads="1"/>
            </p:cNvSpPr>
            <p:nvPr/>
          </p:nvSpPr>
          <p:spPr bwMode="auto">
            <a:xfrm>
              <a:off x="2514600" y="1447800"/>
              <a:ext cx="914400" cy="392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 eaLnBrk="0" hangingPunct="0"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1pPr>
              <a:lvl2pPr marL="742950" indent="-285750" defTabSz="911225" eaLnBrk="0" hangingPunct="0"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2pPr>
              <a:lvl3pPr marL="1143000" indent="-228600" defTabSz="911225" eaLnBrk="0" hangingPunct="0"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3pPr>
              <a:lvl4pPr marL="1600200" indent="-228600" defTabSz="911225" eaLnBrk="0" hangingPunct="0"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4pPr>
              <a:lvl5pPr marL="2057400" indent="-228600" defTabSz="911225" eaLnBrk="0" hangingPunct="0"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GPｺﾞｼｯｸE" pitchFamily="50" charset="-128"/>
                  <a:ea typeface="HGPｺﾞｼｯｸE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920" y="1314234"/>
            <a:ext cx="4968552" cy="506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723088" y="5981218"/>
            <a:ext cx="1550392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000" dirty="0"/>
              <a:t>provided from GLAST </a:t>
            </a:r>
          </a:p>
          <a:p>
            <a:r>
              <a:rPr lang="en-US" altLang="ja-JP" sz="1000" dirty="0"/>
              <a:t>   experiment groups</a:t>
            </a:r>
            <a:endParaRPr lang="ja-JP" altLang="en-US" sz="1000" dirty="0"/>
          </a:p>
        </p:txBody>
      </p:sp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560513" y="5805264"/>
            <a:ext cx="392492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1225" eaLnBrk="0" hangingPunct="0"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/>
            <a:r>
              <a:rPr lang="en-US" altLang="ja-JP" sz="2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Total strip detectors:11,000pcs</a:t>
            </a:r>
          </a:p>
          <a:p>
            <a:pPr eaLnBrk="1" hangingPunct="1"/>
            <a:r>
              <a:rPr lang="en-US" altLang="ja-JP" sz="2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 8.95x8.95 mm 228μm pitch</a:t>
            </a:r>
          </a:p>
        </p:txBody>
      </p:sp>
    </p:spTree>
    <p:extLst>
      <p:ext uri="{BB962C8B-B14F-4D97-AF65-F5344CB8AC3E}">
        <p14:creationId xmlns:p14="http://schemas.microsoft.com/office/powerpoint/2010/main" val="84396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836" y="1268760"/>
            <a:ext cx="874965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16496" y="181090"/>
            <a:ext cx="7776864" cy="101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>
              <a:lnSpc>
                <a:spcPts val="3600"/>
              </a:lnSpc>
            </a:pPr>
            <a:r>
              <a:rPr lang="en-US" altLang="ja-JP" sz="3400" b="1" kern="0" dirty="0">
                <a:solidFill>
                  <a:schemeClr val="accent2"/>
                </a:solidFill>
                <a:latin typeface="+mn-lt"/>
              </a:rPr>
              <a:t>Review of  main SSDs </a:t>
            </a:r>
            <a:br>
              <a:rPr lang="en-US" altLang="ja-JP" sz="3400" b="1" kern="0" dirty="0">
                <a:solidFill>
                  <a:schemeClr val="accent2"/>
                </a:solidFill>
                <a:latin typeface="+mn-lt"/>
              </a:rPr>
            </a:br>
            <a:r>
              <a:rPr lang="en-US" altLang="ja-JP" sz="3400" b="1" kern="0" dirty="0">
                <a:solidFill>
                  <a:schemeClr val="accent2"/>
                </a:solidFill>
                <a:latin typeface="+mn-lt"/>
              </a:rPr>
              <a:t>       made by Hamamatsu</a:t>
            </a:r>
            <a:r>
              <a:rPr lang="ja-JP" altLang="en-US" sz="3400" b="1" kern="0" dirty="0">
                <a:solidFill>
                  <a:schemeClr val="accent2"/>
                </a:solidFill>
                <a:latin typeface="+mn-lt"/>
              </a:rPr>
              <a:t> （</a:t>
            </a:r>
            <a:r>
              <a:rPr lang="en-US" altLang="ja-JP" sz="3400" b="1" kern="0" dirty="0">
                <a:solidFill>
                  <a:schemeClr val="accent2"/>
                </a:solidFill>
                <a:latin typeface="+mn-lt"/>
              </a:rPr>
              <a:t>2000</a:t>
            </a:r>
            <a:r>
              <a:rPr lang="ja-JP" altLang="en-US" sz="3400" b="1" kern="0" dirty="0">
                <a:solidFill>
                  <a:schemeClr val="accent2"/>
                </a:solidFill>
                <a:latin typeface="+mn-lt"/>
              </a:rPr>
              <a:t>～）</a:t>
            </a:r>
            <a:endParaRPr lang="en-US" altLang="ja-JP" sz="3400" b="1" kern="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803607" y="476673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kumimoji="1"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/32</a:t>
            </a:r>
            <a:endParaRPr kumimoji="1" lang="ja-JP" altLang="en-US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Oval 1"/>
          <p:cNvSpPr/>
          <p:nvPr/>
        </p:nvSpPr>
        <p:spPr>
          <a:xfrm>
            <a:off x="7327900" y="2298700"/>
            <a:ext cx="1092200" cy="1320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82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73120</TotalTime>
  <Words>895</Words>
  <Application>Microsoft Macintosh PowerPoint</Application>
  <PresentationFormat>A4 Paper (210x297 mm)</PresentationFormat>
  <Paragraphs>205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Bradley Hand ITC</vt:lpstr>
      <vt:lpstr>Calibri</vt:lpstr>
      <vt:lpstr>HGPｺﾞｼｯｸE</vt:lpstr>
      <vt:lpstr>HGP創英角ｺﾞｼｯｸUB</vt:lpstr>
      <vt:lpstr>HGｺﾞｼｯｸE</vt:lpstr>
      <vt:lpstr>Impact</vt:lpstr>
      <vt:lpstr>Mangal</vt:lpstr>
      <vt:lpstr>ＭＳ Ｐゴシック</vt:lpstr>
      <vt:lpstr>Tahoma</vt:lpstr>
      <vt:lpstr>Times</vt:lpstr>
      <vt:lpstr>Times New Roman</vt:lpstr>
      <vt:lpstr>Wingdings</vt:lpstr>
      <vt:lpstr>Arial</vt:lpstr>
      <vt:lpstr>1_EvF_fortemplate</vt:lpstr>
      <vt:lpstr>2_EvF_fortemplate</vt:lpstr>
      <vt:lpstr>1_Office Theme</vt:lpstr>
      <vt:lpstr>Upgrade_week_May2011_904</vt:lpstr>
      <vt:lpstr>1_Upgrade_week_May2011_904</vt:lpstr>
      <vt:lpstr>HSDT11 &amp; SOIPIX2 closing remarks </vt:lpstr>
      <vt:lpstr>First, a few important things…</vt:lpstr>
      <vt:lpstr>... not the end of your work</vt:lpstr>
      <vt:lpstr>Contributions to the conference</vt:lpstr>
      <vt:lpstr>We have come a long way</vt:lpstr>
      <vt:lpstr>Vertex detector early 1990s</vt:lpstr>
      <vt:lpstr>PowerPoint Presentation</vt:lpstr>
      <vt:lpstr>PowerPoint Presentation</vt:lpstr>
      <vt:lpstr>PowerPoint Presentation</vt:lpstr>
      <vt:lpstr>LHC has driven many significant developments</vt:lpstr>
      <vt:lpstr>Pixels</vt:lpstr>
      <vt:lpstr>Complex systems</vt:lpstr>
      <vt:lpstr>Collaboration </vt:lpstr>
      <vt:lpstr>Really new detector modules</vt:lpstr>
      <vt:lpstr>Really new features</vt:lpstr>
      <vt:lpstr>Advanced technologies</vt:lpstr>
      <vt:lpstr>A lot has been learned about radiation damage</vt:lpstr>
      <vt:lpstr>Applications</vt:lpstr>
      <vt:lpstr>Photon imaging systems</vt:lpstr>
      <vt:lpstr>Another application of silicon</vt:lpstr>
      <vt:lpstr>Regularly studied using silicon telescopes</vt:lpstr>
      <vt:lpstr>Another thing I learned</vt:lpstr>
      <vt:lpstr>My attempt (blame Google)</vt:lpstr>
      <vt:lpstr>Acknowledgements</vt:lpstr>
      <vt:lpstr>See you again in 2019</vt:lpstr>
    </vt:vector>
  </TitlesOfParts>
  <Company>Imperial College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Geoff Hall</dc:creator>
  <cp:lastModifiedBy>Hall, Geoffrey</cp:lastModifiedBy>
  <cp:revision>2870</cp:revision>
  <cp:lastPrinted>2017-11-29T11:33:06Z</cp:lastPrinted>
  <dcterms:created xsi:type="dcterms:W3CDTF">2012-03-23T09:42:34Z</dcterms:created>
  <dcterms:modified xsi:type="dcterms:W3CDTF">2017-12-15T01:17:01Z</dcterms:modified>
</cp:coreProperties>
</file>