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mp4" ContentType="video/unknown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4" r:id="rId2"/>
    <p:sldMasterId id="2147483689" r:id="rId3"/>
    <p:sldMasterId id="2147483703" r:id="rId4"/>
    <p:sldMasterId id="2147483718" r:id="rId5"/>
  </p:sldMasterIdLst>
  <p:notesMasterIdLst>
    <p:notesMasterId r:id="rId34"/>
  </p:notesMasterIdLst>
  <p:handoutMasterIdLst>
    <p:handoutMasterId r:id="rId35"/>
  </p:handoutMasterIdLst>
  <p:sldIdLst>
    <p:sldId id="1751" r:id="rId6"/>
    <p:sldId id="1767" r:id="rId7"/>
    <p:sldId id="1765" r:id="rId8"/>
    <p:sldId id="1766" r:id="rId9"/>
    <p:sldId id="1771" r:id="rId10"/>
    <p:sldId id="1746" r:id="rId11"/>
    <p:sldId id="1755" r:id="rId12"/>
    <p:sldId id="1756" r:id="rId13"/>
    <p:sldId id="1717" r:id="rId14"/>
    <p:sldId id="1759" r:id="rId15"/>
    <p:sldId id="1763" r:id="rId16"/>
    <p:sldId id="1761" r:id="rId17"/>
    <p:sldId id="1779" r:id="rId18"/>
    <p:sldId id="1720" r:id="rId19"/>
    <p:sldId id="1741" r:id="rId20"/>
    <p:sldId id="1716" r:id="rId21"/>
    <p:sldId id="1730" r:id="rId22"/>
    <p:sldId id="1764" r:id="rId23"/>
    <p:sldId id="1772" r:id="rId24"/>
    <p:sldId id="1742" r:id="rId25"/>
    <p:sldId id="1743" r:id="rId26"/>
    <p:sldId id="1752" r:id="rId27"/>
    <p:sldId id="1781" r:id="rId28"/>
    <p:sldId id="1747" r:id="rId29"/>
    <p:sldId id="1750" r:id="rId30"/>
    <p:sldId id="1768" r:id="rId31"/>
    <p:sldId id="1774" r:id="rId32"/>
    <p:sldId id="177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16C2"/>
    <a:srgbClr val="00FF00"/>
    <a:srgbClr val="66CCFF"/>
    <a:srgbClr val="00FF80"/>
    <a:srgbClr val="FFCC66"/>
    <a:srgbClr val="66FFFF"/>
    <a:srgbClr val="800080"/>
    <a:srgbClr val="00FFFF"/>
    <a:srgbClr val="F76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7" autoAdjust="0"/>
    <p:restoredTop sz="97335" autoAdjust="0"/>
  </p:normalViewPr>
  <p:slideViewPr>
    <p:cSldViewPr>
      <p:cViewPr varScale="1">
        <p:scale>
          <a:sx n="108" d="100"/>
          <a:sy n="108" d="100"/>
        </p:scale>
        <p:origin x="-1248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slide" Target="slides/slide28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12/13/16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12/13/16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4" Type="http://schemas.openxmlformats.org/officeDocument/2006/relationships/image" Target="../media/image3.png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2" Type="http://schemas.openxmlformats.org/officeDocument/2006/relationships/video" Target="file:///\\cern.ch\dfs\Departments\AB\Projects\beaminterlocks\Individual_Folders\BTodd\presentations\TEMPLATE\BTODD_MOVIE_END_LOGO.wmv" TargetMode="Externa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gi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1.emf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emf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3.emf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1.emf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0.emf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1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2.emf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3.emf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1.emf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0.emf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1.emf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2.emf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3.emf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1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F1606-0201-6B4D-AAFC-12F403D36220}" type="datetime3">
              <a:rPr lang="en-US" smtClean="0"/>
              <a:t>13 December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3BFC0-A77F-C848-A4EC-AAEE077436C4}" type="datetime3">
              <a:rPr lang="en-US" smtClean="0"/>
              <a:t>13 December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290F-BA38-D641-BD11-3BEE17C55584}" type="datetime3">
              <a:rPr lang="en-US" smtClean="0"/>
              <a:t>13 December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60" y="274639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0"/>
            <a:ext cx="8763034" cy="47456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559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3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fld id="{E592FF43-B4BF-7B45-B674-845B0C05BF06}" type="datetime3">
              <a:rPr lang="en-US" smtClean="0">
                <a:solidFill>
                  <a:prstClr val="black"/>
                </a:solidFill>
              </a:rPr>
              <a:t>13 December 2016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Evian Summary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1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E970-F030-1542-8942-1E4877AB4596}" type="datetime3">
              <a:rPr lang="en-US" smtClean="0"/>
              <a:t>13 December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772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Linke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1674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Animated G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62036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2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2355" y="3730079"/>
            <a:ext cx="1273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3600" y="3730079"/>
            <a:ext cx="13121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2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0v1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2925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lank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2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18</a:t>
            </a:r>
            <a:r>
              <a:rPr lang="en-US" sz="1200" baseline="30000" dirty="0" smtClean="0">
                <a:solidFill>
                  <a:srgbClr val="FFFFFF">
                    <a:lumMod val="50000"/>
                  </a:srgbClr>
                </a:solidFill>
              </a:rPr>
              <a:t>th  </a:t>
            </a: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June 2012 – 0v3</a:t>
            </a:r>
            <a:endParaRPr lang="en-US" sz="120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884527" y="2828838"/>
            <a:ext cx="5375014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Availability Working Group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Proposal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505079" y="4452087"/>
            <a:ext cx="2133918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>
                    <a:lumMod val="65000"/>
                  </a:srgbClr>
                </a:solidFill>
              </a:rPr>
              <a:t>B. Todd   &amp;  L. Ponce</a:t>
            </a:r>
          </a:p>
        </p:txBody>
      </p:sp>
    </p:spTree>
    <p:extLst>
      <p:ext uri="{BB962C8B-B14F-4D97-AF65-F5344CB8AC3E}">
        <p14:creationId xmlns:p14="http://schemas.microsoft.com/office/powerpoint/2010/main" val="207860615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4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773" y="159545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Evian Preparation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7967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9608-18DE-EB4B-BC07-8F338D355DD3}" type="datetime3">
              <a:rPr lang="en-US" smtClean="0"/>
              <a:t>13 December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8540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285" y="838201"/>
            <a:ext cx="9013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808" y="6019801"/>
            <a:ext cx="9302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7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1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4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1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1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7" y="884239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9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5" y="2043114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4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4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6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6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6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7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5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7" y="3771901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1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5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18502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41" y="159545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3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528034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4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9015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4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85961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03535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023158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09" y="159545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5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56009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5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SMP @ MPP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09" y="159545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800" kern="0" dirty="0" smtClean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71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71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372828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770398"/>
            <a:ext cx="2520000" cy="332623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CE1F5-4655-6043-8EE8-42D8320CDAB6}" type="datetime3">
              <a:rPr lang="en-US" smtClean="0"/>
              <a:t>13 December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444447"/>
            <a:ext cx="1172455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753867"/>
            <a:ext cx="252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2406826"/>
            <a:ext cx="1221946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5"/>
            <a:ext cx="8226854" cy="94044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A3BFB-9BEA-B24E-9210-D274911B04C5}" type="datetime3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13 December 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Evian Summary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5"/>
            <a:ext cx="8226854" cy="94044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6EA00-CCD0-764B-9406-E38D4861D3B6}" type="datetime3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13 December 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Evian Summary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3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CCA07-EBCA-A94E-B0D0-E41D3E91A6D7}" type="datetime3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13 December 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Evian Summary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4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7" y="5101967"/>
            <a:ext cx="8231187" cy="5961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1269778"/>
            <a:ext cx="4041775" cy="36866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98BB4-ACA1-F24E-9BF6-602218ABCEC9}" type="datetime3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13 December 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Evian Summary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FC62F-1694-BD4A-8DF3-E1B874D90E26}" type="datetime3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13 December 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Evian Summary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2"/>
            <a:ext cx="7086600" cy="368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E8B5E-ED49-7645-A025-8D95CCC8CAF6}" type="datetime3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13 December 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Evian Summary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FB59-595E-004A-A8EF-837765B13C72}" type="datetime3">
              <a:rPr lang="en-US" smtClean="0"/>
              <a:t>13 December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7"/>
            <a:ext cx="3053866" cy="2663483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924FD-A627-E542-BD11-B17A4749C6BA}" type="datetime3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13 December 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Evian Summary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444447"/>
            <a:ext cx="1172455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770398"/>
            <a:ext cx="2520000" cy="332623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444447"/>
            <a:ext cx="1172455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753867"/>
            <a:ext cx="252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2406826"/>
            <a:ext cx="1221946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5"/>
            <a:ext cx="8226854" cy="94044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E3015-FE72-FB40-BD43-93318EF3C1CD}" type="datetime3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13 December 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Evian Summary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5"/>
            <a:ext cx="8226854" cy="94044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91E81-4387-C64F-8D58-A9D921F52EA0}" type="datetime3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13 December 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Evian Summary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3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1354C-F37A-9842-A869-D6249C72A268}" type="datetime3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13 December 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Evian Summary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5E6BE-539B-3241-9B5A-CB98F40D9340}" type="datetime3">
              <a:rPr lang="en-US" smtClean="0"/>
              <a:t>13 December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4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7" y="5101967"/>
            <a:ext cx="8231187" cy="5961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1269778"/>
            <a:ext cx="4041775" cy="36866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79527-E214-1A4B-918E-992A3259A38E}" type="datetime3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13 December 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Evian Summary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77401-1276-B543-A7EA-A78D0DE6F9AA}" type="datetime3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13 December 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Evian Summary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2"/>
            <a:ext cx="7086600" cy="368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C22D3-DE71-CA4F-9CB2-6D9B9B99C17F}" type="datetime3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13 December 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Evian Summary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7"/>
            <a:ext cx="3053866" cy="2663483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B7803-6F8D-AA4C-9342-8C49D468D398}" type="datetime3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13 December 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Evian Summary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444447"/>
            <a:ext cx="1172455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Rende Steerenberg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29 April 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FFDF-C997-A847-8B47-D436D47BA94A}" type="datetime3">
              <a:rPr lang="en-US" smtClean="0"/>
              <a:t>13 December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Rende Steerenberg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29 April 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Rende Steerenberg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29 April 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Rende Steerenberg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29 April 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Rende Steerenberg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29 April 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Rende Steerenberg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29 April 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Rende Steerenberg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29 April 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EF7C2-131E-FE42-B696-28C3060468B4}" type="datetime3">
              <a:rPr lang="en-US" smtClean="0"/>
              <a:t>13 December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19B0-9E62-B04E-BCE4-EDB381C0B936}" type="datetime3">
              <a:rPr lang="en-US" smtClean="0"/>
              <a:t>13 December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95E88-1782-DE42-B5C7-BDBF3AB6CF52}" type="datetime3">
              <a:rPr lang="en-US" smtClean="0"/>
              <a:t>13 December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8.xml"/><Relationship Id="rId15" Type="http://schemas.openxmlformats.org/officeDocument/2006/relationships/theme" Target="../theme/theme2.xml"/><Relationship Id="rId16" Type="http://schemas.openxmlformats.org/officeDocument/2006/relationships/image" Target="../media/image1.emf"/><Relationship Id="rId17" Type="http://schemas.openxmlformats.org/officeDocument/2006/relationships/image" Target="../media/image2.wmf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1.xml"/><Relationship Id="rId14" Type="http://schemas.openxmlformats.org/officeDocument/2006/relationships/theme" Target="../theme/theme3.xml"/><Relationship Id="rId15" Type="http://schemas.openxmlformats.org/officeDocument/2006/relationships/image" Target="../media/image9.emf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4.xml"/><Relationship Id="rId14" Type="http://schemas.openxmlformats.org/officeDocument/2006/relationships/theme" Target="../theme/theme4.xml"/><Relationship Id="rId15" Type="http://schemas.openxmlformats.org/officeDocument/2006/relationships/image" Target="../media/image9.emf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8.xml"/><Relationship Id="rId8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1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67.xml"/><Relationship Id="rId14" Type="http://schemas.openxmlformats.org/officeDocument/2006/relationships/theme" Target="../theme/theme5.xml"/><Relationship Id="rId15" Type="http://schemas.openxmlformats.org/officeDocument/2006/relationships/image" Target="../media/image9.emf"/><Relationship Id="rId1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1.xml"/><Relationship Id="rId8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3931E-901E-0349-BC14-F64444DBC440}" type="datetime3">
              <a:rPr lang="en-US" smtClean="0"/>
              <a:t>13 December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717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41" y="159545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1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9144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4"/>
            <a:ext cx="8226854" cy="94044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8"/>
            <a:ext cx="82296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E6177-F5AB-2F4E-BF25-A71DA94DE93B}" type="datetime3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13 December 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Evian Summary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8"/>
            <a:ext cx="9144000" cy="9429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9144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4"/>
            <a:ext cx="8226854" cy="94044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8"/>
            <a:ext cx="82296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EF158-BE75-6642-86AF-F36D50DC7631}" type="datetime3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13 December 2016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Evian Summary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8"/>
            <a:ext cx="9144000" cy="9429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Rende Steerenberg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srgbClr val="0055A0">
                    <a:tint val="75000"/>
                  </a:srgbClr>
                </a:solidFill>
                <a:latin typeface="Arial"/>
              </a:rPr>
              <a:t>29 April 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youtu.be/mCyYPimImyM?t=3s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24.png"/><Relationship Id="rId3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4" Type="http://schemas.openxmlformats.org/officeDocument/2006/relationships/image" Target="../media/image43.jpeg"/><Relationship Id="rId5" Type="http://schemas.microsoft.com/office/2007/relationships/hdphoto" Target="../media/hdphoto1.wdp"/><Relationship Id="rId6" Type="http://schemas.openxmlformats.org/officeDocument/2006/relationships/image" Target="../media/image44.jpg"/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41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image" Target="../media/image17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2016</a:t>
            </a:r>
            <a:br>
              <a:rPr lang="en-US" dirty="0" smtClean="0"/>
            </a:br>
            <a:r>
              <a:rPr lang="en-US" dirty="0" smtClean="0"/>
              <a:t> the first year </a:t>
            </a:r>
            <a:r>
              <a:rPr lang="en-US" dirty="0" smtClean="0"/>
              <a:t>it all came together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 smtClean="0"/>
              <a:t>Injectors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Operational efficiency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Understanding and control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Availability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184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7400"/>
            <a:ext cx="7886700" cy="965201"/>
          </a:xfrm>
        </p:spPr>
        <p:txBody>
          <a:bodyPr/>
          <a:lstStyle/>
          <a:p>
            <a:r>
              <a:rPr lang="en-US" sz="2400" dirty="0" smtClean="0"/>
              <a:t>Intensity of Isolde beam up to 3.6e13 </a:t>
            </a:r>
            <a:r>
              <a:rPr lang="en-US" sz="2400" dirty="0" err="1" smtClean="0"/>
              <a:t>ppp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Staggered beam on both target at the same time.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426223"/>
              </p:ext>
            </p:extLst>
          </p:nvPr>
        </p:nvGraphicFramePr>
        <p:xfrm>
          <a:off x="304802" y="1503204"/>
          <a:ext cx="868679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0971"/>
                <a:gridCol w="1240971"/>
                <a:gridCol w="1240971"/>
                <a:gridCol w="1153885"/>
                <a:gridCol w="1328057"/>
                <a:gridCol w="1240971"/>
                <a:gridCol w="12409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ISOGPS 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ISOHRS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TOF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EAST_North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EAST_Irrad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SFTPRO</a:t>
                      </a:r>
                      <a:endParaRPr lang="en-GB" dirty="0"/>
                    </a:p>
                  </a:txBody>
                  <a:tcPr marL="68580" marR="6858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362915"/>
              </p:ext>
            </p:extLst>
          </p:nvPr>
        </p:nvGraphicFramePr>
        <p:xfrm>
          <a:off x="628650" y="3389311"/>
          <a:ext cx="759142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8285"/>
                <a:gridCol w="1518285"/>
                <a:gridCol w="1518285"/>
                <a:gridCol w="1518285"/>
                <a:gridCol w="151828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LHC 25ns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 </a:t>
                      </a:r>
                      <a:r>
                        <a:rPr lang="en-US" dirty="0" err="1" smtClean="0"/>
                        <a:t>Indiv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 probe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BCMS 25ns</a:t>
                      </a:r>
                      <a:endParaRPr lang="en-GB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 100 ns</a:t>
                      </a:r>
                      <a:endParaRPr lang="en-GB" dirty="0"/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4038600"/>
            <a:ext cx="64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+ All the variants:</a:t>
            </a:r>
          </a:p>
          <a:p>
            <a:r>
              <a:rPr lang="en-US" sz="2400" dirty="0" err="1" smtClean="0"/>
              <a:t>Indiv</a:t>
            </a:r>
            <a:r>
              <a:rPr lang="en-US" sz="2400" dirty="0" smtClean="0"/>
              <a:t>: </a:t>
            </a:r>
            <a:r>
              <a:rPr lang="en-US" sz="2400" dirty="0" err="1" smtClean="0"/>
              <a:t>VdM</a:t>
            </a:r>
            <a:r>
              <a:rPr lang="en-US" sz="2400" dirty="0" smtClean="0"/>
              <a:t>, Hi int., Hi emit., Low long. </a:t>
            </a:r>
            <a:r>
              <a:rPr lang="en-US" sz="2400" dirty="0" err="1" smtClean="0"/>
              <a:t>Emitt</a:t>
            </a:r>
            <a:r>
              <a:rPr lang="en-US" sz="2400" dirty="0" smtClean="0"/>
              <a:t>., Hi brightness, …</a:t>
            </a:r>
          </a:p>
          <a:p>
            <a:r>
              <a:rPr lang="en-US" sz="2400" dirty="0" smtClean="0"/>
              <a:t>BCMS: Hi int., Low brightness, …, …</a:t>
            </a:r>
          </a:p>
          <a:p>
            <a:r>
              <a:rPr lang="en-US" sz="2400" dirty="0" smtClean="0"/>
              <a:t>25 ns: Hi int., Scrubbing, Long. </a:t>
            </a:r>
            <a:r>
              <a:rPr lang="en-US" sz="2400" dirty="0" err="1" smtClean="0"/>
              <a:t>Emitt</a:t>
            </a:r>
            <a:r>
              <a:rPr lang="en-US" sz="2400" dirty="0" smtClean="0"/>
              <a:t>. blow-up, …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4191000"/>
            <a:ext cx="2219325" cy="19095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762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Jean-Francois </a:t>
            </a:r>
            <a:r>
              <a:rPr lang="en-US" dirty="0" err="1" smtClean="0"/>
              <a:t>Comblin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515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95600" y="2743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New recrutiment processs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084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6-12-11 at 11.07.5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0"/>
            <a:ext cx="9144000" cy="634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210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LHC (BCMS type) beam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470900" cy="178589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July, PS started to deliver BCMS beam to LHC.</a:t>
            </a:r>
          </a:p>
          <a:p>
            <a:r>
              <a:rPr lang="en-US" dirty="0" smtClean="0"/>
              <a:t>Peak </a:t>
            </a:r>
            <a:r>
              <a:rPr lang="en-US" dirty="0"/>
              <a:t>luminosity of around </a:t>
            </a:r>
            <a:r>
              <a:rPr lang="en-US" dirty="0" smtClean="0"/>
              <a:t>+20</a:t>
            </a:r>
            <a:r>
              <a:rPr lang="en-US" dirty="0"/>
              <a:t>% and a new record of 1.2 x </a:t>
            </a:r>
            <a:r>
              <a:rPr lang="en-US" dirty="0" smtClean="0"/>
              <a:t>10^34 </a:t>
            </a:r>
            <a:r>
              <a:rPr lang="en-US" dirty="0"/>
              <a:t>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</a:t>
            </a:r>
            <a:r>
              <a:rPr lang="en-US" dirty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58" y="3149974"/>
            <a:ext cx="4389075" cy="2838704"/>
          </a:xfrm>
          <a:prstGeom prst="rect">
            <a:avLst/>
          </a:prstGeom>
        </p:spPr>
      </p:pic>
      <p:sp>
        <p:nvSpPr>
          <p:cNvPr id="8" name="Date Placeholder 3"/>
          <p:cNvSpPr txBox="1">
            <a:spLocks/>
          </p:cNvSpPr>
          <p:nvPr/>
        </p:nvSpPr>
        <p:spPr>
          <a:xfrm>
            <a:off x="3200400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Denis Cotte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it-IT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09 December 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0" name="Picture 9" descr="hommever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404" y="2997200"/>
            <a:ext cx="4039756" cy="30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341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peak performance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438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Beta* = 40 cm</a:t>
            </a:r>
          </a:p>
          <a:p>
            <a:r>
              <a:rPr lang="en-US" dirty="0" smtClean="0"/>
              <a:t>BCMS</a:t>
            </a:r>
          </a:p>
          <a:p>
            <a:r>
              <a:rPr lang="en-US" dirty="0" smtClean="0"/>
              <a:t>Reduced crossing angle, bunch length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Limited in number of bunches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Limited in bunch intensity (injection kicker vac.)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29685"/>
              </p:ext>
            </p:extLst>
          </p:nvPr>
        </p:nvGraphicFramePr>
        <p:xfrm>
          <a:off x="4114800" y="3962400"/>
          <a:ext cx="4648200" cy="241401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4100"/>
                <a:gridCol w="2324100"/>
              </a:tblGrid>
              <a:tr h="4023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Bunch</a:t>
                      </a:r>
                      <a:r>
                        <a:rPr lang="en-US" sz="2000" baseline="0" dirty="0" smtClean="0"/>
                        <a:t> population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~1.1e11</a:t>
                      </a:r>
                      <a:endParaRPr lang="en-US" sz="2000" dirty="0"/>
                    </a:p>
                  </a:txBody>
                  <a:tcPr/>
                </a:tc>
              </a:tr>
              <a:tr h="4023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Number of bunches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2220</a:t>
                      </a:r>
                      <a:endParaRPr lang="en-US" sz="2000" dirty="0"/>
                    </a:p>
                  </a:txBody>
                  <a:tcPr/>
                </a:tc>
              </a:tr>
              <a:tr h="4023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Beta*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40 cm</a:t>
                      </a:r>
                      <a:endParaRPr lang="en-US" sz="2000" dirty="0"/>
                    </a:p>
                  </a:txBody>
                  <a:tcPr/>
                </a:tc>
              </a:tr>
              <a:tr h="4023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Crossing</a:t>
                      </a:r>
                      <a:r>
                        <a:rPr lang="en-US" sz="2000" baseline="0" dirty="0" smtClean="0"/>
                        <a:t> angle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280 </a:t>
                      </a:r>
                      <a:r>
                        <a:rPr lang="en-US" sz="2000" dirty="0" err="1" smtClean="0"/>
                        <a:t>urad</a:t>
                      </a:r>
                      <a:endParaRPr lang="en-US" sz="2000" dirty="0"/>
                    </a:p>
                  </a:txBody>
                  <a:tcPr/>
                </a:tc>
              </a:tr>
              <a:tr h="4023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Emittance</a:t>
                      </a:r>
                      <a:r>
                        <a:rPr lang="en-US" sz="2000" baseline="0" dirty="0" smtClean="0"/>
                        <a:t> (BCMS)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~2.0 um</a:t>
                      </a:r>
                      <a:endParaRPr lang="en-US" sz="2000" dirty="0"/>
                    </a:p>
                  </a:txBody>
                  <a:tcPr/>
                </a:tc>
              </a:tr>
              <a:tr h="402336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Peak (CMS)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~1.5e34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cm</a:t>
                      </a:r>
                      <a:r>
                        <a:rPr lang="en-US" sz="2000" b="1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sz="2000" b="1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endParaRPr lang="en-US" sz="2000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056" y="4114800"/>
            <a:ext cx="4133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angle reduced end September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095240"/>
              </p:ext>
            </p:extLst>
          </p:nvPr>
        </p:nvGraphicFramePr>
        <p:xfrm>
          <a:off x="475256" y="4572001"/>
          <a:ext cx="3124200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988"/>
                <a:gridCol w="1470212"/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X-angle [</a:t>
                      </a:r>
                      <a:r>
                        <a:rPr lang="en-US" sz="1800" dirty="0" err="1" smtClean="0"/>
                        <a:t>urad</a:t>
                      </a:r>
                      <a:r>
                        <a:rPr lang="en-US" sz="1800" dirty="0" smtClean="0"/>
                        <a:t>]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F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370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0.59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280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0.7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5576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 in Stable Beams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990600"/>
            <a:ext cx="6248400" cy="572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113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219200"/>
            <a:ext cx="5283200" cy="396240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" name="Group 1"/>
          <p:cNvGrpSpPr/>
          <p:nvPr/>
        </p:nvGrpSpPr>
        <p:grpSpPr>
          <a:xfrm>
            <a:off x="2667000" y="5181600"/>
            <a:ext cx="609600" cy="978932"/>
            <a:chOff x="3382395" y="3962400"/>
            <a:chExt cx="609600" cy="978932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3687195" y="3962400"/>
              <a:ext cx="0" cy="6096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3382395" y="4572000"/>
              <a:ext cx="6096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10</a:t>
              </a:r>
              <a:r>
                <a:rPr lang="en-US" b="1" baseline="30000" dirty="0" smtClean="0">
                  <a:solidFill>
                    <a:srgbClr val="FF0000"/>
                  </a:solidFill>
                </a:rPr>
                <a:t>34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124202" y="5181600"/>
            <a:ext cx="857925" cy="1131332"/>
            <a:chOff x="3790275" y="5105400"/>
            <a:chExt cx="857925" cy="1131332"/>
          </a:xfrm>
        </p:grpSpPr>
        <p:cxnSp>
          <p:nvCxnSpPr>
            <p:cNvPr id="8" name="Straight Arrow Connector 7"/>
            <p:cNvCxnSpPr/>
            <p:nvPr/>
          </p:nvCxnSpPr>
          <p:spPr>
            <a:xfrm flipH="1" flipV="1">
              <a:off x="4095075" y="5105400"/>
              <a:ext cx="3945" cy="685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790275" y="5867400"/>
              <a:ext cx="8579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BCMS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267200" y="4953000"/>
            <a:ext cx="2514600" cy="1359932"/>
            <a:chOff x="4953000" y="4114800"/>
            <a:chExt cx="2514600" cy="1359932"/>
          </a:xfrm>
        </p:grpSpPr>
        <p:cxnSp>
          <p:nvCxnSpPr>
            <p:cNvPr id="10" name="Straight Arrow Connector 9"/>
            <p:cNvCxnSpPr/>
            <p:nvPr/>
          </p:nvCxnSpPr>
          <p:spPr>
            <a:xfrm flipV="1">
              <a:off x="5715000" y="4114800"/>
              <a:ext cx="0" cy="9144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953000" y="5105400"/>
              <a:ext cx="25146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Reduced crossing angle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Left Arrow 18"/>
          <p:cNvSpPr/>
          <p:nvPr/>
        </p:nvSpPr>
        <p:spPr>
          <a:xfrm>
            <a:off x="6248400" y="2209800"/>
            <a:ext cx="381000" cy="228600"/>
          </a:xfrm>
          <a:prstGeom prst="lef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6629400" y="21336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1.5 x 10</a:t>
            </a:r>
            <a:r>
              <a:rPr lang="en-US" b="1" baseline="30000" dirty="0" smtClean="0">
                <a:solidFill>
                  <a:srgbClr val="0000FF"/>
                </a:solidFill>
              </a:rPr>
              <a:t>34 </a:t>
            </a:r>
            <a:r>
              <a:rPr lang="en-US" b="1" dirty="0" smtClean="0">
                <a:solidFill>
                  <a:srgbClr val="0000FF"/>
                </a:solidFill>
              </a:rPr>
              <a:t>cm</a:t>
            </a:r>
            <a:r>
              <a:rPr lang="en-US" b="1" baseline="30000" dirty="0" smtClean="0">
                <a:solidFill>
                  <a:srgbClr val="0000FF"/>
                </a:solidFill>
              </a:rPr>
              <a:t>-2</a:t>
            </a:r>
            <a:r>
              <a:rPr lang="en-US" b="1" dirty="0" smtClean="0">
                <a:solidFill>
                  <a:srgbClr val="0000FF"/>
                </a:solidFill>
              </a:rPr>
              <a:t>s</a:t>
            </a:r>
            <a:r>
              <a:rPr lang="en-US" b="1" baseline="30000" dirty="0" smtClean="0">
                <a:solidFill>
                  <a:srgbClr val="0000FF"/>
                </a:solidFill>
              </a:rPr>
              <a:t>-1</a:t>
            </a:r>
            <a:endParaRPr lang="en-US" b="1" baseline="30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915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status -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Excellent and improved system </a:t>
            </a:r>
            <a:r>
              <a:rPr lang="en-US" dirty="0" smtClean="0">
                <a:solidFill>
                  <a:srgbClr val="FF0000"/>
                </a:solidFill>
              </a:rPr>
              <a:t>performance</a:t>
            </a:r>
          </a:p>
          <a:p>
            <a:r>
              <a:rPr lang="en-US" dirty="0">
                <a:solidFill>
                  <a:srgbClr val="0000FF"/>
                </a:solidFill>
              </a:rPr>
              <a:t>Magnets behaving well at 6.5 </a:t>
            </a:r>
            <a:r>
              <a:rPr lang="en-US" dirty="0" smtClean="0">
                <a:solidFill>
                  <a:srgbClr val="0000FF"/>
                </a:solidFill>
              </a:rPr>
              <a:t>TeV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Good beam lifetime through the cycle</a:t>
            </a:r>
          </a:p>
          <a:p>
            <a:r>
              <a:rPr lang="en-US" dirty="0">
                <a:solidFill>
                  <a:srgbClr val="0000FF"/>
                </a:solidFill>
              </a:rPr>
              <a:t>Operationally things well under </a:t>
            </a:r>
            <a:r>
              <a:rPr lang="en-US" dirty="0" smtClean="0">
                <a:solidFill>
                  <a:srgbClr val="0000FF"/>
                </a:solidFill>
              </a:rPr>
              <a:t>control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Magnetically reproducible </a:t>
            </a:r>
            <a:r>
              <a:rPr lang="en-US" dirty="0" smtClean="0"/>
              <a:t>as ever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Optically good</a:t>
            </a:r>
            <a:r>
              <a:rPr lang="en-US" dirty="0" smtClean="0"/>
              <a:t>, corrected to excellent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</a:t>
            </a:r>
            <a:r>
              <a:rPr lang="en-GB" dirty="0" err="1" smtClean="0">
                <a:solidFill>
                  <a:srgbClr val="0000FF"/>
                </a:solidFill>
              </a:rPr>
              <a:t>perture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FF"/>
                </a:solidFill>
              </a:rPr>
              <a:t>is </a:t>
            </a:r>
            <a:r>
              <a:rPr lang="en-GB" dirty="0" smtClean="0">
                <a:solidFill>
                  <a:srgbClr val="0000FF"/>
                </a:solidFill>
              </a:rPr>
              <a:t>fine </a:t>
            </a:r>
            <a:r>
              <a:rPr lang="en-GB" dirty="0"/>
              <a:t>and compatible with the </a:t>
            </a:r>
            <a:r>
              <a:rPr lang="en-GB" dirty="0" smtClean="0"/>
              <a:t>collimation </a:t>
            </a:r>
            <a:r>
              <a:rPr lang="en-GB" dirty="0"/>
              <a:t>hierarchy</a:t>
            </a:r>
            <a:r>
              <a:rPr lang="en-GB" dirty="0" smtClean="0"/>
              <a:t>.</a:t>
            </a:r>
          </a:p>
          <a:p>
            <a:r>
              <a:rPr lang="en-GB" dirty="0" smtClean="0">
                <a:solidFill>
                  <a:srgbClr val="008000"/>
                </a:solidFill>
              </a:rPr>
              <a:t>Collimation</a:t>
            </a:r>
            <a:r>
              <a:rPr lang="en-GB" dirty="0" smtClean="0"/>
              <a:t> can take anything that’s thrown at it </a:t>
            </a:r>
          </a:p>
        </p:txBody>
      </p:sp>
    </p:spTree>
    <p:extLst>
      <p:ext uri="{BB962C8B-B14F-4D97-AF65-F5344CB8AC3E}">
        <p14:creationId xmlns:p14="http://schemas.microsoft.com/office/powerpoint/2010/main" val="820693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69849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Understanding and control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914400"/>
            <a:ext cx="6811695" cy="45458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8" y="5576957"/>
            <a:ext cx="9144000" cy="128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1411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696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5650"/>
            <a:ext cx="9144000" cy="61023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05000" y="1524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very calm hardware commissioning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991987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657601"/>
            <a:ext cx="4648200" cy="30522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76200"/>
            <a:ext cx="7010400" cy="34479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53000" y="5105400"/>
            <a:ext cx="4038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2016: 1% </a:t>
            </a:r>
            <a:r>
              <a:rPr lang="en-US" sz="2400" dirty="0" err="1">
                <a:solidFill>
                  <a:srgbClr val="0000FF"/>
                </a:solidFill>
              </a:rPr>
              <a:t>rms</a:t>
            </a:r>
            <a:r>
              <a:rPr lang="en-US" sz="2400" dirty="0">
                <a:solidFill>
                  <a:srgbClr val="0000FF"/>
                </a:solidFill>
              </a:rPr>
              <a:t> beta-beating</a:t>
            </a:r>
            <a:r>
              <a:rPr lang="en-US" sz="2400" dirty="0" smtClean="0">
                <a:solidFill>
                  <a:srgbClr val="0000FF"/>
                </a:solidFill>
              </a:rPr>
              <a:t>, C</a:t>
            </a:r>
            <a:r>
              <a:rPr lang="en-US" sz="2400" dirty="0">
                <a:solidFill>
                  <a:srgbClr val="0000FF"/>
                </a:solidFill>
              </a:rPr>
              <a:t>- of 0.0002 and lot more to </a:t>
            </a:r>
            <a:r>
              <a:rPr lang="en-US" sz="2400" dirty="0" smtClean="0">
                <a:solidFill>
                  <a:srgbClr val="0000FF"/>
                </a:solidFill>
              </a:rPr>
              <a:t>celebrate!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525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31" y="1"/>
            <a:ext cx="9144000" cy="33836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607432"/>
            <a:ext cx="4343400" cy="32148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2" y="3581400"/>
            <a:ext cx="4505255" cy="2743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6400" y="6495507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Daniel </a:t>
            </a:r>
            <a:r>
              <a:rPr lang="en-US" dirty="0" err="1" smtClean="0"/>
              <a:t>Valuch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61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066800"/>
            <a:ext cx="6465200" cy="17223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286000"/>
            <a:ext cx="8699920" cy="43499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152400"/>
            <a:ext cx="5029200" cy="8235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503670"/>
            <a:ext cx="9144000" cy="35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264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ordle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8000"/>
            <a:ext cx="9144000" cy="58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1622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2"/>
          <p:cNvSpPr txBox="1">
            <a:spLocks/>
          </p:cNvSpPr>
          <p:nvPr/>
        </p:nvSpPr>
        <p:spPr>
          <a:xfrm>
            <a:off x="777224" y="636269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09/12/2016</a:t>
            </a:r>
            <a:endParaRPr lang="en-US" sz="1800" dirty="0">
              <a:solidFill>
                <a:prstClr val="white">
                  <a:lumMod val="75000"/>
                </a:prstClr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36566" y="6321556"/>
            <a:ext cx="2926080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/>
            <a:r>
              <a:rPr lang="en-US" dirty="0" smtClean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Gildas LANGLOIS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2" y="8056"/>
            <a:ext cx="2333886" cy="59241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348"/>
          <a:stretch/>
        </p:blipFill>
        <p:spPr>
          <a:xfrm>
            <a:off x="2461826" y="99770"/>
            <a:ext cx="1581538" cy="18725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331" y="427624"/>
            <a:ext cx="2977781" cy="5487402"/>
          </a:xfrm>
          <a:prstGeom prst="rect">
            <a:avLst/>
          </a:prstGeom>
        </p:spPr>
      </p:pic>
      <p:sp>
        <p:nvSpPr>
          <p:cNvPr id="10" name="Oval Callout 9"/>
          <p:cNvSpPr/>
          <p:nvPr/>
        </p:nvSpPr>
        <p:spPr>
          <a:xfrm>
            <a:off x="7215193" y="427623"/>
            <a:ext cx="1526973" cy="1098284"/>
          </a:xfrm>
          <a:prstGeom prst="wedgeEllipseCallout">
            <a:avLst>
              <a:gd name="adj1" fmla="val -61944"/>
              <a:gd name="adj2" fmla="val 593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en-US" sz="2800" b="1" dirty="0" smtClean="0">
                <a:solidFill>
                  <a:prstClr val="white"/>
                </a:solidFill>
                <a:latin typeface="Arial"/>
              </a:rPr>
              <a:t>NO !!!</a:t>
            </a:r>
            <a:endParaRPr lang="en-US" sz="2800" b="1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107" y="160985"/>
            <a:ext cx="2910631" cy="26195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1450" y="2702344"/>
            <a:ext cx="8815388" cy="101566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55A0"/>
                </a:solidFill>
                <a:latin typeface="Arial"/>
                <a:cs typeface="Arial"/>
              </a:rPr>
              <a:t>Le 20 </a:t>
            </a:r>
            <a:r>
              <a:rPr lang="en-US" sz="6000" b="1" dirty="0" err="1" smtClean="0">
                <a:solidFill>
                  <a:srgbClr val="0055A0"/>
                </a:solidFill>
                <a:latin typeface="Arial"/>
                <a:cs typeface="Arial"/>
              </a:rPr>
              <a:t>Novembre</a:t>
            </a:r>
            <a:r>
              <a:rPr lang="en-US" sz="6000" b="1" dirty="0" smtClean="0">
                <a:solidFill>
                  <a:srgbClr val="0055A0"/>
                </a:solidFill>
                <a:latin typeface="Arial"/>
                <a:cs typeface="Arial"/>
              </a:rPr>
              <a:t> 2016</a:t>
            </a:r>
            <a:r>
              <a:rPr lang="mr-IN" sz="6000" b="1" dirty="0" smtClean="0">
                <a:solidFill>
                  <a:srgbClr val="0055A0"/>
                </a:solidFill>
                <a:latin typeface="Arial"/>
                <a:cs typeface="Arial"/>
              </a:rPr>
              <a:t>…</a:t>
            </a:r>
            <a:endParaRPr lang="en-US" sz="6000" b="1" dirty="0" smtClean="0">
              <a:solidFill>
                <a:srgbClr val="0055A0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1450" y="918326"/>
            <a:ext cx="8815388" cy="415498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/>
            <a:r>
              <a:rPr lang="fr-CH" sz="6000" b="1" dirty="0" smtClean="0">
                <a:solidFill>
                  <a:srgbClr val="0055A0"/>
                </a:solidFill>
                <a:latin typeface="Arial"/>
                <a:cs typeface="Arial"/>
              </a:rPr>
              <a:t>F. WEASEL</a:t>
            </a:r>
          </a:p>
          <a:p>
            <a:pPr algn="ctr"/>
            <a:r>
              <a:rPr lang="fr-CH" sz="9600" b="1" dirty="0" smtClean="0">
                <a:solidFill>
                  <a:srgbClr val="0055A0"/>
                </a:solidFill>
                <a:latin typeface="Times New Roman" charset="0"/>
                <a:ea typeface="Times New Roman" charset="0"/>
                <a:cs typeface="Times New Roman" charset="0"/>
              </a:rPr>
              <a:t>II</a:t>
            </a:r>
          </a:p>
          <a:p>
            <a:pPr algn="ctr"/>
            <a:r>
              <a:rPr lang="fr-CH" sz="5400" b="1" dirty="0" smtClean="0">
                <a:solidFill>
                  <a:srgbClr val="0055A0"/>
                </a:solidFill>
                <a:latin typeface="Arial"/>
                <a:ea typeface="Times New Roman" charset="0"/>
                <a:cs typeface="Times New Roman" charset="0"/>
              </a:rPr>
              <a:t>Le retour</a:t>
            </a:r>
          </a:p>
          <a:p>
            <a:pPr algn="ctr"/>
            <a:r>
              <a:rPr lang="fr-CH" sz="5400" b="1" dirty="0" smtClean="0">
                <a:solidFill>
                  <a:srgbClr val="0055A0"/>
                </a:solidFill>
                <a:latin typeface="Arial"/>
                <a:ea typeface="Times New Roman" charset="0"/>
                <a:cs typeface="Times New Roman" charset="0"/>
              </a:rPr>
              <a:t>The come back</a:t>
            </a:r>
            <a:endParaRPr lang="en-US" sz="5400" b="1" dirty="0" smtClean="0">
              <a:solidFill>
                <a:srgbClr val="0055A0"/>
              </a:solidFill>
              <a:latin typeface="Arial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381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32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32" presetClass="emph" presetSubtype="0" repeatCount="1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8" grpId="0"/>
      <p:bldP spid="8" grpId="1"/>
      <p:bldP spid="12" grpId="0"/>
      <p:bldP spid="12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6-12-11 at 11.15.4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317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4800" y="6400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Django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369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12-11 at 1.01.2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44000" cy="57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8437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58147" cy="68686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" y="0"/>
            <a:ext cx="1371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2016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667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5338" y="-138113"/>
            <a:ext cx="10734675" cy="71342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685800" y="-76200"/>
            <a:ext cx="1371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2012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076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90600"/>
            <a:ext cx="8128000" cy="5422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152400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Usual high level of interest for first circulating beams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57782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5650"/>
            <a:ext cx="9144000" cy="61023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7620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First stable beams 2016 – four hitch hikers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62928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Manual leak detection April 28</a:t>
            </a:r>
            <a:r>
              <a:rPr lang="en-GB" baseline="30000" dirty="0" smtClean="0"/>
              <a:t>th</a:t>
            </a:r>
            <a:endParaRPr lang="en-GB" dirty="0"/>
          </a:p>
        </p:txBody>
      </p:sp>
      <p:pic>
        <p:nvPicPr>
          <p:cNvPr id="4" name="compressed">
            <a:hlinkClick r:id="" action="ppaction://media"/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629" y="1370166"/>
            <a:ext cx="8226425" cy="46273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7000" y="6488668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Marco Calviani and Simone </a:t>
            </a:r>
            <a:r>
              <a:rPr lang="en-US" dirty="0" err="1" smtClean="0"/>
              <a:t>Gilardoni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613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video>
              <p:cMediaNode vol="8000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2"/>
          <p:cNvSpPr txBox="1">
            <a:spLocks/>
          </p:cNvSpPr>
          <p:nvPr/>
        </p:nvSpPr>
        <p:spPr>
          <a:xfrm>
            <a:off x="777224" y="636269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09/12/2016</a:t>
            </a:r>
            <a:endParaRPr lang="en-US" sz="1800" dirty="0">
              <a:solidFill>
                <a:prstClr val="white">
                  <a:lumMod val="75000"/>
                </a:prstClr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36566" y="6321556"/>
            <a:ext cx="2926080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/>
            <a:r>
              <a:rPr lang="en-US" dirty="0" smtClean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Gildas LANGLOIS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1970" y="1755023"/>
            <a:ext cx="8032652" cy="286232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/>
            <a:r>
              <a:rPr lang="fr-CH" sz="6000" b="1" dirty="0" smtClean="0">
                <a:solidFill>
                  <a:srgbClr val="0055A0"/>
                </a:solidFill>
                <a:latin typeface="Arial"/>
                <a:cs typeface="Arial"/>
              </a:rPr>
              <a:t>F</a:t>
            </a:r>
            <a:r>
              <a:rPr lang="mr-IN" sz="6000" b="1" dirty="0" smtClean="0">
                <a:solidFill>
                  <a:srgbClr val="0055A0"/>
                </a:solidFill>
                <a:latin typeface="Arial"/>
                <a:cs typeface="Arial"/>
              </a:rPr>
              <a:t>…</a:t>
            </a:r>
            <a:r>
              <a:rPr lang="fr-CH" sz="6000" b="1" dirty="0" smtClean="0">
                <a:solidFill>
                  <a:srgbClr val="0055A0"/>
                </a:solidFill>
                <a:latin typeface="Arial"/>
                <a:cs typeface="Arial"/>
              </a:rPr>
              <a:t>..G   WEASEL !!!</a:t>
            </a:r>
          </a:p>
          <a:p>
            <a:pPr algn="ctr"/>
            <a:endParaRPr lang="fr-CH" sz="6000" b="1" dirty="0">
              <a:solidFill>
                <a:srgbClr val="0055A0"/>
              </a:solidFill>
              <a:latin typeface="Arial"/>
              <a:cs typeface="Arial"/>
            </a:endParaRPr>
          </a:p>
          <a:p>
            <a:pPr algn="r"/>
            <a:r>
              <a:rPr lang="fr-CH" sz="6000" b="1" dirty="0" smtClean="0">
                <a:solidFill>
                  <a:srgbClr val="0055A0"/>
                </a:solidFill>
                <a:latin typeface="Arial"/>
                <a:cs typeface="Arial"/>
              </a:rPr>
              <a:t>ML</a:t>
            </a:r>
            <a:endParaRPr lang="en-US" sz="6000" b="1" dirty="0" smtClean="0">
              <a:solidFill>
                <a:srgbClr val="0055A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3653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Since POPS recovery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1981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Ramped up number of bunches to 2040 per beam</a:t>
            </a:r>
          </a:p>
          <a:p>
            <a:pPr lvl="1"/>
            <a:r>
              <a:rPr lang="en-US" dirty="0" smtClean="0"/>
              <a:t>Maximum with 72 bunches per injection</a:t>
            </a:r>
          </a:p>
          <a:p>
            <a:pPr lvl="1"/>
            <a:r>
              <a:rPr lang="en-GB" kern="0" dirty="0" smtClean="0"/>
              <a:t>Bunch population 1.1x10</a:t>
            </a:r>
            <a:r>
              <a:rPr lang="en-GB" kern="0" baseline="30000" dirty="0" smtClean="0"/>
              <a:t>11</a:t>
            </a:r>
            <a:r>
              <a:rPr lang="en-GB" kern="0" dirty="0" smtClean="0"/>
              <a:t> </a:t>
            </a:r>
            <a:endParaRPr lang="en-US" dirty="0" smtClean="0"/>
          </a:p>
          <a:p>
            <a:r>
              <a:rPr lang="en-US" dirty="0" smtClean="0"/>
              <a:t>Peak luminosity ~8 x10</a:t>
            </a:r>
            <a:r>
              <a:rPr lang="en-US" baseline="30000" dirty="0" smtClean="0"/>
              <a:t>33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</a:p>
          <a:p>
            <a:r>
              <a:rPr lang="en-US" dirty="0" smtClean="0"/>
              <a:t>Excellent availability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04782"/>
            <a:ext cx="9144000" cy="354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16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/>
          <a:lstStyle/>
          <a:p>
            <a:r>
              <a:rPr lang="en-US" dirty="0" smtClean="0"/>
              <a:t>Mon 30</a:t>
            </a:r>
            <a:r>
              <a:rPr lang="en-US" baseline="30000" dirty="0" smtClean="0"/>
              <a:t>th</a:t>
            </a:r>
            <a:r>
              <a:rPr lang="en-US" dirty="0" smtClean="0"/>
              <a:t> May – Sun </a:t>
            </a:r>
            <a:r>
              <a:rPr lang="en-US" dirty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June</a:t>
            </a:r>
            <a:endParaRPr lang="en-US" dirty="0"/>
          </a:p>
        </p:txBody>
      </p:sp>
      <p:pic>
        <p:nvPicPr>
          <p:cNvPr id="5" name="Picture 4" descr="Screen Shot 2016-06-07 at 4.14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43000"/>
            <a:ext cx="4901523" cy="5638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8200" y="1143000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Record luminosity in fill: 380 pb</a:t>
            </a:r>
            <a:r>
              <a:rPr lang="en-US" baseline="30000" dirty="0" smtClean="0"/>
              <a:t>-1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Record luminosity per day: 390 pb</a:t>
            </a:r>
            <a:r>
              <a:rPr lang="en-US" baseline="30000" dirty="0" smtClean="0"/>
              <a:t>-1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Record luminosity per week: 1.98 fb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2971800"/>
            <a:ext cx="3810001" cy="2737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7400" y="5029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Stable Beams 62%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639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luminosity reached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7778"/>
            <a:ext cx="9144000" cy="58409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34200" y="1143000"/>
            <a:ext cx="2209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600" b="1" dirty="0">
                <a:solidFill>
                  <a:srgbClr val="FF0000"/>
                </a:solidFill>
              </a:rPr>
              <a:t>Reduced beta* and lower transverse beam sizes from the injectors compensating the lower number of bunches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563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ctr"/>
      <a:lstStyle>
        <a:defPPr>
          <a:defRPr dirty="0" smtClean="0">
            <a:latin typeface="Arial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1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ctr"/>
      <a:lstStyle>
        <a:defPPr>
          <a:defRPr dirty="0" smtClean="0">
            <a:latin typeface="Arial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CERNCorporate4-3" id="{22EDDE6D-AE34-7541-9B81-611186F461FC}" vid="{87D53F25-0A06-4841-9532-2F507ABAA3B3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6471154</TotalTime>
  <Words>503</Words>
  <Application>Microsoft Macintosh PowerPoint</Application>
  <PresentationFormat>On-screen Show (4:3)</PresentationFormat>
  <Paragraphs>108</Paragraphs>
  <Slides>28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Office Theme</vt:lpstr>
      <vt:lpstr>BTODD primary master</vt:lpstr>
      <vt:lpstr>CERNCorporate16-9</vt:lpstr>
      <vt:lpstr>1_CERNCorporate16-9</vt:lpstr>
      <vt:lpstr>CERNCorporate4-3</vt:lpstr>
      <vt:lpstr> 2016  the first year it all came together </vt:lpstr>
      <vt:lpstr>PowerPoint Presentation</vt:lpstr>
      <vt:lpstr>PowerPoint Presentation</vt:lpstr>
      <vt:lpstr>PowerPoint Presentation</vt:lpstr>
      <vt:lpstr>Manual leak detection April 28th</vt:lpstr>
      <vt:lpstr>PowerPoint Presentation</vt:lpstr>
      <vt:lpstr>Since POPS recovery</vt:lpstr>
      <vt:lpstr>Mon 30th May – Sun 5th June</vt:lpstr>
      <vt:lpstr>Design luminosity reached</vt:lpstr>
      <vt:lpstr>Beams</vt:lpstr>
      <vt:lpstr>PowerPoint Presentation</vt:lpstr>
      <vt:lpstr>PowerPoint Presentation</vt:lpstr>
      <vt:lpstr>New LHC (BCMS type) beam</vt:lpstr>
      <vt:lpstr>Good peak performance</vt:lpstr>
      <vt:lpstr>Lifetime in Stable Beams</vt:lpstr>
      <vt:lpstr>PowerPoint Presentation</vt:lpstr>
      <vt:lpstr>Machine status - summary</vt:lpstr>
      <vt:lpstr>Understanding and control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Mike LAMONT</cp:lastModifiedBy>
  <cp:revision>3434</cp:revision>
  <dcterms:created xsi:type="dcterms:W3CDTF">2011-01-18T19:25:28Z</dcterms:created>
  <dcterms:modified xsi:type="dcterms:W3CDTF">2016-12-13T07:45:14Z</dcterms:modified>
</cp:coreProperties>
</file>