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7" r:id="rId2"/>
    <p:sldMasterId id="2147483679" r:id="rId3"/>
  </p:sldMasterIdLst>
  <p:notesMasterIdLst>
    <p:notesMasterId r:id="rId33"/>
  </p:notesMasterIdLst>
  <p:handoutMasterIdLst>
    <p:handoutMasterId r:id="rId34"/>
  </p:handoutMasterIdLst>
  <p:sldIdLst>
    <p:sldId id="525" r:id="rId4"/>
    <p:sldId id="527" r:id="rId5"/>
    <p:sldId id="850" r:id="rId6"/>
    <p:sldId id="861" r:id="rId7"/>
    <p:sldId id="833" r:id="rId8"/>
    <p:sldId id="856" r:id="rId9"/>
    <p:sldId id="814" r:id="rId10"/>
    <p:sldId id="843" r:id="rId11"/>
    <p:sldId id="795" r:id="rId12"/>
    <p:sldId id="852" r:id="rId13"/>
    <p:sldId id="783" r:id="rId14"/>
    <p:sldId id="817" r:id="rId15"/>
    <p:sldId id="855" r:id="rId16"/>
    <p:sldId id="845" r:id="rId17"/>
    <p:sldId id="846" r:id="rId18"/>
    <p:sldId id="804" r:id="rId19"/>
    <p:sldId id="847" r:id="rId20"/>
    <p:sldId id="848" r:id="rId21"/>
    <p:sldId id="826" r:id="rId22"/>
    <p:sldId id="840" r:id="rId23"/>
    <p:sldId id="841" r:id="rId24"/>
    <p:sldId id="789" r:id="rId25"/>
    <p:sldId id="859" r:id="rId26"/>
    <p:sldId id="811" r:id="rId27"/>
    <p:sldId id="748" r:id="rId28"/>
    <p:sldId id="860" r:id="rId29"/>
    <p:sldId id="854" r:id="rId30"/>
    <p:sldId id="857" r:id="rId31"/>
    <p:sldId id="858" r:id="rId32"/>
  </p:sldIdLst>
  <p:sldSz cx="9144000" cy="6858000" type="screen4x3"/>
  <p:notesSz cx="7099300" cy="102346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62F67"/>
    <a:srgbClr val="FFFFFF"/>
    <a:srgbClr val="008000"/>
    <a:srgbClr val="FFFF00"/>
    <a:srgbClr val="FFD9D9"/>
    <a:srgbClr val="FFEBEB"/>
    <a:srgbClr val="6666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0" autoAdjust="0"/>
    <p:restoredTop sz="97436" autoAdjust="0"/>
  </p:normalViewPr>
  <p:slideViewPr>
    <p:cSldViewPr>
      <p:cViewPr varScale="1">
        <p:scale>
          <a:sx n="85" d="100"/>
          <a:sy n="85" d="100"/>
        </p:scale>
        <p:origin x="749" y="48"/>
      </p:cViewPr>
      <p:guideLst>
        <p:guide orient="horz" pos="249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016" y="-9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088" y="1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869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088" y="9721869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131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61" tIns="47581" rIns="95161" bIns="47581" numCol="1" anchor="t" anchorCtr="0" compatLnSpc="1">
            <a:prstTxWarp prst="textNoShape">
              <a:avLst/>
            </a:prstTxWarp>
          </a:bodyPr>
          <a:lstStyle>
            <a:lvl1pPr algn="l" defTabSz="952529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629" y="0"/>
            <a:ext cx="3075131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61" tIns="47581" rIns="95161" bIns="47581" numCol="1" anchor="t" anchorCtr="0" compatLnSpc="1">
            <a:prstTxWarp prst="textNoShape">
              <a:avLst/>
            </a:prstTxWarp>
          </a:bodyPr>
          <a:lstStyle>
            <a:lvl1pPr algn="r" defTabSz="952529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9688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0088"/>
            <a:ext cx="5678824" cy="460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61" tIns="47581" rIns="95161" bIns="475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176"/>
            <a:ext cx="3075131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61" tIns="47581" rIns="95161" bIns="47581" numCol="1" anchor="b" anchorCtr="0" compatLnSpc="1">
            <a:prstTxWarp prst="textNoShape">
              <a:avLst/>
            </a:prstTxWarp>
          </a:bodyPr>
          <a:lstStyle>
            <a:lvl1pPr algn="l" defTabSz="952529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629" y="9720176"/>
            <a:ext cx="3075131" cy="51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61" tIns="47581" rIns="95161" bIns="47581" numCol="1" anchor="b" anchorCtr="0" compatLnSpc="1">
            <a:prstTxWarp prst="textNoShape">
              <a:avLst/>
            </a:prstTxWarp>
          </a:bodyPr>
          <a:lstStyle>
            <a:lvl1pPr algn="r" defTabSz="952529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video" Target="file:///\\cern.ch\dfs\Departments\AB\Projects\beaminterlocks\Individual_Folders\BTodd\presentations\TEMPLATE\BTODD_MOVIE_END_LOGO.wmv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Converter Control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Electronics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of 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mtClean="0"/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fin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thank you!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inde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2895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44196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1219200"/>
            <a:ext cx="9144000" cy="1676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990600"/>
            <a:ext cx="9144000" cy="320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29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300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sz="1800" dirty="0">
              <a:solidFill>
                <a:srgbClr val="FFFFFF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024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0v4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316754" y="3105834"/>
            <a:ext cx="251062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baseline="0" dirty="0" smtClean="0">
                <a:solidFill>
                  <a:srgbClr val="FFFFFF"/>
                </a:solidFill>
                <a:latin typeface="Calibri" pitchFamily="34" charset="0"/>
              </a:rPr>
              <a:t>SPS MUGEF </a:t>
            </a:r>
          </a:p>
        </p:txBody>
      </p:sp>
    </p:spTree>
    <p:extLst>
      <p:ext uri="{BB962C8B-B14F-4D97-AF65-F5344CB8AC3E}">
        <p14:creationId xmlns:p14="http://schemas.microsoft.com/office/powerpoint/2010/main" val="630649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6355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9760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8207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&amp; Accelerator Fault Tracker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9948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96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8095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117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SMP @ MPP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TE/MPE/MI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800" b="0" u="none" cap="none" spc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March 2011</a:t>
            </a:r>
            <a:endParaRPr lang="en-GB" sz="1800" b="0" u="none" cap="none" spc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62F67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3055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andrea.apollonio@cern.ch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&amp; Accelerator Fault Tracker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49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1" hangingPunct="1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524984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062F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3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th  </a:t>
            </a:r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</a:p>
          <a:p>
            <a:r>
              <a:rPr lang="en-US" sz="3600" b="1" dirty="0" smtClean="0">
                <a:solidFill>
                  <a:schemeClr val="bg1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B. Todd</a:t>
            </a:r>
            <a:r>
              <a:rPr lang="en-US" sz="1800" b="1" baseline="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   &amp;  L. Ponce</a:t>
            </a:r>
            <a:endParaRPr lang="en-US" sz="1800" b="1" dirty="0" smtClean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Evian Preparation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Converter Control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Electronics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Converter Control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Electronics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56" r:id="rId3"/>
    <p:sldLayoutId id="2147483677" r:id="rId4"/>
    <p:sldLayoutId id="2147483662" r:id="rId5"/>
    <p:sldLayoutId id="2147483661" r:id="rId6"/>
    <p:sldLayoutId id="2147483659" r:id="rId7"/>
    <p:sldLayoutId id="2147483663" r:id="rId8"/>
    <p:sldLayoutId id="2147483665" r:id="rId9"/>
    <p:sldLayoutId id="2147483672" r:id="rId10"/>
    <p:sldLayoutId id="2147483678" r:id="rId11"/>
    <p:sldLayoutId id="2147483676" r:id="rId12"/>
    <p:sldLayoutId id="2147483664" r:id="rId13"/>
    <p:sldLayoutId id="2147483660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47"/>
          <p:cNvSpPr>
            <a:spLocks noChangeArrowheads="1"/>
          </p:cNvSpPr>
          <p:nvPr userDrawn="1"/>
        </p:nvSpPr>
        <p:spPr bwMode="auto">
          <a:xfrm>
            <a:off x="2868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2868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andrea.apollonio@cern.ch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91168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34"/>
          <p:cNvSpPr>
            <a:spLocks noChangeArrowheads="1"/>
          </p:cNvSpPr>
          <p:nvPr userDrawn="1"/>
        </p:nvSpPr>
        <p:spPr bwMode="auto">
          <a:xfrm>
            <a:off x="1831668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Context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of Presentation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3048000" y="13716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auto">
          <a:xfrm>
            <a:off x="3048000" y="29718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auto">
          <a:xfrm>
            <a:off x="3048000" y="4572000"/>
            <a:ext cx="35814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 eaLnBrk="1" hangingPunct="1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None/>
            </a:pPr>
            <a:r>
              <a:rPr lang="en-US" sz="1800" b="1" dirty="0" smtClean="0">
                <a:solidFill>
                  <a:srgbClr val="000099"/>
                </a:solidFill>
                <a:latin typeface="+mn-lt"/>
              </a:rPr>
              <a:t>Section Title Short Version</a:t>
            </a:r>
            <a:endParaRPr lang="en-US" sz="1800" b="1" dirty="0">
              <a:solidFill>
                <a:srgbClr val="000099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</a:t>
            </a:r>
            <a:r>
              <a:rPr lang="en-US" sz="1800" b="1" baseline="0" dirty="0" smtClean="0">
                <a:solidFill>
                  <a:srgbClr val="6666FF"/>
                </a:solidFill>
                <a:latin typeface="+mn-lt"/>
              </a:rPr>
              <a:t> Content 1</a:t>
            </a:r>
            <a:endParaRPr lang="en-US" sz="1800" b="1" dirty="0">
              <a:solidFill>
                <a:srgbClr val="6666FF"/>
              </a:solidFill>
              <a:latin typeface="+mn-lt"/>
            </a:endParaRP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r>
              <a:rPr lang="en-US" sz="1800" b="1" dirty="0" smtClean="0">
                <a:solidFill>
                  <a:srgbClr val="6666FF"/>
                </a:solidFill>
                <a:latin typeface="+mn-lt"/>
              </a:rPr>
              <a:t>Section Content 2</a:t>
            </a:r>
          </a:p>
          <a:p>
            <a:pPr marL="838200" marR="0" lvl="1" indent="-3810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Tx/>
              <a:buNone/>
              <a:tabLst/>
              <a:defRPr/>
            </a:pPr>
            <a:r>
              <a:rPr lang="en-US" sz="1800" b="1" kern="1200" dirty="0" smtClean="0">
                <a:solidFill>
                  <a:srgbClr val="6666FF"/>
                </a:solidFill>
                <a:latin typeface="+mn-lt"/>
                <a:ea typeface="+mn-ea"/>
                <a:cs typeface="+mn-cs"/>
              </a:rPr>
              <a:t>Section Content 3</a:t>
            </a:r>
          </a:p>
          <a:p>
            <a:pPr marL="838200" lvl="1" indent="-381000" algn="l" eaLnBrk="1" hangingPunct="1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buFontTx/>
              <a:buNone/>
            </a:pPr>
            <a:endParaRPr lang="en-US" sz="1800" b="1" dirty="0">
              <a:solidFill>
                <a:srgbClr val="6666FF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1" r:id="rId2"/>
    <p:sldLayoutId id="2147483669" r:id="rId3"/>
    <p:sldLayoutId id="21474836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andrea.apollonio@cern.ch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Availability Working Group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&amp; Accelerator Fault Tracker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930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35082?ln=en" TargetMode="External"/><Relationship Id="rId2" Type="http://schemas.openxmlformats.org/officeDocument/2006/relationships/hyperlink" Target="https://cds.cern.ch/record/2195706?ln=en" TargetMode="Externa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cds.cern.ch/record/2237325?ln=en" TargetMode="External"/><Relationship Id="rId4" Type="http://schemas.openxmlformats.org/officeDocument/2006/relationships/hyperlink" Target="https://cds.cern.ch/record/2235079?ln=e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25756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Mode Breakdown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09600" y="2057400"/>
          <a:ext cx="2812733" cy="121920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307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19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Duration [h]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Stable</a:t>
                      </a:r>
                      <a:r>
                        <a:rPr lang="en-GB" sz="1600" b="0" baseline="0" dirty="0" smtClean="0">
                          <a:solidFill>
                            <a:srgbClr val="3366FF"/>
                          </a:solidFill>
                          <a:effectLst/>
                        </a:rPr>
                        <a:t> Beams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1839.5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Fault</a:t>
                      </a:r>
                      <a:r>
                        <a:rPr lang="en-GB" sz="1600" b="0" baseline="0" dirty="0" smtClean="0">
                          <a:solidFill>
                            <a:srgbClr val="3366FF"/>
                          </a:solidFill>
                          <a:effectLst/>
                        </a:rPr>
                        <a:t> / Downtime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980.0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Operations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857.9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Pre-Cycle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61.3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5516" y="914400"/>
            <a:ext cx="8537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153 days physics ≈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3738.7 hours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13062" y="3276600"/>
            <a:ext cx="9060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3738.7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2711" y="1580618"/>
            <a:ext cx="4882398" cy="28609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200" y="4572000"/>
            <a:ext cx="327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Operations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contains nominal cycle + extra measurements (116h) + injection setting-up (23h) + some loss maps (35h) + planned accesses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2514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[31 %]</a:t>
            </a:r>
            <a:endParaRPr lang="en-GB" sz="1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303" y="170224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[4 %]</a:t>
            </a:r>
            <a:endParaRPr lang="en-GB" sz="1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8200" y="447346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[32 %]</a:t>
            </a:r>
            <a:endParaRPr lang="en-GB" sz="1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62650" y="2983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[33 %]</a:t>
            </a:r>
            <a:endParaRPr lang="en-GB" sz="18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5957744"/>
            <a:ext cx="2642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[25 ns Run in 2015]</a:t>
            </a:r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568851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Availability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73763"/>
            <a:ext cx="7912321" cy="517463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3671529" y="6049680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3533592" y="6285011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TS1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538737" y="6049680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6400800" y="6285011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TS2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595828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Physics Beam Aborts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330294"/>
              </p:ext>
            </p:extLst>
          </p:nvPr>
        </p:nvGraphicFramePr>
        <p:xfrm>
          <a:off x="152400" y="2166571"/>
          <a:ext cx="3983419" cy="17068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801430"/>
                <a:gridCol w="118198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[#]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Total Fills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762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Fills with Stable Beams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175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Fills with</a:t>
                      </a:r>
                      <a:r>
                        <a:rPr lang="en-GB" sz="1600" b="0" baseline="0" dirty="0" smtClean="0">
                          <a:solidFill>
                            <a:srgbClr val="3366FF"/>
                          </a:solidFill>
                          <a:effectLst/>
                        </a:rPr>
                        <a:t> Physics in Adjust</a:t>
                      </a:r>
                      <a:endParaRPr lang="en-GB" sz="1600" b="0" dirty="0" smtClean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sym typeface="Wingdings" panose="05000000000000000000" pitchFamily="2" charset="2"/>
                        </a:rPr>
                        <a:t>        </a:t>
                      </a:r>
                      <a:r>
                        <a:rPr lang="en-GB" sz="1600" b="0" dirty="0" smtClean="0">
                          <a:solidFill>
                            <a:schemeClr val="accent1"/>
                          </a:solidFill>
                          <a:effectLst/>
                          <a:sym typeface="Wingdings" panose="05000000000000000000" pitchFamily="2" charset="2"/>
                        </a:rPr>
                        <a:t>End of Fill</a:t>
                      </a:r>
                      <a:endParaRPr lang="en-GB" sz="1600" b="0" dirty="0">
                        <a:solidFill>
                          <a:schemeClr val="accent1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</a:rPr>
                        <a:t>84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sym typeface="Wingdings" panose="05000000000000000000" pitchFamily="2" charset="2"/>
                        </a:rPr>
                        <a:t>        </a:t>
                      </a:r>
                      <a:r>
                        <a:rPr lang="en-GB" sz="1600" b="0" dirty="0" smtClean="0">
                          <a:solidFill>
                            <a:schemeClr val="accent3"/>
                          </a:solidFill>
                          <a:effectLst/>
                          <a:sym typeface="Wingdings" panose="05000000000000000000" pitchFamily="2" charset="2"/>
                        </a:rPr>
                        <a:t>Aborted</a:t>
                      </a:r>
                      <a:endParaRPr lang="en-GB" sz="1600" b="0" dirty="0" smtClean="0">
                        <a:solidFill>
                          <a:schemeClr val="accent3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86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sym typeface="Wingdings" panose="05000000000000000000" pitchFamily="2" charset="2"/>
                        </a:rPr>
                        <a:t>        Aborted (suspected) R2E</a:t>
                      </a:r>
                      <a:endParaRPr lang="en-GB" sz="1600" b="0" dirty="0" smtClean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076383" cy="282636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4943168" y="3534897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[69 %]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07462" y="2833321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[31 %]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5957744"/>
            <a:ext cx="2871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[25 ns Run in 2015]</a:t>
            </a:r>
            <a:endParaRPr lang="en-GB" sz="24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5106491"/>
            <a:ext cx="25355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Premature Beam Aborts: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10755" y="4884003"/>
            <a:ext cx="515247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Main categories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Mains Disturbances (being addressed EYETS)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Unidentified Falling Objects (manageable)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488277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[M. Zerlauth, S2]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43800" y="53764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[A. Lechner, S7]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43800" y="5129304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[J. Nielsen, S2]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78917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0" grpId="0" animBg="1"/>
      <p:bldP spid="13" grpId="0" animBg="1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12" y="1072633"/>
            <a:ext cx="8502188" cy="555676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Stable Beams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838200"/>
            <a:ext cx="3505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175 + 4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fills with stable beams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711798" y="5943600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639597" y="6245423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MD1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855569" y="5943600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783766" y="6245423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MD2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579911" y="2589312"/>
            <a:ext cx="609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BCMS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2854934" y="1444823"/>
            <a:ext cx="0" cy="46511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6773751" y="1444823"/>
            <a:ext cx="0" cy="465117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715984" y="1447800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TS1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9741" y="1447800"/>
            <a:ext cx="1108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MD3 + TS2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378400" y="5943600"/>
            <a:ext cx="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306597" y="6245423"/>
            <a:ext cx="770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Calibri"/>
              </a:rPr>
              <a:t>MD4</a:t>
            </a:r>
            <a:endParaRPr lang="en-GB" sz="14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2854934" y="4114800"/>
            <a:ext cx="391881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4467767" y="2691825"/>
            <a:ext cx="991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16.2 h</a:t>
            </a:r>
          </a:p>
          <a:p>
            <a:r>
              <a:rPr lang="en-GB" dirty="0" smtClean="0">
                <a:solidFill>
                  <a:schemeClr val="accent3"/>
                </a:solidFill>
              </a:rPr>
              <a:t>7.7 h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 bwMode="auto">
          <a:xfrm>
            <a:off x="2854934" y="5074958"/>
            <a:ext cx="3918817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6802941" y="5060464"/>
            <a:ext cx="1655259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6773751" y="4658833"/>
            <a:ext cx="16764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238193" y="2691825"/>
            <a:ext cx="991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11.5 h</a:t>
            </a:r>
          </a:p>
          <a:p>
            <a:r>
              <a:rPr lang="en-GB" dirty="0" smtClean="0">
                <a:solidFill>
                  <a:schemeClr val="accent3"/>
                </a:solidFill>
              </a:rPr>
              <a:t>7.8 h</a:t>
            </a:r>
            <a:endParaRPr lang="en-GB" dirty="0">
              <a:solidFill>
                <a:schemeClr val="accent3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1164141" y="5039833"/>
            <a:ext cx="1690793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1143000" y="5181600"/>
            <a:ext cx="171193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370793" y="2691825"/>
            <a:ext cx="991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6.9 h</a:t>
            </a:r>
          </a:p>
          <a:p>
            <a:r>
              <a:rPr lang="en-GB" dirty="0" smtClean="0">
                <a:solidFill>
                  <a:schemeClr val="accent3"/>
                </a:solidFill>
              </a:rPr>
              <a:t>8.0 h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7733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9" grpId="0"/>
      <p:bldP spid="20" grpId="0"/>
      <p:bldP spid="26" grpId="0"/>
      <p:bldP spid="35" grpId="0"/>
      <p:bldP spid="45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09435"/>
            <a:ext cx="7749026" cy="506276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Stable Beams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838200"/>
            <a:ext cx="3505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84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fills reaching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End Of Fill</a:t>
            </a:r>
            <a:endParaRPr 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722203"/>
            <a:ext cx="441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3366FF"/>
                </a:solidFill>
                <a:latin typeface="Calibri" pitchFamily="34" charset="0"/>
              </a:rPr>
              <a:t>Intensity ramp-up +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Calibri" pitchFamily="34" charset="0"/>
              </a:rPr>
              <a:t>Access requests + 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Calibri" pitchFamily="34" charset="0"/>
              </a:rPr>
              <a:t>Anticipate loss of </a:t>
            </a:r>
            <a:r>
              <a:rPr lang="en-US" sz="1200" dirty="0" err="1" smtClean="0">
                <a:solidFill>
                  <a:srgbClr val="3366FF"/>
                </a:solidFill>
                <a:latin typeface="Calibri" pitchFamily="34" charset="0"/>
              </a:rPr>
              <a:t>cryo</a:t>
            </a:r>
            <a:r>
              <a:rPr lang="en-US" sz="1200" dirty="0" smtClean="0">
                <a:solidFill>
                  <a:srgbClr val="3366FF"/>
                </a:solidFill>
                <a:latin typeface="Calibri" pitchFamily="34" charset="0"/>
              </a:rPr>
              <a:t> conditions +</a:t>
            </a:r>
          </a:p>
          <a:p>
            <a:r>
              <a:rPr lang="en-US" sz="1200" dirty="0" smtClean="0">
                <a:solidFill>
                  <a:srgbClr val="3366FF"/>
                </a:solidFill>
                <a:latin typeface="Calibri" pitchFamily="34" charset="0"/>
              </a:rPr>
              <a:t>Measurements (e.g. e-cloud reference)</a:t>
            </a:r>
            <a:endParaRPr lang="en-US" sz="1200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1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Stable Beams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1800" y="838200"/>
            <a:ext cx="3505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86 + 9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fills prematurely 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Aborted</a:t>
            </a:r>
            <a:endParaRPr lang="en-US" dirty="0">
              <a:solidFill>
                <a:schemeClr val="accent3"/>
              </a:solidFill>
              <a:latin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79" y="1304732"/>
            <a:ext cx="7442642" cy="486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7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143" y="1186695"/>
            <a:ext cx="6785714" cy="52214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516" y="804446"/>
            <a:ext cx="8537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Full period 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779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faults &amp;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pre-cycles due to faults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462781" y="1185446"/>
            <a:ext cx="4267200" cy="52226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243266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143" y="1186695"/>
            <a:ext cx="6785714" cy="52214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516" y="804446"/>
            <a:ext cx="8537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Full period 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779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faults &amp;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pre-cycles due to faults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628907" y="1185446"/>
            <a:ext cx="3104213" cy="52226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28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143" y="1186695"/>
            <a:ext cx="6785714" cy="52214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5516" y="804446"/>
            <a:ext cx="85377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Full period 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779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faults &amp;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77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pre-cycles due to faults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631743" y="1185446"/>
            <a:ext cx="3104213" cy="52226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1828800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Fault Duration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logged for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 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2683008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Machine Downtime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Corrects for parallelism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62600" y="3741003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Root Cause Duration = 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Corrects for dependencies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parent / child / shadow</a:t>
            </a:r>
          </a:p>
        </p:txBody>
      </p:sp>
    </p:spTree>
    <p:extLst>
      <p:ext uri="{BB962C8B-B14F-4D97-AF65-F5344CB8AC3E}">
        <p14:creationId xmlns:p14="http://schemas.microsoft.com/office/powerpoint/2010/main" val="263393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1" y="924898"/>
            <a:ext cx="8378459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1828800"/>
            <a:ext cx="3124200" cy="584775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Fault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Duration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logged for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 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2683008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Machine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Downtime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Corrects for parallelism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62600" y="3741003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Root Cause Duration = 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Corrects for dependencies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parent / child / shadow</a:t>
            </a:r>
          </a:p>
        </p:txBody>
      </p:sp>
    </p:spTree>
    <p:extLst>
      <p:ext uri="{BB962C8B-B14F-4D97-AF65-F5344CB8AC3E}">
        <p14:creationId xmlns:p14="http://schemas.microsoft.com/office/powerpoint/2010/main" val="277370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6854" cy="940443"/>
          </a:xfrm>
        </p:spPr>
        <p:txBody>
          <a:bodyPr/>
          <a:lstStyle/>
          <a:p>
            <a:pPr algn="ctr"/>
            <a:r>
              <a:rPr lang="en-US" sz="4400" dirty="0" smtClean="0"/>
              <a:t>LHC Availability </a:t>
            </a:r>
            <a:br>
              <a:rPr lang="en-US" sz="4400" dirty="0" smtClean="0"/>
            </a:br>
            <a:r>
              <a:rPr lang="en-US" sz="4400" dirty="0" smtClean="0"/>
              <a:t>2016 Proton Run</a:t>
            </a:r>
            <a:endParaRPr lang="en-GB" sz="44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7848600" y="6324600"/>
            <a:ext cx="1219200" cy="41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None/>
              <a:defRPr sz="1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12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1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9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9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algn="ctr" eaLnBrk="1" hangingPunct="1"/>
            <a:r>
              <a:rPr lang="en-US" sz="1000" kern="0" dirty="0" smtClean="0">
                <a:solidFill>
                  <a:schemeClr val="bg1"/>
                </a:solidFill>
              </a:rPr>
              <a:t>v1</a:t>
            </a:r>
            <a:endParaRPr lang="en-GB" sz="1000" kern="0" dirty="0">
              <a:solidFill>
                <a:schemeClr val="bg1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152400" y="6324600"/>
            <a:ext cx="2590800" cy="41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None/>
              <a:defRPr sz="1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12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1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9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9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algn="ctr" eaLnBrk="1" hangingPunct="1"/>
            <a:r>
              <a:rPr lang="en-US" sz="1000" kern="0" dirty="0" smtClean="0">
                <a:solidFill>
                  <a:schemeClr val="bg1"/>
                </a:solidFill>
              </a:rPr>
              <a:t>andrea.apollonio@cern.ch</a:t>
            </a:r>
            <a:endParaRPr lang="en-GB" sz="1000" kern="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3733800"/>
            <a:ext cx="8226854" cy="124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ctr" eaLnBrk="1" hangingPunct="1"/>
            <a:endParaRPr lang="en-US" sz="2000" kern="0" dirty="0" smtClean="0"/>
          </a:p>
          <a:p>
            <a:pPr algn="ctr" eaLnBrk="1" hangingPunct="1"/>
            <a:r>
              <a:rPr lang="en-US" sz="2000" kern="0" dirty="0" smtClean="0"/>
              <a:t>7</a:t>
            </a:r>
            <a:r>
              <a:rPr lang="en-US" sz="2000" kern="0" baseline="30000" dirty="0" smtClean="0"/>
              <a:t>th</a:t>
            </a:r>
            <a:r>
              <a:rPr lang="en-US" sz="2000" kern="0" dirty="0" smtClean="0"/>
              <a:t> Evian Workshop, 13/12/2016</a:t>
            </a:r>
          </a:p>
          <a:p>
            <a:pPr algn="ctr" eaLnBrk="1" hangingPunct="1"/>
            <a:endParaRPr lang="en-US" sz="2000" kern="0" dirty="0"/>
          </a:p>
          <a:p>
            <a:pPr algn="ctr" eaLnBrk="1" hangingPunct="1"/>
            <a:r>
              <a:rPr lang="en-US" sz="2000" kern="0" dirty="0" smtClean="0"/>
              <a:t>A. Apollonio</a:t>
            </a:r>
          </a:p>
          <a:p>
            <a:pPr algn="ctr" eaLnBrk="1" hangingPunct="1"/>
            <a:r>
              <a:rPr lang="en-US" sz="2000" kern="0" dirty="0" smtClean="0"/>
              <a:t>On behalf of  AWG-core team (L. Ponce, B. Todd)</a:t>
            </a:r>
          </a:p>
          <a:p>
            <a:pPr algn="ctr" eaLnBrk="1" hangingPunct="1"/>
            <a:endParaRPr lang="en-US" sz="2000" kern="0" dirty="0"/>
          </a:p>
          <a:p>
            <a:pPr algn="ctr" eaLnBrk="1" hangingPunct="1"/>
            <a:r>
              <a:rPr lang="en-US" sz="2000" kern="0" dirty="0" smtClean="0"/>
              <a:t>Acknowledgements:  Availability Working Group, AFT Team</a:t>
            </a:r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194173437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1" y="924898"/>
            <a:ext cx="8378459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1828800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Fault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Duration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logged for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 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2683008"/>
            <a:ext cx="3124200" cy="584775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Machine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Downtime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Corrects for parallelism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62600" y="3741003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Root Cause Duration = 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Corrects for dependencies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parent / child / shadow</a:t>
            </a:r>
          </a:p>
        </p:txBody>
      </p:sp>
    </p:spTree>
    <p:extLst>
      <p:ext uri="{BB962C8B-B14F-4D97-AF65-F5344CB8AC3E}">
        <p14:creationId xmlns:p14="http://schemas.microsoft.com/office/powerpoint/2010/main" val="192257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71" y="924898"/>
            <a:ext cx="8378459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1828800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Fault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Duration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logged for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 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2683008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Machine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Downtime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Corrects for parallelism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62600" y="3741003"/>
            <a:ext cx="3124200" cy="830997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Root Cause Duration = 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Corrects for dependencies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parent / child / shadow</a:t>
            </a:r>
          </a:p>
        </p:txBody>
      </p:sp>
    </p:spTree>
    <p:extLst>
      <p:ext uri="{BB962C8B-B14F-4D97-AF65-F5344CB8AC3E}">
        <p14:creationId xmlns:p14="http://schemas.microsoft.com/office/powerpoint/2010/main" val="27166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Top Faulty Systems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539194"/>
              </p:ext>
            </p:extLst>
          </p:nvPr>
        </p:nvGraphicFramePr>
        <p:xfrm>
          <a:off x="1784191" y="2057400"/>
          <a:ext cx="5454809" cy="17068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840660"/>
                <a:gridCol w="1740740"/>
                <a:gridCol w="1873409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Root Cause System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Root</a:t>
                      </a:r>
                      <a:r>
                        <a:rPr lang="en-GB" sz="1600" b="0" baseline="0" dirty="0" smtClean="0">
                          <a:solidFill>
                            <a:srgbClr val="062F67"/>
                          </a:solidFill>
                          <a:effectLst/>
                        </a:rPr>
                        <a:t> Cause </a:t>
                      </a: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Duration [h]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</a:rPr>
                        <a:t>% of Total</a:t>
                      </a:r>
                      <a:r>
                        <a:rPr lang="en-GB" sz="1600" b="0" baseline="0" dirty="0" smtClean="0">
                          <a:solidFill>
                            <a:srgbClr val="062F67"/>
                          </a:solidFill>
                          <a:effectLst/>
                        </a:rPr>
                        <a:t> Duration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Injector Complex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313.21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25.4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Technical Services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278.35</a:t>
                      </a:r>
                      <a:endParaRPr lang="en-GB" sz="1600" b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5760" algn="l"/>
                          <a:tab pos="490220" algn="ctr"/>
                        </a:tabLst>
                      </a:pPr>
                      <a:r>
                        <a:rPr lang="en-GB" sz="1600" b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22.6</a:t>
                      </a:r>
                      <a:endParaRPr lang="en-GB" sz="1600" b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Cryogenics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90.32</a:t>
                      </a:r>
                      <a:endParaRPr lang="en-GB" sz="1600" b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</a:t>
                      </a:r>
                      <a:endParaRPr lang="en-GB" sz="1600" b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 Converters 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75.05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Magnet Circuits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68.75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GB" sz="16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62300" y="1295400"/>
            <a:ext cx="2971800" cy="3419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5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systems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≈67%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41591" y="3925260"/>
            <a:ext cx="1371600" cy="3419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= 825.7 hours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62600" y="3925260"/>
            <a:ext cx="1371600" cy="34194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= 67.0%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4648200"/>
            <a:ext cx="8610600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Dominated by high-impact faults: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Injector Complex: PS main power supply, PS vacuum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leak.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Technical Services: 66kV 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transformer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issue, flooding 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in point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3.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Cryogenics: PLC, cold compressor failures.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Magnet Circuits: Investigation of suspected inter-turn short </a:t>
            </a:r>
            <a:r>
              <a:rPr lang="en-GB" smtClean="0">
                <a:solidFill>
                  <a:srgbClr val="3366FF"/>
                </a:solidFill>
                <a:latin typeface="Calibri" pitchFamily="34" charset="0"/>
              </a:rPr>
              <a:t>in RB.A12.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In addition, LBDS: 3x MKBH 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erratic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triggering (1 during ion run).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9224" y="4894728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B. Mikulec,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S2]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9224" y="513246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J. Nielsen, S2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2800" y="5376446"/>
            <a:ext cx="1910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[K. Brodzinski, S2]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15200" y="5867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[E. Carlier, S7]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7965" y="5625355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[D. </a:t>
            </a:r>
            <a:r>
              <a:rPr lang="en-GB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Wollmann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,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S7]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590282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Big Improvers vs 2015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7800" y="2057400"/>
            <a:ext cx="6553200" cy="280076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Quench Protection System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Almost invisible to OP (except trips during ramp-down &amp; pre-cycle)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lvl="1" algn="l"/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sym typeface="Wingdings" panose="05000000000000000000" pitchFamily="2" charset="2"/>
              </a:rPr>
              <a:t>Radiation Effects to Electronics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Significantly fewer events than predicted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  <a:sym typeface="Wingdings" panose="05000000000000000000" pitchFamily="2" charset="2"/>
              </a:rPr>
              <a:t>Cryogenic System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Impact of e-cloud under control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Solved recurring sources of faults</a:t>
            </a:r>
            <a:endParaRPr lang="en-GB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2057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[J. Steckert, S7]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9400" y="30480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[S. Danzeca, S6]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53200" y="39624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[K. Brodzinski,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S2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]</a:t>
            </a:r>
            <a:endParaRPr lang="en-GB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613511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Conclusions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245" y="1345660"/>
            <a:ext cx="25355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Availability: 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76600" y="1320225"/>
            <a:ext cx="5562600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Excellent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Several weeks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&gt; 90%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,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&gt; 3 fb</a:t>
            </a:r>
            <a:r>
              <a:rPr lang="en-US" baseline="30000" dirty="0" smtClean="0">
                <a:solidFill>
                  <a:srgbClr val="062F67"/>
                </a:solidFill>
                <a:latin typeface="Calibri" pitchFamily="34" charset="0"/>
              </a:rPr>
              <a:t>-1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Key: very reproducible operating conditions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661" y="3200400"/>
            <a:ext cx="25355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Un-Availability: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99016" y="2819400"/>
            <a:ext cx="5562600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Typically due to long-isolated issues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66kV 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transformer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issue, flooding </a:t>
            </a:r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in point </a:t>
            </a: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3, …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05723" y="3487578"/>
            <a:ext cx="515247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Premature beam aborts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Mains Disturbances (being addressed EYETS)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3366FF"/>
                </a:solidFill>
                <a:latin typeface="Calibri" pitchFamily="34" charset="0"/>
              </a:rPr>
              <a:t>Unidentified Falling Objects (manageable)</a:t>
            </a:r>
            <a:endParaRPr lang="en-GB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8245" y="4919246"/>
            <a:ext cx="253559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2017 Outlook: 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76600" y="4866382"/>
            <a:ext cx="57150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 reason to expect worse availability than 2016 with same operating conditions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Possibly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learning required if 288 b/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injection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Deconditioning of S12 following magnet replacement (e-cloud and UFOs) </a:t>
            </a:r>
            <a:endParaRPr lang="en-US" baseline="30000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07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71250" y="1676400"/>
            <a:ext cx="88203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+mn-lt"/>
              </a:rPr>
              <a:t>2012 – Availability Working Group Established</a:t>
            </a:r>
            <a:endParaRPr lang="en-US" dirty="0" smtClean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573" y="2958779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Thank you!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64101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14" y="924898"/>
            <a:ext cx="8372972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Faults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2600" y="1828800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Fault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3"/>
                </a:solidFill>
                <a:latin typeface="Calibri" pitchFamily="34" charset="0"/>
              </a:rPr>
              <a:t>Duration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Integrated </a:t>
            </a: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time logged for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fault 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2683008"/>
            <a:ext cx="312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Machine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Calibri" pitchFamily="34" charset="0"/>
              </a:rPr>
              <a:t>Downtime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= 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Corrects for parallelism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62600" y="3741003"/>
            <a:ext cx="3124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Root Cause Duration = 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Corrects for dependencies</a:t>
            </a:r>
          </a:p>
          <a:p>
            <a:r>
              <a:rPr lang="en-GB" dirty="0">
                <a:solidFill>
                  <a:srgbClr val="3366FF"/>
                </a:solidFill>
                <a:latin typeface="Calibri" pitchFamily="34" charset="0"/>
              </a:rPr>
              <a:t>parent / child / shadow</a:t>
            </a:r>
          </a:p>
        </p:txBody>
      </p:sp>
    </p:spTree>
    <p:extLst>
      <p:ext uri="{BB962C8B-B14F-4D97-AF65-F5344CB8AC3E}">
        <p14:creationId xmlns:p14="http://schemas.microsoft.com/office/powerpoint/2010/main" val="227753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Mode Breakdown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79" y="995266"/>
            <a:ext cx="7442642" cy="486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980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14" y="1153498"/>
            <a:ext cx="8372972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Turnaround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4775" y="1066800"/>
            <a:ext cx="32144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Ignore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12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mode changes</a:t>
            </a:r>
            <a:endParaRPr lang="en-US" dirty="0">
              <a:solidFill>
                <a:schemeClr val="accent5"/>
              </a:solidFill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Ignore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10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long faults </a:t>
            </a:r>
            <a:endParaRPr lang="en-US" dirty="0" smtClean="0">
              <a:solidFill>
                <a:schemeClr val="accent5"/>
              </a:solidFill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=157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turnarounds</a:t>
            </a:r>
          </a:p>
        </p:txBody>
      </p:sp>
      <p:sp>
        <p:nvSpPr>
          <p:cNvPr id="5" name="Rectangle 4"/>
          <p:cNvSpPr/>
          <p:nvPr/>
        </p:nvSpPr>
        <p:spPr>
          <a:xfrm>
            <a:off x="315516" y="804446"/>
            <a:ext cx="853773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175 + 4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fills with stable beams, time to get to fill # from previous fill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51710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514" y="1001098"/>
            <a:ext cx="8372972" cy="547590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Turnaround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64775" y="1066800"/>
            <a:ext cx="321445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66FF"/>
                </a:solidFill>
                <a:latin typeface="Calibri" pitchFamily="34" charset="0"/>
              </a:rPr>
              <a:t>Ignore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12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mode changes</a:t>
            </a:r>
            <a:endParaRPr lang="en-US" dirty="0">
              <a:solidFill>
                <a:schemeClr val="accent5"/>
              </a:solidFill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Ignore </a:t>
            </a: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10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long faults </a:t>
            </a:r>
            <a:endParaRPr lang="en-US" dirty="0" smtClean="0">
              <a:solidFill>
                <a:schemeClr val="accent5"/>
              </a:solidFill>
              <a:latin typeface="Calibri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=157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turnarounds</a:t>
            </a:r>
          </a:p>
        </p:txBody>
      </p:sp>
      <p:sp>
        <p:nvSpPr>
          <p:cNvPr id="9" name="Rectangle 8"/>
          <p:cNvSpPr/>
          <p:nvPr/>
        </p:nvSpPr>
        <p:spPr>
          <a:xfrm>
            <a:off x="315516" y="804446"/>
            <a:ext cx="853773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  <a:latin typeface="Calibri" pitchFamily="34" charset="0"/>
              </a:rPr>
              <a:t>175 + 4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fills with stable beams, time to get to fill # from previous fill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54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Who…</a:t>
            </a: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048000" y="939384"/>
          <a:ext cx="3352800" cy="54864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76678"/>
                <a:gridCol w="1676122"/>
              </a:tblGrid>
              <a:tr h="333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062F67"/>
                          </a:solidFill>
                          <a:effectLst/>
                        </a:rPr>
                        <a:t>AWG Core </a:t>
                      </a: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Team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B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. Todd (TE/EPC)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L. Ponce (BE/OP</a:t>
                      </a: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A. Apollonio (TE/MPE) </a:t>
                      </a: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3048000" y="1645920"/>
          <a:ext cx="3352800" cy="1828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76678"/>
                <a:gridCol w="1676122"/>
              </a:tblGrid>
              <a:tr h="1828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062F67"/>
                          </a:solidFill>
                          <a:effectLst/>
                        </a:rPr>
                        <a:t>AFT Team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C. Roderick (BE/CO)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937013"/>
              </p:ext>
            </p:extLst>
          </p:nvPr>
        </p:nvGraphicFramePr>
        <p:xfrm>
          <a:off x="533400" y="2133600"/>
          <a:ext cx="3886200" cy="43891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43422"/>
                <a:gridCol w="1942778"/>
              </a:tblGrid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Controls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M.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Gourber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Pace (BE/CO)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C. Roderick (BE/CO)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Access System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S. Di Luca (BE/ICS)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T.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Ladzinski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(BE/ICS)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Access Management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L. Ponce</a:t>
                      </a:r>
                      <a:r>
                        <a:rPr lang="en-GB" sz="1200" b="0" baseline="0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(BE/OP)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Exciters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R. Barlow (TE/ABT)</a:t>
                      </a:r>
                      <a:endParaRPr lang="en-GB" sz="1200" b="0" dirty="0" smtClean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N. Magnin (TE/ABT)</a:t>
                      </a:r>
                      <a:endParaRPr lang="en-GB" sz="1200" b="0" dirty="0" smtClean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Beam Induced Quenches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A. Verweij 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(TE/MPE</a:t>
                      </a: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Injection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L. Ponce (BE/OP)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Instrumentation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E.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Bravin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(BE/BI)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Beam </a:t>
                      </a:r>
                      <a:r>
                        <a:rPr lang="en-GB" sz="1200" b="0" dirty="0" smtClean="0">
                          <a:solidFill>
                            <a:srgbClr val="062F67"/>
                          </a:solidFill>
                          <a:effectLst/>
                        </a:rPr>
                        <a:t>Losses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L. Ponce (BE/OP)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Collimation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S. </a:t>
                      </a: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Redaelli 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(BE/ABP)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A. Masi (EN/STI)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Cryogenics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L.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Delprat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(TE/CRG)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G.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Ferlin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(TE/CRG)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Experiments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B.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Gorini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(EP/ADO)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Injection Systems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R. Barlow (TE/ABT</a:t>
                      </a: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Masi (EN/STI)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Injector Complex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J.-F.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Comblin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(BE/OP)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D.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Cotte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(BE/OP)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J.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Dalla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-Costa (BE/OP)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V.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Kain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(BE/OP)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B.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Mikulec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(BE/OP)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R. Steerenberg (BE/OP</a:t>
                      </a:r>
                      <a:r>
                        <a:rPr lang="en-GB" sz="1200" b="0" dirty="0" smtClean="0">
                          <a:solidFill>
                            <a:srgbClr val="3366FF"/>
                          </a:solidFill>
                          <a:effectLst/>
                        </a:rPr>
                        <a:t>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800600" y="2133600"/>
          <a:ext cx="3659254" cy="43891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29930"/>
                <a:gridCol w="1829324"/>
              </a:tblGrid>
              <a:tr h="106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IT Services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E.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Dafonte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(IT/DB)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Beam Dumping System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N. Magnin (TE/ABT)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Machine Protection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J. Uythoven (TE/MPE)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D. </a:t>
                      </a:r>
                      <a:r>
                        <a:rPr lang="en-GB" sz="1200" b="0" dirty="0" err="1">
                          <a:solidFill>
                            <a:srgbClr val="3366FF"/>
                          </a:solidFill>
                          <a:effectLst/>
                        </a:rPr>
                        <a:t>Wollmann</a:t>
                      </a: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 (TE/MPE)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3366FF"/>
                          </a:solidFill>
                          <a:effectLst/>
                        </a:rPr>
                        <a:t>M. Zerlauth (TE/MPE)</a:t>
                      </a:r>
                      <a:endParaRPr lang="en-GB" sz="1200" b="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Magnet Circuits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Z. </a:t>
                      </a:r>
                      <a:r>
                        <a:rPr lang="en-GB" sz="1200" dirty="0" err="1">
                          <a:solidFill>
                            <a:srgbClr val="3366FF"/>
                          </a:solidFill>
                          <a:effectLst/>
                        </a:rPr>
                        <a:t>Charifoulline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 (TE/MPE)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Operation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L. Ponce (BE/OP)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Orbit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J. Wenninger (BE/OP)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Power Converters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M. Bastos (TE/EPC)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V. Montabonnet (TE/EPC)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C. Mugnier (TE/EPC)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H. Thiesen (TE/EPC)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Quench Protection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R. </a:t>
                      </a:r>
                      <a:r>
                        <a:rPr lang="en-GB" sz="1200" dirty="0" err="1">
                          <a:solidFill>
                            <a:srgbClr val="3366FF"/>
                          </a:solidFill>
                          <a:effectLst/>
                        </a:rPr>
                        <a:t>Denz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 (TE/MPE)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Radio Frequency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O. Brunner (BE/RF)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A. Butterworth (BE/RF)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N. </a:t>
                      </a:r>
                      <a:r>
                        <a:rPr lang="en-GB" sz="1200" dirty="0" err="1">
                          <a:solidFill>
                            <a:srgbClr val="3366FF"/>
                          </a:solidFill>
                          <a:effectLst/>
                        </a:rPr>
                        <a:t>Schwerg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 (BE/RF)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Software Interlocks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J. Wenninger (BE/OP)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Technical Services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J. Nielsen (BE/IO)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3366FF"/>
                          </a:solidFill>
                          <a:effectLst/>
                        </a:rPr>
                        <a:t>R. </a:t>
                      </a:r>
                      <a:r>
                        <a:rPr lang="en-GB" sz="1200" dirty="0" err="1" smtClean="0">
                          <a:solidFill>
                            <a:srgbClr val="3366FF"/>
                          </a:solidFill>
                          <a:effectLst/>
                        </a:rPr>
                        <a:t>Ledru</a:t>
                      </a:r>
                      <a:r>
                        <a:rPr lang="en-GB" sz="1200" dirty="0" smtClean="0">
                          <a:solidFill>
                            <a:srgbClr val="3366FF"/>
                          </a:solidFill>
                          <a:effectLst/>
                        </a:rPr>
                        <a:t> 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(</a:t>
                      </a:r>
                      <a:r>
                        <a:rPr lang="en-GB" sz="1200" dirty="0" smtClean="0">
                          <a:solidFill>
                            <a:srgbClr val="3366FF"/>
                          </a:solidFill>
                          <a:effectLst/>
                        </a:rPr>
                        <a:t>BE/IO)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Transverse Damper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W. Hofle (BE/RF)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E. </a:t>
                      </a:r>
                      <a:r>
                        <a:rPr lang="en-GB" sz="1200" dirty="0" err="1">
                          <a:solidFill>
                            <a:srgbClr val="3366FF"/>
                          </a:solidFill>
                          <a:effectLst/>
                        </a:rPr>
                        <a:t>Montesinos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 (BE/RF)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D. Valuch (BE/RF)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062F67"/>
                          </a:solidFill>
                          <a:effectLst/>
                        </a:rPr>
                        <a:t>Vacuum</a:t>
                      </a:r>
                      <a:endParaRPr lang="en-GB" sz="1200" b="0" dirty="0">
                        <a:solidFill>
                          <a:srgbClr val="062F67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G. </a:t>
                      </a:r>
                      <a:r>
                        <a:rPr lang="en-GB" sz="1200" dirty="0" err="1">
                          <a:solidFill>
                            <a:srgbClr val="3366FF"/>
                          </a:solidFill>
                          <a:effectLst/>
                        </a:rPr>
                        <a:t>Bregliozzi</a:t>
                      </a: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 (TE/VSC)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3366FF"/>
                          </a:solidFill>
                          <a:effectLst/>
                        </a:rPr>
                        <a:t>J. Sestak (TE/VSC)</a:t>
                      </a:r>
                      <a:endParaRPr lang="en-GB" sz="1200" dirty="0">
                        <a:solidFill>
                          <a:srgbClr val="3366FF"/>
                        </a:solidFill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006" marR="50006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66389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References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400" y="2943761"/>
            <a:ext cx="533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563C1"/>
                </a:solidFill>
                <a:latin typeface="Calibri" panose="020F0502020204030204" pitchFamily="34" charset="0"/>
                <a:hlinkClick r:id="rId2"/>
              </a:rPr>
              <a:t>https://cds.cern.ch/record/2195706?ln=en</a:t>
            </a:r>
            <a:endParaRPr lang="en-GB" sz="2000" dirty="0"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563C1"/>
                </a:solidFill>
                <a:latin typeface="Calibri" panose="020F0502020204030204" pitchFamily="34" charset="0"/>
                <a:hlinkClick r:id="rId3"/>
              </a:rPr>
              <a:t>https://</a:t>
            </a:r>
            <a:r>
              <a:rPr lang="en-GB" sz="2000" u="sng" dirty="0" smtClean="0">
                <a:solidFill>
                  <a:srgbClr val="0563C1"/>
                </a:solidFill>
                <a:latin typeface="Calibri" panose="020F0502020204030204" pitchFamily="34" charset="0"/>
                <a:hlinkClick r:id="rId3"/>
              </a:rPr>
              <a:t>cds.cern.ch/record/2235082?ln=en</a:t>
            </a:r>
            <a:endParaRPr lang="en-GB" sz="2000" u="sng" dirty="0" smtClean="0">
              <a:solidFill>
                <a:srgbClr val="0563C1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0563C1"/>
                </a:solidFill>
                <a:latin typeface="Calibri" panose="020F0502020204030204" pitchFamily="34" charset="0"/>
                <a:hlinkClick r:id="rId4"/>
              </a:rPr>
              <a:t>https://</a:t>
            </a:r>
            <a:r>
              <a:rPr lang="en-GB" sz="2000" u="sng" dirty="0" smtClean="0">
                <a:solidFill>
                  <a:srgbClr val="0563C1"/>
                </a:solidFill>
                <a:latin typeface="Calibri" panose="020F0502020204030204" pitchFamily="34" charset="0"/>
                <a:hlinkClick r:id="rId4"/>
              </a:rPr>
              <a:t>cds.cern.ch/record/2235079?ln=en</a:t>
            </a:r>
            <a:endParaRPr lang="en-GB" sz="2000" u="sng" dirty="0" smtClean="0">
              <a:solidFill>
                <a:srgbClr val="0563C1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u="sng" dirty="0">
                <a:solidFill>
                  <a:srgbClr val="FF0000"/>
                </a:solidFill>
                <a:latin typeface="Calibri" panose="020F0502020204030204" pitchFamily="34" charset="0"/>
                <a:hlinkClick r:id="rId5"/>
              </a:rPr>
              <a:t>https://cds.cern.ch/record/2237325?ln=en</a:t>
            </a:r>
            <a:endParaRPr lang="en-GB" sz="2000" u="sng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latin typeface="Calibri" panose="020F0502020204030204" pitchFamily="34" charset="0"/>
              </a:rPr>
              <a:t> </a:t>
            </a:r>
            <a:endParaRPr lang="en-GB" sz="20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7232" y="1676400"/>
            <a:ext cx="464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  <a:latin typeface="Calibri" pitchFamily="34" charset="0"/>
              </a:rPr>
              <a:t>2016 LHC Availability </a:t>
            </a:r>
            <a:r>
              <a:rPr lang="en-US" sz="2400" dirty="0" smtClean="0">
                <a:solidFill>
                  <a:srgbClr val="3366FF"/>
                </a:solidFill>
                <a:latin typeface="Calibri" pitchFamily="34" charset="0"/>
              </a:rPr>
              <a:t>Reports </a:t>
            </a:r>
          </a:p>
          <a:p>
            <a:r>
              <a:rPr lang="en-US" sz="2400" dirty="0" smtClean="0">
                <a:solidFill>
                  <a:srgbClr val="3366FF"/>
                </a:solidFill>
                <a:latin typeface="Calibri" pitchFamily="34" charset="0"/>
              </a:rPr>
              <a:t>(B. Todd, L. Ponce, A. </a:t>
            </a:r>
            <a:r>
              <a:rPr lang="en-US" sz="2400" dirty="0" err="1" smtClean="0">
                <a:solidFill>
                  <a:srgbClr val="3366FF"/>
                </a:solidFill>
                <a:latin typeface="Calibri" pitchFamily="34" charset="0"/>
              </a:rPr>
              <a:t>Apollonio</a:t>
            </a:r>
            <a:r>
              <a:rPr lang="en-US" sz="2400" dirty="0" smtClean="0">
                <a:solidFill>
                  <a:srgbClr val="3366FF"/>
                </a:solidFill>
                <a:latin typeface="Calibri" pitchFamily="34" charset="0"/>
              </a:rPr>
              <a:t>)</a:t>
            </a:r>
            <a:endParaRPr lang="en-US" sz="2400" dirty="0" smtClean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943760"/>
            <a:ext cx="259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Restart – TS1:</a:t>
            </a: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TS1 – TS2:</a:t>
            </a: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TS2 </a:t>
            </a:r>
            <a:r>
              <a:rPr lang="en-GB" sz="2000" dirty="0">
                <a:solidFill>
                  <a:srgbClr val="3366FF"/>
                </a:solidFill>
                <a:latin typeface="Calibri" panose="020F0502020204030204" pitchFamily="34" charset="0"/>
              </a:rPr>
              <a:t>– </a:t>
            </a:r>
            <a:r>
              <a:rPr lang="en-GB" sz="20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TS3:</a:t>
            </a: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dirty="0" smtClean="0">
                <a:solidFill>
                  <a:srgbClr val="3366FF"/>
                </a:solidFill>
                <a:latin typeface="Calibri" panose="020F0502020204030204" pitchFamily="34" charset="0"/>
              </a:rPr>
              <a:t>Proton Run:</a:t>
            </a:r>
            <a:endParaRPr lang="en-GB" sz="2000" dirty="0">
              <a:solidFill>
                <a:srgbClr val="3366FF"/>
              </a:solidFill>
              <a:latin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3366FF"/>
                </a:solidFill>
                <a:latin typeface="Calibri" panose="020F0502020204030204" pitchFamily="34" charset="0"/>
              </a:rPr>
              <a:t> </a:t>
            </a:r>
            <a:endParaRPr lang="en-GB" sz="2000" dirty="0">
              <a:solidFill>
                <a:srgbClr val="3366FF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7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>
                <a:latin typeface="Calibri" pitchFamily="34" charset="0"/>
              </a:rPr>
              <a:t>Machine Exploitation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860250"/>
            <a:ext cx="4677066" cy="56167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48500" y="1414046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25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March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45035" y="5757446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31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st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October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cxnSp>
        <p:nvCxnSpPr>
          <p:cNvPr id="4" name="Straight Arrow Connector 3"/>
          <p:cNvCxnSpPr>
            <a:stCxn id="5" idx="2"/>
            <a:endCxn id="6" idx="0"/>
          </p:cNvCxnSpPr>
          <p:nvPr/>
        </p:nvCxnSpPr>
        <p:spPr bwMode="auto">
          <a:xfrm flipH="1">
            <a:off x="7997535" y="1752600"/>
            <a:ext cx="3465" cy="40048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4386975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>
                <a:latin typeface="Calibri" pitchFamily="34" charset="0"/>
              </a:rPr>
              <a:t>Machine Exploitation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42370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15516" y="5569803"/>
            <a:ext cx="85377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782 Faults registered and analyzed (manually!)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65 Parent/child relationships identified</a:t>
            </a:r>
          </a:p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New categories: Access Management, Ventilation Doors</a:t>
            </a:r>
          </a:p>
          <a:p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76200" y="522796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25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March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91400" y="5227968"/>
            <a:ext cx="190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31</a:t>
            </a:r>
            <a:r>
              <a:rPr lang="en-US" baseline="30000" dirty="0" smtClean="0">
                <a:solidFill>
                  <a:srgbClr val="3366FF"/>
                </a:solidFill>
                <a:latin typeface="Calibri" pitchFamily="34" charset="0"/>
              </a:rPr>
              <a:t>st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October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1401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>
                <a:latin typeface="Calibri" pitchFamily="34" charset="0"/>
              </a:rPr>
              <a:t>Machine Exploitation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307866"/>
              </p:ext>
            </p:extLst>
          </p:nvPr>
        </p:nvGraphicFramePr>
        <p:xfrm>
          <a:off x="1143000" y="2286000"/>
          <a:ext cx="6793530" cy="19507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750262"/>
                <a:gridCol w="1259713"/>
                <a:gridCol w="965390"/>
                <a:gridCol w="965390"/>
                <a:gridCol w="8527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Restart – TS1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TS1 – TS2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TS2 – TS3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Commissioning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½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½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Ion Cycle Setup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Special Physics Commissioning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Scrubbing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Machine Development 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Special Physics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Physics 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</a:t>
                      </a:r>
                      <a:endParaRPr lang="en-GB" sz="160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4191000" y="4419600"/>
            <a:ext cx="28605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sym typeface="Wingdings" panose="05000000000000000000" pitchFamily="2" charset="2"/>
              </a:rPr>
              <a:t>213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sym typeface="Wingdings" panose="05000000000000000000" pitchFamily="2" charset="2"/>
              </a:rPr>
              <a:t>days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4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>
                <a:latin typeface="Calibri" pitchFamily="34" charset="0"/>
              </a:rPr>
              <a:t>Machine Exploitation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717137"/>
              </p:ext>
            </p:extLst>
          </p:nvPr>
        </p:nvGraphicFramePr>
        <p:xfrm>
          <a:off x="1143000" y="2286000"/>
          <a:ext cx="6793530" cy="19507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750262"/>
                <a:gridCol w="1259713"/>
                <a:gridCol w="965390"/>
                <a:gridCol w="965390"/>
                <a:gridCol w="8527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Restart – TS1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TS1 – TS2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 smtClean="0">
                          <a:solidFill>
                            <a:srgbClr val="062F67"/>
                          </a:solidFill>
                          <a:effectLst/>
                          <a:latin typeface="+mn-lt"/>
                        </a:rPr>
                        <a:t>TS2 – TS3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Commissioning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½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½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Ion Cycle Setup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Special Physics Commissioning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Scrubbing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Machine Development </a:t>
                      </a:r>
                      <a:endParaRPr lang="en-GB" sz="1600" b="0" dirty="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62F67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600">
                        <a:solidFill>
                          <a:srgbClr val="062F67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Special Physics</a:t>
                      </a:r>
                      <a:endParaRPr lang="en-GB" sz="16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160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Physics </a:t>
                      </a:r>
                      <a:endParaRPr lang="en-GB" sz="16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GB" sz="160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dirty="0">
                          <a:solidFill>
                            <a:srgbClr val="3366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GB" sz="1600" dirty="0">
                        <a:solidFill>
                          <a:srgbClr val="3366FF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20675" algn="l"/>
                          <a:tab pos="393065" algn="ctr"/>
                        </a:tabLst>
                      </a:pPr>
                      <a:r>
                        <a:rPr lang="en-GB" sz="1600" b="1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</a:t>
                      </a:r>
                      <a:endParaRPr lang="en-GB" sz="1600" b="1" dirty="0">
                        <a:solidFill>
                          <a:schemeClr val="accent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62F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4191000" y="4419600"/>
            <a:ext cx="28605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=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  <a:sym typeface="Wingdings" panose="05000000000000000000" pitchFamily="2" charset="2"/>
              </a:rPr>
              <a:t>213 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  <a:sym typeface="Wingdings" panose="05000000000000000000" pitchFamily="2" charset="2"/>
              </a:rPr>
              <a:t>days</a:t>
            </a:r>
            <a:endParaRPr lang="en-US" dirty="0">
              <a:solidFill>
                <a:srgbClr val="3366FF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72200" y="4419600"/>
            <a:ext cx="28605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</a:rPr>
              <a:t>= 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sym typeface="Wingdings" panose="05000000000000000000" pitchFamily="2" charset="2"/>
              </a:rPr>
              <a:t>153 days</a:t>
            </a:r>
            <a:endParaRPr lang="en-US" b="1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28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Mode Breakdown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77885"/>
            <a:ext cx="3733800" cy="23273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066800" y="792635"/>
            <a:ext cx="1881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Restart – TS1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143000"/>
            <a:ext cx="3591232" cy="233156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867400" y="786773"/>
            <a:ext cx="1752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TS1 – TS2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4032738"/>
            <a:ext cx="4200355" cy="245996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76755" y="3657600"/>
            <a:ext cx="1752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TS2 – TS3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4572000"/>
            <a:ext cx="327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Calibri" pitchFamily="34" charset="0"/>
              </a:rPr>
              <a:t>Operations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 contains nominal cycle + extra measurements (116h) + injection setting-up (23h) + some loss maps (35h) + planned accesses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17267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TODD index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39793</TotalTime>
  <Words>1417</Words>
  <Application>Microsoft Office PowerPoint</Application>
  <PresentationFormat>On-screen Show (4:3)</PresentationFormat>
  <Paragraphs>419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 Unicode MS</vt:lpstr>
      <vt:lpstr>Arial</vt:lpstr>
      <vt:lpstr>Calibri</vt:lpstr>
      <vt:lpstr>Franklin Gothic Medium</vt:lpstr>
      <vt:lpstr>Palatino</vt:lpstr>
      <vt:lpstr>Times New Roman</vt:lpstr>
      <vt:lpstr>Wingdings</vt:lpstr>
      <vt:lpstr>BTODD primary master</vt:lpstr>
      <vt:lpstr>BTODD index master</vt:lpstr>
      <vt:lpstr>1_BTODD primary master</vt:lpstr>
      <vt:lpstr>PowerPoint Presentation</vt:lpstr>
      <vt:lpstr>LHC Availability  2016 Proton Run</vt:lpstr>
      <vt:lpstr>Who…</vt:lpstr>
      <vt:lpstr>References</vt:lpstr>
      <vt:lpstr>Machine Exploitation</vt:lpstr>
      <vt:lpstr>Machine Exploitation</vt:lpstr>
      <vt:lpstr>Machine Exploitation</vt:lpstr>
      <vt:lpstr>Machine Exploitation</vt:lpstr>
      <vt:lpstr>Mode Breakdown</vt:lpstr>
      <vt:lpstr>Mode Breakdown</vt:lpstr>
      <vt:lpstr>Availability</vt:lpstr>
      <vt:lpstr>Physics Beam Aborts</vt:lpstr>
      <vt:lpstr>Stable Beams</vt:lpstr>
      <vt:lpstr>Stable Beams</vt:lpstr>
      <vt:lpstr>Stable Beams</vt:lpstr>
      <vt:lpstr>Faults</vt:lpstr>
      <vt:lpstr>Faults</vt:lpstr>
      <vt:lpstr>Faults</vt:lpstr>
      <vt:lpstr>Faults</vt:lpstr>
      <vt:lpstr>Faults</vt:lpstr>
      <vt:lpstr>Faults</vt:lpstr>
      <vt:lpstr>Top Faulty Systems</vt:lpstr>
      <vt:lpstr>Big Improvers vs 2015</vt:lpstr>
      <vt:lpstr>Conclusions</vt:lpstr>
      <vt:lpstr>Thank you!  Questions?</vt:lpstr>
      <vt:lpstr>Faults</vt:lpstr>
      <vt:lpstr>Mode Breakdown</vt:lpstr>
      <vt:lpstr>Turnaround</vt:lpstr>
      <vt:lpstr>Turnaround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Andrea Apollonio</cp:lastModifiedBy>
  <cp:revision>1257</cp:revision>
  <cp:lastPrinted>2016-01-19T08:50:34Z</cp:lastPrinted>
  <dcterms:created xsi:type="dcterms:W3CDTF">2004-05-13T09:14:00Z</dcterms:created>
  <dcterms:modified xsi:type="dcterms:W3CDTF">2016-12-13T11:31:03Z</dcterms:modified>
</cp:coreProperties>
</file>