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91" r:id="rId2"/>
    <p:sldId id="292" r:id="rId3"/>
    <p:sldId id="316" r:id="rId4"/>
    <p:sldId id="324" r:id="rId5"/>
    <p:sldId id="342" r:id="rId6"/>
    <p:sldId id="320" r:id="rId7"/>
    <p:sldId id="360" r:id="rId8"/>
    <p:sldId id="361" r:id="rId9"/>
    <p:sldId id="323" r:id="rId10"/>
    <p:sldId id="331" r:id="rId11"/>
    <p:sldId id="355" r:id="rId12"/>
    <p:sldId id="339" r:id="rId13"/>
    <p:sldId id="333" r:id="rId14"/>
    <p:sldId id="347" r:id="rId15"/>
    <p:sldId id="338" r:id="rId16"/>
    <p:sldId id="357" r:id="rId17"/>
    <p:sldId id="336" r:id="rId18"/>
    <p:sldId id="313" r:id="rId19"/>
    <p:sldId id="307" r:id="rId20"/>
    <p:sldId id="362" r:id="rId21"/>
    <p:sldId id="349" r:id="rId22"/>
    <p:sldId id="350" r:id="rId23"/>
    <p:sldId id="351" r:id="rId24"/>
    <p:sldId id="352" r:id="rId25"/>
    <p:sldId id="353" r:id="rId26"/>
    <p:sldId id="354" r:id="rId27"/>
    <p:sldId id="343" r:id="rId28"/>
    <p:sldId id="344" r:id="rId29"/>
    <p:sldId id="325" r:id="rId30"/>
    <p:sldId id="326" r:id="rId31"/>
    <p:sldId id="318" r:id="rId32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66FF3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3" autoAdjust="0"/>
    <p:restoredTop sz="94660"/>
  </p:normalViewPr>
  <p:slideViewPr>
    <p:cSldViewPr>
      <p:cViewPr varScale="1">
        <p:scale>
          <a:sx n="69" d="100"/>
          <a:sy n="69" d="100"/>
        </p:scale>
        <p:origin x="922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889250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2"/>
            <a:ext cx="2889250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3ABA94-CF26-40CD-BAF7-B5EF9E739876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630"/>
            <a:ext cx="2889250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428630"/>
            <a:ext cx="2889250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3051F-83EE-4902-BDAB-8BE207D961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9395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42A7E-A24A-4228-B677-2B05B633B2D0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A064B5-38C4-4411-9EE8-9D627EE60A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067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9929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2781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1245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2867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5294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6213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7190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8201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9658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0080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460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4150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2979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088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843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61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6816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9640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5398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750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3186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8710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408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19200" y="76201"/>
            <a:ext cx="7772400" cy="1066800"/>
          </a:xfrm>
          <a:noFill/>
          <a:ln>
            <a:solidFill>
              <a:schemeClr val="bg1"/>
            </a:solidFill>
          </a:ln>
        </p:spPr>
        <p:txBody>
          <a:bodyPr/>
          <a:lstStyle>
            <a:lvl1pPr>
              <a:defRPr b="0">
                <a:ln>
                  <a:noFill/>
                </a:ln>
                <a:solidFill>
                  <a:srgbClr val="0070C0"/>
                </a:solidFill>
                <a:effectLst>
                  <a:outerShdw blurRad="50800" dist="50800" sx="1000" sy="1000" algn="ctr" rotWithShape="0">
                    <a:schemeClr val="accent1"/>
                  </a:outerShdw>
                </a:effectLst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fr-FR" smtClean="0"/>
              <a:t>October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J-J.Blaising,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76200"/>
            <a:ext cx="7772400" cy="9906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AAA</a:t>
            </a:r>
          </a:p>
          <a:p>
            <a:pPr lvl="1"/>
            <a:r>
              <a:rPr lang="en-US" dirty="0" smtClean="0"/>
              <a:t>NN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October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J-J.Blaising,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200" y="76201"/>
            <a:ext cx="1068599" cy="99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b="0" kern="1200">
          <a:solidFill>
            <a:srgbClr val="0070C0"/>
          </a:solidFill>
          <a:effectLst>
            <a:outerShdw blurRad="50800" dist="50800" sx="1000" sy="1000" algn="ctr" rotWithShape="0">
              <a:schemeClr val="accent1"/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emf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emf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emf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Jet Energy Scale calibration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200" y="1524000"/>
            <a:ext cx="8915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800" dirty="0" smtClean="0"/>
              <a:t>OUTLINE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Introduction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Jet energy scale calibration method</a:t>
            </a:r>
            <a:endParaRPr lang="en-US" sz="2800" dirty="0">
              <a:solidFill>
                <a:srgbClr val="FF00FF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000000"/>
                </a:solidFill>
              </a:rPr>
              <a:t> Table </a:t>
            </a:r>
            <a:r>
              <a:rPr lang="en-GB" sz="2800" dirty="0">
                <a:solidFill>
                  <a:srgbClr val="000000"/>
                </a:solidFill>
              </a:rPr>
              <a:t>of </a:t>
            </a:r>
            <a:r>
              <a:rPr lang="en-GB" sz="2800" dirty="0" smtClean="0">
                <a:solidFill>
                  <a:srgbClr val="000000"/>
                </a:solidFill>
              </a:rPr>
              <a:t>process cross sections with generator cuts only.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</a:rPr>
              <a:t> </a:t>
            </a:r>
            <a:r>
              <a:rPr lang="en-GB" sz="2800" dirty="0" smtClean="0">
                <a:solidFill>
                  <a:srgbClr val="000000"/>
                </a:solidFill>
              </a:rPr>
              <a:t>Background rejection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000000"/>
                </a:solidFill>
              </a:rPr>
              <a:t> Event selection </a:t>
            </a:r>
            <a:r>
              <a:rPr lang="en-GB" sz="2800" dirty="0">
                <a:solidFill>
                  <a:srgbClr val="000000"/>
                </a:solidFill>
              </a:rPr>
              <a:t>cuts and luminosity factors</a:t>
            </a:r>
            <a:r>
              <a:rPr lang="en-GB" sz="2800" dirty="0" smtClean="0">
                <a:solidFill>
                  <a:srgbClr val="000000"/>
                </a:solidFill>
              </a:rPr>
              <a:t>.</a:t>
            </a:r>
            <a:endParaRPr lang="en-US" sz="2800" dirty="0" smtClean="0">
              <a:solidFill>
                <a:srgbClr val="0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Results: process selection efficiencies.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 Table of process cross sections and event rates after event </a:t>
            </a:r>
          </a:p>
          <a:p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  selection.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Summary and prospects</a:t>
            </a:r>
          </a:p>
        </p:txBody>
      </p:sp>
    </p:spTree>
    <p:extLst>
      <p:ext uri="{BB962C8B-B14F-4D97-AF65-F5344CB8AC3E}">
        <p14:creationId xmlns:p14="http://schemas.microsoft.com/office/powerpoint/2010/main" val="390242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</a:t>
            </a:r>
            <a:r>
              <a:rPr lang="el-GR" dirty="0" smtClean="0"/>
              <a:t>  </a:t>
            </a:r>
            <a:r>
              <a:rPr lang="el-GR" dirty="0"/>
              <a:t>γ → </a:t>
            </a:r>
            <a:r>
              <a:rPr lang="el-GR" dirty="0" smtClean="0"/>
              <a:t>ν</a:t>
            </a:r>
            <a:r>
              <a:rPr lang="en-GB" dirty="0" smtClean="0"/>
              <a:t> </a:t>
            </a:r>
            <a:r>
              <a:rPr lang="en-US" dirty="0" smtClean="0"/>
              <a:t>q </a:t>
            </a:r>
            <a:r>
              <a:rPr lang="en-US" dirty="0" err="1"/>
              <a:t>q</a:t>
            </a:r>
            <a:r>
              <a:rPr lang="en-US" dirty="0"/>
              <a:t> </a:t>
            </a:r>
            <a:r>
              <a:rPr lang="en-US" dirty="0" smtClean="0"/>
              <a:t>̄(W) 3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35040" y="5715998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6280" y="4655403"/>
            <a:ext cx="78943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Left: </a:t>
            </a:r>
            <a:r>
              <a:rPr lang="en-GB" sz="2400" dirty="0" err="1" smtClean="0"/>
              <a:t>Mqq</a:t>
            </a:r>
            <a:r>
              <a:rPr lang="en-GB" sz="2400" dirty="0" smtClean="0"/>
              <a:t>̄ vs </a:t>
            </a:r>
            <a:r>
              <a:rPr lang="en-GB" sz="2400" dirty="0" err="1" smtClean="0"/>
              <a:t>ϑqq</a:t>
            </a:r>
            <a:r>
              <a:rPr lang="en-GB" sz="2400" dirty="0" smtClean="0"/>
              <a:t>̄ for </a:t>
            </a:r>
            <a:r>
              <a:rPr lang="en-GB" sz="2400" dirty="0" err="1"/>
              <a:t>ϑqq</a:t>
            </a:r>
            <a:r>
              <a:rPr lang="en-GB" sz="2400" dirty="0"/>
              <a:t>̄ &gt; 60 ° and </a:t>
            </a:r>
            <a:r>
              <a:rPr lang="en-GB" sz="2400" dirty="0" err="1"/>
              <a:t>Mqq</a:t>
            </a:r>
            <a:r>
              <a:rPr lang="en-GB" sz="2400" dirty="0"/>
              <a:t>̄ &gt; 40 GeV </a:t>
            </a:r>
            <a:endParaRPr lang="en-GB" sz="2400" dirty="0" smtClean="0"/>
          </a:p>
          <a:p>
            <a:r>
              <a:rPr lang="en-GB" sz="2400" dirty="0" smtClean="0"/>
              <a:t>Right: </a:t>
            </a:r>
            <a:r>
              <a:rPr lang="en-GB" sz="2400" dirty="0" err="1" smtClean="0"/>
              <a:t>Mqq</a:t>
            </a:r>
            <a:r>
              <a:rPr lang="en-GB" sz="2400" dirty="0" smtClean="0"/>
              <a:t>; W mass peak;   </a:t>
            </a:r>
          </a:p>
          <a:p>
            <a:r>
              <a:rPr lang="en-GB" sz="2400" dirty="0" smtClean="0"/>
              <a:t>3 </a:t>
            </a:r>
            <a:r>
              <a:rPr lang="en-GB" sz="2400" dirty="0" err="1" smtClean="0"/>
              <a:t>TeV</a:t>
            </a:r>
            <a:r>
              <a:rPr lang="en-GB" sz="2400" dirty="0" smtClean="0"/>
              <a:t>, selection efficiency </a:t>
            </a:r>
            <a:r>
              <a:rPr lang="el-GR" sz="2400" dirty="0" smtClean="0"/>
              <a:t>ε</a:t>
            </a:r>
            <a:r>
              <a:rPr lang="en-GB" sz="2400" dirty="0" smtClean="0"/>
              <a:t>=53%, </a:t>
            </a:r>
          </a:p>
          <a:p>
            <a:r>
              <a:rPr lang="en-GB" sz="2400" dirty="0" smtClean="0"/>
              <a:t>At 1.4 </a:t>
            </a:r>
            <a:r>
              <a:rPr lang="en-GB" sz="2400" dirty="0" err="1" smtClean="0"/>
              <a:t>TeV</a:t>
            </a:r>
            <a:r>
              <a:rPr lang="en-GB" sz="2400" dirty="0" smtClean="0"/>
              <a:t>  </a:t>
            </a:r>
            <a:r>
              <a:rPr lang="el-GR" sz="2400" dirty="0" smtClean="0"/>
              <a:t>ε</a:t>
            </a:r>
            <a:r>
              <a:rPr lang="en-GB" sz="2400" dirty="0" smtClean="0"/>
              <a:t>=65% ;  lower boost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3425" y="1132515"/>
            <a:ext cx="4484575" cy="35156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1066799"/>
            <a:ext cx="4572001" cy="365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89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</a:t>
            </a:r>
            <a:r>
              <a:rPr lang="el-GR" dirty="0" smtClean="0"/>
              <a:t>  </a:t>
            </a:r>
            <a:r>
              <a:rPr lang="el-GR" dirty="0"/>
              <a:t>γ → </a:t>
            </a:r>
            <a:r>
              <a:rPr lang="el-GR" dirty="0" smtClean="0"/>
              <a:t>ν</a:t>
            </a:r>
            <a:r>
              <a:rPr lang="en-GB" dirty="0" smtClean="0"/>
              <a:t> </a:t>
            </a:r>
            <a:r>
              <a:rPr lang="en-US" dirty="0" smtClean="0"/>
              <a:t>q </a:t>
            </a:r>
            <a:r>
              <a:rPr lang="en-US" dirty="0" err="1"/>
              <a:t>q</a:t>
            </a:r>
            <a:r>
              <a:rPr lang="en-US" dirty="0"/>
              <a:t> </a:t>
            </a:r>
            <a:r>
              <a:rPr lang="en-US" dirty="0" smtClean="0"/>
              <a:t>̄ ( 0.35 </a:t>
            </a:r>
            <a:r>
              <a:rPr lang="en-US" dirty="0" err="1" smtClean="0"/>
              <a:t>TeV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35040" y="5715998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076817"/>
            <a:ext cx="4191580" cy="34061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800" y="1109664"/>
            <a:ext cx="4191000" cy="340320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33400" y="4648200"/>
            <a:ext cx="76352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Left </a:t>
            </a:r>
            <a:r>
              <a:rPr lang="en-GB" sz="2400" dirty="0" err="1" smtClean="0"/>
              <a:t>Mqq</a:t>
            </a:r>
            <a:r>
              <a:rPr lang="en-GB" sz="2400" dirty="0" smtClean="0"/>
              <a:t>̄ vs </a:t>
            </a:r>
            <a:r>
              <a:rPr lang="el-GR" sz="2400" dirty="0" smtClean="0"/>
              <a:t>ϑ</a:t>
            </a:r>
            <a:r>
              <a:rPr lang="en-GB" sz="2400" dirty="0" err="1" smtClean="0"/>
              <a:t>qq</a:t>
            </a:r>
            <a:r>
              <a:rPr lang="en-GB" sz="2400" dirty="0" smtClean="0"/>
              <a:t>̄ without selection</a:t>
            </a:r>
          </a:p>
          <a:p>
            <a:r>
              <a:rPr lang="en-GB" sz="2400" dirty="0"/>
              <a:t>W</a:t>
            </a:r>
            <a:r>
              <a:rPr lang="en-GB" sz="2400" dirty="0" smtClean="0"/>
              <a:t> jets are less boosted, most events have </a:t>
            </a:r>
            <a:r>
              <a:rPr lang="el-GR" sz="2400" dirty="0" smtClean="0"/>
              <a:t>ϑ</a:t>
            </a:r>
            <a:r>
              <a:rPr lang="en-GB" sz="2400" dirty="0" err="1" smtClean="0"/>
              <a:t>qq</a:t>
            </a:r>
            <a:r>
              <a:rPr lang="en-GB" sz="2400" dirty="0" smtClean="0"/>
              <a:t>̄ &gt; 60 °</a:t>
            </a:r>
          </a:p>
          <a:p>
            <a:r>
              <a:rPr lang="en-GB" sz="2400" dirty="0"/>
              <a:t>Right: </a:t>
            </a:r>
            <a:r>
              <a:rPr lang="en-GB" sz="2400" dirty="0" err="1" smtClean="0"/>
              <a:t>Mqq</a:t>
            </a:r>
            <a:r>
              <a:rPr lang="en-GB" sz="2400" dirty="0"/>
              <a:t> </a:t>
            </a:r>
            <a:r>
              <a:rPr lang="en-GB" sz="2400" dirty="0" smtClean="0"/>
              <a:t>for </a:t>
            </a:r>
            <a:r>
              <a:rPr lang="el-GR" sz="2400" dirty="0" smtClean="0"/>
              <a:t>ϑ</a:t>
            </a:r>
            <a:r>
              <a:rPr lang="en-GB" sz="2400" dirty="0" err="1"/>
              <a:t>qq</a:t>
            </a:r>
            <a:r>
              <a:rPr lang="en-GB" sz="2400" dirty="0"/>
              <a:t>̄ &gt; 60 </a:t>
            </a:r>
            <a:r>
              <a:rPr lang="en-GB" sz="2400" dirty="0" smtClean="0"/>
              <a:t>° and </a:t>
            </a:r>
            <a:r>
              <a:rPr lang="en-GB" sz="2400" dirty="0" err="1" smtClean="0"/>
              <a:t>Mqq</a:t>
            </a:r>
            <a:r>
              <a:rPr lang="en-GB" sz="2400" dirty="0" smtClean="0"/>
              <a:t>̄ &gt; 40 GeV</a:t>
            </a:r>
            <a:endParaRPr lang="en-GB" sz="2400" dirty="0"/>
          </a:p>
          <a:p>
            <a:r>
              <a:rPr lang="en-GB" sz="2400" dirty="0" smtClean="0"/>
              <a:t>At 350 GeV good selection efficiency, </a:t>
            </a:r>
            <a:r>
              <a:rPr lang="el-GR" sz="2400" dirty="0" smtClean="0"/>
              <a:t>ε</a:t>
            </a:r>
            <a:r>
              <a:rPr lang="en-GB" sz="2400" dirty="0" smtClean="0"/>
              <a:t>=96% </a:t>
            </a:r>
          </a:p>
        </p:txBody>
      </p:sp>
    </p:spTree>
    <p:extLst>
      <p:ext uri="{BB962C8B-B14F-4D97-AF65-F5344CB8AC3E}">
        <p14:creationId xmlns:p14="http://schemas.microsoft.com/office/powerpoint/2010/main" val="388983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3680181"/>
            <a:ext cx="3630863" cy="28730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</a:t>
            </a:r>
            <a:r>
              <a:rPr lang="el-GR" dirty="0" smtClean="0"/>
              <a:t>  </a:t>
            </a:r>
            <a:r>
              <a:rPr lang="el-GR" dirty="0"/>
              <a:t>γ → </a:t>
            </a:r>
            <a:r>
              <a:rPr lang="en-GB" dirty="0"/>
              <a:t>e</a:t>
            </a:r>
            <a:r>
              <a:rPr lang="en-GB" dirty="0" smtClean="0"/>
              <a:t> </a:t>
            </a:r>
            <a:r>
              <a:rPr lang="en-US" dirty="0" smtClean="0"/>
              <a:t>q </a:t>
            </a:r>
            <a:r>
              <a:rPr lang="en-US" dirty="0" err="1"/>
              <a:t>q</a:t>
            </a:r>
            <a:r>
              <a:rPr lang="en-US" dirty="0"/>
              <a:t> </a:t>
            </a:r>
            <a:r>
              <a:rPr lang="en-US" dirty="0" smtClean="0"/>
              <a:t> (Z)̄</a:t>
            </a:r>
            <a:r>
              <a:rPr lang="en-US" dirty="0"/>
              <a:t> </a:t>
            </a:r>
            <a:r>
              <a:rPr lang="en-US" dirty="0" smtClean="0"/>
              <a:t>3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35040" y="5715998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4538008"/>
            <a:ext cx="6019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Left: </a:t>
            </a:r>
            <a:r>
              <a:rPr lang="en-GB" sz="2400" dirty="0" err="1"/>
              <a:t>Mqq</a:t>
            </a:r>
            <a:r>
              <a:rPr lang="en-GB" sz="2400" dirty="0"/>
              <a:t>̄ vs </a:t>
            </a:r>
            <a:r>
              <a:rPr lang="en-GB" sz="2400" dirty="0" err="1"/>
              <a:t>ϑqq</a:t>
            </a:r>
            <a:r>
              <a:rPr lang="en-GB" sz="2400" dirty="0"/>
              <a:t>̄ </a:t>
            </a:r>
            <a:r>
              <a:rPr lang="en-GB" sz="2400" dirty="0" smtClean="0"/>
              <a:t>without selection; </a:t>
            </a:r>
            <a:r>
              <a:rPr lang="el-GR" sz="2400" dirty="0" smtClean="0"/>
              <a:t>ϑ</a:t>
            </a:r>
            <a:r>
              <a:rPr lang="en-GB" sz="2400" dirty="0" err="1" smtClean="0"/>
              <a:t>qq</a:t>
            </a:r>
            <a:r>
              <a:rPr lang="en-GB" sz="2400" dirty="0" smtClean="0"/>
              <a:t>̄&lt;60°</a:t>
            </a:r>
          </a:p>
          <a:p>
            <a:r>
              <a:rPr lang="en-GB" sz="2400" dirty="0"/>
              <a:t>Right: </a:t>
            </a:r>
            <a:r>
              <a:rPr lang="en-GB" sz="2400" dirty="0" err="1"/>
              <a:t>Mqq</a:t>
            </a:r>
            <a:r>
              <a:rPr lang="en-GB" sz="2400" dirty="0"/>
              <a:t>; </a:t>
            </a:r>
            <a:r>
              <a:rPr lang="en-GB" sz="2400" dirty="0" err="1" smtClean="0"/>
              <a:t>ϑqq</a:t>
            </a:r>
            <a:r>
              <a:rPr lang="en-GB" sz="2400" dirty="0"/>
              <a:t>̄ &gt; 60 ° and </a:t>
            </a:r>
            <a:r>
              <a:rPr lang="en-GB" sz="2400" dirty="0" err="1"/>
              <a:t>Mqq</a:t>
            </a:r>
            <a:r>
              <a:rPr lang="en-GB" sz="2400" dirty="0"/>
              <a:t>̄ &gt; 40 GeV</a:t>
            </a:r>
          </a:p>
          <a:p>
            <a:r>
              <a:rPr lang="en-GB" sz="2400" dirty="0" smtClean="0"/>
              <a:t>At 3 </a:t>
            </a:r>
            <a:r>
              <a:rPr lang="en-GB" sz="2400" dirty="0" err="1" smtClean="0"/>
              <a:t>TeV</a:t>
            </a:r>
            <a:r>
              <a:rPr lang="en-GB" sz="2400" dirty="0" smtClean="0"/>
              <a:t> and 1.4 </a:t>
            </a:r>
            <a:r>
              <a:rPr lang="en-GB" sz="2400" dirty="0" err="1" smtClean="0"/>
              <a:t>TeV</a:t>
            </a:r>
            <a:r>
              <a:rPr lang="en-GB" sz="2400" dirty="0" smtClean="0"/>
              <a:t> it’s not a very good </a:t>
            </a:r>
          </a:p>
          <a:p>
            <a:r>
              <a:rPr lang="en-GB" sz="2400" dirty="0" smtClean="0"/>
              <a:t>calibration process; </a:t>
            </a:r>
            <a:r>
              <a:rPr lang="el-GR" sz="2400" dirty="0" smtClean="0"/>
              <a:t>ε=1%</a:t>
            </a:r>
            <a:r>
              <a:rPr lang="en-GB" sz="2400" dirty="0" smtClean="0"/>
              <a:t> and </a:t>
            </a:r>
            <a:r>
              <a:rPr lang="el-GR" sz="2400" dirty="0" smtClean="0"/>
              <a:t>ε=</a:t>
            </a:r>
            <a:r>
              <a:rPr lang="en-GB" sz="2400" dirty="0" smtClean="0"/>
              <a:t>2</a:t>
            </a:r>
            <a:r>
              <a:rPr lang="el-GR" sz="2400" dirty="0" smtClean="0"/>
              <a:t>%; </a:t>
            </a:r>
            <a:endParaRPr lang="en-GB" sz="2400" dirty="0" smtClean="0"/>
          </a:p>
          <a:p>
            <a:r>
              <a:rPr lang="en-GB" sz="2400" dirty="0" smtClean="0"/>
              <a:t>At 350 the efficiency is larger but still small 8%</a:t>
            </a:r>
            <a:endParaRPr lang="en-GB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0" y="990600"/>
            <a:ext cx="3429000" cy="26881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" y="1011961"/>
            <a:ext cx="4565946" cy="3636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13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</a:t>
            </a:r>
            <a:r>
              <a:rPr lang="el-GR" dirty="0" smtClean="0"/>
              <a:t>  </a:t>
            </a:r>
            <a:r>
              <a:rPr lang="en-GB" dirty="0"/>
              <a:t>e</a:t>
            </a:r>
            <a:r>
              <a:rPr lang="el-GR" dirty="0" smtClean="0"/>
              <a:t> </a:t>
            </a:r>
            <a:r>
              <a:rPr lang="el-GR" dirty="0"/>
              <a:t>→ </a:t>
            </a:r>
            <a:r>
              <a:rPr lang="en-GB" dirty="0"/>
              <a:t>e</a:t>
            </a:r>
            <a:r>
              <a:rPr lang="en-GB" dirty="0" smtClean="0"/>
              <a:t> </a:t>
            </a:r>
            <a:r>
              <a:rPr lang="el-GR" dirty="0" smtClean="0"/>
              <a:t>ν</a:t>
            </a:r>
            <a:r>
              <a:rPr lang="en-GB" dirty="0" smtClean="0"/>
              <a:t> </a:t>
            </a:r>
            <a:r>
              <a:rPr lang="en-US" dirty="0" smtClean="0"/>
              <a:t>q </a:t>
            </a:r>
            <a:r>
              <a:rPr lang="en-US" dirty="0" err="1"/>
              <a:t>q</a:t>
            </a:r>
            <a:r>
              <a:rPr lang="en-US" dirty="0"/>
              <a:t> ̄ </a:t>
            </a:r>
            <a:r>
              <a:rPr lang="en-US" dirty="0" smtClean="0"/>
              <a:t>(W) 3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35040" y="5715998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4267200"/>
            <a:ext cx="8458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Left </a:t>
            </a:r>
            <a:r>
              <a:rPr lang="en-GB" sz="2400" dirty="0" err="1"/>
              <a:t>Mqq</a:t>
            </a:r>
            <a:r>
              <a:rPr lang="en-GB" sz="2400" dirty="0"/>
              <a:t>̄ vs </a:t>
            </a:r>
            <a:r>
              <a:rPr lang="en-GB" sz="2400" dirty="0" err="1"/>
              <a:t>ϑqq</a:t>
            </a:r>
            <a:r>
              <a:rPr lang="en-GB" sz="2400" dirty="0"/>
              <a:t>̄ </a:t>
            </a:r>
            <a:r>
              <a:rPr lang="en-GB" sz="2400" dirty="0" smtClean="0"/>
              <a:t>without selection; </a:t>
            </a:r>
          </a:p>
          <a:p>
            <a:r>
              <a:rPr lang="en-GB" sz="2400" dirty="0" smtClean="0"/>
              <a:t>many events with </a:t>
            </a:r>
            <a:r>
              <a:rPr lang="el-GR" sz="2400" dirty="0"/>
              <a:t>ϑ</a:t>
            </a:r>
            <a:r>
              <a:rPr lang="en-GB" sz="2400" dirty="0" err="1"/>
              <a:t>qq</a:t>
            </a:r>
            <a:r>
              <a:rPr lang="en-GB" sz="2400" dirty="0"/>
              <a:t>̄&lt;60</a:t>
            </a:r>
          </a:p>
          <a:p>
            <a:r>
              <a:rPr lang="en-GB" sz="2400" dirty="0"/>
              <a:t>Right: </a:t>
            </a:r>
            <a:r>
              <a:rPr lang="en-GB" sz="2400" dirty="0" err="1"/>
              <a:t>Mqq</a:t>
            </a:r>
            <a:r>
              <a:rPr lang="en-GB" sz="2400" dirty="0"/>
              <a:t>; </a:t>
            </a:r>
            <a:r>
              <a:rPr lang="en-GB" sz="2400" dirty="0" err="1"/>
              <a:t>ϑqq</a:t>
            </a:r>
            <a:r>
              <a:rPr lang="en-GB" sz="2400" dirty="0"/>
              <a:t>̄ &gt; 60 ° and </a:t>
            </a:r>
            <a:r>
              <a:rPr lang="en-GB" sz="2400" dirty="0" err="1"/>
              <a:t>Mqq</a:t>
            </a:r>
            <a:r>
              <a:rPr lang="en-GB" sz="2400" dirty="0"/>
              <a:t>̄ &gt; 40 </a:t>
            </a:r>
            <a:r>
              <a:rPr lang="en-GB" sz="2400" dirty="0" smtClean="0"/>
              <a:t>GeV; </a:t>
            </a:r>
          </a:p>
          <a:p>
            <a:r>
              <a:rPr lang="en-GB" sz="2400" dirty="0"/>
              <a:t>H</a:t>
            </a:r>
            <a:r>
              <a:rPr lang="en-GB" sz="2400" dirty="0" smtClean="0"/>
              <a:t>igh efficiency process:</a:t>
            </a:r>
          </a:p>
          <a:p>
            <a:r>
              <a:rPr lang="en-GB" sz="2400" dirty="0" smtClean="0"/>
              <a:t>At 3 </a:t>
            </a:r>
            <a:r>
              <a:rPr lang="en-GB" sz="2400" dirty="0" err="1" smtClean="0"/>
              <a:t>TeV</a:t>
            </a:r>
            <a:r>
              <a:rPr lang="en-GB" sz="2400" dirty="0" smtClean="0"/>
              <a:t>      </a:t>
            </a:r>
            <a:r>
              <a:rPr lang="el-GR" sz="2400" dirty="0" smtClean="0"/>
              <a:t>ε</a:t>
            </a:r>
            <a:r>
              <a:rPr lang="en-GB" sz="2400" dirty="0" smtClean="0"/>
              <a:t>=48%;  at 1.4 </a:t>
            </a:r>
            <a:r>
              <a:rPr lang="en-GB" sz="2400" dirty="0" err="1"/>
              <a:t>TeV</a:t>
            </a:r>
            <a:r>
              <a:rPr lang="en-GB" sz="2400" dirty="0"/>
              <a:t> </a:t>
            </a:r>
            <a:r>
              <a:rPr lang="en-GB" sz="2400" dirty="0" smtClean="0"/>
              <a:t>  </a:t>
            </a:r>
            <a:r>
              <a:rPr lang="el-GR" sz="2400" dirty="0" smtClean="0"/>
              <a:t>ε=</a:t>
            </a:r>
            <a:r>
              <a:rPr lang="en-GB" sz="2400" dirty="0" smtClean="0"/>
              <a:t>56</a:t>
            </a:r>
            <a:r>
              <a:rPr lang="el-GR" sz="2400" dirty="0" smtClean="0"/>
              <a:t>%; </a:t>
            </a:r>
            <a:endParaRPr lang="en-GB" sz="2400" dirty="0" smtClean="0"/>
          </a:p>
          <a:p>
            <a:r>
              <a:rPr lang="en-GB" sz="2400" dirty="0"/>
              <a:t>A</a:t>
            </a:r>
            <a:r>
              <a:rPr lang="en-GB" sz="2400" dirty="0" smtClean="0"/>
              <a:t>t 350 GeV </a:t>
            </a:r>
            <a:r>
              <a:rPr lang="el-GR" sz="2400" dirty="0" smtClean="0"/>
              <a:t>ε</a:t>
            </a:r>
            <a:r>
              <a:rPr lang="en-GB" sz="2400" dirty="0" smtClean="0"/>
              <a:t>=76% ; smaller boost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914400"/>
            <a:ext cx="3657600" cy="29266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1066799"/>
            <a:ext cx="4151897" cy="33330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2053" y="3810000"/>
            <a:ext cx="3605428" cy="2860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05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</a:t>
            </a:r>
            <a:r>
              <a:rPr lang="el-GR" dirty="0" smtClean="0"/>
              <a:t>  </a:t>
            </a:r>
            <a:r>
              <a:rPr lang="en-GB" dirty="0"/>
              <a:t>e</a:t>
            </a:r>
            <a:r>
              <a:rPr lang="el-GR" dirty="0" smtClean="0"/>
              <a:t> </a:t>
            </a:r>
            <a:r>
              <a:rPr lang="el-GR" dirty="0"/>
              <a:t>→ </a:t>
            </a:r>
            <a:r>
              <a:rPr lang="en-GB" dirty="0" smtClean="0"/>
              <a:t>e </a:t>
            </a:r>
            <a:r>
              <a:rPr lang="en-GB" dirty="0" err="1" smtClean="0"/>
              <a:t>e</a:t>
            </a:r>
            <a:r>
              <a:rPr lang="en-GB" dirty="0" smtClean="0"/>
              <a:t> </a:t>
            </a:r>
            <a:r>
              <a:rPr lang="en-US" dirty="0" smtClean="0"/>
              <a:t>q </a:t>
            </a:r>
            <a:r>
              <a:rPr lang="en-US" dirty="0" err="1" smtClean="0"/>
              <a:t>q</a:t>
            </a:r>
            <a:r>
              <a:rPr lang="en-US" dirty="0" smtClean="0"/>
              <a:t> (Z)̄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35040" y="5715998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4648200"/>
            <a:ext cx="6172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Left: </a:t>
            </a:r>
            <a:r>
              <a:rPr lang="en-GB" sz="2400" dirty="0" err="1"/>
              <a:t>Mqq</a:t>
            </a:r>
            <a:r>
              <a:rPr lang="en-GB" sz="2400" dirty="0"/>
              <a:t>̄ vs </a:t>
            </a:r>
            <a:r>
              <a:rPr lang="el-GR" sz="2400" dirty="0"/>
              <a:t>ϑ</a:t>
            </a:r>
            <a:r>
              <a:rPr lang="en-GB" sz="2400" dirty="0" err="1"/>
              <a:t>qq</a:t>
            </a:r>
            <a:r>
              <a:rPr lang="en-GB" sz="2400" dirty="0" smtClean="0"/>
              <a:t>̄; no selection; Z not visible </a:t>
            </a:r>
            <a:endParaRPr lang="en-GB" sz="2400" dirty="0"/>
          </a:p>
          <a:p>
            <a:r>
              <a:rPr lang="en-GB" sz="2400" dirty="0" smtClean="0"/>
              <a:t>Right</a:t>
            </a:r>
            <a:r>
              <a:rPr lang="en-GB" sz="2400" dirty="0"/>
              <a:t>: </a:t>
            </a:r>
            <a:r>
              <a:rPr lang="en-GB" sz="2400" dirty="0" err="1"/>
              <a:t>Mqq</a:t>
            </a:r>
            <a:r>
              <a:rPr lang="en-GB" sz="2400" dirty="0"/>
              <a:t>; </a:t>
            </a:r>
            <a:r>
              <a:rPr lang="el-GR" sz="2400" dirty="0"/>
              <a:t>ϑ</a:t>
            </a:r>
            <a:r>
              <a:rPr lang="en-GB" sz="2400" dirty="0" err="1"/>
              <a:t>qq</a:t>
            </a:r>
            <a:r>
              <a:rPr lang="en-GB" sz="2400" dirty="0"/>
              <a:t>̄ &gt; 60 ° and </a:t>
            </a:r>
            <a:r>
              <a:rPr lang="en-GB" sz="2400" dirty="0" err="1"/>
              <a:t>Mqq</a:t>
            </a:r>
            <a:r>
              <a:rPr lang="en-GB" sz="2400" dirty="0"/>
              <a:t>̄ &gt; 40 GeV</a:t>
            </a:r>
          </a:p>
          <a:p>
            <a:r>
              <a:rPr lang="en-GB" sz="2400" dirty="0"/>
              <a:t>I</a:t>
            </a:r>
            <a:r>
              <a:rPr lang="en-GB" sz="2400" dirty="0" smtClean="0"/>
              <a:t>t’s not a good calibration process.</a:t>
            </a:r>
          </a:p>
          <a:p>
            <a:r>
              <a:rPr lang="en-GB" sz="2400" dirty="0" smtClean="0"/>
              <a:t>At </a:t>
            </a:r>
            <a:r>
              <a:rPr lang="en-GB" sz="2400" dirty="0"/>
              <a:t>3 </a:t>
            </a:r>
            <a:r>
              <a:rPr lang="en-GB" sz="2400" dirty="0" err="1"/>
              <a:t>TeV</a:t>
            </a:r>
            <a:r>
              <a:rPr lang="en-GB" sz="2400" dirty="0"/>
              <a:t> </a:t>
            </a:r>
            <a:r>
              <a:rPr lang="el-GR" sz="2400" dirty="0" smtClean="0"/>
              <a:t>ε=5%</a:t>
            </a:r>
            <a:r>
              <a:rPr lang="en-GB" sz="2400" dirty="0" smtClean="0"/>
              <a:t>; at 1.4 </a:t>
            </a:r>
            <a:r>
              <a:rPr lang="en-GB" sz="2400" dirty="0" err="1"/>
              <a:t>TeV</a:t>
            </a:r>
            <a:r>
              <a:rPr lang="en-GB" sz="2400" dirty="0"/>
              <a:t> </a:t>
            </a:r>
            <a:r>
              <a:rPr lang="el-GR" sz="2400" dirty="0" smtClean="0"/>
              <a:t>ε=</a:t>
            </a:r>
            <a:r>
              <a:rPr lang="en-GB" sz="2400" dirty="0" smtClean="0"/>
              <a:t>6</a:t>
            </a:r>
            <a:r>
              <a:rPr lang="el-GR" sz="2400" dirty="0" smtClean="0"/>
              <a:t>% </a:t>
            </a:r>
            <a:endParaRPr lang="en-GB" sz="2400" dirty="0" smtClean="0"/>
          </a:p>
          <a:p>
            <a:r>
              <a:rPr lang="en-GB" sz="2400" dirty="0"/>
              <a:t>A</a:t>
            </a:r>
            <a:r>
              <a:rPr lang="en-GB" sz="2400" dirty="0" smtClean="0"/>
              <a:t>t 350 GeV  it is slightly</a:t>
            </a:r>
            <a:r>
              <a:rPr lang="en-GB" sz="2400" dirty="0"/>
              <a:t> </a:t>
            </a:r>
            <a:r>
              <a:rPr lang="en-GB" sz="2400" dirty="0" smtClean="0"/>
              <a:t>better </a:t>
            </a:r>
            <a:r>
              <a:rPr lang="el-GR" sz="2400" dirty="0" smtClean="0"/>
              <a:t>ε</a:t>
            </a:r>
            <a:r>
              <a:rPr lang="en-GB" sz="2400" dirty="0" smtClean="0"/>
              <a:t>=15%</a:t>
            </a:r>
            <a:endParaRPr lang="en-GB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1012446"/>
            <a:ext cx="3581400" cy="285559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6246" y="3887799"/>
            <a:ext cx="3567188" cy="283367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1066799"/>
            <a:ext cx="4600143" cy="3600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75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</a:t>
            </a:r>
            <a:r>
              <a:rPr lang="el-GR" dirty="0" smtClean="0"/>
              <a:t>  </a:t>
            </a:r>
            <a:r>
              <a:rPr lang="en-GB" dirty="0"/>
              <a:t>e</a:t>
            </a:r>
            <a:r>
              <a:rPr lang="el-GR" dirty="0" smtClean="0"/>
              <a:t> </a:t>
            </a:r>
            <a:r>
              <a:rPr lang="el-GR" dirty="0"/>
              <a:t>→ </a:t>
            </a:r>
            <a:r>
              <a:rPr lang="en-US" dirty="0" smtClean="0"/>
              <a:t>q </a:t>
            </a:r>
            <a:r>
              <a:rPr lang="en-US" dirty="0" err="1"/>
              <a:t>q</a:t>
            </a:r>
            <a:r>
              <a:rPr lang="en-US" dirty="0"/>
              <a:t> </a:t>
            </a:r>
            <a:r>
              <a:rPr lang="en-US" dirty="0" smtClean="0"/>
              <a:t>̄</a:t>
            </a:r>
            <a:r>
              <a:rPr lang="el-GR" dirty="0" smtClean="0"/>
              <a:t>γ</a:t>
            </a:r>
            <a:r>
              <a:rPr lang="en-GB" dirty="0" smtClean="0"/>
              <a:t> (Z)</a:t>
            </a:r>
            <a:r>
              <a:rPr lang="en-US" dirty="0" smtClean="0"/>
              <a:t> 3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35040" y="5715998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28600" y="4648200"/>
            <a:ext cx="8534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Left: </a:t>
            </a:r>
            <a:r>
              <a:rPr lang="en-GB" sz="2400" dirty="0" err="1"/>
              <a:t>Mqq</a:t>
            </a:r>
            <a:r>
              <a:rPr lang="en-GB" sz="2400" dirty="0"/>
              <a:t>̄ vs </a:t>
            </a:r>
            <a:r>
              <a:rPr lang="el-GR" sz="2400" dirty="0"/>
              <a:t>ϑ</a:t>
            </a:r>
            <a:r>
              <a:rPr lang="en-GB" sz="2400" dirty="0" err="1"/>
              <a:t>qq</a:t>
            </a:r>
            <a:r>
              <a:rPr lang="en-GB" sz="2400" dirty="0"/>
              <a:t>̄ </a:t>
            </a:r>
            <a:r>
              <a:rPr lang="en-GB" sz="2400" dirty="0" smtClean="0"/>
              <a:t>without selection; most Z events have </a:t>
            </a:r>
            <a:r>
              <a:rPr lang="el-GR" sz="2400" dirty="0" smtClean="0"/>
              <a:t>ϑ</a:t>
            </a:r>
            <a:r>
              <a:rPr lang="en-GB" sz="2400" dirty="0" err="1"/>
              <a:t>qq</a:t>
            </a:r>
            <a:r>
              <a:rPr lang="en-GB" sz="2400" dirty="0"/>
              <a:t>̄ </a:t>
            </a:r>
            <a:r>
              <a:rPr lang="en-GB" sz="2400" dirty="0" smtClean="0"/>
              <a:t>~ 10 °</a:t>
            </a:r>
            <a:endParaRPr lang="en-GB" sz="2400" dirty="0"/>
          </a:p>
          <a:p>
            <a:r>
              <a:rPr lang="en-GB" sz="2400" dirty="0"/>
              <a:t>Right: </a:t>
            </a:r>
            <a:r>
              <a:rPr lang="en-GB" sz="2400" dirty="0" err="1"/>
              <a:t>Mqq</a:t>
            </a:r>
            <a:r>
              <a:rPr lang="en-GB" sz="2400" dirty="0"/>
              <a:t>; </a:t>
            </a:r>
            <a:r>
              <a:rPr lang="en-GB" sz="2400" dirty="0" smtClean="0"/>
              <a:t>Z </a:t>
            </a:r>
            <a:r>
              <a:rPr lang="en-GB" sz="2400" dirty="0"/>
              <a:t>mass </a:t>
            </a:r>
            <a:r>
              <a:rPr lang="en-GB" sz="2400" dirty="0" smtClean="0"/>
              <a:t>peak for </a:t>
            </a:r>
            <a:r>
              <a:rPr lang="en-GB" sz="2400" dirty="0" err="1" smtClean="0"/>
              <a:t>ϑqq</a:t>
            </a:r>
            <a:r>
              <a:rPr lang="en-GB" sz="2400" dirty="0"/>
              <a:t>̄ &gt; 60 </a:t>
            </a:r>
            <a:r>
              <a:rPr lang="en-GB" sz="2400" dirty="0" smtClean="0"/>
              <a:t>° and </a:t>
            </a:r>
            <a:r>
              <a:rPr lang="en-GB" sz="2400" dirty="0" err="1"/>
              <a:t>Mqq</a:t>
            </a:r>
            <a:r>
              <a:rPr lang="en-GB" sz="2400" dirty="0"/>
              <a:t>̄ &gt; 40 GeV; </a:t>
            </a:r>
          </a:p>
          <a:p>
            <a:r>
              <a:rPr lang="en-GB" sz="2400" dirty="0" smtClean="0"/>
              <a:t>At 3 </a:t>
            </a:r>
            <a:r>
              <a:rPr lang="en-GB" sz="2400" dirty="0" err="1" smtClean="0"/>
              <a:t>TeV</a:t>
            </a:r>
            <a:r>
              <a:rPr lang="en-GB" sz="2400" dirty="0" smtClean="0"/>
              <a:t> selection efficiency: </a:t>
            </a:r>
            <a:r>
              <a:rPr lang="el-GR" sz="2400" dirty="0" smtClean="0"/>
              <a:t>ε</a:t>
            </a:r>
            <a:r>
              <a:rPr lang="en-GB" sz="2400" dirty="0"/>
              <a:t> </a:t>
            </a:r>
            <a:r>
              <a:rPr lang="en-GB" sz="2400" dirty="0" smtClean="0"/>
              <a:t>~ 7%</a:t>
            </a:r>
          </a:p>
          <a:p>
            <a:r>
              <a:rPr lang="en-GB" sz="2400" dirty="0"/>
              <a:t>At </a:t>
            </a:r>
            <a:r>
              <a:rPr lang="en-GB" sz="2400" dirty="0" smtClean="0"/>
              <a:t>1.4 </a:t>
            </a:r>
            <a:r>
              <a:rPr lang="en-GB" sz="2400" dirty="0" err="1"/>
              <a:t>TeV</a:t>
            </a:r>
            <a:r>
              <a:rPr lang="en-GB" sz="2400" dirty="0"/>
              <a:t> </a:t>
            </a:r>
            <a:r>
              <a:rPr lang="el-GR" sz="2400" dirty="0" smtClean="0"/>
              <a:t>ε=</a:t>
            </a:r>
            <a:r>
              <a:rPr lang="en-GB" sz="2400" dirty="0" smtClean="0"/>
              <a:t>5</a:t>
            </a:r>
            <a:r>
              <a:rPr lang="el-GR" sz="2400" dirty="0" smtClean="0"/>
              <a:t>%</a:t>
            </a:r>
            <a:endParaRPr lang="en-GB" sz="24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9" y="1089478"/>
            <a:ext cx="4533474" cy="36349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15921"/>
            <a:ext cx="4419600" cy="3532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75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</a:t>
            </a:r>
            <a:r>
              <a:rPr lang="el-GR" dirty="0" smtClean="0"/>
              <a:t>  </a:t>
            </a:r>
            <a:r>
              <a:rPr lang="en-GB" dirty="0"/>
              <a:t>e</a:t>
            </a:r>
            <a:r>
              <a:rPr lang="el-GR" dirty="0" smtClean="0"/>
              <a:t> </a:t>
            </a:r>
            <a:r>
              <a:rPr lang="el-GR" dirty="0"/>
              <a:t>→ </a:t>
            </a:r>
            <a:r>
              <a:rPr lang="en-US" dirty="0" smtClean="0"/>
              <a:t>q </a:t>
            </a:r>
            <a:r>
              <a:rPr lang="en-US" dirty="0" err="1"/>
              <a:t>q</a:t>
            </a:r>
            <a:r>
              <a:rPr lang="en-US" dirty="0"/>
              <a:t> </a:t>
            </a:r>
            <a:r>
              <a:rPr lang="en-US" dirty="0" smtClean="0"/>
              <a:t>̄</a:t>
            </a:r>
            <a:r>
              <a:rPr lang="el-GR" dirty="0" smtClean="0"/>
              <a:t>γ</a:t>
            </a:r>
            <a:r>
              <a:rPr lang="en-GB" dirty="0" smtClean="0"/>
              <a:t> (Z)</a:t>
            </a:r>
            <a:r>
              <a:rPr lang="en-US" dirty="0" smtClean="0"/>
              <a:t> (0.35 </a:t>
            </a:r>
            <a:r>
              <a:rPr lang="en-US" dirty="0" err="1" smtClean="0"/>
              <a:t>TeV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35040" y="5715998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28600" y="4648200"/>
            <a:ext cx="8534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Left: </a:t>
            </a:r>
            <a:r>
              <a:rPr lang="en-GB" sz="2400" dirty="0" err="1"/>
              <a:t>Mqq</a:t>
            </a:r>
            <a:r>
              <a:rPr lang="en-GB" sz="2400" dirty="0"/>
              <a:t>̄ vs </a:t>
            </a:r>
            <a:r>
              <a:rPr lang="el-GR" sz="2400" dirty="0"/>
              <a:t>ϑ</a:t>
            </a:r>
            <a:r>
              <a:rPr lang="en-GB" sz="2400" dirty="0" err="1"/>
              <a:t>qq</a:t>
            </a:r>
            <a:r>
              <a:rPr lang="en-GB" sz="2400" dirty="0"/>
              <a:t>̄ without </a:t>
            </a:r>
            <a:r>
              <a:rPr lang="en-GB" sz="2400" dirty="0" smtClean="0"/>
              <a:t>selection; most Z </a:t>
            </a:r>
            <a:r>
              <a:rPr lang="en-GB" sz="2400" dirty="0"/>
              <a:t>events </a:t>
            </a:r>
            <a:r>
              <a:rPr lang="en-GB" sz="2400" dirty="0" smtClean="0"/>
              <a:t>have </a:t>
            </a:r>
            <a:r>
              <a:rPr lang="en-GB" sz="2400" dirty="0" err="1"/>
              <a:t>ϑqq</a:t>
            </a:r>
            <a:r>
              <a:rPr lang="en-GB" sz="2400" smtClean="0"/>
              <a:t>̄&gt;60 </a:t>
            </a:r>
            <a:r>
              <a:rPr lang="en-GB" sz="2400" dirty="0" smtClean="0"/>
              <a:t>°</a:t>
            </a:r>
            <a:endParaRPr lang="en-GB" sz="2400" dirty="0"/>
          </a:p>
          <a:p>
            <a:r>
              <a:rPr lang="en-GB" sz="2400" dirty="0" smtClean="0"/>
              <a:t>Right</a:t>
            </a:r>
            <a:r>
              <a:rPr lang="en-GB" sz="2400" dirty="0"/>
              <a:t>: </a:t>
            </a:r>
            <a:r>
              <a:rPr lang="en-GB" sz="2400" dirty="0" err="1"/>
              <a:t>Mqq</a:t>
            </a:r>
            <a:r>
              <a:rPr lang="en-GB" sz="2400" dirty="0"/>
              <a:t>; </a:t>
            </a:r>
            <a:r>
              <a:rPr lang="en-GB" sz="2400" dirty="0" smtClean="0"/>
              <a:t>for </a:t>
            </a:r>
            <a:r>
              <a:rPr lang="en-GB" sz="2400" dirty="0" err="1" smtClean="0"/>
              <a:t>ϑqq</a:t>
            </a:r>
            <a:r>
              <a:rPr lang="en-GB" sz="2400" dirty="0" smtClean="0"/>
              <a:t>̄ &gt; </a:t>
            </a:r>
            <a:r>
              <a:rPr lang="en-GB" sz="2400" dirty="0"/>
              <a:t>60 </a:t>
            </a:r>
            <a:r>
              <a:rPr lang="en-GB" sz="2400" dirty="0" smtClean="0"/>
              <a:t>° </a:t>
            </a:r>
            <a:r>
              <a:rPr lang="en-GB" sz="2400" dirty="0"/>
              <a:t>and </a:t>
            </a:r>
            <a:r>
              <a:rPr lang="en-GB" sz="2400" dirty="0" err="1"/>
              <a:t>Mqq</a:t>
            </a:r>
            <a:r>
              <a:rPr lang="en-GB" sz="2400" dirty="0"/>
              <a:t>̄ &gt; 40 GeV; </a:t>
            </a:r>
            <a:endParaRPr lang="en-GB" sz="2400" dirty="0" smtClean="0"/>
          </a:p>
          <a:p>
            <a:r>
              <a:rPr lang="en-GB" sz="2400" dirty="0" smtClean="0"/>
              <a:t>Selection efficiency </a:t>
            </a:r>
            <a:r>
              <a:rPr lang="el-GR" sz="2400" dirty="0" smtClean="0"/>
              <a:t>ε=26%</a:t>
            </a:r>
            <a:r>
              <a:rPr lang="en-GB" sz="2400" dirty="0" smtClean="0"/>
              <a:t>; </a:t>
            </a:r>
          </a:p>
          <a:p>
            <a:r>
              <a:rPr lang="en-GB" sz="2400" dirty="0" smtClean="0"/>
              <a:t>For </a:t>
            </a:r>
            <a:r>
              <a:rPr lang="el-GR" sz="2400" dirty="0" smtClean="0"/>
              <a:t>ϑ</a:t>
            </a:r>
            <a:r>
              <a:rPr lang="en-GB" sz="2400" dirty="0" err="1"/>
              <a:t>qq</a:t>
            </a:r>
            <a:r>
              <a:rPr lang="en-GB" sz="2400" dirty="0"/>
              <a:t>̄ &gt; </a:t>
            </a:r>
            <a:r>
              <a:rPr lang="en-GB" sz="2400" dirty="0" smtClean="0"/>
              <a:t>50 °  </a:t>
            </a:r>
            <a:r>
              <a:rPr lang="el-GR" sz="2400" dirty="0" smtClean="0"/>
              <a:t>ε=</a:t>
            </a:r>
            <a:r>
              <a:rPr lang="en-GB" sz="2400" dirty="0" smtClean="0"/>
              <a:t>31</a:t>
            </a:r>
            <a:r>
              <a:rPr lang="el-GR" sz="2400" dirty="0" smtClean="0"/>
              <a:t>%</a:t>
            </a:r>
            <a:r>
              <a:rPr lang="en-GB" sz="2400" dirty="0" smtClean="0"/>
              <a:t>; not a significant gain</a:t>
            </a:r>
            <a:endParaRPr lang="en-GB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066800"/>
            <a:ext cx="4556853" cy="3581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800" y="1037930"/>
            <a:ext cx="4545360" cy="3639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92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Cross Sections After Selection</a:t>
            </a:r>
            <a:br>
              <a:rPr lang="en-US" dirty="0" smtClean="0"/>
            </a:br>
            <a:r>
              <a:rPr lang="en-US" dirty="0" smtClean="0"/>
              <a:t>Rates with luminosity correction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428952"/>
              </p:ext>
            </p:extLst>
          </p:nvPr>
        </p:nvGraphicFramePr>
        <p:xfrm>
          <a:off x="152400" y="1219200"/>
          <a:ext cx="8839200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5290"/>
                <a:gridCol w="2344310"/>
                <a:gridCol w="2209800"/>
                <a:gridCol w="22098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Calibration Process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 smtClean="0"/>
                        <a:t>Cross</a:t>
                      </a:r>
                      <a:r>
                        <a:rPr lang="en-GB" sz="1800" baseline="0" dirty="0" smtClean="0"/>
                        <a:t> Section (fb)</a:t>
                      </a:r>
                    </a:p>
                    <a:p>
                      <a:pPr algn="l"/>
                      <a:r>
                        <a:rPr lang="en-GB" sz="1800" baseline="0" dirty="0" smtClean="0"/>
                        <a:t>√s=3 </a:t>
                      </a:r>
                      <a:r>
                        <a:rPr lang="en-GB" sz="1800" baseline="0" dirty="0" err="1" smtClean="0"/>
                        <a:t>TeV</a:t>
                      </a:r>
                      <a:r>
                        <a:rPr lang="en-GB" sz="1800" baseline="0" dirty="0" smtClean="0"/>
                        <a:t>, ∫L=2000 fb⁻¹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Cross Section (</a:t>
                      </a:r>
                      <a:r>
                        <a:rPr lang="fr-FR" sz="1800" dirty="0" err="1" smtClean="0"/>
                        <a:t>fb</a:t>
                      </a:r>
                      <a:r>
                        <a:rPr lang="fr-FR" sz="1800" dirty="0" smtClean="0"/>
                        <a:t>)</a:t>
                      </a:r>
                    </a:p>
                    <a:p>
                      <a:r>
                        <a:rPr lang="fr-FR" sz="1800" dirty="0" smtClean="0"/>
                        <a:t>√s=1.4 </a:t>
                      </a:r>
                      <a:r>
                        <a:rPr lang="fr-FR" sz="1800" dirty="0" err="1" smtClean="0"/>
                        <a:t>TeV</a:t>
                      </a:r>
                      <a:r>
                        <a:rPr lang="fr-FR" sz="1800" dirty="0" smtClean="0"/>
                        <a:t>, ∫L=1500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Cross Section (</a:t>
                      </a:r>
                      <a:r>
                        <a:rPr lang="fr-FR" sz="1800" dirty="0" err="1" smtClean="0"/>
                        <a:t>fb</a:t>
                      </a:r>
                      <a:r>
                        <a:rPr lang="fr-FR" sz="1800" dirty="0" smtClean="0"/>
                        <a:t>)</a:t>
                      </a:r>
                    </a:p>
                    <a:p>
                      <a:r>
                        <a:rPr lang="fr-FR" sz="1800" dirty="0" smtClean="0"/>
                        <a:t>√s=0.35 </a:t>
                      </a:r>
                      <a:r>
                        <a:rPr lang="fr-FR" sz="1800" dirty="0" err="1" smtClean="0"/>
                        <a:t>TeV</a:t>
                      </a:r>
                      <a:r>
                        <a:rPr lang="fr-FR" sz="1800" dirty="0" smtClean="0"/>
                        <a:t>,∫L=500</a:t>
                      </a:r>
                      <a:endParaRPr lang="fr-FR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e⁺ e⁻ → q </a:t>
                      </a:r>
                      <a:r>
                        <a:rPr lang="en-GB" sz="1800" dirty="0" err="1" smtClean="0"/>
                        <a:t>q</a:t>
                      </a:r>
                      <a:r>
                        <a:rPr lang="en-GB" sz="1800" dirty="0" smtClean="0"/>
                        <a:t>̄ </a:t>
                      </a:r>
                      <a:r>
                        <a:rPr lang="el-GR" sz="1800" dirty="0" smtClean="0"/>
                        <a:t>γ</a:t>
                      </a:r>
                      <a:r>
                        <a:rPr lang="en-GB" sz="1800" dirty="0" smtClean="0"/>
                        <a:t>        (Z)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 smtClean="0"/>
                        <a:t>      20  (</a:t>
                      </a:r>
                      <a:r>
                        <a:rPr lang="el-GR" sz="1800" dirty="0" smtClean="0"/>
                        <a:t>ε</a:t>
                      </a:r>
                      <a:r>
                        <a:rPr lang="en-GB" sz="1800" dirty="0" smtClean="0"/>
                        <a:t>=0.07) 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      60  (</a:t>
                      </a:r>
                      <a:r>
                        <a:rPr lang="el-GR" sz="1800" dirty="0" smtClean="0"/>
                        <a:t>ε</a:t>
                      </a:r>
                      <a:r>
                        <a:rPr lang="en-GB" sz="1800" dirty="0" smtClean="0"/>
                        <a:t>=0.05)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4420  (</a:t>
                      </a:r>
                      <a:r>
                        <a:rPr lang="el-GR" sz="1800" dirty="0" smtClean="0"/>
                        <a:t>ε</a:t>
                      </a:r>
                      <a:r>
                        <a:rPr lang="en-GB" sz="1800" dirty="0" smtClean="0"/>
                        <a:t>=0.26)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e⁺</a:t>
                      </a:r>
                      <a:r>
                        <a:rPr lang="en-GB" sz="1800" baseline="0" dirty="0" smtClean="0"/>
                        <a:t> e⁻</a:t>
                      </a:r>
                      <a:r>
                        <a:rPr lang="en-GB" sz="1800" dirty="0" smtClean="0"/>
                        <a:t>→ e⁺ e⁻ q </a:t>
                      </a:r>
                      <a:r>
                        <a:rPr lang="en-GB" sz="1800" dirty="0" err="1" smtClean="0"/>
                        <a:t>q</a:t>
                      </a:r>
                      <a:r>
                        <a:rPr lang="en-GB" sz="1800" dirty="0" smtClean="0"/>
                        <a:t>̄  (Z)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aseline="0" dirty="0" smtClean="0"/>
                        <a:t>      10</a:t>
                      </a:r>
                      <a:r>
                        <a:rPr lang="en-GB" sz="1800" dirty="0" smtClean="0"/>
                        <a:t>  (</a:t>
                      </a:r>
                      <a:r>
                        <a:rPr lang="el-GR" sz="1800" dirty="0" smtClean="0"/>
                        <a:t>ε</a:t>
                      </a:r>
                      <a:r>
                        <a:rPr lang="en-GB" sz="1800" dirty="0" smtClean="0"/>
                        <a:t>=0.05)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dirty="0" smtClean="0"/>
                        <a:t>      30</a:t>
                      </a:r>
                      <a:r>
                        <a:rPr lang="en-GB" sz="1800" dirty="0" smtClean="0"/>
                        <a:t>  (</a:t>
                      </a:r>
                      <a:r>
                        <a:rPr lang="el-GR" sz="1800" dirty="0" smtClean="0"/>
                        <a:t>ε</a:t>
                      </a:r>
                      <a:r>
                        <a:rPr lang="en-GB" sz="1800" dirty="0" smtClean="0"/>
                        <a:t>=0.06)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dirty="0" smtClean="0"/>
                        <a:t>  280</a:t>
                      </a:r>
                      <a:r>
                        <a:rPr lang="en-GB" sz="1800" dirty="0" smtClean="0"/>
                        <a:t>   (</a:t>
                      </a:r>
                      <a:r>
                        <a:rPr lang="el-GR" sz="1800" dirty="0" smtClean="0"/>
                        <a:t>ε</a:t>
                      </a:r>
                      <a:r>
                        <a:rPr lang="en-GB" sz="1800" dirty="0" smtClean="0"/>
                        <a:t>=0.15)</a:t>
                      </a:r>
                      <a:endParaRPr lang="fr-FR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e⁺ e⁻→ e⁻ </a:t>
                      </a:r>
                      <a:r>
                        <a:rPr lang="el-GR" sz="1800" dirty="0" smtClean="0"/>
                        <a:t>ν</a:t>
                      </a:r>
                      <a:r>
                        <a:rPr lang="fr-FR" sz="1800" dirty="0" smtClean="0"/>
                        <a:t> q </a:t>
                      </a:r>
                      <a:r>
                        <a:rPr lang="fr-FR" sz="1800" dirty="0" err="1" smtClean="0"/>
                        <a:t>q</a:t>
                      </a:r>
                      <a:r>
                        <a:rPr lang="fr-FR" sz="1800" dirty="0" smtClean="0"/>
                        <a:t>̄  (W)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 smtClean="0"/>
                        <a:t>    740 </a:t>
                      </a:r>
                      <a:r>
                        <a:rPr lang="en-GB" sz="1800" baseline="0" dirty="0" smtClean="0"/>
                        <a:t> (</a:t>
                      </a:r>
                      <a:r>
                        <a:rPr lang="el-GR" sz="1800" baseline="0" dirty="0" smtClean="0"/>
                        <a:t>ε</a:t>
                      </a:r>
                      <a:r>
                        <a:rPr lang="en-GB" sz="1800" baseline="0" dirty="0" smtClean="0"/>
                        <a:t>=</a:t>
                      </a:r>
                      <a:r>
                        <a:rPr lang="en-GB" sz="1800" dirty="0" smtClean="0"/>
                        <a:t>0.48) 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dirty="0" smtClean="0"/>
                        <a:t>    680</a:t>
                      </a:r>
                      <a:r>
                        <a:rPr lang="en-GB" sz="1800" dirty="0" smtClean="0"/>
                        <a:t>  (</a:t>
                      </a:r>
                      <a:r>
                        <a:rPr lang="el-GR" sz="1800" dirty="0" smtClean="0"/>
                        <a:t>ε</a:t>
                      </a:r>
                      <a:r>
                        <a:rPr lang="en-GB" sz="1800" dirty="0" smtClean="0"/>
                        <a:t>=0.56)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  890  </a:t>
                      </a:r>
                      <a:r>
                        <a:rPr lang="en-GB" sz="1800" baseline="0" dirty="0" smtClean="0"/>
                        <a:t> (</a:t>
                      </a:r>
                      <a:r>
                        <a:rPr lang="el-GR" sz="1800" baseline="0" dirty="0" smtClean="0"/>
                        <a:t>ε</a:t>
                      </a:r>
                      <a:r>
                        <a:rPr lang="en-GB" sz="1800" dirty="0" smtClean="0"/>
                        <a:t>=0.76)</a:t>
                      </a:r>
                      <a:endParaRPr lang="fr-FR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e⁻ </a:t>
                      </a:r>
                      <a:r>
                        <a:rPr lang="el-GR" sz="1800" dirty="0" smtClean="0"/>
                        <a:t>γ</a:t>
                      </a:r>
                      <a:r>
                        <a:rPr lang="en-GB" sz="1800" dirty="0" smtClean="0"/>
                        <a:t>  </a:t>
                      </a:r>
                      <a:r>
                        <a:rPr lang="el-GR" sz="1800" dirty="0" smtClean="0"/>
                        <a:t>→</a:t>
                      </a:r>
                      <a:r>
                        <a:rPr lang="en-GB" sz="1800" dirty="0" smtClean="0"/>
                        <a:t> e⁻ q </a:t>
                      </a:r>
                      <a:r>
                        <a:rPr lang="en-GB" sz="1800" dirty="0" err="1" smtClean="0"/>
                        <a:t>q</a:t>
                      </a:r>
                      <a:r>
                        <a:rPr lang="en-GB" sz="1800" dirty="0" smtClean="0"/>
                        <a:t>̄     (Z)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 smtClean="0"/>
                        <a:t>      80</a:t>
                      </a:r>
                      <a:r>
                        <a:rPr lang="en-GB" sz="1800" baseline="0" dirty="0" smtClean="0"/>
                        <a:t>  </a:t>
                      </a:r>
                      <a:r>
                        <a:rPr lang="en-GB" sz="1800" dirty="0" smtClean="0"/>
                        <a:t>(</a:t>
                      </a:r>
                      <a:r>
                        <a:rPr lang="el-GR" sz="1800" dirty="0" smtClean="0"/>
                        <a:t>ε</a:t>
                      </a:r>
                      <a:r>
                        <a:rPr lang="en-GB" sz="1800" dirty="0" smtClean="0"/>
                        <a:t>=0.01) 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    330</a:t>
                      </a:r>
                      <a:r>
                        <a:rPr lang="en-GB" sz="1800" baseline="0" dirty="0" smtClean="0"/>
                        <a:t>  </a:t>
                      </a:r>
                      <a:r>
                        <a:rPr lang="en-GB" sz="1800" dirty="0" smtClean="0"/>
                        <a:t>(</a:t>
                      </a:r>
                      <a:r>
                        <a:rPr lang="el-GR" sz="1800" dirty="0" smtClean="0"/>
                        <a:t>ε</a:t>
                      </a:r>
                      <a:r>
                        <a:rPr lang="en-GB" sz="1800" dirty="0" smtClean="0"/>
                        <a:t>=0.02)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dirty="0" smtClean="0"/>
                        <a:t> 1930</a:t>
                      </a:r>
                      <a:r>
                        <a:rPr lang="en-GB" sz="1800" dirty="0" smtClean="0"/>
                        <a:t> </a:t>
                      </a:r>
                      <a:r>
                        <a:rPr lang="en-GB" sz="1800" baseline="0" dirty="0" smtClean="0"/>
                        <a:t> </a:t>
                      </a:r>
                      <a:r>
                        <a:rPr lang="en-GB" sz="1800" dirty="0" smtClean="0"/>
                        <a:t> (</a:t>
                      </a:r>
                      <a:r>
                        <a:rPr lang="el-GR" sz="1800" dirty="0" smtClean="0"/>
                        <a:t>ε</a:t>
                      </a:r>
                      <a:r>
                        <a:rPr lang="en-GB" sz="1800" dirty="0" smtClean="0"/>
                        <a:t>=0.08)</a:t>
                      </a:r>
                      <a:endParaRPr lang="fr-FR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e⁻ </a:t>
                      </a:r>
                      <a:r>
                        <a:rPr lang="el-GR" sz="1800" dirty="0" smtClean="0"/>
                        <a:t>γ  → </a:t>
                      </a:r>
                      <a:r>
                        <a:rPr lang="fr-FR" sz="1800" dirty="0" smtClean="0"/>
                        <a:t>ν q </a:t>
                      </a:r>
                      <a:r>
                        <a:rPr lang="fr-FR" sz="1800" dirty="0" err="1" smtClean="0"/>
                        <a:t>q</a:t>
                      </a:r>
                      <a:r>
                        <a:rPr lang="fr-FR" sz="1800" dirty="0" smtClean="0"/>
                        <a:t> ̄      (W)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 smtClean="0"/>
                        <a:t>15500</a:t>
                      </a:r>
                      <a:r>
                        <a:rPr lang="en-GB" sz="1800" baseline="0" dirty="0" smtClean="0"/>
                        <a:t> (</a:t>
                      </a:r>
                      <a:r>
                        <a:rPr lang="el-GR" sz="1800" baseline="0" dirty="0" smtClean="0"/>
                        <a:t>ε</a:t>
                      </a:r>
                      <a:r>
                        <a:rPr lang="en-GB" sz="1800" baseline="0" dirty="0" smtClean="0"/>
                        <a:t>=0.53) 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16500 (</a:t>
                      </a:r>
                      <a:r>
                        <a:rPr lang="el-GR" sz="1800" dirty="0" smtClean="0"/>
                        <a:t>ε</a:t>
                      </a:r>
                      <a:r>
                        <a:rPr lang="en-GB" sz="1800" dirty="0" smtClean="0"/>
                        <a:t>=0.65)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dirty="0" smtClean="0"/>
                        <a:t>  1060 </a:t>
                      </a:r>
                      <a:r>
                        <a:rPr lang="en-GB" sz="1800" dirty="0" smtClean="0"/>
                        <a:t>  (</a:t>
                      </a:r>
                      <a:r>
                        <a:rPr lang="el-GR" sz="1800" dirty="0" smtClean="0"/>
                        <a:t>ε</a:t>
                      </a:r>
                      <a:r>
                        <a:rPr lang="en-GB" sz="1800" dirty="0" smtClean="0"/>
                        <a:t>=0.96)</a:t>
                      </a:r>
                      <a:endParaRPr lang="fr-FR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e⁺ e⁻ </a:t>
                      </a:r>
                      <a:r>
                        <a:rPr lang="en-GB" sz="1800" dirty="0" err="1" smtClean="0"/>
                        <a:t>lumi</a:t>
                      </a:r>
                      <a:r>
                        <a:rPr lang="en-GB" sz="1800" dirty="0" smtClean="0"/>
                        <a:t> factor</a:t>
                      </a:r>
                      <a:endParaRPr lang="fr-FR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 smtClean="0"/>
                        <a:t>1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 1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</a:t>
                      </a:r>
                      <a:endParaRPr lang="fr-FR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e⁻ </a:t>
                      </a:r>
                      <a:r>
                        <a:rPr lang="el-GR" sz="1800" dirty="0" smtClean="0"/>
                        <a:t>γ</a:t>
                      </a:r>
                      <a:r>
                        <a:rPr lang="en-GB" sz="1800" dirty="0" smtClean="0"/>
                        <a:t>  </a:t>
                      </a:r>
                      <a:r>
                        <a:rPr lang="en-GB" sz="1800" dirty="0" err="1" smtClean="0"/>
                        <a:t>lumi</a:t>
                      </a:r>
                      <a:r>
                        <a:rPr lang="en-GB" sz="1800" baseline="0" dirty="0" smtClean="0"/>
                        <a:t> factor</a:t>
                      </a:r>
                      <a:r>
                        <a:rPr lang="en-GB" sz="1800" dirty="0" smtClean="0"/>
                        <a:t> 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800" dirty="0" smtClean="0"/>
                        <a:t>0.79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0.75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0.45</a:t>
                      </a:r>
                      <a:endParaRPr lang="fr-FR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Events in 1% of ∫L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800" dirty="0" smtClean="0"/>
                        <a:t>2.6E+05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2.0E+05</a:t>
                      </a:r>
                      <a:r>
                        <a:rPr lang="fr-FR" sz="1800" baseline="0" dirty="0" smtClean="0"/>
                        <a:t> 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3.5E+04</a:t>
                      </a:r>
                      <a:endParaRPr lang="fr-FR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2400" y="4831140"/>
            <a:ext cx="8839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At 3 </a:t>
            </a:r>
            <a:r>
              <a:rPr lang="en-GB" sz="2400" dirty="0" err="1" smtClean="0"/>
              <a:t>TeV</a:t>
            </a:r>
            <a:r>
              <a:rPr lang="en-GB" sz="2400" dirty="0" smtClean="0"/>
              <a:t> and 1.4 </a:t>
            </a:r>
            <a:r>
              <a:rPr lang="en-GB" sz="2400" dirty="0" err="1" smtClean="0"/>
              <a:t>TeV</a:t>
            </a:r>
            <a:r>
              <a:rPr lang="en-GB" sz="2400" dirty="0" smtClean="0"/>
              <a:t>, significant rate, most events originate from </a:t>
            </a:r>
            <a:r>
              <a:rPr lang="en-GB" sz="2400" dirty="0" err="1" smtClean="0"/>
              <a:t>Ws</a:t>
            </a:r>
            <a:endParaRPr lang="en-GB" sz="2400" dirty="0" smtClean="0"/>
          </a:p>
          <a:p>
            <a:r>
              <a:rPr lang="en-GB" sz="2400" dirty="0" smtClean="0"/>
              <a:t>At 350 GeV, rate much lower, 20% of events from </a:t>
            </a:r>
            <a:r>
              <a:rPr lang="en-GB" sz="2400" dirty="0" err="1" smtClean="0"/>
              <a:t>Ws</a:t>
            </a:r>
            <a:r>
              <a:rPr lang="en-GB" sz="2400" dirty="0" smtClean="0"/>
              <a:t>, 80% from </a:t>
            </a:r>
            <a:r>
              <a:rPr lang="en-GB" sz="2400" dirty="0" err="1" smtClean="0"/>
              <a:t>Zs</a:t>
            </a:r>
            <a:r>
              <a:rPr lang="en-GB" sz="2400" dirty="0" smtClean="0"/>
              <a:t>.</a:t>
            </a:r>
          </a:p>
          <a:p>
            <a:r>
              <a:rPr lang="en-GB" sz="2400" dirty="0" smtClean="0"/>
              <a:t>The selection efficiencies depend on </a:t>
            </a:r>
            <a:r>
              <a:rPr lang="el-GR" sz="2400" dirty="0" smtClean="0"/>
              <a:t>ϑ</a:t>
            </a:r>
            <a:r>
              <a:rPr lang="en-GB" sz="2400" dirty="0" err="1" smtClean="0"/>
              <a:t>qq</a:t>
            </a:r>
            <a:r>
              <a:rPr lang="en-GB" sz="2400" dirty="0" smtClean="0"/>
              <a:t>̄ (</a:t>
            </a:r>
            <a:r>
              <a:rPr lang="el-GR" sz="2400" dirty="0" smtClean="0"/>
              <a:t>Δ</a:t>
            </a:r>
            <a:r>
              <a:rPr lang="en-GB" sz="2400" dirty="0" smtClean="0"/>
              <a:t>R); need full simulation tests to know the optimum jet radius R and separation </a:t>
            </a:r>
            <a:r>
              <a:rPr lang="el-GR" sz="2400" dirty="0" smtClean="0"/>
              <a:t>Δ</a:t>
            </a:r>
            <a:r>
              <a:rPr lang="en-GB" sz="2400" dirty="0" smtClean="0"/>
              <a:t>R &lt;-&gt; </a:t>
            </a:r>
            <a:r>
              <a:rPr lang="el-GR" sz="2400" dirty="0" smtClean="0"/>
              <a:t>ϑ</a:t>
            </a:r>
            <a:r>
              <a:rPr lang="en-GB" sz="2400" dirty="0" err="1" smtClean="0"/>
              <a:t>qq</a:t>
            </a:r>
            <a:r>
              <a:rPr lang="en-GB" sz="2400" dirty="0" smtClean="0"/>
              <a:t>̄   </a:t>
            </a:r>
          </a:p>
        </p:txBody>
      </p:sp>
    </p:spTree>
    <p:extLst>
      <p:ext uri="{BB962C8B-B14F-4D97-AF65-F5344CB8AC3E}">
        <p14:creationId xmlns:p14="http://schemas.microsoft.com/office/powerpoint/2010/main" val="425776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And Prospects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200" y="1066800"/>
            <a:ext cx="8229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At </a:t>
            </a:r>
            <a:r>
              <a:rPr lang="en-GB" sz="2400" dirty="0"/>
              <a:t>3 </a:t>
            </a:r>
            <a:r>
              <a:rPr lang="en-GB" sz="2400" dirty="0" err="1"/>
              <a:t>TeV</a:t>
            </a:r>
            <a:r>
              <a:rPr lang="en-GB" sz="2400" dirty="0"/>
              <a:t> and 1.4 </a:t>
            </a:r>
            <a:r>
              <a:rPr lang="en-GB" sz="2400" dirty="0" err="1"/>
              <a:t>TeV</a:t>
            </a:r>
            <a:r>
              <a:rPr lang="en-GB" sz="2400" dirty="0"/>
              <a:t>, </a:t>
            </a:r>
            <a:r>
              <a:rPr lang="en-GB" sz="2400" dirty="0" smtClean="0"/>
              <a:t>the cross sections after event selection are significant allowing jet energy scale calibration with a few % of integrated luminosity. </a:t>
            </a:r>
          </a:p>
          <a:p>
            <a:r>
              <a:rPr lang="en-GB" sz="2400" dirty="0"/>
              <a:t> </a:t>
            </a:r>
            <a:r>
              <a:rPr lang="en-GB" sz="2400" dirty="0" smtClean="0"/>
              <a:t>    Data sample for B-tagging calibration is small</a:t>
            </a:r>
          </a:p>
          <a:p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At 350 GeV the statistics is about 10 times smaller. </a:t>
            </a:r>
          </a:p>
          <a:p>
            <a:r>
              <a:rPr lang="en-GB" sz="2400" dirty="0" smtClean="0"/>
              <a:t>     Must use other calibration processes:</a:t>
            </a:r>
          </a:p>
          <a:p>
            <a:r>
              <a:rPr lang="en-GB" sz="2400" dirty="0"/>
              <a:t> </a:t>
            </a:r>
            <a:r>
              <a:rPr lang="en-GB" sz="2400" dirty="0" smtClean="0"/>
              <a:t>    </a:t>
            </a:r>
            <a:r>
              <a:rPr lang="en-GB" sz="2400" dirty="0" err="1" smtClean="0"/>
              <a:t>e</a:t>
            </a:r>
            <a:r>
              <a:rPr lang="en-GB" sz="2400" dirty="0" err="1" smtClean="0">
                <a:latin typeface="Calibri" panose="020F0502020204030204" pitchFamily="34" charset="0"/>
              </a:rPr>
              <a:t>⁺e</a:t>
            </a:r>
            <a:r>
              <a:rPr lang="en-GB" sz="2400" dirty="0" smtClean="0">
                <a:latin typeface="Calibri" panose="020F0502020204030204" pitchFamily="34" charset="0"/>
              </a:rPr>
              <a:t>⁻ → </a:t>
            </a:r>
            <a:r>
              <a:rPr lang="en-GB" sz="2400" dirty="0" err="1" smtClean="0"/>
              <a:t>tt</a:t>
            </a:r>
            <a:r>
              <a:rPr lang="en-GB" sz="2400" dirty="0" smtClean="0"/>
              <a:t>̄  (</a:t>
            </a:r>
            <a:r>
              <a:rPr lang="el-GR" sz="2400" dirty="0" smtClean="0"/>
              <a:t>σ</a:t>
            </a:r>
            <a:r>
              <a:rPr lang="en-GB" sz="2400" dirty="0"/>
              <a:t>~</a:t>
            </a:r>
            <a:r>
              <a:rPr lang="en-GB" sz="2400" dirty="0" smtClean="0"/>
              <a:t>500 fb</a:t>
            </a:r>
            <a:r>
              <a:rPr lang="en-GB" sz="2400" dirty="0"/>
              <a:t>), </a:t>
            </a:r>
            <a:r>
              <a:rPr lang="en-GB" sz="2400" dirty="0" err="1"/>
              <a:t>e⁺e</a:t>
            </a:r>
            <a:r>
              <a:rPr lang="en-GB" sz="2400" dirty="0"/>
              <a:t>⁻ → </a:t>
            </a:r>
            <a:r>
              <a:rPr lang="en-GB" sz="2400" dirty="0" smtClean="0"/>
              <a:t>ZZ -&gt; </a:t>
            </a:r>
            <a:r>
              <a:rPr lang="en-GB" sz="2400" dirty="0" err="1" smtClean="0"/>
              <a:t>qq̄qq</a:t>
            </a:r>
            <a:r>
              <a:rPr lang="en-GB" sz="2400" dirty="0" smtClean="0"/>
              <a:t>̄  </a:t>
            </a:r>
            <a:r>
              <a:rPr lang="en-GB" sz="2400" dirty="0"/>
              <a:t>(</a:t>
            </a:r>
            <a:r>
              <a:rPr lang="el-GR" sz="2400" dirty="0" smtClean="0"/>
              <a:t>σ</a:t>
            </a:r>
            <a:r>
              <a:rPr lang="en-GB" sz="2400" dirty="0" smtClean="0"/>
              <a:t>~</a:t>
            </a:r>
            <a:r>
              <a:rPr lang="el-GR" sz="2400" dirty="0" smtClean="0"/>
              <a:t>500 </a:t>
            </a:r>
            <a:r>
              <a:rPr lang="en-GB" sz="2400" dirty="0"/>
              <a:t>fb</a:t>
            </a:r>
            <a:r>
              <a:rPr lang="en-GB" sz="2400" dirty="0" smtClean="0"/>
              <a:t>)</a:t>
            </a:r>
          </a:p>
          <a:p>
            <a:r>
              <a:rPr lang="en-GB" sz="2400" dirty="0"/>
              <a:t> </a:t>
            </a:r>
            <a:r>
              <a:rPr lang="en-GB" sz="2400" dirty="0" smtClean="0"/>
              <a:t>    But can’t increase the rate significantly; Other ideas?  </a:t>
            </a:r>
          </a:p>
          <a:p>
            <a:r>
              <a:rPr lang="en-GB" sz="2400" dirty="0"/>
              <a:t> </a:t>
            </a:r>
            <a:r>
              <a:rPr lang="en-GB" sz="2400" dirty="0" smtClean="0"/>
              <a:t>    Good </a:t>
            </a:r>
            <a:r>
              <a:rPr lang="en-GB" sz="2400" dirty="0"/>
              <a:t>data sample for B-Tagging </a:t>
            </a:r>
            <a:endParaRPr lang="en-GB" sz="2400" dirty="0" smtClean="0"/>
          </a:p>
          <a:p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Need full simulation tests to know the optimum jet radius </a:t>
            </a:r>
            <a:r>
              <a:rPr lang="en-GB" sz="2400" dirty="0" smtClean="0"/>
              <a:t>R and jet separation </a:t>
            </a:r>
            <a:r>
              <a:rPr lang="el-GR" sz="2400" dirty="0" smtClean="0"/>
              <a:t>Δ</a:t>
            </a:r>
            <a:r>
              <a:rPr lang="en-GB" sz="2400" dirty="0" smtClean="0"/>
              <a:t>R at the different energies; </a:t>
            </a:r>
            <a:r>
              <a:rPr lang="el-GR" sz="2400" dirty="0" smtClean="0"/>
              <a:t>ϑ</a:t>
            </a:r>
            <a:r>
              <a:rPr lang="en-GB" sz="2400" dirty="0" err="1" smtClean="0"/>
              <a:t>qq</a:t>
            </a:r>
            <a:r>
              <a:rPr lang="en-GB" sz="2400" dirty="0" smtClean="0"/>
              <a:t>̄ is </a:t>
            </a:r>
            <a:r>
              <a:rPr lang="en-GB" sz="2400" dirty="0"/>
              <a:t>a</a:t>
            </a:r>
            <a:r>
              <a:rPr lang="en-GB" sz="2400" dirty="0" smtClean="0"/>
              <a:t> crucial parameter of the selection efficiency. The rates may decrease.</a:t>
            </a:r>
          </a:p>
        </p:txBody>
      </p:sp>
    </p:spTree>
    <p:extLst>
      <p:ext uri="{BB962C8B-B14F-4D97-AF65-F5344CB8AC3E}">
        <p14:creationId xmlns:p14="http://schemas.microsoft.com/office/powerpoint/2010/main" val="285244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Thank You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2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1066800"/>
            <a:ext cx="9144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CLIC will run according to a staging scenario. </a:t>
            </a:r>
          </a:p>
          <a:p>
            <a:r>
              <a:rPr lang="en-US" sz="2800" dirty="0" smtClean="0"/>
              <a:t>At each energy sub-detector calibration and alignment is essential to guarantee data quality. </a:t>
            </a:r>
          </a:p>
          <a:p>
            <a:r>
              <a:rPr lang="en-US" sz="2800" dirty="0" smtClean="0"/>
              <a:t>The main issues to address are: 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Tracker alignment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Calorimeter calibration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Jet energy scale calibration</a:t>
            </a:r>
            <a:endParaRPr lang="en-GB" sz="2800" dirty="0" smtClean="0"/>
          </a:p>
          <a:p>
            <a:r>
              <a:rPr lang="en-US" sz="2800" dirty="0" smtClean="0"/>
              <a:t>At LEP2, each year at start of operation a few pb⁻¹ of luminosity was dedicated to Z running for calibration. </a:t>
            </a:r>
          </a:p>
          <a:p>
            <a:r>
              <a:rPr lang="en-US" sz="2800" dirty="0" smtClean="0"/>
              <a:t>At √s= 91 GeV  </a:t>
            </a:r>
            <a:r>
              <a:rPr lang="el-GR" sz="2800" dirty="0" smtClean="0"/>
              <a:t>σ</a:t>
            </a:r>
            <a:r>
              <a:rPr lang="en-GB" sz="2800" dirty="0"/>
              <a:t>(</a:t>
            </a:r>
            <a:r>
              <a:rPr lang="en-US" sz="2800" dirty="0" smtClean="0"/>
              <a:t>e</a:t>
            </a:r>
            <a:r>
              <a:rPr lang="en-US" sz="2800" dirty="0"/>
              <a:t>⁺ e⁻ → Z </a:t>
            </a:r>
            <a:r>
              <a:rPr lang="el-GR" sz="2800" dirty="0" smtClean="0"/>
              <a:t>→ </a:t>
            </a:r>
            <a:r>
              <a:rPr lang="en-US" sz="2800" dirty="0"/>
              <a:t>q </a:t>
            </a:r>
            <a:r>
              <a:rPr lang="en-US" sz="2800" dirty="0" err="1"/>
              <a:t>q</a:t>
            </a:r>
            <a:r>
              <a:rPr lang="en-US" sz="2800" dirty="0"/>
              <a:t> </a:t>
            </a:r>
            <a:r>
              <a:rPr lang="en-US" sz="2800" dirty="0" smtClean="0"/>
              <a:t>̄</a:t>
            </a:r>
            <a:r>
              <a:rPr lang="en-GB" sz="2800" dirty="0" smtClean="0"/>
              <a:t>) ~ 30000 </a:t>
            </a:r>
            <a:r>
              <a:rPr lang="en-GB" sz="2800" dirty="0" err="1" smtClean="0"/>
              <a:t>pb</a:t>
            </a:r>
            <a:r>
              <a:rPr lang="en-GB" sz="2800" dirty="0" smtClean="0"/>
              <a:t>; a small amount of integrated luminosity allows </a:t>
            </a:r>
            <a:r>
              <a:rPr lang="en-GB" sz="2800" smtClean="0"/>
              <a:t>collecting a significant </a:t>
            </a:r>
            <a:r>
              <a:rPr lang="en-GB" sz="2800" dirty="0" smtClean="0"/>
              <a:t>number of calibration events;  depends on L(</a:t>
            </a:r>
            <a:r>
              <a:rPr lang="en-GB" sz="2800" smtClean="0"/>
              <a:t>√s=91 GeV) 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415727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Backup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76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ϑqq</a:t>
            </a:r>
            <a:r>
              <a:rPr lang="en-GB" dirty="0" smtClean="0"/>
              <a:t>̄ vs </a:t>
            </a:r>
            <a:r>
              <a:rPr lang="el-GR" dirty="0" smtClean="0"/>
              <a:t>Δ</a:t>
            </a:r>
            <a:r>
              <a:rPr lang="en-GB" dirty="0" smtClean="0"/>
              <a:t>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990600"/>
            <a:ext cx="7010400" cy="5492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68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Fractional Luminosity</a:t>
            </a:r>
            <a:br>
              <a:rPr lang="en-GB" dirty="0" smtClean="0"/>
            </a:br>
            <a:r>
              <a:rPr lang="en-GB" dirty="0" smtClean="0"/>
              <a:t>From Andre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68" y="9293"/>
            <a:ext cx="9129132" cy="689880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8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</a:t>
            </a:r>
            <a:r>
              <a:rPr lang="el-GR" dirty="0" smtClean="0"/>
              <a:t>  </a:t>
            </a:r>
            <a:r>
              <a:rPr lang="el-GR" dirty="0"/>
              <a:t>γ → </a:t>
            </a:r>
            <a:r>
              <a:rPr lang="en-GB" dirty="0"/>
              <a:t>e</a:t>
            </a:r>
            <a:r>
              <a:rPr lang="en-GB" dirty="0" smtClean="0"/>
              <a:t> </a:t>
            </a:r>
            <a:r>
              <a:rPr lang="en-US" dirty="0" smtClean="0"/>
              <a:t>q </a:t>
            </a:r>
            <a:r>
              <a:rPr lang="en-US" dirty="0" err="1" smtClean="0"/>
              <a:t>q</a:t>
            </a:r>
            <a:r>
              <a:rPr lang="en-US" dirty="0" smtClean="0"/>
              <a:t>̄ (Z) (No selection)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35040" y="5715998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399" y="3505200"/>
            <a:ext cx="2926585" cy="2362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749" y="3505200"/>
            <a:ext cx="2895601" cy="235925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1" y="990600"/>
            <a:ext cx="3124199" cy="254058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9099" y="990600"/>
            <a:ext cx="3183301" cy="260199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1001" y="5715000"/>
            <a:ext cx="79247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The jet energies are very low and </a:t>
            </a:r>
            <a:r>
              <a:rPr lang="el-GR" sz="2400" dirty="0" smtClean="0"/>
              <a:t>ϑ</a:t>
            </a:r>
            <a:r>
              <a:rPr lang="en-GB" sz="2400" dirty="0" err="1" smtClean="0"/>
              <a:t>qq</a:t>
            </a:r>
            <a:r>
              <a:rPr lang="en-GB" sz="2400" dirty="0" smtClean="0"/>
              <a:t>̄ is small; it’s not a good calibration process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1649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</a:t>
            </a:r>
            <a:r>
              <a:rPr lang="el-GR" dirty="0" smtClean="0"/>
              <a:t>  </a:t>
            </a:r>
            <a:r>
              <a:rPr lang="en-GB" dirty="0"/>
              <a:t>e</a:t>
            </a:r>
            <a:r>
              <a:rPr lang="el-GR" dirty="0" smtClean="0"/>
              <a:t> </a:t>
            </a:r>
            <a:r>
              <a:rPr lang="el-GR" dirty="0"/>
              <a:t>→ </a:t>
            </a:r>
            <a:r>
              <a:rPr lang="en-GB" dirty="0"/>
              <a:t>e</a:t>
            </a:r>
            <a:r>
              <a:rPr lang="en-GB" dirty="0" smtClean="0"/>
              <a:t> </a:t>
            </a:r>
            <a:r>
              <a:rPr lang="el-GR" dirty="0" smtClean="0"/>
              <a:t>ν</a:t>
            </a:r>
            <a:r>
              <a:rPr lang="en-GB" dirty="0" smtClean="0"/>
              <a:t> </a:t>
            </a:r>
            <a:r>
              <a:rPr lang="en-US" dirty="0" smtClean="0"/>
              <a:t>q </a:t>
            </a:r>
            <a:r>
              <a:rPr lang="en-US" dirty="0" err="1"/>
              <a:t>q</a:t>
            </a:r>
            <a:r>
              <a:rPr lang="en-US" dirty="0"/>
              <a:t> </a:t>
            </a:r>
            <a:r>
              <a:rPr lang="en-US" dirty="0" smtClean="0"/>
              <a:t>̄ (W) (No selection)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35040" y="5715998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63" y="1072376"/>
            <a:ext cx="3011037" cy="25275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200" y="1066800"/>
            <a:ext cx="3200400" cy="26486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668825"/>
            <a:ext cx="3338961" cy="26875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5106" y="3657600"/>
            <a:ext cx="3285894" cy="263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38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</a:t>
            </a:r>
            <a:r>
              <a:rPr lang="el-GR" dirty="0" smtClean="0"/>
              <a:t>  </a:t>
            </a:r>
            <a:r>
              <a:rPr lang="en-GB" dirty="0"/>
              <a:t>e</a:t>
            </a:r>
            <a:r>
              <a:rPr lang="el-GR" dirty="0" smtClean="0"/>
              <a:t> </a:t>
            </a:r>
            <a:r>
              <a:rPr lang="el-GR" dirty="0"/>
              <a:t>→ </a:t>
            </a:r>
            <a:r>
              <a:rPr lang="en-GB" dirty="0" smtClean="0"/>
              <a:t>e </a:t>
            </a:r>
            <a:r>
              <a:rPr lang="en-GB" dirty="0" err="1" smtClean="0"/>
              <a:t>e</a:t>
            </a:r>
            <a:r>
              <a:rPr lang="en-GB" dirty="0" smtClean="0"/>
              <a:t> </a:t>
            </a:r>
            <a:r>
              <a:rPr lang="en-US" dirty="0" smtClean="0"/>
              <a:t>q </a:t>
            </a:r>
            <a:r>
              <a:rPr lang="en-US" dirty="0" err="1" smtClean="0"/>
              <a:t>q</a:t>
            </a:r>
            <a:r>
              <a:rPr lang="en-US" dirty="0"/>
              <a:t>̄</a:t>
            </a:r>
            <a:r>
              <a:rPr lang="en-US" dirty="0" smtClean="0"/>
              <a:t> (Z) (No selection)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35040" y="5715998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069534"/>
            <a:ext cx="3429000" cy="27404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4840" y="1050073"/>
            <a:ext cx="3566160" cy="28238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483" y="3810000"/>
            <a:ext cx="3312000" cy="26719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3886085"/>
            <a:ext cx="3596640" cy="2836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45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</a:t>
            </a:r>
            <a:r>
              <a:rPr lang="el-GR" dirty="0" smtClean="0"/>
              <a:t>  </a:t>
            </a:r>
            <a:r>
              <a:rPr lang="en-GB" dirty="0"/>
              <a:t>e</a:t>
            </a:r>
            <a:r>
              <a:rPr lang="el-GR" dirty="0" smtClean="0"/>
              <a:t> </a:t>
            </a:r>
            <a:r>
              <a:rPr lang="el-GR" dirty="0"/>
              <a:t>→ </a:t>
            </a:r>
            <a:r>
              <a:rPr lang="en-US" dirty="0" smtClean="0"/>
              <a:t>q </a:t>
            </a:r>
            <a:r>
              <a:rPr lang="en-US" dirty="0" err="1"/>
              <a:t>q</a:t>
            </a:r>
            <a:r>
              <a:rPr lang="en-US" dirty="0"/>
              <a:t> </a:t>
            </a:r>
            <a:r>
              <a:rPr lang="en-US" dirty="0" smtClean="0"/>
              <a:t>̄</a:t>
            </a:r>
            <a:r>
              <a:rPr lang="el-GR" dirty="0" smtClean="0"/>
              <a:t>γ</a:t>
            </a:r>
            <a:r>
              <a:rPr lang="en-GB" dirty="0" smtClean="0"/>
              <a:t> (Z) (No selection)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35040" y="5715998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404" y="1094982"/>
            <a:ext cx="3234289" cy="264648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0069" y="1094982"/>
            <a:ext cx="3374731" cy="273631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3681678"/>
            <a:ext cx="3451252" cy="280346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3676102"/>
            <a:ext cx="3464940" cy="2770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59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ATLAS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914400"/>
            <a:ext cx="7924800" cy="593266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44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ATLAS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21225" y="3850481"/>
            <a:ext cx="101550" cy="25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1225" y="3416300"/>
            <a:ext cx="101550" cy="25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193" y="798841"/>
            <a:ext cx="7939407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91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Tim’s conclusion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1066799"/>
            <a:ext cx="7391400" cy="5362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45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2400" y="1066800"/>
            <a:ext cx="8915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At CLIC Z running calibration is not an option.</a:t>
            </a:r>
          </a:p>
          <a:p>
            <a:r>
              <a:rPr lang="en-US" sz="2800" dirty="0" smtClean="0"/>
              <a:t>Question:</a:t>
            </a:r>
            <a:r>
              <a:rPr lang="en-US" sz="2800" dirty="0"/>
              <a:t> </a:t>
            </a:r>
            <a:r>
              <a:rPr lang="en-US" sz="2800" dirty="0" smtClean="0"/>
              <a:t>At the CLIC energies, are there physics processes  with significant cross sections allowing sub-detector calibration and accurate jet energy scale calibration?</a:t>
            </a:r>
          </a:p>
          <a:p>
            <a:endParaRPr lang="en-US" sz="2800" dirty="0" smtClean="0"/>
          </a:p>
          <a:p>
            <a:r>
              <a:rPr lang="en-US" sz="2800" dirty="0" smtClean="0"/>
              <a:t>For a first discussion I focused on the jet energy scale calibration with physics events. I made a list of possible processes, estimated the cross sections  and the number of events available. I did the study at generator level using Whizard2</a:t>
            </a:r>
          </a:p>
          <a:p>
            <a:r>
              <a:rPr lang="en-GB" sz="2800" dirty="0" smtClean="0"/>
              <a:t>The </a:t>
            </a:r>
            <a:r>
              <a:rPr lang="en-GB" sz="2800" dirty="0"/>
              <a:t>c</a:t>
            </a:r>
            <a:r>
              <a:rPr lang="en-GB" sz="2800" dirty="0" smtClean="0"/>
              <a:t>hoice of the processes is based on </a:t>
            </a:r>
            <a:r>
              <a:rPr lang="en-GB" sz="2800" dirty="0"/>
              <a:t>work done by Tim </a:t>
            </a:r>
            <a:r>
              <a:rPr lang="en-GB" sz="2800" dirty="0" err="1" smtClean="0"/>
              <a:t>Barklow</a:t>
            </a:r>
            <a:r>
              <a:rPr lang="en-GB" sz="2800" dirty="0" smtClean="0"/>
              <a:t> (ILC).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48686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Tim’s conclusion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727" y="1066800"/>
            <a:ext cx="7350273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41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LEP 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4963" y="1744638"/>
            <a:ext cx="6194073" cy="423708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13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Jet Energy Scale Calibration Method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6200" y="1066800"/>
            <a:ext cx="8915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Assuming sub-detector </a:t>
            </a:r>
            <a:r>
              <a:rPr lang="en-GB" sz="2400" dirty="0"/>
              <a:t>alignment and </a:t>
            </a:r>
            <a:r>
              <a:rPr lang="en-GB" sz="2400" dirty="0" smtClean="0"/>
              <a:t>calibration is done.</a:t>
            </a:r>
          </a:p>
          <a:p>
            <a:r>
              <a:rPr lang="en-GB" sz="2400" dirty="0" smtClean="0"/>
              <a:t>Jet energies are measured with some accuracy, but the absolute scale may be biased.</a:t>
            </a:r>
          </a:p>
          <a:p>
            <a:r>
              <a:rPr lang="en-GB" sz="2400" dirty="0" smtClean="0"/>
              <a:t>To adjust the jet energy scale requires the selection of di-jet events originating from W or Z events.</a:t>
            </a:r>
          </a:p>
          <a:p>
            <a:r>
              <a:rPr lang="en-GB" sz="2400" dirty="0" smtClean="0"/>
              <a:t>Hadronic events are selected reconstructed and forced into two jets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The jet energies Ej1 and Ej</a:t>
            </a:r>
            <a:r>
              <a:rPr lang="en-GB" sz="2400" dirty="0"/>
              <a:t>2</a:t>
            </a:r>
            <a:r>
              <a:rPr lang="en-GB" sz="2400" dirty="0" smtClean="0"/>
              <a:t> and the angles </a:t>
            </a:r>
            <a:r>
              <a:rPr lang="el-GR" sz="2400" dirty="0" smtClean="0"/>
              <a:t>ϑ</a:t>
            </a:r>
            <a:r>
              <a:rPr lang="en-GB" sz="2400" dirty="0" smtClean="0"/>
              <a:t>j1 and </a:t>
            </a:r>
            <a:r>
              <a:rPr lang="el-GR" sz="2400" dirty="0" smtClean="0"/>
              <a:t>ϑ</a:t>
            </a:r>
            <a:r>
              <a:rPr lang="en-GB" sz="2400" dirty="0" smtClean="0"/>
              <a:t>j2 are known</a:t>
            </a:r>
          </a:p>
          <a:p>
            <a:r>
              <a:rPr lang="en-GB" sz="2400" dirty="0" smtClean="0"/>
              <a:t>The di-jet </a:t>
            </a:r>
            <a:r>
              <a:rPr lang="en-GB" sz="2400" dirty="0"/>
              <a:t>i</a:t>
            </a:r>
            <a:r>
              <a:rPr lang="en-GB" sz="2400" dirty="0" smtClean="0"/>
              <a:t>nvariant </a:t>
            </a:r>
            <a:r>
              <a:rPr lang="en-GB" sz="2400" dirty="0"/>
              <a:t>mass </a:t>
            </a:r>
            <a:r>
              <a:rPr lang="en-GB" sz="2400" dirty="0" smtClean="0"/>
              <a:t>M²(j1j2) </a:t>
            </a:r>
            <a:r>
              <a:rPr lang="en-GB" sz="2400" dirty="0"/>
              <a:t>= 2 </a:t>
            </a:r>
            <a:r>
              <a:rPr lang="en-GB" sz="2400" dirty="0" smtClean="0"/>
              <a:t>k  Ej1 Ej2 </a:t>
            </a:r>
            <a:r>
              <a:rPr lang="en-GB" sz="2400" dirty="0"/>
              <a:t>(1-cos </a:t>
            </a:r>
            <a:r>
              <a:rPr lang="el-GR" sz="2400" dirty="0" smtClean="0"/>
              <a:t>θ</a:t>
            </a:r>
            <a:r>
              <a:rPr lang="en-GB" sz="2400" dirty="0" smtClean="0"/>
              <a:t>j1j2); </a:t>
            </a:r>
          </a:p>
          <a:p>
            <a:r>
              <a:rPr lang="en-GB" sz="2400" dirty="0" smtClean="0"/>
              <a:t>k = energy scale</a:t>
            </a:r>
            <a:r>
              <a:rPr lang="en-GB" sz="2400" dirty="0"/>
              <a:t>.</a:t>
            </a:r>
            <a:r>
              <a:rPr lang="en-GB" sz="2400" dirty="0" smtClean="0"/>
              <a:t> If </a:t>
            </a:r>
            <a:r>
              <a:rPr lang="en-GB" sz="2400" dirty="0"/>
              <a:t>the </a:t>
            </a:r>
            <a:r>
              <a:rPr lang="en-GB" sz="2400" dirty="0" smtClean="0"/>
              <a:t>angle </a:t>
            </a:r>
            <a:r>
              <a:rPr lang="en-GB" sz="2400" dirty="0"/>
              <a:t>between the two </a:t>
            </a:r>
            <a:r>
              <a:rPr lang="en-GB" sz="2400" dirty="0" smtClean="0"/>
              <a:t>jets is well measured</a:t>
            </a:r>
          </a:p>
          <a:p>
            <a:r>
              <a:rPr lang="en-GB" sz="2400" dirty="0" smtClean="0"/>
              <a:t>M(j1j2) can be adjusted to Mw or </a:t>
            </a:r>
            <a:r>
              <a:rPr lang="en-GB" sz="2400" dirty="0" err="1" smtClean="0"/>
              <a:t>Mz</a:t>
            </a:r>
            <a:r>
              <a:rPr lang="en-GB" sz="2400" dirty="0" smtClean="0"/>
              <a:t>. =&gt; k; </a:t>
            </a:r>
          </a:p>
          <a:p>
            <a:r>
              <a:rPr lang="en-GB" sz="2400" dirty="0" smtClean="0"/>
              <a:t>The jet energies and angles depend on the jet radius R and the jet separation</a:t>
            </a:r>
            <a:r>
              <a:rPr lang="en-GB" sz="2400" dirty="0"/>
              <a:t> </a:t>
            </a:r>
            <a:r>
              <a:rPr lang="el-GR" sz="2400" dirty="0"/>
              <a:t>Δ</a:t>
            </a:r>
            <a:r>
              <a:rPr lang="en-GB" sz="2400" dirty="0"/>
              <a:t>R² = (</a:t>
            </a:r>
            <a:r>
              <a:rPr lang="el-GR" sz="2400" dirty="0"/>
              <a:t>Δζ² +Δφ²) </a:t>
            </a:r>
            <a:r>
              <a:rPr lang="en-GB" sz="2400" dirty="0" smtClean="0"/>
              <a:t>; R and </a:t>
            </a:r>
            <a:r>
              <a:rPr lang="el-GR" sz="2400" dirty="0" smtClean="0"/>
              <a:t>Δ</a:t>
            </a:r>
            <a:r>
              <a:rPr lang="en-GB" sz="2400" dirty="0" smtClean="0"/>
              <a:t>R depend on √s.</a:t>
            </a:r>
          </a:p>
          <a:p>
            <a:r>
              <a:rPr lang="el-GR" sz="2400" dirty="0" smtClean="0"/>
              <a:t>θ</a:t>
            </a:r>
            <a:r>
              <a:rPr lang="en-GB" sz="2400" dirty="0"/>
              <a:t>j1j2 </a:t>
            </a:r>
            <a:r>
              <a:rPr lang="en-GB" sz="2400" dirty="0" smtClean="0"/>
              <a:t>= </a:t>
            </a:r>
            <a:r>
              <a:rPr lang="en-GB" sz="2400" dirty="0"/>
              <a:t>60 </a:t>
            </a:r>
            <a:r>
              <a:rPr lang="en-GB" sz="2400" dirty="0" smtClean="0"/>
              <a:t>° corresponds to </a:t>
            </a:r>
            <a:r>
              <a:rPr lang="el-GR" sz="2400" dirty="0" smtClean="0"/>
              <a:t>Δ</a:t>
            </a:r>
            <a:r>
              <a:rPr lang="en-GB" sz="2400" dirty="0" smtClean="0"/>
              <a:t>R=1.1, correlation </a:t>
            </a:r>
            <a:r>
              <a:rPr lang="en-GB" sz="2400" smtClean="0"/>
              <a:t>plot in backup slides.</a:t>
            </a:r>
            <a:endParaRPr lang="en-GB" sz="2400" dirty="0" smtClean="0"/>
          </a:p>
          <a:p>
            <a:r>
              <a:rPr lang="en-GB" sz="2400" dirty="0"/>
              <a:t>Event selection used </a:t>
            </a:r>
            <a:r>
              <a:rPr lang="en-GB" sz="2400" dirty="0" err="1" smtClean="0"/>
              <a:t>θqq</a:t>
            </a:r>
            <a:r>
              <a:rPr lang="en-GB" sz="2400" dirty="0" smtClean="0"/>
              <a:t>̄ </a:t>
            </a:r>
            <a:r>
              <a:rPr lang="en-GB" sz="2400" dirty="0"/>
              <a:t>&gt; 60 </a:t>
            </a:r>
            <a:r>
              <a:rPr lang="en-GB" sz="2400" dirty="0" smtClean="0"/>
              <a:t>°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3984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Jet Energy Scale Calibration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3024" y="1371600"/>
            <a:ext cx="8763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For </a:t>
            </a:r>
            <a:r>
              <a:rPr lang="en-GB" sz="2800" dirty="0" smtClean="0"/>
              <a:t>e</a:t>
            </a:r>
            <a:r>
              <a:rPr lang="en-GB" sz="2800" dirty="0" smtClean="0">
                <a:latin typeface="Calibri" panose="020F0502020204030204" pitchFamily="34" charset="0"/>
              </a:rPr>
              <a:t>⁺</a:t>
            </a:r>
            <a:r>
              <a:rPr lang="en-GB" sz="2800" dirty="0" smtClean="0"/>
              <a:t> e⁻ → Z </a:t>
            </a:r>
            <a:r>
              <a:rPr lang="el-GR" sz="2800" dirty="0" smtClean="0"/>
              <a:t>γ→</a:t>
            </a:r>
            <a:r>
              <a:rPr lang="en-GB" sz="2800" dirty="0" smtClean="0"/>
              <a:t> </a:t>
            </a:r>
            <a:r>
              <a:rPr lang="en-GB" sz="2800" dirty="0"/>
              <a:t>q </a:t>
            </a:r>
            <a:r>
              <a:rPr lang="en-GB" sz="2800" dirty="0" err="1"/>
              <a:t>q</a:t>
            </a:r>
            <a:r>
              <a:rPr lang="en-GB" sz="2800" dirty="0"/>
              <a:t> ̄</a:t>
            </a:r>
            <a:r>
              <a:rPr lang="el-GR" sz="2800" dirty="0" smtClean="0"/>
              <a:t>γ</a:t>
            </a:r>
            <a:r>
              <a:rPr lang="en-GB" sz="2800" dirty="0" smtClean="0"/>
              <a:t> events, when the </a:t>
            </a:r>
            <a:r>
              <a:rPr lang="el-GR" sz="2800" dirty="0" smtClean="0"/>
              <a:t>γ</a:t>
            </a:r>
            <a:r>
              <a:rPr lang="en-GB" sz="2800" dirty="0" smtClean="0"/>
              <a:t> is in the part of the detector where E</a:t>
            </a:r>
            <a:r>
              <a:rPr lang="el-GR" sz="2800" dirty="0" smtClean="0"/>
              <a:t>γ</a:t>
            </a:r>
            <a:r>
              <a:rPr lang="en-GB" sz="2800" dirty="0" smtClean="0"/>
              <a:t> can be measured accurately, an additional constraint exists.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s’=s-2.E</a:t>
            </a:r>
            <a:r>
              <a:rPr lang="el-GR" sz="2800" dirty="0" smtClean="0"/>
              <a:t>γ</a:t>
            </a:r>
            <a:r>
              <a:rPr lang="en-GB" sz="2800" dirty="0" smtClean="0"/>
              <a:t>.</a:t>
            </a:r>
            <a:r>
              <a:rPr lang="el-GR" sz="2800" dirty="0" smtClean="0"/>
              <a:t>√</a:t>
            </a:r>
            <a:r>
              <a:rPr lang="en-GB" sz="2800" dirty="0" smtClean="0"/>
              <a:t>s</a:t>
            </a:r>
            <a:r>
              <a:rPr lang="el-GR" sz="2800" dirty="0" smtClean="0"/>
              <a:t> </a:t>
            </a:r>
            <a:endParaRPr lang="en-GB" sz="2800" dirty="0" smtClean="0"/>
          </a:p>
          <a:p>
            <a:r>
              <a:rPr lang="en-GB" sz="2800" dirty="0" smtClean="0"/>
              <a:t>Use E or Pt balance between the </a:t>
            </a:r>
            <a:r>
              <a:rPr lang="el-GR" sz="2800" dirty="0" smtClean="0"/>
              <a:t>γ</a:t>
            </a:r>
            <a:r>
              <a:rPr lang="en-GB" sz="2800" dirty="0" smtClean="0"/>
              <a:t> and the di-jet.</a:t>
            </a:r>
          </a:p>
          <a:p>
            <a:r>
              <a:rPr lang="en-GB" sz="2800" dirty="0" smtClean="0"/>
              <a:t>Allows to measure the JES as a function of Pt of the </a:t>
            </a:r>
            <a:r>
              <a:rPr lang="el-GR" sz="2800" dirty="0" smtClean="0"/>
              <a:t>γ</a:t>
            </a:r>
            <a:r>
              <a:rPr lang="en-GB" sz="2800" dirty="0" smtClean="0"/>
              <a:t>.</a:t>
            </a:r>
          </a:p>
          <a:p>
            <a:r>
              <a:rPr lang="en-GB" sz="2800" dirty="0" smtClean="0"/>
              <a:t>I didn’t test this method for the time.</a:t>
            </a:r>
          </a:p>
          <a:p>
            <a:endParaRPr lang="en-GB" sz="2800" dirty="0" smtClean="0"/>
          </a:p>
          <a:p>
            <a:r>
              <a:rPr lang="en-GB" sz="2800" dirty="0" smtClean="0"/>
              <a:t>ATLAS and CMS experiments perform in situ calibration using </a:t>
            </a:r>
            <a:r>
              <a:rPr lang="en-GB" sz="2800" dirty="0" err="1" smtClean="0"/>
              <a:t>Z+jets</a:t>
            </a:r>
            <a:r>
              <a:rPr lang="en-GB" sz="2800" dirty="0" smtClean="0"/>
              <a:t>, </a:t>
            </a:r>
            <a:r>
              <a:rPr lang="el-GR" sz="2800" dirty="0" smtClean="0"/>
              <a:t>γ</a:t>
            </a:r>
            <a:r>
              <a:rPr lang="en-GB" sz="2800" dirty="0" smtClean="0"/>
              <a:t>+jet or </a:t>
            </a:r>
            <a:r>
              <a:rPr lang="en-GB" sz="2800" dirty="0" err="1" smtClean="0"/>
              <a:t>tt</a:t>
            </a:r>
            <a:r>
              <a:rPr lang="en-GB" sz="2800" dirty="0" smtClean="0"/>
              <a:t>̄ events (b, W-&gt;JJ)</a:t>
            </a:r>
          </a:p>
        </p:txBody>
      </p:sp>
    </p:spTree>
    <p:extLst>
      <p:ext uri="{BB962C8B-B14F-4D97-AF65-F5344CB8AC3E}">
        <p14:creationId xmlns:p14="http://schemas.microsoft.com/office/powerpoint/2010/main" val="350668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Process Cross Sections with Generation </a:t>
            </a:r>
            <a:r>
              <a:rPr lang="en-US" dirty="0"/>
              <a:t>C</a:t>
            </a:r>
            <a:r>
              <a:rPr lang="en-US" dirty="0" smtClean="0"/>
              <a:t>uts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43778"/>
              </p:ext>
            </p:extLst>
          </p:nvPr>
        </p:nvGraphicFramePr>
        <p:xfrm>
          <a:off x="457200" y="1676400"/>
          <a:ext cx="8382000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5200"/>
                <a:gridCol w="1955800"/>
                <a:gridCol w="2095500"/>
                <a:gridCol w="20955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Calibration Process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Cross</a:t>
                      </a:r>
                      <a:r>
                        <a:rPr lang="en-GB" baseline="0" dirty="0" smtClean="0"/>
                        <a:t> Section (fb)</a:t>
                      </a:r>
                    </a:p>
                    <a:p>
                      <a:pPr algn="l"/>
                      <a:r>
                        <a:rPr lang="en-GB" baseline="0" dirty="0" smtClean="0"/>
                        <a:t>√s=3 </a:t>
                      </a:r>
                      <a:r>
                        <a:rPr lang="en-GB" baseline="0" dirty="0" err="1" smtClean="0"/>
                        <a:t>TeV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Cross Section (</a:t>
                      </a:r>
                      <a:r>
                        <a:rPr lang="fr-FR" dirty="0" err="1" smtClean="0"/>
                        <a:t>fb</a:t>
                      </a:r>
                      <a:r>
                        <a:rPr lang="fr-FR" dirty="0" smtClean="0"/>
                        <a:t>)</a:t>
                      </a:r>
                    </a:p>
                    <a:p>
                      <a:r>
                        <a:rPr lang="fr-FR" dirty="0" smtClean="0"/>
                        <a:t>√s=1.4 </a:t>
                      </a:r>
                      <a:r>
                        <a:rPr lang="fr-FR" dirty="0" err="1" smtClean="0"/>
                        <a:t>TeV</a:t>
                      </a:r>
                      <a:endParaRPr lang="fr-F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Cross Section (</a:t>
                      </a:r>
                      <a:r>
                        <a:rPr lang="fr-FR" dirty="0" err="1" smtClean="0"/>
                        <a:t>fb</a:t>
                      </a:r>
                      <a:r>
                        <a:rPr lang="fr-FR" dirty="0" smtClean="0"/>
                        <a:t>)</a:t>
                      </a:r>
                    </a:p>
                    <a:p>
                      <a:r>
                        <a:rPr lang="fr-FR" dirty="0" smtClean="0"/>
                        <a:t>√s=0.35 </a:t>
                      </a:r>
                      <a:r>
                        <a:rPr lang="fr-FR" dirty="0" err="1" smtClean="0"/>
                        <a:t>TeV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e⁺ e⁻ → q </a:t>
                      </a:r>
                      <a:r>
                        <a:rPr lang="en-GB" sz="2000" dirty="0" err="1" smtClean="0"/>
                        <a:t>q</a:t>
                      </a:r>
                      <a:r>
                        <a:rPr lang="en-GB" sz="2000" dirty="0" smtClean="0"/>
                        <a:t>̄ 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      (Z)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  306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1220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17000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e⁺</a:t>
                      </a:r>
                      <a:r>
                        <a:rPr lang="en-GB" sz="2000" baseline="0" dirty="0" smtClean="0"/>
                        <a:t> e⁻</a:t>
                      </a:r>
                      <a:r>
                        <a:rPr lang="en-GB" sz="2000" dirty="0" smtClean="0"/>
                        <a:t>→ e⁺ e⁻ q </a:t>
                      </a:r>
                      <a:r>
                        <a:rPr lang="en-GB" sz="2000" dirty="0" err="1" smtClean="0"/>
                        <a:t>q</a:t>
                      </a:r>
                      <a:r>
                        <a:rPr lang="en-GB" sz="2000" dirty="0" smtClean="0"/>
                        <a:t>̄ (Z)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  198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  500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 1872</a:t>
                      </a:r>
                      <a:endParaRPr lang="fr-FR" dirty="0"/>
                    </a:p>
                  </a:txBody>
                  <a:tcPr/>
                </a:tc>
              </a:tr>
              <a:tr h="548640"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e⁺ e⁻→ e⁻ </a:t>
                      </a:r>
                      <a:r>
                        <a:rPr lang="el-GR" sz="2000" dirty="0" smtClean="0"/>
                        <a:t>ν</a:t>
                      </a:r>
                      <a:r>
                        <a:rPr lang="fr-FR" sz="2000" dirty="0" smtClean="0"/>
                        <a:t> q </a:t>
                      </a:r>
                      <a:r>
                        <a:rPr lang="fr-FR" sz="2000" dirty="0" err="1" smtClean="0"/>
                        <a:t>q</a:t>
                      </a:r>
                      <a:r>
                        <a:rPr lang="fr-FR" sz="2000" dirty="0" smtClean="0"/>
                        <a:t>̄  (W)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 1540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1210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 1170 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e⁻ 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  </a:t>
                      </a:r>
                      <a:r>
                        <a:rPr lang="el-GR" sz="2000" dirty="0" smtClean="0"/>
                        <a:t>→</a:t>
                      </a:r>
                      <a:r>
                        <a:rPr lang="en-GB" sz="2000" dirty="0" smtClean="0"/>
                        <a:t> e⁻ q </a:t>
                      </a:r>
                      <a:r>
                        <a:rPr lang="en-GB" sz="2000" dirty="0" err="1" smtClean="0"/>
                        <a:t>q</a:t>
                      </a:r>
                      <a:r>
                        <a:rPr lang="en-GB" sz="2000" dirty="0" smtClean="0"/>
                        <a:t>̄     (Z)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 4200  x 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8400 x 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12060 x 2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e⁻ </a:t>
                      </a:r>
                      <a:r>
                        <a:rPr lang="el-GR" sz="2000" dirty="0" smtClean="0"/>
                        <a:t>γ  → </a:t>
                      </a:r>
                      <a:r>
                        <a:rPr lang="fr-FR" sz="2000" dirty="0" smtClean="0"/>
                        <a:t>ν q </a:t>
                      </a:r>
                      <a:r>
                        <a:rPr lang="fr-FR" sz="2000" dirty="0" err="1" smtClean="0"/>
                        <a:t>q</a:t>
                      </a:r>
                      <a:r>
                        <a:rPr lang="fr-FR" sz="2000" dirty="0" smtClean="0"/>
                        <a:t> ̄     (W)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14630 x 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12700 x 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   560 x2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Background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e⁺ e⁻→ q</a:t>
                      </a:r>
                      <a:r>
                        <a:rPr lang="fr-FR" sz="2000" baseline="0" dirty="0" smtClean="0"/>
                        <a:t> </a:t>
                      </a:r>
                      <a:r>
                        <a:rPr lang="fr-FR" sz="2000" baseline="0" dirty="0" err="1" smtClean="0"/>
                        <a:t>q</a:t>
                      </a:r>
                      <a:r>
                        <a:rPr lang="fr-FR" sz="2000" baseline="0" dirty="0" smtClean="0"/>
                        <a:t>̄ </a:t>
                      </a:r>
                      <a:r>
                        <a:rPr lang="el-GR" sz="2000" dirty="0" smtClean="0"/>
                        <a:t> </a:t>
                      </a:r>
                      <a:r>
                        <a:rPr lang="fr-FR" sz="2000" dirty="0" smtClean="0"/>
                        <a:t>q </a:t>
                      </a:r>
                      <a:r>
                        <a:rPr lang="fr-FR" sz="2000" dirty="0" err="1" smtClean="0"/>
                        <a:t>q</a:t>
                      </a:r>
                      <a:r>
                        <a:rPr lang="fr-FR" sz="2000" dirty="0" smtClean="0"/>
                        <a:t>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    131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   599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5200</a:t>
                      </a:r>
                      <a:endParaRPr lang="fr-FR" dirty="0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  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 </a:t>
                      </a:r>
                      <a:r>
                        <a:rPr lang="el-GR" sz="2000" dirty="0" smtClean="0"/>
                        <a:t>→</a:t>
                      </a:r>
                      <a:r>
                        <a:rPr lang="en-GB" sz="2000" dirty="0" smtClean="0"/>
                        <a:t> q </a:t>
                      </a:r>
                      <a:r>
                        <a:rPr lang="en-GB" sz="2000" dirty="0" err="1" smtClean="0"/>
                        <a:t>q</a:t>
                      </a:r>
                      <a:r>
                        <a:rPr lang="en-GB" sz="2000" dirty="0" smtClean="0"/>
                        <a:t> ̄ 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100500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162000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112000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6493" y="5569803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Depending on √s the main calibration processes are different</a:t>
            </a:r>
          </a:p>
          <a:p>
            <a:r>
              <a:rPr lang="en-GB" sz="2400" dirty="0" smtClean="0"/>
              <a:t>At all energies </a:t>
            </a:r>
            <a:r>
              <a:rPr lang="el-GR" sz="2400" dirty="0" smtClean="0"/>
              <a:t>γ  </a:t>
            </a:r>
            <a:r>
              <a:rPr lang="el-GR" sz="2400" dirty="0"/>
              <a:t>γ → </a:t>
            </a:r>
            <a:r>
              <a:rPr lang="en-GB" sz="2400" dirty="0"/>
              <a:t>q </a:t>
            </a:r>
            <a:r>
              <a:rPr lang="en-GB" sz="2400" dirty="0" err="1" smtClean="0"/>
              <a:t>q</a:t>
            </a:r>
            <a:r>
              <a:rPr lang="en-GB" sz="2400" dirty="0"/>
              <a:t>̄</a:t>
            </a:r>
            <a:r>
              <a:rPr lang="en-GB" sz="2400" dirty="0" smtClean="0"/>
              <a:t> is the dominant background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18893" y="1138535"/>
            <a:ext cx="8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FF"/>
                </a:solidFill>
              </a:rPr>
              <a:t>Event generation </a:t>
            </a:r>
            <a:r>
              <a:rPr lang="en-GB" sz="2400" dirty="0" smtClean="0">
                <a:solidFill>
                  <a:srgbClr val="FF00FF"/>
                </a:solidFill>
              </a:rPr>
              <a:t>cuts: </a:t>
            </a:r>
            <a:r>
              <a:rPr lang="en-GB" sz="2400" dirty="0" err="1" smtClean="0">
                <a:solidFill>
                  <a:srgbClr val="FF00FF"/>
                </a:solidFill>
              </a:rPr>
              <a:t>Eq,q</a:t>
            </a:r>
            <a:r>
              <a:rPr lang="en-GB" sz="2400" dirty="0" smtClean="0">
                <a:solidFill>
                  <a:srgbClr val="FF00FF"/>
                </a:solidFill>
              </a:rPr>
              <a:t>̄ </a:t>
            </a:r>
            <a:r>
              <a:rPr lang="en-GB" sz="2400" dirty="0">
                <a:solidFill>
                  <a:srgbClr val="FF00FF"/>
                </a:solidFill>
              </a:rPr>
              <a:t>&gt; 10 GeV and 10 ° &lt; </a:t>
            </a:r>
            <a:r>
              <a:rPr lang="en-GB" sz="2400" dirty="0" err="1">
                <a:solidFill>
                  <a:srgbClr val="FF00FF"/>
                </a:solidFill>
              </a:rPr>
              <a:t>ϑq</a:t>
            </a:r>
            <a:r>
              <a:rPr lang="en-GB" sz="2400" dirty="0">
                <a:solidFill>
                  <a:srgbClr val="FF00FF"/>
                </a:solidFill>
              </a:rPr>
              <a:t>, </a:t>
            </a:r>
            <a:r>
              <a:rPr lang="en-GB" sz="2400" dirty="0" err="1">
                <a:solidFill>
                  <a:srgbClr val="FF00FF"/>
                </a:solidFill>
              </a:rPr>
              <a:t>ϑq</a:t>
            </a:r>
            <a:r>
              <a:rPr lang="en-GB" sz="2400" dirty="0">
                <a:solidFill>
                  <a:srgbClr val="FF00FF"/>
                </a:solidFill>
              </a:rPr>
              <a:t>̄ &lt; 170 ° </a:t>
            </a:r>
            <a:endParaRPr lang="en-GB" sz="2400" dirty="0" smtClean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57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γ  </a:t>
            </a:r>
            <a:r>
              <a:rPr lang="el-GR" dirty="0"/>
              <a:t>γ → </a:t>
            </a:r>
            <a:r>
              <a:rPr lang="en-US" dirty="0"/>
              <a:t>q </a:t>
            </a:r>
            <a:r>
              <a:rPr lang="en-US" dirty="0" err="1"/>
              <a:t>q</a:t>
            </a:r>
            <a:r>
              <a:rPr lang="en-US" dirty="0"/>
              <a:t> </a:t>
            </a:r>
            <a:r>
              <a:rPr lang="en-US" dirty="0" smtClean="0"/>
              <a:t>̄ Background Rejection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35040" y="5715998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1" y="1018902"/>
            <a:ext cx="3064868" cy="242574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5800" y="5722203"/>
            <a:ext cx="7482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L</a:t>
            </a:r>
            <a:r>
              <a:rPr lang="en-GB" sz="2400" dirty="0" smtClean="0"/>
              <a:t>ow Pt jets, F/B peaked, back to back in phi; Pt(</a:t>
            </a:r>
            <a:r>
              <a:rPr lang="en-GB" sz="2400" dirty="0" err="1" smtClean="0"/>
              <a:t>qq</a:t>
            </a:r>
            <a:r>
              <a:rPr lang="en-GB" sz="2400" dirty="0" smtClean="0"/>
              <a:t>̄)=0</a:t>
            </a:r>
          </a:p>
          <a:p>
            <a:r>
              <a:rPr lang="en-GB" sz="2400" dirty="0" smtClean="0"/>
              <a:t>Use cut on Pt(</a:t>
            </a:r>
            <a:r>
              <a:rPr lang="en-GB" sz="2400" dirty="0" err="1" smtClean="0"/>
              <a:t>qq</a:t>
            </a:r>
            <a:r>
              <a:rPr lang="en-GB" sz="2400" dirty="0" smtClean="0"/>
              <a:t>̄) to suppress these events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3374038"/>
            <a:ext cx="2989854" cy="24171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990599"/>
            <a:ext cx="3155202" cy="2454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37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Event Selection and Luminosity Correction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8600" y="1219200"/>
            <a:ext cx="8763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Event selection cuts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Pt(</a:t>
            </a:r>
            <a:r>
              <a:rPr lang="en-GB" sz="2400" dirty="0" err="1" smtClean="0"/>
              <a:t>qq</a:t>
            </a:r>
            <a:r>
              <a:rPr lang="en-GB" sz="2400" dirty="0"/>
              <a:t>̄) &gt; 2 GeV to suppress </a:t>
            </a:r>
            <a:r>
              <a:rPr lang="el-GR" sz="2400" dirty="0"/>
              <a:t>γγ→</a:t>
            </a:r>
            <a:r>
              <a:rPr lang="en-GB" sz="2400" dirty="0" err="1"/>
              <a:t>qq</a:t>
            </a:r>
            <a:r>
              <a:rPr lang="en-GB" sz="2400" dirty="0"/>
              <a:t>̄ events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400" dirty="0"/>
              <a:t>ϑ</a:t>
            </a:r>
            <a:r>
              <a:rPr lang="en-GB" sz="2400" dirty="0" err="1"/>
              <a:t>qq</a:t>
            </a:r>
            <a:r>
              <a:rPr lang="en-GB" sz="2400" dirty="0"/>
              <a:t>̄ </a:t>
            </a:r>
            <a:r>
              <a:rPr lang="en-GB" sz="2400" dirty="0" smtClean="0"/>
              <a:t>    &gt; </a:t>
            </a:r>
            <a:r>
              <a:rPr lang="en-GB" sz="2400" dirty="0"/>
              <a:t>60 ° </a:t>
            </a:r>
            <a:r>
              <a:rPr lang="en-GB" sz="2400" dirty="0" smtClean="0"/>
              <a:t>    to  </a:t>
            </a:r>
            <a:r>
              <a:rPr lang="en-GB" sz="2400" dirty="0"/>
              <a:t>minimize jet confusion; </a:t>
            </a: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err="1" smtClean="0"/>
              <a:t>Mqq</a:t>
            </a:r>
            <a:r>
              <a:rPr lang="en-GB" sz="2400" dirty="0" smtClean="0"/>
              <a:t>̄ &gt; 40 GeV to reduce low mass background</a:t>
            </a:r>
          </a:p>
          <a:p>
            <a:endParaRPr lang="en-GB" sz="2400" dirty="0"/>
          </a:p>
          <a:p>
            <a:r>
              <a:rPr lang="en-GB" sz="2400" dirty="0"/>
              <a:t>e⁺ e⁻→ q </a:t>
            </a:r>
            <a:r>
              <a:rPr lang="en-GB" sz="2400" dirty="0" err="1"/>
              <a:t>q</a:t>
            </a:r>
            <a:r>
              <a:rPr lang="en-GB" sz="2400" dirty="0"/>
              <a:t>̄  q </a:t>
            </a:r>
            <a:r>
              <a:rPr lang="en-GB" sz="2400" dirty="0" err="1"/>
              <a:t>q</a:t>
            </a:r>
            <a:r>
              <a:rPr lang="en-GB" sz="2400" dirty="0"/>
              <a:t>̄ can be reduced using charged multiplicity cuts.</a:t>
            </a:r>
          </a:p>
          <a:p>
            <a:endParaRPr lang="en-GB" sz="2400" dirty="0" smtClean="0"/>
          </a:p>
          <a:p>
            <a:r>
              <a:rPr lang="en-GB" sz="2400" dirty="0" smtClean="0"/>
              <a:t>The rate estimation requires taking into account the e </a:t>
            </a:r>
            <a:r>
              <a:rPr lang="el-GR" sz="2400" dirty="0"/>
              <a:t>γ </a:t>
            </a:r>
            <a:r>
              <a:rPr lang="en-GB" sz="2400" dirty="0"/>
              <a:t>luminosity correction </a:t>
            </a:r>
            <a:r>
              <a:rPr lang="en-GB" sz="2400" dirty="0" smtClean="0"/>
              <a:t>factors: </a:t>
            </a:r>
            <a:r>
              <a:rPr lang="en-GB" sz="2400" dirty="0" err="1" smtClean="0"/>
              <a:t>Lc</a:t>
            </a:r>
            <a:r>
              <a:rPr lang="en-GB" sz="2400" dirty="0" smtClean="0"/>
              <a:t>=0.79; 0.75; 0.45 (at 3, 1.4, 0.35 </a:t>
            </a:r>
            <a:r>
              <a:rPr lang="en-GB" sz="2400" dirty="0" err="1" smtClean="0"/>
              <a:t>TeV</a:t>
            </a:r>
            <a:r>
              <a:rPr lang="en-GB" sz="2400" dirty="0" smtClean="0"/>
              <a:t>) </a:t>
            </a:r>
          </a:p>
          <a:p>
            <a:r>
              <a:rPr lang="en-GB" sz="2400" dirty="0" smtClean="0"/>
              <a:t>(From Andre)</a:t>
            </a:r>
            <a:endParaRPr lang="en-GB" sz="2400" dirty="0"/>
          </a:p>
          <a:p>
            <a:r>
              <a:rPr lang="en-GB" sz="2400" dirty="0"/>
              <a:t>Selection efficiency results</a:t>
            </a:r>
            <a:r>
              <a:rPr lang="en-GB" sz="2400" dirty="0" smtClean="0"/>
              <a:t>: </a:t>
            </a:r>
            <a:endParaRPr lang="en-GB" sz="2400" dirty="0"/>
          </a:p>
          <a:p>
            <a:r>
              <a:rPr lang="en-GB" sz="2400" dirty="0" smtClean="0"/>
              <a:t>Start </a:t>
            </a:r>
            <a:r>
              <a:rPr lang="en-GB" sz="2400" dirty="0"/>
              <a:t>with the process having the largest cross section at 3 </a:t>
            </a:r>
            <a:r>
              <a:rPr lang="en-GB" sz="2400" dirty="0" err="1"/>
              <a:t>TeV</a:t>
            </a:r>
            <a:r>
              <a:rPr lang="en-GB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4065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</a:t>
            </a:r>
            <a:r>
              <a:rPr lang="el-GR" dirty="0" smtClean="0"/>
              <a:t>  </a:t>
            </a:r>
            <a:r>
              <a:rPr lang="el-GR" dirty="0"/>
              <a:t>γ → </a:t>
            </a:r>
            <a:r>
              <a:rPr lang="el-GR" dirty="0" smtClean="0"/>
              <a:t>ν</a:t>
            </a:r>
            <a:r>
              <a:rPr lang="en-GB" dirty="0" smtClean="0"/>
              <a:t> </a:t>
            </a:r>
            <a:r>
              <a:rPr lang="en-US" dirty="0" smtClean="0"/>
              <a:t>q </a:t>
            </a:r>
            <a:r>
              <a:rPr lang="en-US" dirty="0" err="1" smtClean="0"/>
              <a:t>q</a:t>
            </a:r>
            <a:r>
              <a:rPr lang="en-US" dirty="0" smtClean="0"/>
              <a:t>̄ (W) 3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(No selection)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35040" y="5715998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990600"/>
            <a:ext cx="3276600" cy="26860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400" y="1039999"/>
            <a:ext cx="3276600" cy="267641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" y="3699992"/>
            <a:ext cx="3429000" cy="27770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05400" y="3706735"/>
            <a:ext cx="3505200" cy="28191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29000" y="4114800"/>
            <a:ext cx="1676400" cy="175432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Di-jet Pt:</a:t>
            </a:r>
          </a:p>
          <a:p>
            <a:r>
              <a:rPr lang="en-GB" dirty="0" smtClean="0"/>
              <a:t>Peak ~ 40 GeV</a:t>
            </a:r>
          </a:p>
          <a:p>
            <a:endParaRPr lang="en-GB" dirty="0" smtClean="0"/>
          </a:p>
          <a:p>
            <a:r>
              <a:rPr lang="en-GB" dirty="0" smtClean="0"/>
              <a:t>Boost =&gt;</a:t>
            </a:r>
          </a:p>
          <a:p>
            <a:r>
              <a:rPr lang="en-GB" dirty="0" smtClean="0"/>
              <a:t>Many events</a:t>
            </a:r>
          </a:p>
          <a:p>
            <a:r>
              <a:rPr lang="el-GR" dirty="0"/>
              <a:t>ϑ</a:t>
            </a:r>
            <a:r>
              <a:rPr lang="en-GB" dirty="0" err="1"/>
              <a:t>qq</a:t>
            </a:r>
            <a:r>
              <a:rPr lang="en-GB" dirty="0" smtClean="0"/>
              <a:t>̄ &lt; 60 </a:t>
            </a:r>
            <a:r>
              <a:rPr lang="en-GB" dirty="0"/>
              <a:t>°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429000" y="1646872"/>
            <a:ext cx="1600200" cy="147732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Jet energy: </a:t>
            </a:r>
          </a:p>
          <a:p>
            <a:r>
              <a:rPr lang="en-GB" dirty="0" smtClean="0"/>
              <a:t>Peak~ 40 GeV</a:t>
            </a:r>
          </a:p>
          <a:p>
            <a:endParaRPr lang="en-GB" dirty="0"/>
          </a:p>
          <a:p>
            <a:r>
              <a:rPr lang="en-GB" dirty="0" smtClean="0"/>
              <a:t>Jet angle</a:t>
            </a:r>
          </a:p>
          <a:p>
            <a:r>
              <a:rPr lang="en-GB" dirty="0" smtClean="0"/>
              <a:t>Peak ~ 170 °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58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10725</TotalTime>
  <Words>2136</Words>
  <Application>Microsoft Office PowerPoint</Application>
  <PresentationFormat>On-screen Show (4:3)</PresentationFormat>
  <Paragraphs>336</Paragraphs>
  <Slides>31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Arial</vt:lpstr>
      <vt:lpstr>Calibri</vt:lpstr>
      <vt:lpstr>Office Theme</vt:lpstr>
      <vt:lpstr>Jet Energy Scale calibration</vt:lpstr>
      <vt:lpstr>Introduction</vt:lpstr>
      <vt:lpstr>Introduction</vt:lpstr>
      <vt:lpstr>Jet Energy Scale Calibration Method</vt:lpstr>
      <vt:lpstr>Jet Energy Scale Calibration </vt:lpstr>
      <vt:lpstr>Process Cross Sections with Generation Cuts</vt:lpstr>
      <vt:lpstr>γ  γ → q q ̄ Background Rejection </vt:lpstr>
      <vt:lpstr>Event Selection and Luminosity Correction</vt:lpstr>
      <vt:lpstr>e  γ → ν q q̄ (W) 3 TeV  (No selection) </vt:lpstr>
      <vt:lpstr>e  γ → ν q q ̄(W) 3 TeV</vt:lpstr>
      <vt:lpstr>e  γ → ν q q ̄ ( 0.35 TeV) </vt:lpstr>
      <vt:lpstr>e  γ → e q q  (Z)̄ 3 TeV </vt:lpstr>
      <vt:lpstr>e  e → e ν q q ̄ (W) 3 TeV</vt:lpstr>
      <vt:lpstr>e  e → e e q q (Z)̄ </vt:lpstr>
      <vt:lpstr>e  e → q q ̄γ (Z) 3 TeV</vt:lpstr>
      <vt:lpstr>e  e → q q ̄γ (Z) (0.35 TeV)</vt:lpstr>
      <vt:lpstr>Cross Sections After Selection Rates with luminosity correction</vt:lpstr>
      <vt:lpstr>Summary And Prospects</vt:lpstr>
      <vt:lpstr>Thank You</vt:lpstr>
      <vt:lpstr>Backup</vt:lpstr>
      <vt:lpstr>ϑqq̄ vs ΔR</vt:lpstr>
      <vt:lpstr>Fractional Luminosity From Andre</vt:lpstr>
      <vt:lpstr>e  γ → e q q̄ (Z) (No selection)</vt:lpstr>
      <vt:lpstr>e  e → e ν q q ̄ (W) (No selection) </vt:lpstr>
      <vt:lpstr>e  e → e e q q̄ (Z) (No selection)</vt:lpstr>
      <vt:lpstr>e  e → q q ̄γ (Z) (No selection) </vt:lpstr>
      <vt:lpstr>ATLAS</vt:lpstr>
      <vt:lpstr>ATLAS</vt:lpstr>
      <vt:lpstr>Tim’s conclusion</vt:lpstr>
      <vt:lpstr>Tim’s conclusion</vt:lpstr>
      <vt:lpstr>LEP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S1</dc:title>
  <dc:creator>Jean-Jacques Blaising</dc:creator>
  <cp:lastModifiedBy>Jean-Jacques Blaising</cp:lastModifiedBy>
  <cp:revision>903</cp:revision>
  <cp:lastPrinted>2016-10-20T09:57:00Z</cp:lastPrinted>
  <dcterms:created xsi:type="dcterms:W3CDTF">2006-08-16T00:00:00Z</dcterms:created>
  <dcterms:modified xsi:type="dcterms:W3CDTF">2016-10-20T12:34:33Z</dcterms:modified>
</cp:coreProperties>
</file>