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348" r:id="rId4"/>
    <p:sldId id="304" r:id="rId5"/>
    <p:sldId id="346" r:id="rId6"/>
    <p:sldId id="345" r:id="rId7"/>
    <p:sldId id="320" r:id="rId8"/>
    <p:sldId id="338" r:id="rId9"/>
    <p:sldId id="322" r:id="rId10"/>
    <p:sldId id="339" r:id="rId11"/>
    <p:sldId id="341" r:id="rId12"/>
    <p:sldId id="336" r:id="rId13"/>
    <p:sldId id="328" r:id="rId14"/>
    <p:sldId id="34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FF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60"/>
  </p:normalViewPr>
  <p:slideViewPr>
    <p:cSldViewPr>
      <p:cViewPr varScale="1">
        <p:scale>
          <a:sx n="62" d="100"/>
          <a:sy n="62" d="100"/>
        </p:scale>
        <p:origin x="771" y="3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26D67A-E9C1-4DE7-B772-1859EFE606A5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85FEE64-85B5-4A44-AEC5-3DB30EB4B0FE}">
      <dgm:prSet phldrT="[Text]"/>
      <dgm:spPr>
        <a:solidFill>
          <a:srgbClr val="FF00FF"/>
        </a:solidFill>
      </dgm:spPr>
      <dgm:t>
        <a:bodyPr/>
        <a:lstStyle/>
        <a:p>
          <a:r>
            <a:rPr lang="en-GB" dirty="0" smtClean="0"/>
            <a:t>Ne-He    300-40 K </a:t>
          </a:r>
          <a:r>
            <a:rPr lang="en-GB" dirty="0" err="1" smtClean="0"/>
            <a:t>cryoplant</a:t>
          </a:r>
          <a:endParaRPr lang="en-GB" dirty="0"/>
        </a:p>
      </dgm:t>
    </dgm:pt>
    <dgm:pt modelId="{9A041D56-7BE1-429E-ADE1-915D296AD927}" type="parTrans" cxnId="{7743F541-8D87-460F-B560-7E08C116F700}">
      <dgm:prSet/>
      <dgm:spPr/>
      <dgm:t>
        <a:bodyPr/>
        <a:lstStyle/>
        <a:p>
          <a:endParaRPr lang="en-GB"/>
        </a:p>
      </dgm:t>
    </dgm:pt>
    <dgm:pt modelId="{0B4B335F-2DF7-416A-8486-42E6D48D1EF1}" type="sibTrans" cxnId="{7743F541-8D87-460F-B560-7E08C116F700}">
      <dgm:prSet/>
      <dgm:spPr/>
      <dgm:t>
        <a:bodyPr/>
        <a:lstStyle/>
        <a:p>
          <a:endParaRPr lang="en-GB"/>
        </a:p>
      </dgm:t>
    </dgm:pt>
    <dgm:pt modelId="{FFCAFBAE-D9B4-4870-B067-C54426D3F3D8}">
      <dgm:prSet phldrT="[Text]"/>
      <dgm:spPr/>
      <dgm:t>
        <a:bodyPr/>
        <a:lstStyle/>
        <a:p>
          <a:r>
            <a:rPr lang="en-GB" dirty="0" smtClean="0"/>
            <a:t>Beam screen (40-60 K)</a:t>
          </a:r>
          <a:endParaRPr lang="en-GB" dirty="0"/>
        </a:p>
      </dgm:t>
    </dgm:pt>
    <dgm:pt modelId="{00F5758C-ECA4-418C-A8BD-E8E825060E3F}" type="parTrans" cxnId="{F44ED7F1-D0BE-491E-9162-570D4A937F4B}">
      <dgm:prSet/>
      <dgm:spPr/>
      <dgm:t>
        <a:bodyPr/>
        <a:lstStyle/>
        <a:p>
          <a:endParaRPr lang="en-GB"/>
        </a:p>
      </dgm:t>
    </dgm:pt>
    <dgm:pt modelId="{7723A552-D18F-451B-853A-892BD70757AF}" type="sibTrans" cxnId="{F44ED7F1-D0BE-491E-9162-570D4A937F4B}">
      <dgm:prSet/>
      <dgm:spPr/>
      <dgm:t>
        <a:bodyPr/>
        <a:lstStyle/>
        <a:p>
          <a:endParaRPr lang="en-GB"/>
        </a:p>
      </dgm:t>
    </dgm:pt>
    <dgm:pt modelId="{A79A70C1-3EA1-4DD3-B909-118D22EB6DE0}">
      <dgm:prSet phldrT="[Text]"/>
      <dgm:spPr/>
      <dgm:t>
        <a:bodyPr/>
        <a:lstStyle/>
        <a:p>
          <a:r>
            <a:rPr lang="en-GB" dirty="0" smtClean="0"/>
            <a:t>Current leads (40-300 K)</a:t>
          </a:r>
          <a:endParaRPr lang="en-GB" dirty="0"/>
        </a:p>
      </dgm:t>
    </dgm:pt>
    <dgm:pt modelId="{0D66AD35-740F-4C0B-B91F-9E77E9A0F45F}" type="parTrans" cxnId="{E956799F-FEA8-4504-A7AB-D426B28BD942}">
      <dgm:prSet/>
      <dgm:spPr/>
      <dgm:t>
        <a:bodyPr/>
        <a:lstStyle/>
        <a:p>
          <a:endParaRPr lang="en-GB"/>
        </a:p>
      </dgm:t>
    </dgm:pt>
    <dgm:pt modelId="{A1D28412-D045-417F-93B6-039E482E28EC}" type="sibTrans" cxnId="{E956799F-FEA8-4504-A7AB-D426B28BD942}">
      <dgm:prSet/>
      <dgm:spPr/>
      <dgm:t>
        <a:bodyPr/>
        <a:lstStyle/>
        <a:p>
          <a:endParaRPr lang="en-GB"/>
        </a:p>
      </dgm:t>
    </dgm:pt>
    <dgm:pt modelId="{4F7C56A8-DB0D-4728-8510-39C016B71A7F}">
      <dgm:prSet phldrT="[Text]"/>
      <dgm:spPr>
        <a:solidFill>
          <a:srgbClr val="0000FF"/>
        </a:solidFill>
      </dgm:spPr>
      <dgm:t>
        <a:bodyPr/>
        <a:lstStyle/>
        <a:p>
          <a:r>
            <a:rPr lang="en-GB" dirty="0" smtClean="0"/>
            <a:t>He 1.9 K</a:t>
          </a:r>
        </a:p>
        <a:p>
          <a:r>
            <a:rPr lang="en-GB" dirty="0" err="1" smtClean="0"/>
            <a:t>cryoplant</a:t>
          </a:r>
          <a:endParaRPr lang="en-GB" dirty="0"/>
        </a:p>
      </dgm:t>
    </dgm:pt>
    <dgm:pt modelId="{1AA921D4-6256-4420-895A-3C892A3731FA}" type="parTrans" cxnId="{1D889062-E44E-40C3-88DC-E1517CD51C19}">
      <dgm:prSet/>
      <dgm:spPr/>
      <dgm:t>
        <a:bodyPr/>
        <a:lstStyle/>
        <a:p>
          <a:endParaRPr lang="en-GB"/>
        </a:p>
      </dgm:t>
    </dgm:pt>
    <dgm:pt modelId="{EA39CC66-BE62-4167-A11E-257DF11210AE}" type="sibTrans" cxnId="{1D889062-E44E-40C3-88DC-E1517CD51C19}">
      <dgm:prSet/>
      <dgm:spPr/>
      <dgm:t>
        <a:bodyPr/>
        <a:lstStyle/>
        <a:p>
          <a:endParaRPr lang="en-GB"/>
        </a:p>
      </dgm:t>
    </dgm:pt>
    <dgm:pt modelId="{74507B96-9CF2-4332-A9D4-20F10515F7CD}">
      <dgm:prSet phldrT="[Text]"/>
      <dgm:spPr/>
      <dgm:t>
        <a:bodyPr/>
        <a:lstStyle/>
        <a:p>
          <a:r>
            <a:rPr lang="en-GB" dirty="0" smtClean="0"/>
            <a:t>SC magnet cold mass</a:t>
          </a:r>
          <a:endParaRPr lang="en-GB" dirty="0"/>
        </a:p>
      </dgm:t>
    </dgm:pt>
    <dgm:pt modelId="{9535C674-6A8F-4C82-A6B9-A138CB4ADBB0}" type="parTrans" cxnId="{A986C9A3-6C1A-46D8-BBB7-AC61A1D3665C}">
      <dgm:prSet/>
      <dgm:spPr/>
      <dgm:t>
        <a:bodyPr/>
        <a:lstStyle/>
        <a:p>
          <a:endParaRPr lang="en-GB"/>
        </a:p>
      </dgm:t>
    </dgm:pt>
    <dgm:pt modelId="{D91083A7-096A-4248-AEEF-723FA5CE7F9F}" type="sibTrans" cxnId="{A986C9A3-6C1A-46D8-BBB7-AC61A1D3665C}">
      <dgm:prSet/>
      <dgm:spPr/>
      <dgm:t>
        <a:bodyPr/>
        <a:lstStyle/>
        <a:p>
          <a:endParaRPr lang="en-GB"/>
        </a:p>
      </dgm:t>
    </dgm:pt>
    <dgm:pt modelId="{EC21C089-2BF8-4E07-B7F2-F2D11AFCA4EA}">
      <dgm:prSet phldrT="[Text]"/>
      <dgm:spPr/>
      <dgm:t>
        <a:bodyPr/>
        <a:lstStyle/>
        <a:p>
          <a:r>
            <a:rPr lang="en-GB" dirty="0" smtClean="0"/>
            <a:t>Thermal shield (40-60 K)</a:t>
          </a:r>
          <a:endParaRPr lang="en-GB" dirty="0"/>
        </a:p>
      </dgm:t>
    </dgm:pt>
    <dgm:pt modelId="{24D4309D-01E1-4980-ADE5-C42A604B682B}" type="parTrans" cxnId="{252BCD99-5CC0-46F7-A8D5-8F1F4732EE74}">
      <dgm:prSet/>
      <dgm:spPr/>
      <dgm:t>
        <a:bodyPr/>
        <a:lstStyle/>
        <a:p>
          <a:endParaRPr lang="en-GB"/>
        </a:p>
      </dgm:t>
    </dgm:pt>
    <dgm:pt modelId="{78CDF436-DB65-46E0-8F07-515E4E7AE280}" type="sibTrans" cxnId="{252BCD99-5CC0-46F7-A8D5-8F1F4732EE74}">
      <dgm:prSet/>
      <dgm:spPr/>
      <dgm:t>
        <a:bodyPr/>
        <a:lstStyle/>
        <a:p>
          <a:endParaRPr lang="en-GB"/>
        </a:p>
      </dgm:t>
    </dgm:pt>
    <dgm:pt modelId="{605F5EB3-B08D-4AC7-BD95-B67861CEB7E2}">
      <dgm:prSet phldrT="[Text]"/>
      <dgm:spPr/>
      <dgm:t>
        <a:bodyPr/>
        <a:lstStyle/>
        <a:p>
          <a:r>
            <a:rPr lang="en-GB" dirty="0" smtClean="0"/>
            <a:t>Precooling of 1.9 K </a:t>
          </a:r>
          <a:r>
            <a:rPr lang="en-GB" dirty="0" err="1" smtClean="0"/>
            <a:t>cryoplant</a:t>
          </a:r>
          <a:endParaRPr lang="en-GB" dirty="0"/>
        </a:p>
      </dgm:t>
    </dgm:pt>
    <dgm:pt modelId="{1EE54032-8BB4-4F3F-93A1-118C38AEEC80}" type="parTrans" cxnId="{FC73F303-87EB-452D-8292-065612A70EFB}">
      <dgm:prSet/>
      <dgm:spPr/>
      <dgm:t>
        <a:bodyPr/>
        <a:lstStyle/>
        <a:p>
          <a:endParaRPr lang="en-GB"/>
        </a:p>
      </dgm:t>
    </dgm:pt>
    <dgm:pt modelId="{305E83D9-8C08-4835-AF18-240CB9905BE5}" type="sibTrans" cxnId="{FC73F303-87EB-452D-8292-065612A70EFB}">
      <dgm:prSet/>
      <dgm:spPr/>
      <dgm:t>
        <a:bodyPr/>
        <a:lstStyle/>
        <a:p>
          <a:endParaRPr lang="en-GB"/>
        </a:p>
      </dgm:t>
    </dgm:pt>
    <dgm:pt modelId="{ED0BF87A-A72C-4C0B-921A-F52BE1DAE23C}">
      <dgm:prSet phldrT="[Text]"/>
      <dgm:spPr/>
      <dgm:t>
        <a:bodyPr/>
        <a:lstStyle/>
        <a:p>
          <a:endParaRPr lang="en-GB" dirty="0"/>
        </a:p>
      </dgm:t>
    </dgm:pt>
    <dgm:pt modelId="{7A971746-2DBD-419B-816B-5518FB0226E5}" type="parTrans" cxnId="{7E05E6E2-E7BE-464B-A0F9-3B2BA61BCC48}">
      <dgm:prSet/>
      <dgm:spPr/>
      <dgm:t>
        <a:bodyPr/>
        <a:lstStyle/>
        <a:p>
          <a:endParaRPr lang="en-GB"/>
        </a:p>
      </dgm:t>
    </dgm:pt>
    <dgm:pt modelId="{D10557B4-AFD2-44EA-B461-D82B0FD28157}" type="sibTrans" cxnId="{7E05E6E2-E7BE-464B-A0F9-3B2BA61BCC48}">
      <dgm:prSet/>
      <dgm:spPr/>
      <dgm:t>
        <a:bodyPr/>
        <a:lstStyle/>
        <a:p>
          <a:endParaRPr lang="en-GB"/>
        </a:p>
      </dgm:t>
    </dgm:pt>
    <dgm:pt modelId="{1644BC9A-C262-43D1-8170-C90674CA5D87}" type="pres">
      <dgm:prSet presAssocID="{C826D67A-E9C1-4DE7-B772-1859EFE606A5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3B824826-2581-487A-B06D-4B8503676407}" type="pres">
      <dgm:prSet presAssocID="{685FEE64-85B5-4A44-AEC5-3DB30EB4B0FE}" presName="linNode" presStyleCnt="0"/>
      <dgm:spPr/>
    </dgm:pt>
    <dgm:pt modelId="{75965B68-90F5-4936-97F5-0C8B4C974C9C}" type="pres">
      <dgm:prSet presAssocID="{685FEE64-85B5-4A44-AEC5-3DB30EB4B0FE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1259E0-566F-489F-A73C-D8E622E4533F}" type="pres">
      <dgm:prSet presAssocID="{685FEE64-85B5-4A44-AEC5-3DB30EB4B0FE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907D981-40FC-45BE-BFDE-D333984CAF78}" type="pres">
      <dgm:prSet presAssocID="{0B4B335F-2DF7-416A-8486-42E6D48D1EF1}" presName="spacing" presStyleCnt="0"/>
      <dgm:spPr/>
    </dgm:pt>
    <dgm:pt modelId="{B6277959-203E-4029-AB50-0FD360A4551A}" type="pres">
      <dgm:prSet presAssocID="{4F7C56A8-DB0D-4728-8510-39C016B71A7F}" presName="linNode" presStyleCnt="0"/>
      <dgm:spPr/>
    </dgm:pt>
    <dgm:pt modelId="{FE513084-0418-4D7A-B43E-623FFAEAFCF3}" type="pres">
      <dgm:prSet presAssocID="{4F7C56A8-DB0D-4728-8510-39C016B71A7F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A33C8E-7B39-4461-88E0-F8EF0502E25C}" type="pres">
      <dgm:prSet presAssocID="{4F7C56A8-DB0D-4728-8510-39C016B71A7F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3B1D3F3-84BC-42E0-9449-A314A2DD05CC}" type="presOf" srcId="{ED0BF87A-A72C-4C0B-921A-F52BE1DAE23C}" destId="{5AA33C8E-7B39-4461-88E0-F8EF0502E25C}" srcOrd="0" destOrd="0" presId="urn:microsoft.com/office/officeart/2005/8/layout/vList6"/>
    <dgm:cxn modelId="{252BCD99-5CC0-46F7-A8D5-8F1F4732EE74}" srcId="{685FEE64-85B5-4A44-AEC5-3DB30EB4B0FE}" destId="{EC21C089-2BF8-4E07-B7F2-F2D11AFCA4EA}" srcOrd="1" destOrd="0" parTransId="{24D4309D-01E1-4980-ADE5-C42A604B682B}" sibTransId="{78CDF436-DB65-46E0-8F07-515E4E7AE280}"/>
    <dgm:cxn modelId="{7743F541-8D87-460F-B560-7E08C116F700}" srcId="{C826D67A-E9C1-4DE7-B772-1859EFE606A5}" destId="{685FEE64-85B5-4A44-AEC5-3DB30EB4B0FE}" srcOrd="0" destOrd="0" parTransId="{9A041D56-7BE1-429E-ADE1-915D296AD927}" sibTransId="{0B4B335F-2DF7-416A-8486-42E6D48D1EF1}"/>
    <dgm:cxn modelId="{FC98FF7F-1417-4233-8C2A-4DF4A8F57E8E}" type="presOf" srcId="{685FEE64-85B5-4A44-AEC5-3DB30EB4B0FE}" destId="{75965B68-90F5-4936-97F5-0C8B4C974C9C}" srcOrd="0" destOrd="0" presId="urn:microsoft.com/office/officeart/2005/8/layout/vList6"/>
    <dgm:cxn modelId="{85596AA5-7FF6-46BD-A484-AA8E76DA39DF}" type="presOf" srcId="{EC21C089-2BF8-4E07-B7F2-F2D11AFCA4EA}" destId="{921259E0-566F-489F-A73C-D8E622E4533F}" srcOrd="0" destOrd="1" presId="urn:microsoft.com/office/officeart/2005/8/layout/vList6"/>
    <dgm:cxn modelId="{A986C9A3-6C1A-46D8-BBB7-AC61A1D3665C}" srcId="{4F7C56A8-DB0D-4728-8510-39C016B71A7F}" destId="{74507B96-9CF2-4332-A9D4-20F10515F7CD}" srcOrd="1" destOrd="0" parTransId="{9535C674-6A8F-4C82-A6B9-A138CB4ADBB0}" sibTransId="{D91083A7-096A-4248-AEEF-723FA5CE7F9F}"/>
    <dgm:cxn modelId="{397AB154-34FB-4228-9D2D-BE405F02AA9F}" type="presOf" srcId="{4F7C56A8-DB0D-4728-8510-39C016B71A7F}" destId="{FE513084-0418-4D7A-B43E-623FFAEAFCF3}" srcOrd="0" destOrd="0" presId="urn:microsoft.com/office/officeart/2005/8/layout/vList6"/>
    <dgm:cxn modelId="{F44ED7F1-D0BE-491E-9162-570D4A937F4B}" srcId="{685FEE64-85B5-4A44-AEC5-3DB30EB4B0FE}" destId="{FFCAFBAE-D9B4-4870-B067-C54426D3F3D8}" srcOrd="0" destOrd="0" parTransId="{00F5758C-ECA4-418C-A8BD-E8E825060E3F}" sibTransId="{7723A552-D18F-451B-853A-892BD70757AF}"/>
    <dgm:cxn modelId="{8F155609-3345-4B76-BF1C-2E329A0C671E}" type="presOf" srcId="{74507B96-9CF2-4332-A9D4-20F10515F7CD}" destId="{5AA33C8E-7B39-4461-88E0-F8EF0502E25C}" srcOrd="0" destOrd="1" presId="urn:microsoft.com/office/officeart/2005/8/layout/vList6"/>
    <dgm:cxn modelId="{FC73F303-87EB-452D-8292-065612A70EFB}" srcId="{685FEE64-85B5-4A44-AEC5-3DB30EB4B0FE}" destId="{605F5EB3-B08D-4AC7-BD95-B67861CEB7E2}" srcOrd="3" destOrd="0" parTransId="{1EE54032-8BB4-4F3F-93A1-118C38AEEC80}" sibTransId="{305E83D9-8C08-4835-AF18-240CB9905BE5}"/>
    <dgm:cxn modelId="{7E05E6E2-E7BE-464B-A0F9-3B2BA61BCC48}" srcId="{4F7C56A8-DB0D-4728-8510-39C016B71A7F}" destId="{ED0BF87A-A72C-4C0B-921A-F52BE1DAE23C}" srcOrd="0" destOrd="0" parTransId="{7A971746-2DBD-419B-816B-5518FB0226E5}" sibTransId="{D10557B4-AFD2-44EA-B461-D82B0FD28157}"/>
    <dgm:cxn modelId="{4BB56F54-39D6-4A72-8576-57FE0B16FB1A}" type="presOf" srcId="{A79A70C1-3EA1-4DD3-B909-118D22EB6DE0}" destId="{921259E0-566F-489F-A73C-D8E622E4533F}" srcOrd="0" destOrd="2" presId="urn:microsoft.com/office/officeart/2005/8/layout/vList6"/>
    <dgm:cxn modelId="{CF1C184B-AF3D-4243-9E12-51B4449EB591}" type="presOf" srcId="{605F5EB3-B08D-4AC7-BD95-B67861CEB7E2}" destId="{921259E0-566F-489F-A73C-D8E622E4533F}" srcOrd="0" destOrd="3" presId="urn:microsoft.com/office/officeart/2005/8/layout/vList6"/>
    <dgm:cxn modelId="{1D005D13-7DD9-428E-93CF-367D17B87C54}" type="presOf" srcId="{FFCAFBAE-D9B4-4870-B067-C54426D3F3D8}" destId="{921259E0-566F-489F-A73C-D8E622E4533F}" srcOrd="0" destOrd="0" presId="urn:microsoft.com/office/officeart/2005/8/layout/vList6"/>
    <dgm:cxn modelId="{E956799F-FEA8-4504-A7AB-D426B28BD942}" srcId="{685FEE64-85B5-4A44-AEC5-3DB30EB4B0FE}" destId="{A79A70C1-3EA1-4DD3-B909-118D22EB6DE0}" srcOrd="2" destOrd="0" parTransId="{0D66AD35-740F-4C0B-B91F-9E77E9A0F45F}" sibTransId="{A1D28412-D045-417F-93B6-039E482E28EC}"/>
    <dgm:cxn modelId="{1D889062-E44E-40C3-88DC-E1517CD51C19}" srcId="{C826D67A-E9C1-4DE7-B772-1859EFE606A5}" destId="{4F7C56A8-DB0D-4728-8510-39C016B71A7F}" srcOrd="1" destOrd="0" parTransId="{1AA921D4-6256-4420-895A-3C892A3731FA}" sibTransId="{EA39CC66-BE62-4167-A11E-257DF11210AE}"/>
    <dgm:cxn modelId="{9045E657-79EC-4DAE-A0F9-CFBD89F02F3E}" type="presOf" srcId="{C826D67A-E9C1-4DE7-B772-1859EFE606A5}" destId="{1644BC9A-C262-43D1-8170-C90674CA5D87}" srcOrd="0" destOrd="0" presId="urn:microsoft.com/office/officeart/2005/8/layout/vList6"/>
    <dgm:cxn modelId="{15FD6687-5353-499A-BEE3-DFE3B24AC428}" type="presParOf" srcId="{1644BC9A-C262-43D1-8170-C90674CA5D87}" destId="{3B824826-2581-487A-B06D-4B8503676407}" srcOrd="0" destOrd="0" presId="urn:microsoft.com/office/officeart/2005/8/layout/vList6"/>
    <dgm:cxn modelId="{427E2A9B-0D23-4688-9563-BE4BC46EC7D7}" type="presParOf" srcId="{3B824826-2581-487A-B06D-4B8503676407}" destId="{75965B68-90F5-4936-97F5-0C8B4C974C9C}" srcOrd="0" destOrd="0" presId="urn:microsoft.com/office/officeart/2005/8/layout/vList6"/>
    <dgm:cxn modelId="{CEFAEAAC-11F4-4FF3-9DAD-6E4438DB99F1}" type="presParOf" srcId="{3B824826-2581-487A-B06D-4B8503676407}" destId="{921259E0-566F-489F-A73C-D8E622E4533F}" srcOrd="1" destOrd="0" presId="urn:microsoft.com/office/officeart/2005/8/layout/vList6"/>
    <dgm:cxn modelId="{D2130F2F-B42D-4FE5-BDBE-D180C0335661}" type="presParOf" srcId="{1644BC9A-C262-43D1-8170-C90674CA5D87}" destId="{1907D981-40FC-45BE-BFDE-D333984CAF78}" srcOrd="1" destOrd="0" presId="urn:microsoft.com/office/officeart/2005/8/layout/vList6"/>
    <dgm:cxn modelId="{86F3F370-6803-4174-9465-49E5CB6D1A46}" type="presParOf" srcId="{1644BC9A-C262-43D1-8170-C90674CA5D87}" destId="{B6277959-203E-4029-AB50-0FD360A4551A}" srcOrd="2" destOrd="0" presId="urn:microsoft.com/office/officeart/2005/8/layout/vList6"/>
    <dgm:cxn modelId="{3DDCBD7B-6025-470E-9C6B-4B14F639F301}" type="presParOf" srcId="{B6277959-203E-4029-AB50-0FD360A4551A}" destId="{FE513084-0418-4D7A-B43E-623FFAEAFCF3}" srcOrd="0" destOrd="0" presId="urn:microsoft.com/office/officeart/2005/8/layout/vList6"/>
    <dgm:cxn modelId="{C8BF5F93-6F33-4014-BC16-0318CB3C7ACF}" type="presParOf" srcId="{B6277959-203E-4029-AB50-0FD360A4551A}" destId="{5AA33C8E-7B39-4461-88E0-F8EF0502E25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1259E0-566F-489F-A73C-D8E622E4533F}">
      <dsp:nvSpPr>
        <dsp:cNvPr id="0" name=""/>
        <dsp:cNvSpPr/>
      </dsp:nvSpPr>
      <dsp:spPr>
        <a:xfrm>
          <a:off x="2832179" y="496"/>
          <a:ext cx="4248268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Beam screen (40-60 K)</a:t>
          </a:r>
          <a:endParaRPr lang="en-GB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Thermal shield (40-60 K)</a:t>
          </a:r>
          <a:endParaRPr lang="en-GB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Current leads (40-300 K)</a:t>
          </a:r>
          <a:endParaRPr lang="en-GB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Precooling of 1.9 K </a:t>
          </a:r>
          <a:r>
            <a:rPr lang="en-GB" sz="2200" kern="1200" dirty="0" err="1" smtClean="0"/>
            <a:t>cryoplant</a:t>
          </a:r>
          <a:endParaRPr lang="en-GB" sz="2200" kern="1200" dirty="0"/>
        </a:p>
      </dsp:txBody>
      <dsp:txXfrm>
        <a:off x="2832179" y="242342"/>
        <a:ext cx="3522731" cy="1451073"/>
      </dsp:txXfrm>
    </dsp:sp>
    <dsp:sp modelId="{75965B68-90F5-4936-97F5-0C8B4C974C9C}">
      <dsp:nvSpPr>
        <dsp:cNvPr id="0" name=""/>
        <dsp:cNvSpPr/>
      </dsp:nvSpPr>
      <dsp:spPr>
        <a:xfrm>
          <a:off x="0" y="496"/>
          <a:ext cx="2832179" cy="1934765"/>
        </a:xfrm>
        <a:prstGeom prst="roundRect">
          <a:avLst/>
        </a:prstGeom>
        <a:solidFill>
          <a:srgbClr val="FF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800" kern="1200" dirty="0" smtClean="0"/>
            <a:t>Ne-He    300-40 K </a:t>
          </a:r>
          <a:r>
            <a:rPr lang="en-GB" sz="3800" kern="1200" dirty="0" err="1" smtClean="0"/>
            <a:t>cryoplant</a:t>
          </a:r>
          <a:endParaRPr lang="en-GB" sz="3800" kern="1200" dirty="0"/>
        </a:p>
      </dsp:txBody>
      <dsp:txXfrm>
        <a:off x="94447" y="94943"/>
        <a:ext cx="2643285" cy="1745871"/>
      </dsp:txXfrm>
    </dsp:sp>
    <dsp:sp modelId="{5AA33C8E-7B39-4461-88E0-F8EF0502E25C}">
      <dsp:nvSpPr>
        <dsp:cNvPr id="0" name=""/>
        <dsp:cNvSpPr/>
      </dsp:nvSpPr>
      <dsp:spPr>
        <a:xfrm>
          <a:off x="2832179" y="2128738"/>
          <a:ext cx="4248268" cy="193476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970" tIns="13970" rIns="13970" bIns="13970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2200" kern="1200" dirty="0" smtClean="0"/>
            <a:t>SC magnet cold mass</a:t>
          </a:r>
          <a:endParaRPr lang="en-GB" sz="2200" kern="1200" dirty="0"/>
        </a:p>
      </dsp:txBody>
      <dsp:txXfrm>
        <a:off x="2832179" y="2370584"/>
        <a:ext cx="3522731" cy="1451073"/>
      </dsp:txXfrm>
    </dsp:sp>
    <dsp:sp modelId="{FE513084-0418-4D7A-B43E-623FFAEAFCF3}">
      <dsp:nvSpPr>
        <dsp:cNvPr id="0" name=""/>
        <dsp:cNvSpPr/>
      </dsp:nvSpPr>
      <dsp:spPr>
        <a:xfrm>
          <a:off x="0" y="2128738"/>
          <a:ext cx="2832179" cy="1934765"/>
        </a:xfrm>
        <a:prstGeom prst="roundRect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800" kern="1200" dirty="0" smtClean="0"/>
            <a:t>He 1.9 K</a:t>
          </a:r>
        </a:p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800" kern="1200" dirty="0" err="1" smtClean="0"/>
            <a:t>cryoplant</a:t>
          </a:r>
          <a:endParaRPr lang="en-GB" sz="3800" kern="1200" dirty="0"/>
        </a:p>
      </dsp:txBody>
      <dsp:txXfrm>
        <a:off x="94447" y="2223185"/>
        <a:ext cx="2643285" cy="17458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C44DA-F5D7-4325-928B-50334E1A9861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7A3EA-AA59-4EC3-ADB3-CECB97F968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944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7A3EA-AA59-4EC3-ADB3-CECB97F9687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3518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7A3EA-AA59-4EC3-ADB3-CECB97F9687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616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7A3EA-AA59-4EC3-ADB3-CECB97F968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945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7A3EA-AA59-4EC3-ADB3-CECB97F9687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739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6BAA-3D2F-46FF-B9C7-7EF48E605491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3151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6BAA-3D2F-46FF-B9C7-7EF48E605491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590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6BAA-3D2F-46FF-B9C7-7EF48E605491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5675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10" y="274638"/>
            <a:ext cx="7968885" cy="1143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effectLst>
                  <a:outerShdw blurRad="50800" dist="38100" dir="2700000" algn="tl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6BAA-3D2F-46FF-B9C7-7EF48E605491}" type="datetimeFigureOut">
              <a:rPr lang="en-GB" smtClean="0"/>
              <a:t>11/07/2017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7382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6BAA-3D2F-46FF-B9C7-7EF48E605491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118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6BAA-3D2F-46FF-B9C7-7EF48E605491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212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6BAA-3D2F-46FF-B9C7-7EF48E605491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129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6BAA-3D2F-46FF-B9C7-7EF48E605491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2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6BAA-3D2F-46FF-B9C7-7EF48E605491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622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6BAA-3D2F-46FF-B9C7-7EF48E605491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16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06BAA-3D2F-46FF-B9C7-7EF48E605491}" type="datetimeFigureOut">
              <a:rPr lang="en-GB" smtClean="0"/>
              <a:t>11/07/2017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767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doc.cern.ch/archive/electronic/cern/others/PHO/photo-bul/bul-pho-2007-046_01.jp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9051" y="13950"/>
            <a:ext cx="8263333" cy="912813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rgbClr val="33CCFF"/>
              </a:gs>
            </a:gsLst>
            <a:lin ang="0" scaled="1"/>
            <a:tileRect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06BAA-3D2F-46FF-B9C7-7EF48E605491}" type="datetimeFigureOut">
              <a:rPr lang="en-GB" smtClean="0"/>
              <a:t>11/07/2017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1E814-BFF8-43CB-A388-30CCE93AA646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4432" y="81942"/>
            <a:ext cx="2207952" cy="826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photo-bul/bul-pho-2007-046">
            <a:hlinkClick r:id="rId14"/>
          </p:cNvPr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6567" y="57150"/>
            <a:ext cx="1008873" cy="9128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223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4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47528" y="2492896"/>
            <a:ext cx="7772400" cy="2160240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Towards </a:t>
            </a:r>
            <a:r>
              <a:rPr lang="en-GB" b="1" dirty="0">
                <a:solidFill>
                  <a:srgbClr val="0070C0"/>
                </a:solidFill>
              </a:rPr>
              <a:t>the conceptual design of the cryogenic system of the Future Circular Collider (FCC</a:t>
            </a:r>
            <a:r>
              <a:rPr lang="en-GB" b="1" dirty="0" smtClean="0">
                <a:solidFill>
                  <a:srgbClr val="0070C0"/>
                </a:solidFill>
              </a:rPr>
              <a:t>)</a:t>
            </a:r>
            <a:endParaRPr lang="en-GB" sz="54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7408" y="4797152"/>
            <a:ext cx="9793088" cy="144016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M </a:t>
            </a:r>
            <a:r>
              <a:rPr lang="en-GB" dirty="0" smtClean="0"/>
              <a:t>Chorowski, </a:t>
            </a:r>
            <a:r>
              <a:rPr lang="en-GB" dirty="0"/>
              <a:t>H Correia </a:t>
            </a:r>
            <a:r>
              <a:rPr lang="en-GB" dirty="0" smtClean="0"/>
              <a:t>Rodrigues, </a:t>
            </a:r>
            <a:r>
              <a:rPr lang="en-GB" dirty="0"/>
              <a:t>D </a:t>
            </a:r>
            <a:r>
              <a:rPr lang="en-GB" dirty="0" smtClean="0"/>
              <a:t>Delikaris, </a:t>
            </a:r>
            <a:r>
              <a:rPr lang="en-GB" dirty="0"/>
              <a:t>P </a:t>
            </a:r>
            <a:r>
              <a:rPr lang="en-GB" dirty="0" smtClean="0"/>
              <a:t>Duda, </a:t>
            </a:r>
            <a:r>
              <a:rPr lang="en-GB" dirty="0"/>
              <a:t>C </a:t>
            </a:r>
            <a:r>
              <a:rPr lang="en-GB" dirty="0" err="1" smtClean="0"/>
              <a:t>Haberstroh</a:t>
            </a:r>
            <a:r>
              <a:rPr lang="en-GB" dirty="0" smtClean="0"/>
              <a:t>, </a:t>
            </a:r>
            <a:endParaRPr lang="en-GB" dirty="0"/>
          </a:p>
          <a:p>
            <a:r>
              <a:rPr lang="en-GB" dirty="0"/>
              <a:t>F </a:t>
            </a:r>
            <a:r>
              <a:rPr lang="en-GB" dirty="0" smtClean="0"/>
              <a:t>Holdener, </a:t>
            </a:r>
            <a:r>
              <a:rPr lang="en-GB" dirty="0"/>
              <a:t>S </a:t>
            </a:r>
            <a:r>
              <a:rPr lang="en-GB" dirty="0" smtClean="0"/>
              <a:t>Klöppel, </a:t>
            </a:r>
            <a:r>
              <a:rPr lang="en-GB" dirty="0"/>
              <a:t>C </a:t>
            </a:r>
            <a:r>
              <a:rPr lang="en-GB" dirty="0" smtClean="0"/>
              <a:t>Kotnig, </a:t>
            </a:r>
            <a:r>
              <a:rPr lang="en-GB" dirty="0"/>
              <a:t>F </a:t>
            </a:r>
            <a:r>
              <a:rPr lang="en-GB" dirty="0" smtClean="0"/>
              <a:t>Millet, </a:t>
            </a:r>
            <a:r>
              <a:rPr lang="en-GB" dirty="0"/>
              <a:t>J </a:t>
            </a:r>
            <a:r>
              <a:rPr lang="en-GB" dirty="0" smtClean="0"/>
              <a:t>Polinski, </a:t>
            </a:r>
            <a:r>
              <a:rPr lang="en-GB" dirty="0"/>
              <a:t>H </a:t>
            </a:r>
            <a:r>
              <a:rPr lang="en-GB" dirty="0" smtClean="0"/>
              <a:t>Quack </a:t>
            </a:r>
            <a:r>
              <a:rPr lang="en-GB" dirty="0"/>
              <a:t>&amp; </a:t>
            </a:r>
            <a:r>
              <a:rPr lang="en-GB" u="sng" dirty="0"/>
              <a:t>L </a:t>
            </a:r>
            <a:r>
              <a:rPr lang="en-GB" u="sng" dirty="0" smtClean="0"/>
              <a:t>Tavian</a:t>
            </a:r>
            <a:endParaRPr lang="en-GB" u="sng" dirty="0"/>
          </a:p>
          <a:p>
            <a:r>
              <a:rPr lang="en-GB" dirty="0" smtClean="0"/>
              <a:t>Madison, 11 July 2017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752" y="0"/>
            <a:ext cx="3744416" cy="248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38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3632" y="-27384"/>
            <a:ext cx="5976664" cy="864096"/>
          </a:xfrm>
        </p:spPr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Half-cell cooling loop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472264" y="554859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 rot="21023848">
            <a:off x="8866533" y="5937276"/>
            <a:ext cx="2809103" cy="646331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FF"/>
                </a:solidFill>
              </a:rPr>
              <a:t>Cold mass cooling: C. Kotnig</a:t>
            </a:r>
          </a:p>
          <a:p>
            <a:pPr algn="ctr"/>
            <a:r>
              <a:rPr lang="en-US" dirty="0" smtClean="0">
                <a:solidFill>
                  <a:srgbClr val="FF00FF"/>
                </a:solidFill>
              </a:rPr>
              <a:t>See C1PoG-01</a:t>
            </a:r>
            <a:endParaRPr lang="en-GB" dirty="0">
              <a:solidFill>
                <a:srgbClr val="FF00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384" y="980728"/>
            <a:ext cx="1098745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93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10" y="44624"/>
            <a:ext cx="7968885" cy="792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Beam-screen cooling loop parameters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86854283"/>
              </p:ext>
            </p:extLst>
          </p:nvPr>
        </p:nvGraphicFramePr>
        <p:xfrm>
          <a:off x="119336" y="951032"/>
          <a:ext cx="6104636" cy="5790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3371">
                  <a:extLst>
                    <a:ext uri="{9D8B030D-6E8A-4147-A177-3AD203B41FA5}">
                      <a16:colId xmlns:a16="http://schemas.microsoft.com/office/drawing/2014/main" val="3533573432"/>
                    </a:ext>
                  </a:extLst>
                </a:gridCol>
                <a:gridCol w="649605">
                  <a:extLst>
                    <a:ext uri="{9D8B030D-6E8A-4147-A177-3AD203B41FA5}">
                      <a16:colId xmlns:a16="http://schemas.microsoft.com/office/drawing/2014/main" val="3115434192"/>
                    </a:ext>
                  </a:extLst>
                </a:gridCol>
                <a:gridCol w="925830">
                  <a:extLst>
                    <a:ext uri="{9D8B030D-6E8A-4147-A177-3AD203B41FA5}">
                      <a16:colId xmlns:a16="http://schemas.microsoft.com/office/drawing/2014/main" val="162747005"/>
                    </a:ext>
                  </a:extLst>
                </a:gridCol>
                <a:gridCol w="925830">
                  <a:extLst>
                    <a:ext uri="{9D8B030D-6E8A-4147-A177-3AD203B41FA5}">
                      <a16:colId xmlns:a16="http://schemas.microsoft.com/office/drawing/2014/main" val="972797051"/>
                    </a:ext>
                  </a:extLst>
                </a:gridCol>
              </a:tblGrid>
              <a:tr h="271698">
                <a:tc>
                  <a:txBody>
                    <a:bodyPr/>
                    <a:lstStyle/>
                    <a:p>
                      <a:r>
                        <a:rPr lang="en-GB" sz="1600" b="1" u="none" strike="noStrike" kern="1200" baseline="0" dirty="0" smtClean="0"/>
                        <a:t>Main parameter</a:t>
                      </a:r>
                      <a:endParaRPr lang="en-GB" sz="1600" b="1" i="0" u="none" strike="noStrike" kern="1200" baseline="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u="none" strike="noStrike" kern="1200" baseline="0" dirty="0" smtClean="0"/>
                        <a:t>Unit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u="none" strike="noStrike" kern="1200" baseline="0" dirty="0" smtClean="0"/>
                        <a:t>LHC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FCC</a:t>
                      </a:r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408031"/>
                  </a:ext>
                </a:extLst>
              </a:tr>
              <a:tr h="21030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 baseline="0" dirty="0" smtClean="0"/>
                        <a:t>Unit cooling length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u="none" strike="noStrike" kern="1200" baseline="0" dirty="0" smtClean="0"/>
                        <a:t>m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baseline="0" dirty="0" smtClean="0"/>
                        <a:t>53.4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 baseline="0" dirty="0" smtClean="0"/>
                        <a:t>107.1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1297333"/>
                  </a:ext>
                </a:extLst>
              </a:tr>
              <a:tr h="13257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Sector</a:t>
                      </a:r>
                      <a:r>
                        <a:rPr lang="en-US" sz="1600" baseline="0" dirty="0" smtClean="0"/>
                        <a:t> cooling length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2900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8400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0939500"/>
                  </a:ext>
                </a:extLst>
              </a:tr>
              <a:tr h="132576">
                <a:tc>
                  <a:txBody>
                    <a:bodyPr/>
                    <a:lstStyle/>
                    <a:p>
                      <a:r>
                        <a:rPr lang="en-GB" sz="1600" u="none" strike="noStrike" kern="1200" baseline="0" dirty="0" smtClean="0"/>
                        <a:t>Average BS nominal capacity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u="none" strike="noStrike" kern="1200" baseline="0" dirty="0" smtClean="0"/>
                        <a:t>W/m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1.6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  <a:endParaRPr lang="en-GB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1782667"/>
                  </a:ext>
                </a:extLst>
              </a:tr>
              <a:tr h="2708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baseline="0" dirty="0" smtClean="0"/>
                        <a:t>Max. supply pressure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baseline="0" dirty="0" smtClean="0"/>
                        <a:t>bar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baseline="0" dirty="0" smtClean="0"/>
                        <a:t>3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baseline="0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GB" sz="1600" b="0" u="none" strike="noStrike" kern="1200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804541"/>
                  </a:ext>
                </a:extLst>
              </a:tr>
              <a:tr h="2651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 baseline="0" dirty="0" smtClean="0"/>
                        <a:t>Supply helium temperature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baseline="0" dirty="0" smtClean="0"/>
                        <a:t>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baseline="0" dirty="0" smtClean="0"/>
                        <a:t>5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baseline="0" dirty="0" smtClean="0"/>
                        <a:t>40</a:t>
                      </a:r>
                      <a:endParaRPr lang="en-GB" sz="1600" u="none" strike="noStrike" kern="12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062401"/>
                  </a:ext>
                </a:extLst>
              </a:tr>
              <a:tr h="2594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 baseline="0" dirty="0" smtClean="0"/>
                        <a:t>Max. allowed BS temperature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u="none" strike="noStrike" kern="1200" baseline="0" dirty="0" smtClean="0"/>
                        <a:t>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kern="1200" baseline="0" dirty="0" smtClean="0"/>
                        <a:t>20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baseline="0" dirty="0" smtClean="0"/>
                        <a:t>60</a:t>
                      </a:r>
                      <a:endParaRPr lang="en-GB" sz="1600" u="none" strike="noStrike" kern="1200" baseline="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9743226"/>
                  </a:ext>
                </a:extLst>
              </a:tr>
              <a:tr h="25371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BS helium outlet</a:t>
                      </a:r>
                      <a:r>
                        <a:rPr lang="en-US" sz="1600" baseline="0" dirty="0" smtClean="0"/>
                        <a:t> temperature (nominal)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3270238"/>
                  </a:ext>
                </a:extLst>
              </a:tr>
              <a:tr h="1759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Minimum BS temperature (nominal)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K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43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558799"/>
                  </a:ext>
                </a:extLst>
              </a:tr>
              <a:tr h="1759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BS pressure drop (nominal)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6572040"/>
                  </a:ext>
                </a:extLst>
              </a:tr>
              <a:tr h="16262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600" dirty="0" smtClean="0"/>
                        <a:t>P control valve (nominal)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3924528"/>
                  </a:ext>
                </a:extLst>
              </a:tr>
              <a:tr h="175984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600" dirty="0" smtClean="0"/>
                        <a:t>P supply and return header (nominal)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335743"/>
                  </a:ext>
                </a:extLst>
              </a:tr>
              <a:tr h="175984">
                <a:tc>
                  <a:txBody>
                    <a:bodyPr/>
                    <a:lstStyle/>
                    <a:p>
                      <a:r>
                        <a:rPr lang="en-GB" sz="1600" u="none" strike="noStrike" kern="1200" baseline="0" dirty="0" smtClean="0"/>
                        <a:t>Total cooling loop pressure drop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bar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kern="1200" baseline="0" dirty="0" smtClean="0"/>
                        <a:t>1.7</a:t>
                      </a:r>
                      <a:endParaRPr lang="en-GB" sz="1600" u="none" strike="noStrike" kern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u="none" strike="noStrike" kern="1200" baseline="0" dirty="0" smtClean="0"/>
                        <a:t>6 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739637"/>
                  </a:ext>
                </a:extLst>
              </a:tr>
              <a:tr h="1759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Supply/</a:t>
                      </a:r>
                      <a:r>
                        <a:rPr lang="en-US" sz="1600" baseline="0" dirty="0" smtClean="0"/>
                        <a:t>return header diameter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100/150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250/250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062294"/>
                  </a:ext>
                </a:extLst>
              </a:tr>
              <a:tr h="380568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Exergetic</a:t>
                      </a:r>
                      <a:r>
                        <a:rPr lang="en-US" sz="1600" dirty="0" smtClean="0"/>
                        <a:t> efficiency</a:t>
                      </a:r>
                      <a:r>
                        <a:rPr lang="en-US" sz="1600" baseline="0" dirty="0" smtClean="0"/>
                        <a:t> (distribution only)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%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86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338558"/>
                  </a:ext>
                </a:extLst>
              </a:tr>
              <a:tr h="38056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e</a:t>
                      </a:r>
                      <a:r>
                        <a:rPr lang="en-US" sz="1600" dirty="0" err="1" smtClean="0"/>
                        <a:t>xergetic</a:t>
                      </a:r>
                      <a:r>
                        <a:rPr lang="en-US" sz="1600" dirty="0" smtClean="0"/>
                        <a:t> eff. (with cold</a:t>
                      </a:r>
                      <a:r>
                        <a:rPr lang="en-US" sz="1600" baseline="0" dirty="0" smtClean="0"/>
                        <a:t> circulator)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N/A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82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2092169"/>
                  </a:ext>
                </a:extLst>
              </a:tr>
              <a:tr h="16156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e</a:t>
                      </a:r>
                      <a:r>
                        <a:rPr lang="en-US" sz="1600" dirty="0" err="1" smtClean="0"/>
                        <a:t>xergetic</a:t>
                      </a:r>
                      <a:r>
                        <a:rPr lang="en-US" sz="1600" dirty="0" smtClean="0"/>
                        <a:t> eff. (with warm</a:t>
                      </a:r>
                      <a:r>
                        <a:rPr lang="en-US" sz="1600" baseline="0" dirty="0" smtClean="0"/>
                        <a:t> circulator)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71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075701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017073" y="1556792"/>
            <a:ext cx="22075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- Working at constant nominal mass-flow to handle the severe transient during energy ramp-up 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- Working at constant He inventory to avoid big mass discharge and refill (~6 t) (i.e. pressure increase during energy ramp)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56440" y="3663837"/>
            <a:ext cx="213556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Large inertia of the distribution system </a:t>
            </a:r>
          </a:p>
          <a:p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time constant of~ 4 h</a:t>
            </a:r>
          </a:p>
          <a:p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OK with the capacity adaptation of the </a:t>
            </a:r>
            <a:r>
              <a:rPr lang="en-US" sz="14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cryoplants</a:t>
            </a:r>
            <a:endParaRPr lang="en-US" sz="1400" dirty="0" smtClean="0">
              <a:solidFill>
                <a:srgbClr val="0000FF"/>
              </a:solidFill>
              <a:sym typeface="Wingdings" panose="05000000000000000000" pitchFamily="2" charset="2"/>
            </a:endParaRPr>
          </a:p>
          <a:p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In high luminosity operation (4 h of stable beams), the </a:t>
            </a:r>
            <a:r>
              <a:rPr lang="en-US" sz="1400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cryoplants</a:t>
            </a:r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will be never in steady-state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200456" y="1046615"/>
            <a:ext cx="1731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Transient modes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1280747">
            <a:off x="10299197" y="6017480"/>
            <a:ext cx="1500924" cy="646331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H. Rodrigues</a:t>
            </a:r>
          </a:p>
          <a:p>
            <a:r>
              <a:rPr lang="en-US" dirty="0" smtClean="0">
                <a:solidFill>
                  <a:srgbClr val="FF00FF"/>
                </a:solidFill>
              </a:rPr>
              <a:t>See C1PoG-02</a:t>
            </a:r>
            <a:endParaRPr lang="en-GB" dirty="0">
              <a:solidFill>
                <a:srgbClr val="FF00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933" r="4062"/>
          <a:stretch/>
        </p:blipFill>
        <p:spPr>
          <a:xfrm>
            <a:off x="6240016" y="1052736"/>
            <a:ext cx="3672408" cy="25847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2552" r="4052"/>
          <a:stretch/>
        </p:blipFill>
        <p:spPr>
          <a:xfrm>
            <a:off x="6240016" y="4005064"/>
            <a:ext cx="3744416" cy="277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1624" y="0"/>
            <a:ext cx="5976664" cy="1052736"/>
          </a:xfrm>
        </p:spPr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electrical consumption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104112" y="1479188"/>
            <a:ext cx="375885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00FF"/>
                </a:solidFill>
              </a:rPr>
              <a:t>RH</a:t>
            </a:r>
            <a:r>
              <a:rPr lang="en-GB" dirty="0">
                <a:solidFill>
                  <a:srgbClr val="0000FF"/>
                </a:solidFill>
              </a:rPr>
              <a:t>: resistive heating</a:t>
            </a:r>
          </a:p>
          <a:p>
            <a:r>
              <a:rPr lang="en-GB" b="1" dirty="0">
                <a:solidFill>
                  <a:srgbClr val="0000FF"/>
                </a:solidFill>
              </a:rPr>
              <a:t>BGS</a:t>
            </a:r>
            <a:r>
              <a:rPr lang="en-GB" dirty="0">
                <a:solidFill>
                  <a:srgbClr val="0000FF"/>
                </a:solidFill>
              </a:rPr>
              <a:t>: beam-gas </a:t>
            </a:r>
            <a:r>
              <a:rPr lang="en-GB" dirty="0" smtClean="0">
                <a:solidFill>
                  <a:srgbClr val="0000FF"/>
                </a:solidFill>
              </a:rPr>
              <a:t>scattering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BS</a:t>
            </a:r>
            <a:r>
              <a:rPr lang="en-US" dirty="0" smtClean="0">
                <a:solidFill>
                  <a:srgbClr val="0000FF"/>
                </a:solidFill>
              </a:rPr>
              <a:t>: beam screen 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b="1" dirty="0">
                <a:solidFill>
                  <a:srgbClr val="0000FF"/>
                </a:solidFill>
              </a:rPr>
              <a:t>CM</a:t>
            </a:r>
            <a:r>
              <a:rPr lang="en-GB" dirty="0">
                <a:solidFill>
                  <a:srgbClr val="0000FF"/>
                </a:solidFill>
              </a:rPr>
              <a:t>: cold mass heat-</a:t>
            </a:r>
            <a:r>
              <a:rPr lang="en-GB" dirty="0" err="1">
                <a:solidFill>
                  <a:srgbClr val="0000FF"/>
                </a:solidFill>
              </a:rPr>
              <a:t>inleaks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b="1" dirty="0">
                <a:solidFill>
                  <a:srgbClr val="0000FF"/>
                </a:solidFill>
              </a:rPr>
              <a:t>CL</a:t>
            </a:r>
            <a:r>
              <a:rPr lang="en-GB" dirty="0">
                <a:solidFill>
                  <a:srgbClr val="0000FF"/>
                </a:solidFill>
              </a:rPr>
              <a:t>: current lead</a:t>
            </a:r>
          </a:p>
          <a:p>
            <a:r>
              <a:rPr lang="en-GB" b="1" dirty="0">
                <a:solidFill>
                  <a:srgbClr val="0000FF"/>
                </a:solidFill>
              </a:rPr>
              <a:t>BS </a:t>
            </a:r>
            <a:r>
              <a:rPr lang="en-GB" b="1" dirty="0" err="1">
                <a:solidFill>
                  <a:srgbClr val="0000FF"/>
                </a:solidFill>
              </a:rPr>
              <a:t>cir</a:t>
            </a:r>
            <a:r>
              <a:rPr lang="en-GB" dirty="0" err="1">
                <a:solidFill>
                  <a:srgbClr val="0000FF"/>
                </a:solidFill>
              </a:rPr>
              <a:t>.</a:t>
            </a:r>
            <a:r>
              <a:rPr lang="en-GB" dirty="0">
                <a:solidFill>
                  <a:srgbClr val="0000FF"/>
                </a:solidFill>
              </a:rPr>
              <a:t>: Beam screen </a:t>
            </a:r>
            <a:r>
              <a:rPr lang="en-GB" dirty="0" smtClean="0">
                <a:solidFill>
                  <a:srgbClr val="0000FF"/>
                </a:solidFill>
              </a:rPr>
              <a:t>circulator (warm)</a:t>
            </a:r>
            <a:endParaRPr lang="en-GB" dirty="0">
              <a:solidFill>
                <a:srgbClr val="0000FF"/>
              </a:solidFill>
            </a:endParaRPr>
          </a:p>
          <a:p>
            <a:r>
              <a:rPr lang="en-GB" b="1" dirty="0">
                <a:solidFill>
                  <a:srgbClr val="0000FF"/>
                </a:solidFill>
              </a:rPr>
              <a:t>TS</a:t>
            </a:r>
            <a:r>
              <a:rPr lang="en-GB" dirty="0">
                <a:solidFill>
                  <a:srgbClr val="0000FF"/>
                </a:solidFill>
              </a:rPr>
              <a:t>: thermal shield</a:t>
            </a:r>
          </a:p>
          <a:p>
            <a:r>
              <a:rPr lang="en-GB" b="1" dirty="0">
                <a:solidFill>
                  <a:srgbClr val="0000FF"/>
                </a:solidFill>
              </a:rPr>
              <a:t>IC</a:t>
            </a:r>
            <a:r>
              <a:rPr lang="en-GB" dirty="0">
                <a:solidFill>
                  <a:srgbClr val="0000FF"/>
                </a:solidFill>
              </a:rPr>
              <a:t>: image current</a:t>
            </a:r>
          </a:p>
          <a:p>
            <a:r>
              <a:rPr lang="en-GB" b="1" dirty="0">
                <a:solidFill>
                  <a:srgbClr val="0000FF"/>
                </a:solidFill>
              </a:rPr>
              <a:t>SR</a:t>
            </a:r>
            <a:r>
              <a:rPr lang="en-GB" dirty="0">
                <a:solidFill>
                  <a:srgbClr val="0000FF"/>
                </a:solidFill>
              </a:rPr>
              <a:t>: synchrotron radiation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112224" y="4204001"/>
            <a:ext cx="342221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Carnot efficiency: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 Ne-He plants: 40 %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 Helium plants: 28.8 %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Isentropic efficiency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 cold compressors: 75 % per stage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 Warm circulator: 83 %</a:t>
            </a:r>
            <a:endParaRPr lang="en-US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464" y="1406301"/>
            <a:ext cx="5346329" cy="5106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7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6568" y="-7037"/>
            <a:ext cx="5976664" cy="1009195"/>
          </a:xfrm>
        </p:spPr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He inventory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65834" y="1198494"/>
            <a:ext cx="775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Cold mass He inventory : 33 l/m (scaled from LHC)</a:t>
            </a:r>
          </a:p>
          <a:p>
            <a:r>
              <a:rPr lang="en-GB" dirty="0"/>
              <a:t>Distribution inventory dominated by the beam-screen supply and return headers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97721" y="5877273"/>
            <a:ext cx="6222602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rgbClr val="FF0000"/>
                </a:solidFill>
              </a:rPr>
              <a:t>FCC He inventory: ~800 t ! (~6 LHC He inventory)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991545" y="1888514"/>
            <a:ext cx="5377509" cy="3988758"/>
            <a:chOff x="1265260" y="1888514"/>
            <a:chExt cx="5899028" cy="478084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5260" y="1888514"/>
              <a:ext cx="5899028" cy="4780846"/>
            </a:xfrm>
            <a:prstGeom prst="rect">
              <a:avLst/>
            </a:prstGeom>
          </p:spPr>
        </p:pic>
        <p:cxnSp>
          <p:nvCxnSpPr>
            <p:cNvPr id="6" name="Straight Connector 5"/>
            <p:cNvCxnSpPr/>
            <p:nvPr/>
          </p:nvCxnSpPr>
          <p:spPr>
            <a:xfrm flipV="1">
              <a:off x="5796136" y="2154108"/>
              <a:ext cx="0" cy="2736304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3923928" y="4458364"/>
              <a:ext cx="141610" cy="144016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080900" y="4345706"/>
              <a:ext cx="603505" cy="442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LHC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5725331" y="2514148"/>
              <a:ext cx="141610" cy="14401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90056" y="2329482"/>
              <a:ext cx="587187" cy="442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FCC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7184" y="2410493"/>
            <a:ext cx="2645664" cy="27508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249596" y="2041161"/>
            <a:ext cx="2184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Inventory breakdown</a:t>
            </a:r>
          </a:p>
        </p:txBody>
      </p:sp>
    </p:spTree>
    <p:extLst>
      <p:ext uri="{BB962C8B-B14F-4D97-AF65-F5344CB8AC3E}">
        <p14:creationId xmlns:p14="http://schemas.microsoft.com/office/powerpoint/2010/main" val="352447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3632" y="-27384"/>
            <a:ext cx="5976664" cy="1143000"/>
          </a:xfrm>
        </p:spPr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The conceptual design of the cryogenic systems for a Future Circular Collider is in progress in the framework of an </a:t>
            </a:r>
            <a:r>
              <a:rPr lang="en-GB"/>
              <a:t>international </a:t>
            </a:r>
            <a:r>
              <a:rPr lang="en-GB" smtClean="0"/>
              <a:t>collaboration</a:t>
            </a:r>
            <a:r>
              <a:rPr lang="en-GB"/>
              <a:t> </a:t>
            </a:r>
            <a:r>
              <a:rPr lang="en-GB" smtClean="0"/>
              <a:t>(CEA, CERN, TUD, WUST)</a:t>
            </a:r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final Conceptual Design Report (CDR) will be issued by 2018 and then examined by the next European Strategy for high energy particle physics. </a:t>
            </a:r>
            <a:endParaRPr lang="en-GB" dirty="0" smtClean="0"/>
          </a:p>
          <a:p>
            <a:r>
              <a:rPr lang="en-GB" dirty="0" smtClean="0"/>
              <a:t>In </a:t>
            </a:r>
            <a:r>
              <a:rPr lang="en-GB" dirty="0"/>
              <a:t>the case of a positive feedback, the next step will be the studies and developments of the new concepts with the construction of demonstrators and/or prototypes. </a:t>
            </a:r>
          </a:p>
        </p:txBody>
      </p:sp>
    </p:spTree>
    <p:extLst>
      <p:ext uri="{BB962C8B-B14F-4D97-AF65-F5344CB8AC3E}">
        <p14:creationId xmlns:p14="http://schemas.microsoft.com/office/powerpoint/2010/main" val="1704222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3632" y="-27384"/>
            <a:ext cx="5976664" cy="1143000"/>
          </a:xfrm>
        </p:spPr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Introduction: Scope of the FCC study</a:t>
            </a:r>
          </a:p>
          <a:p>
            <a:endParaRPr lang="en-GB" dirty="0" smtClean="0"/>
          </a:p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tunnel cryogenics and user heat loads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cryogenics layout and architecture</a:t>
            </a:r>
          </a:p>
          <a:p>
            <a:endParaRPr lang="en-US" dirty="0" smtClean="0"/>
          </a:p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cool-down and nominal operation</a:t>
            </a:r>
          </a:p>
          <a:p>
            <a:endParaRPr lang="en-US" dirty="0"/>
          </a:p>
          <a:p>
            <a:r>
              <a:rPr lang="en-US" dirty="0" smtClean="0"/>
              <a:t>FCC-</a:t>
            </a:r>
            <a:r>
              <a:rPr lang="en-US" dirty="0" err="1" smtClean="0"/>
              <a:t>hh</a:t>
            </a:r>
            <a:r>
              <a:rPr lang="en-US" dirty="0" smtClean="0"/>
              <a:t> electrical consumption and helium inventory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85088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0" dirty="0">
                <a:solidFill>
                  <a:srgbClr val="0070C0"/>
                </a:solidFill>
              </a:rPr>
              <a:t> Scope of FCC Study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5" r="1218"/>
          <a:stretch/>
        </p:blipFill>
        <p:spPr>
          <a:xfrm>
            <a:off x="4886" y="988194"/>
            <a:ext cx="4644000" cy="518499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2032" y="1052736"/>
            <a:ext cx="4427984" cy="5001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sz="2200" b="1" kern="0" dirty="0" smtClean="0">
                <a:solidFill>
                  <a:schemeClr val="tx2"/>
                </a:solidFill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pp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solidFill>
                  <a:srgbClr val="FF0000"/>
                </a:solidFill>
                <a:latin typeface="Arial"/>
                <a:cs typeface="Calibri" pitchFamily="34" charset="0"/>
              </a:rPr>
              <a:t>hh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)       </a:t>
            </a:r>
            <a:r>
              <a:rPr lang="en-US" sz="2000" b="1" kern="0" dirty="0">
                <a:solidFill>
                  <a:srgbClr val="FF0000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b="1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              </a:t>
            </a:r>
            <a:r>
              <a:rPr lang="en-US" sz="2000" kern="0" dirty="0" smtClean="0">
                <a:solidFill>
                  <a:srgbClr val="FF0000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2000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 smtClean="0">
              <a:solidFill>
                <a:srgbClr val="FF0000"/>
              </a:solidFill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solidFill>
                  <a:srgbClr val="FF0000"/>
                </a:solidFill>
                <a:cs typeface="Calibri" pitchFamily="34" charset="0"/>
              </a:rPr>
              <a:t>~100 </a:t>
            </a:r>
            <a:r>
              <a:rPr lang="en-US" sz="2000" b="1" kern="0" dirty="0">
                <a:solidFill>
                  <a:srgbClr val="FF0000"/>
                </a:solidFill>
                <a:cs typeface="Calibri" pitchFamily="34" charset="0"/>
              </a:rPr>
              <a:t>km </a:t>
            </a:r>
            <a:r>
              <a:rPr lang="en-US" sz="2000" b="1" kern="0" dirty="0" smtClean="0">
                <a:solidFill>
                  <a:srgbClr val="FF0000"/>
                </a:solidFill>
                <a:cs typeface="Calibri" pitchFamily="34" charset="0"/>
              </a:rPr>
              <a:t>tunnel infrastructure    </a:t>
            </a:r>
            <a:r>
              <a:rPr lang="en-US" sz="2000" kern="0" dirty="0" smtClean="0">
                <a:solidFill>
                  <a:srgbClr val="FF0000"/>
                </a:solidFill>
                <a:cs typeface="Calibri" pitchFamily="34" charset="0"/>
              </a:rPr>
              <a:t>in </a:t>
            </a:r>
            <a:r>
              <a:rPr lang="en-US" sz="2000" kern="0" dirty="0">
                <a:solidFill>
                  <a:srgbClr val="FF0000"/>
                </a:solidFill>
                <a:cs typeface="Calibri" pitchFamily="34" charset="0"/>
              </a:rPr>
              <a:t>Geneva </a:t>
            </a:r>
            <a:r>
              <a:rPr lang="en-US" sz="2000" kern="0" dirty="0" smtClean="0">
                <a:solidFill>
                  <a:srgbClr val="FF0000"/>
                </a:solidFill>
                <a:cs typeface="Calibri" pitchFamily="34" charset="0"/>
              </a:rPr>
              <a:t>area, site specific</a:t>
            </a:r>
            <a:endParaRPr lang="en-US" sz="2000" kern="0" dirty="0">
              <a:solidFill>
                <a:srgbClr val="FF0000"/>
              </a:solidFill>
              <a:cs typeface="Calibri" pitchFamily="34" charset="0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 smtClean="0">
                <a:solidFill>
                  <a:schemeClr val="tx2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 smtClean="0">
                <a:solidFill>
                  <a:schemeClr val="tx2"/>
                </a:solidFill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 smtClean="0">
                <a:solidFill>
                  <a:schemeClr val="tx2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smtClean="0">
                <a:solidFill>
                  <a:schemeClr val="tx2"/>
                </a:solidFill>
                <a:latin typeface="Arial"/>
                <a:cs typeface="Calibri" pitchFamily="34" charset="0"/>
              </a:rPr>
              <a:t>-</a:t>
            </a:r>
            <a:r>
              <a:rPr lang="en-US" sz="2000" b="1" kern="0" dirty="0" smtClean="0">
                <a:solidFill>
                  <a:schemeClr val="tx2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b="1" kern="0" dirty="0">
                <a:solidFill>
                  <a:schemeClr val="tx2"/>
                </a:solidFill>
                <a:latin typeface="Arial"/>
                <a:cs typeface="Calibri" pitchFamily="34" charset="0"/>
              </a:rPr>
              <a:t>collider </a:t>
            </a:r>
            <a:r>
              <a:rPr lang="en-US" sz="2000" b="1" kern="0" dirty="0" smtClean="0">
                <a:solidFill>
                  <a:schemeClr val="tx2"/>
                </a:solidFill>
                <a:latin typeface="Arial"/>
                <a:cs typeface="Calibri" pitchFamily="34" charset="0"/>
              </a:rPr>
              <a:t>(</a:t>
            </a:r>
            <a:r>
              <a:rPr lang="en-US" sz="2000" b="1" i="1" kern="0" dirty="0" smtClean="0">
                <a:solidFill>
                  <a:schemeClr val="tx2"/>
                </a:solidFill>
                <a:latin typeface="Arial"/>
                <a:cs typeface="Calibri" pitchFamily="34" charset="0"/>
              </a:rPr>
              <a:t>FCC-ee</a:t>
            </a:r>
            <a:r>
              <a:rPr lang="en-US" sz="2000" b="1" kern="0" dirty="0" smtClean="0">
                <a:solidFill>
                  <a:schemeClr val="tx2"/>
                </a:solidFill>
                <a:latin typeface="Arial"/>
                <a:cs typeface="Calibri" pitchFamily="34" charset="0"/>
              </a:rPr>
              <a:t>),                </a:t>
            </a:r>
            <a:r>
              <a:rPr lang="en-US" sz="2000" kern="0" dirty="0" smtClean="0">
                <a:solidFill>
                  <a:schemeClr val="tx2"/>
                </a:solidFill>
                <a:latin typeface="Arial"/>
                <a:cs typeface="Calibri" pitchFamily="34" charset="0"/>
              </a:rPr>
              <a:t>as potential first step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solidFill>
                  <a:schemeClr val="tx2"/>
                </a:solidFill>
                <a:cs typeface="Calibri" pitchFamily="34" charset="0"/>
              </a:rPr>
              <a:t>p-e</a:t>
            </a:r>
            <a:r>
              <a:rPr lang="en-US" sz="2000" b="1" kern="0" dirty="0">
                <a:solidFill>
                  <a:schemeClr val="tx2"/>
                </a:solidFill>
                <a:cs typeface="Calibri" pitchFamily="34" charset="0"/>
              </a:rPr>
              <a:t> (</a:t>
            </a:r>
            <a:r>
              <a:rPr lang="en-US" sz="2000" b="1" i="1" kern="0" dirty="0">
                <a:solidFill>
                  <a:schemeClr val="tx2"/>
                </a:solidFill>
                <a:cs typeface="Calibri" pitchFamily="34" charset="0"/>
              </a:rPr>
              <a:t>FCC-he</a:t>
            </a:r>
            <a:r>
              <a:rPr lang="en-US" sz="2000" b="1" kern="0" dirty="0">
                <a:solidFill>
                  <a:schemeClr val="tx2"/>
                </a:solidFill>
                <a:cs typeface="Calibri" pitchFamily="34" charset="0"/>
              </a:rPr>
              <a:t>) </a:t>
            </a:r>
            <a:r>
              <a:rPr lang="en-US" sz="2000" b="1" kern="0" dirty="0" smtClean="0">
                <a:solidFill>
                  <a:schemeClr val="tx2"/>
                </a:solidFill>
                <a:cs typeface="Calibri" pitchFamily="34" charset="0"/>
              </a:rPr>
              <a:t>option,    </a:t>
            </a:r>
            <a:r>
              <a:rPr lang="en-US" sz="2000" kern="0" dirty="0" smtClean="0">
                <a:solidFill>
                  <a:schemeClr val="tx2"/>
                </a:solidFill>
                <a:cs typeface="Calibri" pitchFamily="34" charset="0"/>
              </a:rPr>
              <a:t>integration one IP, e from ERL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solidFill>
                  <a:schemeClr val="tx2"/>
                </a:solidFill>
                <a:cs typeface="Calibri" pitchFamily="34" charset="0"/>
              </a:rPr>
              <a:t>HE-LHC</a:t>
            </a:r>
            <a:r>
              <a:rPr lang="en-US" sz="2000" kern="0" dirty="0" smtClean="0">
                <a:solidFill>
                  <a:schemeClr val="tx2"/>
                </a:solidFill>
                <a:cs typeface="Calibri" pitchFamily="34" charset="0"/>
              </a:rPr>
              <a:t> with </a:t>
            </a:r>
            <a:r>
              <a:rPr lang="en-US" sz="2000" i="1" kern="0" dirty="0" smtClean="0">
                <a:solidFill>
                  <a:schemeClr val="tx2"/>
                </a:solidFill>
                <a:cs typeface="Calibri" pitchFamily="34" charset="0"/>
              </a:rPr>
              <a:t>FCC-</a:t>
            </a:r>
            <a:r>
              <a:rPr lang="en-US" sz="2000" i="1" kern="0" dirty="0" err="1" smtClean="0">
                <a:solidFill>
                  <a:schemeClr val="tx2"/>
                </a:solidFill>
                <a:cs typeface="Calibri" pitchFamily="34" charset="0"/>
              </a:rPr>
              <a:t>hh</a:t>
            </a:r>
            <a:r>
              <a:rPr lang="en-US" sz="2000" i="1" kern="0" dirty="0" smtClean="0">
                <a:solidFill>
                  <a:schemeClr val="tx2"/>
                </a:solidFill>
                <a:cs typeface="Calibri" pitchFamily="34" charset="0"/>
              </a:rPr>
              <a:t> </a:t>
            </a:r>
            <a:r>
              <a:rPr lang="en-US" sz="2000" kern="0" dirty="0" smtClean="0">
                <a:solidFill>
                  <a:schemeClr val="tx2"/>
                </a:solidFill>
                <a:cs typeface="Calibri" pitchFamily="34" charset="0"/>
              </a:rPr>
              <a:t>technology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 smtClean="0">
                <a:solidFill>
                  <a:schemeClr val="tx2"/>
                </a:solidFill>
                <a:cs typeface="Calibri" pitchFamily="34" charset="0"/>
              </a:rPr>
              <a:t>CDR for end 2018</a:t>
            </a:r>
            <a:endParaRPr lang="en-US" sz="2000" b="1" kern="0" dirty="0">
              <a:solidFill>
                <a:schemeClr val="tx2"/>
              </a:solidFill>
              <a:cs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0760" y="2780928"/>
            <a:ext cx="3833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~16 T 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 100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TeV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</a:t>
            </a:r>
            <a:r>
              <a:rPr kumimoji="0" lang="fr-CH" sz="20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in 100 km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9906" y="2917882"/>
            <a:ext cx="1269605" cy="1354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9906" y="1128280"/>
            <a:ext cx="1266069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2344" y="4574055"/>
            <a:ext cx="1294361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03059" y="2903449"/>
            <a:ext cx="1269605" cy="135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41326" y="1124744"/>
            <a:ext cx="1354481" cy="1354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33275" y="4581128"/>
            <a:ext cx="1262532" cy="1343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4487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</a:t>
            </a:r>
            <a:r>
              <a:rPr lang="en-GB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hh</a:t>
            </a:r>
            <a:r>
              <a:rPr lang="en-GB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tunnel cryogenics</a:t>
            </a:r>
            <a:endParaRPr lang="en-GB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336" y="1196752"/>
            <a:ext cx="11774603" cy="504056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0" y="6211669"/>
            <a:ext cx="4943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Main distribution based on INVAR® technology</a:t>
            </a:r>
          </a:p>
          <a:p>
            <a:pPr algn="ctr"/>
            <a:r>
              <a:rPr lang="en-US" dirty="0" smtClean="0">
                <a:solidFill>
                  <a:srgbClr val="FF00FF"/>
                </a:solidFill>
              </a:rPr>
              <a:t>Contribution of WUST</a:t>
            </a:r>
            <a:endParaRPr lang="en-GB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67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448" y="13950"/>
            <a:ext cx="8712967" cy="912813"/>
          </a:xfr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070C0"/>
                </a:solidFill>
              </a:rPr>
              <a:t>Specific heat loads at different temperature levels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659374"/>
              </p:ext>
            </p:extLst>
          </p:nvPr>
        </p:nvGraphicFramePr>
        <p:xfrm>
          <a:off x="1559496" y="1340768"/>
          <a:ext cx="8036481" cy="44511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45544">
                  <a:extLst>
                    <a:ext uri="{9D8B030D-6E8A-4147-A177-3AD203B41FA5}">
                      <a16:colId xmlns:a16="http://schemas.microsoft.com/office/drawing/2014/main" val="3242268932"/>
                    </a:ext>
                  </a:extLst>
                </a:gridCol>
                <a:gridCol w="3065209">
                  <a:extLst>
                    <a:ext uri="{9D8B030D-6E8A-4147-A177-3AD203B41FA5}">
                      <a16:colId xmlns:a16="http://schemas.microsoft.com/office/drawing/2014/main" val="4090219639"/>
                    </a:ext>
                  </a:extLst>
                </a:gridCol>
                <a:gridCol w="905510">
                  <a:extLst>
                    <a:ext uri="{9D8B030D-6E8A-4147-A177-3AD203B41FA5}">
                      <a16:colId xmlns:a16="http://schemas.microsoft.com/office/drawing/2014/main" val="1313413400"/>
                    </a:ext>
                  </a:extLst>
                </a:gridCol>
                <a:gridCol w="860109">
                  <a:extLst>
                    <a:ext uri="{9D8B030D-6E8A-4147-A177-3AD203B41FA5}">
                      <a16:colId xmlns:a16="http://schemas.microsoft.com/office/drawing/2014/main" val="2339690046"/>
                    </a:ext>
                  </a:extLst>
                </a:gridCol>
                <a:gridCol w="860109">
                  <a:extLst>
                    <a:ext uri="{9D8B030D-6E8A-4147-A177-3AD203B41FA5}">
                      <a16:colId xmlns:a16="http://schemas.microsoft.com/office/drawing/2014/main" val="3173413411"/>
                    </a:ext>
                  </a:extLst>
                </a:gridCol>
              </a:tblGrid>
              <a:tr h="360040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Temperature level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40-60 K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1.9 K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 K VLP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23859884"/>
                  </a:ext>
                </a:extLst>
              </a:tr>
              <a:tr h="262453">
                <a:tc row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Static heat in-leaks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[W/m]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CM supporting system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0.13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7337430"/>
                  </a:ext>
                </a:extLst>
              </a:tr>
              <a:tr h="2624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Radiative insulation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0.13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854829"/>
                  </a:ext>
                </a:extLst>
              </a:tr>
              <a:tr h="2624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Thermal shield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3.1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57819934"/>
                  </a:ext>
                </a:extLst>
              </a:tr>
              <a:tr h="52490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Feedthrough &amp; vacuum barrier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0.2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2515542"/>
                  </a:ext>
                </a:extLst>
              </a:tr>
              <a:tr h="2624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Beam screen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0.12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2877502"/>
                  </a:ext>
                </a:extLst>
              </a:tr>
              <a:tr h="2624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Distribution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0.1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0.24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52144010"/>
                  </a:ext>
                </a:extLst>
              </a:tr>
              <a:tr h="2624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Total static</a:t>
                      </a:r>
                      <a:endParaRPr lang="en-GB" sz="18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9.3</a:t>
                      </a:r>
                      <a:endParaRPr lang="en-GB" sz="18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0.58</a:t>
                      </a:r>
                      <a:endParaRPr lang="en-GB" sz="18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0.24</a:t>
                      </a:r>
                      <a:endParaRPr lang="en-GB" sz="18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1134501"/>
                  </a:ext>
                </a:extLst>
              </a:tr>
              <a:tr h="262453">
                <a:tc row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Dynamic heat loads [W/m]</a:t>
                      </a:r>
                      <a:endParaRPr lang="en-GB" sz="1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Synchrotron radiation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0000"/>
                          </a:solidFill>
                          <a:effectLst/>
                        </a:rPr>
                        <a:t>57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0.08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5403317"/>
                  </a:ext>
                </a:extLst>
              </a:tr>
              <a:tr h="2624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Image current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3.4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48455942"/>
                  </a:ext>
                </a:extLst>
              </a:tr>
              <a:tr h="2624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Resistive heating in splices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0.3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23370244"/>
                  </a:ext>
                </a:extLst>
              </a:tr>
              <a:tr h="2624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Beam-gas scattering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0.45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 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85468282"/>
                  </a:ext>
                </a:extLst>
              </a:tr>
              <a:tr h="26245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Total dynamic</a:t>
                      </a:r>
                      <a:endParaRPr lang="en-GB" sz="18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60</a:t>
                      </a:r>
                      <a:endParaRPr lang="en-GB" sz="18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0.83</a:t>
                      </a:r>
                      <a:endParaRPr lang="en-GB" sz="18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 </a:t>
                      </a:r>
                      <a:endParaRPr lang="en-GB" sz="18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3480835"/>
                  </a:ext>
                </a:extLst>
              </a:tr>
              <a:tr h="262453"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Total [W/m]</a:t>
                      </a:r>
                      <a:endParaRPr lang="en-GB" sz="1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0000"/>
                          </a:solidFill>
                          <a:effectLst/>
                        </a:rPr>
                        <a:t>70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1.4</a:t>
                      </a:r>
                      <a:endParaRPr lang="en-GB" sz="18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effectLst/>
                        </a:rPr>
                        <a:t>0.24</a:t>
                      </a:r>
                      <a:endParaRPr lang="en-GB" sz="18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2333145"/>
                  </a:ext>
                </a:extLst>
              </a:tr>
              <a:tr h="262453">
                <a:tc gridSpan="2"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Dynamic range [-]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endParaRPr lang="en-GB" sz="1800" b="1" dirty="0">
                        <a:solidFill>
                          <a:srgbClr val="FF0000"/>
                        </a:solidFill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2.5</a:t>
                      </a:r>
                      <a:endParaRPr lang="en-GB" sz="180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</a:t>
                      </a:r>
                      <a:endParaRPr lang="en-GB" sz="18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32957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93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FCC-</a:t>
            </a:r>
            <a:r>
              <a:rPr lang="en-GB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hh</a:t>
            </a:r>
            <a:r>
              <a:rPr lang="en-GB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cryogenic layout and architecture </a:t>
            </a:r>
            <a:endParaRPr lang="en-GB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1804019"/>
              </p:ext>
            </p:extLst>
          </p:nvPr>
        </p:nvGraphicFramePr>
        <p:xfrm>
          <a:off x="419876" y="5229200"/>
          <a:ext cx="3587892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80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48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8056">
                  <a:extLst>
                    <a:ext uri="{9D8B030D-6E8A-4147-A177-3AD203B41FA5}">
                      <a16:colId xmlns:a16="http://schemas.microsoft.com/office/drawing/2014/main" val="863690345"/>
                    </a:ext>
                  </a:extLst>
                </a:gridCol>
                <a:gridCol w="10437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40-60 K</a:t>
                      </a:r>
                    </a:p>
                    <a:p>
                      <a:pPr algn="ctr"/>
                      <a:r>
                        <a:rPr lang="en-GB" sz="1600" dirty="0" smtClean="0"/>
                        <a:t>[kW]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1.9 K</a:t>
                      </a:r>
                    </a:p>
                    <a:p>
                      <a:pPr algn="ctr"/>
                      <a:r>
                        <a:rPr lang="en-GB" sz="1600" dirty="0" smtClean="0"/>
                        <a:t>[kW]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 K VLP</a:t>
                      </a:r>
                    </a:p>
                    <a:p>
                      <a:pPr algn="ctr"/>
                      <a:r>
                        <a:rPr lang="en-US" sz="1600" dirty="0" smtClean="0"/>
                        <a:t>[kW]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40-300 K</a:t>
                      </a:r>
                    </a:p>
                    <a:p>
                      <a:pPr algn="ctr"/>
                      <a:r>
                        <a:rPr lang="en-GB" sz="1600" dirty="0" smtClean="0"/>
                        <a:t>[g/s]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12</a:t>
                      </a:r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1424" y="6165304"/>
            <a:ext cx="2931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Without operational margin !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0878" y="6536721"/>
            <a:ext cx="2118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*: Outside State-of-the-Art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957276"/>
            <a:ext cx="3168352" cy="42002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5879" y="1059878"/>
            <a:ext cx="6984777" cy="553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8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9616" y="23045"/>
            <a:ext cx="5976664" cy="845218"/>
          </a:xfrm>
        </p:spPr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</a:t>
            </a:r>
            <a:r>
              <a:rPr lang="en-GB" dirty="0" err="1" smtClean="0"/>
              <a:t>cryoplant</a:t>
            </a:r>
            <a:r>
              <a:rPr lang="en-GB" dirty="0" smtClean="0"/>
              <a:t> architecture</a:t>
            </a:r>
            <a:endParaRPr lang="en-GB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18868783"/>
              </p:ext>
            </p:extLst>
          </p:nvPr>
        </p:nvGraphicFramePr>
        <p:xfrm>
          <a:off x="407368" y="1412776"/>
          <a:ext cx="708044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79576" y="6021289"/>
            <a:ext cx="5413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FF"/>
                </a:solidFill>
              </a:rPr>
              <a:t>Contributions of TU Dresden and CEA/SBT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12388" y="868263"/>
            <a:ext cx="3533114" cy="5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09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1624" y="-27384"/>
            <a:ext cx="5976664" cy="864096"/>
          </a:xfrm>
        </p:spPr>
        <p:txBody>
          <a:bodyPr/>
          <a:lstStyle/>
          <a:p>
            <a:r>
              <a:rPr lang="en-GB" dirty="0" err="1" smtClean="0"/>
              <a:t>Cooldown</a:t>
            </a:r>
            <a:r>
              <a:rPr lang="en-GB" dirty="0" smtClean="0"/>
              <a:t> of FCC-</a:t>
            </a:r>
            <a:r>
              <a:rPr lang="en-GB" dirty="0" err="1" smtClean="0"/>
              <a:t>hh</a:t>
            </a: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566" y="3690507"/>
            <a:ext cx="3185700" cy="307152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0760" y="814585"/>
            <a:ext cx="3107698" cy="258110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0136" y="953403"/>
            <a:ext cx="3531952" cy="5760000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>
          <a:xfrm>
            <a:off x="6126718" y="3434263"/>
            <a:ext cx="2417554" cy="6428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57659" y="2908858"/>
            <a:ext cx="2970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Cold mass: 2.8 t/m i.e.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23 </a:t>
            </a:r>
            <a:r>
              <a:rPr lang="en-US" dirty="0" err="1" smtClean="0">
                <a:solidFill>
                  <a:srgbClr val="0000FF"/>
                </a:solidFill>
              </a:rPr>
              <a:t>kt</a:t>
            </a:r>
            <a:r>
              <a:rPr lang="en-US" dirty="0" smtClean="0">
                <a:solidFill>
                  <a:srgbClr val="0000FF"/>
                </a:solidFill>
              </a:rPr>
              <a:t> per sector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230 </a:t>
            </a:r>
            <a:r>
              <a:rPr lang="en-US" dirty="0" err="1" smtClean="0">
                <a:solidFill>
                  <a:srgbClr val="0000FF"/>
                </a:solidFill>
              </a:rPr>
              <a:t>kt</a:t>
            </a:r>
            <a:r>
              <a:rPr lang="en-US" dirty="0" smtClean="0">
                <a:solidFill>
                  <a:srgbClr val="0000FF"/>
                </a:solidFill>
              </a:rPr>
              <a:t> for FCC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500595" y="978655"/>
            <a:ext cx="1301377" cy="523220"/>
            <a:chOff x="4067944" y="1064165"/>
            <a:chExt cx="1301377" cy="52322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4067944" y="1196752"/>
              <a:ext cx="323528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067944" y="1412776"/>
              <a:ext cx="323528" cy="0"/>
            </a:xfrm>
            <a:prstGeom prst="line">
              <a:avLst/>
            </a:prstGeom>
            <a:ln w="28575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321342" y="1064165"/>
              <a:ext cx="10479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He cycle</a:t>
              </a:r>
            </a:p>
            <a:p>
              <a:r>
                <a:rPr lang="en-US" sz="1400" dirty="0" smtClean="0"/>
                <a:t>Ne-He cycle</a:t>
              </a:r>
              <a:endParaRPr lang="en-GB" sz="1400" dirty="0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26915" y="4077072"/>
            <a:ext cx="284199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15 days of cool-down time from 300 to 40 K (10 days (on paper) with LN2).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Cost (only energy)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Full FCC CD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00FF"/>
                </a:solidFill>
              </a:rPr>
              <a:t>2.3 MCHF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(To be compared with the cost of a CD using LN2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45000 t, i.e. ~4 MCHF)</a:t>
            </a:r>
            <a:endParaRPr lang="en-US" dirty="0" smtClean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57660" y="1134121"/>
            <a:ext cx="297096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Cool-down capacity produced by the Ne-He cycle: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No need of LN2 cool-down unit with its huge LN2 storage and logistics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776520" y="4794255"/>
            <a:ext cx="150025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50 bar supply pressure </a:t>
            </a:r>
          </a:p>
          <a:p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indirect cool-down of cold-masses (design pressure of 20 bar)</a:t>
            </a:r>
            <a:endParaRPr lang="en-GB" sz="1400" dirty="0">
              <a:solidFill>
                <a:srgbClr val="0000FF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H="1">
            <a:off x="10128448" y="5445224"/>
            <a:ext cx="723640" cy="1080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20139151">
            <a:off x="5233378" y="2434944"/>
            <a:ext cx="587020" cy="369332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TUD</a:t>
            </a:r>
            <a:endParaRPr lang="en-GB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16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1624" y="-27384"/>
            <a:ext cx="5976664" cy="864096"/>
          </a:xfrm>
        </p:spPr>
        <p:txBody>
          <a:bodyPr/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 Nominal operation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032057"/>
            <a:ext cx="3539560" cy="5760640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5383574" y="1056715"/>
            <a:ext cx="1301377" cy="523220"/>
            <a:chOff x="4067944" y="1064165"/>
            <a:chExt cx="1301377" cy="52322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4067944" y="1196752"/>
              <a:ext cx="323528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4067944" y="1412776"/>
              <a:ext cx="323528" cy="0"/>
            </a:xfrm>
            <a:prstGeom prst="line">
              <a:avLst/>
            </a:prstGeom>
            <a:ln w="28575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321342" y="1064165"/>
              <a:ext cx="104797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He cycle</a:t>
              </a:r>
            </a:p>
            <a:p>
              <a:r>
                <a:rPr lang="en-US" sz="1400" dirty="0" smtClean="0"/>
                <a:t>Ne-He cycle</a:t>
              </a:r>
              <a:endParaRPr lang="en-GB" sz="14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223792" y="1032057"/>
            <a:ext cx="7571615" cy="5760000"/>
            <a:chOff x="4223792" y="1032057"/>
            <a:chExt cx="7571615" cy="57600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56240" y="1032057"/>
              <a:ext cx="3539167" cy="5760000"/>
            </a:xfrm>
            <a:prstGeom prst="rect">
              <a:avLst/>
            </a:prstGeom>
          </p:spPr>
        </p:pic>
        <p:cxnSp>
          <p:nvCxnSpPr>
            <p:cNvPr id="15" name="Straight Arrow Connector 14"/>
            <p:cNvCxnSpPr/>
            <p:nvPr/>
          </p:nvCxnSpPr>
          <p:spPr>
            <a:xfrm flipV="1">
              <a:off x="8256240" y="1268762"/>
              <a:ext cx="1728192" cy="324035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223792" y="4437112"/>
              <a:ext cx="432048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BS cooling with warm circulator needed for </a:t>
              </a:r>
              <a:r>
                <a:rPr lang="en-US" sz="1400" dirty="0" err="1" smtClean="0">
                  <a:solidFill>
                    <a:srgbClr val="0000FF"/>
                  </a:solidFill>
                </a:rPr>
                <a:t>cooldown</a:t>
              </a:r>
              <a:r>
                <a:rPr lang="en-US" sz="1400" dirty="0" smtClean="0">
                  <a:solidFill>
                    <a:srgbClr val="0000FF"/>
                  </a:solidFill>
                </a:rPr>
                <a:t> </a:t>
              </a:r>
              <a:r>
                <a:rPr lang="en-US" sz="1400" dirty="0">
                  <a:solidFill>
                    <a:srgbClr val="0000FF"/>
                  </a:solidFill>
                </a:rPr>
                <a:t>(</a:t>
              </a:r>
              <a:r>
                <a:rPr lang="en-US" sz="1400" dirty="0" smtClean="0">
                  <a:solidFill>
                    <a:srgbClr val="0000FF"/>
                  </a:solidFill>
                </a:rPr>
                <a:t>+140 kW @ 40-60 K and +500 kW @ 300 K) </a:t>
              </a:r>
              <a:r>
                <a:rPr lang="en-US" sz="14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</a:t>
              </a:r>
              <a:endParaRPr lang="en-US" sz="1400" dirty="0" smtClean="0">
                <a:solidFill>
                  <a:srgbClr val="0000FF"/>
                </a:solidFill>
              </a:endParaRPr>
            </a:p>
            <a:p>
              <a:r>
                <a:rPr lang="en-US" sz="14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Less efficient (</a:t>
              </a:r>
              <a:r>
                <a:rPr lang="en-US" sz="1400" dirty="0" err="1" smtClean="0">
                  <a:solidFill>
                    <a:srgbClr val="0000FF"/>
                  </a:solidFill>
                  <a:sym typeface="Wingdings" panose="05000000000000000000" pitchFamily="2" charset="2"/>
                </a:rPr>
                <a:t>exergetic</a:t>
              </a:r>
              <a:r>
                <a:rPr lang="en-US" sz="14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 efficiency of 71 %)  but good for redundancy.</a:t>
              </a:r>
              <a:endParaRPr lang="en-GB" sz="1400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2639616" y="2924944"/>
            <a:ext cx="5685136" cy="1387316"/>
            <a:chOff x="2639616" y="2924944"/>
            <a:chExt cx="5685136" cy="1387316"/>
          </a:xfrm>
        </p:grpSpPr>
        <p:cxnSp>
          <p:nvCxnSpPr>
            <p:cNvPr id="13" name="Straight Arrow Connector 12"/>
            <p:cNvCxnSpPr/>
            <p:nvPr/>
          </p:nvCxnSpPr>
          <p:spPr>
            <a:xfrm flipH="1" flipV="1">
              <a:off x="2639616" y="2924944"/>
              <a:ext cx="1584176" cy="93610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4223792" y="3789040"/>
              <a:ext cx="41009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BS cooling with cold circulator (+130 kW @ 40-60 K)</a:t>
              </a:r>
              <a:r>
                <a:rPr lang="en-US" sz="1400" dirty="0" smtClean="0">
                  <a:solidFill>
                    <a:srgbClr val="0000FF"/>
                  </a:solidFill>
                  <a:sym typeface="Wingdings" panose="05000000000000000000" pitchFamily="2" charset="2"/>
                </a:rPr>
                <a:t> Exegetic efficiency of BS cooling loop: 82 % </a:t>
              </a:r>
              <a:endParaRPr lang="en-US" sz="1400" dirty="0" smtClean="0">
                <a:solidFill>
                  <a:srgbClr val="0000FF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631504" y="1196752"/>
            <a:ext cx="6727155" cy="2448272"/>
            <a:chOff x="1631504" y="1196752"/>
            <a:chExt cx="6727155" cy="2448272"/>
          </a:xfrm>
        </p:grpSpPr>
        <p:grpSp>
          <p:nvGrpSpPr>
            <p:cNvPr id="31" name="Group 30"/>
            <p:cNvGrpSpPr/>
            <p:nvPr/>
          </p:nvGrpSpPr>
          <p:grpSpPr>
            <a:xfrm>
              <a:off x="4151784" y="1772816"/>
              <a:ext cx="4206875" cy="1872208"/>
              <a:chOff x="4151784" y="1772816"/>
              <a:chExt cx="4206875" cy="1872208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4367808" y="3121804"/>
                <a:ext cx="38884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0000FF"/>
                    </a:solidFill>
                  </a:rPr>
                  <a:t>Use of large centrifugal compressor for the </a:t>
                </a:r>
                <a:br>
                  <a:rPr lang="en-US" sz="1400" dirty="0" smtClean="0">
                    <a:solidFill>
                      <a:srgbClr val="0000FF"/>
                    </a:solidFill>
                  </a:rPr>
                </a:br>
                <a:r>
                  <a:rPr lang="en-US" sz="1400" dirty="0" smtClean="0">
                    <a:solidFill>
                      <a:srgbClr val="0000FF"/>
                    </a:solidFill>
                  </a:rPr>
                  <a:t>Ne-He cycle (~10 MW unit input power)</a:t>
                </a:r>
              </a:p>
            </p:txBody>
          </p:sp>
          <p:pic>
            <p:nvPicPr>
              <p:cNvPr id="23" name="Picture 22"/>
              <p:cNvPicPr/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51784" y="1772816"/>
                <a:ext cx="4206875" cy="1407795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cxnSp>
          <p:nvCxnSpPr>
            <p:cNvPr id="29" name="Straight Arrow Connector 28"/>
            <p:cNvCxnSpPr/>
            <p:nvPr/>
          </p:nvCxnSpPr>
          <p:spPr>
            <a:xfrm flipH="1" flipV="1">
              <a:off x="1631504" y="1196752"/>
              <a:ext cx="2592288" cy="108012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3143672" y="5229200"/>
            <a:ext cx="4968552" cy="1242720"/>
            <a:chOff x="3143672" y="5229200"/>
            <a:chExt cx="4968552" cy="1242720"/>
          </a:xfrm>
        </p:grpSpPr>
        <p:sp>
          <p:nvSpPr>
            <p:cNvPr id="34" name="TextBox 33"/>
            <p:cNvSpPr txBox="1"/>
            <p:nvPr/>
          </p:nvSpPr>
          <p:spPr>
            <a:xfrm>
              <a:off x="4223792" y="5733256"/>
              <a:ext cx="388843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</a:rPr>
                <a:t>1.8 K refrigeration based on a mixed compression cycle (cold centrifugal compressors in series with warm volumetric compressors)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 flipV="1">
              <a:off x="3143672" y="5229200"/>
              <a:ext cx="1080120" cy="57606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446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12019</TotalTime>
  <Words>1016</Words>
  <Application>Microsoft Office PowerPoint</Application>
  <PresentationFormat>Widescreen</PresentationFormat>
  <Paragraphs>256</Paragraphs>
  <Slides>14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Symbol</vt:lpstr>
      <vt:lpstr>Times</vt:lpstr>
      <vt:lpstr>Times New Roman</vt:lpstr>
      <vt:lpstr>Wingdings</vt:lpstr>
      <vt:lpstr>Office Theme</vt:lpstr>
      <vt:lpstr>Towards the conceptual design of the cryogenic system of the Future Circular Collider (FCC)</vt:lpstr>
      <vt:lpstr>Content</vt:lpstr>
      <vt:lpstr> Scope of FCC Study</vt:lpstr>
      <vt:lpstr>FCC-hh: tunnel cryogenics</vt:lpstr>
      <vt:lpstr>Specific heat loads at different temperature levels </vt:lpstr>
      <vt:lpstr>FCC-hh cryogenic layout and architecture </vt:lpstr>
      <vt:lpstr>FCC-hh cryoplant architecture</vt:lpstr>
      <vt:lpstr>Cooldown of FCC-hh</vt:lpstr>
      <vt:lpstr>FCC-hh Nominal operation</vt:lpstr>
      <vt:lpstr>FCC-hh Half-cell cooling loop</vt:lpstr>
      <vt:lpstr>FCC-hh Beam-screen cooling loop parameters</vt:lpstr>
      <vt:lpstr>FCC-hh electrical consumption</vt:lpstr>
      <vt:lpstr>FCC-hh He inventory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Laurent Jean Tavian</dc:creator>
  <cp:lastModifiedBy>Laurent Jean Tavian</cp:lastModifiedBy>
  <cp:revision>676</cp:revision>
  <dcterms:created xsi:type="dcterms:W3CDTF">2014-02-05T08:52:15Z</dcterms:created>
  <dcterms:modified xsi:type="dcterms:W3CDTF">2017-07-11T03:07:13Z</dcterms:modified>
</cp:coreProperties>
</file>