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5"/>
  </p:notesMasterIdLst>
  <p:sldIdLst>
    <p:sldId id="256" r:id="rId2"/>
    <p:sldId id="312" r:id="rId3"/>
    <p:sldId id="257" r:id="rId4"/>
    <p:sldId id="258" r:id="rId5"/>
    <p:sldId id="259" r:id="rId6"/>
    <p:sldId id="264" r:id="rId7"/>
    <p:sldId id="266" r:id="rId8"/>
    <p:sldId id="271" r:id="rId9"/>
    <p:sldId id="272" r:id="rId10"/>
    <p:sldId id="273" r:id="rId11"/>
    <p:sldId id="302" r:id="rId12"/>
    <p:sldId id="303" r:id="rId13"/>
    <p:sldId id="274" r:id="rId14"/>
    <p:sldId id="275" r:id="rId15"/>
    <p:sldId id="276" r:id="rId16"/>
    <p:sldId id="289" r:id="rId17"/>
    <p:sldId id="290" r:id="rId18"/>
    <p:sldId id="291" r:id="rId19"/>
    <p:sldId id="292" r:id="rId20"/>
    <p:sldId id="277" r:id="rId21"/>
    <p:sldId id="278" r:id="rId22"/>
    <p:sldId id="279" r:id="rId23"/>
    <p:sldId id="287" r:id="rId24"/>
    <p:sldId id="293" r:id="rId25"/>
    <p:sldId id="317" r:id="rId26"/>
    <p:sldId id="288" r:id="rId27"/>
    <p:sldId id="295" r:id="rId28"/>
    <p:sldId id="315" r:id="rId29"/>
    <p:sldId id="316" r:id="rId30"/>
    <p:sldId id="304" r:id="rId31"/>
    <p:sldId id="305" r:id="rId32"/>
    <p:sldId id="306" r:id="rId33"/>
    <p:sldId id="307" r:id="rId34"/>
    <p:sldId id="308" r:id="rId35"/>
    <p:sldId id="309" r:id="rId36"/>
    <p:sldId id="310" r:id="rId37"/>
    <p:sldId id="311" r:id="rId38"/>
    <p:sldId id="296" r:id="rId39"/>
    <p:sldId id="297" r:id="rId40"/>
    <p:sldId id="298" r:id="rId41"/>
    <p:sldId id="299" r:id="rId42"/>
    <p:sldId id="300" r:id="rId43"/>
    <p:sldId id="318" r:id="rId4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D5FE"/>
    <a:srgbClr val="9999FF"/>
    <a:srgbClr val="4A2E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93" autoAdjust="0"/>
  </p:normalViewPr>
  <p:slideViewPr>
    <p:cSldViewPr snapToGrid="0">
      <p:cViewPr varScale="1">
        <p:scale>
          <a:sx n="104" d="100"/>
          <a:sy n="104" d="100"/>
        </p:scale>
        <p:origin x="5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769DF3-020A-4166-BCEF-EF486D46C1EC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17E784BA-C1C0-45F3-9395-684CB24A4F18}">
      <dgm:prSet phldrT="[テキスト]"/>
      <dgm:spPr/>
      <dgm:t>
        <a:bodyPr/>
        <a:lstStyle/>
        <a:p>
          <a:r>
            <a:rPr kumimoji="1" lang="en-US" altLang="ja-JP" dirty="0"/>
            <a:t>Primary Proton Beam</a:t>
          </a:r>
          <a:endParaRPr kumimoji="1" lang="ja-JP" altLang="en-US" dirty="0"/>
        </a:p>
      </dgm:t>
    </dgm:pt>
    <dgm:pt modelId="{F4776F90-DAC6-4D02-A9DE-55D3BA10D052}" type="parTrans" cxnId="{5DBCFA95-D2EA-4719-9072-FB166CB4C5CE}">
      <dgm:prSet/>
      <dgm:spPr/>
      <dgm:t>
        <a:bodyPr/>
        <a:lstStyle/>
        <a:p>
          <a:endParaRPr kumimoji="1" lang="ja-JP" altLang="en-US"/>
        </a:p>
      </dgm:t>
    </dgm:pt>
    <dgm:pt modelId="{72C25746-6368-41CE-B89C-1AB835D21BCB}" type="sibTrans" cxnId="{5DBCFA95-D2EA-4719-9072-FB166CB4C5CE}">
      <dgm:prSet/>
      <dgm:spPr/>
      <dgm:t>
        <a:bodyPr/>
        <a:lstStyle/>
        <a:p>
          <a:endParaRPr kumimoji="1" lang="ja-JP" altLang="en-US"/>
        </a:p>
      </dgm:t>
    </dgm:pt>
    <dgm:pt modelId="{1BBB08D4-CBF7-41C6-B84D-347B05890447}">
      <dgm:prSet phldrT="[テキスト]"/>
      <dgm:spPr/>
      <dgm:t>
        <a:bodyPr/>
        <a:lstStyle/>
        <a:p>
          <a:r>
            <a:rPr kumimoji="1" lang="en-US" altLang="ja-JP" dirty="0" err="1"/>
            <a:t>pA</a:t>
          </a:r>
          <a:r>
            <a:rPr kumimoji="1" lang="en-US" altLang="ja-JP" dirty="0"/>
            <a:t> reaction</a:t>
          </a:r>
        </a:p>
        <a:p>
          <a:r>
            <a:rPr kumimoji="1" lang="en-US" altLang="ja-JP" dirty="0"/>
            <a:t>Vector meson spectra via Di-electron measurements</a:t>
          </a:r>
          <a:endParaRPr kumimoji="1" lang="ja-JP" altLang="en-US" dirty="0"/>
        </a:p>
      </dgm:t>
    </dgm:pt>
    <dgm:pt modelId="{4FB9B39B-0878-4D61-BCC4-BAAE6C8350FF}" type="parTrans" cxnId="{306370A1-D205-4316-89E9-3E5EB894130E}">
      <dgm:prSet/>
      <dgm:spPr/>
      <dgm:t>
        <a:bodyPr/>
        <a:lstStyle/>
        <a:p>
          <a:endParaRPr kumimoji="1" lang="ja-JP" altLang="en-US"/>
        </a:p>
      </dgm:t>
    </dgm:pt>
    <dgm:pt modelId="{79EA29B2-2658-4B9B-8586-8D8BFC79FE06}" type="sibTrans" cxnId="{306370A1-D205-4316-89E9-3E5EB894130E}">
      <dgm:prSet/>
      <dgm:spPr/>
      <dgm:t>
        <a:bodyPr/>
        <a:lstStyle/>
        <a:p>
          <a:endParaRPr kumimoji="1" lang="ja-JP" altLang="en-US"/>
        </a:p>
      </dgm:t>
    </dgm:pt>
    <dgm:pt modelId="{FD9CB945-9B0F-4FF0-9AA6-A7C274286227}">
      <dgm:prSet phldrT="[テキスト]"/>
      <dgm:spPr/>
      <dgm:t>
        <a:bodyPr/>
        <a:lstStyle/>
        <a:p>
          <a:r>
            <a:rPr kumimoji="1" lang="en-US" altLang="ja-JP" dirty="0"/>
            <a:t>Secondary Beam</a:t>
          </a:r>
          <a:endParaRPr kumimoji="1" lang="ja-JP" altLang="en-US" dirty="0"/>
        </a:p>
      </dgm:t>
    </dgm:pt>
    <dgm:pt modelId="{9EF8532D-63B2-4216-82F9-C646F470A3C8}" type="parTrans" cxnId="{82D17BD4-275E-4AF4-9FE4-DFC063914EF1}">
      <dgm:prSet/>
      <dgm:spPr/>
      <dgm:t>
        <a:bodyPr/>
        <a:lstStyle/>
        <a:p>
          <a:endParaRPr kumimoji="1" lang="ja-JP" altLang="en-US"/>
        </a:p>
      </dgm:t>
    </dgm:pt>
    <dgm:pt modelId="{3F472A08-BC97-4923-8261-ADEFC928B0E3}" type="sibTrans" cxnId="{82D17BD4-275E-4AF4-9FE4-DFC063914EF1}">
      <dgm:prSet/>
      <dgm:spPr/>
      <dgm:t>
        <a:bodyPr/>
        <a:lstStyle/>
        <a:p>
          <a:endParaRPr kumimoji="1" lang="ja-JP" altLang="en-US"/>
        </a:p>
      </dgm:t>
    </dgm:pt>
    <dgm:pt modelId="{B5257A84-3B36-4527-8FBA-2902E6026C09}">
      <dgm:prSet phldrT="[テキスト]"/>
      <dgm:spPr/>
      <dgm:t>
        <a:bodyPr/>
        <a:lstStyle/>
        <a:p>
          <a:r>
            <a:rPr kumimoji="1" lang="en-US" altLang="ja-JP" dirty="0" err="1">
              <a:latin typeface="Symbol" panose="05050102010706020507" pitchFamily="18" charset="2"/>
            </a:rPr>
            <a:t>p</a:t>
          </a:r>
          <a:r>
            <a:rPr kumimoji="1" lang="en-US" altLang="ja-JP" dirty="0" err="1"/>
            <a:t>A</a:t>
          </a:r>
          <a:r>
            <a:rPr kumimoji="1" lang="en-US" altLang="ja-JP" dirty="0"/>
            <a:t> reaction</a:t>
          </a:r>
        </a:p>
        <a:p>
          <a:r>
            <a:rPr kumimoji="1" lang="en-US" altLang="ja-JP" dirty="0"/>
            <a:t>Exclusive measurements</a:t>
          </a:r>
        </a:p>
        <a:p>
          <a:r>
            <a:rPr kumimoji="1" lang="en-US" altLang="ja-JP" dirty="0"/>
            <a:t>Resonance Study</a:t>
          </a:r>
        </a:p>
        <a:p>
          <a:r>
            <a:rPr kumimoji="1" lang="en-US" altLang="ja-JP" dirty="0"/>
            <a:t>Charmed Baryon</a:t>
          </a:r>
        </a:p>
      </dgm:t>
    </dgm:pt>
    <dgm:pt modelId="{DA985905-2F4B-49BF-AA30-4524BFA27402}" type="parTrans" cxnId="{221D4312-80F6-4F54-A8CA-27284BB1F37D}">
      <dgm:prSet/>
      <dgm:spPr/>
      <dgm:t>
        <a:bodyPr/>
        <a:lstStyle/>
        <a:p>
          <a:endParaRPr kumimoji="1" lang="ja-JP" altLang="en-US"/>
        </a:p>
      </dgm:t>
    </dgm:pt>
    <dgm:pt modelId="{0EFDE637-0438-4F84-AD5F-F31C9147D537}" type="sibTrans" cxnId="{221D4312-80F6-4F54-A8CA-27284BB1F37D}">
      <dgm:prSet/>
      <dgm:spPr/>
      <dgm:t>
        <a:bodyPr/>
        <a:lstStyle/>
        <a:p>
          <a:endParaRPr kumimoji="1" lang="ja-JP" altLang="en-US"/>
        </a:p>
      </dgm:t>
    </dgm:pt>
    <dgm:pt modelId="{262554EA-B0B1-4186-A8BA-B9CE87495B97}">
      <dgm:prSet phldrT="[テキスト]"/>
      <dgm:spPr/>
      <dgm:t>
        <a:bodyPr/>
        <a:lstStyle/>
        <a:p>
          <a:r>
            <a:rPr kumimoji="1" lang="en-US" altLang="ja-JP" dirty="0"/>
            <a:t>Heavy Ion Beam</a:t>
          </a:r>
          <a:endParaRPr kumimoji="1" lang="ja-JP" altLang="en-US" dirty="0"/>
        </a:p>
      </dgm:t>
    </dgm:pt>
    <dgm:pt modelId="{19A1D45E-5B10-41D8-B51E-CE3FDC381AA8}" type="parTrans" cxnId="{42F42F36-169B-498D-9BEF-AB8BDF081990}">
      <dgm:prSet/>
      <dgm:spPr/>
      <dgm:t>
        <a:bodyPr/>
        <a:lstStyle/>
        <a:p>
          <a:endParaRPr kumimoji="1" lang="ja-JP" altLang="en-US"/>
        </a:p>
      </dgm:t>
    </dgm:pt>
    <dgm:pt modelId="{4890DD6E-AA00-457C-8A09-042AEB3C313B}" type="sibTrans" cxnId="{42F42F36-169B-498D-9BEF-AB8BDF081990}">
      <dgm:prSet/>
      <dgm:spPr/>
      <dgm:t>
        <a:bodyPr/>
        <a:lstStyle/>
        <a:p>
          <a:endParaRPr kumimoji="1" lang="ja-JP" altLang="en-US"/>
        </a:p>
      </dgm:t>
    </dgm:pt>
    <dgm:pt modelId="{78869BFF-2C6D-414B-A31D-184DFC300181}">
      <dgm:prSet phldrT="[テキスト]"/>
      <dgm:spPr/>
      <dgm:t>
        <a:bodyPr/>
        <a:lstStyle/>
        <a:p>
          <a:r>
            <a:rPr kumimoji="1" lang="en-US" altLang="ja-JP" dirty="0"/>
            <a:t>AA reaction</a:t>
          </a:r>
        </a:p>
        <a:p>
          <a:r>
            <a:rPr kumimoji="1" lang="en-US" altLang="ja-JP" dirty="0"/>
            <a:t>Vector meson in high density matter</a:t>
          </a:r>
          <a:endParaRPr kumimoji="1" lang="ja-JP" altLang="en-US" dirty="0"/>
        </a:p>
      </dgm:t>
    </dgm:pt>
    <dgm:pt modelId="{26CA7A3C-65C0-47BE-ACD7-36E51CE0733A}" type="parTrans" cxnId="{06A2E147-2502-4378-9058-92B9269B131F}">
      <dgm:prSet/>
      <dgm:spPr/>
      <dgm:t>
        <a:bodyPr/>
        <a:lstStyle/>
        <a:p>
          <a:endParaRPr kumimoji="1" lang="ja-JP" altLang="en-US"/>
        </a:p>
      </dgm:t>
    </dgm:pt>
    <dgm:pt modelId="{F33B7438-DF2C-4225-B977-7E5EAE4F4EE3}" type="sibTrans" cxnId="{06A2E147-2502-4378-9058-92B9269B131F}">
      <dgm:prSet/>
      <dgm:spPr/>
      <dgm:t>
        <a:bodyPr/>
        <a:lstStyle/>
        <a:p>
          <a:endParaRPr kumimoji="1" lang="ja-JP" altLang="en-US"/>
        </a:p>
      </dgm:t>
    </dgm:pt>
    <dgm:pt modelId="{A3A697F8-0043-4200-B0CA-6DFD53E346D7}" type="pres">
      <dgm:prSet presAssocID="{AF769DF3-020A-4166-BCEF-EF486D46C1EC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3BA6CACD-79FC-4BE6-A8D3-A38F115B8EFF}" type="pres">
      <dgm:prSet presAssocID="{17E784BA-C1C0-45F3-9395-684CB24A4F18}" presName="parentText1" presStyleLbl="node1" presStyleIdx="0" presStyleCnt="3">
        <dgm:presLayoutVars>
          <dgm:chMax/>
          <dgm:chPref val="3"/>
          <dgm:bulletEnabled val="1"/>
        </dgm:presLayoutVars>
      </dgm:prSet>
      <dgm:spPr/>
    </dgm:pt>
    <dgm:pt modelId="{11FF9D78-DF63-4F5B-A907-1BAD664A4162}" type="pres">
      <dgm:prSet presAssocID="{17E784BA-C1C0-45F3-9395-684CB24A4F18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</dgm:pt>
    <dgm:pt modelId="{5C75E3E8-A192-446A-83AC-BAD18CAF74ED}" type="pres">
      <dgm:prSet presAssocID="{FD9CB945-9B0F-4FF0-9AA6-A7C274286227}" presName="parentText2" presStyleLbl="node1" presStyleIdx="1" presStyleCnt="3">
        <dgm:presLayoutVars>
          <dgm:chMax/>
          <dgm:chPref val="3"/>
          <dgm:bulletEnabled val="1"/>
        </dgm:presLayoutVars>
      </dgm:prSet>
      <dgm:spPr/>
    </dgm:pt>
    <dgm:pt modelId="{6E2E8C25-10DF-4E39-99CF-A6B8E328BD7A}" type="pres">
      <dgm:prSet presAssocID="{FD9CB945-9B0F-4FF0-9AA6-A7C274286227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</dgm:pt>
    <dgm:pt modelId="{535D7E68-B568-4660-812A-EC6E03298DDB}" type="pres">
      <dgm:prSet presAssocID="{262554EA-B0B1-4186-A8BA-B9CE87495B97}" presName="parentText3" presStyleLbl="node1" presStyleIdx="2" presStyleCnt="3">
        <dgm:presLayoutVars>
          <dgm:chMax/>
          <dgm:chPref val="3"/>
          <dgm:bulletEnabled val="1"/>
        </dgm:presLayoutVars>
      </dgm:prSet>
      <dgm:spPr/>
    </dgm:pt>
    <dgm:pt modelId="{04ED4577-8F37-48E1-BD8C-04E15738299F}" type="pres">
      <dgm:prSet presAssocID="{262554EA-B0B1-4186-A8BA-B9CE87495B97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5DBCFA95-D2EA-4719-9072-FB166CB4C5CE}" srcId="{AF769DF3-020A-4166-BCEF-EF486D46C1EC}" destId="{17E784BA-C1C0-45F3-9395-684CB24A4F18}" srcOrd="0" destOrd="0" parTransId="{F4776F90-DAC6-4D02-A9DE-55D3BA10D052}" sibTransId="{72C25746-6368-41CE-B89C-1AB835D21BCB}"/>
    <dgm:cxn modelId="{47F023C4-CDBE-446C-AE34-DFED47160630}" type="presOf" srcId="{AF769DF3-020A-4166-BCEF-EF486D46C1EC}" destId="{A3A697F8-0043-4200-B0CA-6DFD53E346D7}" srcOrd="0" destOrd="0" presId="urn:microsoft.com/office/officeart/2009/3/layout/IncreasingArrowsProcess"/>
    <dgm:cxn modelId="{B1404308-886F-4CDC-8418-B4543A463711}" type="presOf" srcId="{78869BFF-2C6D-414B-A31D-184DFC300181}" destId="{04ED4577-8F37-48E1-BD8C-04E15738299F}" srcOrd="0" destOrd="0" presId="urn:microsoft.com/office/officeart/2009/3/layout/IncreasingArrowsProcess"/>
    <dgm:cxn modelId="{06A2E147-2502-4378-9058-92B9269B131F}" srcId="{262554EA-B0B1-4186-A8BA-B9CE87495B97}" destId="{78869BFF-2C6D-414B-A31D-184DFC300181}" srcOrd="0" destOrd="0" parTransId="{26CA7A3C-65C0-47BE-ACD7-36E51CE0733A}" sibTransId="{F33B7438-DF2C-4225-B977-7E5EAE4F4EE3}"/>
    <dgm:cxn modelId="{67232733-0A35-45E8-81C7-9A0C932588A8}" type="presOf" srcId="{262554EA-B0B1-4186-A8BA-B9CE87495B97}" destId="{535D7E68-B568-4660-812A-EC6E03298DDB}" srcOrd="0" destOrd="0" presId="urn:microsoft.com/office/officeart/2009/3/layout/IncreasingArrowsProcess"/>
    <dgm:cxn modelId="{82D17BD4-275E-4AF4-9FE4-DFC063914EF1}" srcId="{AF769DF3-020A-4166-BCEF-EF486D46C1EC}" destId="{FD9CB945-9B0F-4FF0-9AA6-A7C274286227}" srcOrd="1" destOrd="0" parTransId="{9EF8532D-63B2-4216-82F9-C646F470A3C8}" sibTransId="{3F472A08-BC97-4923-8261-ADEFC928B0E3}"/>
    <dgm:cxn modelId="{42F42F36-169B-498D-9BEF-AB8BDF081990}" srcId="{AF769DF3-020A-4166-BCEF-EF486D46C1EC}" destId="{262554EA-B0B1-4186-A8BA-B9CE87495B97}" srcOrd="2" destOrd="0" parTransId="{19A1D45E-5B10-41D8-B51E-CE3FDC381AA8}" sibTransId="{4890DD6E-AA00-457C-8A09-042AEB3C313B}"/>
    <dgm:cxn modelId="{221D4312-80F6-4F54-A8CA-27284BB1F37D}" srcId="{FD9CB945-9B0F-4FF0-9AA6-A7C274286227}" destId="{B5257A84-3B36-4527-8FBA-2902E6026C09}" srcOrd="0" destOrd="0" parTransId="{DA985905-2F4B-49BF-AA30-4524BFA27402}" sibTransId="{0EFDE637-0438-4F84-AD5F-F31C9147D537}"/>
    <dgm:cxn modelId="{306370A1-D205-4316-89E9-3E5EB894130E}" srcId="{17E784BA-C1C0-45F3-9395-684CB24A4F18}" destId="{1BBB08D4-CBF7-41C6-B84D-347B05890447}" srcOrd="0" destOrd="0" parTransId="{4FB9B39B-0878-4D61-BCC4-BAAE6C8350FF}" sibTransId="{79EA29B2-2658-4B9B-8586-8D8BFC79FE06}"/>
    <dgm:cxn modelId="{991854AB-E1B0-449D-B9EE-DE19B69D4283}" type="presOf" srcId="{1BBB08D4-CBF7-41C6-B84D-347B05890447}" destId="{11FF9D78-DF63-4F5B-A907-1BAD664A4162}" srcOrd="0" destOrd="0" presId="urn:microsoft.com/office/officeart/2009/3/layout/IncreasingArrowsProcess"/>
    <dgm:cxn modelId="{8C6B386D-689F-4F05-B013-41AB1EE68622}" type="presOf" srcId="{B5257A84-3B36-4527-8FBA-2902E6026C09}" destId="{6E2E8C25-10DF-4E39-99CF-A6B8E328BD7A}" srcOrd="0" destOrd="0" presId="urn:microsoft.com/office/officeart/2009/3/layout/IncreasingArrowsProcess"/>
    <dgm:cxn modelId="{B1479586-58B5-4502-98DC-0C5246CFEB27}" type="presOf" srcId="{FD9CB945-9B0F-4FF0-9AA6-A7C274286227}" destId="{5C75E3E8-A192-446A-83AC-BAD18CAF74ED}" srcOrd="0" destOrd="0" presId="urn:microsoft.com/office/officeart/2009/3/layout/IncreasingArrowsProcess"/>
    <dgm:cxn modelId="{1514CE16-51E7-43DB-8E43-CC5B53A5FD91}" type="presOf" srcId="{17E784BA-C1C0-45F3-9395-684CB24A4F18}" destId="{3BA6CACD-79FC-4BE6-A8D3-A38F115B8EFF}" srcOrd="0" destOrd="0" presId="urn:microsoft.com/office/officeart/2009/3/layout/IncreasingArrowsProcess"/>
    <dgm:cxn modelId="{70ED63B5-DFAC-445D-8D2F-11873C46C2DE}" type="presParOf" srcId="{A3A697F8-0043-4200-B0CA-6DFD53E346D7}" destId="{3BA6CACD-79FC-4BE6-A8D3-A38F115B8EFF}" srcOrd="0" destOrd="0" presId="urn:microsoft.com/office/officeart/2009/3/layout/IncreasingArrowsProcess"/>
    <dgm:cxn modelId="{C7027A42-975D-4728-924E-EACE65C8B489}" type="presParOf" srcId="{A3A697F8-0043-4200-B0CA-6DFD53E346D7}" destId="{11FF9D78-DF63-4F5B-A907-1BAD664A4162}" srcOrd="1" destOrd="0" presId="urn:microsoft.com/office/officeart/2009/3/layout/IncreasingArrowsProcess"/>
    <dgm:cxn modelId="{1B767D60-4EFB-4868-9B76-6429C78E5F4E}" type="presParOf" srcId="{A3A697F8-0043-4200-B0CA-6DFD53E346D7}" destId="{5C75E3E8-A192-446A-83AC-BAD18CAF74ED}" srcOrd="2" destOrd="0" presId="urn:microsoft.com/office/officeart/2009/3/layout/IncreasingArrowsProcess"/>
    <dgm:cxn modelId="{5D6EC558-6760-474D-AC3D-2B21AF9993D4}" type="presParOf" srcId="{A3A697F8-0043-4200-B0CA-6DFD53E346D7}" destId="{6E2E8C25-10DF-4E39-99CF-A6B8E328BD7A}" srcOrd="3" destOrd="0" presId="urn:microsoft.com/office/officeart/2009/3/layout/IncreasingArrowsProcess"/>
    <dgm:cxn modelId="{A733D488-E3DF-433E-A64F-72E40BC6D1E9}" type="presParOf" srcId="{A3A697F8-0043-4200-B0CA-6DFD53E346D7}" destId="{535D7E68-B568-4660-812A-EC6E03298DDB}" srcOrd="4" destOrd="0" presId="urn:microsoft.com/office/officeart/2009/3/layout/IncreasingArrowsProcess"/>
    <dgm:cxn modelId="{125FE9F7-B580-4C41-9403-93AC48DEF2D6}" type="presParOf" srcId="{A3A697F8-0043-4200-B0CA-6DFD53E346D7}" destId="{04ED4577-8F37-48E1-BD8C-04E15738299F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6EFE69-CF3A-4855-81FE-286F10CBE3D3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F515D050-C210-4CA7-84EC-06730FEF7568}">
      <dgm:prSet phldrT="[テキスト]"/>
      <dgm:spPr/>
      <dgm:t>
        <a:bodyPr/>
        <a:lstStyle/>
        <a:p>
          <a:r>
            <a:rPr kumimoji="1" lang="en-US" altLang="ja-JP" dirty="0"/>
            <a:t>Strong Interaction		Strength</a:t>
          </a:r>
          <a:r>
            <a:rPr kumimoji="1" lang="ja-JP" altLang="ja-JP" dirty="0"/>
            <a:t>：</a:t>
          </a:r>
          <a:r>
            <a:rPr kumimoji="1" lang="en-US" altLang="ja-JP" dirty="0"/>
            <a:t>1</a:t>
          </a:r>
          <a:endParaRPr kumimoji="1" lang="ja-JP" altLang="en-US" baseline="30000" dirty="0"/>
        </a:p>
      </dgm:t>
    </dgm:pt>
    <dgm:pt modelId="{EE967F1B-B8F0-408B-9EFE-5BEB8D6F7A4F}" type="parTrans" cxnId="{68663960-9E53-4219-BB22-F7B9F7CBFEB0}">
      <dgm:prSet/>
      <dgm:spPr/>
      <dgm:t>
        <a:bodyPr/>
        <a:lstStyle/>
        <a:p>
          <a:endParaRPr kumimoji="1" lang="ja-JP" altLang="en-US"/>
        </a:p>
      </dgm:t>
    </dgm:pt>
    <dgm:pt modelId="{E967A314-27E0-4B20-ABEC-0E08DCF4381D}" type="sibTrans" cxnId="{68663960-9E53-4219-BB22-F7B9F7CBFEB0}">
      <dgm:prSet/>
      <dgm:spPr/>
      <dgm:t>
        <a:bodyPr/>
        <a:lstStyle/>
        <a:p>
          <a:endParaRPr kumimoji="1" lang="ja-JP" altLang="en-US"/>
        </a:p>
      </dgm:t>
    </dgm:pt>
    <dgm:pt modelId="{11288FD4-6DB3-4D9D-A08A-19F8A4AB9F87}">
      <dgm:prSet phldrT="[テキスト]"/>
      <dgm:spPr/>
      <dgm:t>
        <a:bodyPr/>
        <a:lstStyle/>
        <a:p>
          <a:r>
            <a:rPr kumimoji="1" lang="en-US" altLang="ja-JP" dirty="0"/>
            <a:t>Electro-Magnetic Interaction	Strength</a:t>
          </a:r>
          <a:r>
            <a:rPr kumimoji="1" lang="ja-JP" altLang="ja-JP" dirty="0"/>
            <a:t>：</a:t>
          </a:r>
          <a:r>
            <a:rPr kumimoji="1" lang="en-US" altLang="ja-JP" dirty="0"/>
            <a:t>10</a:t>
          </a:r>
          <a:r>
            <a:rPr kumimoji="1" lang="en-US" altLang="ja-JP" baseline="30000" dirty="0"/>
            <a:t>-2</a:t>
          </a:r>
          <a:endParaRPr kumimoji="1" lang="ja-JP" altLang="en-US" dirty="0"/>
        </a:p>
      </dgm:t>
    </dgm:pt>
    <dgm:pt modelId="{E567ACBD-E8ED-47B2-A4AE-D8B878816A47}" type="parTrans" cxnId="{14CFE5F5-668A-4E52-8597-679316F84BDC}">
      <dgm:prSet/>
      <dgm:spPr/>
      <dgm:t>
        <a:bodyPr/>
        <a:lstStyle/>
        <a:p>
          <a:endParaRPr kumimoji="1" lang="ja-JP" altLang="en-US"/>
        </a:p>
      </dgm:t>
    </dgm:pt>
    <dgm:pt modelId="{5D7497AB-6B93-41AE-9FFA-98B37A4C9919}" type="sibTrans" cxnId="{14CFE5F5-668A-4E52-8597-679316F84BDC}">
      <dgm:prSet/>
      <dgm:spPr/>
      <dgm:t>
        <a:bodyPr/>
        <a:lstStyle/>
        <a:p>
          <a:endParaRPr kumimoji="1" lang="ja-JP" altLang="en-US"/>
        </a:p>
      </dgm:t>
    </dgm:pt>
    <dgm:pt modelId="{500B267B-24E4-4DAD-8A86-D4DA2F516AB7}">
      <dgm:prSet phldrT="[テキスト]"/>
      <dgm:spPr/>
      <dgm:t>
        <a:bodyPr/>
        <a:lstStyle/>
        <a:p>
          <a:r>
            <a:rPr kumimoji="1" lang="en-US" altLang="ja-JP" dirty="0"/>
            <a:t>Gravity				Strength</a:t>
          </a:r>
          <a:r>
            <a:rPr kumimoji="1" lang="ja-JP" altLang="en-US" dirty="0"/>
            <a:t>：</a:t>
          </a:r>
          <a:r>
            <a:rPr kumimoji="1" lang="en-US" altLang="en-US" dirty="0"/>
            <a:t>10</a:t>
          </a:r>
          <a:r>
            <a:rPr kumimoji="1" lang="en-US" altLang="en-US" baseline="30000" dirty="0"/>
            <a:t>-40</a:t>
          </a:r>
          <a:endParaRPr kumimoji="1" lang="ja-JP" altLang="en-US" dirty="0"/>
        </a:p>
      </dgm:t>
    </dgm:pt>
    <dgm:pt modelId="{C21D3264-5D58-4DF1-85E0-553087DC94F5}" type="parTrans" cxnId="{0FABB0DA-1D82-4637-B3C6-8FC8EDA5FC44}">
      <dgm:prSet/>
      <dgm:spPr/>
      <dgm:t>
        <a:bodyPr/>
        <a:lstStyle/>
        <a:p>
          <a:endParaRPr kumimoji="1" lang="ja-JP" altLang="en-US"/>
        </a:p>
      </dgm:t>
    </dgm:pt>
    <dgm:pt modelId="{16D8E660-415A-4367-A693-DCF5D20E8B3F}" type="sibTrans" cxnId="{0FABB0DA-1D82-4637-B3C6-8FC8EDA5FC44}">
      <dgm:prSet/>
      <dgm:spPr/>
      <dgm:t>
        <a:bodyPr/>
        <a:lstStyle/>
        <a:p>
          <a:endParaRPr kumimoji="1" lang="ja-JP" altLang="en-US"/>
        </a:p>
      </dgm:t>
    </dgm:pt>
    <dgm:pt modelId="{8D274068-D399-446F-BDD2-476F7D9D74F9}">
      <dgm:prSet phldrT="[テキスト]"/>
      <dgm:spPr/>
      <dgm:t>
        <a:bodyPr/>
        <a:lstStyle/>
        <a:p>
          <a:r>
            <a:rPr kumimoji="1" lang="en-US" altLang="ja-JP" dirty="0"/>
            <a:t>Weak Interaction		Strength</a:t>
          </a:r>
          <a:r>
            <a:rPr kumimoji="1" lang="ja-JP" altLang="ja-JP" dirty="0"/>
            <a:t>：</a:t>
          </a:r>
          <a:r>
            <a:rPr kumimoji="1" lang="en-US" altLang="ja-JP" dirty="0"/>
            <a:t>10</a:t>
          </a:r>
          <a:r>
            <a:rPr kumimoji="1" lang="en-US" altLang="ja-JP" baseline="30000" dirty="0"/>
            <a:t>-5</a:t>
          </a:r>
          <a:endParaRPr kumimoji="1" lang="ja-JP" altLang="en-US" dirty="0"/>
        </a:p>
      </dgm:t>
    </dgm:pt>
    <dgm:pt modelId="{89F77AAA-7FA6-4B65-B4F1-A553004400CB}" type="parTrans" cxnId="{7483C7A5-A34B-4470-B35A-AF90DEFCFB07}">
      <dgm:prSet/>
      <dgm:spPr/>
      <dgm:t>
        <a:bodyPr/>
        <a:lstStyle/>
        <a:p>
          <a:endParaRPr kumimoji="1" lang="ja-JP" altLang="en-US"/>
        </a:p>
      </dgm:t>
    </dgm:pt>
    <dgm:pt modelId="{A505F0D9-1E49-4A61-A7A0-20852C52F339}" type="sibTrans" cxnId="{7483C7A5-A34B-4470-B35A-AF90DEFCFB07}">
      <dgm:prSet/>
      <dgm:spPr/>
      <dgm:t>
        <a:bodyPr/>
        <a:lstStyle/>
        <a:p>
          <a:endParaRPr kumimoji="1" lang="ja-JP" altLang="en-US"/>
        </a:p>
      </dgm:t>
    </dgm:pt>
    <dgm:pt modelId="{75589FAC-C397-4DBA-8FCF-831F165C7982}" type="pres">
      <dgm:prSet presAssocID="{186EFE69-CF3A-4855-81FE-286F10CBE3D3}" presName="linear" presStyleCnt="0">
        <dgm:presLayoutVars>
          <dgm:animLvl val="lvl"/>
          <dgm:resizeHandles val="exact"/>
        </dgm:presLayoutVars>
      </dgm:prSet>
      <dgm:spPr/>
    </dgm:pt>
    <dgm:pt modelId="{3CA66C1E-2350-4B02-AF08-DECF8EB3B954}" type="pres">
      <dgm:prSet presAssocID="{F515D050-C210-4CA7-84EC-06730FEF756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1F82BAA6-FB48-4B25-9B05-B16191C7F494}" type="pres">
      <dgm:prSet presAssocID="{E967A314-27E0-4B20-ABEC-0E08DCF4381D}" presName="spacer" presStyleCnt="0"/>
      <dgm:spPr/>
    </dgm:pt>
    <dgm:pt modelId="{6688E2C6-57D1-4BFE-A8A0-44E6194E7CD7}" type="pres">
      <dgm:prSet presAssocID="{11288FD4-6DB3-4D9D-A08A-19F8A4AB9F87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3471C105-3CA1-409B-B508-681BB23F4E81}" type="pres">
      <dgm:prSet presAssocID="{5D7497AB-6B93-41AE-9FFA-98B37A4C9919}" presName="spacer" presStyleCnt="0"/>
      <dgm:spPr/>
    </dgm:pt>
    <dgm:pt modelId="{3A889449-1514-48A1-AD8A-578464A342A8}" type="pres">
      <dgm:prSet presAssocID="{8D274068-D399-446F-BDD2-476F7D9D74F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2FB2C06-C837-4E68-8B36-5D9D6E2A074C}" type="pres">
      <dgm:prSet presAssocID="{A505F0D9-1E49-4A61-A7A0-20852C52F339}" presName="spacer" presStyleCnt="0"/>
      <dgm:spPr/>
    </dgm:pt>
    <dgm:pt modelId="{918F5516-0DC9-4902-A43A-BEEFDE3D3B9F}" type="pres">
      <dgm:prSet presAssocID="{500B267B-24E4-4DAD-8A86-D4DA2F516AB7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0FABB0DA-1D82-4637-B3C6-8FC8EDA5FC44}" srcId="{186EFE69-CF3A-4855-81FE-286F10CBE3D3}" destId="{500B267B-24E4-4DAD-8A86-D4DA2F516AB7}" srcOrd="3" destOrd="0" parTransId="{C21D3264-5D58-4DF1-85E0-553087DC94F5}" sibTransId="{16D8E660-415A-4367-A693-DCF5D20E8B3F}"/>
    <dgm:cxn modelId="{012252FD-AEC9-4CCF-8BBC-3FE873AF7366}" type="presOf" srcId="{500B267B-24E4-4DAD-8A86-D4DA2F516AB7}" destId="{918F5516-0DC9-4902-A43A-BEEFDE3D3B9F}" srcOrd="0" destOrd="0" presId="urn:microsoft.com/office/officeart/2005/8/layout/vList2"/>
    <dgm:cxn modelId="{7483C7A5-A34B-4470-B35A-AF90DEFCFB07}" srcId="{186EFE69-CF3A-4855-81FE-286F10CBE3D3}" destId="{8D274068-D399-446F-BDD2-476F7D9D74F9}" srcOrd="2" destOrd="0" parTransId="{89F77AAA-7FA6-4B65-B4F1-A553004400CB}" sibTransId="{A505F0D9-1E49-4A61-A7A0-20852C52F339}"/>
    <dgm:cxn modelId="{CC408AF1-DE00-4718-B527-DFD73773B099}" type="presOf" srcId="{186EFE69-CF3A-4855-81FE-286F10CBE3D3}" destId="{75589FAC-C397-4DBA-8FCF-831F165C7982}" srcOrd="0" destOrd="0" presId="urn:microsoft.com/office/officeart/2005/8/layout/vList2"/>
    <dgm:cxn modelId="{E6689FCD-613B-4281-9FC7-48045142510E}" type="presOf" srcId="{11288FD4-6DB3-4D9D-A08A-19F8A4AB9F87}" destId="{6688E2C6-57D1-4BFE-A8A0-44E6194E7CD7}" srcOrd="0" destOrd="0" presId="urn:microsoft.com/office/officeart/2005/8/layout/vList2"/>
    <dgm:cxn modelId="{76B36236-DC2C-4D99-B194-2D776110FDCA}" type="presOf" srcId="{F515D050-C210-4CA7-84EC-06730FEF7568}" destId="{3CA66C1E-2350-4B02-AF08-DECF8EB3B954}" srcOrd="0" destOrd="0" presId="urn:microsoft.com/office/officeart/2005/8/layout/vList2"/>
    <dgm:cxn modelId="{296D8B92-9ACD-430C-9F1B-301E71CF4FD2}" type="presOf" srcId="{8D274068-D399-446F-BDD2-476F7D9D74F9}" destId="{3A889449-1514-48A1-AD8A-578464A342A8}" srcOrd="0" destOrd="0" presId="urn:microsoft.com/office/officeart/2005/8/layout/vList2"/>
    <dgm:cxn modelId="{14CFE5F5-668A-4E52-8597-679316F84BDC}" srcId="{186EFE69-CF3A-4855-81FE-286F10CBE3D3}" destId="{11288FD4-6DB3-4D9D-A08A-19F8A4AB9F87}" srcOrd="1" destOrd="0" parTransId="{E567ACBD-E8ED-47B2-A4AE-D8B878816A47}" sibTransId="{5D7497AB-6B93-41AE-9FFA-98B37A4C9919}"/>
    <dgm:cxn modelId="{68663960-9E53-4219-BB22-F7B9F7CBFEB0}" srcId="{186EFE69-CF3A-4855-81FE-286F10CBE3D3}" destId="{F515D050-C210-4CA7-84EC-06730FEF7568}" srcOrd="0" destOrd="0" parTransId="{EE967F1B-B8F0-408B-9EFE-5BEB8D6F7A4F}" sibTransId="{E967A314-27E0-4B20-ABEC-0E08DCF4381D}"/>
    <dgm:cxn modelId="{E8472866-8664-47E4-969B-F6D2463A5FC7}" type="presParOf" srcId="{75589FAC-C397-4DBA-8FCF-831F165C7982}" destId="{3CA66C1E-2350-4B02-AF08-DECF8EB3B954}" srcOrd="0" destOrd="0" presId="urn:microsoft.com/office/officeart/2005/8/layout/vList2"/>
    <dgm:cxn modelId="{6C1572C5-2FE3-4C2B-9CE4-68361A331876}" type="presParOf" srcId="{75589FAC-C397-4DBA-8FCF-831F165C7982}" destId="{1F82BAA6-FB48-4B25-9B05-B16191C7F494}" srcOrd="1" destOrd="0" presId="urn:microsoft.com/office/officeart/2005/8/layout/vList2"/>
    <dgm:cxn modelId="{4EAC12B8-0506-4A79-B80B-B7E74641F7FE}" type="presParOf" srcId="{75589FAC-C397-4DBA-8FCF-831F165C7982}" destId="{6688E2C6-57D1-4BFE-A8A0-44E6194E7CD7}" srcOrd="2" destOrd="0" presId="urn:microsoft.com/office/officeart/2005/8/layout/vList2"/>
    <dgm:cxn modelId="{228507B9-95A7-4B1A-84D7-62DB6A7A8B85}" type="presParOf" srcId="{75589FAC-C397-4DBA-8FCF-831F165C7982}" destId="{3471C105-3CA1-409B-B508-681BB23F4E81}" srcOrd="3" destOrd="0" presId="urn:microsoft.com/office/officeart/2005/8/layout/vList2"/>
    <dgm:cxn modelId="{70F5E73F-C25E-4F9C-99BE-EA12BD55706B}" type="presParOf" srcId="{75589FAC-C397-4DBA-8FCF-831F165C7982}" destId="{3A889449-1514-48A1-AD8A-578464A342A8}" srcOrd="4" destOrd="0" presId="urn:microsoft.com/office/officeart/2005/8/layout/vList2"/>
    <dgm:cxn modelId="{C4D2F424-67DB-44ED-8587-D5265B9BDB95}" type="presParOf" srcId="{75589FAC-C397-4DBA-8FCF-831F165C7982}" destId="{92FB2C06-C837-4E68-8B36-5D9D6E2A074C}" srcOrd="5" destOrd="0" presId="urn:microsoft.com/office/officeart/2005/8/layout/vList2"/>
    <dgm:cxn modelId="{16801DFE-D52E-45A9-BCCE-7D487D70B1E1}" type="presParOf" srcId="{75589FAC-C397-4DBA-8FCF-831F165C7982}" destId="{918F5516-0DC9-4902-A43A-BEEFDE3D3B9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A6CACD-79FC-4BE6-A8D3-A38F115B8EFF}">
      <dsp:nvSpPr>
        <dsp:cNvPr id="0" name=""/>
        <dsp:cNvSpPr/>
      </dsp:nvSpPr>
      <dsp:spPr>
        <a:xfrm>
          <a:off x="0" y="570470"/>
          <a:ext cx="8184937" cy="1192038"/>
        </a:xfrm>
        <a:prstGeom prst="rightArrow">
          <a:avLst>
            <a:gd name="adj1" fmla="val 5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254000" bIns="189236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700" kern="1200" dirty="0"/>
            <a:t>Primary Proton Beam</a:t>
          </a:r>
          <a:endParaRPr kumimoji="1" lang="ja-JP" altLang="en-US" sz="1700" kern="1200" dirty="0"/>
        </a:p>
      </dsp:txBody>
      <dsp:txXfrm>
        <a:off x="0" y="868480"/>
        <a:ext cx="7886928" cy="596019"/>
      </dsp:txXfrm>
    </dsp:sp>
    <dsp:sp modelId="{11FF9D78-DF63-4F5B-A907-1BAD664A4162}">
      <dsp:nvSpPr>
        <dsp:cNvPr id="0" name=""/>
        <dsp:cNvSpPr/>
      </dsp:nvSpPr>
      <dsp:spPr>
        <a:xfrm>
          <a:off x="0" y="1489704"/>
          <a:ext cx="2520960" cy="229630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700" kern="1200" dirty="0" err="1"/>
            <a:t>pA</a:t>
          </a:r>
          <a:r>
            <a:rPr kumimoji="1" lang="en-US" altLang="ja-JP" sz="1700" kern="1200" dirty="0"/>
            <a:t> reaction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700" kern="1200" dirty="0"/>
            <a:t>Vector meson spectra via Di-electron measurements</a:t>
          </a:r>
          <a:endParaRPr kumimoji="1" lang="ja-JP" altLang="en-US" sz="1700" kern="1200" dirty="0"/>
        </a:p>
      </dsp:txBody>
      <dsp:txXfrm>
        <a:off x="0" y="1489704"/>
        <a:ext cx="2520960" cy="2296305"/>
      </dsp:txXfrm>
    </dsp:sp>
    <dsp:sp modelId="{5C75E3E8-A192-446A-83AC-BAD18CAF74ED}">
      <dsp:nvSpPr>
        <dsp:cNvPr id="0" name=""/>
        <dsp:cNvSpPr/>
      </dsp:nvSpPr>
      <dsp:spPr>
        <a:xfrm>
          <a:off x="2520960" y="967817"/>
          <a:ext cx="5663976" cy="1192038"/>
        </a:xfrm>
        <a:prstGeom prst="rightArrow">
          <a:avLst>
            <a:gd name="adj1" fmla="val 50000"/>
            <a:gd name="adj2" fmla="val 500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254000" bIns="189236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700" kern="1200" dirty="0"/>
            <a:t>Secondary Beam</a:t>
          </a:r>
          <a:endParaRPr kumimoji="1" lang="ja-JP" altLang="en-US" sz="1700" kern="1200" dirty="0"/>
        </a:p>
      </dsp:txBody>
      <dsp:txXfrm>
        <a:off x="2520960" y="1265827"/>
        <a:ext cx="5365967" cy="596019"/>
      </dsp:txXfrm>
    </dsp:sp>
    <dsp:sp modelId="{6E2E8C25-10DF-4E39-99CF-A6B8E328BD7A}">
      <dsp:nvSpPr>
        <dsp:cNvPr id="0" name=""/>
        <dsp:cNvSpPr/>
      </dsp:nvSpPr>
      <dsp:spPr>
        <a:xfrm>
          <a:off x="2520960" y="1887050"/>
          <a:ext cx="2520960" cy="229630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700" kern="1200" dirty="0" err="1">
              <a:latin typeface="Symbol" panose="05050102010706020507" pitchFamily="18" charset="2"/>
            </a:rPr>
            <a:t>p</a:t>
          </a:r>
          <a:r>
            <a:rPr kumimoji="1" lang="en-US" altLang="ja-JP" sz="1700" kern="1200" dirty="0" err="1"/>
            <a:t>A</a:t>
          </a:r>
          <a:r>
            <a:rPr kumimoji="1" lang="en-US" altLang="ja-JP" sz="1700" kern="1200" dirty="0"/>
            <a:t> reaction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700" kern="1200" dirty="0"/>
            <a:t>Exclusive measurements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700" kern="1200" dirty="0"/>
            <a:t>Resonance Study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700" kern="1200" dirty="0"/>
            <a:t>Charmed Baryon</a:t>
          </a:r>
        </a:p>
      </dsp:txBody>
      <dsp:txXfrm>
        <a:off x="2520960" y="1887050"/>
        <a:ext cx="2520960" cy="2296305"/>
      </dsp:txXfrm>
    </dsp:sp>
    <dsp:sp modelId="{535D7E68-B568-4660-812A-EC6E03298DDB}">
      <dsp:nvSpPr>
        <dsp:cNvPr id="0" name=""/>
        <dsp:cNvSpPr/>
      </dsp:nvSpPr>
      <dsp:spPr>
        <a:xfrm>
          <a:off x="5041921" y="1365163"/>
          <a:ext cx="3143015" cy="1192038"/>
        </a:xfrm>
        <a:prstGeom prst="rightArrow">
          <a:avLst>
            <a:gd name="adj1" fmla="val 50000"/>
            <a:gd name="adj2" fmla="val 5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254000" bIns="189236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700" kern="1200" dirty="0"/>
            <a:t>Heavy Ion Beam</a:t>
          </a:r>
          <a:endParaRPr kumimoji="1" lang="ja-JP" altLang="en-US" sz="1700" kern="1200" dirty="0"/>
        </a:p>
      </dsp:txBody>
      <dsp:txXfrm>
        <a:off x="5041921" y="1663173"/>
        <a:ext cx="2845006" cy="596019"/>
      </dsp:txXfrm>
    </dsp:sp>
    <dsp:sp modelId="{04ED4577-8F37-48E1-BD8C-04E15738299F}">
      <dsp:nvSpPr>
        <dsp:cNvPr id="0" name=""/>
        <dsp:cNvSpPr/>
      </dsp:nvSpPr>
      <dsp:spPr>
        <a:xfrm>
          <a:off x="5041921" y="2284397"/>
          <a:ext cx="2520960" cy="226269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700" kern="1200" dirty="0"/>
            <a:t>AA reaction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700" kern="1200" dirty="0"/>
            <a:t>Vector meson in high density matter</a:t>
          </a:r>
          <a:endParaRPr kumimoji="1" lang="ja-JP" altLang="en-US" sz="1700" kern="1200" dirty="0"/>
        </a:p>
      </dsp:txBody>
      <dsp:txXfrm>
        <a:off x="5041921" y="2284397"/>
        <a:ext cx="2520960" cy="22626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A66C1E-2350-4B02-AF08-DECF8EB3B954}">
      <dsp:nvSpPr>
        <dsp:cNvPr id="0" name=""/>
        <dsp:cNvSpPr/>
      </dsp:nvSpPr>
      <dsp:spPr>
        <a:xfrm>
          <a:off x="0" y="715329"/>
          <a:ext cx="8223543" cy="89225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900" kern="1200" dirty="0"/>
            <a:t>Strong Interaction		Strength</a:t>
          </a:r>
          <a:r>
            <a:rPr kumimoji="1" lang="ja-JP" altLang="ja-JP" sz="2900" kern="1200" dirty="0"/>
            <a:t>：</a:t>
          </a:r>
          <a:r>
            <a:rPr kumimoji="1" lang="en-US" altLang="ja-JP" sz="2900" kern="1200" dirty="0"/>
            <a:t>1</a:t>
          </a:r>
          <a:endParaRPr kumimoji="1" lang="ja-JP" altLang="en-US" sz="2900" kern="1200" baseline="30000" dirty="0"/>
        </a:p>
      </dsp:txBody>
      <dsp:txXfrm>
        <a:off x="43556" y="758885"/>
        <a:ext cx="8136431" cy="805140"/>
      </dsp:txXfrm>
    </dsp:sp>
    <dsp:sp modelId="{6688E2C6-57D1-4BFE-A8A0-44E6194E7CD7}">
      <dsp:nvSpPr>
        <dsp:cNvPr id="0" name=""/>
        <dsp:cNvSpPr/>
      </dsp:nvSpPr>
      <dsp:spPr>
        <a:xfrm>
          <a:off x="0" y="1691102"/>
          <a:ext cx="8223543" cy="892252"/>
        </a:xfrm>
        <a:prstGeom prst="round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900" kern="1200" dirty="0"/>
            <a:t>Electro-Magnetic Interaction	Strength</a:t>
          </a:r>
          <a:r>
            <a:rPr kumimoji="1" lang="ja-JP" altLang="ja-JP" sz="2900" kern="1200" dirty="0"/>
            <a:t>：</a:t>
          </a:r>
          <a:r>
            <a:rPr kumimoji="1" lang="en-US" altLang="ja-JP" sz="2900" kern="1200" dirty="0"/>
            <a:t>10</a:t>
          </a:r>
          <a:r>
            <a:rPr kumimoji="1" lang="en-US" altLang="ja-JP" sz="2900" kern="1200" baseline="30000" dirty="0"/>
            <a:t>-2</a:t>
          </a:r>
          <a:endParaRPr kumimoji="1" lang="ja-JP" altLang="en-US" sz="2900" kern="1200" dirty="0"/>
        </a:p>
      </dsp:txBody>
      <dsp:txXfrm>
        <a:off x="43556" y="1734658"/>
        <a:ext cx="8136431" cy="805140"/>
      </dsp:txXfrm>
    </dsp:sp>
    <dsp:sp modelId="{3A889449-1514-48A1-AD8A-578464A342A8}">
      <dsp:nvSpPr>
        <dsp:cNvPr id="0" name=""/>
        <dsp:cNvSpPr/>
      </dsp:nvSpPr>
      <dsp:spPr>
        <a:xfrm>
          <a:off x="0" y="2666875"/>
          <a:ext cx="8223543" cy="892252"/>
        </a:xfrm>
        <a:prstGeom prst="round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900" kern="1200" dirty="0"/>
            <a:t>Weak Interaction		Strength</a:t>
          </a:r>
          <a:r>
            <a:rPr kumimoji="1" lang="ja-JP" altLang="ja-JP" sz="2900" kern="1200" dirty="0"/>
            <a:t>：</a:t>
          </a:r>
          <a:r>
            <a:rPr kumimoji="1" lang="en-US" altLang="ja-JP" sz="2900" kern="1200" dirty="0"/>
            <a:t>10</a:t>
          </a:r>
          <a:r>
            <a:rPr kumimoji="1" lang="en-US" altLang="ja-JP" sz="2900" kern="1200" baseline="30000" dirty="0"/>
            <a:t>-5</a:t>
          </a:r>
          <a:endParaRPr kumimoji="1" lang="ja-JP" altLang="en-US" sz="2900" kern="1200" dirty="0"/>
        </a:p>
      </dsp:txBody>
      <dsp:txXfrm>
        <a:off x="43556" y="2710431"/>
        <a:ext cx="8136431" cy="805140"/>
      </dsp:txXfrm>
    </dsp:sp>
    <dsp:sp modelId="{918F5516-0DC9-4902-A43A-BEEFDE3D3B9F}">
      <dsp:nvSpPr>
        <dsp:cNvPr id="0" name=""/>
        <dsp:cNvSpPr/>
      </dsp:nvSpPr>
      <dsp:spPr>
        <a:xfrm>
          <a:off x="0" y="3642647"/>
          <a:ext cx="8223543" cy="892252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900" kern="1200" dirty="0"/>
            <a:t>Gravity				Strength</a:t>
          </a:r>
          <a:r>
            <a:rPr kumimoji="1" lang="ja-JP" altLang="en-US" sz="2900" kern="1200" dirty="0"/>
            <a:t>：</a:t>
          </a:r>
          <a:r>
            <a:rPr kumimoji="1" lang="en-US" altLang="en-US" sz="2900" kern="1200" dirty="0"/>
            <a:t>10</a:t>
          </a:r>
          <a:r>
            <a:rPr kumimoji="1" lang="en-US" altLang="en-US" sz="2900" kern="1200" baseline="30000" dirty="0"/>
            <a:t>-40</a:t>
          </a:r>
          <a:endParaRPr kumimoji="1" lang="ja-JP" altLang="en-US" sz="2900" kern="1200" dirty="0"/>
        </a:p>
      </dsp:txBody>
      <dsp:txXfrm>
        <a:off x="43556" y="3686203"/>
        <a:ext cx="8136431" cy="8051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53884-7260-4672-90BE-237B6B9D49DA}" type="datetimeFigureOut">
              <a:rPr kumimoji="1" lang="ja-JP" altLang="en-US" smtClean="0"/>
              <a:t>2016/11/4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DE7BA6-E306-48A7-8BF6-E8F00F12EA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391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0B039C03-9A46-4517-9D46-1B0301C0A01F}" type="slidenum">
              <a:rPr lang="en-US" altLang="ja-JP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3</a:t>
            </a:fld>
            <a:endParaRPr lang="en-US" altLang="ja-JP">
              <a:ea typeface="ＭＳ Ｐゴシック" panose="020B0600070205080204" pitchFamily="50" charset="-128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0215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ja-JP" alt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8314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8907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1151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8399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457657-0BDC-47EA-92BF-55605E0191CB}" type="slidenum">
              <a:rPr lang="en-US" altLang="ja-JP" smtClean="0">
                <a:solidFill>
                  <a:prstClr val="black"/>
                </a:solidFill>
                <a:latin typeface="Arial" pitchFamily="34" charset="0"/>
              </a:rPr>
              <a:pPr/>
              <a:t>35</a:t>
            </a:fld>
            <a:endParaRPr lang="en-US" altLang="ja-JP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1233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231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CB0E1C92-E6BF-427A-AC73-98BBB5CFC82C}" type="slidenum">
              <a:rPr lang="en-US" altLang="ja-JP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4</a:t>
            </a:fld>
            <a:endParaRPr lang="en-US" altLang="ja-JP">
              <a:ea typeface="ＭＳ Ｐゴシック" panose="020B0600070205080204" pitchFamily="50" charset="-128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732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CE3663F9-8281-452C-96CE-68884D1E476E}" type="slidenum">
              <a:rPr lang="en-US" altLang="ja-JP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5</a:t>
            </a:fld>
            <a:endParaRPr lang="en-US" altLang="ja-JP">
              <a:ea typeface="ＭＳ Ｐゴシック" panose="020B0600070205080204" pitchFamily="50" charset="-128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657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D232DF-9D89-4B27-9B08-2AA467A22039}" type="slidenum">
              <a:rPr lang="en-US" altLang="ja-JP">
                <a:solidFill>
                  <a:prstClr val="black"/>
                </a:solidFill>
              </a:rPr>
              <a:pPr/>
              <a:t>11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26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4250" y="685800"/>
            <a:ext cx="1284288" cy="962025"/>
          </a:xfrm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1697038"/>
            <a:ext cx="5030787" cy="6859587"/>
          </a:xfrm>
        </p:spPr>
        <p:txBody>
          <a:bodyPr/>
          <a:lstStyle/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600767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13D239-DAA5-4DA6-AB88-87FF1F90E693}" type="slidenum">
              <a:rPr lang="en-US" altLang="ja-JP">
                <a:solidFill>
                  <a:prstClr val="black"/>
                </a:solidFill>
              </a:rPr>
              <a:pPr/>
              <a:t>12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685800"/>
            <a:ext cx="1284287" cy="962025"/>
          </a:xfrm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1697038"/>
            <a:ext cx="5030787" cy="6859587"/>
          </a:xfrm>
        </p:spPr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9689067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DAA53B-216F-4DA7-8D12-67AB49C2F6AE}" type="slidenum">
              <a:rPr lang="en-US" altLang="ja-JP" smtClean="0">
                <a:solidFill>
                  <a:prstClr val="black"/>
                </a:solidFill>
                <a:latin typeface="Arial" pitchFamily="34" charset="0"/>
              </a:rPr>
              <a:pPr/>
              <a:t>14</a:t>
            </a:fld>
            <a:endParaRPr lang="en-US" altLang="ja-JP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2850" y="1025525"/>
            <a:ext cx="4673600" cy="3505200"/>
          </a:xfrm>
          <a:solidFill>
            <a:srgbClr val="FFFFFF"/>
          </a:solidFill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82974" y="4872104"/>
            <a:ext cx="4938286" cy="3891285"/>
          </a:xfrm>
          <a:noFill/>
          <a:ln/>
        </p:spPr>
        <p:txBody>
          <a:bodyPr wrap="none" anchor="ctr"/>
          <a:lstStyle/>
          <a:p>
            <a:endParaRPr lang="ja-JP" altLang="ja-JP">
              <a:latin typeface="Arial" pitchFamily="34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86117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14965-CECA-4C07-B34D-2B2F12438E2E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5202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E7A60-BEDD-4E58-87A3-4433F647D6EC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430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F14C-BB46-42FB-A4CF-21E333E8C2D5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9342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CB5-2656-42E1-948F-2D21C04DBE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4865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CB5-2656-42E1-948F-2D21C04DBE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6425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CB5-2656-42E1-948F-2D21C04DBE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496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CB5-2656-42E1-948F-2D21C04DBE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4877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CB5-2656-42E1-948F-2D21C04DBE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066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CB5-2656-42E1-948F-2D21C04DBE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379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CB5-2656-42E1-948F-2D21C04DBE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8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CB5-2656-42E1-948F-2D21C04DBE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786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CB5-2656-42E1-948F-2D21C04DBE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984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CB5-2656-42E1-948F-2D21C04DBE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9536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CB5-2656-42E1-948F-2D21C04DBE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0961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2BCB5-2656-42E1-948F-2D21C04DBE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601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43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png"/><Relationship Id="rId9" Type="http://schemas.openxmlformats.org/officeDocument/2006/relationships/image" Target="../media/image39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jpeg"/><Relationship Id="rId4" Type="http://schemas.microsoft.com/office/2007/relationships/hdphoto" Target="../media/hdphoto1.wdp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0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1057" y="1134474"/>
            <a:ext cx="7661885" cy="2387600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In-medium mass modification of hadrons at KEK and J-PARC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4074379"/>
            <a:ext cx="6858000" cy="1655762"/>
          </a:xfrm>
        </p:spPr>
        <p:txBody>
          <a:bodyPr/>
          <a:lstStyle/>
          <a:p>
            <a:r>
              <a:rPr kumimoji="1" lang="en-US" altLang="ja-JP" dirty="0"/>
              <a:t>K. Ozawa </a:t>
            </a:r>
          </a:p>
          <a:p>
            <a:r>
              <a:rPr kumimoji="1" lang="en-US" altLang="ja-JP" dirty="0"/>
              <a:t>(KEK, University of Tokyo, </a:t>
            </a:r>
            <a:r>
              <a:rPr kumimoji="1" lang="en-US" altLang="ja-JP" dirty="0">
                <a:solidFill>
                  <a:srgbClr val="FF0000"/>
                </a:solidFill>
              </a:rPr>
              <a:t>KRF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73012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37956"/>
            <a:ext cx="7886700" cy="755165"/>
          </a:xfrm>
        </p:spPr>
        <p:txBody>
          <a:bodyPr/>
          <a:lstStyle/>
          <a:p>
            <a:r>
              <a:rPr kumimoji="1" lang="en-US" altLang="ja-JP" dirty="0"/>
              <a:t>Many measurements are done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17051" y="1662169"/>
            <a:ext cx="6928780" cy="4890068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/>
              <a:t>High energy heavy ion collisions</a:t>
            </a:r>
          </a:p>
          <a:p>
            <a:pPr lvl="1"/>
            <a:r>
              <a:rPr lang="en-US" altLang="ja-JP" dirty="0"/>
              <a:t>SPS-NA60 </a:t>
            </a:r>
            <a:r>
              <a:rPr lang="en-US" altLang="ja-JP" sz="2100" dirty="0"/>
              <a:t>(</a:t>
            </a:r>
            <a:r>
              <a:rPr lang="en-US" altLang="ja-JP" sz="2100" dirty="0">
                <a:ea typeface="ＭＳ Ｐ明朝" pitchFamily="18" charset="-128"/>
              </a:rPr>
              <a:t>PRL 96 (2006) 162302</a:t>
            </a:r>
            <a:r>
              <a:rPr lang="en-US" altLang="ja-JP" sz="2100" dirty="0"/>
              <a:t>)</a:t>
            </a:r>
          </a:p>
          <a:p>
            <a:pPr lvl="2"/>
            <a:r>
              <a:rPr lang="en-US" altLang="ja-JP" dirty="0">
                <a:ea typeface="ＭＳ Ｐ明朝" pitchFamily="18" charset="-128"/>
              </a:rPr>
              <a:t>Modification of </a:t>
            </a:r>
            <a:r>
              <a:rPr lang="en-US" altLang="ja-JP" dirty="0">
                <a:latin typeface="Symbol" pitchFamily="18" charset="2"/>
                <a:ea typeface="ＭＳ Ｐ明朝" pitchFamily="18" charset="-128"/>
              </a:rPr>
              <a:t>r</a:t>
            </a:r>
            <a:r>
              <a:rPr lang="en-US" altLang="ja-JP" dirty="0">
                <a:ea typeface="ＭＳ Ｐ明朝" pitchFamily="18" charset="-128"/>
              </a:rPr>
              <a:t> meson due to hadronic effects</a:t>
            </a:r>
          </a:p>
          <a:p>
            <a:pPr lvl="1"/>
            <a:r>
              <a:rPr lang="en-US" altLang="ja-JP" dirty="0"/>
              <a:t>RHIC-STAR</a:t>
            </a:r>
            <a:r>
              <a:rPr lang="en-US" altLang="ja-JP" sz="2100" dirty="0">
                <a:solidFill>
                  <a:prstClr val="black"/>
                </a:solidFill>
              </a:rPr>
              <a:t> (PRL113(2014) 022301)</a:t>
            </a:r>
            <a:endParaRPr lang="en-US" altLang="ja-JP" dirty="0"/>
          </a:p>
          <a:p>
            <a:pPr lvl="1"/>
            <a:r>
              <a:rPr lang="en-US" altLang="ja-JP" dirty="0">
                <a:solidFill>
                  <a:srgbClr val="FF0000"/>
                </a:solidFill>
              </a:rPr>
              <a:t>RHIC-PHENIX </a:t>
            </a:r>
            <a:r>
              <a:rPr lang="en-US" altLang="ja-JP" sz="2100" dirty="0">
                <a:solidFill>
                  <a:srgbClr val="FF0000"/>
                </a:solidFill>
              </a:rPr>
              <a:t>(PRC81(2010) 034911, PRC93(2016)014904 )</a:t>
            </a:r>
          </a:p>
          <a:p>
            <a:pPr lvl="2"/>
            <a:r>
              <a:rPr lang="en-US" altLang="ja-JP" dirty="0"/>
              <a:t>Enhancement in low mass region</a:t>
            </a:r>
          </a:p>
          <a:p>
            <a:pPr marL="0" indent="0">
              <a:buNone/>
            </a:pPr>
            <a:endParaRPr lang="en-US" altLang="ja-JP" dirty="0"/>
          </a:p>
          <a:p>
            <a:r>
              <a:rPr lang="en-US" altLang="ja-JP" dirty="0"/>
              <a:t>Nuclear targets</a:t>
            </a:r>
          </a:p>
          <a:p>
            <a:pPr lvl="1"/>
            <a:r>
              <a:rPr lang="en-US" altLang="ja-JP" dirty="0"/>
              <a:t>HADES </a:t>
            </a:r>
            <a:r>
              <a:rPr lang="en-US" altLang="ja-JP" sz="2300" dirty="0"/>
              <a:t>(G. </a:t>
            </a:r>
            <a:r>
              <a:rPr lang="en-US" altLang="ja-JP" sz="2300" dirty="0" err="1"/>
              <a:t>Agakishiev</a:t>
            </a:r>
            <a:r>
              <a:rPr lang="en-US" altLang="ja-JP" sz="2300" dirty="0"/>
              <a:t> et al. Eur. Phys. J. A 48 64 (2012).)</a:t>
            </a:r>
          </a:p>
          <a:p>
            <a:pPr lvl="2"/>
            <a:r>
              <a:rPr lang="en-US" altLang="ja-JP" dirty="0">
                <a:solidFill>
                  <a:prstClr val="black"/>
                </a:solidFill>
              </a:rPr>
              <a:t>Enhancement in low mass region</a:t>
            </a:r>
            <a:endParaRPr lang="en-US" altLang="ja-JP" sz="1900" dirty="0"/>
          </a:p>
          <a:p>
            <a:pPr lvl="1"/>
            <a:r>
              <a:rPr lang="en-US" altLang="ja-JP" dirty="0"/>
              <a:t>CBELSA/TAPS </a:t>
            </a:r>
            <a:r>
              <a:rPr lang="en-US" altLang="ja-JP" sz="2300" dirty="0"/>
              <a:t>(</a:t>
            </a:r>
            <a:r>
              <a:rPr lang="en-US" altLang="ja-JP" sz="2300" dirty="0" err="1"/>
              <a:t>Phys.Rev</a:t>
            </a:r>
            <a:r>
              <a:rPr lang="en-US" altLang="ja-JP" sz="2300" dirty="0"/>
              <a:t>. C82 (2010) 035209)</a:t>
            </a:r>
          </a:p>
          <a:p>
            <a:pPr lvl="2"/>
            <a:r>
              <a:rPr lang="en-US" altLang="ja-JP" dirty="0"/>
              <a:t>Modification of </a:t>
            </a:r>
            <a:r>
              <a:rPr lang="en-US" altLang="ja-JP" dirty="0">
                <a:latin typeface="Symbol" pitchFamily="18" charset="2"/>
              </a:rPr>
              <a:t>w </a:t>
            </a:r>
            <a:r>
              <a:rPr lang="en-US" altLang="ja-JP" dirty="0"/>
              <a:t>is not observed</a:t>
            </a:r>
          </a:p>
          <a:p>
            <a:pPr lvl="1"/>
            <a:r>
              <a:rPr lang="en-US" altLang="ja-JP" dirty="0"/>
              <a:t>J-LAB CLAS G7 </a:t>
            </a:r>
            <a:r>
              <a:rPr lang="en-US" altLang="ja-JP" sz="2300" dirty="0"/>
              <a:t>(PRL 99 (2007) 262302)</a:t>
            </a:r>
          </a:p>
          <a:p>
            <a:pPr lvl="2"/>
            <a:r>
              <a:rPr lang="en-US" altLang="ja-JP" dirty="0"/>
              <a:t>Mass broadening of </a:t>
            </a:r>
            <a:r>
              <a:rPr lang="en-US" altLang="ja-JP" dirty="0">
                <a:latin typeface="Symbol" pitchFamily="18" charset="2"/>
              </a:rPr>
              <a:t>r</a:t>
            </a:r>
            <a:r>
              <a:rPr lang="en-US" altLang="ja-JP" dirty="0"/>
              <a:t> due to hadronic effects</a:t>
            </a:r>
          </a:p>
          <a:p>
            <a:pPr lvl="2"/>
            <a:r>
              <a:rPr lang="en-US" altLang="ja-JP" dirty="0"/>
              <a:t>Large Width of </a:t>
            </a:r>
            <a:r>
              <a:rPr lang="en-US" altLang="ja-JP" dirty="0">
                <a:latin typeface="Symbol" panose="05050102010706020507" pitchFamily="18" charset="2"/>
              </a:rPr>
              <a:t>f </a:t>
            </a:r>
            <a:r>
              <a:rPr lang="en-US" altLang="ja-JP" dirty="0"/>
              <a:t> (Phys. Rev. Lett. 105 (2010) 112301)</a:t>
            </a:r>
          </a:p>
          <a:p>
            <a:pPr lvl="1"/>
            <a:r>
              <a:rPr lang="en-US" altLang="ja-JP" dirty="0"/>
              <a:t>LEPS (Phys. Lett. B608 (2005) 215)</a:t>
            </a:r>
          </a:p>
          <a:p>
            <a:pPr lvl="2"/>
            <a:r>
              <a:rPr lang="en-US" altLang="ja-JP" dirty="0"/>
              <a:t>Large Width of </a:t>
            </a:r>
            <a:r>
              <a:rPr lang="en-US" altLang="ja-JP" dirty="0">
                <a:latin typeface="Symbol" panose="05050102010706020507" pitchFamily="18" charset="2"/>
              </a:rPr>
              <a:t>f</a:t>
            </a:r>
            <a:endParaRPr lang="en-US" altLang="ja-JP" dirty="0"/>
          </a:p>
          <a:p>
            <a:pPr lvl="1"/>
            <a:r>
              <a:rPr lang="en-US" altLang="ja-JP" dirty="0">
                <a:solidFill>
                  <a:srgbClr val="FF0000"/>
                </a:solidFill>
              </a:rPr>
              <a:t>KEK-PS E325  </a:t>
            </a:r>
            <a:r>
              <a:rPr lang="en-US" altLang="ja-JP" sz="2300" dirty="0">
                <a:solidFill>
                  <a:srgbClr val="FF0000"/>
                </a:solidFill>
              </a:rPr>
              <a:t>(</a:t>
            </a:r>
            <a:r>
              <a:rPr kumimoji="0" lang="de-DE" altLang="ja-JP" sz="2300" dirty="0">
                <a:solidFill>
                  <a:srgbClr val="FF0000"/>
                </a:solidFill>
                <a:cs typeface="Times New Roman" pitchFamily="18" charset="0"/>
              </a:rPr>
              <a:t>PRL 96 (2006) 092301, PRL 98(2007) 042581)</a:t>
            </a:r>
          </a:p>
          <a:p>
            <a:pPr lvl="2"/>
            <a:r>
              <a:rPr lang="en-US" altLang="ja-JP" dirty="0">
                <a:solidFill>
                  <a:srgbClr val="FF0000"/>
                </a:solidFill>
              </a:rPr>
              <a:t>Peak shift and  width broadening of </a:t>
            </a:r>
            <a:r>
              <a:rPr lang="en-US" altLang="ja-JP" dirty="0">
                <a:solidFill>
                  <a:srgbClr val="FF0000"/>
                </a:solidFill>
                <a:latin typeface="Symbol" pitchFamily="18" charset="2"/>
              </a:rPr>
              <a:t>r/w, f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9CFE5-BF68-4148-85E8-37532DBCE79A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2632" y="923296"/>
            <a:ext cx="499431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Modifications of spectra are observed, however, condensates are not yet evaluated.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9082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35034" y="342723"/>
            <a:ext cx="7886700" cy="506225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KEK-PS E325 experiment</a:t>
            </a:r>
          </a:p>
        </p:txBody>
      </p:sp>
      <p:pic>
        <p:nvPicPr>
          <p:cNvPr id="263171" name="Picture 3" descr="E325setup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086770"/>
            <a:ext cx="5054004" cy="3790503"/>
          </a:xfrm>
          <a:noFill/>
          <a:ln/>
        </p:spPr>
      </p:pic>
      <p:pic>
        <p:nvPicPr>
          <p:cNvPr id="263172" name="Picture 4" descr="spectrometer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6381749" y="1182688"/>
            <a:ext cx="2510733" cy="4837112"/>
          </a:xfrm>
          <a:noFill/>
          <a:ln/>
        </p:spPr>
      </p:pic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>
                <a:solidFill>
                  <a:srgbClr val="006699"/>
                </a:solidFill>
              </a:rPr>
              <a:t>2016/11/4</a:t>
            </a:r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9B9E16-C45E-482E-AC33-3B7B685044A7}" type="slidenum">
              <a:rPr lang="en-US" altLang="ja-JP" smtClean="0">
                <a:solidFill>
                  <a:srgbClr val="006699"/>
                </a:solidFill>
              </a:rPr>
              <a:pPr>
                <a:defRPr/>
              </a:pPr>
              <a:t>11</a:t>
            </a:fld>
            <a:endParaRPr lang="en-US" altLang="ja-JP">
              <a:solidFill>
                <a:srgbClr val="006699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430" y="1119634"/>
            <a:ext cx="6121309" cy="120030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dirty="0">
                <a:solidFill>
                  <a:srgbClr val="006699"/>
                </a:solidFill>
              </a:rPr>
              <a:t>12 </a:t>
            </a:r>
            <a:r>
              <a:rPr lang="en-US" altLang="ja-JP" sz="2400" dirty="0" err="1">
                <a:solidFill>
                  <a:srgbClr val="006699"/>
                </a:solidFill>
              </a:rPr>
              <a:t>GeV</a:t>
            </a:r>
            <a:r>
              <a:rPr lang="en-US" altLang="ja-JP" sz="2400" dirty="0">
                <a:solidFill>
                  <a:srgbClr val="006699"/>
                </a:solidFill>
              </a:rPr>
              <a:t> proton induced.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dirty="0" err="1">
                <a:solidFill>
                  <a:srgbClr val="006699"/>
                </a:solidFill>
              </a:rPr>
              <a:t>p+A</a:t>
            </a:r>
            <a:r>
              <a:rPr lang="en-US" altLang="ja-JP" sz="2400" dirty="0">
                <a:solidFill>
                  <a:srgbClr val="006699"/>
                </a:solidFill>
              </a:rPr>
              <a:t> </a:t>
            </a:r>
            <a:r>
              <a:rPr lang="en-US" altLang="ja-JP" sz="2400" dirty="0">
                <a:solidFill>
                  <a:srgbClr val="006699"/>
                </a:solidFill>
                <a:sym typeface="Symbol"/>
              </a:rPr>
              <a:t> </a:t>
            </a:r>
            <a:r>
              <a:rPr lang="en-US" altLang="ja-JP" sz="2400" dirty="0">
                <a:solidFill>
                  <a:srgbClr val="006699"/>
                </a:solidFill>
                <a:latin typeface="Symbol" pitchFamily="18" charset="2"/>
                <a:sym typeface="Symbol"/>
              </a:rPr>
              <a:t>f</a:t>
            </a:r>
            <a:r>
              <a:rPr lang="en-US" altLang="ja-JP" sz="2400" dirty="0">
                <a:solidFill>
                  <a:srgbClr val="006699"/>
                </a:solidFill>
                <a:sym typeface="Symbol"/>
              </a:rPr>
              <a:t> + X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dirty="0">
                <a:solidFill>
                  <a:srgbClr val="006699"/>
                </a:solidFill>
                <a:sym typeface="Symbol"/>
              </a:rPr>
              <a:t>Electrons from </a:t>
            </a:r>
            <a:r>
              <a:rPr lang="en-US" altLang="ja-JP" sz="2400" dirty="0">
                <a:solidFill>
                  <a:srgbClr val="006699"/>
                </a:solidFill>
                <a:latin typeface="Symbol" pitchFamily="18" charset="2"/>
                <a:sym typeface="Symbol"/>
              </a:rPr>
              <a:t>f </a:t>
            </a:r>
            <a:r>
              <a:rPr lang="en-US" altLang="ja-JP" sz="2400" dirty="0">
                <a:solidFill>
                  <a:srgbClr val="006699"/>
                </a:solidFill>
                <a:sym typeface="Symbol"/>
              </a:rPr>
              <a:t>decays are detected.</a:t>
            </a:r>
            <a:r>
              <a:rPr lang="en-US" altLang="ja-JP" sz="2400" dirty="0">
                <a:solidFill>
                  <a:srgbClr val="006699"/>
                </a:solidFill>
              </a:rPr>
              <a:t> </a:t>
            </a:r>
            <a:endParaRPr lang="ja-JP" altLang="en-US" sz="2400" dirty="0">
              <a:solidFill>
                <a:srgbClr val="006699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870102" y="5516681"/>
            <a:ext cx="1887009" cy="400087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6699"/>
                </a:solidFill>
              </a:rPr>
              <a:t>Spectrometer</a:t>
            </a:r>
            <a:endParaRPr lang="ja-JP" altLang="en-US" sz="2000" b="1" dirty="0">
              <a:solidFill>
                <a:srgbClr val="006699"/>
              </a:solidFill>
            </a:endParaRPr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963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E325 Spectrometer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>
                <a:solidFill>
                  <a:srgbClr val="006699"/>
                </a:solidFill>
              </a:rPr>
              <a:t>2016/11/4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28DE72-46C6-473A-8B5C-C92DA3EFC5D1}" type="slidenum">
              <a:rPr lang="en-US" altLang="ja-JP" smtClean="0">
                <a:solidFill>
                  <a:srgbClr val="006699"/>
                </a:solidFill>
              </a:rPr>
              <a:pPr>
                <a:defRPr/>
              </a:pPr>
              <a:t>12</a:t>
            </a:fld>
            <a:endParaRPr lang="en-US" altLang="ja-JP">
              <a:solidFill>
                <a:srgbClr val="006699"/>
              </a:solidFill>
            </a:endParaRPr>
          </a:p>
        </p:txBody>
      </p:sp>
      <p:pic>
        <p:nvPicPr>
          <p:cNvPr id="265219" name="Picture 3" descr="P10100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7429763"/>
          </a:xfrm>
          <a:prstGeom prst="rect">
            <a:avLst/>
          </a:prstGeom>
          <a:noFill/>
        </p:spPr>
      </p:pic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7669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0518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Measurements at KEK-PS</a:t>
            </a:r>
            <a:endParaRPr kumimoji="1" lang="ja-JP" altLang="en-US" sz="3600" dirty="0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2" cstate="print"/>
          <a:srcRect t="13033" r="52424"/>
          <a:stretch>
            <a:fillRect/>
          </a:stretch>
        </p:blipFill>
        <p:spPr bwMode="auto">
          <a:xfrm>
            <a:off x="7069550" y="2714703"/>
            <a:ext cx="1894938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088636" y="1742286"/>
            <a:ext cx="2875852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de-DE" altLang="ja-JP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R. Muto et al., PRL 98(2007) 042581</a:t>
            </a:r>
          </a:p>
        </p:txBody>
      </p:sp>
      <p:grpSp>
        <p:nvGrpSpPr>
          <p:cNvPr id="6" name="グループ化 22"/>
          <p:cNvGrpSpPr/>
          <p:nvPr/>
        </p:nvGrpSpPr>
        <p:grpSpPr>
          <a:xfrm>
            <a:off x="2699792" y="1815767"/>
            <a:ext cx="3852862" cy="4319588"/>
            <a:chOff x="287090" y="1340768"/>
            <a:chExt cx="3852862" cy="4319588"/>
          </a:xfrm>
        </p:grpSpPr>
        <p:grpSp>
          <p:nvGrpSpPr>
            <p:cNvPr id="7" name="グループ化 17"/>
            <p:cNvGrpSpPr/>
            <p:nvPr/>
          </p:nvGrpSpPr>
          <p:grpSpPr>
            <a:xfrm>
              <a:off x="287090" y="1340768"/>
              <a:ext cx="3852862" cy="4319588"/>
              <a:chOff x="287090" y="1340768"/>
              <a:chExt cx="3852862" cy="4319588"/>
            </a:xfrm>
          </p:grpSpPr>
          <p:pic>
            <p:nvPicPr>
              <p:cNvPr id="3" name="Picture 4" descr="fitfigppt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7090" y="1807493"/>
                <a:ext cx="3852862" cy="3852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" name="Text Box 7"/>
              <p:cNvSpPr txBox="1">
                <a:spLocks noChangeArrowheads="1"/>
              </p:cNvSpPr>
              <p:nvPr/>
            </p:nvSpPr>
            <p:spPr bwMode="auto">
              <a:xfrm>
                <a:off x="3239840" y="2088481"/>
                <a:ext cx="549275" cy="396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b="1">
                    <a:solidFill>
                      <a:srgbClr val="0000CC"/>
                    </a:solidFill>
                  </a:rPr>
                  <a:t>Cu</a:t>
                </a:r>
              </a:p>
            </p:txBody>
          </p:sp>
          <p:sp>
            <p:nvSpPr>
              <p:cNvPr id="5" name="Text Box 8"/>
              <p:cNvSpPr txBox="1">
                <a:spLocks noChangeArrowheads="1"/>
              </p:cNvSpPr>
              <p:nvPr/>
            </p:nvSpPr>
            <p:spPr bwMode="auto">
              <a:xfrm>
                <a:off x="1295152" y="1340768"/>
                <a:ext cx="2244725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400" b="1" dirty="0" err="1">
                    <a:solidFill>
                      <a:srgbClr val="0000CC"/>
                    </a:solidFill>
                    <a:latin typeface="Symbol" pitchFamily="18" charset="2"/>
                  </a:rPr>
                  <a:t>bg</a:t>
                </a:r>
                <a:r>
                  <a:rPr lang="en-US" altLang="ja-JP" sz="2400" b="1" dirty="0">
                    <a:solidFill>
                      <a:srgbClr val="0000CC"/>
                    </a:solidFill>
                    <a:latin typeface="Arial" pitchFamily="34" charset="0"/>
                  </a:rPr>
                  <a:t>&lt;1.25 (Slow)</a:t>
                </a:r>
              </a:p>
            </p:txBody>
          </p:sp>
          <p:sp>
            <p:nvSpPr>
              <p:cNvPr id="17" name="テキスト ボックス 16"/>
              <p:cNvSpPr txBox="1"/>
              <p:nvPr/>
            </p:nvSpPr>
            <p:spPr>
              <a:xfrm>
                <a:off x="1187624" y="5229200"/>
                <a:ext cx="210987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 err="1"/>
                  <a:t>e</a:t>
                </a:r>
                <a:r>
                  <a:rPr kumimoji="1" lang="en-US" altLang="ja-JP" sz="1600" b="1" baseline="30000" dirty="0" err="1"/>
                  <a:t>+</a:t>
                </a:r>
                <a:r>
                  <a:rPr kumimoji="1" lang="en-US" altLang="ja-JP" sz="1600" b="1" dirty="0" err="1"/>
                  <a:t>e</a:t>
                </a:r>
                <a:r>
                  <a:rPr kumimoji="1" lang="en-US" altLang="ja-JP" sz="1600" b="1" baseline="30000" dirty="0"/>
                  <a:t>-</a:t>
                </a:r>
                <a:r>
                  <a:rPr kumimoji="1" lang="en-US" altLang="ja-JP" sz="1600" b="1" dirty="0"/>
                  <a:t> invariant mass</a:t>
                </a:r>
                <a:endParaRPr kumimoji="1" lang="ja-JP" altLang="en-US" sz="1600" b="1" dirty="0"/>
              </a:p>
            </p:txBody>
          </p:sp>
        </p:grpSp>
        <p:sp>
          <p:nvSpPr>
            <p:cNvPr id="19" name="正方形/長方形 18"/>
            <p:cNvSpPr/>
            <p:nvPr/>
          </p:nvSpPr>
          <p:spPr>
            <a:xfrm>
              <a:off x="2555776" y="2780928"/>
              <a:ext cx="1512168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2" name="直線コネクタ 21"/>
            <p:cNvCxnSpPr/>
            <p:nvPr/>
          </p:nvCxnSpPr>
          <p:spPr>
            <a:xfrm>
              <a:off x="3956364" y="2492896"/>
              <a:ext cx="0" cy="576064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13"/>
          <p:cNvPicPr>
            <a:picLocks noChangeAspect="1" noChangeArrowheads="1"/>
          </p:cNvPicPr>
          <p:nvPr/>
        </p:nvPicPr>
        <p:blipFill>
          <a:blip r:embed="rId2" cstate="print"/>
          <a:srcRect l="47931" t="13033"/>
          <a:stretch>
            <a:fillRect/>
          </a:stretch>
        </p:blipFill>
        <p:spPr bwMode="auto">
          <a:xfrm>
            <a:off x="467544" y="2720865"/>
            <a:ext cx="2073869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テキスト ボックス 24"/>
          <p:cNvSpPr txBox="1"/>
          <p:nvPr/>
        </p:nvSpPr>
        <p:spPr>
          <a:xfrm>
            <a:off x="6732240" y="2273363"/>
            <a:ext cx="2329484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Decays </a:t>
            </a:r>
            <a:r>
              <a:rPr kumimoji="1" lang="en-US" altLang="ja-JP" sz="1600" b="1" dirty="0">
                <a:solidFill>
                  <a:srgbClr val="FF0000"/>
                </a:solidFill>
              </a:rPr>
              <a:t>inside</a:t>
            </a:r>
            <a:r>
              <a:rPr kumimoji="1" lang="en-US" altLang="ja-JP" sz="1600" dirty="0"/>
              <a:t> nucleus</a:t>
            </a:r>
            <a:endParaRPr kumimoji="1" lang="ja-JP" altLang="en-US" sz="16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79512" y="2247815"/>
            <a:ext cx="2470548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Decays </a:t>
            </a:r>
            <a:r>
              <a:rPr kumimoji="1" lang="en-US" altLang="ja-JP" sz="1600" b="1" dirty="0">
                <a:solidFill>
                  <a:srgbClr val="FF0000"/>
                </a:solidFill>
              </a:rPr>
              <a:t>outside</a:t>
            </a:r>
            <a:r>
              <a:rPr kumimoji="1" lang="en-US" altLang="ja-JP" sz="1600" dirty="0"/>
              <a:t> nucleus</a:t>
            </a:r>
            <a:endParaRPr kumimoji="1" lang="ja-JP" altLang="en-US" sz="16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732240" y="4154863"/>
            <a:ext cx="20882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Symbol"/>
              <a:buChar char="f"/>
            </a:pPr>
            <a:r>
              <a:rPr lang="en-US" altLang="ja-JP" dirty="0"/>
              <a:t>meson has mass modification</a:t>
            </a:r>
          </a:p>
          <a:p>
            <a:pPr>
              <a:buFont typeface="Symbol"/>
              <a:buChar char="f"/>
            </a:pPr>
            <a:endParaRPr lang="en-US" altLang="ja-JP" dirty="0"/>
          </a:p>
          <a:p>
            <a:r>
              <a:rPr kumimoji="1" lang="en-US" altLang="ja-JP" dirty="0"/>
              <a:t>Modification is shown as an </a:t>
            </a:r>
            <a:r>
              <a:rPr lang="en-US" altLang="ja-JP" b="1" dirty="0">
                <a:solidFill>
                  <a:srgbClr val="FF0000"/>
                </a:solidFill>
              </a:rPr>
              <a:t>E</a:t>
            </a:r>
            <a:r>
              <a:rPr kumimoji="1" lang="en-US" altLang="ja-JP" b="1" dirty="0">
                <a:solidFill>
                  <a:srgbClr val="FF0000"/>
                </a:solidFill>
              </a:rPr>
              <a:t>xcess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 flipH="1">
            <a:off x="4499992" y="3399943"/>
            <a:ext cx="2520280" cy="7920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395536" y="4082855"/>
            <a:ext cx="237626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Symbol"/>
              <a:buChar char="f"/>
            </a:pPr>
            <a:r>
              <a:rPr lang="en-US" altLang="ja-JP" dirty="0"/>
              <a:t>meson has NO mass modification</a:t>
            </a:r>
          </a:p>
          <a:p>
            <a:pPr>
              <a:buFont typeface="Symbol"/>
              <a:buChar char="f"/>
            </a:pPr>
            <a:endParaRPr lang="en-US" altLang="ja-JP" dirty="0"/>
          </a:p>
          <a:p>
            <a:r>
              <a:rPr lang="en-US" altLang="ja-JP" sz="1400" b="1" dirty="0">
                <a:solidFill>
                  <a:srgbClr val="0070C0"/>
                </a:solidFill>
              </a:rPr>
              <a:t>Blue line </a:t>
            </a:r>
            <a:r>
              <a:rPr lang="en-US" altLang="ja-JP" sz="1400" dirty="0"/>
              <a:t>shows expected line shape including all experimental effects</a:t>
            </a:r>
          </a:p>
          <a:p>
            <a:r>
              <a:rPr lang="en-US" altLang="ja-JP" sz="1400" dirty="0" err="1"/>
              <a:t>wo</a:t>
            </a:r>
            <a:r>
              <a:rPr lang="en-US" altLang="ja-JP" sz="1400" dirty="0"/>
              <a:t>  mass modification</a:t>
            </a:r>
          </a:p>
        </p:txBody>
      </p:sp>
      <p:cxnSp>
        <p:nvCxnSpPr>
          <p:cNvPr id="35" name="直線矢印コネクタ 34"/>
          <p:cNvCxnSpPr/>
          <p:nvPr/>
        </p:nvCxnSpPr>
        <p:spPr>
          <a:xfrm flipV="1">
            <a:off x="2627784" y="2895887"/>
            <a:ext cx="1944216" cy="7200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168091" y="1185967"/>
            <a:ext cx="80730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/>
              <a:t>I</a:t>
            </a:r>
            <a:r>
              <a:rPr kumimoji="1" lang="en-US" altLang="ja-JP" dirty="0"/>
              <a:t>nvariant mass spectra of </a:t>
            </a:r>
            <a:r>
              <a:rPr lang="en-US" altLang="ja-JP" dirty="0"/>
              <a:t>electron-positron pairs in  </a:t>
            </a:r>
            <a:r>
              <a:rPr kumimoji="1" lang="en-US" altLang="ja-JP" dirty="0">
                <a:latin typeface="Symbol" pitchFamily="18" charset="2"/>
              </a:rPr>
              <a:t>f</a:t>
            </a:r>
            <a:r>
              <a:rPr kumimoji="1" lang="en-US" altLang="ja-JP" dirty="0"/>
              <a:t> meson mass region.</a:t>
            </a:r>
            <a:endParaRPr kumimoji="1" lang="ja-JP" altLang="en-US" dirty="0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7501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スライド番号プレースホルダ 2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F07D69-5AB7-4B9E-9661-850FEA35E88C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3795" name="日付プレースホルダ 1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2016/11/4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442913" y="103188"/>
            <a:ext cx="8243887" cy="733425"/>
          </a:xfrm>
          <a:prstGeom prst="rect">
            <a:avLst/>
          </a:prstGeom>
          <a:noFill/>
        </p:spPr>
        <p:txBody>
          <a:bodyPr/>
          <a:lstStyle/>
          <a:p>
            <a:pPr algn="ctr">
              <a:lnSpc>
                <a:spcPct val="90000"/>
              </a:lnSpc>
              <a:defRPr/>
            </a:pPr>
            <a:r>
              <a:rPr lang="en-US" altLang="ja-JP" sz="4400" kern="0" dirty="0">
                <a:solidFill>
                  <a:prstClr val="black"/>
                </a:solidFill>
                <a:cs typeface="+mj-cs"/>
              </a:rPr>
              <a:t>Target/Momentum dep.</a:t>
            </a:r>
            <a:endParaRPr lang="en-US" altLang="ja-JP" sz="4400" kern="0" dirty="0">
              <a:solidFill>
                <a:prstClr val="black"/>
              </a:solidFill>
              <a:cs typeface="+mj-cs"/>
              <a:sym typeface="Symbol" pitchFamily="18" charset="2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275300" y="939910"/>
            <a:ext cx="5592844" cy="5359933"/>
            <a:chOff x="323528" y="939910"/>
            <a:chExt cx="5592844" cy="5359933"/>
          </a:xfrm>
        </p:grpSpPr>
        <p:sp>
          <p:nvSpPr>
            <p:cNvPr id="33802" name="AutoShape 4"/>
            <p:cNvSpPr>
              <a:spLocks noChangeArrowheads="1"/>
            </p:cNvSpPr>
            <p:nvPr/>
          </p:nvSpPr>
          <p:spPr bwMode="auto">
            <a:xfrm>
              <a:off x="323528" y="953334"/>
              <a:ext cx="5530929" cy="448916"/>
            </a:xfrm>
            <a:prstGeom prst="roundRect">
              <a:avLst>
                <a:gd name="adj" fmla="val 356"/>
              </a:avLst>
            </a:prstGeom>
            <a:noFill/>
            <a:ln w="360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pic>
          <p:nvPicPr>
            <p:cNvPr id="33803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7188" y="1516681"/>
              <a:ext cx="2604886" cy="4779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4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11488" y="1516681"/>
              <a:ext cx="2604884" cy="4783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3806" name="Group 9"/>
            <p:cNvGrpSpPr>
              <a:grpSpLocks/>
            </p:cNvGrpSpPr>
            <p:nvPr/>
          </p:nvGrpSpPr>
          <p:grpSpPr bwMode="auto">
            <a:xfrm>
              <a:off x="699614" y="939910"/>
              <a:ext cx="4903581" cy="472904"/>
              <a:chOff x="746" y="615"/>
              <a:chExt cx="3282" cy="295"/>
            </a:xfrm>
          </p:grpSpPr>
          <p:sp>
            <p:nvSpPr>
              <p:cNvPr id="33807" name="Text Box 10"/>
              <p:cNvSpPr txBox="1">
                <a:spLocks noChangeArrowheads="1"/>
              </p:cNvSpPr>
              <p:nvPr/>
            </p:nvSpPr>
            <p:spPr bwMode="auto">
              <a:xfrm>
                <a:off x="746" y="615"/>
                <a:ext cx="1347" cy="2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0717" tIns="40358" rIns="80717" bIns="40358" anchor="ctr" anchorCtr="1">
                <a:spAutoFit/>
              </a:bodyPr>
              <a:lstStyle/>
              <a:p>
                <a:pPr defTabSz="801688" hangingPunct="0">
                  <a:lnSpc>
                    <a:spcPct val="108000"/>
                  </a:lnSpc>
                  <a:buClr>
                    <a:srgbClr val="000000"/>
                  </a:buClr>
                  <a:buSzPct val="45000"/>
                  <a:buFont typeface="StarSymbol"/>
                  <a:buNone/>
                  <a:tabLst>
                    <a:tab pos="635000" algn="l"/>
                    <a:tab pos="1270000" algn="l"/>
                    <a:tab pos="1901825" algn="l"/>
                  </a:tabLst>
                </a:pPr>
                <a:r>
                  <a:rPr kumimoji="0" lang="en-GB" altLang="ja-JP" sz="2100" b="1">
                    <a:solidFill>
                      <a:srgbClr val="FF0000"/>
                    </a:solidFill>
                    <a:latin typeface="Symbol" pitchFamily="18" charset="2"/>
                  </a:rPr>
                  <a:t>bg</a:t>
                </a:r>
                <a:r>
                  <a:rPr kumimoji="0" lang="en-GB" altLang="ja-JP" sz="2100" b="1">
                    <a:solidFill>
                      <a:srgbClr val="FF0000"/>
                    </a:solidFill>
                    <a:latin typeface="Times New Roman" pitchFamily="18" charset="0"/>
                  </a:rPr>
                  <a:t>&lt;1.25 (Slow)</a:t>
                </a:r>
              </a:p>
            </p:txBody>
          </p:sp>
          <p:sp>
            <p:nvSpPr>
              <p:cNvPr id="33808" name="Text Box 11"/>
              <p:cNvSpPr txBox="1">
                <a:spLocks noChangeArrowheads="1"/>
              </p:cNvSpPr>
              <p:nvPr/>
            </p:nvSpPr>
            <p:spPr bwMode="auto">
              <a:xfrm>
                <a:off x="2808" y="624"/>
                <a:ext cx="1220" cy="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0717" tIns="40358" rIns="80717" bIns="40358" anchor="ctr" anchorCtr="1">
                <a:spAutoFit/>
              </a:bodyPr>
              <a:lstStyle/>
              <a:p>
                <a:pPr defTabSz="801688" hangingPunct="0">
                  <a:buClr>
                    <a:srgbClr val="000000"/>
                  </a:buClr>
                  <a:buSzPct val="45000"/>
                  <a:buFont typeface="StarSymbol"/>
                  <a:buNone/>
                  <a:tabLst>
                    <a:tab pos="635000" algn="l"/>
                    <a:tab pos="1270000" algn="l"/>
                  </a:tabLst>
                </a:pPr>
                <a:r>
                  <a:rPr kumimoji="0" lang="en-GB" altLang="ja-JP" sz="2100" b="1" dirty="0">
                    <a:solidFill>
                      <a:srgbClr val="FF0000"/>
                    </a:solidFill>
                    <a:latin typeface="Times New Roman" pitchFamily="18" charset="0"/>
                  </a:rPr>
                  <a:t>1.25&lt;</a:t>
                </a:r>
                <a:r>
                  <a:rPr kumimoji="0" lang="en-GB" altLang="ja-JP" sz="2100" b="1" dirty="0" err="1">
                    <a:solidFill>
                      <a:srgbClr val="FF0000"/>
                    </a:solidFill>
                    <a:latin typeface="Symbol" pitchFamily="18" charset="2"/>
                  </a:rPr>
                  <a:t>bg</a:t>
                </a:r>
                <a:r>
                  <a:rPr kumimoji="0" lang="en-GB" altLang="ja-JP" sz="2100" b="1" dirty="0">
                    <a:solidFill>
                      <a:srgbClr val="FF0000"/>
                    </a:solidFill>
                    <a:latin typeface="Times New Roman" pitchFamily="18" charset="0"/>
                  </a:rPr>
                  <a:t>&lt;1.75</a:t>
                </a:r>
              </a:p>
            </p:txBody>
          </p:sp>
        </p:grpSp>
        <p:sp>
          <p:nvSpPr>
            <p:cNvPr id="15" name="円/楕円 14"/>
            <p:cNvSpPr/>
            <p:nvPr/>
          </p:nvSpPr>
          <p:spPr>
            <a:xfrm>
              <a:off x="1163844" y="4653136"/>
              <a:ext cx="743860" cy="72008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" name="テキスト ボックス 2"/>
          <p:cNvSpPr txBox="1"/>
          <p:nvPr/>
        </p:nvSpPr>
        <p:spPr>
          <a:xfrm>
            <a:off x="6004860" y="3978930"/>
            <a:ext cx="30316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Only one momentum bin shows a mass modification under the current statistics.</a:t>
            </a:r>
          </a:p>
          <a:p>
            <a:endParaRPr lang="en-US" altLang="ja-JP" dirty="0">
              <a:solidFill>
                <a:prstClr val="black"/>
              </a:solidFill>
            </a:endParaRPr>
          </a:p>
          <a:p>
            <a:r>
              <a:rPr lang="en-US" altLang="ja-JP" dirty="0">
                <a:solidFill>
                  <a:prstClr val="black"/>
                </a:solidFill>
              </a:rPr>
              <a:t>To see clear mass modification and establish QCD-originated effects,  </a:t>
            </a:r>
            <a:r>
              <a:rPr lang="en-US" altLang="ja-JP" dirty="0">
                <a:solidFill>
                  <a:srgbClr val="FF0000"/>
                </a:solidFill>
              </a:rPr>
              <a:t>significantly larger statistics are required</a:t>
            </a:r>
            <a:r>
              <a:rPr lang="en-US" altLang="ja-JP" dirty="0">
                <a:solidFill>
                  <a:prstClr val="black"/>
                </a:solidFill>
              </a:rPr>
              <a:t>.  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907704" y="6309320"/>
            <a:ext cx="21834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err="1">
                <a:solidFill>
                  <a:prstClr val="black"/>
                </a:solidFill>
              </a:rPr>
              <a:t>e</a:t>
            </a:r>
            <a:r>
              <a:rPr lang="en-US" altLang="ja-JP" sz="2000" b="1" baseline="30000" dirty="0" err="1">
                <a:solidFill>
                  <a:prstClr val="black"/>
                </a:solidFill>
              </a:rPr>
              <a:t>+</a:t>
            </a:r>
            <a:r>
              <a:rPr lang="en-US" altLang="ja-JP" sz="2000" b="1" dirty="0" err="1">
                <a:solidFill>
                  <a:prstClr val="black"/>
                </a:solidFill>
              </a:rPr>
              <a:t>e</a:t>
            </a:r>
            <a:r>
              <a:rPr lang="en-US" altLang="ja-JP" sz="2000" b="1" baseline="30000" dirty="0">
                <a:solidFill>
                  <a:prstClr val="black"/>
                </a:solidFill>
              </a:rPr>
              <a:t>-</a:t>
            </a:r>
            <a:r>
              <a:rPr lang="en-US" altLang="ja-JP" sz="2000" b="1" dirty="0">
                <a:solidFill>
                  <a:prstClr val="black"/>
                </a:solidFill>
              </a:rPr>
              <a:t> invariant mass</a:t>
            </a:r>
            <a:endParaRPr lang="ja-JP" altLang="en-US" sz="2000" b="1" dirty="0">
              <a:solidFill>
                <a:prstClr val="black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969829" y="1124744"/>
            <a:ext cx="30666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Two nuclear targets:</a:t>
            </a:r>
          </a:p>
          <a:p>
            <a:pPr lvl="1"/>
            <a:r>
              <a:rPr lang="en-US" altLang="ja-JP" dirty="0">
                <a:solidFill>
                  <a:prstClr val="black"/>
                </a:solidFill>
              </a:rPr>
              <a:t>Carbon &amp; Copper</a:t>
            </a:r>
          </a:p>
          <a:p>
            <a:pPr lvl="1"/>
            <a:r>
              <a:rPr lang="en-US" altLang="ja-JP" dirty="0">
                <a:solidFill>
                  <a:prstClr val="black"/>
                </a:solidFill>
              </a:rPr>
              <a:t>Inside-decay increases in </a:t>
            </a:r>
            <a:r>
              <a:rPr lang="en-US" altLang="ja-JP" b="1" dirty="0">
                <a:solidFill>
                  <a:srgbClr val="FF0000"/>
                </a:solidFill>
              </a:rPr>
              <a:t>large nucleus </a:t>
            </a:r>
          </a:p>
          <a:p>
            <a:pPr lvl="1"/>
            <a:endParaRPr lang="en-US" altLang="ja-JP" dirty="0">
              <a:solidFill>
                <a:prstClr val="black"/>
              </a:solidFill>
            </a:endParaRPr>
          </a:p>
          <a:p>
            <a:r>
              <a:rPr lang="en-US" altLang="ja-JP" dirty="0">
                <a:solidFill>
                  <a:prstClr val="black"/>
                </a:solidFill>
              </a:rPr>
              <a:t>Momentum bin</a:t>
            </a:r>
          </a:p>
          <a:p>
            <a:pPr lvl="1"/>
            <a:r>
              <a:rPr lang="en-US" altLang="ja-JP" b="1" dirty="0">
                <a:solidFill>
                  <a:srgbClr val="FF0000"/>
                </a:solidFill>
              </a:rPr>
              <a:t>Slowly moving </a:t>
            </a:r>
            <a:r>
              <a:rPr lang="en-US" altLang="ja-JP" b="1" dirty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US" altLang="ja-JP" b="1" dirty="0">
                <a:solidFill>
                  <a:srgbClr val="FF0000"/>
                </a:solidFill>
              </a:rPr>
              <a:t> mesons </a:t>
            </a:r>
            <a:r>
              <a:rPr lang="en-US" altLang="ja-JP" dirty="0">
                <a:solidFill>
                  <a:prstClr val="black"/>
                </a:solidFill>
              </a:rPr>
              <a:t>have  larger chance to decay inside nucleus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051720" y="4222829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</a:rPr>
              <a:t>Same as previous slide</a:t>
            </a:r>
            <a:endParaRPr lang="ja-JP" altLang="en-US" sz="1200" dirty="0">
              <a:solidFill>
                <a:prstClr val="black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27584" y="4293096"/>
            <a:ext cx="791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Excess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18341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Next Goal @ J-PARC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grpSp>
        <p:nvGrpSpPr>
          <p:cNvPr id="4" name="グループ化 6"/>
          <p:cNvGrpSpPr/>
          <p:nvPr/>
        </p:nvGrpSpPr>
        <p:grpSpPr>
          <a:xfrm>
            <a:off x="683568" y="2132856"/>
            <a:ext cx="3844131" cy="3802150"/>
            <a:chOff x="6428623" y="4113010"/>
            <a:chExt cx="2572463" cy="2744990"/>
          </a:xfrm>
        </p:grpSpPr>
        <p:pic>
          <p:nvPicPr>
            <p:cNvPr id="8" name="Picture 9"/>
            <p:cNvPicPr>
              <a:picLocks noChangeAspect="1" noChangeArrowheads="1"/>
            </p:cNvPicPr>
            <p:nvPr/>
          </p:nvPicPr>
          <p:blipFill>
            <a:blip r:embed="rId2" cstate="print"/>
            <a:srcRect l="53659" t="13542"/>
            <a:stretch>
              <a:fillRect/>
            </a:stretch>
          </p:blipFill>
          <p:spPr bwMode="auto">
            <a:xfrm>
              <a:off x="6428623" y="4113010"/>
              <a:ext cx="2572463" cy="27449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正方形/長方形 8"/>
            <p:cNvSpPr/>
            <p:nvPr/>
          </p:nvSpPr>
          <p:spPr>
            <a:xfrm>
              <a:off x="6858016" y="4500570"/>
              <a:ext cx="571504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pic>
        <p:nvPicPr>
          <p:cNvPr id="6" name="Picture 15" descr="pp_spectrum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92294" y="2924944"/>
            <a:ext cx="1155759" cy="2779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916832"/>
            <a:ext cx="3096344" cy="3935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5" name="テキスト ボックス 14"/>
          <p:cNvSpPr txBox="1"/>
          <p:nvPr/>
        </p:nvSpPr>
        <p:spPr>
          <a:xfrm>
            <a:off x="1287339" y="2628201"/>
            <a:ext cx="6222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err="1"/>
              <a:t>Pb</a:t>
            </a:r>
            <a:endParaRPr kumimoji="1" lang="ja-JP" altLang="en-US" sz="32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231555" y="3645024"/>
            <a:ext cx="10531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00B0F0"/>
                </a:solidFill>
              </a:rPr>
              <a:t>Proton</a:t>
            </a:r>
            <a:endParaRPr kumimoji="1" lang="ja-JP" altLang="en-US" sz="2400" b="1" dirty="0">
              <a:solidFill>
                <a:srgbClr val="00B0F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03073" y="1533973"/>
            <a:ext cx="46959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A clear </a:t>
            </a:r>
            <a:r>
              <a:rPr lang="en-US" altLang="ja-JP" dirty="0"/>
              <a:t>shifted peak needs to be identified to establish QCD-originated effects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364088" y="1403484"/>
            <a:ext cx="2548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Momentum Dependence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043608" y="3388930"/>
            <a:ext cx="14689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E325 results</a:t>
            </a:r>
            <a:endParaRPr kumimoji="1" lang="ja-JP" altLang="en-US" sz="2000" b="1" dirty="0"/>
          </a:p>
        </p:txBody>
      </p:sp>
      <p:sp>
        <p:nvSpPr>
          <p:cNvPr id="24" name="円/楕円 23"/>
          <p:cNvSpPr/>
          <p:nvPr/>
        </p:nvSpPr>
        <p:spPr>
          <a:xfrm>
            <a:off x="5868144" y="4005064"/>
            <a:ext cx="28803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直線矢印コネクタ 25"/>
          <p:cNvCxnSpPr/>
          <p:nvPr/>
        </p:nvCxnSpPr>
        <p:spPr>
          <a:xfrm flipH="1">
            <a:off x="6300192" y="3861048"/>
            <a:ext cx="432048" cy="7200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6084169" y="3553271"/>
            <a:ext cx="15841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solidFill>
                  <a:srgbClr val="FF0000"/>
                </a:solidFill>
              </a:rPr>
              <a:t>Extrapolate</a:t>
            </a:r>
            <a:endParaRPr kumimoji="1"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828034" y="5914846"/>
            <a:ext cx="3966150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L</a:t>
            </a:r>
            <a:r>
              <a:rPr kumimoji="1" lang="en-US" altLang="ja-JP" sz="2400" dirty="0"/>
              <a:t>arge statistics </a:t>
            </a:r>
            <a:r>
              <a:rPr lang="en-US" altLang="ja-JP" sz="2400" dirty="0"/>
              <a:t>is required</a:t>
            </a:r>
            <a:endParaRPr kumimoji="1" lang="ja-JP" altLang="en-US" sz="2400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450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ChangeArrowheads="1"/>
          </p:cNvSpPr>
          <p:nvPr/>
        </p:nvSpPr>
        <p:spPr bwMode="auto">
          <a:xfrm>
            <a:off x="-428625" y="4178523"/>
            <a:ext cx="9839325" cy="284797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ja-JP" sz="16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47" name="日付プレースホルダ 46"/>
          <p:cNvSpPr>
            <a:spLocks noGrp="1"/>
          </p:cNvSpPr>
          <p:nvPr>
            <p:ph type="dt" sz="half" idx="10"/>
          </p:nvPr>
        </p:nvSpPr>
        <p:spPr>
          <a:xfrm>
            <a:off x="457200" y="6305773"/>
            <a:ext cx="2133600" cy="365125"/>
          </a:xfrm>
        </p:spPr>
        <p:txBody>
          <a:bodyPr/>
          <a:lstStyle/>
          <a:p>
            <a:r>
              <a:rPr lang="en-US" altLang="ja-JP">
                <a:solidFill>
                  <a:srgbClr val="000000"/>
                </a:solidFill>
              </a:rPr>
              <a:t>2016/11/4</a:t>
            </a:r>
          </a:p>
        </p:txBody>
      </p:sp>
      <p:sp>
        <p:nvSpPr>
          <p:cNvPr id="48" name="スライド番号プレースホルダ 47"/>
          <p:cNvSpPr>
            <a:spLocks noGrp="1"/>
          </p:cNvSpPr>
          <p:nvPr>
            <p:ph type="sldNum" sz="quarter" idx="12"/>
          </p:nvPr>
        </p:nvSpPr>
        <p:spPr>
          <a:xfrm>
            <a:off x="6553200" y="6305773"/>
            <a:ext cx="2133600" cy="365125"/>
          </a:xfrm>
        </p:spPr>
        <p:txBody>
          <a:bodyPr/>
          <a:lstStyle/>
          <a:p>
            <a:fld id="{F04696BA-7617-482B-9B82-7F4E93CBC3F7}" type="slidenum">
              <a:rPr lang="en-US" altLang="ja-JP" smtClean="0">
                <a:solidFill>
                  <a:srgbClr val="000000"/>
                </a:solidFill>
              </a:rPr>
              <a:pPr/>
              <a:t>16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51" name="図 5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82" b="20806"/>
          <a:stretch/>
        </p:blipFill>
        <p:spPr>
          <a:xfrm>
            <a:off x="-137353" y="-27384"/>
            <a:ext cx="9317865" cy="5319439"/>
          </a:xfrm>
          <a:prstGeom prst="rect">
            <a:avLst/>
          </a:prstGeom>
        </p:spPr>
      </p:pic>
      <p:sp>
        <p:nvSpPr>
          <p:cNvPr id="52" name="Rectangle 4"/>
          <p:cNvSpPr txBox="1">
            <a:spLocks noChangeArrowheads="1"/>
          </p:cNvSpPr>
          <p:nvPr/>
        </p:nvSpPr>
        <p:spPr>
          <a:xfrm>
            <a:off x="-68875" y="77505"/>
            <a:ext cx="8540034" cy="1206239"/>
          </a:xfrm>
          <a:prstGeom prst="rect">
            <a:avLst/>
          </a:prstGeom>
          <a:noFill/>
          <a:ln/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b="1" u="sng">
                <a:solidFill>
                  <a:schemeClr val="bg1"/>
                </a:solidFill>
                <a:latin typeface="Arial" pitchFamily="34" charset="0"/>
              </a:rPr>
              <a:t>J-PARC </a:t>
            </a:r>
            <a:br>
              <a:rPr lang="en-US" altLang="ja-JP" sz="4000" b="1" u="sng">
                <a:solidFill>
                  <a:schemeClr val="bg1"/>
                </a:solidFill>
                <a:latin typeface="Arial" pitchFamily="34" charset="0"/>
              </a:rPr>
            </a:br>
            <a:r>
              <a:rPr lang="en-US" altLang="ja-JP" sz="2800" b="1">
                <a:solidFill>
                  <a:schemeClr val="bg1"/>
                </a:solidFill>
                <a:latin typeface="Arial" pitchFamily="34" charset="0"/>
              </a:rPr>
              <a:t>(Japan Proton Accelerator Research Complex)</a:t>
            </a:r>
            <a:endParaRPr lang="en-US" altLang="ja-JP" sz="4800" b="1" u="sng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53" name="Rectangle 5"/>
          <p:cNvSpPr>
            <a:spLocks noChangeArrowheads="1"/>
          </p:cNvSpPr>
          <p:nvPr/>
        </p:nvSpPr>
        <p:spPr bwMode="auto">
          <a:xfrm>
            <a:off x="6281710" y="77505"/>
            <a:ext cx="2105355" cy="4824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>
                <a:solidFill>
                  <a:srgbClr val="FFFFFF"/>
                </a:solidFill>
                <a:latin typeface="Arial" pitchFamily="34" charset="0"/>
                <a:ea typeface="ＭＳ Ｐ明朝" pitchFamily="18" charset="-128"/>
              </a:rPr>
              <a:t>Tokai, Japan</a:t>
            </a:r>
          </a:p>
        </p:txBody>
      </p:sp>
      <p:sp>
        <p:nvSpPr>
          <p:cNvPr id="54" name="Line 6"/>
          <p:cNvSpPr>
            <a:spLocks noChangeShapeType="1"/>
          </p:cNvSpPr>
          <p:nvPr/>
        </p:nvSpPr>
        <p:spPr bwMode="auto">
          <a:xfrm>
            <a:off x="634009" y="3224034"/>
            <a:ext cx="2163668" cy="8437"/>
          </a:xfrm>
          <a:prstGeom prst="line">
            <a:avLst/>
          </a:prstGeom>
          <a:noFill/>
          <a:ln w="76200">
            <a:solidFill>
              <a:srgbClr val="FFFF66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60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4286599" y="2261916"/>
            <a:ext cx="3666013" cy="1738274"/>
            <a:chOff x="4383087" y="2075248"/>
            <a:chExt cx="3441700" cy="1806191"/>
          </a:xfrm>
        </p:grpSpPr>
        <p:sp>
          <p:nvSpPr>
            <p:cNvPr id="56" name="Line 8"/>
            <p:cNvSpPr>
              <a:spLocks noChangeShapeType="1"/>
            </p:cNvSpPr>
            <p:nvPr/>
          </p:nvSpPr>
          <p:spPr bwMode="auto">
            <a:xfrm flipH="1" flipV="1">
              <a:off x="5693958" y="3824996"/>
              <a:ext cx="279805" cy="42713"/>
            </a:xfrm>
            <a:prstGeom prst="line">
              <a:avLst/>
            </a:prstGeom>
            <a:noFill/>
            <a:ln w="76200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57" name="Group 9"/>
            <p:cNvGrpSpPr>
              <a:grpSpLocks/>
            </p:cNvGrpSpPr>
            <p:nvPr/>
          </p:nvGrpSpPr>
          <p:grpSpPr bwMode="auto">
            <a:xfrm>
              <a:off x="4383087" y="2075248"/>
              <a:ext cx="3441700" cy="1806191"/>
              <a:chOff x="2778" y="1279"/>
              <a:chExt cx="2168" cy="1184"/>
            </a:xfrm>
          </p:grpSpPr>
          <p:sp>
            <p:nvSpPr>
              <p:cNvPr id="58" name="Line 10"/>
              <p:cNvSpPr>
                <a:spLocks noChangeShapeType="1"/>
              </p:cNvSpPr>
              <p:nvPr/>
            </p:nvSpPr>
            <p:spPr bwMode="auto">
              <a:xfrm flipH="1">
                <a:off x="4734" y="1743"/>
                <a:ext cx="202" cy="525"/>
              </a:xfrm>
              <a:prstGeom prst="line">
                <a:avLst/>
              </a:prstGeom>
              <a:noFill/>
              <a:ln w="76200">
                <a:solidFill>
                  <a:srgbClr val="FFFF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60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59" name="Freeform 11"/>
              <p:cNvSpPr>
                <a:spLocks/>
              </p:cNvSpPr>
              <p:nvPr/>
            </p:nvSpPr>
            <p:spPr bwMode="auto">
              <a:xfrm>
                <a:off x="3696" y="2208"/>
                <a:ext cx="1074" cy="255"/>
              </a:xfrm>
              <a:custGeom>
                <a:avLst/>
                <a:gdLst/>
                <a:ahLst/>
                <a:cxnLst>
                  <a:cxn ang="0">
                    <a:pos x="1002" y="0"/>
                  </a:cxn>
                  <a:cxn ang="0">
                    <a:pos x="906" y="84"/>
                  </a:cxn>
                  <a:cxn ang="0">
                    <a:pos x="744" y="168"/>
                  </a:cxn>
                  <a:cxn ang="0">
                    <a:pos x="594" y="204"/>
                  </a:cxn>
                  <a:cxn ang="0">
                    <a:pos x="420" y="228"/>
                  </a:cxn>
                  <a:cxn ang="0">
                    <a:pos x="288" y="234"/>
                  </a:cxn>
                  <a:cxn ang="0">
                    <a:pos x="174" y="234"/>
                  </a:cxn>
                  <a:cxn ang="0">
                    <a:pos x="0" y="216"/>
                  </a:cxn>
                </a:cxnLst>
                <a:rect l="0" t="0" r="r" b="b"/>
                <a:pathLst>
                  <a:path w="1002" h="237">
                    <a:moveTo>
                      <a:pt x="1002" y="0"/>
                    </a:moveTo>
                    <a:cubicBezTo>
                      <a:pt x="975" y="28"/>
                      <a:pt x="949" y="56"/>
                      <a:pt x="906" y="84"/>
                    </a:cubicBezTo>
                    <a:cubicBezTo>
                      <a:pt x="863" y="112"/>
                      <a:pt x="796" y="148"/>
                      <a:pt x="744" y="168"/>
                    </a:cubicBezTo>
                    <a:cubicBezTo>
                      <a:pt x="692" y="188"/>
                      <a:pt x="648" y="194"/>
                      <a:pt x="594" y="204"/>
                    </a:cubicBezTo>
                    <a:cubicBezTo>
                      <a:pt x="540" y="214"/>
                      <a:pt x="471" y="223"/>
                      <a:pt x="420" y="228"/>
                    </a:cubicBezTo>
                    <a:cubicBezTo>
                      <a:pt x="369" y="233"/>
                      <a:pt x="329" y="233"/>
                      <a:pt x="288" y="234"/>
                    </a:cubicBezTo>
                    <a:cubicBezTo>
                      <a:pt x="247" y="235"/>
                      <a:pt x="222" y="237"/>
                      <a:pt x="174" y="234"/>
                    </a:cubicBezTo>
                    <a:cubicBezTo>
                      <a:pt x="126" y="231"/>
                      <a:pt x="28" y="219"/>
                      <a:pt x="0" y="216"/>
                    </a:cubicBezTo>
                  </a:path>
                </a:pathLst>
              </a:custGeom>
              <a:noFill/>
              <a:ln w="76200" cap="flat" cmpd="sng">
                <a:solidFill>
                  <a:srgbClr val="FFFF66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60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60" name="Freeform 12"/>
              <p:cNvSpPr>
                <a:spLocks/>
              </p:cNvSpPr>
              <p:nvPr/>
            </p:nvSpPr>
            <p:spPr bwMode="auto">
              <a:xfrm>
                <a:off x="2814" y="1794"/>
                <a:ext cx="802" cy="639"/>
              </a:xfrm>
              <a:custGeom>
                <a:avLst/>
                <a:gdLst/>
                <a:ahLst/>
                <a:cxnLst>
                  <a:cxn ang="0">
                    <a:pos x="852" y="624"/>
                  </a:cxn>
                  <a:cxn ang="0">
                    <a:pos x="696" y="582"/>
                  </a:cxn>
                  <a:cxn ang="0">
                    <a:pos x="252" y="288"/>
                  </a:cxn>
                  <a:cxn ang="0">
                    <a:pos x="60" y="102"/>
                  </a:cxn>
                  <a:cxn ang="0">
                    <a:pos x="0" y="0"/>
                  </a:cxn>
                </a:cxnLst>
                <a:rect l="0" t="0" r="r" b="b"/>
                <a:pathLst>
                  <a:path w="852" h="638">
                    <a:moveTo>
                      <a:pt x="852" y="624"/>
                    </a:moveTo>
                    <a:cubicBezTo>
                      <a:pt x="824" y="631"/>
                      <a:pt x="796" y="638"/>
                      <a:pt x="696" y="582"/>
                    </a:cubicBezTo>
                    <a:cubicBezTo>
                      <a:pt x="596" y="526"/>
                      <a:pt x="358" y="368"/>
                      <a:pt x="252" y="288"/>
                    </a:cubicBezTo>
                    <a:cubicBezTo>
                      <a:pt x="146" y="208"/>
                      <a:pt x="102" y="150"/>
                      <a:pt x="60" y="102"/>
                    </a:cubicBezTo>
                    <a:cubicBezTo>
                      <a:pt x="18" y="54"/>
                      <a:pt x="9" y="27"/>
                      <a:pt x="0" y="0"/>
                    </a:cubicBezTo>
                  </a:path>
                </a:pathLst>
              </a:custGeom>
              <a:noFill/>
              <a:ln w="76200" cap="flat" cmpd="sng">
                <a:solidFill>
                  <a:srgbClr val="FFFF66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60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61" name="Freeform 13"/>
              <p:cNvSpPr>
                <a:spLocks/>
              </p:cNvSpPr>
              <p:nvPr/>
            </p:nvSpPr>
            <p:spPr bwMode="auto">
              <a:xfrm>
                <a:off x="2778" y="1566"/>
                <a:ext cx="39" cy="234"/>
              </a:xfrm>
              <a:custGeom>
                <a:avLst/>
                <a:gdLst/>
                <a:ahLst/>
                <a:cxnLst>
                  <a:cxn ang="0">
                    <a:pos x="66" y="294"/>
                  </a:cxn>
                  <a:cxn ang="0">
                    <a:pos x="12" y="162"/>
                  </a:cxn>
                  <a:cxn ang="0">
                    <a:pos x="6" y="54"/>
                  </a:cxn>
                  <a:cxn ang="0">
                    <a:pos x="48" y="0"/>
                  </a:cxn>
                </a:cxnLst>
                <a:rect l="0" t="0" r="r" b="b"/>
                <a:pathLst>
                  <a:path w="66" h="294">
                    <a:moveTo>
                      <a:pt x="66" y="294"/>
                    </a:moveTo>
                    <a:cubicBezTo>
                      <a:pt x="44" y="248"/>
                      <a:pt x="22" y="202"/>
                      <a:pt x="12" y="162"/>
                    </a:cubicBezTo>
                    <a:cubicBezTo>
                      <a:pt x="2" y="122"/>
                      <a:pt x="0" y="81"/>
                      <a:pt x="6" y="54"/>
                    </a:cubicBezTo>
                    <a:cubicBezTo>
                      <a:pt x="12" y="27"/>
                      <a:pt x="39" y="13"/>
                      <a:pt x="48" y="0"/>
                    </a:cubicBezTo>
                  </a:path>
                </a:pathLst>
              </a:custGeom>
              <a:noFill/>
              <a:ln w="76200" cap="flat" cmpd="sng">
                <a:solidFill>
                  <a:srgbClr val="FFFF66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60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62" name="Freeform 14"/>
              <p:cNvSpPr>
                <a:spLocks/>
              </p:cNvSpPr>
              <p:nvPr/>
            </p:nvSpPr>
            <p:spPr bwMode="auto">
              <a:xfrm>
                <a:off x="2790" y="1279"/>
                <a:ext cx="2156" cy="556"/>
              </a:xfrm>
              <a:custGeom>
                <a:avLst/>
                <a:gdLst/>
                <a:ahLst/>
                <a:cxnLst>
                  <a:cxn ang="0">
                    <a:pos x="2166" y="590"/>
                  </a:cxn>
                  <a:cxn ang="0">
                    <a:pos x="2226" y="476"/>
                  </a:cxn>
                  <a:cxn ang="0">
                    <a:pos x="2208" y="344"/>
                  </a:cxn>
                  <a:cxn ang="0">
                    <a:pos x="2136" y="254"/>
                  </a:cxn>
                  <a:cxn ang="0">
                    <a:pos x="2046" y="182"/>
                  </a:cxn>
                  <a:cxn ang="0">
                    <a:pos x="1866" y="98"/>
                  </a:cxn>
                  <a:cxn ang="0">
                    <a:pos x="1656" y="44"/>
                  </a:cxn>
                  <a:cxn ang="0">
                    <a:pos x="1500" y="20"/>
                  </a:cxn>
                  <a:cxn ang="0">
                    <a:pos x="1296" y="2"/>
                  </a:cxn>
                  <a:cxn ang="0">
                    <a:pos x="636" y="32"/>
                  </a:cxn>
                  <a:cxn ang="0">
                    <a:pos x="456" y="68"/>
                  </a:cxn>
                  <a:cxn ang="0">
                    <a:pos x="264" y="134"/>
                  </a:cxn>
                  <a:cxn ang="0">
                    <a:pos x="138" y="194"/>
                  </a:cxn>
                  <a:cxn ang="0">
                    <a:pos x="48" y="266"/>
                  </a:cxn>
                  <a:cxn ang="0">
                    <a:pos x="0" y="332"/>
                  </a:cxn>
                </a:cxnLst>
                <a:rect l="0" t="0" r="r" b="b"/>
                <a:pathLst>
                  <a:path w="2233" h="590">
                    <a:moveTo>
                      <a:pt x="2166" y="590"/>
                    </a:moveTo>
                    <a:cubicBezTo>
                      <a:pt x="2192" y="553"/>
                      <a:pt x="2219" y="517"/>
                      <a:pt x="2226" y="476"/>
                    </a:cubicBezTo>
                    <a:cubicBezTo>
                      <a:pt x="2233" y="435"/>
                      <a:pt x="2223" y="381"/>
                      <a:pt x="2208" y="344"/>
                    </a:cubicBezTo>
                    <a:cubicBezTo>
                      <a:pt x="2193" y="307"/>
                      <a:pt x="2163" y="281"/>
                      <a:pt x="2136" y="254"/>
                    </a:cubicBezTo>
                    <a:cubicBezTo>
                      <a:pt x="2109" y="227"/>
                      <a:pt x="2091" y="208"/>
                      <a:pt x="2046" y="182"/>
                    </a:cubicBezTo>
                    <a:cubicBezTo>
                      <a:pt x="2001" y="156"/>
                      <a:pt x="1931" y="121"/>
                      <a:pt x="1866" y="98"/>
                    </a:cubicBezTo>
                    <a:cubicBezTo>
                      <a:pt x="1801" y="75"/>
                      <a:pt x="1717" y="57"/>
                      <a:pt x="1656" y="44"/>
                    </a:cubicBezTo>
                    <a:cubicBezTo>
                      <a:pt x="1595" y="31"/>
                      <a:pt x="1560" y="27"/>
                      <a:pt x="1500" y="20"/>
                    </a:cubicBezTo>
                    <a:cubicBezTo>
                      <a:pt x="1440" y="13"/>
                      <a:pt x="1440" y="0"/>
                      <a:pt x="1296" y="2"/>
                    </a:cubicBezTo>
                    <a:cubicBezTo>
                      <a:pt x="1152" y="4"/>
                      <a:pt x="776" y="21"/>
                      <a:pt x="636" y="32"/>
                    </a:cubicBezTo>
                    <a:cubicBezTo>
                      <a:pt x="496" y="43"/>
                      <a:pt x="518" y="51"/>
                      <a:pt x="456" y="68"/>
                    </a:cubicBezTo>
                    <a:cubicBezTo>
                      <a:pt x="394" y="85"/>
                      <a:pt x="317" y="113"/>
                      <a:pt x="264" y="134"/>
                    </a:cubicBezTo>
                    <a:cubicBezTo>
                      <a:pt x="211" y="155"/>
                      <a:pt x="174" y="172"/>
                      <a:pt x="138" y="194"/>
                    </a:cubicBezTo>
                    <a:cubicBezTo>
                      <a:pt x="102" y="216"/>
                      <a:pt x="71" y="243"/>
                      <a:pt x="48" y="266"/>
                    </a:cubicBezTo>
                    <a:cubicBezTo>
                      <a:pt x="25" y="289"/>
                      <a:pt x="12" y="310"/>
                      <a:pt x="0" y="332"/>
                    </a:cubicBezTo>
                  </a:path>
                </a:pathLst>
              </a:custGeom>
              <a:noFill/>
              <a:ln w="76200" cap="flat" cmpd="sng">
                <a:solidFill>
                  <a:srgbClr val="FFFF66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60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</p:grpSp>
      </p:grpSp>
      <p:sp>
        <p:nvSpPr>
          <p:cNvPr id="63" name="Line 15"/>
          <p:cNvSpPr>
            <a:spLocks noChangeShapeType="1"/>
          </p:cNvSpPr>
          <p:nvPr/>
        </p:nvSpPr>
        <p:spPr bwMode="auto">
          <a:xfrm>
            <a:off x="3682140" y="2882010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6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4" name="Line 16"/>
          <p:cNvSpPr>
            <a:spLocks noChangeShapeType="1"/>
          </p:cNvSpPr>
          <p:nvPr/>
        </p:nvSpPr>
        <p:spPr bwMode="auto">
          <a:xfrm>
            <a:off x="3632719" y="2841802"/>
            <a:ext cx="1235537" cy="794107"/>
          </a:xfrm>
          <a:prstGeom prst="line">
            <a:avLst/>
          </a:prstGeom>
          <a:noFill/>
          <a:ln w="76200">
            <a:solidFill>
              <a:srgbClr val="FFFF66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6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5" name="Freeform 17"/>
          <p:cNvSpPr>
            <a:spLocks/>
          </p:cNvSpPr>
          <p:nvPr/>
        </p:nvSpPr>
        <p:spPr bwMode="auto">
          <a:xfrm>
            <a:off x="2797676" y="2784317"/>
            <a:ext cx="237223" cy="443963"/>
          </a:xfrm>
          <a:custGeom>
            <a:avLst/>
            <a:gdLst/>
            <a:ahLst/>
            <a:cxnLst>
              <a:cxn ang="0">
                <a:pos x="0" y="240"/>
              </a:cxn>
              <a:cxn ang="0">
                <a:pos x="84" y="240"/>
              </a:cxn>
              <a:cxn ang="0">
                <a:pos x="144" y="198"/>
              </a:cxn>
              <a:cxn ang="0">
                <a:pos x="156" y="102"/>
              </a:cxn>
              <a:cxn ang="0">
                <a:pos x="144" y="0"/>
              </a:cxn>
            </a:cxnLst>
            <a:rect l="0" t="0" r="r" b="b"/>
            <a:pathLst>
              <a:path w="156" h="247">
                <a:moveTo>
                  <a:pt x="0" y="240"/>
                </a:moveTo>
                <a:cubicBezTo>
                  <a:pt x="30" y="243"/>
                  <a:pt x="60" y="247"/>
                  <a:pt x="84" y="240"/>
                </a:cubicBezTo>
                <a:cubicBezTo>
                  <a:pt x="108" y="233"/>
                  <a:pt x="132" y="221"/>
                  <a:pt x="144" y="198"/>
                </a:cubicBezTo>
                <a:cubicBezTo>
                  <a:pt x="156" y="175"/>
                  <a:pt x="156" y="135"/>
                  <a:pt x="156" y="102"/>
                </a:cubicBezTo>
                <a:cubicBezTo>
                  <a:pt x="156" y="69"/>
                  <a:pt x="150" y="34"/>
                  <a:pt x="144" y="0"/>
                </a:cubicBezTo>
              </a:path>
            </a:pathLst>
          </a:custGeom>
          <a:noFill/>
          <a:ln w="76200" cap="flat" cmpd="sng">
            <a:solidFill>
              <a:srgbClr val="FFFF66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60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66" name="グループ化 65"/>
          <p:cNvGrpSpPr/>
          <p:nvPr/>
        </p:nvGrpSpPr>
        <p:grpSpPr>
          <a:xfrm>
            <a:off x="3018260" y="2480349"/>
            <a:ext cx="745271" cy="543738"/>
            <a:chOff x="3101314" y="2552820"/>
            <a:chExt cx="718180" cy="515232"/>
          </a:xfrm>
        </p:grpSpPr>
        <p:sp>
          <p:nvSpPr>
            <p:cNvPr id="67" name="Freeform 19"/>
            <p:cNvSpPr>
              <a:spLocks/>
            </p:cNvSpPr>
            <p:nvPr/>
          </p:nvSpPr>
          <p:spPr bwMode="auto">
            <a:xfrm rot="275403">
              <a:off x="3101314" y="2552820"/>
              <a:ext cx="684748" cy="411891"/>
            </a:xfrm>
            <a:custGeom>
              <a:avLst/>
              <a:gdLst/>
              <a:ahLst/>
              <a:cxnLst>
                <a:cxn ang="0">
                  <a:pos x="12" y="245"/>
                </a:cxn>
                <a:cxn ang="0">
                  <a:pos x="6" y="107"/>
                </a:cxn>
                <a:cxn ang="0">
                  <a:pos x="48" y="35"/>
                </a:cxn>
                <a:cxn ang="0">
                  <a:pos x="132" y="5"/>
                </a:cxn>
                <a:cxn ang="0">
                  <a:pos x="186" y="5"/>
                </a:cxn>
                <a:cxn ang="0">
                  <a:pos x="396" y="35"/>
                </a:cxn>
                <a:cxn ang="0">
                  <a:pos x="432" y="71"/>
                </a:cxn>
              </a:cxnLst>
              <a:rect l="0" t="0" r="r" b="b"/>
              <a:pathLst>
                <a:path w="437" h="245">
                  <a:moveTo>
                    <a:pt x="12" y="245"/>
                  </a:moveTo>
                  <a:cubicBezTo>
                    <a:pt x="6" y="193"/>
                    <a:pt x="0" y="142"/>
                    <a:pt x="6" y="107"/>
                  </a:cubicBezTo>
                  <a:cubicBezTo>
                    <a:pt x="12" y="72"/>
                    <a:pt x="27" y="52"/>
                    <a:pt x="48" y="35"/>
                  </a:cubicBezTo>
                  <a:cubicBezTo>
                    <a:pt x="69" y="18"/>
                    <a:pt x="109" y="10"/>
                    <a:pt x="132" y="5"/>
                  </a:cubicBezTo>
                  <a:cubicBezTo>
                    <a:pt x="155" y="0"/>
                    <a:pt x="142" y="0"/>
                    <a:pt x="186" y="5"/>
                  </a:cubicBezTo>
                  <a:cubicBezTo>
                    <a:pt x="230" y="10"/>
                    <a:pt x="355" y="24"/>
                    <a:pt x="396" y="35"/>
                  </a:cubicBezTo>
                  <a:cubicBezTo>
                    <a:pt x="437" y="46"/>
                    <a:pt x="425" y="66"/>
                    <a:pt x="432" y="71"/>
                  </a:cubicBezTo>
                </a:path>
              </a:pathLst>
            </a:custGeom>
            <a:noFill/>
            <a:ln w="76200" cap="flat" cmpd="sng">
              <a:solidFill>
                <a:srgbClr val="FFFF66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8" name="Freeform 20"/>
            <p:cNvSpPr>
              <a:spLocks/>
            </p:cNvSpPr>
            <p:nvPr/>
          </p:nvSpPr>
          <p:spPr bwMode="auto">
            <a:xfrm rot="275403">
              <a:off x="3122211" y="2634306"/>
              <a:ext cx="697283" cy="433746"/>
            </a:xfrm>
            <a:custGeom>
              <a:avLst/>
              <a:gdLst/>
              <a:ahLst/>
              <a:cxnLst>
                <a:cxn ang="0">
                  <a:pos x="390" y="0"/>
                </a:cxn>
                <a:cxn ang="0">
                  <a:pos x="426" y="24"/>
                </a:cxn>
                <a:cxn ang="0">
                  <a:pos x="444" y="66"/>
                </a:cxn>
                <a:cxn ang="0">
                  <a:pos x="420" y="108"/>
                </a:cxn>
                <a:cxn ang="0">
                  <a:pos x="378" y="144"/>
                </a:cxn>
                <a:cxn ang="0">
                  <a:pos x="198" y="240"/>
                </a:cxn>
                <a:cxn ang="0">
                  <a:pos x="138" y="252"/>
                </a:cxn>
                <a:cxn ang="0">
                  <a:pos x="60" y="246"/>
                </a:cxn>
                <a:cxn ang="0">
                  <a:pos x="18" y="216"/>
                </a:cxn>
                <a:cxn ang="0">
                  <a:pos x="0" y="150"/>
                </a:cxn>
              </a:cxnLst>
              <a:rect l="0" t="0" r="r" b="b"/>
              <a:pathLst>
                <a:path w="445" h="258">
                  <a:moveTo>
                    <a:pt x="390" y="0"/>
                  </a:moveTo>
                  <a:cubicBezTo>
                    <a:pt x="403" y="6"/>
                    <a:pt x="417" y="13"/>
                    <a:pt x="426" y="24"/>
                  </a:cubicBezTo>
                  <a:cubicBezTo>
                    <a:pt x="435" y="35"/>
                    <a:pt x="445" y="52"/>
                    <a:pt x="444" y="66"/>
                  </a:cubicBezTo>
                  <a:cubicBezTo>
                    <a:pt x="443" y="80"/>
                    <a:pt x="431" y="95"/>
                    <a:pt x="420" y="108"/>
                  </a:cubicBezTo>
                  <a:cubicBezTo>
                    <a:pt x="409" y="121"/>
                    <a:pt x="415" y="122"/>
                    <a:pt x="378" y="144"/>
                  </a:cubicBezTo>
                  <a:cubicBezTo>
                    <a:pt x="341" y="166"/>
                    <a:pt x="238" y="222"/>
                    <a:pt x="198" y="240"/>
                  </a:cubicBezTo>
                  <a:cubicBezTo>
                    <a:pt x="158" y="258"/>
                    <a:pt x="161" y="251"/>
                    <a:pt x="138" y="252"/>
                  </a:cubicBezTo>
                  <a:cubicBezTo>
                    <a:pt x="115" y="253"/>
                    <a:pt x="80" y="252"/>
                    <a:pt x="60" y="246"/>
                  </a:cubicBezTo>
                  <a:cubicBezTo>
                    <a:pt x="40" y="240"/>
                    <a:pt x="28" y="232"/>
                    <a:pt x="18" y="216"/>
                  </a:cubicBezTo>
                  <a:cubicBezTo>
                    <a:pt x="8" y="200"/>
                    <a:pt x="3" y="161"/>
                    <a:pt x="0" y="150"/>
                  </a:cubicBezTo>
                </a:path>
              </a:pathLst>
            </a:custGeom>
            <a:noFill/>
            <a:ln w="76200" cap="flat" cmpd="sng">
              <a:solidFill>
                <a:srgbClr val="FFFF66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69" name="Line 21"/>
          <p:cNvSpPr>
            <a:spLocks noChangeShapeType="1"/>
          </p:cNvSpPr>
          <p:nvPr/>
        </p:nvSpPr>
        <p:spPr bwMode="auto">
          <a:xfrm flipV="1">
            <a:off x="7509812" y="2657579"/>
            <a:ext cx="877254" cy="1124143"/>
          </a:xfrm>
          <a:prstGeom prst="line">
            <a:avLst/>
          </a:prstGeom>
          <a:noFill/>
          <a:ln w="76200">
            <a:solidFill>
              <a:srgbClr val="FFFF66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60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70" name="グループ化 69"/>
          <p:cNvGrpSpPr/>
          <p:nvPr/>
        </p:nvGrpSpPr>
        <p:grpSpPr>
          <a:xfrm>
            <a:off x="6603052" y="1355300"/>
            <a:ext cx="2390353" cy="1174890"/>
            <a:chOff x="6588224" y="1210805"/>
            <a:chExt cx="2303463" cy="1113295"/>
          </a:xfrm>
        </p:grpSpPr>
        <p:sp>
          <p:nvSpPr>
            <p:cNvPr id="71" name="Line 23"/>
            <p:cNvSpPr>
              <a:spLocks noChangeShapeType="1"/>
            </p:cNvSpPr>
            <p:nvPr/>
          </p:nvSpPr>
          <p:spPr bwMode="auto">
            <a:xfrm flipH="1">
              <a:off x="7631113" y="1816100"/>
              <a:ext cx="484188" cy="508000"/>
            </a:xfrm>
            <a:prstGeom prst="line">
              <a:avLst/>
            </a:prstGeom>
            <a:noFill/>
            <a:ln w="28575">
              <a:solidFill>
                <a:srgbClr val="FF3399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72" name="Text Box 24"/>
            <p:cNvSpPr txBox="1">
              <a:spLocks noChangeArrowheads="1"/>
            </p:cNvSpPr>
            <p:nvPr/>
          </p:nvSpPr>
          <p:spPr bwMode="auto">
            <a:xfrm>
              <a:off x="6588224" y="1210805"/>
              <a:ext cx="2303463" cy="63402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b="1" dirty="0">
                  <a:solidFill>
                    <a:srgbClr val="000000"/>
                  </a:solidFill>
                  <a:latin typeface="Arial" pitchFamily="34" charset="0"/>
                  <a:ea typeface="ＭＳ ゴシック" pitchFamily="49" charset="-128"/>
                </a:rPr>
                <a:t>MR</a:t>
              </a:r>
            </a:p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b="1" dirty="0">
                  <a:solidFill>
                    <a:srgbClr val="000000"/>
                  </a:solidFill>
                  <a:latin typeface="Arial" pitchFamily="34" charset="0"/>
                  <a:ea typeface="ＭＳ ゴシック" pitchFamily="49" charset="-128"/>
                </a:rPr>
                <a:t>30 </a:t>
              </a:r>
              <a:r>
                <a:rPr lang="en-US" altLang="ja-JP" sz="1600" b="1" dirty="0" err="1">
                  <a:solidFill>
                    <a:srgbClr val="000000"/>
                  </a:solidFill>
                  <a:latin typeface="Arial" pitchFamily="34" charset="0"/>
                  <a:ea typeface="ＭＳ ゴシック" pitchFamily="49" charset="-128"/>
                </a:rPr>
                <a:t>GeV</a:t>
              </a:r>
              <a:r>
                <a:rPr lang="en-US" altLang="ja-JP" sz="1600" b="1" dirty="0">
                  <a:solidFill>
                    <a:srgbClr val="000000"/>
                  </a:solidFill>
                  <a:latin typeface="Arial" pitchFamily="34" charset="0"/>
                  <a:ea typeface="ＭＳ ゴシック" pitchFamily="49" charset="-128"/>
                </a:rPr>
                <a:t> Synchrotron</a:t>
              </a:r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-64369" y="3316262"/>
            <a:ext cx="1996628" cy="1272016"/>
            <a:chOff x="163166" y="3578225"/>
            <a:chExt cx="1924050" cy="1205329"/>
          </a:xfrm>
        </p:grpSpPr>
        <p:sp>
          <p:nvSpPr>
            <p:cNvPr id="74" name="Line 26"/>
            <p:cNvSpPr>
              <a:spLocks noChangeShapeType="1"/>
            </p:cNvSpPr>
            <p:nvPr/>
          </p:nvSpPr>
          <p:spPr bwMode="auto">
            <a:xfrm flipV="1">
              <a:off x="1102301" y="3578225"/>
              <a:ext cx="270887" cy="887415"/>
            </a:xfrm>
            <a:prstGeom prst="line">
              <a:avLst/>
            </a:prstGeom>
            <a:noFill/>
            <a:ln w="28575">
              <a:solidFill>
                <a:srgbClr val="FF3399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75" name="Text Box 27"/>
            <p:cNvSpPr txBox="1">
              <a:spLocks noChangeArrowheads="1"/>
            </p:cNvSpPr>
            <p:nvPr/>
          </p:nvSpPr>
          <p:spPr bwMode="auto">
            <a:xfrm>
              <a:off x="163166" y="4445000"/>
              <a:ext cx="1924050" cy="338554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b="1" dirty="0">
                  <a:solidFill>
                    <a:srgbClr val="000000"/>
                  </a:solidFill>
                  <a:latin typeface="Arial" pitchFamily="34" charset="0"/>
                  <a:ea typeface="ＭＳ ゴシック" pitchFamily="49" charset="-128"/>
                </a:rPr>
                <a:t>400 MeV </a:t>
              </a:r>
              <a:r>
                <a:rPr lang="en-US" altLang="ja-JP" sz="1600" b="1" dirty="0" err="1">
                  <a:solidFill>
                    <a:srgbClr val="000000"/>
                  </a:solidFill>
                  <a:latin typeface="Arial" pitchFamily="34" charset="0"/>
                  <a:ea typeface="ＭＳ ゴシック" pitchFamily="49" charset="-128"/>
                </a:rPr>
                <a:t>Linac</a:t>
              </a:r>
              <a:endParaRPr lang="en-US" altLang="ja-JP" sz="1600" b="1" dirty="0">
                <a:solidFill>
                  <a:srgbClr val="000000"/>
                </a:solidFill>
                <a:latin typeface="Arial" pitchFamily="34" charset="0"/>
                <a:ea typeface="ＭＳ ゴシック" pitchFamily="49" charset="-128"/>
              </a:endParaRPr>
            </a:p>
          </p:txBody>
        </p:sp>
      </p:grpSp>
      <p:grpSp>
        <p:nvGrpSpPr>
          <p:cNvPr id="76" name="グループ化 75"/>
          <p:cNvGrpSpPr/>
          <p:nvPr/>
        </p:nvGrpSpPr>
        <p:grpSpPr>
          <a:xfrm>
            <a:off x="1970148" y="3088286"/>
            <a:ext cx="2261857" cy="1547235"/>
            <a:chOff x="2201863" y="3028950"/>
            <a:chExt cx="2179638" cy="1466119"/>
          </a:xfrm>
        </p:grpSpPr>
        <p:sp>
          <p:nvSpPr>
            <p:cNvPr id="77" name="Line 29"/>
            <p:cNvSpPr>
              <a:spLocks noChangeShapeType="1"/>
            </p:cNvSpPr>
            <p:nvPr/>
          </p:nvSpPr>
          <p:spPr bwMode="auto">
            <a:xfrm flipV="1">
              <a:off x="3341688" y="3028950"/>
              <a:ext cx="114300" cy="1355725"/>
            </a:xfrm>
            <a:prstGeom prst="line">
              <a:avLst/>
            </a:prstGeom>
            <a:noFill/>
            <a:ln w="28575">
              <a:solidFill>
                <a:srgbClr val="FF3399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78" name="Text Box 30"/>
            <p:cNvSpPr txBox="1">
              <a:spLocks noChangeArrowheads="1"/>
            </p:cNvSpPr>
            <p:nvPr/>
          </p:nvSpPr>
          <p:spPr bwMode="auto">
            <a:xfrm>
              <a:off x="2201863" y="3861049"/>
              <a:ext cx="2179638" cy="63402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b="1" dirty="0">
                  <a:solidFill>
                    <a:srgbClr val="000000"/>
                  </a:solidFill>
                  <a:latin typeface="Arial" pitchFamily="34" charset="0"/>
                  <a:ea typeface="ＭＳ ゴシック" pitchFamily="49" charset="-128"/>
                </a:rPr>
                <a:t>RCS</a:t>
              </a:r>
            </a:p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b="1" dirty="0">
                  <a:solidFill>
                    <a:srgbClr val="000000"/>
                  </a:solidFill>
                  <a:latin typeface="Arial" pitchFamily="34" charset="0"/>
                  <a:ea typeface="ＭＳ ゴシック" pitchFamily="49" charset="-128"/>
                </a:rPr>
                <a:t>3 </a:t>
              </a:r>
              <a:r>
                <a:rPr lang="en-US" altLang="ja-JP" sz="1600" b="1" dirty="0" err="1">
                  <a:solidFill>
                    <a:srgbClr val="000000"/>
                  </a:solidFill>
                  <a:latin typeface="Arial" pitchFamily="34" charset="0"/>
                  <a:ea typeface="ＭＳ ゴシック" pitchFamily="49" charset="-128"/>
                </a:rPr>
                <a:t>GeV</a:t>
              </a:r>
              <a:r>
                <a:rPr lang="en-US" altLang="ja-JP" sz="1600" b="1" dirty="0">
                  <a:solidFill>
                    <a:srgbClr val="000000"/>
                  </a:solidFill>
                  <a:latin typeface="Arial" pitchFamily="34" charset="0"/>
                  <a:ea typeface="ＭＳ ゴシック" pitchFamily="49" charset="-128"/>
                </a:rPr>
                <a:t> Synchrotron </a:t>
              </a:r>
              <a:endParaRPr lang="en-US" altLang="ja-JP" sz="1600" b="1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1547132" y="1444575"/>
            <a:ext cx="3634127" cy="1474292"/>
            <a:chOff x="1716088" y="1295400"/>
            <a:chExt cx="3502025" cy="1397000"/>
          </a:xfrm>
        </p:grpSpPr>
        <p:sp>
          <p:nvSpPr>
            <p:cNvPr id="80" name="Line 32"/>
            <p:cNvSpPr>
              <a:spLocks noChangeShapeType="1"/>
            </p:cNvSpPr>
            <p:nvPr/>
          </p:nvSpPr>
          <p:spPr bwMode="auto">
            <a:xfrm>
              <a:off x="3316288" y="1600200"/>
              <a:ext cx="1901825" cy="1092200"/>
            </a:xfrm>
            <a:prstGeom prst="line">
              <a:avLst/>
            </a:prstGeom>
            <a:noFill/>
            <a:ln w="28575">
              <a:solidFill>
                <a:srgbClr val="FF3399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1" name="Text Box 33"/>
            <p:cNvSpPr txBox="1">
              <a:spLocks noChangeArrowheads="1"/>
            </p:cNvSpPr>
            <p:nvPr/>
          </p:nvSpPr>
          <p:spPr bwMode="auto">
            <a:xfrm>
              <a:off x="1716088" y="1295400"/>
              <a:ext cx="2971800" cy="48260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ja-JP" sz="1600" b="1" dirty="0">
                  <a:solidFill>
                    <a:srgbClr val="000000"/>
                  </a:solidFill>
                  <a:latin typeface="Arial" pitchFamily="34" charset="0"/>
                  <a:ea typeface="ＭＳ ゴシック" pitchFamily="49" charset="-128"/>
                </a:rPr>
                <a:t>Material and Life Science Facility</a:t>
              </a:r>
              <a:endParaRPr lang="en-US" altLang="ja-JP" sz="1200" b="1" dirty="0">
                <a:solidFill>
                  <a:srgbClr val="000000"/>
                </a:solidFill>
                <a:latin typeface="Arial" pitchFamily="34" charset="0"/>
                <a:ea typeface="ＭＳ ゴシック" pitchFamily="49" charset="-128"/>
              </a:endParaRPr>
            </a:p>
          </p:txBody>
        </p:sp>
      </p:grpSp>
      <p:sp>
        <p:nvSpPr>
          <p:cNvPr id="82" name="Freeform 34"/>
          <p:cNvSpPr>
            <a:spLocks/>
          </p:cNvSpPr>
          <p:nvPr/>
        </p:nvSpPr>
        <p:spPr bwMode="auto">
          <a:xfrm>
            <a:off x="3701909" y="2672672"/>
            <a:ext cx="1423339" cy="1876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04" y="90"/>
              </a:cxn>
              <a:cxn ang="0">
                <a:pos x="600" y="96"/>
              </a:cxn>
              <a:cxn ang="0">
                <a:pos x="666" y="96"/>
              </a:cxn>
              <a:cxn ang="0">
                <a:pos x="900" y="84"/>
              </a:cxn>
            </a:cxnLst>
            <a:rect l="0" t="0" r="r" b="b"/>
            <a:pathLst>
              <a:path w="900" h="106">
                <a:moveTo>
                  <a:pt x="0" y="0"/>
                </a:moveTo>
                <a:cubicBezTo>
                  <a:pt x="202" y="37"/>
                  <a:pt x="404" y="74"/>
                  <a:pt x="504" y="90"/>
                </a:cubicBezTo>
                <a:cubicBezTo>
                  <a:pt x="604" y="106"/>
                  <a:pt x="573" y="95"/>
                  <a:pt x="600" y="96"/>
                </a:cubicBezTo>
                <a:cubicBezTo>
                  <a:pt x="627" y="97"/>
                  <a:pt x="616" y="98"/>
                  <a:pt x="666" y="96"/>
                </a:cubicBezTo>
                <a:cubicBezTo>
                  <a:pt x="716" y="94"/>
                  <a:pt x="860" y="87"/>
                  <a:pt x="900" y="84"/>
                </a:cubicBezTo>
              </a:path>
            </a:pathLst>
          </a:custGeom>
          <a:noFill/>
          <a:ln w="76200" cap="flat" cmpd="sng">
            <a:solidFill>
              <a:srgbClr val="FFFF66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6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3" name="Freeform 36"/>
          <p:cNvSpPr>
            <a:spLocks/>
          </p:cNvSpPr>
          <p:nvPr/>
        </p:nvSpPr>
        <p:spPr bwMode="auto">
          <a:xfrm rot="3689409">
            <a:off x="4189943" y="2615094"/>
            <a:ext cx="1333564" cy="1075742"/>
          </a:xfrm>
          <a:custGeom>
            <a:avLst/>
            <a:gdLst/>
            <a:ahLst/>
            <a:cxnLst>
              <a:cxn ang="0">
                <a:pos x="66" y="44"/>
              </a:cxn>
              <a:cxn ang="0">
                <a:pos x="78" y="106"/>
              </a:cxn>
              <a:cxn ang="0">
                <a:pos x="99" y="165"/>
              </a:cxn>
              <a:cxn ang="0">
                <a:pos x="125" y="219"/>
              </a:cxn>
              <a:cxn ang="0">
                <a:pos x="159" y="269"/>
              </a:cxn>
              <a:cxn ang="0">
                <a:pos x="199" y="316"/>
              </a:cxn>
              <a:cxn ang="0">
                <a:pos x="248" y="358"/>
              </a:cxn>
              <a:cxn ang="0">
                <a:pos x="300" y="400"/>
              </a:cxn>
              <a:cxn ang="0">
                <a:pos x="358" y="436"/>
              </a:cxn>
              <a:cxn ang="0">
                <a:pos x="421" y="473"/>
              </a:cxn>
              <a:cxn ang="0">
                <a:pos x="485" y="505"/>
              </a:cxn>
              <a:cxn ang="0">
                <a:pos x="624" y="565"/>
              </a:cxn>
              <a:cxn ang="0">
                <a:pos x="771" y="617"/>
              </a:cxn>
              <a:cxn ang="0">
                <a:pos x="918" y="666"/>
              </a:cxn>
              <a:cxn ang="0">
                <a:pos x="1015" y="698"/>
              </a:cxn>
              <a:cxn ang="0">
                <a:pos x="1061" y="714"/>
              </a:cxn>
              <a:cxn ang="0">
                <a:pos x="1149" y="744"/>
              </a:cxn>
              <a:cxn ang="0">
                <a:pos x="1172" y="752"/>
              </a:cxn>
              <a:cxn ang="0">
                <a:pos x="1214" y="768"/>
              </a:cxn>
              <a:cxn ang="0">
                <a:pos x="1210" y="837"/>
              </a:cxn>
              <a:cxn ang="0">
                <a:pos x="1149" y="813"/>
              </a:cxn>
              <a:cxn ang="0">
                <a:pos x="1041" y="774"/>
              </a:cxn>
              <a:cxn ang="0">
                <a:pos x="898" y="728"/>
              </a:cxn>
              <a:cxn ang="0">
                <a:pos x="849" y="712"/>
              </a:cxn>
              <a:cxn ang="0">
                <a:pos x="751" y="678"/>
              </a:cxn>
              <a:cxn ang="0">
                <a:pos x="700" y="662"/>
              </a:cxn>
              <a:cxn ang="0">
                <a:pos x="602" y="626"/>
              </a:cxn>
              <a:cxn ang="0">
                <a:pos x="554" y="605"/>
              </a:cxn>
              <a:cxn ang="0">
                <a:pos x="459" y="563"/>
              </a:cxn>
              <a:cxn ang="0">
                <a:pos x="435" y="553"/>
              </a:cxn>
              <a:cxn ang="0">
                <a:pos x="388" y="529"/>
              </a:cxn>
              <a:cxn ang="0">
                <a:pos x="366" y="517"/>
              </a:cxn>
              <a:cxn ang="0">
                <a:pos x="324" y="493"/>
              </a:cxn>
              <a:cxn ang="0">
                <a:pos x="304" y="479"/>
              </a:cxn>
              <a:cxn ang="0">
                <a:pos x="264" y="453"/>
              </a:cxn>
              <a:cxn ang="0">
                <a:pos x="244" y="438"/>
              </a:cxn>
              <a:cxn ang="0">
                <a:pos x="205" y="408"/>
              </a:cxn>
              <a:cxn ang="0">
                <a:pos x="187" y="392"/>
              </a:cxn>
              <a:cxn ang="0">
                <a:pos x="155" y="360"/>
              </a:cxn>
              <a:cxn ang="0">
                <a:pos x="137" y="344"/>
              </a:cxn>
              <a:cxn ang="0">
                <a:pos x="109" y="308"/>
              </a:cxn>
              <a:cxn ang="0">
                <a:pos x="95" y="290"/>
              </a:cxn>
              <a:cxn ang="0">
                <a:pos x="70" y="251"/>
              </a:cxn>
              <a:cxn ang="0">
                <a:pos x="58" y="231"/>
              </a:cxn>
              <a:cxn ang="0">
                <a:pos x="38" y="191"/>
              </a:cxn>
              <a:cxn ang="0">
                <a:pos x="30" y="167"/>
              </a:cxn>
              <a:cxn ang="0">
                <a:pos x="16" y="123"/>
              </a:cxn>
              <a:cxn ang="0">
                <a:pos x="10" y="98"/>
              </a:cxn>
              <a:cxn ang="0">
                <a:pos x="2" y="52"/>
              </a:cxn>
              <a:cxn ang="0">
                <a:pos x="0" y="26"/>
              </a:cxn>
            </a:cxnLst>
            <a:rect l="0" t="0" r="r" b="b"/>
            <a:pathLst>
              <a:path w="1234" h="837">
                <a:moveTo>
                  <a:pt x="64" y="0"/>
                </a:moveTo>
                <a:lnTo>
                  <a:pt x="64" y="22"/>
                </a:lnTo>
                <a:lnTo>
                  <a:pt x="66" y="44"/>
                </a:lnTo>
                <a:lnTo>
                  <a:pt x="70" y="66"/>
                </a:lnTo>
                <a:lnTo>
                  <a:pt x="74" y="86"/>
                </a:lnTo>
                <a:lnTo>
                  <a:pt x="78" y="106"/>
                </a:lnTo>
                <a:lnTo>
                  <a:pt x="85" y="127"/>
                </a:lnTo>
                <a:lnTo>
                  <a:pt x="91" y="147"/>
                </a:lnTo>
                <a:lnTo>
                  <a:pt x="99" y="165"/>
                </a:lnTo>
                <a:lnTo>
                  <a:pt x="107" y="183"/>
                </a:lnTo>
                <a:lnTo>
                  <a:pt x="115" y="201"/>
                </a:lnTo>
                <a:lnTo>
                  <a:pt x="125" y="219"/>
                </a:lnTo>
                <a:lnTo>
                  <a:pt x="135" y="235"/>
                </a:lnTo>
                <a:lnTo>
                  <a:pt x="147" y="253"/>
                </a:lnTo>
                <a:lnTo>
                  <a:pt x="159" y="269"/>
                </a:lnTo>
                <a:lnTo>
                  <a:pt x="173" y="286"/>
                </a:lnTo>
                <a:lnTo>
                  <a:pt x="185" y="300"/>
                </a:lnTo>
                <a:lnTo>
                  <a:pt x="199" y="316"/>
                </a:lnTo>
                <a:lnTo>
                  <a:pt x="215" y="330"/>
                </a:lnTo>
                <a:lnTo>
                  <a:pt x="231" y="344"/>
                </a:lnTo>
                <a:lnTo>
                  <a:pt x="248" y="358"/>
                </a:lnTo>
                <a:lnTo>
                  <a:pt x="264" y="372"/>
                </a:lnTo>
                <a:lnTo>
                  <a:pt x="282" y="386"/>
                </a:lnTo>
                <a:lnTo>
                  <a:pt x="300" y="400"/>
                </a:lnTo>
                <a:lnTo>
                  <a:pt x="318" y="412"/>
                </a:lnTo>
                <a:lnTo>
                  <a:pt x="338" y="424"/>
                </a:lnTo>
                <a:lnTo>
                  <a:pt x="358" y="436"/>
                </a:lnTo>
                <a:lnTo>
                  <a:pt x="378" y="448"/>
                </a:lnTo>
                <a:lnTo>
                  <a:pt x="399" y="461"/>
                </a:lnTo>
                <a:lnTo>
                  <a:pt x="421" y="473"/>
                </a:lnTo>
                <a:lnTo>
                  <a:pt x="441" y="483"/>
                </a:lnTo>
                <a:lnTo>
                  <a:pt x="463" y="495"/>
                </a:lnTo>
                <a:lnTo>
                  <a:pt x="485" y="505"/>
                </a:lnTo>
                <a:lnTo>
                  <a:pt x="531" y="525"/>
                </a:lnTo>
                <a:lnTo>
                  <a:pt x="578" y="545"/>
                </a:lnTo>
                <a:lnTo>
                  <a:pt x="624" y="565"/>
                </a:lnTo>
                <a:lnTo>
                  <a:pt x="672" y="583"/>
                </a:lnTo>
                <a:lnTo>
                  <a:pt x="723" y="601"/>
                </a:lnTo>
                <a:lnTo>
                  <a:pt x="771" y="617"/>
                </a:lnTo>
                <a:lnTo>
                  <a:pt x="819" y="634"/>
                </a:lnTo>
                <a:lnTo>
                  <a:pt x="870" y="652"/>
                </a:lnTo>
                <a:lnTo>
                  <a:pt x="918" y="666"/>
                </a:lnTo>
                <a:lnTo>
                  <a:pt x="966" y="682"/>
                </a:lnTo>
                <a:lnTo>
                  <a:pt x="966" y="682"/>
                </a:lnTo>
                <a:lnTo>
                  <a:pt x="1015" y="698"/>
                </a:lnTo>
                <a:lnTo>
                  <a:pt x="1015" y="698"/>
                </a:lnTo>
                <a:lnTo>
                  <a:pt x="1061" y="714"/>
                </a:lnTo>
                <a:lnTo>
                  <a:pt x="1061" y="714"/>
                </a:lnTo>
                <a:lnTo>
                  <a:pt x="1105" y="728"/>
                </a:lnTo>
                <a:lnTo>
                  <a:pt x="1105" y="728"/>
                </a:lnTo>
                <a:lnTo>
                  <a:pt x="1149" y="744"/>
                </a:lnTo>
                <a:lnTo>
                  <a:pt x="1149" y="744"/>
                </a:lnTo>
                <a:lnTo>
                  <a:pt x="1172" y="752"/>
                </a:lnTo>
                <a:lnTo>
                  <a:pt x="1172" y="752"/>
                </a:lnTo>
                <a:lnTo>
                  <a:pt x="1194" y="760"/>
                </a:lnTo>
                <a:lnTo>
                  <a:pt x="1194" y="760"/>
                </a:lnTo>
                <a:lnTo>
                  <a:pt x="1214" y="768"/>
                </a:lnTo>
                <a:lnTo>
                  <a:pt x="1214" y="768"/>
                </a:lnTo>
                <a:lnTo>
                  <a:pt x="1234" y="776"/>
                </a:lnTo>
                <a:lnTo>
                  <a:pt x="1210" y="837"/>
                </a:lnTo>
                <a:lnTo>
                  <a:pt x="1190" y="829"/>
                </a:lnTo>
                <a:lnTo>
                  <a:pt x="1170" y="821"/>
                </a:lnTo>
                <a:lnTo>
                  <a:pt x="1149" y="813"/>
                </a:lnTo>
                <a:lnTo>
                  <a:pt x="1129" y="805"/>
                </a:lnTo>
                <a:lnTo>
                  <a:pt x="1085" y="790"/>
                </a:lnTo>
                <a:lnTo>
                  <a:pt x="1041" y="774"/>
                </a:lnTo>
                <a:lnTo>
                  <a:pt x="994" y="758"/>
                </a:lnTo>
                <a:lnTo>
                  <a:pt x="946" y="744"/>
                </a:lnTo>
                <a:lnTo>
                  <a:pt x="898" y="728"/>
                </a:lnTo>
                <a:lnTo>
                  <a:pt x="898" y="728"/>
                </a:lnTo>
                <a:lnTo>
                  <a:pt x="849" y="712"/>
                </a:lnTo>
                <a:lnTo>
                  <a:pt x="849" y="712"/>
                </a:lnTo>
                <a:lnTo>
                  <a:pt x="799" y="696"/>
                </a:lnTo>
                <a:lnTo>
                  <a:pt x="799" y="696"/>
                </a:lnTo>
                <a:lnTo>
                  <a:pt x="751" y="678"/>
                </a:lnTo>
                <a:lnTo>
                  <a:pt x="751" y="678"/>
                </a:lnTo>
                <a:lnTo>
                  <a:pt x="700" y="662"/>
                </a:lnTo>
                <a:lnTo>
                  <a:pt x="700" y="662"/>
                </a:lnTo>
                <a:lnTo>
                  <a:pt x="650" y="644"/>
                </a:lnTo>
                <a:lnTo>
                  <a:pt x="650" y="644"/>
                </a:lnTo>
                <a:lnTo>
                  <a:pt x="602" y="626"/>
                </a:lnTo>
                <a:lnTo>
                  <a:pt x="602" y="626"/>
                </a:lnTo>
                <a:lnTo>
                  <a:pt x="554" y="605"/>
                </a:lnTo>
                <a:lnTo>
                  <a:pt x="554" y="605"/>
                </a:lnTo>
                <a:lnTo>
                  <a:pt x="505" y="585"/>
                </a:lnTo>
                <a:lnTo>
                  <a:pt x="505" y="585"/>
                </a:lnTo>
                <a:lnTo>
                  <a:pt x="459" y="563"/>
                </a:lnTo>
                <a:lnTo>
                  <a:pt x="457" y="563"/>
                </a:lnTo>
                <a:lnTo>
                  <a:pt x="435" y="553"/>
                </a:lnTo>
                <a:lnTo>
                  <a:pt x="435" y="553"/>
                </a:lnTo>
                <a:lnTo>
                  <a:pt x="413" y="541"/>
                </a:lnTo>
                <a:lnTo>
                  <a:pt x="413" y="541"/>
                </a:lnTo>
                <a:lnTo>
                  <a:pt x="388" y="529"/>
                </a:lnTo>
                <a:lnTo>
                  <a:pt x="388" y="529"/>
                </a:lnTo>
                <a:lnTo>
                  <a:pt x="366" y="517"/>
                </a:lnTo>
                <a:lnTo>
                  <a:pt x="366" y="517"/>
                </a:lnTo>
                <a:lnTo>
                  <a:pt x="346" y="505"/>
                </a:lnTo>
                <a:lnTo>
                  <a:pt x="346" y="505"/>
                </a:lnTo>
                <a:lnTo>
                  <a:pt x="324" y="493"/>
                </a:lnTo>
                <a:lnTo>
                  <a:pt x="324" y="493"/>
                </a:lnTo>
                <a:lnTo>
                  <a:pt x="304" y="479"/>
                </a:lnTo>
                <a:lnTo>
                  <a:pt x="304" y="479"/>
                </a:lnTo>
                <a:lnTo>
                  <a:pt x="282" y="467"/>
                </a:lnTo>
                <a:lnTo>
                  <a:pt x="282" y="465"/>
                </a:lnTo>
                <a:lnTo>
                  <a:pt x="264" y="453"/>
                </a:lnTo>
                <a:lnTo>
                  <a:pt x="262" y="453"/>
                </a:lnTo>
                <a:lnTo>
                  <a:pt x="244" y="438"/>
                </a:lnTo>
                <a:lnTo>
                  <a:pt x="244" y="438"/>
                </a:lnTo>
                <a:lnTo>
                  <a:pt x="223" y="422"/>
                </a:lnTo>
                <a:lnTo>
                  <a:pt x="223" y="422"/>
                </a:lnTo>
                <a:lnTo>
                  <a:pt x="205" y="408"/>
                </a:lnTo>
                <a:lnTo>
                  <a:pt x="205" y="408"/>
                </a:lnTo>
                <a:lnTo>
                  <a:pt x="187" y="392"/>
                </a:lnTo>
                <a:lnTo>
                  <a:pt x="187" y="392"/>
                </a:lnTo>
                <a:lnTo>
                  <a:pt x="171" y="376"/>
                </a:lnTo>
                <a:lnTo>
                  <a:pt x="171" y="376"/>
                </a:lnTo>
                <a:lnTo>
                  <a:pt x="155" y="360"/>
                </a:lnTo>
                <a:lnTo>
                  <a:pt x="153" y="360"/>
                </a:lnTo>
                <a:lnTo>
                  <a:pt x="139" y="344"/>
                </a:lnTo>
                <a:lnTo>
                  <a:pt x="137" y="344"/>
                </a:lnTo>
                <a:lnTo>
                  <a:pt x="123" y="326"/>
                </a:lnTo>
                <a:lnTo>
                  <a:pt x="123" y="326"/>
                </a:lnTo>
                <a:lnTo>
                  <a:pt x="109" y="308"/>
                </a:lnTo>
                <a:lnTo>
                  <a:pt x="109" y="308"/>
                </a:lnTo>
                <a:lnTo>
                  <a:pt x="95" y="290"/>
                </a:lnTo>
                <a:lnTo>
                  <a:pt x="95" y="290"/>
                </a:lnTo>
                <a:lnTo>
                  <a:pt x="83" y="271"/>
                </a:lnTo>
                <a:lnTo>
                  <a:pt x="81" y="271"/>
                </a:lnTo>
                <a:lnTo>
                  <a:pt x="70" y="251"/>
                </a:lnTo>
                <a:lnTo>
                  <a:pt x="68" y="251"/>
                </a:lnTo>
                <a:lnTo>
                  <a:pt x="58" y="231"/>
                </a:lnTo>
                <a:lnTo>
                  <a:pt x="58" y="231"/>
                </a:lnTo>
                <a:lnTo>
                  <a:pt x="48" y="211"/>
                </a:lnTo>
                <a:lnTo>
                  <a:pt x="48" y="211"/>
                </a:lnTo>
                <a:lnTo>
                  <a:pt x="38" y="191"/>
                </a:lnTo>
                <a:lnTo>
                  <a:pt x="38" y="189"/>
                </a:lnTo>
                <a:lnTo>
                  <a:pt x="30" y="169"/>
                </a:lnTo>
                <a:lnTo>
                  <a:pt x="30" y="167"/>
                </a:lnTo>
                <a:lnTo>
                  <a:pt x="22" y="147"/>
                </a:lnTo>
                <a:lnTo>
                  <a:pt x="22" y="145"/>
                </a:lnTo>
                <a:lnTo>
                  <a:pt x="16" y="123"/>
                </a:lnTo>
                <a:lnTo>
                  <a:pt x="16" y="123"/>
                </a:lnTo>
                <a:lnTo>
                  <a:pt x="10" y="100"/>
                </a:lnTo>
                <a:lnTo>
                  <a:pt x="10" y="98"/>
                </a:lnTo>
                <a:lnTo>
                  <a:pt x="6" y="76"/>
                </a:lnTo>
                <a:lnTo>
                  <a:pt x="6" y="76"/>
                </a:lnTo>
                <a:lnTo>
                  <a:pt x="2" y="52"/>
                </a:lnTo>
                <a:lnTo>
                  <a:pt x="2" y="50"/>
                </a:lnTo>
                <a:lnTo>
                  <a:pt x="0" y="26"/>
                </a:lnTo>
                <a:lnTo>
                  <a:pt x="0" y="26"/>
                </a:lnTo>
                <a:lnTo>
                  <a:pt x="0" y="2"/>
                </a:lnTo>
                <a:lnTo>
                  <a:pt x="64" y="0"/>
                </a:lnTo>
                <a:close/>
              </a:path>
            </a:pathLst>
          </a:custGeom>
          <a:solidFill>
            <a:srgbClr val="FFFF66"/>
          </a:solidFill>
          <a:ln w="76200" cmpd="sng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6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4" name="Line 37"/>
          <p:cNvSpPr>
            <a:spLocks noChangeShapeType="1"/>
          </p:cNvSpPr>
          <p:nvPr/>
        </p:nvSpPr>
        <p:spPr bwMode="auto">
          <a:xfrm flipH="1" flipV="1">
            <a:off x="3942427" y="5012640"/>
            <a:ext cx="822044" cy="454015"/>
          </a:xfrm>
          <a:prstGeom prst="line">
            <a:avLst/>
          </a:prstGeom>
          <a:noFill/>
          <a:ln w="76200">
            <a:noFill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60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85" name="グループ化 84"/>
          <p:cNvGrpSpPr/>
          <p:nvPr/>
        </p:nvGrpSpPr>
        <p:grpSpPr>
          <a:xfrm>
            <a:off x="2816800" y="3897038"/>
            <a:ext cx="2361379" cy="1597062"/>
            <a:chOff x="2939603" y="3619289"/>
            <a:chExt cx="2275542" cy="1513334"/>
          </a:xfrm>
        </p:grpSpPr>
        <p:sp>
          <p:nvSpPr>
            <p:cNvPr id="86" name="Text Box 39"/>
            <p:cNvSpPr txBox="1">
              <a:spLocks noChangeArrowheads="1"/>
            </p:cNvSpPr>
            <p:nvPr/>
          </p:nvSpPr>
          <p:spPr bwMode="auto">
            <a:xfrm>
              <a:off x="2939603" y="4646368"/>
              <a:ext cx="2275542" cy="486255"/>
            </a:xfrm>
            <a:prstGeom prst="rect">
              <a:avLst/>
            </a:prstGeom>
            <a:solidFill>
              <a:srgbClr val="FFFFCC"/>
            </a:solidFill>
            <a:ln w="76200">
              <a:noFill/>
              <a:miter lim="800000"/>
              <a:headEnd/>
              <a:tailEnd/>
            </a:ln>
            <a:effectLst/>
          </p:spPr>
          <p:txBody>
            <a:bodyPr wrap="square" lIns="91407" tIns="45704" rIns="91407" bIns="45704">
              <a:spAutoFit/>
            </a:bodyPr>
            <a:lstStyle/>
            <a:p>
              <a:pPr algn="ctr" fontAlgn="base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ja-JP" sz="1600" b="1" dirty="0">
                  <a:solidFill>
                    <a:srgbClr val="000000"/>
                  </a:solidFill>
                  <a:latin typeface="Arial" pitchFamily="34" charset="0"/>
                </a:rPr>
                <a:t>Neutrino Experimental Facility</a:t>
              </a:r>
            </a:p>
          </p:txBody>
        </p:sp>
        <p:sp>
          <p:nvSpPr>
            <p:cNvPr id="87" name="Line 40"/>
            <p:cNvSpPr>
              <a:spLocks noChangeShapeType="1"/>
            </p:cNvSpPr>
            <p:nvPr/>
          </p:nvSpPr>
          <p:spPr bwMode="auto">
            <a:xfrm flipV="1">
              <a:off x="4088323" y="3619289"/>
              <a:ext cx="582714" cy="1027077"/>
            </a:xfrm>
            <a:prstGeom prst="line">
              <a:avLst/>
            </a:prstGeom>
            <a:noFill/>
            <a:ln w="28575">
              <a:solidFill>
                <a:srgbClr val="FF3399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grpSp>
        <p:nvGrpSpPr>
          <p:cNvPr id="10" name="Group 42"/>
          <p:cNvGrpSpPr>
            <a:grpSpLocks/>
          </p:cNvGrpSpPr>
          <p:nvPr/>
        </p:nvGrpSpPr>
        <p:grpSpPr bwMode="auto">
          <a:xfrm>
            <a:off x="5580112" y="2785095"/>
            <a:ext cx="3562350" cy="3889375"/>
            <a:chOff x="3657" y="1870"/>
            <a:chExt cx="2244" cy="2450"/>
          </a:xfrm>
        </p:grpSpPr>
        <p:sp>
          <p:nvSpPr>
            <p:cNvPr id="452651" name="Line 43"/>
            <p:cNvSpPr>
              <a:spLocks noChangeShapeType="1"/>
            </p:cNvSpPr>
            <p:nvPr/>
          </p:nvSpPr>
          <p:spPr bwMode="auto">
            <a:xfrm flipV="1">
              <a:off x="5160" y="1870"/>
              <a:ext cx="297" cy="842"/>
            </a:xfrm>
            <a:prstGeom prst="line">
              <a:avLst/>
            </a:prstGeom>
            <a:noFill/>
            <a:ln w="76200">
              <a:solidFill>
                <a:srgbClr val="FF3399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pic>
          <p:nvPicPr>
            <p:cNvPr id="452652" name="Picture 44" descr="P1010087m-ハドロン建屋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657" y="2687"/>
              <a:ext cx="2181" cy="1633"/>
            </a:xfrm>
            <a:prstGeom prst="rect">
              <a:avLst/>
            </a:prstGeom>
            <a:noFill/>
          </p:spPr>
        </p:pic>
        <p:sp>
          <p:nvSpPr>
            <p:cNvPr id="452653" name="Rectangle 45"/>
            <p:cNvSpPr>
              <a:spLocks noChangeArrowheads="1"/>
            </p:cNvSpPr>
            <p:nvPr/>
          </p:nvSpPr>
          <p:spPr bwMode="auto">
            <a:xfrm>
              <a:off x="4573" y="2725"/>
              <a:ext cx="119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2400" b="1">
                  <a:solidFill>
                    <a:srgbClr val="FFFFFF"/>
                  </a:solidFill>
                  <a:latin typeface="Arial" pitchFamily="34" charset="0"/>
                  <a:ea typeface="ＭＳ Ｐ明朝" pitchFamily="18" charset="-128"/>
                </a:rPr>
                <a:t>Hadron Hall</a:t>
              </a:r>
            </a:p>
          </p:txBody>
        </p:sp>
        <p:sp>
          <p:nvSpPr>
            <p:cNvPr id="452654" name="Rectangle 46"/>
            <p:cNvSpPr>
              <a:spLocks noChangeArrowheads="1"/>
            </p:cNvSpPr>
            <p:nvPr/>
          </p:nvSpPr>
          <p:spPr bwMode="auto">
            <a:xfrm>
              <a:off x="4995" y="3013"/>
              <a:ext cx="90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2000" dirty="0">
                  <a:solidFill>
                    <a:srgbClr val="FFFFFF"/>
                  </a:solidFill>
                  <a:latin typeface="Arial" pitchFamily="34" charset="0"/>
                  <a:ea typeface="HGP明朝B" pitchFamily="18" charset="-128"/>
                  <a:sym typeface="Verdana" pitchFamily="34" charset="0"/>
                </a:rPr>
                <a:t>60m x 56m</a:t>
              </a:r>
            </a:p>
          </p:txBody>
        </p:sp>
      </p:grpSp>
      <p:sp>
        <p:nvSpPr>
          <p:cNvPr id="89" name="Text Box 39"/>
          <p:cNvSpPr txBox="1">
            <a:spLocks noChangeArrowheads="1"/>
          </p:cNvSpPr>
          <p:nvPr/>
        </p:nvSpPr>
        <p:spPr bwMode="auto">
          <a:xfrm>
            <a:off x="6796374" y="4076182"/>
            <a:ext cx="2347303" cy="513158"/>
          </a:xfrm>
          <a:prstGeom prst="rect">
            <a:avLst/>
          </a:prstGeom>
          <a:solidFill>
            <a:srgbClr val="FFFFCC"/>
          </a:solidFill>
          <a:ln w="76200">
            <a:noFill/>
            <a:miter lim="800000"/>
            <a:headEnd/>
            <a:tailEnd/>
          </a:ln>
          <a:effectLst/>
        </p:spPr>
        <p:txBody>
          <a:bodyPr wrap="square" lIns="91407" tIns="45704" rIns="91407" bIns="45704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srgbClr val="000000"/>
                </a:solidFill>
                <a:latin typeface="Arial" pitchFamily="34" charset="0"/>
              </a:rPr>
              <a:t>Hadron Experimental Facility</a:t>
            </a:r>
          </a:p>
        </p:txBody>
      </p:sp>
      <p:pic>
        <p:nvPicPr>
          <p:cNvPr id="50" name="図 49" descr="100_441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16312" y="2114852"/>
            <a:ext cx="2463181" cy="1847386"/>
          </a:xfrm>
          <a:prstGeom prst="rect">
            <a:avLst/>
          </a:prstGeom>
        </p:spPr>
      </p:pic>
      <p:pic>
        <p:nvPicPr>
          <p:cNvPr id="88" name="図 87" descr="100_442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26813" y="261047"/>
            <a:ext cx="2286016" cy="1714512"/>
          </a:xfrm>
          <a:prstGeom prst="rect">
            <a:avLst/>
          </a:prstGeom>
        </p:spPr>
      </p:pic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3399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24136"/>
          </a:xfrm>
        </p:spPr>
        <p:txBody>
          <a:bodyPr>
            <a:normAutofit fontScale="90000"/>
          </a:bodyPr>
          <a:lstStyle/>
          <a:p>
            <a:pPr algn="r"/>
            <a:r>
              <a:rPr lang="en-US" altLang="ja-JP" dirty="0"/>
              <a:t>3</a:t>
            </a:r>
            <a:r>
              <a:rPr kumimoji="1" lang="en-US" altLang="ja-JP" dirty="0"/>
              <a:t>0 </a:t>
            </a:r>
            <a:r>
              <a:rPr kumimoji="1" lang="en-US" altLang="ja-JP" dirty="0" err="1"/>
              <a:t>GeV</a:t>
            </a:r>
            <a:r>
              <a:rPr kumimoji="1" lang="en-US" altLang="ja-JP" dirty="0"/>
              <a:t> Accelerator &amp; </a:t>
            </a:r>
            <a:br>
              <a:rPr kumimoji="1" lang="en-US" altLang="ja-JP" dirty="0"/>
            </a:br>
            <a:r>
              <a:rPr lang="en-US" altLang="ja-JP" dirty="0"/>
              <a:t>Hadron Experimental Facility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2016/11/4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4AF69-0EB1-8344-BC7A-BA3FE1CF0BA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408179" y="2348880"/>
            <a:ext cx="8844341" cy="2531431"/>
            <a:chOff x="179511" y="2348880"/>
            <a:chExt cx="8844341" cy="2531431"/>
          </a:xfrm>
        </p:grpSpPr>
        <p:pic>
          <p:nvPicPr>
            <p:cNvPr id="15" name="図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9" t="34004" r="222" b="27151"/>
            <a:stretch/>
          </p:blipFill>
          <p:spPr bwMode="auto">
            <a:xfrm>
              <a:off x="179511" y="2348880"/>
              <a:ext cx="8844341" cy="2520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正方形/長方形 15"/>
            <p:cNvSpPr/>
            <p:nvPr/>
          </p:nvSpPr>
          <p:spPr>
            <a:xfrm>
              <a:off x="3124200" y="3944207"/>
              <a:ext cx="3248000" cy="9361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" name="直線矢印コネクタ 18"/>
          <p:cNvCxnSpPr/>
          <p:nvPr/>
        </p:nvCxnSpPr>
        <p:spPr>
          <a:xfrm flipV="1">
            <a:off x="1127956" y="2636912"/>
            <a:ext cx="923764" cy="20232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 rot="20877166">
            <a:off x="363845" y="2219702"/>
            <a:ext cx="2734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3</a:t>
            </a:r>
            <a:r>
              <a:rPr kumimoji="1" lang="en-US" altLang="ja-JP" dirty="0"/>
              <a:t>0GeV proton Accelerator  </a:t>
            </a:r>
            <a:endParaRPr kumimoji="1" lang="ja-JP" altLang="en-US" dirty="0"/>
          </a:p>
        </p:txBody>
      </p:sp>
      <p:cxnSp>
        <p:nvCxnSpPr>
          <p:cNvPr id="23" name="直線矢印コネクタ 22"/>
          <p:cNvCxnSpPr/>
          <p:nvPr/>
        </p:nvCxnSpPr>
        <p:spPr>
          <a:xfrm flipH="1" flipV="1">
            <a:off x="611560" y="3356992"/>
            <a:ext cx="812744" cy="18002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653734" y="5355825"/>
            <a:ext cx="2221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Branch Point from Acc. to Hadron</a:t>
            </a:r>
            <a:endParaRPr kumimoji="1" lang="ja-JP" altLang="en-US" dirty="0"/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3774573" y="2994401"/>
            <a:ext cx="1013451" cy="255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3491880" y="2278613"/>
            <a:ext cx="2214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Transfer Line from Acc. to Hadron</a:t>
            </a:r>
            <a:endParaRPr kumimoji="1" lang="ja-JP" altLang="en-US" dirty="0"/>
          </a:p>
        </p:txBody>
      </p:sp>
      <p:sp>
        <p:nvSpPr>
          <p:cNvPr id="33" name="正方形/長方形 32"/>
          <p:cNvSpPr/>
          <p:nvPr/>
        </p:nvSpPr>
        <p:spPr>
          <a:xfrm>
            <a:off x="6589717" y="2360031"/>
            <a:ext cx="1859564" cy="185272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509618" y="1628800"/>
            <a:ext cx="2511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Hadron Experimental Facility</a:t>
            </a:r>
            <a:endParaRPr kumimoji="1" lang="ja-JP" altLang="en-US" dirty="0"/>
          </a:p>
        </p:txBody>
      </p:sp>
      <p:cxnSp>
        <p:nvCxnSpPr>
          <p:cNvPr id="35" name="直線矢印コネクタ 34"/>
          <p:cNvCxnSpPr/>
          <p:nvPr/>
        </p:nvCxnSpPr>
        <p:spPr>
          <a:xfrm flipV="1">
            <a:off x="6553200" y="3323806"/>
            <a:ext cx="371816" cy="1761378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5241235" y="5085184"/>
            <a:ext cx="24991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Current Production target for secondary beams </a:t>
            </a:r>
            <a:endParaRPr kumimoji="1" lang="ja-JP" altLang="en-US" dirty="0"/>
          </a:p>
        </p:txBody>
      </p:sp>
      <p:cxnSp>
        <p:nvCxnSpPr>
          <p:cNvPr id="39" name="直線矢印コネクタ 38"/>
          <p:cNvCxnSpPr/>
          <p:nvPr/>
        </p:nvCxnSpPr>
        <p:spPr>
          <a:xfrm>
            <a:off x="4888774" y="3595666"/>
            <a:ext cx="1013451" cy="6973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3969027" y="3933056"/>
            <a:ext cx="247518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b="1" dirty="0"/>
              <a:t>New Beamline (under construction)</a:t>
            </a:r>
            <a:endParaRPr kumimoji="1" lang="ja-JP" altLang="en-US" b="1" dirty="0"/>
          </a:p>
        </p:txBody>
      </p:sp>
      <p:grpSp>
        <p:nvGrpSpPr>
          <p:cNvPr id="22" name="グループ化 21"/>
          <p:cNvGrpSpPr/>
          <p:nvPr/>
        </p:nvGrpSpPr>
        <p:grpSpPr>
          <a:xfrm>
            <a:off x="3676378" y="1013878"/>
            <a:ext cx="2660299" cy="1995224"/>
            <a:chOff x="1298459" y="952500"/>
            <a:chExt cx="2660299" cy="1995224"/>
          </a:xfrm>
        </p:grpSpPr>
        <p:pic>
          <p:nvPicPr>
            <p:cNvPr id="24" name="Picture 2" descr="F:\DCIM\100CASIO\CIMG0855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98459" y="952500"/>
              <a:ext cx="2660299" cy="1995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テキスト ボックス 25"/>
            <p:cNvSpPr txBox="1"/>
            <p:nvPr/>
          </p:nvSpPr>
          <p:spPr>
            <a:xfrm>
              <a:off x="1319114" y="2564904"/>
              <a:ext cx="139180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</a:rPr>
                <a:t>North Side</a:t>
              </a:r>
              <a:endParaRPr kumimoji="1" lang="ja-JP" alt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6600868" y="4354943"/>
            <a:ext cx="2448272" cy="1632182"/>
            <a:chOff x="3856591" y="4653136"/>
            <a:chExt cx="2448272" cy="1632182"/>
          </a:xfrm>
        </p:grpSpPr>
        <p:pic>
          <p:nvPicPr>
            <p:cNvPr id="30" name="図 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6591" y="4653136"/>
              <a:ext cx="2448272" cy="1632182"/>
            </a:xfrm>
            <a:prstGeom prst="rect">
              <a:avLst/>
            </a:prstGeom>
          </p:spPr>
        </p:pic>
        <p:sp>
          <p:nvSpPr>
            <p:cNvPr id="31" name="テキスト ボックス 30"/>
            <p:cNvSpPr txBox="1"/>
            <p:nvPr/>
          </p:nvSpPr>
          <p:spPr>
            <a:xfrm>
              <a:off x="4855845" y="5883462"/>
              <a:ext cx="142091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</a:rPr>
                <a:t>South Side</a:t>
              </a:r>
              <a:endParaRPr kumimoji="1" lang="ja-JP" alt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384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18</a:t>
            </a:fld>
            <a:endParaRPr kumimoji="1" lang="ja-JP" altLang="en-US"/>
          </a:p>
        </p:txBody>
      </p:sp>
      <p:grpSp>
        <p:nvGrpSpPr>
          <p:cNvPr id="23" name="グループ化 22"/>
          <p:cNvGrpSpPr>
            <a:grpSpLocks noChangeAspect="1"/>
          </p:cNvGrpSpPr>
          <p:nvPr/>
        </p:nvGrpSpPr>
        <p:grpSpPr>
          <a:xfrm>
            <a:off x="107891" y="116374"/>
            <a:ext cx="8496951" cy="4104714"/>
            <a:chOff x="-451485" y="37273"/>
            <a:chExt cx="3585210" cy="1731947"/>
          </a:xfrm>
        </p:grpSpPr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-451485" y="37273"/>
              <a:ext cx="3585210" cy="1731947"/>
              <a:chOff x="-711" y="-125"/>
              <a:chExt cx="5646" cy="2728"/>
            </a:xfrm>
          </p:grpSpPr>
          <p:pic>
            <p:nvPicPr>
              <p:cNvPr id="1041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410" y="0"/>
                <a:ext cx="5345" cy="2603"/>
              </a:xfrm>
              <a:prstGeom prst="rect">
                <a:avLst/>
              </a:prstGeom>
              <a:noFill/>
              <a:ln w="9525">
                <a:solidFill>
                  <a:srgbClr val="3465A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</a:extLst>
            </p:spPr>
          </p:pic>
          <p:sp>
            <p:nvSpPr>
              <p:cNvPr id="7" name="Text Box 16"/>
              <p:cNvSpPr txBox="1">
                <a:spLocks noChangeArrowheads="1"/>
              </p:cNvSpPr>
              <p:nvPr/>
            </p:nvSpPr>
            <p:spPr bwMode="auto">
              <a:xfrm>
                <a:off x="-711" y="-125"/>
                <a:ext cx="2422" cy="622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rgbClr val="3465AF"/>
                </a:solidFill>
                <a:round/>
                <a:headEnd/>
                <a:tailEnd/>
              </a:ln>
            </p:spPr>
            <p:txBody>
              <a:bodyPr vert="horz" wrap="square" lIns="74160" tIns="9000" rIns="74160" bIns="90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ja-JP" sz="2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ＭＳ 明朝" panose="02020609040205080304" pitchFamily="17" charset="-128"/>
                    <a:cs typeface="Times New Roman" panose="02020603050405020304" pitchFamily="18" charset="0"/>
                  </a:rPr>
                  <a:t>Hadron 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ja-JP" sz="2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ＭＳ 明朝" panose="02020609040205080304" pitchFamily="17" charset="-128"/>
                    <a:cs typeface="Times New Roman" panose="02020603050405020304" pitchFamily="18" charset="0"/>
                  </a:rPr>
                  <a:t>Experimental Facility</a:t>
                </a:r>
                <a:endParaRPr kumimoji="0" lang="de-DE" altLang="ja-JP" sz="2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8" name="AutoShape 8"/>
            <p:cNvSpPr>
              <a:spLocks noChangeShapeType="1"/>
            </p:cNvSpPr>
            <p:nvPr/>
          </p:nvSpPr>
          <p:spPr bwMode="auto">
            <a:xfrm flipV="1">
              <a:off x="1505743" y="556970"/>
              <a:ext cx="288925" cy="171450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800"/>
            </a:p>
          </p:txBody>
        </p:sp>
        <p:sp>
          <p:nvSpPr>
            <p:cNvPr id="9" name="AutoShape 14"/>
            <p:cNvSpPr>
              <a:spLocks noChangeShapeType="1"/>
            </p:cNvSpPr>
            <p:nvPr/>
          </p:nvSpPr>
          <p:spPr bwMode="auto">
            <a:xfrm flipV="1">
              <a:off x="1547008" y="976016"/>
              <a:ext cx="269875" cy="57150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800"/>
            </a:p>
          </p:txBody>
        </p:sp>
        <p:sp>
          <p:nvSpPr>
            <p:cNvPr id="10" name="AutoShape 7"/>
            <p:cNvSpPr>
              <a:spLocks noChangeShapeType="1"/>
            </p:cNvSpPr>
            <p:nvPr/>
          </p:nvSpPr>
          <p:spPr bwMode="auto">
            <a:xfrm flipH="1">
              <a:off x="1046234" y="642695"/>
              <a:ext cx="331787" cy="41275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800"/>
            </a:p>
          </p:txBody>
        </p:sp>
        <p:sp>
          <p:nvSpPr>
            <p:cNvPr id="11" name="AutoShape 13"/>
            <p:cNvSpPr>
              <a:spLocks noChangeShapeType="1"/>
            </p:cNvSpPr>
            <p:nvPr/>
          </p:nvSpPr>
          <p:spPr bwMode="auto">
            <a:xfrm>
              <a:off x="1254224" y="1130805"/>
              <a:ext cx="274637" cy="30163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800"/>
            </a:p>
          </p:txBody>
        </p:sp>
        <p:sp>
          <p:nvSpPr>
            <p:cNvPr id="12" name="AutoShape 18"/>
            <p:cNvSpPr>
              <a:spLocks noChangeShapeType="1"/>
            </p:cNvSpPr>
            <p:nvPr/>
          </p:nvSpPr>
          <p:spPr bwMode="auto">
            <a:xfrm flipV="1">
              <a:off x="2046288" y="1062038"/>
              <a:ext cx="560387" cy="79375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800"/>
            </a:p>
          </p:txBody>
        </p:sp>
        <p:sp>
          <p:nvSpPr>
            <p:cNvPr id="13" name="AutoShape 19"/>
            <p:cNvSpPr>
              <a:spLocks noChangeShapeType="1"/>
            </p:cNvSpPr>
            <p:nvPr/>
          </p:nvSpPr>
          <p:spPr bwMode="auto">
            <a:xfrm>
              <a:off x="1481931" y="1267090"/>
              <a:ext cx="625475" cy="76200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800"/>
            </a:p>
          </p:txBody>
        </p:sp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874618" y="425327"/>
              <a:ext cx="617537" cy="179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28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K1.8BR</a:t>
              </a:r>
              <a:endParaRPr kumimoji="0" lang="en-US" altLang="ja-JP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1989138" y="773077"/>
              <a:ext cx="617537" cy="179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28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KL</a:t>
              </a:r>
              <a:endParaRPr kumimoji="0" lang="en-US" altLang="ja-JP" sz="2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Text Box 5"/>
            <p:cNvSpPr txBox="1">
              <a:spLocks noChangeArrowheads="1"/>
            </p:cNvSpPr>
            <p:nvPr/>
          </p:nvSpPr>
          <p:spPr bwMode="auto">
            <a:xfrm>
              <a:off x="1452612" y="318570"/>
              <a:ext cx="617538" cy="179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28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K1.8</a:t>
              </a:r>
              <a:endParaRPr kumimoji="0" lang="en-US" altLang="ja-JP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1516955" y="1022607"/>
              <a:ext cx="617538" cy="179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28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K1.1</a:t>
              </a:r>
              <a:endParaRPr kumimoji="0" lang="en-US" altLang="ja-JP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Text Box 9"/>
            <p:cNvSpPr txBox="1">
              <a:spLocks noChangeArrowheads="1"/>
            </p:cNvSpPr>
            <p:nvPr/>
          </p:nvSpPr>
          <p:spPr bwMode="auto">
            <a:xfrm>
              <a:off x="1948617" y="921403"/>
              <a:ext cx="527809" cy="179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28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High-p</a:t>
              </a:r>
              <a:endParaRPr kumimoji="0" lang="en-US" altLang="ja-JP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2211866" y="1412503"/>
              <a:ext cx="742950" cy="179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28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COMET</a:t>
              </a:r>
              <a:endParaRPr kumimoji="0" lang="en-US" altLang="ja-JP" sz="2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0" y="2109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24" name="表 23"/>
          <p:cNvGraphicFramePr>
            <a:graphicFrameLocks noGrp="1"/>
          </p:cNvGraphicFramePr>
          <p:nvPr>
            <p:extLst/>
          </p:nvPr>
        </p:nvGraphicFramePr>
        <p:xfrm>
          <a:off x="539552" y="4365104"/>
          <a:ext cx="6948105" cy="19909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3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79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32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32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348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Name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</a:rPr>
                        <a:t>Species</a:t>
                      </a:r>
                      <a:endParaRPr lang="ja-JP" sz="20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</a:rPr>
                        <a:t>Energy </a:t>
                      </a:r>
                      <a:endParaRPr lang="ja-JP" sz="20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Intensity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488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K1.8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GB" sz="2000" baseline="30000" dirty="0">
                          <a:effectLst/>
                        </a:rPr>
                        <a:t>±</a:t>
                      </a:r>
                      <a:r>
                        <a:rPr lang="en-GB" sz="2000" dirty="0">
                          <a:effectLst/>
                        </a:rPr>
                        <a:t>, K</a:t>
                      </a:r>
                      <a:r>
                        <a:rPr lang="en-GB" sz="2000" baseline="30000" dirty="0">
                          <a:effectLst/>
                        </a:rPr>
                        <a:t>±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</a:rPr>
                        <a:t>&lt; 2.0 GeV/c</a:t>
                      </a:r>
                      <a:endParaRPr lang="ja-JP" sz="20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</a:rPr>
                        <a:t>~10</a:t>
                      </a:r>
                      <a:r>
                        <a:rPr lang="en-GB" sz="2000" baseline="30000">
                          <a:effectLst/>
                        </a:rPr>
                        <a:t>5</a:t>
                      </a:r>
                      <a:r>
                        <a:rPr lang="en-GB" sz="2000">
                          <a:effectLst/>
                        </a:rPr>
                        <a:t> Hz for K</a:t>
                      </a:r>
                      <a:r>
                        <a:rPr lang="en-GB" sz="2000" baseline="30000">
                          <a:effectLst/>
                        </a:rPr>
                        <a:t>+</a:t>
                      </a:r>
                      <a:endParaRPr lang="ja-JP" sz="20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488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</a:rPr>
                        <a:t>K1.8BR</a:t>
                      </a:r>
                      <a:endParaRPr lang="ja-JP" sz="20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altLang="ja-JP" sz="2000" dirty="0">
                          <a:effectLst/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GB" sz="2000" baseline="30000" dirty="0">
                          <a:effectLst/>
                        </a:rPr>
                        <a:t>±</a:t>
                      </a:r>
                      <a:r>
                        <a:rPr lang="en-GB" sz="2000" dirty="0">
                          <a:effectLst/>
                        </a:rPr>
                        <a:t>, K</a:t>
                      </a:r>
                      <a:r>
                        <a:rPr lang="en-GB" sz="2000" baseline="30000" dirty="0">
                          <a:effectLst/>
                        </a:rPr>
                        <a:t>±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&lt; 1.0 </a:t>
                      </a:r>
                      <a:r>
                        <a:rPr lang="en-GB" sz="2000" dirty="0" err="1">
                          <a:effectLst/>
                        </a:rPr>
                        <a:t>GeV</a:t>
                      </a:r>
                      <a:r>
                        <a:rPr lang="en-GB" sz="2000" dirty="0">
                          <a:effectLst/>
                        </a:rPr>
                        <a:t>/c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</a:rPr>
                        <a:t>~ 10</a:t>
                      </a:r>
                      <a:r>
                        <a:rPr lang="en-GB" sz="2000" baseline="30000">
                          <a:effectLst/>
                        </a:rPr>
                        <a:t>4</a:t>
                      </a:r>
                      <a:r>
                        <a:rPr lang="en-GB" sz="2000">
                          <a:effectLst/>
                        </a:rPr>
                        <a:t> Hz for K</a:t>
                      </a:r>
                      <a:r>
                        <a:rPr lang="en-GB" sz="2000" baseline="30000">
                          <a:effectLst/>
                        </a:rPr>
                        <a:t>+</a:t>
                      </a:r>
                      <a:endParaRPr lang="ja-JP" sz="20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3488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K1.1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altLang="ja-JP" sz="2000" dirty="0">
                          <a:effectLst/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GB" sz="2000" baseline="30000" dirty="0">
                          <a:effectLst/>
                        </a:rPr>
                        <a:t>±</a:t>
                      </a:r>
                      <a:r>
                        <a:rPr lang="en-GB" sz="2000" dirty="0">
                          <a:effectLst/>
                        </a:rPr>
                        <a:t>, K</a:t>
                      </a:r>
                      <a:r>
                        <a:rPr lang="en-GB" sz="2000" baseline="30000" dirty="0">
                          <a:effectLst/>
                        </a:rPr>
                        <a:t>±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</a:rPr>
                        <a:t>&lt; 1.1 GeV/c</a:t>
                      </a:r>
                      <a:endParaRPr lang="ja-JP" sz="20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</a:rPr>
                        <a:t>~ 10</a:t>
                      </a:r>
                      <a:r>
                        <a:rPr lang="en-GB" sz="2000" baseline="30000">
                          <a:effectLst/>
                        </a:rPr>
                        <a:t>4 </a:t>
                      </a:r>
                      <a:r>
                        <a:rPr lang="en-GB" sz="2000">
                          <a:effectLst/>
                        </a:rPr>
                        <a:t>Hz for K</a:t>
                      </a:r>
                      <a:r>
                        <a:rPr lang="en-GB" sz="2000" baseline="30000">
                          <a:effectLst/>
                        </a:rPr>
                        <a:t>+</a:t>
                      </a:r>
                      <a:endParaRPr lang="ja-JP" sz="20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3488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High-p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proton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</a:rPr>
                        <a:t>30GeV</a:t>
                      </a:r>
                      <a:endParaRPr lang="ja-JP" sz="20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~ 10</a:t>
                      </a:r>
                      <a:r>
                        <a:rPr lang="en-GB" sz="2000" baseline="30000" dirty="0">
                          <a:effectLst/>
                        </a:rPr>
                        <a:t>10 </a:t>
                      </a:r>
                      <a:r>
                        <a:rPr lang="en-GB" sz="2000" dirty="0">
                          <a:effectLst/>
                        </a:rPr>
                        <a:t>Hz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69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</a:rPr>
                        <a:t>Unseparated</a:t>
                      </a:r>
                      <a:endParaRPr lang="ja-JP" sz="20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</a:rPr>
                        <a:t>&lt; 20GeV/c</a:t>
                      </a:r>
                      <a:endParaRPr lang="ja-JP" sz="20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~ 10</a:t>
                      </a:r>
                      <a:r>
                        <a:rPr lang="en-GB" sz="2000" baseline="30000" dirty="0">
                          <a:effectLst/>
                        </a:rPr>
                        <a:t>8 </a:t>
                      </a:r>
                      <a:r>
                        <a:rPr lang="en-GB" sz="2000" dirty="0">
                          <a:effectLst/>
                        </a:rPr>
                        <a:t>Hz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2016/11/4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631905" y="5627660"/>
            <a:ext cx="1621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rgbClr val="FF0000"/>
                </a:solidFill>
              </a:rPr>
              <a:t>Under Construction</a:t>
            </a:r>
            <a:endParaRPr kumimoji="1"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097476" y="2139108"/>
            <a:ext cx="14130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>
                <a:solidFill>
                  <a:srgbClr val="FF0000"/>
                </a:solidFill>
              </a:rPr>
              <a:t>Production Target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26" name="右中かっこ 25"/>
          <p:cNvSpPr/>
          <p:nvPr/>
        </p:nvSpPr>
        <p:spPr>
          <a:xfrm>
            <a:off x="7487657" y="5589240"/>
            <a:ext cx="111852" cy="766840"/>
          </a:xfrm>
          <a:prstGeom prst="rightBrac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06195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51520" y="327921"/>
            <a:ext cx="8424936" cy="634082"/>
          </a:xfrm>
        </p:spPr>
        <p:txBody>
          <a:bodyPr>
            <a:noAutofit/>
          </a:bodyPr>
          <a:lstStyle/>
          <a:p>
            <a:pPr algn="l"/>
            <a:r>
              <a:rPr lang="en-US" altLang="ja-JP" sz="4000" dirty="0">
                <a:latin typeface="+mj-ea"/>
              </a:rPr>
              <a:t>New Beam Line</a:t>
            </a:r>
            <a:endParaRPr kumimoji="1" lang="ja-JP" altLang="en-US" sz="4000" dirty="0">
              <a:latin typeface="+mj-e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85568" y="1161567"/>
            <a:ext cx="85202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Construction of New Beam Line is proposed as a high priority plan of the lab. </a:t>
            </a:r>
          </a:p>
          <a:p>
            <a:r>
              <a:rPr lang="en-US" altLang="ja-JP" dirty="0">
                <a:solidFill>
                  <a:prstClr val="black"/>
                </a:solidFill>
              </a:rPr>
              <a:t>Characteristics of the beam line is following.</a:t>
            </a:r>
          </a:p>
          <a:p>
            <a:pPr lvl="1"/>
            <a:r>
              <a:rPr lang="en-US" altLang="ja-JP" dirty="0">
                <a:solidFill>
                  <a:prstClr val="black"/>
                </a:solidFill>
              </a:rPr>
              <a:t>Primary Proton Beam (30GeV),  10</a:t>
            </a:r>
            <a:r>
              <a:rPr lang="en-US" altLang="ja-JP" baseline="30000" dirty="0">
                <a:solidFill>
                  <a:prstClr val="black"/>
                </a:solidFill>
              </a:rPr>
              <a:t>10 </a:t>
            </a:r>
            <a:r>
              <a:rPr lang="en-US" altLang="ja-JP" dirty="0">
                <a:solidFill>
                  <a:prstClr val="black"/>
                </a:solidFill>
              </a:rPr>
              <a:t>per spill</a:t>
            </a:r>
          </a:p>
          <a:p>
            <a:pPr lvl="1"/>
            <a:r>
              <a:rPr lang="en-US" altLang="ja-JP" dirty="0">
                <a:solidFill>
                  <a:prstClr val="black"/>
                </a:solidFill>
              </a:rPr>
              <a:t>High Momentum un-separated secondary beam (&lt; 20GeV/</a:t>
            </a:r>
            <a:r>
              <a:rPr lang="en-US" altLang="ja-JP" i="1" dirty="0">
                <a:solidFill>
                  <a:prstClr val="black"/>
                </a:solidFill>
              </a:rPr>
              <a:t>c</a:t>
            </a:r>
            <a:r>
              <a:rPr lang="en-US" altLang="ja-JP" dirty="0">
                <a:solidFill>
                  <a:prstClr val="black"/>
                </a:solidFill>
              </a:rPr>
              <a:t>), 10</a:t>
            </a:r>
            <a:r>
              <a:rPr lang="en-US" altLang="ja-JP" baseline="30000" dirty="0">
                <a:solidFill>
                  <a:prstClr val="black"/>
                </a:solidFill>
              </a:rPr>
              <a:t>8</a:t>
            </a:r>
            <a:r>
              <a:rPr lang="en-US" altLang="ja-JP" dirty="0">
                <a:solidFill>
                  <a:prstClr val="black"/>
                </a:solidFill>
              </a:rPr>
              <a:t> per spill</a:t>
            </a:r>
          </a:p>
        </p:txBody>
      </p:sp>
      <p:grpSp>
        <p:nvGrpSpPr>
          <p:cNvPr id="2" name="グループ化 4"/>
          <p:cNvGrpSpPr>
            <a:grpSpLocks noChangeAspect="1"/>
          </p:cNvGrpSpPr>
          <p:nvPr/>
        </p:nvGrpSpPr>
        <p:grpSpPr bwMode="auto">
          <a:xfrm>
            <a:off x="179512" y="2780928"/>
            <a:ext cx="8754199" cy="4032448"/>
            <a:chOff x="3456000" y="3204424"/>
            <a:chExt cx="6048000" cy="2784717"/>
          </a:xfrm>
        </p:grpSpPr>
        <p:pic>
          <p:nvPicPr>
            <p:cNvPr id="6" name="図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285" t="34004" r="1357" b="27151"/>
            <a:stretch>
              <a:fillRect/>
            </a:stretch>
          </p:blipFill>
          <p:spPr bwMode="auto">
            <a:xfrm>
              <a:off x="3456000" y="3204424"/>
              <a:ext cx="6048000" cy="26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正方形/長方形 6"/>
            <p:cNvSpPr/>
            <p:nvPr/>
          </p:nvSpPr>
          <p:spPr>
            <a:xfrm>
              <a:off x="3456000" y="4868907"/>
              <a:ext cx="3368466" cy="11202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345056" y="2641744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The new beam line will be operated in JFY2018.</a:t>
            </a:r>
          </a:p>
        </p:txBody>
      </p:sp>
      <p:sp>
        <p:nvSpPr>
          <p:cNvPr id="9" name="日付プレースホル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2016/11/4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円/楕円 4"/>
          <p:cNvSpPr/>
          <p:nvPr/>
        </p:nvSpPr>
        <p:spPr>
          <a:xfrm rot="565141">
            <a:off x="798703" y="4426095"/>
            <a:ext cx="7330568" cy="59167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387244" y="5202159"/>
            <a:ext cx="1642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New Beam Line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2545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24887"/>
          </a:xfrm>
        </p:spPr>
        <p:txBody>
          <a:bodyPr/>
          <a:lstStyle/>
          <a:p>
            <a:r>
              <a:rPr lang="en-US" altLang="ja-JP" dirty="0"/>
              <a:t>Introduce myself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8118" y="1664429"/>
            <a:ext cx="4045160" cy="3836130"/>
          </a:xfrm>
        </p:spPr>
        <p:txBody>
          <a:bodyPr/>
          <a:lstStyle/>
          <a:p>
            <a:r>
              <a:rPr lang="en-US" altLang="ja-JP" dirty="0"/>
              <a:t>Kyoto University </a:t>
            </a:r>
          </a:p>
          <a:p>
            <a:pPr lvl="1"/>
            <a:r>
              <a:rPr lang="en-US" altLang="ja-JP" dirty="0">
                <a:solidFill>
                  <a:srgbClr val="FF0000"/>
                </a:solidFill>
              </a:rPr>
              <a:t>Experiment at KEK</a:t>
            </a:r>
          </a:p>
          <a:p>
            <a:endParaRPr lang="en-US" altLang="ja-JP" dirty="0"/>
          </a:p>
          <a:p>
            <a:r>
              <a:rPr kumimoji="1" lang="en-US" altLang="ja-JP" dirty="0"/>
              <a:t>University of Tokyo</a:t>
            </a:r>
          </a:p>
          <a:p>
            <a:pPr lvl="1"/>
            <a:r>
              <a:rPr lang="en-US" altLang="ja-JP" dirty="0"/>
              <a:t>RHIC-PHENIX at BNL</a:t>
            </a:r>
          </a:p>
          <a:p>
            <a:pPr lvl="1"/>
            <a:endParaRPr kumimoji="1" lang="en-US" altLang="ja-JP" dirty="0"/>
          </a:p>
          <a:p>
            <a:r>
              <a:rPr lang="en-US" altLang="ja-JP" dirty="0"/>
              <a:t>KEK</a:t>
            </a:r>
          </a:p>
          <a:p>
            <a:pPr lvl="1"/>
            <a:r>
              <a:rPr lang="en-US" altLang="ja-JP" dirty="0">
                <a:solidFill>
                  <a:srgbClr val="FF0000"/>
                </a:solidFill>
              </a:rPr>
              <a:t>Experiment at </a:t>
            </a:r>
            <a:r>
              <a:rPr kumimoji="1" lang="en-US" altLang="ja-JP" dirty="0">
                <a:solidFill>
                  <a:srgbClr val="FF0000"/>
                </a:solidFill>
              </a:rPr>
              <a:t>J-PARC 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CB5-2656-42E1-948F-2D21C04DBEBA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7639" y="1574210"/>
            <a:ext cx="4272681" cy="4066628"/>
          </a:xfrm>
          <a:prstGeom prst="rect">
            <a:avLst/>
          </a:prstGeom>
        </p:spPr>
      </p:pic>
      <p:cxnSp>
        <p:nvCxnSpPr>
          <p:cNvPr id="30" name="直線矢印コネクタ 29"/>
          <p:cNvCxnSpPr/>
          <p:nvPr/>
        </p:nvCxnSpPr>
        <p:spPr>
          <a:xfrm>
            <a:off x="4637639" y="1369858"/>
            <a:ext cx="4221746" cy="12112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6232003" y="1000526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2000 km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69229" y="5751809"/>
            <a:ext cx="8341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Main research topic is experimental study of the matter formed by the </a:t>
            </a:r>
            <a:r>
              <a:rPr kumimoji="1" lang="en-US" altLang="ja-JP" b="1" dirty="0">
                <a:solidFill>
                  <a:srgbClr val="FF0000"/>
                </a:solidFill>
              </a:rPr>
              <a:t>“</a:t>
            </a:r>
            <a:r>
              <a:rPr lang="en-US" altLang="ja-JP" b="1" dirty="0">
                <a:solidFill>
                  <a:srgbClr val="FF0000"/>
                </a:solidFill>
              </a:rPr>
              <a:t>strong interaction</a:t>
            </a:r>
            <a:r>
              <a:rPr kumimoji="1" lang="en-US" altLang="ja-JP" b="1" dirty="0">
                <a:solidFill>
                  <a:srgbClr val="FF0000"/>
                </a:solidFill>
              </a:rPr>
              <a:t>”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599131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529" y="980728"/>
            <a:ext cx="8229600" cy="5328592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Measurements </a:t>
            </a:r>
            <a:r>
              <a:rPr lang="en-US" altLang="ja-JP" dirty="0">
                <a:solidFill>
                  <a:srgbClr val="FF0000"/>
                </a:solidFill>
              </a:rPr>
              <a:t>of </a:t>
            </a:r>
            <a:r>
              <a:rPr lang="en-US" altLang="ja-JP" dirty="0" err="1">
                <a:solidFill>
                  <a:srgbClr val="FF0000"/>
                </a:solidFill>
              </a:rPr>
              <a:t>e</a:t>
            </a:r>
            <a:r>
              <a:rPr lang="en-US" altLang="ja-JP" baseline="30000" dirty="0" err="1">
                <a:solidFill>
                  <a:srgbClr val="FF0000"/>
                </a:solidFill>
              </a:rPr>
              <a:t>+</a:t>
            </a:r>
            <a:r>
              <a:rPr lang="en-US" altLang="ja-JP" dirty="0" err="1">
                <a:solidFill>
                  <a:srgbClr val="FF0000"/>
                </a:solidFill>
              </a:rPr>
              <a:t>e</a:t>
            </a:r>
            <a:r>
              <a:rPr lang="en-US" altLang="ja-JP" baseline="30000" dirty="0">
                <a:solidFill>
                  <a:srgbClr val="FF0000"/>
                </a:solidFill>
              </a:rPr>
              <a:t>-</a:t>
            </a:r>
            <a:r>
              <a:rPr lang="en-US" altLang="ja-JP" dirty="0">
                <a:solidFill>
                  <a:srgbClr val="FF0000"/>
                </a:solidFill>
              </a:rPr>
              <a:t> pair invariant mass spectra in nucleus</a:t>
            </a:r>
          </a:p>
          <a:p>
            <a:pPr lvl="1"/>
            <a:r>
              <a:rPr lang="en-US" altLang="ja-JP" dirty="0"/>
              <a:t> vector meson mass modification due to nuclear matter effects</a:t>
            </a:r>
          </a:p>
          <a:p>
            <a:pPr lvl="1"/>
            <a:r>
              <a:rPr lang="en-US" altLang="ja-JP" dirty="0"/>
              <a:t>High statistics/Good resolution</a:t>
            </a:r>
            <a:endParaRPr kumimoji="1" lang="en-US" altLang="ja-JP" dirty="0"/>
          </a:p>
          <a:p>
            <a:r>
              <a:rPr lang="en-US" altLang="ja-JP" dirty="0"/>
              <a:t>C</a:t>
            </a:r>
            <a:r>
              <a:rPr kumimoji="1" lang="en-US" altLang="ja-JP" dirty="0"/>
              <a:t>oping with a high intensity beam </a:t>
            </a:r>
          </a:p>
          <a:p>
            <a:pPr lvl="1"/>
            <a:r>
              <a:rPr kumimoji="1" lang="en-US" altLang="ja-JP" dirty="0"/>
              <a:t>10</a:t>
            </a:r>
            <a:r>
              <a:rPr kumimoji="1" lang="en-US" altLang="ja-JP" baseline="30000" dirty="0"/>
              <a:t>10</a:t>
            </a:r>
            <a:r>
              <a:rPr kumimoji="1" lang="en-US" altLang="ja-JP" dirty="0"/>
              <a:t> protons per spill, spill length 6s, spill on 2s</a:t>
            </a:r>
          </a:p>
          <a:p>
            <a:pPr lvl="1"/>
            <a:r>
              <a:rPr lang="en-US" altLang="ja-JP" dirty="0"/>
              <a:t>Counting rate: 5 kHz/mm</a:t>
            </a:r>
            <a:r>
              <a:rPr lang="en-US" altLang="ja-JP" baseline="30000" dirty="0"/>
              <a:t>2</a:t>
            </a:r>
            <a:r>
              <a:rPr lang="en-US" altLang="ja-JP" dirty="0"/>
              <a:t> (maximum)</a:t>
            </a:r>
            <a:endParaRPr kumimoji="1" lang="en-US" altLang="ja-JP" dirty="0"/>
          </a:p>
          <a:p>
            <a:pPr lvl="1"/>
            <a:r>
              <a:rPr lang="en-US" altLang="ja-JP" dirty="0"/>
              <a:t>10 times larger beam intensity than KEK</a:t>
            </a:r>
          </a:p>
          <a:p>
            <a:r>
              <a:rPr kumimoji="1" lang="en-US" altLang="ja-JP" dirty="0"/>
              <a:t>Covering a large area</a:t>
            </a:r>
          </a:p>
          <a:p>
            <a:pPr lvl="1"/>
            <a:r>
              <a:rPr kumimoji="1" lang="en-US" altLang="ja-JP" dirty="0"/>
              <a:t>2 times larger coverage in vertical</a:t>
            </a:r>
          </a:p>
          <a:p>
            <a:pPr lvl="1"/>
            <a:r>
              <a:rPr lang="en-US" altLang="ja-JP" dirty="0"/>
              <a:t>Large coverage in electron ID counters</a:t>
            </a:r>
          </a:p>
          <a:p>
            <a:pPr lvl="1"/>
            <a:r>
              <a:rPr lang="en-US" altLang="ja-JP" dirty="0"/>
              <a:t>Horizontal: +-15 ~ +-135, Vertical: +- 45</a:t>
            </a:r>
          </a:p>
          <a:p>
            <a:r>
              <a:rPr lang="en-US" altLang="ja-JP" dirty="0"/>
              <a:t>Precise mass (momentum) resolution</a:t>
            </a:r>
          </a:p>
          <a:p>
            <a:pPr lvl="1"/>
            <a:r>
              <a:rPr lang="en-US" altLang="ja-JP" dirty="0">
                <a:sym typeface="Symbol" panose="05050102010706020507" pitchFamily="18" charset="2"/>
              </a:rPr>
              <a:t></a:t>
            </a:r>
            <a:r>
              <a:rPr lang="en-US" altLang="ja-JP" dirty="0" err="1">
                <a:sym typeface="Symbol" panose="05050102010706020507" pitchFamily="18" charset="2"/>
              </a:rPr>
              <a:t>Bdl</a:t>
            </a:r>
            <a:r>
              <a:rPr lang="en-US" altLang="ja-JP" dirty="0">
                <a:sym typeface="Symbol" panose="05050102010706020507" pitchFamily="18" charset="2"/>
              </a:rPr>
              <a:t> ~ 1Tm </a:t>
            </a:r>
          </a:p>
          <a:p>
            <a:pPr lvl="1"/>
            <a:r>
              <a:rPr lang="en-US" altLang="ja-JP" dirty="0">
                <a:sym typeface="Symbol" panose="05050102010706020507" pitchFamily="18" charset="2"/>
              </a:rPr>
              <a:t>Minimum material to avoid MS</a:t>
            </a:r>
          </a:p>
          <a:p>
            <a:pPr lvl="1"/>
            <a:r>
              <a:rPr lang="en-US" altLang="ja-JP" dirty="0">
                <a:sym typeface="Symbol" panose="05050102010706020507" pitchFamily="18" charset="2"/>
              </a:rPr>
              <a:t>Position resolution of 100 </a:t>
            </a:r>
            <a:r>
              <a:rPr lang="en-US" altLang="ja-JP" dirty="0">
                <a:latin typeface="Symbol" panose="05050102010706020507" pitchFamily="18" charset="2"/>
                <a:sym typeface="Symbol" panose="05050102010706020507" pitchFamily="18" charset="2"/>
              </a:rPr>
              <a:t>m</a:t>
            </a:r>
            <a:r>
              <a:rPr lang="en-US" altLang="ja-JP" dirty="0">
                <a:sym typeface="Symbol" panose="05050102010706020507" pitchFamily="18" charset="2"/>
              </a:rPr>
              <a:t>m</a:t>
            </a:r>
          </a:p>
          <a:p>
            <a:r>
              <a:rPr lang="en-US" altLang="ja-JP" dirty="0">
                <a:sym typeface="Symbol" panose="05050102010706020507" pitchFamily="18" charset="2"/>
              </a:rPr>
              <a:t>Detector configuration</a:t>
            </a:r>
          </a:p>
          <a:p>
            <a:pPr lvl="1"/>
            <a:r>
              <a:rPr lang="en-US" altLang="ja-JP" dirty="0">
                <a:sym typeface="Symbol" panose="05050102010706020507" pitchFamily="18" charset="2"/>
              </a:rPr>
              <a:t>Trackers are placed near target </a:t>
            </a:r>
          </a:p>
          <a:p>
            <a:pPr lvl="1"/>
            <a:r>
              <a:rPr lang="en-US" altLang="ja-JP" dirty="0">
                <a:sym typeface="Symbol" panose="05050102010706020507" pitchFamily="18" charset="2"/>
              </a:rPr>
              <a:t>Electron ID counters are placed in outer side.</a:t>
            </a:r>
          </a:p>
          <a:p>
            <a:pPr lvl="2"/>
            <a:r>
              <a:rPr lang="en-US" altLang="ja-JP" dirty="0">
                <a:sym typeface="Symbol" panose="05050102010706020507" pitchFamily="18" charset="2"/>
              </a:rPr>
              <a:t>Total rejection factor of 1000 for two stages identification counters (HBD and LG)</a:t>
            </a:r>
            <a:endParaRPr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pPr lvl="1"/>
            <a:endParaRPr kumimoji="1" lang="ja-JP" alt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484" y="2720497"/>
            <a:ext cx="3454964" cy="2487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30622"/>
            <a:ext cx="8229600" cy="850106"/>
          </a:xfrm>
        </p:spPr>
        <p:txBody>
          <a:bodyPr/>
          <a:lstStyle/>
          <a:p>
            <a:r>
              <a:rPr lang="en-US" altLang="ja-JP" dirty="0"/>
              <a:t>New</a:t>
            </a:r>
            <a:r>
              <a:rPr kumimoji="1" lang="en-US" altLang="ja-JP" dirty="0"/>
              <a:t> experiment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2016/11/4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107225" y="2351165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Design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21412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コンテンツ プレースホルダー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1798" y="1475691"/>
            <a:ext cx="3038373" cy="249847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1143000"/>
          </a:xfrm>
        </p:spPr>
        <p:txBody>
          <a:bodyPr/>
          <a:lstStyle/>
          <a:p>
            <a:r>
              <a:rPr lang="en-US" altLang="ja-JP" dirty="0"/>
              <a:t>Detector R&amp;D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2016/11/4</a:t>
            </a: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C4AF69-0EB1-8344-BC7A-BA3FE1CF0BAA}" type="slidenum">
              <a:rPr kumimoji="1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20531" y="1370665"/>
            <a:ext cx="50163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Cope with 10</a:t>
            </a:r>
            <a:r>
              <a:rPr kumimoji="0" lang="en-US" altLang="ja-JP" sz="2400" b="0" i="0" u="none" strike="noStrike" kern="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10</a:t>
            </a: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per spill beam intensity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Extended acceptance (90</a:t>
            </a: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ymbol" pitchFamily="18" charset="2"/>
                <a:sym typeface="Symbol"/>
              </a:rPr>
              <a:t></a:t>
            </a: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in vertical)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6534" y="1014026"/>
            <a:ext cx="75631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Gas Electron Multiplier (GEM) technology is fully adopted.  </a:t>
            </a: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518685" y="2318028"/>
            <a:ext cx="2218459" cy="50571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GEM Tracker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20531" y="2959107"/>
            <a:ext cx="42756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kern="0" dirty="0">
                <a:solidFill>
                  <a:sysClr val="windowText" lastClr="000000"/>
                </a:solidFill>
              </a:rPr>
              <a:t>Micro Pattern Gas Detector, such as GEM Tracker, works under a high counting rate environment </a:t>
            </a: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513425" y="4299284"/>
            <a:ext cx="4694416" cy="50571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Hadron Blind Detector (electron ID)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38882" y="4934497"/>
            <a:ext cx="42756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Window-less</a:t>
            </a:r>
            <a:r>
              <a:rPr kumimoji="0" lang="en-US" altLang="ja-JP" sz="18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Cherenkov type electron identification counter is suitable to cover a large acceptance</a:t>
            </a:r>
            <a:endParaRPr kumimoji="0" lang="en-US" altLang="ja-JP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4" t="9614" r="10674"/>
          <a:stretch/>
        </p:blipFill>
        <p:spPr>
          <a:xfrm>
            <a:off x="5426528" y="3929420"/>
            <a:ext cx="3006226" cy="2140277"/>
          </a:xfrm>
          <a:prstGeom prst="rect">
            <a:avLst/>
          </a:prstGeom>
        </p:spPr>
      </p:pic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58224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4440BF-9557-4E44-BA09-17ED6373CCDC}" type="slidenum">
              <a:rPr lang="en-US" altLang="ja-JP" smtClean="0"/>
              <a:pPr>
                <a:defRPr/>
              </a:pPr>
              <a:t>22</a:t>
            </a:fld>
            <a:endParaRPr lang="en-US" altLang="ja-JP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85"/>
          <a:stretch/>
        </p:blipFill>
        <p:spPr bwMode="auto">
          <a:xfrm>
            <a:off x="-36512" y="-27384"/>
            <a:ext cx="9180512" cy="688538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117288" y="179348"/>
            <a:ext cx="2489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Spectrometer magnet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11633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47080"/>
            <a:ext cx="7886700" cy="746833"/>
          </a:xfrm>
        </p:spPr>
        <p:txBody>
          <a:bodyPr>
            <a:normAutofit/>
          </a:bodyPr>
          <a:lstStyle/>
          <a:p>
            <a:r>
              <a:rPr lang="en-US" altLang="ja-JP" dirty="0"/>
              <a:t>Expected Spectrum and Yield 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9CFE5-BF68-4148-85E8-37532DBCE79A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4365548" y="5727517"/>
            <a:ext cx="4696651" cy="4010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Numbers in parenthesis are for </a:t>
            </a:r>
            <a:r>
              <a:rPr kumimoji="1" lang="en-US" altLang="ja-JP" sz="2000" b="1" i="1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ymbol" panose="05050102010706020507" pitchFamily="18" charset="2"/>
                <a:ea typeface="ＭＳ Ｐゴシック" panose="020B0600070205080204" pitchFamily="50" charset="-128"/>
                <a:cs typeface="+mn-cs"/>
              </a:rPr>
              <a:t>bg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 &lt;1.25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/>
          </p:nvPr>
        </p:nvGraphicFramePr>
        <p:xfrm>
          <a:off x="4572000" y="1987004"/>
          <a:ext cx="4283748" cy="3293539"/>
        </p:xfrm>
        <a:graphic>
          <a:graphicData uri="http://schemas.openxmlformats.org/drawingml/2006/table">
            <a:tbl>
              <a:tblPr firstRow="1" bandRow="1"/>
              <a:tblGrid>
                <a:gridCol w="10712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76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16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31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41779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800" dirty="0">
                          <a:latin typeface="Calibri" panose="020F0502020204030204" pitchFamily="34" charset="0"/>
                        </a:rPr>
                        <a:t>Condition</a:t>
                      </a:r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800" dirty="0">
                          <a:latin typeface="Calibri" panose="020F0502020204030204" pitchFamily="34" charset="0"/>
                        </a:rPr>
                        <a:t>Target</a:t>
                      </a:r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800" i="1" dirty="0" err="1">
                          <a:latin typeface="Calibri" panose="020F0502020204030204" pitchFamily="34" charset="0"/>
                          <a:cs typeface="Symap" panose="00000400000000000000" pitchFamily="2" charset="0"/>
                        </a:rPr>
                        <a:t>N</a:t>
                      </a:r>
                      <a:r>
                        <a:rPr kumimoji="1" lang="en-US" altLang="ja-JP" sz="1800" i="1" baseline="-25000" dirty="0" err="1">
                          <a:latin typeface="Symbol" panose="05050102010706020507" pitchFamily="18" charset="2"/>
                          <a:cs typeface="Symap" panose="00000400000000000000" pitchFamily="2" charset="0"/>
                        </a:rPr>
                        <a:t>f</a:t>
                      </a:r>
                      <a:endParaRPr kumimoji="1" lang="en-US" altLang="ja-JP" sz="1800" i="1" baseline="-25000" dirty="0">
                        <a:latin typeface="Symbol" panose="05050102010706020507" pitchFamily="18" charset="2"/>
                        <a:cs typeface="Symap" panose="00000400000000000000" pitchFamily="2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051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800" dirty="0">
                          <a:latin typeface="Calibri" panose="020F0502020204030204" pitchFamily="34" charset="0"/>
                        </a:rPr>
                        <a:t>RUN 1</a:t>
                      </a:r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800" dirty="0">
                          <a:latin typeface="Calibri" panose="020F0502020204030204" pitchFamily="34" charset="0"/>
                        </a:rPr>
                        <a:t>160 shifts</a:t>
                      </a:r>
                    </a:p>
                    <a:p>
                      <a:r>
                        <a:rPr kumimoji="1" lang="en-US" altLang="ja-JP" sz="1800" dirty="0">
                          <a:latin typeface="Calibri" panose="020F0502020204030204" pitchFamily="34" charset="0"/>
                        </a:rPr>
                        <a:t>8 modules</a:t>
                      </a:r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800" dirty="0">
                          <a:latin typeface="Calibri" panose="020F0502020204030204" pitchFamily="34" charset="0"/>
                        </a:rPr>
                        <a:t>Cu</a:t>
                      </a:r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800" dirty="0">
                          <a:latin typeface="Calibri" panose="020F0502020204030204" pitchFamily="34" charset="0"/>
                        </a:rPr>
                        <a:t>18100</a:t>
                      </a:r>
                    </a:p>
                    <a:p>
                      <a:r>
                        <a:rPr kumimoji="1" lang="en-US" altLang="ja-JP" sz="1800" dirty="0">
                          <a:latin typeface="Calibri" panose="020F0502020204030204" pitchFamily="34" charset="0"/>
                        </a:rPr>
                        <a:t>(1900)</a:t>
                      </a:r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315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051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800" dirty="0">
                          <a:latin typeface="Calibri" panose="020F0502020204030204" pitchFamily="34" charset="0"/>
                        </a:rPr>
                        <a:t>RUN</a:t>
                      </a:r>
                      <a:r>
                        <a:rPr kumimoji="1" lang="ja-JP" altLang="en-US" sz="180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kumimoji="1" lang="en-US" altLang="ja-JP" sz="1800" dirty="0">
                          <a:latin typeface="Calibri" panose="020F0502020204030204" pitchFamily="34" charset="0"/>
                        </a:rPr>
                        <a:t>2</a:t>
                      </a:r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800" dirty="0">
                          <a:latin typeface="Calibri" panose="020F0502020204030204" pitchFamily="34" charset="0"/>
                        </a:rPr>
                        <a:t>320 shifts</a:t>
                      </a:r>
                    </a:p>
                    <a:p>
                      <a:r>
                        <a:rPr kumimoji="1" lang="en-US" altLang="ja-JP" sz="1800" dirty="0">
                          <a:latin typeface="Calibri" panose="020F0502020204030204" pitchFamily="34" charset="0"/>
                        </a:rPr>
                        <a:t>26 modules</a:t>
                      </a:r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800" dirty="0">
                          <a:latin typeface="Calibri" panose="020F0502020204030204" pitchFamily="34" charset="0"/>
                        </a:rPr>
                        <a:t>Cu</a:t>
                      </a:r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800" dirty="0">
                          <a:latin typeface="Calibri" panose="020F0502020204030204" pitchFamily="34" charset="0"/>
                        </a:rPr>
                        <a:t>76000</a:t>
                      </a:r>
                    </a:p>
                    <a:p>
                      <a:r>
                        <a:rPr kumimoji="1" lang="en-US" altLang="ja-JP" sz="1800" dirty="0">
                          <a:latin typeface="Calibri" panose="020F0502020204030204" pitchFamily="34" charset="0"/>
                        </a:rPr>
                        <a:t>(13700)</a:t>
                      </a:r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315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051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800" dirty="0">
                          <a:latin typeface="Calibri" panose="020F0502020204030204" pitchFamily="34" charset="0"/>
                        </a:rPr>
                        <a:t>E325</a:t>
                      </a:r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800" dirty="0">
                          <a:latin typeface="Calibri" panose="020F0502020204030204" pitchFamily="34" charset="0"/>
                        </a:rPr>
                        <a:t>Cu</a:t>
                      </a:r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800" dirty="0">
                          <a:latin typeface="Calibri" panose="020F0502020204030204" pitchFamily="34" charset="0"/>
                        </a:rPr>
                        <a:t>2400</a:t>
                      </a:r>
                    </a:p>
                    <a:p>
                      <a:r>
                        <a:rPr kumimoji="1" lang="en-US" altLang="ja-JP" sz="1800" dirty="0">
                          <a:latin typeface="Calibri" panose="020F0502020204030204" pitchFamily="34" charset="0"/>
                        </a:rPr>
                        <a:t>(460)</a:t>
                      </a:r>
                      <a:endParaRPr kumimoji="1" lang="ja-JP" altLang="en-US" sz="18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10" name="図 9" descr="phimass_bg1p25_8mod_wLRCut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88" t="6414" r="1711"/>
          <a:stretch/>
        </p:blipFill>
        <p:spPr>
          <a:xfrm>
            <a:off x="443120" y="1709957"/>
            <a:ext cx="3550442" cy="3537904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2464532" y="2275299"/>
            <a:ext cx="11288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err="1">
                <a:latin typeface="Symbol" panose="05050102010706020507" pitchFamily="18" charset="2"/>
              </a:rPr>
              <a:t>bg</a:t>
            </a:r>
            <a:r>
              <a:rPr kumimoji="1" lang="en-US" altLang="ja-JP" sz="2000" dirty="0"/>
              <a:t> &lt; 1.25</a:t>
            </a:r>
            <a:endParaRPr kumimoji="1" lang="ja-JP" altLang="en-US" sz="2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06761" y="5201942"/>
            <a:ext cx="35868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Expected Spectrum with a combinatorial background</a:t>
            </a:r>
          </a:p>
          <a:p>
            <a:pPr algn="ctr"/>
            <a:r>
              <a:rPr lang="en-US" altLang="ja-JP" dirty="0"/>
              <a:t>(On-going realistic simulation for </a:t>
            </a:r>
            <a:r>
              <a:rPr lang="en-US" altLang="ja-JP" dirty="0" err="1"/>
              <a:t>N</a:t>
            </a:r>
            <a:r>
              <a:rPr lang="en-US" altLang="ja-JP" baseline="-25000" dirty="0" err="1">
                <a:latin typeface="Symbol" panose="05050102010706020507" pitchFamily="18" charset="2"/>
              </a:rPr>
              <a:t>f</a:t>
            </a:r>
            <a:r>
              <a:rPr lang="en-US" altLang="ja-JP" dirty="0"/>
              <a:t> ~ 1000 )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511537" y="1640069"/>
            <a:ext cx="1904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Yield estimation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21685" y="903629"/>
            <a:ext cx="83519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A realistic estimation is done with a simulation based on R&amp;D results</a:t>
            </a:r>
            <a:endParaRPr kumimoji="1" lang="ja-JP" altLang="en-US" sz="20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6825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465018"/>
            <a:ext cx="7886700" cy="810531"/>
          </a:xfrm>
        </p:spPr>
        <p:txBody>
          <a:bodyPr>
            <a:normAutofit/>
          </a:bodyPr>
          <a:lstStyle/>
          <a:p>
            <a:r>
              <a:rPr lang="en-US" altLang="ja-JP" dirty="0"/>
              <a:t>Future projects of J-PARC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24</a:t>
            </a:fld>
            <a:endParaRPr kumimoji="1" lang="ja-JP" altLang="en-US"/>
          </a:p>
        </p:txBody>
      </p:sp>
      <p:graphicFrame>
        <p:nvGraphicFramePr>
          <p:cNvPr id="7" name="図表 6"/>
          <p:cNvGraphicFramePr/>
          <p:nvPr>
            <p:extLst/>
          </p:nvPr>
        </p:nvGraphicFramePr>
        <p:xfrm>
          <a:off x="628649" y="1175656"/>
          <a:ext cx="8184937" cy="51175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8481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53091"/>
            <a:ext cx="7886700" cy="1198631"/>
          </a:xfrm>
        </p:spPr>
        <p:txBody>
          <a:bodyPr>
            <a:normAutofit fontScale="90000"/>
          </a:bodyPr>
          <a:lstStyle/>
          <a:p>
            <a:r>
              <a:rPr lang="en-US" altLang="ja-JP" dirty="0">
                <a:latin typeface="Symbol" pitchFamily="18" charset="2"/>
              </a:rPr>
              <a:t>h</a:t>
            </a:r>
            <a:r>
              <a:rPr lang="en-US" altLang="ja-JP" dirty="0"/>
              <a:t>’</a:t>
            </a:r>
            <a:r>
              <a:rPr lang="ja-JP" altLang="en-US" dirty="0"/>
              <a:t> </a:t>
            </a:r>
            <a:r>
              <a:rPr lang="en-US" altLang="ja-JP" dirty="0"/>
              <a:t>meson in nucleus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en-US" altLang="ja-JP" sz="3100" dirty="0"/>
              <a:t>~ Collaboration btw Hungary and Japan</a:t>
            </a:r>
            <a:endParaRPr kumimoji="1" lang="ja-JP" altLang="en-US" sz="31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10233"/>
            <a:ext cx="7886700" cy="2678060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/>
              <a:t>A new experiment is being proposed by Prof. </a:t>
            </a:r>
            <a:r>
              <a:rPr kumimoji="1" lang="en-US" altLang="ja-JP" dirty="0" err="1"/>
              <a:t>Csörg</a:t>
            </a:r>
            <a:r>
              <a:rPr lang="en-US" altLang="ja-JP" dirty="0" err="1"/>
              <a:t>ö</a:t>
            </a:r>
            <a:r>
              <a:rPr kumimoji="1" lang="en-US" altLang="ja-JP" dirty="0"/>
              <a:t> and me to study properties </a:t>
            </a:r>
            <a:r>
              <a:rPr lang="en-US" altLang="ja-JP" dirty="0"/>
              <a:t>of </a:t>
            </a:r>
            <a:r>
              <a:rPr lang="en-US" altLang="ja-JP" dirty="0">
                <a:latin typeface="Symbol" panose="05050102010706020507" pitchFamily="18" charset="2"/>
              </a:rPr>
              <a:t>h</a:t>
            </a:r>
            <a:r>
              <a:rPr lang="en-US" altLang="ja-JP" dirty="0"/>
              <a:t>’ meson in nucleus</a:t>
            </a:r>
          </a:p>
          <a:p>
            <a:r>
              <a:rPr lang="nb-NO" altLang="ja-JP" dirty="0"/>
              <a:t>Pseudo scalar mesons are Nambu-Goldstone bosons in the spontaneous  breaking of the chiral symmetry. Especially, </a:t>
            </a:r>
            <a:r>
              <a:rPr lang="en-US" altLang="ja-JP" dirty="0">
                <a:latin typeface="Symbol" panose="05050102010706020507" pitchFamily="18" charset="2"/>
              </a:rPr>
              <a:t>h</a:t>
            </a:r>
            <a:r>
              <a:rPr lang="en-US" altLang="ja-JP" dirty="0"/>
              <a:t>’ meson is related to UA(1) anomaly and important. </a:t>
            </a:r>
            <a:endParaRPr lang="nb-NO" altLang="ja-JP" dirty="0"/>
          </a:p>
          <a:p>
            <a:pPr lvl="1"/>
            <a:r>
              <a:rPr kumimoji="1" lang="en-US" altLang="ja-JP" dirty="0"/>
              <a:t>At RHIC-PHENIX, a large mass reduction is observed and it should be studied also in nucleus</a:t>
            </a:r>
          </a:p>
          <a:p>
            <a:pPr lvl="2"/>
            <a:r>
              <a:rPr lang="nb-NO" altLang="ja-JP" dirty="0"/>
              <a:t>T. Cs</a:t>
            </a:r>
            <a:r>
              <a:rPr lang="en-US" altLang="ja-JP" dirty="0"/>
              <a:t>ö</a:t>
            </a:r>
            <a:r>
              <a:rPr lang="nb-NO" altLang="ja-JP" dirty="0"/>
              <a:t>rg</a:t>
            </a:r>
            <a:r>
              <a:rPr lang="en-US" altLang="ja-JP" dirty="0"/>
              <a:t>ö</a:t>
            </a:r>
            <a:r>
              <a:rPr lang="nb-NO" altLang="ja-JP" dirty="0"/>
              <a:t> </a:t>
            </a:r>
            <a:r>
              <a:rPr lang="nb-NO" altLang="ja-JP" i="1" dirty="0"/>
              <a:t>et al.</a:t>
            </a:r>
            <a:r>
              <a:rPr lang="nb-NO" altLang="ja-JP" dirty="0"/>
              <a:t>, Phys. Rev. Lett. 105:182301,2010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CB5-2656-42E1-948F-2D21C04DBEBA}" type="slidenum">
              <a:rPr kumimoji="1" lang="ja-JP" altLang="en-US" smtClean="0"/>
              <a:t>25</a:t>
            </a:fld>
            <a:endParaRPr kumimoji="1" lang="ja-JP" altLang="en-US"/>
          </a:p>
        </p:txBody>
      </p:sp>
      <p:sp>
        <p:nvSpPr>
          <p:cNvPr id="7" name="楕円 6"/>
          <p:cNvSpPr/>
          <p:nvPr/>
        </p:nvSpPr>
        <p:spPr>
          <a:xfrm>
            <a:off x="2517912" y="4253947"/>
            <a:ext cx="1764000" cy="1764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543339" y="4790661"/>
            <a:ext cx="2869096" cy="28492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636104" y="4992767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Symbol" panose="05050102010706020507" pitchFamily="18" charset="2"/>
              </a:rPr>
              <a:t>p</a:t>
            </a:r>
            <a:r>
              <a:rPr lang="en-US" altLang="ja-JP" dirty="0"/>
              <a:t> beam</a:t>
            </a:r>
            <a:endParaRPr kumimoji="1" lang="ja-JP" altLang="en-US" dirty="0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3412435" y="5075583"/>
            <a:ext cx="424069" cy="2934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3241031" y="5223051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Symbol" panose="05050102010706020507" pitchFamily="18" charset="2"/>
              </a:rPr>
              <a:t>h</a:t>
            </a:r>
            <a:r>
              <a:rPr lang="en-US" altLang="ja-JP" dirty="0"/>
              <a:t>’</a:t>
            </a:r>
            <a:endParaRPr kumimoji="1" lang="ja-JP" altLang="en-US" dirty="0"/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3836504" y="5407717"/>
            <a:ext cx="445408" cy="800926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3836504" y="5407717"/>
            <a:ext cx="874644" cy="378969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3836504" y="5913165"/>
            <a:ext cx="279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Symbol" panose="05050102010706020507" pitchFamily="18" charset="2"/>
              </a:rPr>
              <a:t>g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68431" y="5349207"/>
            <a:ext cx="279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Symbol" panose="05050102010706020507" pitchFamily="18" charset="2"/>
              </a:rPr>
              <a:t>g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453738" y="5913164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Invariant Mass of 2</a:t>
            </a:r>
            <a:r>
              <a:rPr kumimoji="1" lang="en-US" altLang="ja-JP" dirty="0">
                <a:latin typeface="Symbol" panose="05050102010706020507" pitchFamily="18" charset="2"/>
              </a:rPr>
              <a:t>g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cxnSp>
        <p:nvCxnSpPr>
          <p:cNvPr id="22" name="直線矢印コネクタ 21"/>
          <p:cNvCxnSpPr/>
          <p:nvPr/>
        </p:nvCxnSpPr>
        <p:spPr>
          <a:xfrm flipV="1">
            <a:off x="3385930" y="4784035"/>
            <a:ext cx="3014870" cy="28492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2446623" y="5998936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Nucleus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029740" y="4854267"/>
            <a:ext cx="2816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Missing mass by Forward emitted particle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038302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25846"/>
            <a:ext cx="7886700" cy="1039780"/>
          </a:xfrm>
        </p:spPr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2327" y="1220060"/>
            <a:ext cx="8079345" cy="4956682"/>
          </a:xfrm>
        </p:spPr>
        <p:txBody>
          <a:bodyPr>
            <a:normAutofit fontScale="92500"/>
          </a:bodyPr>
          <a:lstStyle/>
          <a:p>
            <a:r>
              <a:rPr lang="en-US" altLang="ja-JP" dirty="0"/>
              <a:t>Measurements of hadron properties in QCD medium are important to study properties of the medium.</a:t>
            </a:r>
          </a:p>
          <a:p>
            <a:endParaRPr lang="en-US" altLang="ja-JP" dirty="0"/>
          </a:p>
          <a:p>
            <a:r>
              <a:rPr lang="en-US" altLang="ja-JP" dirty="0"/>
              <a:t>Several experiments are performed to measure modifications of mass spectra of vector mesons in nucleus. </a:t>
            </a:r>
          </a:p>
          <a:p>
            <a:endParaRPr lang="en-US" altLang="ja-JP" dirty="0"/>
          </a:p>
          <a:p>
            <a:r>
              <a:rPr lang="en-US" altLang="ja-JP" dirty="0"/>
              <a:t>An experiment performed at KEK shows a modification of </a:t>
            </a:r>
            <a:r>
              <a:rPr lang="en-US" altLang="ja-JP" dirty="0">
                <a:latin typeface="Symbol" panose="05050102010706020507" pitchFamily="18" charset="2"/>
              </a:rPr>
              <a:t>f</a:t>
            </a:r>
            <a:r>
              <a:rPr lang="en-US" altLang="ja-JP" dirty="0"/>
              <a:t> meson. New experiment is under preparation at J-PARC to confirm the KEK result and investigate properties of nucleus.  </a:t>
            </a:r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kumimoji="1" lang="ja-JP" altLang="en-US" dirty="0"/>
          </a:p>
          <a:p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9CFE5-BF68-4148-85E8-37532DBCE79A}" type="slidenum">
              <a:rPr kumimoji="1" lang="ja-JP" altLang="en-US" smtClean="0"/>
              <a:t>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26113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backup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CB5-2656-42E1-948F-2D21C04DBEBA}" type="slidenum">
              <a:rPr kumimoji="1" lang="ja-JP" altLang="en-US" smtClean="0"/>
              <a:t>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36374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7814" y="401459"/>
            <a:ext cx="7886700" cy="870222"/>
          </a:xfrm>
        </p:spPr>
        <p:txBody>
          <a:bodyPr/>
          <a:lstStyle/>
          <a:p>
            <a:r>
              <a:rPr kumimoji="1" lang="en-US" altLang="ja-JP" dirty="0"/>
              <a:t>Four Interaction in Nature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CB5-2656-42E1-948F-2D21C04DBEBA}" type="slidenum">
              <a:rPr kumimoji="1" lang="ja-JP" altLang="en-US" smtClean="0"/>
              <a:t>28</a:t>
            </a:fld>
            <a:endParaRPr kumimoji="1" lang="ja-JP" altLang="en-US"/>
          </a:p>
        </p:txBody>
      </p:sp>
      <p:graphicFrame>
        <p:nvGraphicFramePr>
          <p:cNvPr id="9" name="コンテンツ プレースホルダー 5"/>
          <p:cNvGraphicFramePr>
            <a:graphicFrameLocks/>
          </p:cNvGraphicFramePr>
          <p:nvPr>
            <p:extLst/>
          </p:nvPr>
        </p:nvGraphicFramePr>
        <p:xfrm>
          <a:off x="369393" y="1128345"/>
          <a:ext cx="8223543" cy="5250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64649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19788"/>
            <a:ext cx="7886700" cy="1325563"/>
          </a:xfrm>
        </p:spPr>
        <p:txBody>
          <a:bodyPr/>
          <a:lstStyle/>
          <a:p>
            <a:r>
              <a:rPr kumimoji="1" lang="en-US" altLang="ja-JP" dirty="0"/>
              <a:t>How do the world was made?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CB5-2656-42E1-948F-2D21C04DBEBA}" type="slidenum">
              <a:rPr kumimoji="1" lang="ja-JP" altLang="en-US" smtClean="0"/>
              <a:t>29</a:t>
            </a:fld>
            <a:endParaRPr kumimoji="1" lang="ja-JP" altLang="en-US"/>
          </a:p>
        </p:txBody>
      </p:sp>
      <p:pic>
        <p:nvPicPr>
          <p:cNvPr id="6" name="Picture 12" descr="frol_0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74" b="31869"/>
          <a:stretch/>
        </p:blipFill>
        <p:spPr bwMode="auto">
          <a:xfrm>
            <a:off x="465778" y="2089187"/>
            <a:ext cx="7849315" cy="2519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811455" y="1719855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Nucleus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71871" y="1719855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Electron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99227" y="1671548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Proton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047367" y="1719855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Neutron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665591" y="1644467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Quark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362247" y="4728504"/>
            <a:ext cx="15776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Carbon Atom</a:t>
            </a:r>
          </a:p>
          <a:p>
            <a:pPr algn="ctr"/>
            <a:r>
              <a:rPr lang="en-US" altLang="ja-JP" dirty="0"/>
              <a:t>(10</a:t>
            </a:r>
            <a:r>
              <a:rPr lang="en-US" altLang="ja-JP" baseline="30000" dirty="0"/>
              <a:t>-10</a:t>
            </a:r>
            <a:r>
              <a:rPr lang="en-US" altLang="ja-JP" dirty="0"/>
              <a:t> m)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958634" y="4728503"/>
            <a:ext cx="11224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Nucleus</a:t>
            </a:r>
          </a:p>
          <a:p>
            <a:pPr algn="ctr"/>
            <a:r>
              <a:rPr lang="en-US" altLang="ja-JP" dirty="0"/>
              <a:t>(10</a:t>
            </a:r>
            <a:r>
              <a:rPr lang="en-US" altLang="ja-JP" baseline="30000" dirty="0"/>
              <a:t>-14</a:t>
            </a:r>
            <a:r>
              <a:rPr lang="en-US" altLang="ja-JP" dirty="0"/>
              <a:t> m)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409139" y="4728503"/>
            <a:ext cx="11224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Proton</a:t>
            </a:r>
          </a:p>
          <a:p>
            <a:pPr algn="ctr"/>
            <a:r>
              <a:rPr lang="en-US" altLang="ja-JP" dirty="0"/>
              <a:t>(10</a:t>
            </a:r>
            <a:r>
              <a:rPr lang="en-US" altLang="ja-JP" baseline="30000" dirty="0"/>
              <a:t>-15</a:t>
            </a:r>
            <a:r>
              <a:rPr lang="en-US" altLang="ja-JP" dirty="0"/>
              <a:t> m)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222115" y="5511649"/>
            <a:ext cx="34964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</a:rPr>
              <a:t>Interaction between quarks </a:t>
            </a:r>
          </a:p>
          <a:p>
            <a:pPr lvl="1"/>
            <a:r>
              <a:rPr kumimoji="1" lang="en-US" altLang="ja-JP" sz="2000" dirty="0">
                <a:solidFill>
                  <a:srgbClr val="FF0000"/>
                </a:solidFill>
              </a:rPr>
              <a:t>~ “Strong Interaction”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84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8"/>
          <p:cNvSpPr>
            <a:spLocks noGrp="1" noChangeArrowheads="1"/>
          </p:cNvSpPr>
          <p:nvPr>
            <p:ph type="title"/>
          </p:nvPr>
        </p:nvSpPr>
        <p:spPr>
          <a:xfrm>
            <a:off x="500034" y="237282"/>
            <a:ext cx="7686700" cy="1332592"/>
          </a:xfrm>
        </p:spPr>
        <p:txBody>
          <a:bodyPr>
            <a:normAutofit/>
          </a:bodyPr>
          <a:lstStyle/>
          <a:p>
            <a:r>
              <a:rPr lang="en-US" altLang="ja-JP" dirty="0"/>
              <a:t>What is “Strong Interaction”</a:t>
            </a:r>
            <a:endParaRPr lang="ja-JP" altLang="en-US" dirty="0"/>
          </a:p>
        </p:txBody>
      </p:sp>
      <p:sp>
        <p:nvSpPr>
          <p:cNvPr id="58382" name="スライド番号プレースホルダー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0D4B3133-6177-4765-8324-8F59CD3B15FE}" type="slidenum">
              <a:rPr kumimoji="0" lang="en-US" altLang="ja-JP">
                <a:solidFill>
                  <a:schemeClr val="accent1"/>
                </a:solidFill>
              </a:rPr>
              <a:pPr/>
              <a:t>3</a:t>
            </a:fld>
            <a:endParaRPr kumimoji="0" lang="en-US" altLang="ja-JP" dirty="0">
              <a:solidFill>
                <a:schemeClr val="accent1"/>
              </a:solidFill>
            </a:endParaRPr>
          </a:p>
        </p:txBody>
      </p:sp>
      <p:sp>
        <p:nvSpPr>
          <p:cNvPr id="86044" name="Text Box 28"/>
          <p:cNvSpPr txBox="1">
            <a:spLocks noChangeArrowheads="1"/>
          </p:cNvSpPr>
          <p:nvPr/>
        </p:nvSpPr>
        <p:spPr bwMode="auto">
          <a:xfrm>
            <a:off x="1276625" y="2874442"/>
            <a:ext cx="7553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1600" dirty="0">
                <a:latin typeface="+mn-ea"/>
                <a:ea typeface="+mn-ea"/>
              </a:rPr>
              <a:t>Proton</a:t>
            </a:r>
            <a:endParaRPr lang="ja-JP" altLang="en-US" sz="1600" dirty="0">
              <a:latin typeface="+mn-ea"/>
              <a:ea typeface="+mn-ea"/>
            </a:endParaRPr>
          </a:p>
        </p:txBody>
      </p:sp>
      <p:grpSp>
        <p:nvGrpSpPr>
          <p:cNvPr id="2" name="Group 86"/>
          <p:cNvGrpSpPr>
            <a:grpSpLocks noChangeAspect="1"/>
          </p:cNvGrpSpPr>
          <p:nvPr/>
        </p:nvGrpSpPr>
        <p:grpSpPr bwMode="auto">
          <a:xfrm>
            <a:off x="1619672" y="2924944"/>
            <a:ext cx="2360613" cy="2301875"/>
            <a:chOff x="702" y="2099"/>
            <a:chExt cx="1860" cy="1814"/>
          </a:xfrm>
        </p:grpSpPr>
        <p:sp>
          <p:nvSpPr>
            <p:cNvPr id="58384" name="Oval 25"/>
            <p:cNvSpPr>
              <a:spLocks noChangeAspect="1" noChangeArrowheads="1"/>
            </p:cNvSpPr>
            <p:nvPr/>
          </p:nvSpPr>
          <p:spPr bwMode="auto">
            <a:xfrm>
              <a:off x="702" y="2099"/>
              <a:ext cx="1860" cy="1814"/>
            </a:xfrm>
            <a:prstGeom prst="ellipse">
              <a:avLst/>
            </a:prstGeom>
            <a:gradFill rotWithShape="1">
              <a:gsLst>
                <a:gs pos="0">
                  <a:srgbClr val="C27474"/>
                </a:gs>
                <a:gs pos="100000">
                  <a:srgbClr val="FF99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¡"/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kumimoji="1" sz="2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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ja-JP" altLang="en-US" sz="1800"/>
            </a:p>
          </p:txBody>
        </p:sp>
        <p:sp>
          <p:nvSpPr>
            <p:cNvPr id="58385" name="Oval 26"/>
            <p:cNvSpPr>
              <a:spLocks noChangeAspect="1" noChangeArrowheads="1"/>
            </p:cNvSpPr>
            <p:nvPr/>
          </p:nvSpPr>
          <p:spPr bwMode="auto">
            <a:xfrm>
              <a:off x="1020" y="3188"/>
              <a:ext cx="408" cy="409"/>
            </a:xfrm>
            <a:prstGeom prst="ellipse">
              <a:avLst/>
            </a:prstGeom>
            <a:gradFill rotWithShape="1">
              <a:gsLst>
                <a:gs pos="0">
                  <a:srgbClr val="000076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¡"/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kumimoji="1" sz="2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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ja-JP" altLang="en-US" sz="1800"/>
            </a:p>
          </p:txBody>
        </p:sp>
        <p:grpSp>
          <p:nvGrpSpPr>
            <p:cNvPr id="58386" name="Group 30"/>
            <p:cNvGrpSpPr>
              <a:grpSpLocks noChangeAspect="1"/>
            </p:cNvGrpSpPr>
            <p:nvPr/>
          </p:nvGrpSpPr>
          <p:grpSpPr bwMode="auto">
            <a:xfrm rot="10326886">
              <a:off x="1278" y="3201"/>
              <a:ext cx="637" cy="140"/>
              <a:chOff x="1338" y="1562"/>
              <a:chExt cx="1270" cy="280"/>
            </a:xfrm>
          </p:grpSpPr>
          <p:grpSp>
            <p:nvGrpSpPr>
              <p:cNvPr id="58415" name="Group 31"/>
              <p:cNvGrpSpPr>
                <a:grpSpLocks noChangeAspect="1"/>
              </p:cNvGrpSpPr>
              <p:nvPr/>
            </p:nvGrpSpPr>
            <p:grpSpPr bwMode="auto">
              <a:xfrm>
                <a:off x="1338" y="1562"/>
                <a:ext cx="366" cy="280"/>
                <a:chOff x="1338" y="1562"/>
                <a:chExt cx="366" cy="280"/>
              </a:xfrm>
            </p:grpSpPr>
            <p:sp>
              <p:nvSpPr>
                <p:cNvPr id="58425" name="Freeform 32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66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426" name="Freeform 33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66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416" name="Group 34"/>
              <p:cNvGrpSpPr>
                <a:grpSpLocks noChangeAspect="1"/>
              </p:cNvGrpSpPr>
              <p:nvPr/>
            </p:nvGrpSpPr>
            <p:grpSpPr bwMode="auto">
              <a:xfrm>
                <a:off x="1610" y="1562"/>
                <a:ext cx="366" cy="280"/>
                <a:chOff x="1338" y="1562"/>
                <a:chExt cx="366" cy="280"/>
              </a:xfrm>
            </p:grpSpPr>
            <p:sp>
              <p:nvSpPr>
                <p:cNvPr id="58423" name="Freeform 35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66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424" name="Freeform 36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66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417" name="Group 37"/>
              <p:cNvGrpSpPr>
                <a:grpSpLocks noChangeAspect="1"/>
              </p:cNvGrpSpPr>
              <p:nvPr/>
            </p:nvGrpSpPr>
            <p:grpSpPr bwMode="auto">
              <a:xfrm>
                <a:off x="1924" y="1562"/>
                <a:ext cx="366" cy="280"/>
                <a:chOff x="1338" y="1562"/>
                <a:chExt cx="366" cy="280"/>
              </a:xfrm>
            </p:grpSpPr>
            <p:sp>
              <p:nvSpPr>
                <p:cNvPr id="58421" name="Freeform 38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66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422" name="Freeform 39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66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418" name="Group 40"/>
              <p:cNvGrpSpPr>
                <a:grpSpLocks noChangeAspect="1"/>
              </p:cNvGrpSpPr>
              <p:nvPr/>
            </p:nvGrpSpPr>
            <p:grpSpPr bwMode="auto">
              <a:xfrm>
                <a:off x="2242" y="1562"/>
                <a:ext cx="366" cy="280"/>
                <a:chOff x="1338" y="1562"/>
                <a:chExt cx="366" cy="280"/>
              </a:xfrm>
            </p:grpSpPr>
            <p:sp>
              <p:nvSpPr>
                <p:cNvPr id="58419" name="Freeform 41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66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420" name="Freeform 42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66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8387" name="Oval 43"/>
            <p:cNvSpPr>
              <a:spLocks noChangeAspect="1" noChangeArrowheads="1"/>
            </p:cNvSpPr>
            <p:nvPr/>
          </p:nvSpPr>
          <p:spPr bwMode="auto">
            <a:xfrm>
              <a:off x="1881" y="3052"/>
              <a:ext cx="408" cy="409"/>
            </a:xfrm>
            <a:prstGeom prst="ellipse">
              <a:avLst/>
            </a:prstGeom>
            <a:gradFill rotWithShape="1">
              <a:gsLst>
                <a:gs pos="0">
                  <a:srgbClr val="007600"/>
                </a:gs>
                <a:gs pos="100000">
                  <a:srgbClr val="00FF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¡"/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kumimoji="1" sz="2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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ja-JP" altLang="en-US" sz="1800"/>
            </a:p>
          </p:txBody>
        </p:sp>
        <p:grpSp>
          <p:nvGrpSpPr>
            <p:cNvPr id="58388" name="Group 44"/>
            <p:cNvGrpSpPr>
              <a:grpSpLocks noChangeAspect="1"/>
            </p:cNvGrpSpPr>
            <p:nvPr/>
          </p:nvGrpSpPr>
          <p:grpSpPr bwMode="auto">
            <a:xfrm rot="3374904">
              <a:off x="1497" y="2890"/>
              <a:ext cx="637" cy="140"/>
              <a:chOff x="1338" y="1562"/>
              <a:chExt cx="1270" cy="280"/>
            </a:xfrm>
          </p:grpSpPr>
          <p:grpSp>
            <p:nvGrpSpPr>
              <p:cNvPr id="58403" name="Group 45"/>
              <p:cNvGrpSpPr>
                <a:grpSpLocks noChangeAspect="1"/>
              </p:cNvGrpSpPr>
              <p:nvPr/>
            </p:nvGrpSpPr>
            <p:grpSpPr bwMode="auto">
              <a:xfrm>
                <a:off x="1338" y="1562"/>
                <a:ext cx="366" cy="280"/>
                <a:chOff x="1338" y="1562"/>
                <a:chExt cx="366" cy="280"/>
              </a:xfrm>
            </p:grpSpPr>
            <p:sp>
              <p:nvSpPr>
                <p:cNvPr id="58413" name="Freeform 46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414" name="Freeform 47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404" name="Group 48"/>
              <p:cNvGrpSpPr>
                <a:grpSpLocks noChangeAspect="1"/>
              </p:cNvGrpSpPr>
              <p:nvPr/>
            </p:nvGrpSpPr>
            <p:grpSpPr bwMode="auto">
              <a:xfrm>
                <a:off x="1610" y="1562"/>
                <a:ext cx="366" cy="280"/>
                <a:chOff x="1338" y="1562"/>
                <a:chExt cx="366" cy="280"/>
              </a:xfrm>
            </p:grpSpPr>
            <p:sp>
              <p:nvSpPr>
                <p:cNvPr id="58411" name="Freeform 49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412" name="Freeform 50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405" name="Group 51"/>
              <p:cNvGrpSpPr>
                <a:grpSpLocks noChangeAspect="1"/>
              </p:cNvGrpSpPr>
              <p:nvPr/>
            </p:nvGrpSpPr>
            <p:grpSpPr bwMode="auto">
              <a:xfrm>
                <a:off x="1924" y="1562"/>
                <a:ext cx="366" cy="280"/>
                <a:chOff x="1338" y="1562"/>
                <a:chExt cx="366" cy="280"/>
              </a:xfrm>
            </p:grpSpPr>
            <p:sp>
              <p:nvSpPr>
                <p:cNvPr id="58409" name="Freeform 52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410" name="Freeform 53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406" name="Group 54"/>
              <p:cNvGrpSpPr>
                <a:grpSpLocks noChangeAspect="1"/>
              </p:cNvGrpSpPr>
              <p:nvPr/>
            </p:nvGrpSpPr>
            <p:grpSpPr bwMode="auto">
              <a:xfrm>
                <a:off x="2242" y="1562"/>
                <a:ext cx="366" cy="280"/>
                <a:chOff x="1338" y="1562"/>
                <a:chExt cx="366" cy="280"/>
              </a:xfrm>
            </p:grpSpPr>
            <p:sp>
              <p:nvSpPr>
                <p:cNvPr id="58407" name="Freeform 55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408" name="Freeform 56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8389" name="Group 57"/>
            <p:cNvGrpSpPr>
              <a:grpSpLocks noChangeAspect="1"/>
            </p:cNvGrpSpPr>
            <p:nvPr/>
          </p:nvGrpSpPr>
          <p:grpSpPr bwMode="auto">
            <a:xfrm rot="-3914299">
              <a:off x="1134" y="2890"/>
              <a:ext cx="637" cy="140"/>
              <a:chOff x="1338" y="1562"/>
              <a:chExt cx="1270" cy="280"/>
            </a:xfrm>
          </p:grpSpPr>
          <p:grpSp>
            <p:nvGrpSpPr>
              <p:cNvPr id="58391" name="Group 58"/>
              <p:cNvGrpSpPr>
                <a:grpSpLocks noChangeAspect="1"/>
              </p:cNvGrpSpPr>
              <p:nvPr/>
            </p:nvGrpSpPr>
            <p:grpSpPr bwMode="auto">
              <a:xfrm>
                <a:off x="1338" y="1562"/>
                <a:ext cx="366" cy="280"/>
                <a:chOff x="1338" y="1562"/>
                <a:chExt cx="366" cy="280"/>
              </a:xfrm>
            </p:grpSpPr>
            <p:sp>
              <p:nvSpPr>
                <p:cNvPr id="58401" name="Freeform 59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FF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402" name="Freeform 60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FF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392" name="Group 61"/>
              <p:cNvGrpSpPr>
                <a:grpSpLocks noChangeAspect="1"/>
              </p:cNvGrpSpPr>
              <p:nvPr/>
            </p:nvGrpSpPr>
            <p:grpSpPr bwMode="auto">
              <a:xfrm>
                <a:off x="1610" y="1562"/>
                <a:ext cx="366" cy="280"/>
                <a:chOff x="1338" y="1562"/>
                <a:chExt cx="366" cy="280"/>
              </a:xfrm>
            </p:grpSpPr>
            <p:sp>
              <p:nvSpPr>
                <p:cNvPr id="58399" name="Freeform 62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FF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400" name="Freeform 63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FF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393" name="Group 64"/>
              <p:cNvGrpSpPr>
                <a:grpSpLocks noChangeAspect="1"/>
              </p:cNvGrpSpPr>
              <p:nvPr/>
            </p:nvGrpSpPr>
            <p:grpSpPr bwMode="auto">
              <a:xfrm>
                <a:off x="1924" y="1562"/>
                <a:ext cx="366" cy="280"/>
                <a:chOff x="1338" y="1562"/>
                <a:chExt cx="366" cy="280"/>
              </a:xfrm>
            </p:grpSpPr>
            <p:sp>
              <p:nvSpPr>
                <p:cNvPr id="58397" name="Freeform 65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FF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398" name="Freeform 66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FF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394" name="Group 67"/>
              <p:cNvGrpSpPr>
                <a:grpSpLocks noChangeAspect="1"/>
              </p:cNvGrpSpPr>
              <p:nvPr/>
            </p:nvGrpSpPr>
            <p:grpSpPr bwMode="auto">
              <a:xfrm>
                <a:off x="2242" y="1562"/>
                <a:ext cx="366" cy="280"/>
                <a:chOff x="1338" y="1562"/>
                <a:chExt cx="366" cy="280"/>
              </a:xfrm>
            </p:grpSpPr>
            <p:sp>
              <p:nvSpPr>
                <p:cNvPr id="58395" name="Freeform 68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FF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396" name="Freeform 69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FF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8390" name="Oval 70"/>
            <p:cNvSpPr>
              <a:spLocks noChangeAspect="1" noChangeArrowheads="1"/>
            </p:cNvSpPr>
            <p:nvPr/>
          </p:nvSpPr>
          <p:spPr bwMode="auto">
            <a:xfrm>
              <a:off x="1428" y="2326"/>
              <a:ext cx="408" cy="409"/>
            </a:xfrm>
            <a:prstGeom prst="ellipse">
              <a:avLst/>
            </a:prstGeom>
            <a:gradFill rotWithShape="1">
              <a:gsLst>
                <a:gs pos="0">
                  <a:srgbClr val="760000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¡"/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kumimoji="1" sz="23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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ja-JP" altLang="en-US" sz="1800"/>
            </a:p>
          </p:txBody>
        </p:sp>
      </p:grpSp>
      <p:sp>
        <p:nvSpPr>
          <p:cNvPr id="86105" name="Text Box 89"/>
          <p:cNvSpPr txBox="1">
            <a:spLocks noChangeArrowheads="1"/>
          </p:cNvSpPr>
          <p:nvPr/>
        </p:nvSpPr>
        <p:spPr bwMode="auto">
          <a:xfrm>
            <a:off x="4323332" y="2858160"/>
            <a:ext cx="428783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2400" b="1" dirty="0">
                <a:solidFill>
                  <a:srgbClr val="FF0000"/>
                </a:solidFill>
              </a:rPr>
              <a:t>Gluons</a:t>
            </a:r>
            <a:r>
              <a:rPr lang="ja-JP" altLang="en-US" sz="2400" b="1" dirty="0">
                <a:solidFill>
                  <a:srgbClr val="FF0000"/>
                </a:solidFill>
              </a:rPr>
              <a:t> </a:t>
            </a:r>
            <a:r>
              <a:rPr lang="en-US" altLang="ja-JP" sz="2400" b="1" dirty="0"/>
              <a:t>mediates between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ja-JP" sz="2400" b="1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2400" b="1" dirty="0">
                <a:solidFill>
                  <a:srgbClr val="0070C0"/>
                </a:solidFill>
              </a:rPr>
              <a:t>Quarks</a:t>
            </a:r>
            <a:endParaRPr lang="en-US" altLang="ja-JP" sz="2400" b="1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ja-JP" sz="2400" b="1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2400" b="1" dirty="0"/>
              <a:t>It makes </a:t>
            </a:r>
            <a:r>
              <a:rPr lang="en-US" altLang="ja-JP" sz="2400" b="1" dirty="0">
                <a:solidFill>
                  <a:srgbClr val="FF0000"/>
                </a:solidFill>
              </a:rPr>
              <a:t>strong interaction</a:t>
            </a:r>
          </a:p>
        </p:txBody>
      </p:sp>
      <p:sp>
        <p:nvSpPr>
          <p:cNvPr id="58380" name="テキスト ボックス 55"/>
          <p:cNvSpPr txBox="1">
            <a:spLocks noChangeArrowheads="1"/>
          </p:cNvSpPr>
          <p:nvPr/>
        </p:nvSpPr>
        <p:spPr bwMode="auto">
          <a:xfrm>
            <a:off x="686683" y="1962501"/>
            <a:ext cx="8215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2000" dirty="0"/>
              <a:t>Interaction between quarks and gluons</a:t>
            </a:r>
            <a:endParaRPr lang="ja-JP" altLang="en-US" sz="2000" dirty="0"/>
          </a:p>
        </p:txBody>
      </p:sp>
      <p:cxnSp>
        <p:nvCxnSpPr>
          <p:cNvPr id="4" name="直線矢印コネクタ 3"/>
          <p:cNvCxnSpPr/>
          <p:nvPr/>
        </p:nvCxnSpPr>
        <p:spPr>
          <a:xfrm flipH="1">
            <a:off x="3167512" y="3140968"/>
            <a:ext cx="1188464" cy="7338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 flipH="1">
            <a:off x="3633808" y="3819143"/>
            <a:ext cx="689524" cy="473321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/>
          <p:nvPr/>
        </p:nvCxnSpPr>
        <p:spPr>
          <a:xfrm flipH="1" flipV="1">
            <a:off x="3115996" y="3501009"/>
            <a:ext cx="1207336" cy="3251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75067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5" name="日付プレースホルダ 15"/>
          <p:cNvSpPr>
            <a:spLocks noGrp="1"/>
          </p:cNvSpPr>
          <p:nvPr>
            <p:ph type="dt" sz="half" idx="10"/>
          </p:nvPr>
        </p:nvSpPr>
        <p:spPr>
          <a:xfrm>
            <a:off x="428596" y="6257948"/>
            <a:ext cx="2133600" cy="457200"/>
          </a:xfrm>
          <a:noFill/>
        </p:spPr>
        <p:txBody>
          <a:bodyPr/>
          <a:lstStyle/>
          <a:p>
            <a:r>
              <a:rPr lang="en-US" altLang="ja-JP">
                <a:solidFill>
                  <a:srgbClr val="006699"/>
                </a:solidFill>
              </a:rPr>
              <a:t>2016/11/4</a:t>
            </a:r>
          </a:p>
        </p:txBody>
      </p:sp>
      <p:sp>
        <p:nvSpPr>
          <p:cNvPr id="18446" name="スライド番号プレースホルダ 1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F5C6F0-F7BE-46A2-9A98-347358E8E780}" type="slidenum">
              <a:rPr lang="en-US" altLang="ja-JP" smtClean="0">
                <a:solidFill>
                  <a:srgbClr val="006699"/>
                </a:solidFill>
              </a:rPr>
              <a:pPr/>
              <a:t>30</a:t>
            </a:fld>
            <a:endParaRPr lang="en-US" altLang="ja-JP" dirty="0">
              <a:solidFill>
                <a:srgbClr val="006699"/>
              </a:solidFill>
            </a:endParaRP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03190"/>
            <a:ext cx="8243888" cy="733425"/>
          </a:xfrm>
          <a:noFill/>
        </p:spPr>
        <p:txBody>
          <a:bodyPr>
            <a:normAutofit/>
          </a:bodyPr>
          <a:lstStyle/>
          <a:p>
            <a:pPr algn="l"/>
            <a:r>
              <a:rPr lang="en-US" altLang="ja-JP" dirty="0">
                <a:effectLst/>
              </a:rPr>
              <a:t>NA60 Results @ SPS</a:t>
            </a:r>
          </a:p>
        </p:txBody>
      </p:sp>
      <p:sp>
        <p:nvSpPr>
          <p:cNvPr id="18435" name="スライド番号プレースホルダ 4"/>
          <p:cNvSpPr txBox="1">
            <a:spLocks noGrp="1"/>
          </p:cNvSpPr>
          <p:nvPr/>
        </p:nvSpPr>
        <p:spPr bwMode="auto">
          <a:xfrm>
            <a:off x="8129588" y="6337324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9" rIns="91417" bIns="45709" anchor="ctr"/>
          <a:lstStyle/>
          <a:p>
            <a:pPr algn="ctr"/>
            <a:fld id="{81AD8AC8-2D17-41D6-B3E2-33499ABAF485}" type="slidenum">
              <a:rPr kumimoji="0" lang="ja-JP" altLang="en-US" sz="1400" b="1">
                <a:solidFill>
                  <a:srgbClr val="FFFFFF"/>
                </a:solidFill>
                <a:latin typeface="Century Schoolbook" pitchFamily="18" charset="0"/>
                <a:ea typeface="ＭＳ Ｐ明朝" pitchFamily="18" charset="-128"/>
              </a:rPr>
              <a:pPr algn="ctr"/>
              <a:t>30</a:t>
            </a:fld>
            <a:endParaRPr kumimoji="0" lang="en-US" altLang="ja-JP" sz="1400" b="1">
              <a:solidFill>
                <a:srgbClr val="FFFFFF"/>
              </a:solidFill>
              <a:latin typeface="Century Schoolbook" pitchFamily="18" charset="0"/>
              <a:ea typeface="ＭＳ Ｐ明朝" pitchFamily="18" charset="-128"/>
            </a:endParaRPr>
          </a:p>
        </p:txBody>
      </p:sp>
      <p:pic>
        <p:nvPicPr>
          <p:cNvPr id="18436" name="Picture 5" descr="IsolationOfExce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776" y="1493506"/>
            <a:ext cx="319162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テキスト ボックス 8"/>
          <p:cNvSpPr txBox="1">
            <a:spLocks noChangeArrowheads="1"/>
          </p:cNvSpPr>
          <p:nvPr/>
        </p:nvSpPr>
        <p:spPr bwMode="auto">
          <a:xfrm>
            <a:off x="1393389" y="1564944"/>
            <a:ext cx="2368935" cy="36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US" altLang="ja-JP" dirty="0">
                <a:solidFill>
                  <a:srgbClr val="006699"/>
                </a:solidFill>
                <a:latin typeface="Century Schoolbook" pitchFamily="18" charset="0"/>
                <a:ea typeface="ＭＳ Ｐ明朝" pitchFamily="18" charset="-128"/>
              </a:rPr>
              <a:t>PRL 96, 162302 (2006)</a:t>
            </a:r>
            <a:endParaRPr lang="ja-JP" altLang="en-US" dirty="0">
              <a:solidFill>
                <a:srgbClr val="006699"/>
              </a:solidFill>
              <a:latin typeface="Century Schoolbook" pitchFamily="18" charset="0"/>
              <a:ea typeface="ＭＳ Ｐ明朝" pitchFamily="18" charset="-128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22346" y="1754739"/>
            <a:ext cx="4500562" cy="312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6394048" y="1519766"/>
            <a:ext cx="2571768" cy="36931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square" lIns="91417" tIns="45709" rIns="91417" bIns="45709">
            <a:spAutoFit/>
          </a:bodyPr>
          <a:lstStyle/>
          <a:p>
            <a:pPr eaLnBrk="0" hangingPunct="0"/>
            <a:r>
              <a:rPr lang="en-US" altLang="ja-JP" b="1" dirty="0">
                <a:solidFill>
                  <a:srgbClr val="009900"/>
                </a:solidFill>
                <a:latin typeface="Times New Roman" pitchFamily="18" charset="0"/>
                <a:ea typeface="Times New Roman (Hebrew)"/>
                <a:cs typeface="Times New Roman (Hebrew)"/>
              </a:rPr>
              <a:t>[van </a:t>
            </a:r>
            <a:r>
              <a:rPr lang="en-US" altLang="ja-JP" b="1" dirty="0" err="1">
                <a:solidFill>
                  <a:srgbClr val="009900"/>
                </a:solidFill>
                <a:latin typeface="Times New Roman" pitchFamily="18" charset="0"/>
                <a:ea typeface="Times New Roman (Hebrew)"/>
                <a:cs typeface="Times New Roman (Hebrew)"/>
              </a:rPr>
              <a:t>Hees+R</a:t>
            </a:r>
            <a:r>
              <a:rPr lang="en-US" altLang="ja-JP" b="1" dirty="0">
                <a:solidFill>
                  <a:srgbClr val="009900"/>
                </a:solidFill>
                <a:latin typeface="Times New Roman" pitchFamily="18" charset="0"/>
                <a:ea typeface="Times New Roman (Hebrew)"/>
                <a:cs typeface="Times New Roman (Hebrew)"/>
              </a:rPr>
              <a:t>. Rapp ‘06]</a:t>
            </a:r>
          </a:p>
        </p:txBody>
      </p:sp>
      <p:sp>
        <p:nvSpPr>
          <p:cNvPr id="11" name="左矢印 10"/>
          <p:cNvSpPr/>
          <p:nvPr/>
        </p:nvSpPr>
        <p:spPr>
          <a:xfrm rot="10800000">
            <a:off x="3685610" y="3208018"/>
            <a:ext cx="565298" cy="37654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anchor="ctr"/>
          <a:lstStyle/>
          <a:p>
            <a:pPr algn="ctr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44" name="テキスト ボックス 115"/>
          <p:cNvSpPr txBox="1">
            <a:spLocks noChangeArrowheads="1"/>
          </p:cNvSpPr>
          <p:nvPr/>
        </p:nvSpPr>
        <p:spPr bwMode="auto">
          <a:xfrm>
            <a:off x="4036594" y="5055568"/>
            <a:ext cx="4929222" cy="1281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7" tIns="45709" rIns="91417" bIns="45709">
            <a:normAutofit fontScale="85000" lnSpcReduction="10000"/>
          </a:bodyPr>
          <a:lstStyle/>
          <a:p>
            <a:r>
              <a:rPr lang="en-US" altLang="ja-JP" sz="2400" dirty="0">
                <a:solidFill>
                  <a:srgbClr val="006699"/>
                </a:solidFill>
              </a:rPr>
              <a:t>Mass spectra is reproduced by a calculation based on hadron interaction.</a:t>
            </a:r>
          </a:p>
          <a:p>
            <a:r>
              <a:rPr lang="en-US" altLang="ja-JP" sz="2400" dirty="0">
                <a:solidFill>
                  <a:srgbClr val="006699"/>
                </a:solidFill>
              </a:rPr>
              <a:t>Evaluation of condensates should be done.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7504" y="1052737"/>
            <a:ext cx="6958910" cy="369310"/>
          </a:xfrm>
          <a:prstGeom prst="rect">
            <a:avLst/>
          </a:prstGeom>
          <a:solidFill>
            <a:srgbClr val="FFFF00"/>
          </a:solidFill>
        </p:spPr>
        <p:txBody>
          <a:bodyPr wrap="none" lIns="91417" tIns="45709" rIns="91417" bIns="45709" rtlCol="0">
            <a:spAutoFit/>
          </a:bodyPr>
          <a:lstStyle/>
          <a:p>
            <a:pPr marL="0" lvl="1"/>
            <a:r>
              <a:rPr lang="en-US" altLang="ja-JP" b="1" dirty="0" err="1">
                <a:solidFill>
                  <a:srgbClr val="009900"/>
                </a:solidFill>
                <a:sym typeface="Symbol"/>
              </a:rPr>
              <a:t>Muon</a:t>
            </a:r>
            <a:r>
              <a:rPr lang="en-US" altLang="ja-JP" b="1" dirty="0">
                <a:solidFill>
                  <a:srgbClr val="009900"/>
                </a:solidFill>
                <a:sym typeface="Symbol"/>
              </a:rPr>
              <a:t> pair invariant mass in </a:t>
            </a:r>
            <a:r>
              <a:rPr lang="en-US" altLang="ja-JP" b="1" dirty="0" err="1">
                <a:solidFill>
                  <a:srgbClr val="009900"/>
                </a:solidFill>
                <a:sym typeface="Symbol"/>
              </a:rPr>
              <a:t>Pb</a:t>
            </a:r>
            <a:r>
              <a:rPr lang="en-US" altLang="ja-JP" b="1" dirty="0">
                <a:solidFill>
                  <a:srgbClr val="009900"/>
                </a:solidFill>
                <a:sym typeface="Symbol"/>
              </a:rPr>
              <a:t>-</a:t>
            </a:r>
            <a:r>
              <a:rPr lang="en-US" altLang="ja-JP" b="1" dirty="0" err="1">
                <a:solidFill>
                  <a:srgbClr val="009900"/>
                </a:solidFill>
                <a:sym typeface="Symbol"/>
              </a:rPr>
              <a:t>Pb</a:t>
            </a:r>
            <a:r>
              <a:rPr lang="en-US" altLang="ja-JP" b="1" dirty="0">
                <a:solidFill>
                  <a:srgbClr val="009900"/>
                </a:solidFill>
                <a:sym typeface="Symbol"/>
              </a:rPr>
              <a:t> at </a:t>
            </a:r>
            <a:r>
              <a:rPr lang="en-US" altLang="ja-JP" b="1" dirty="0" err="1">
                <a:solidFill>
                  <a:srgbClr val="009900"/>
                </a:solidFill>
                <a:sym typeface="Symbol"/>
              </a:rPr>
              <a:t>s</a:t>
            </a:r>
            <a:r>
              <a:rPr lang="en-US" altLang="ja-JP" b="1" baseline="-25000" dirty="0" err="1">
                <a:solidFill>
                  <a:srgbClr val="009900"/>
                </a:solidFill>
                <a:sym typeface="Symbol"/>
              </a:rPr>
              <a:t>NN</a:t>
            </a:r>
            <a:r>
              <a:rPr lang="en-US" altLang="ja-JP" b="1" dirty="0">
                <a:solidFill>
                  <a:srgbClr val="009900"/>
                </a:solidFill>
                <a:sym typeface="Symbol"/>
              </a:rPr>
              <a:t>=19.6 </a:t>
            </a:r>
            <a:r>
              <a:rPr lang="en-US" altLang="ja-JP" b="1" dirty="0" err="1">
                <a:solidFill>
                  <a:srgbClr val="009900"/>
                </a:solidFill>
                <a:sym typeface="Symbol"/>
              </a:rPr>
              <a:t>GeV</a:t>
            </a:r>
            <a:endParaRPr lang="en-US" altLang="ja-JP" b="1" dirty="0">
              <a:solidFill>
                <a:srgbClr val="009900"/>
              </a:solidFill>
              <a:sym typeface="Symbol"/>
            </a:endParaRPr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47216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HADES@GSI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>
                <a:solidFill>
                  <a:srgbClr val="006699"/>
                </a:solidFill>
              </a:rPr>
              <a:t>2016/11/4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28DE72-46C6-473A-8B5C-C92DA3EFC5D1}" type="slidenum">
              <a:rPr lang="en-US" altLang="ja-JP" smtClean="0">
                <a:solidFill>
                  <a:srgbClr val="006699"/>
                </a:solidFill>
              </a:rPr>
              <a:pPr>
                <a:defRPr/>
              </a:pPr>
              <a:t>31</a:t>
            </a:fld>
            <a:endParaRPr lang="en-US" altLang="ja-JP">
              <a:solidFill>
                <a:srgbClr val="006699"/>
              </a:solidFill>
            </a:endParaRPr>
          </a:p>
        </p:txBody>
      </p:sp>
      <p:pic>
        <p:nvPicPr>
          <p:cNvPr id="1187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340768"/>
            <a:ext cx="4207398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テキスト ボックス 6"/>
          <p:cNvSpPr txBox="1"/>
          <p:nvPr/>
        </p:nvSpPr>
        <p:spPr>
          <a:xfrm>
            <a:off x="827585" y="3573017"/>
            <a:ext cx="2488030" cy="923307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en-US" altLang="ja-JP" dirty="0"/>
              <a:t>Proton beam energy at 3.5 </a:t>
            </a:r>
            <a:r>
              <a:rPr lang="en-US" altLang="ja-JP" dirty="0" err="1"/>
              <a:t>GeV</a:t>
            </a:r>
            <a:endParaRPr lang="en-US" altLang="ja-JP" dirty="0"/>
          </a:p>
          <a:p>
            <a:endParaRPr kumimoji="1" lang="ja-JP" altLang="en-US" dirty="0"/>
          </a:p>
        </p:txBody>
      </p:sp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6" y="1124744"/>
            <a:ext cx="3774955" cy="2270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直線矢印コネクタ 9"/>
          <p:cNvCxnSpPr>
            <a:stCxn id="11" idx="3"/>
          </p:cNvCxnSpPr>
          <p:nvPr/>
        </p:nvCxnSpPr>
        <p:spPr>
          <a:xfrm flipV="1">
            <a:off x="3563888" y="3933058"/>
            <a:ext cx="3096344" cy="785979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541779" y="4365105"/>
            <a:ext cx="3022109" cy="707864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en-US" altLang="ja-JP" sz="2000" dirty="0"/>
              <a:t>Enhancement both for </a:t>
            </a:r>
            <a:r>
              <a:rPr lang="en-US" altLang="ja-JP" sz="2000" dirty="0" err="1"/>
              <a:t>p+p</a:t>
            </a:r>
            <a:r>
              <a:rPr lang="en-US" altLang="ja-JP" sz="2000" dirty="0"/>
              <a:t> and </a:t>
            </a:r>
            <a:r>
              <a:rPr lang="en-US" altLang="ja-JP" sz="2000" dirty="0" err="1"/>
              <a:t>p+Nb</a:t>
            </a:r>
            <a:r>
              <a:rPr lang="en-US" altLang="ja-JP" sz="2000" dirty="0"/>
              <a:t>?!</a:t>
            </a:r>
            <a:endParaRPr lang="ja-JP" altLang="en-US" sz="20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99592" y="5230943"/>
            <a:ext cx="2808312" cy="64630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kumimoji="1" lang="en-US" altLang="ja-JP" dirty="0"/>
              <a:t>They claim effects of N* resonances.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5076058" y="1052736"/>
            <a:ext cx="3960440" cy="276977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en-US" altLang="ja-JP" sz="1200" dirty="0"/>
              <a:t>G. </a:t>
            </a:r>
            <a:r>
              <a:rPr lang="en-US" altLang="ja-JP" sz="1200" dirty="0" err="1"/>
              <a:t>Agakishiev</a:t>
            </a:r>
            <a:r>
              <a:rPr lang="en-US" altLang="ja-JP" sz="1200" dirty="0"/>
              <a:t> et al. </a:t>
            </a:r>
            <a:r>
              <a:rPr lang="en-US" altLang="ja-JP" sz="1200" dirty="0" err="1"/>
              <a:t>Eur.Phys.J</a:t>
            </a:r>
            <a:r>
              <a:rPr lang="en-US" altLang="ja-JP" sz="1200" dirty="0"/>
              <a:t>. A 48 64 (2012).</a:t>
            </a:r>
            <a:endParaRPr lang="ja-JP" altLang="en-US" sz="12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90364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4A7C715-F33A-4D67-AB44-B6FE6B5C207E}" type="slidenum">
              <a:rPr lang="en-US" altLang="ja-JP" smtClean="0">
                <a:solidFill>
                  <a:srgbClr val="006699"/>
                </a:solidFill>
              </a:rPr>
              <a:pPr/>
              <a:t>32</a:t>
            </a:fld>
            <a:endParaRPr lang="en-US" altLang="ja-JP">
              <a:solidFill>
                <a:srgbClr val="006699"/>
              </a:solidFill>
            </a:endParaRPr>
          </a:p>
        </p:txBody>
      </p:sp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sz="3600"/>
              <a:t>INS-ES  TAGX experiment </a:t>
            </a:r>
          </a:p>
        </p:txBody>
      </p:sp>
      <p:graphicFrame>
        <p:nvGraphicFramePr>
          <p:cNvPr id="447524" name="Group 36"/>
          <p:cNvGraphicFramePr>
            <a:graphicFrameLocks noGrp="1"/>
          </p:cNvGraphicFramePr>
          <p:nvPr>
            <p:ph sz="half" idx="1"/>
          </p:nvPr>
        </p:nvGraphicFramePr>
        <p:xfrm>
          <a:off x="4572000" y="3857625"/>
          <a:ext cx="4038599" cy="2590800"/>
        </p:xfrm>
        <a:graphic>
          <a:graphicData uri="http://schemas.openxmlformats.org/drawingml/2006/table">
            <a:tbl>
              <a:tblPr/>
              <a:tblGrid>
                <a:gridCol w="12581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9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66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E</a:t>
                      </a:r>
                      <a:r>
                        <a:rPr kumimoji="1" lang="en-US" altLang="ja-JP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g</a:t>
                      </a:r>
                      <a:endParaRPr kumimoji="1" lang="en-US" altLang="ja-JP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itchFamily="18" charset="2"/>
                        <a:ea typeface="ＭＳ Ｐゴシック" pitchFamily="50" charset="-128"/>
                      </a:endParaRPr>
                    </a:p>
                  </a:txBody>
                  <a:tcPr marL="84071" marR="8407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BE7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STT model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Present work</a:t>
                      </a:r>
                    </a:p>
                  </a:txBody>
                  <a:tcPr marL="84071" marR="840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BE7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Previous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work</a:t>
                      </a:r>
                    </a:p>
                  </a:txBody>
                  <a:tcPr marL="84071" marR="840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BE7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800-960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MeV</a:t>
                      </a:r>
                    </a:p>
                  </a:txBody>
                  <a:tcPr marL="84071" marR="8407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BE7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700-710 MeV</a:t>
                      </a:r>
                    </a:p>
                  </a:txBody>
                  <a:tcPr marL="84071" marR="840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BE7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672±31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MeV</a:t>
                      </a:r>
                    </a:p>
                  </a:txBody>
                  <a:tcPr marL="84071" marR="840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BE7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960-1120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MeV</a:t>
                      </a:r>
                    </a:p>
                  </a:txBody>
                  <a:tcPr marL="84071" marR="8407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BE7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730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MeV</a:t>
                      </a:r>
                    </a:p>
                  </a:txBody>
                  <a:tcPr marL="84071" marR="840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BE7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743±17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MeV</a:t>
                      </a:r>
                      <a:endParaRPr kumimoji="1" lang="en-US" altLang="ja-JP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</a:endParaRPr>
                    </a:p>
                  </a:txBody>
                  <a:tcPr marL="84071" marR="840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BE7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6647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528638" y="928688"/>
            <a:ext cx="8401050" cy="4456112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ja-JP" sz="1800" b="1"/>
              <a:t>E</a:t>
            </a:r>
            <a:r>
              <a:rPr lang="en-US" altLang="ja-JP" sz="1800"/>
              <a:t>γ</a:t>
            </a:r>
            <a:r>
              <a:rPr lang="en-US" altLang="ja-JP" sz="1800" b="1"/>
              <a:t>~0.8-1.12.GeV, sub/near-threshold ρ</a:t>
            </a:r>
            <a:r>
              <a:rPr lang="en-US" altLang="ja-JP" sz="1800" b="1" baseline="30000"/>
              <a:t>0 </a:t>
            </a:r>
            <a:r>
              <a:rPr lang="en-US" altLang="ja-JP" sz="1800" b="1"/>
              <a:t> production</a:t>
            </a:r>
          </a:p>
          <a:p>
            <a:pPr>
              <a:spcBef>
                <a:spcPct val="0"/>
              </a:spcBef>
            </a:pPr>
            <a:r>
              <a:rPr lang="en-US" altLang="ja-JP" sz="1800" b="1"/>
              <a:t>PRL80(1998)241,PRC60:025203,1999.:</a:t>
            </a:r>
            <a:r>
              <a:rPr lang="en-US" altLang="ja-JP"/>
              <a:t> </a:t>
            </a:r>
            <a:r>
              <a:rPr lang="en-US" altLang="ja-JP" sz="1800" b="1"/>
              <a:t> mass reduced in invariant mass spectra of 3He(γ, ρ</a:t>
            </a:r>
            <a:r>
              <a:rPr lang="en-US" altLang="ja-JP" sz="1800" b="1" baseline="30000"/>
              <a:t>0</a:t>
            </a:r>
            <a:r>
              <a:rPr lang="en-US" altLang="ja-JP" sz="1800" b="1"/>
              <a:t>)X ,ρ</a:t>
            </a:r>
            <a:r>
              <a:rPr lang="en-US" altLang="ja-JP" sz="1800" b="1" baseline="30000"/>
              <a:t>0</a:t>
            </a:r>
            <a:r>
              <a:rPr lang="en-US" altLang="ja-JP" sz="1800" b="1"/>
              <a:t> --&gt; π+π−</a:t>
            </a:r>
          </a:p>
          <a:p>
            <a:pPr>
              <a:spcBef>
                <a:spcPct val="0"/>
              </a:spcBef>
            </a:pPr>
            <a:r>
              <a:rPr lang="en-US" altLang="ja-JP" sz="1800" b="1"/>
              <a:t>Phys.Lett.B528:65-72,2002: introduced </a:t>
            </a:r>
            <a:r>
              <a:rPr lang="en-US" altLang="ja-JP" sz="1800" b="1">
                <a:solidFill>
                  <a:srgbClr val="FF0000"/>
                </a:solidFill>
              </a:rPr>
              <a:t>cos</a:t>
            </a:r>
            <a:r>
              <a:rPr lang="en-US" altLang="ja-JP" sz="1800" b="1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US" altLang="ja-JP" sz="1800" b="1">
                <a:solidFill>
                  <a:srgbClr val="FF0000"/>
                </a:solidFill>
              </a:rPr>
              <a:t> analysis</a:t>
            </a:r>
            <a:r>
              <a:rPr lang="en-US" altLang="ja-JP" sz="1800" b="1"/>
              <a:t> to quantify the strength of rho like excitation </a:t>
            </a:r>
          </a:p>
          <a:p>
            <a:pPr>
              <a:spcBef>
                <a:spcPct val="0"/>
              </a:spcBef>
            </a:pPr>
            <a:r>
              <a:rPr lang="en-US" altLang="ja-JP" sz="1800" b="1"/>
              <a:t>Phys.Rev.C68:065202,2003. In-medium </a:t>
            </a:r>
            <a:r>
              <a:rPr lang="en-US" altLang="ja-JP" sz="1800" b="1">
                <a:latin typeface="Symbol" pitchFamily="18" charset="2"/>
              </a:rPr>
              <a:t>r</a:t>
            </a:r>
            <a:r>
              <a:rPr lang="en-US" altLang="ja-JP" sz="1800" b="1"/>
              <a:t>0 spectral function study via the </a:t>
            </a:r>
            <a:r>
              <a:rPr lang="en-US" altLang="ja-JP" sz="1800" b="1">
                <a:solidFill>
                  <a:srgbClr val="FF0000"/>
                </a:solidFill>
              </a:rPr>
              <a:t>H-2, He-3, C-12</a:t>
            </a:r>
            <a:r>
              <a:rPr lang="en-US" altLang="ja-JP" sz="1800" b="1"/>
              <a:t> (</a:t>
            </a:r>
            <a:r>
              <a:rPr lang="en-US" altLang="ja-JP" sz="1800" b="1">
                <a:latin typeface="Symbol" pitchFamily="18" charset="2"/>
              </a:rPr>
              <a:t>g,p</a:t>
            </a:r>
            <a:r>
              <a:rPr lang="en-US" altLang="ja-JP" sz="1800" b="1"/>
              <a:t>+ </a:t>
            </a:r>
            <a:r>
              <a:rPr lang="en-US" altLang="ja-JP" sz="1800" b="1">
                <a:latin typeface="Symbol" pitchFamily="18" charset="2"/>
              </a:rPr>
              <a:t>p</a:t>
            </a:r>
            <a:r>
              <a:rPr lang="en-US" altLang="ja-JP" sz="1800" b="1"/>
              <a:t>-) reaction. </a:t>
            </a:r>
          </a:p>
          <a:p>
            <a:endParaRPr lang="en-US" altLang="ja-JP" sz="1800" b="1"/>
          </a:p>
        </p:txBody>
      </p:sp>
      <p:sp>
        <p:nvSpPr>
          <p:cNvPr id="26648" name="日付プレースホルダ 4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altLang="ja-JP">
                <a:solidFill>
                  <a:srgbClr val="006699"/>
                </a:solidFill>
              </a:rPr>
              <a:t>2016/11/4</a:t>
            </a:r>
          </a:p>
        </p:txBody>
      </p:sp>
      <p:sp>
        <p:nvSpPr>
          <p:cNvPr id="26649" name="Rectangle 4"/>
          <p:cNvSpPr>
            <a:spLocks noChangeArrowheads="1"/>
          </p:cNvSpPr>
          <p:nvPr/>
        </p:nvSpPr>
        <p:spPr bwMode="auto">
          <a:xfrm>
            <a:off x="4286252" y="3143250"/>
            <a:ext cx="5202238" cy="70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6699"/>
                </a:solidFill>
              </a:rPr>
              <a:t>Try many models, and channels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6699"/>
                </a:solidFill>
              </a:rPr>
              <a:t> </a:t>
            </a:r>
            <a:r>
              <a:rPr lang="en-US" altLang="ja-JP" sz="2000">
                <a:solidFill>
                  <a:srgbClr val="006699"/>
                </a:solidFill>
              </a:rPr>
              <a:t>Δ, </a:t>
            </a:r>
            <a:r>
              <a:rPr lang="en-US" altLang="ja-JP" sz="2000" b="1">
                <a:solidFill>
                  <a:srgbClr val="006699"/>
                </a:solidFill>
              </a:rPr>
              <a:t>N*, 3</a:t>
            </a:r>
            <a:r>
              <a:rPr lang="en-US" altLang="ja-JP" sz="2000">
                <a:solidFill>
                  <a:srgbClr val="006699"/>
                </a:solidFill>
              </a:rPr>
              <a:t>π</a:t>
            </a:r>
            <a:r>
              <a:rPr lang="en-US" altLang="ja-JP" sz="2000" b="1">
                <a:solidFill>
                  <a:srgbClr val="006699"/>
                </a:solidFill>
              </a:rPr>
              <a:t>,…</a:t>
            </a:r>
          </a:p>
        </p:txBody>
      </p:sp>
      <p:pic>
        <p:nvPicPr>
          <p:cNvPr id="26650" name="Picture 5"/>
          <p:cNvPicPr>
            <a:picLocks noChangeAspect="1" noChangeArrowheads="1"/>
          </p:cNvPicPr>
          <p:nvPr/>
        </p:nvPicPr>
        <p:blipFill>
          <a:blip r:embed="rId3" cstate="print"/>
          <a:srcRect b="31056"/>
          <a:stretch>
            <a:fillRect/>
          </a:stretch>
        </p:blipFill>
        <p:spPr bwMode="auto">
          <a:xfrm>
            <a:off x="395290" y="3500440"/>
            <a:ext cx="3744912" cy="3097212"/>
          </a:xfrm>
          <a:prstGeom prst="rect">
            <a:avLst/>
          </a:prstGeom>
          <a:noFill/>
          <a:ln w="9525">
            <a:solidFill>
              <a:srgbClr val="003399"/>
            </a:solidFill>
            <a:miter lim="800000"/>
            <a:headEnd/>
            <a:tailEnd/>
          </a:ln>
        </p:spPr>
      </p:pic>
      <p:pic>
        <p:nvPicPr>
          <p:cNvPr id="2665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250" y="3573465"/>
            <a:ext cx="1338263" cy="338137"/>
          </a:xfrm>
          <a:prstGeom prst="rect">
            <a:avLst/>
          </a:prstGeom>
          <a:solidFill>
            <a:srgbClr val="ABE7F3"/>
          </a:solidFill>
          <a:ln w="38100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68773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CLAS g7a @ J-Lab</a:t>
            </a:r>
            <a:endParaRPr lang="ja-JP" altLang="en-US" dirty="0"/>
          </a:p>
        </p:txBody>
      </p:sp>
      <p:sp>
        <p:nvSpPr>
          <p:cNvPr id="28675" name="日付プレースホルダ 2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altLang="ja-JP">
                <a:solidFill>
                  <a:srgbClr val="006699"/>
                </a:solidFill>
              </a:rPr>
              <a:t>2016/11/4</a:t>
            </a:r>
          </a:p>
        </p:txBody>
      </p:sp>
      <p:sp>
        <p:nvSpPr>
          <p:cNvPr id="28677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D9DF733-D919-405C-BEA7-86CCA9667B28}" type="slidenum">
              <a:rPr lang="en-US" altLang="ja-JP" smtClean="0">
                <a:solidFill>
                  <a:srgbClr val="006699"/>
                </a:solidFill>
              </a:rPr>
              <a:pPr/>
              <a:t>33</a:t>
            </a:fld>
            <a:endParaRPr lang="en-US" altLang="ja-JP">
              <a:solidFill>
                <a:srgbClr val="006699"/>
              </a:solidFill>
            </a:endParaRPr>
          </a:p>
        </p:txBody>
      </p:sp>
      <p:sp>
        <p:nvSpPr>
          <p:cNvPr id="28678" name="Text Box 10"/>
          <p:cNvSpPr txBox="1">
            <a:spLocks noChangeArrowheads="1"/>
          </p:cNvSpPr>
          <p:nvPr/>
        </p:nvSpPr>
        <p:spPr bwMode="auto">
          <a:xfrm>
            <a:off x="447675" y="928689"/>
            <a:ext cx="8445500" cy="923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8000"/>
                </a:solidFill>
              </a:rPr>
              <a:t>Induce  </a:t>
            </a:r>
            <a:r>
              <a:rPr lang="en-US" altLang="ja-JP" b="1">
                <a:solidFill>
                  <a:srgbClr val="FF0000"/>
                </a:solidFill>
              </a:rPr>
              <a:t>photons</a:t>
            </a:r>
            <a:r>
              <a:rPr lang="en-US" altLang="ja-JP" b="1">
                <a:solidFill>
                  <a:srgbClr val="008000"/>
                </a:solidFill>
              </a:rPr>
              <a:t> to Liquid dueterium, Carbon, Titanium and Iron  targets, </a:t>
            </a:r>
            <a:r>
              <a:rPr lang="en-US" altLang="ja-JP" b="1">
                <a:solidFill>
                  <a:srgbClr val="3333FF"/>
                </a:solidFill>
              </a:rPr>
              <a:t>generate vector mesons</a:t>
            </a:r>
            <a:r>
              <a:rPr lang="en-US" altLang="ja-JP" b="1">
                <a:solidFill>
                  <a:srgbClr val="008000"/>
                </a:solidFill>
              </a:rPr>
              <a:t>, and </a:t>
            </a:r>
            <a:r>
              <a:rPr lang="en-US" altLang="ja-JP" b="1">
                <a:solidFill>
                  <a:srgbClr val="3333FF"/>
                </a:solidFill>
              </a:rPr>
              <a:t>detect e+e- decays</a:t>
            </a:r>
            <a:r>
              <a:rPr lang="en-US" altLang="ja-JP" b="1">
                <a:solidFill>
                  <a:srgbClr val="008000"/>
                </a:solidFill>
              </a:rPr>
              <a:t> with large acceptance spectrometer.</a:t>
            </a:r>
          </a:p>
        </p:txBody>
      </p:sp>
      <p:pic>
        <p:nvPicPr>
          <p:cNvPr id="28679" name="Picture 1"/>
          <p:cNvPicPr>
            <a:picLocks noChangeAspect="1" noChangeArrowheads="1"/>
          </p:cNvPicPr>
          <p:nvPr/>
        </p:nvPicPr>
        <p:blipFill>
          <a:blip r:embed="rId3" cstate="print"/>
          <a:srcRect l="5962"/>
          <a:stretch>
            <a:fillRect/>
          </a:stretch>
        </p:blipFill>
        <p:spPr bwMode="auto">
          <a:xfrm>
            <a:off x="0" y="2357438"/>
            <a:ext cx="4643438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1" name="Text Box 7"/>
          <p:cNvSpPr txBox="1">
            <a:spLocks noChangeArrowheads="1"/>
          </p:cNvSpPr>
          <p:nvPr/>
        </p:nvSpPr>
        <p:spPr bwMode="auto">
          <a:xfrm>
            <a:off x="5572125" y="6007102"/>
            <a:ext cx="2643188" cy="70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Symbol" pitchFamily="18" charset="2"/>
                <a:cs typeface="Times New Roman" pitchFamily="18" charset="0"/>
                <a:sym typeface="Symbol" pitchFamily="18" charset="2"/>
              </a:rPr>
              <a:t>r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=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(1 -  /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for  = 0.02 ± 0.02</a:t>
            </a:r>
          </a:p>
        </p:txBody>
      </p:sp>
      <p:sp>
        <p:nvSpPr>
          <p:cNvPr id="28682" name="Rectangle 6"/>
          <p:cNvSpPr>
            <a:spLocks noChangeArrowheads="1"/>
          </p:cNvSpPr>
          <p:nvPr/>
        </p:nvSpPr>
        <p:spPr bwMode="auto">
          <a:xfrm>
            <a:off x="5000625" y="4572001"/>
            <a:ext cx="3214688" cy="1414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2400">
                <a:solidFill>
                  <a:srgbClr val="006699"/>
                </a:solidFill>
              </a:rPr>
              <a:t>No </a:t>
            </a:r>
            <a:r>
              <a:rPr lang="en-US" altLang="ja-JP" sz="2400">
                <a:solidFill>
                  <a:srgbClr val="FF0000"/>
                </a:solidFill>
              </a:rPr>
              <a:t>peak shift</a:t>
            </a:r>
            <a:r>
              <a:rPr lang="en-US" altLang="ja-JP" sz="2400">
                <a:solidFill>
                  <a:srgbClr val="006699"/>
                </a:solidFill>
              </a:rPr>
              <a:t> of </a:t>
            </a:r>
            <a:r>
              <a:rPr lang="en-US" altLang="ja-JP" sz="2400">
                <a:solidFill>
                  <a:srgbClr val="006699"/>
                </a:solidFill>
                <a:latin typeface="Symbol" pitchFamily="18" charset="2"/>
              </a:rPr>
              <a:t>r</a:t>
            </a:r>
            <a:r>
              <a:rPr lang="en-US" altLang="ja-JP" sz="2400">
                <a:solidFill>
                  <a:srgbClr val="006699"/>
                </a:solidFill>
              </a:rPr>
              <a:t>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2400">
                <a:solidFill>
                  <a:srgbClr val="006699"/>
                </a:solidFill>
              </a:rPr>
              <a:t>Only broadening is observed</a:t>
            </a: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4643438" y="1912940"/>
            <a:ext cx="4286250" cy="2587625"/>
            <a:chOff x="2925" y="1205"/>
            <a:chExt cx="2700" cy="1630"/>
          </a:xfrm>
        </p:grpSpPr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2925" y="1205"/>
              <a:ext cx="2700" cy="1630"/>
              <a:chOff x="2925" y="1205"/>
              <a:chExt cx="2700" cy="1630"/>
            </a:xfrm>
          </p:grpSpPr>
          <p:pic>
            <p:nvPicPr>
              <p:cNvPr id="28686" name="Picture 1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23459" r="51427"/>
              <a:stretch>
                <a:fillRect/>
              </a:stretch>
            </p:blipFill>
            <p:spPr bwMode="auto">
              <a:xfrm>
                <a:off x="2925" y="1205"/>
                <a:ext cx="2700" cy="16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8687" name="Text Box 13"/>
              <p:cNvSpPr txBox="1">
                <a:spLocks noChangeArrowheads="1"/>
              </p:cNvSpPr>
              <p:nvPr/>
            </p:nvSpPr>
            <p:spPr bwMode="auto">
              <a:xfrm>
                <a:off x="3243" y="1924"/>
                <a:ext cx="209" cy="33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ja-JP" sz="2800" b="1">
                    <a:solidFill>
                      <a:srgbClr val="000000"/>
                    </a:solidFill>
                    <a:latin typeface="Symbol" pitchFamily="18" charset="2"/>
                  </a:rPr>
                  <a:t>g</a:t>
                </a:r>
              </a:p>
            </p:txBody>
          </p:sp>
        </p:grpSp>
        <p:sp>
          <p:nvSpPr>
            <p:cNvPr id="28685" name="Text Box 4"/>
            <p:cNvSpPr txBox="1">
              <a:spLocks noChangeArrowheads="1"/>
            </p:cNvSpPr>
            <p:nvPr/>
          </p:nvSpPr>
          <p:spPr bwMode="auto">
            <a:xfrm>
              <a:off x="3878" y="1836"/>
              <a:ext cx="584" cy="288"/>
            </a:xfrm>
            <a:prstGeom prst="rect">
              <a:avLst/>
            </a:prstGeom>
            <a:solidFill>
              <a:schemeClr val="bg1"/>
            </a:solidFill>
            <a:ln w="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ja-JP" sz="2400" b="1">
                  <a:solidFill>
                    <a:srgbClr val="00FF00"/>
                  </a:solidFill>
                  <a:latin typeface="Symbol" pitchFamily="18" charset="2"/>
                  <a:ea typeface="HGS創英角ﾎﾟｯﾌﾟ体" pitchFamily="50" charset="-128"/>
                  <a:sym typeface="Wingdings" pitchFamily="2" charset="2"/>
                </a:rPr>
                <a:t>w</a:t>
              </a:r>
              <a:r>
                <a:rPr lang="en-US" altLang="ja-JP" sz="2400" b="1">
                  <a:solidFill>
                    <a:srgbClr val="00FF00"/>
                  </a:solidFill>
                  <a:latin typeface="Arial" pitchFamily="34" charset="0"/>
                  <a:ea typeface="HGS創英角ﾎﾟｯﾌﾟ体" pitchFamily="50" charset="-128"/>
                  <a:sym typeface="Wingdings" pitchFamily="2" charset="2"/>
                </a:rPr>
                <a:t>/</a:t>
              </a:r>
              <a:r>
                <a:rPr lang="en-US" altLang="ja-JP" sz="2400" b="1">
                  <a:solidFill>
                    <a:srgbClr val="00FF00"/>
                  </a:solidFill>
                  <a:latin typeface="Symbol" pitchFamily="18" charset="2"/>
                  <a:ea typeface="HGS創英角ﾎﾟｯﾌﾟ体" pitchFamily="50" charset="-128"/>
                  <a:sym typeface="Wingdings" pitchFamily="2" charset="2"/>
                </a:rPr>
                <a:t>r/f</a:t>
              </a:r>
              <a:endParaRPr lang="en-US" altLang="ja-JP" sz="2400" b="1" baseline="30000">
                <a:solidFill>
                  <a:srgbClr val="00FF00"/>
                </a:solidFill>
                <a:latin typeface="Symbol" pitchFamily="18" charset="2"/>
                <a:ea typeface="HGS創英角ﾎﾟｯﾌﾟ体" pitchFamily="50" charset="-128"/>
                <a:sym typeface="Wingdings" pitchFamily="2" charset="2"/>
              </a:endParaRPr>
            </a:p>
          </p:txBody>
        </p:sp>
      </p:grpSp>
      <p:sp>
        <p:nvSpPr>
          <p:cNvPr id="28680" name="Text Box 4"/>
          <p:cNvSpPr txBox="1">
            <a:spLocks noChangeArrowheads="1"/>
          </p:cNvSpPr>
          <p:nvPr/>
        </p:nvSpPr>
        <p:spPr bwMode="auto">
          <a:xfrm>
            <a:off x="1381320" y="2000250"/>
            <a:ext cx="4476564" cy="36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de-DE" altLang="ja-JP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R. Nasseripour et al., PRL 99 (2007) 262302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732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>
                <a:effectLst/>
                <a:sym typeface="Symbol" pitchFamily="18" charset="2"/>
              </a:rPr>
              <a:t>Mass spectra measurements</a:t>
            </a:r>
          </a:p>
        </p:txBody>
      </p:sp>
      <p:sp>
        <p:nvSpPr>
          <p:cNvPr id="27652" name="日付プレースホルダ 9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altLang="ja-JP">
                <a:solidFill>
                  <a:srgbClr val="006699"/>
                </a:solidFill>
              </a:rPr>
              <a:t>2016/11/4</a:t>
            </a:r>
          </a:p>
        </p:txBody>
      </p:sp>
      <p:sp>
        <p:nvSpPr>
          <p:cNvPr id="27654" name="スライド番号プレースホルダ 1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B52740-CCA7-47A6-A6B5-1F38341704B8}" type="slidenum">
              <a:rPr lang="en-US" altLang="ja-JP" smtClean="0">
                <a:solidFill>
                  <a:srgbClr val="006699"/>
                </a:solidFill>
              </a:rPr>
              <a:pPr/>
              <a:t>34</a:t>
            </a:fld>
            <a:endParaRPr lang="en-US" altLang="ja-JP">
              <a:solidFill>
                <a:srgbClr val="006699"/>
              </a:solidFill>
            </a:endParaRPr>
          </a:p>
        </p:txBody>
      </p:sp>
      <p:sp>
        <p:nvSpPr>
          <p:cNvPr id="27651" name="Text Box 7"/>
          <p:cNvSpPr txBox="1">
            <a:spLocks noChangeArrowheads="1"/>
          </p:cNvSpPr>
          <p:nvPr/>
        </p:nvSpPr>
        <p:spPr bwMode="auto">
          <a:xfrm>
            <a:off x="5072063" y="5818191"/>
            <a:ext cx="3810000" cy="4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Symbol" pitchFamily="18" charset="2"/>
                <a:cs typeface="Times New Roman" pitchFamily="18" charset="0"/>
                <a:sym typeface="Symbol" pitchFamily="18" charset="2"/>
              </a:rPr>
              <a:t>r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=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(1 -  /</a:t>
            </a:r>
            <a:r>
              <a:rPr kumimoji="0" lang="de-DE" altLang="ja-JP" sz="20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</a:t>
            </a:r>
            <a:r>
              <a:rPr kumimoji="0" lang="de-DE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 for  = 0.09</a:t>
            </a:r>
          </a:p>
        </p:txBody>
      </p:sp>
      <p:pic>
        <p:nvPicPr>
          <p:cNvPr id="27655" name="Picture 13"/>
          <p:cNvPicPr>
            <a:picLocks noChangeAspect="1" noChangeArrowheads="1"/>
          </p:cNvPicPr>
          <p:nvPr/>
        </p:nvPicPr>
        <p:blipFill>
          <a:blip r:embed="rId3" cstate="print"/>
          <a:srcRect t="23459" r="51427"/>
          <a:stretch>
            <a:fillRect/>
          </a:stretch>
        </p:blipFill>
        <p:spPr bwMode="auto">
          <a:xfrm>
            <a:off x="4643438" y="1428752"/>
            <a:ext cx="4286250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Text Box 10"/>
          <p:cNvSpPr txBox="1">
            <a:spLocks noChangeArrowheads="1"/>
          </p:cNvSpPr>
          <p:nvPr/>
        </p:nvSpPr>
        <p:spPr bwMode="auto">
          <a:xfrm>
            <a:off x="447675" y="1155693"/>
            <a:ext cx="8445500" cy="923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008000"/>
                </a:solidFill>
              </a:rPr>
              <a:t>Induce </a:t>
            </a:r>
            <a:r>
              <a:rPr lang="en-US" altLang="ja-JP" b="1" dirty="0">
                <a:solidFill>
                  <a:srgbClr val="FF0000"/>
                </a:solidFill>
              </a:rPr>
              <a:t>12 </a:t>
            </a:r>
            <a:r>
              <a:rPr lang="en-US" altLang="ja-JP" b="1" dirty="0" err="1">
                <a:solidFill>
                  <a:srgbClr val="FF0000"/>
                </a:solidFill>
              </a:rPr>
              <a:t>GeV</a:t>
            </a:r>
            <a:r>
              <a:rPr lang="en-US" altLang="ja-JP" b="1" dirty="0">
                <a:solidFill>
                  <a:srgbClr val="FF0000"/>
                </a:solidFill>
              </a:rPr>
              <a:t> protons </a:t>
            </a:r>
            <a:r>
              <a:rPr lang="en-US" altLang="ja-JP" b="1" dirty="0">
                <a:solidFill>
                  <a:srgbClr val="008000"/>
                </a:solidFill>
              </a:rPr>
              <a:t>to Carbon and Cupper target, </a:t>
            </a:r>
            <a:r>
              <a:rPr lang="en-US" altLang="ja-JP" b="1" dirty="0">
                <a:solidFill>
                  <a:srgbClr val="3333FF"/>
                </a:solidFill>
              </a:rPr>
              <a:t>generate vector mesons</a:t>
            </a:r>
            <a:r>
              <a:rPr lang="en-US" altLang="ja-JP" b="1" dirty="0">
                <a:solidFill>
                  <a:srgbClr val="008000"/>
                </a:solidFill>
              </a:rPr>
              <a:t>, and </a:t>
            </a:r>
            <a:r>
              <a:rPr lang="en-US" altLang="ja-JP" b="1" dirty="0">
                <a:solidFill>
                  <a:srgbClr val="3333FF"/>
                </a:solidFill>
              </a:rPr>
              <a:t>detect </a:t>
            </a:r>
            <a:r>
              <a:rPr lang="en-US" altLang="ja-JP" b="1" dirty="0" err="1">
                <a:solidFill>
                  <a:srgbClr val="3333FF"/>
                </a:solidFill>
              </a:rPr>
              <a:t>e+e</a:t>
            </a:r>
            <a:r>
              <a:rPr lang="en-US" altLang="ja-JP" b="1" dirty="0">
                <a:solidFill>
                  <a:srgbClr val="3333FF"/>
                </a:solidFill>
              </a:rPr>
              <a:t>- decays </a:t>
            </a:r>
            <a:r>
              <a:rPr lang="en-US" altLang="ja-JP" b="1" dirty="0">
                <a:solidFill>
                  <a:srgbClr val="008000"/>
                </a:solidFill>
              </a:rPr>
              <a:t>with large acceptance spectrometer.</a:t>
            </a:r>
          </a:p>
        </p:txBody>
      </p:sp>
      <p:pic>
        <p:nvPicPr>
          <p:cNvPr id="27657" name="Picture 2" descr="eesub-c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75" y="2138363"/>
            <a:ext cx="4648200" cy="4648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7658" name="Text Box 5"/>
          <p:cNvSpPr txBox="1">
            <a:spLocks noChangeArrowheads="1"/>
          </p:cNvSpPr>
          <p:nvPr/>
        </p:nvSpPr>
        <p:spPr bwMode="auto">
          <a:xfrm>
            <a:off x="785813" y="2757489"/>
            <a:ext cx="838645" cy="46164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b="1">
                <a:solidFill>
                  <a:srgbClr val="006699"/>
                </a:solidFill>
              </a:rPr>
              <a:t>Cu  </a:t>
            </a:r>
          </a:p>
        </p:txBody>
      </p:sp>
      <p:sp>
        <p:nvSpPr>
          <p:cNvPr id="27659" name="Text Box 4"/>
          <p:cNvSpPr txBox="1">
            <a:spLocks noChangeArrowheads="1"/>
          </p:cNvSpPr>
          <p:nvPr/>
        </p:nvSpPr>
        <p:spPr bwMode="auto">
          <a:xfrm>
            <a:off x="2286000" y="2889252"/>
            <a:ext cx="1873250" cy="400087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33CC"/>
                </a:solidFill>
                <a:latin typeface="Symbol" pitchFamily="18" charset="2"/>
                <a:ea typeface="HGS創英角ﾎﾟｯﾌﾟ体" pitchFamily="50" charset="-128"/>
                <a:sym typeface="Wingdings" pitchFamily="2" charset="2"/>
              </a:rPr>
              <a:t>w</a:t>
            </a:r>
            <a:r>
              <a:rPr lang="en-US" altLang="ja-JP" sz="2000" b="1">
                <a:solidFill>
                  <a:srgbClr val="0033CC"/>
                </a:solidFill>
                <a:latin typeface="Arial" pitchFamily="34" charset="0"/>
                <a:ea typeface="HGS創英角ﾎﾟｯﾌﾟ体" pitchFamily="50" charset="-128"/>
                <a:sym typeface="Wingdings" pitchFamily="2" charset="2"/>
              </a:rPr>
              <a:t></a:t>
            </a:r>
            <a:r>
              <a:rPr lang="en-US" altLang="ja-JP" sz="2000" b="1">
                <a:solidFill>
                  <a:srgbClr val="0033CC"/>
                </a:solidFill>
                <a:latin typeface="Lucida Sans Unicode" pitchFamily="34" charset="0"/>
                <a:ea typeface="HGS創英角ﾎﾟｯﾌﾟ体" pitchFamily="50" charset="-128"/>
                <a:sym typeface="Wingdings" pitchFamily="2" charset="2"/>
              </a:rPr>
              <a:t>e</a:t>
            </a:r>
            <a:r>
              <a:rPr lang="en-US" altLang="ja-JP" sz="2000" b="1" baseline="30000">
                <a:solidFill>
                  <a:srgbClr val="0033CC"/>
                </a:solidFill>
                <a:latin typeface="Lucida Sans Unicode" pitchFamily="34" charset="0"/>
                <a:ea typeface="HGS創英角ﾎﾟｯﾌﾟ体" pitchFamily="50" charset="-128"/>
                <a:sym typeface="Wingdings" pitchFamily="2" charset="2"/>
              </a:rPr>
              <a:t>+</a:t>
            </a:r>
            <a:r>
              <a:rPr lang="en-US" altLang="ja-JP" sz="2000" b="1">
                <a:solidFill>
                  <a:srgbClr val="0033CC"/>
                </a:solidFill>
                <a:latin typeface="Lucida Sans Unicode" pitchFamily="34" charset="0"/>
                <a:ea typeface="HGS創英角ﾎﾟｯﾌﾟ体" pitchFamily="50" charset="-128"/>
                <a:sym typeface="Wingdings" pitchFamily="2" charset="2"/>
              </a:rPr>
              <a:t>e</a:t>
            </a:r>
            <a:r>
              <a:rPr lang="en-US" altLang="ja-JP" sz="2000" b="1" baseline="30000">
                <a:solidFill>
                  <a:srgbClr val="0033CC"/>
                </a:solidFill>
                <a:latin typeface="Lucida Sans Unicode" pitchFamily="34" charset="0"/>
                <a:ea typeface="HGS創英角ﾎﾟｯﾌﾟ体" pitchFamily="50" charset="-128"/>
                <a:sym typeface="Wingdings" pitchFamily="2" charset="2"/>
              </a:rPr>
              <a:t>-</a:t>
            </a:r>
          </a:p>
        </p:txBody>
      </p:sp>
      <p:sp>
        <p:nvSpPr>
          <p:cNvPr id="27660" name="Text Box 4"/>
          <p:cNvSpPr txBox="1">
            <a:spLocks noChangeArrowheads="1"/>
          </p:cNvSpPr>
          <p:nvPr/>
        </p:nvSpPr>
        <p:spPr bwMode="auto">
          <a:xfrm>
            <a:off x="571500" y="5103815"/>
            <a:ext cx="1873250" cy="400087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33CC"/>
                </a:solidFill>
                <a:latin typeface="Symbol" pitchFamily="18" charset="2"/>
                <a:ea typeface="HGS創英角ﾎﾟｯﾌﾟ体" pitchFamily="50" charset="-128"/>
                <a:sym typeface="Wingdings" pitchFamily="2" charset="2"/>
              </a:rPr>
              <a:t>r</a:t>
            </a:r>
            <a:r>
              <a:rPr lang="en-US" altLang="ja-JP" sz="2000" b="1">
                <a:solidFill>
                  <a:srgbClr val="0033CC"/>
                </a:solidFill>
                <a:latin typeface="Arial" pitchFamily="34" charset="0"/>
                <a:ea typeface="HGS創英角ﾎﾟｯﾌﾟ体" pitchFamily="50" charset="-128"/>
                <a:sym typeface="Wingdings" pitchFamily="2" charset="2"/>
              </a:rPr>
              <a:t></a:t>
            </a:r>
            <a:r>
              <a:rPr lang="en-US" altLang="ja-JP" sz="2000" b="1">
                <a:solidFill>
                  <a:srgbClr val="0033CC"/>
                </a:solidFill>
                <a:latin typeface="Lucida Sans Unicode" pitchFamily="34" charset="0"/>
                <a:ea typeface="HGS創英角ﾎﾟｯﾌﾟ体" pitchFamily="50" charset="-128"/>
                <a:sym typeface="Wingdings" pitchFamily="2" charset="2"/>
              </a:rPr>
              <a:t>e</a:t>
            </a:r>
            <a:r>
              <a:rPr lang="en-US" altLang="ja-JP" sz="2000" b="1" baseline="30000">
                <a:solidFill>
                  <a:srgbClr val="0033CC"/>
                </a:solidFill>
                <a:latin typeface="Lucida Sans Unicode" pitchFamily="34" charset="0"/>
                <a:ea typeface="HGS創英角ﾎﾟｯﾌﾟ体" pitchFamily="50" charset="-128"/>
                <a:sym typeface="Wingdings" pitchFamily="2" charset="2"/>
              </a:rPr>
              <a:t>+</a:t>
            </a:r>
            <a:r>
              <a:rPr lang="en-US" altLang="ja-JP" sz="2000" b="1">
                <a:solidFill>
                  <a:srgbClr val="0033CC"/>
                </a:solidFill>
                <a:latin typeface="Lucida Sans Unicode" pitchFamily="34" charset="0"/>
                <a:ea typeface="HGS創英角ﾎﾟｯﾌﾟ体" pitchFamily="50" charset="-128"/>
                <a:sym typeface="Wingdings" pitchFamily="2" charset="2"/>
              </a:rPr>
              <a:t>e</a:t>
            </a:r>
            <a:r>
              <a:rPr lang="en-US" altLang="ja-JP" sz="2000" b="1" baseline="30000">
                <a:solidFill>
                  <a:srgbClr val="0033CC"/>
                </a:solidFill>
                <a:latin typeface="Lucida Sans Unicode" pitchFamily="34" charset="0"/>
                <a:ea typeface="HGS創英角ﾎﾟｯﾌﾟ体" pitchFamily="50" charset="-128"/>
                <a:sym typeface="Wingdings" pitchFamily="2" charset="2"/>
              </a:rPr>
              <a:t>-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6429377" y="2571752"/>
            <a:ext cx="500063" cy="428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27662" name="Text Box 4"/>
          <p:cNvSpPr txBox="1">
            <a:spLocks noChangeArrowheads="1"/>
          </p:cNvSpPr>
          <p:nvPr/>
        </p:nvSpPr>
        <p:spPr bwMode="auto">
          <a:xfrm>
            <a:off x="6215063" y="2286002"/>
            <a:ext cx="1071562" cy="542267"/>
          </a:xfrm>
          <a:prstGeom prst="rect">
            <a:avLst/>
          </a:prstGeom>
          <a:solidFill>
            <a:schemeClr val="bg1"/>
          </a:solidFill>
          <a:ln w="0" algn="ctr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2800" b="1">
                <a:solidFill>
                  <a:srgbClr val="00FF00"/>
                </a:solidFill>
                <a:latin typeface="Symbol" pitchFamily="18" charset="2"/>
                <a:ea typeface="HGS創英角ﾎﾟｯﾌﾟ体" pitchFamily="50" charset="-128"/>
                <a:sym typeface="Wingdings" pitchFamily="2" charset="2"/>
              </a:rPr>
              <a:t>w</a:t>
            </a:r>
            <a:r>
              <a:rPr lang="en-US" altLang="ja-JP" sz="2800" b="1">
                <a:solidFill>
                  <a:srgbClr val="00FF00"/>
                </a:solidFill>
                <a:latin typeface="Arial" pitchFamily="34" charset="0"/>
                <a:ea typeface="HGS創英角ﾎﾟｯﾌﾟ体" pitchFamily="50" charset="-128"/>
                <a:sym typeface="Wingdings" pitchFamily="2" charset="2"/>
              </a:rPr>
              <a:t>/</a:t>
            </a:r>
            <a:r>
              <a:rPr lang="en-US" altLang="ja-JP" sz="2800" b="1">
                <a:solidFill>
                  <a:srgbClr val="00FF00"/>
                </a:solidFill>
                <a:latin typeface="Symbol" pitchFamily="18" charset="2"/>
                <a:ea typeface="HGS創英角ﾎﾟｯﾌﾟ体" pitchFamily="50" charset="-128"/>
                <a:sym typeface="Wingdings" pitchFamily="2" charset="2"/>
              </a:rPr>
              <a:t>r/f</a:t>
            </a:r>
            <a:endParaRPr lang="en-US" altLang="ja-JP" sz="2800" b="1" baseline="30000">
              <a:solidFill>
                <a:srgbClr val="00FF00"/>
              </a:solidFill>
              <a:latin typeface="Symbol" pitchFamily="18" charset="2"/>
              <a:ea typeface="HGS創英角ﾎﾟｯﾌﾟ体" pitchFamily="50" charset="-128"/>
              <a:sym typeface="Wingdings" pitchFamily="2" charset="2"/>
            </a:endParaRPr>
          </a:p>
        </p:txBody>
      </p:sp>
      <p:sp>
        <p:nvSpPr>
          <p:cNvPr id="27663" name="Rectangle 6"/>
          <p:cNvSpPr>
            <a:spLocks noChangeArrowheads="1"/>
          </p:cNvSpPr>
          <p:nvPr/>
        </p:nvSpPr>
        <p:spPr bwMode="auto">
          <a:xfrm>
            <a:off x="4714877" y="4143376"/>
            <a:ext cx="4214813" cy="16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2400">
                <a:solidFill>
                  <a:srgbClr val="006699"/>
                </a:solidFill>
              </a:rPr>
              <a:t>The </a:t>
            </a:r>
            <a:r>
              <a:rPr lang="en-US" altLang="ja-JP" sz="2400">
                <a:solidFill>
                  <a:srgbClr val="FF0000"/>
                </a:solidFill>
              </a:rPr>
              <a:t>excess over the known hadronic sources</a:t>
            </a:r>
            <a:r>
              <a:rPr lang="en-US" altLang="ja-JP" sz="2400">
                <a:solidFill>
                  <a:srgbClr val="006699"/>
                </a:solidFill>
              </a:rPr>
              <a:t> on the low mass side of </a:t>
            </a:r>
            <a:r>
              <a:rPr lang="en-US" altLang="ja-JP" sz="2400">
                <a:solidFill>
                  <a:srgbClr val="006699"/>
                </a:solidFill>
                <a:latin typeface="Symbol" pitchFamily="18" charset="2"/>
              </a:rPr>
              <a:t>w</a:t>
            </a:r>
            <a:r>
              <a:rPr lang="en-US" altLang="ja-JP" sz="2400">
                <a:solidFill>
                  <a:srgbClr val="006699"/>
                </a:solidFill>
              </a:rPr>
              <a:t> peak has been observed.</a:t>
            </a:r>
          </a:p>
        </p:txBody>
      </p:sp>
      <p:sp>
        <p:nvSpPr>
          <p:cNvPr id="27664" name="Text Box 4"/>
          <p:cNvSpPr txBox="1">
            <a:spLocks noChangeArrowheads="1"/>
          </p:cNvSpPr>
          <p:nvPr/>
        </p:nvSpPr>
        <p:spPr bwMode="auto">
          <a:xfrm>
            <a:off x="1643065" y="2071690"/>
            <a:ext cx="4031891" cy="36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de-DE" altLang="ja-JP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M. Naruki et al., PRL 96 (2006) 092301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85721" y="773652"/>
            <a:ext cx="2730188" cy="369310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>
                <a:solidFill>
                  <a:srgbClr val="006699"/>
                </a:solidFill>
              </a:rPr>
              <a:t>KEK E325, </a:t>
            </a:r>
            <a:r>
              <a:rPr lang="en-US" altLang="ja-JP" dirty="0">
                <a:solidFill>
                  <a:srgbClr val="006699"/>
                </a:solidFill>
                <a:latin typeface="Symbol" pitchFamily="18" charset="2"/>
              </a:rPr>
              <a:t>r/w </a:t>
            </a:r>
            <a:r>
              <a:rPr lang="ja-JP" altLang="en-US" dirty="0">
                <a:solidFill>
                  <a:srgbClr val="006699"/>
                </a:solidFill>
                <a:sym typeface="Symbol" pitchFamily="18" charset="2"/>
              </a:rPr>
              <a:t> </a:t>
            </a:r>
            <a:r>
              <a:rPr lang="en-US" altLang="ja-JP" dirty="0" err="1">
                <a:solidFill>
                  <a:srgbClr val="006699"/>
                </a:solidFill>
                <a:sym typeface="Symbol" pitchFamily="18" charset="2"/>
              </a:rPr>
              <a:t>e</a:t>
            </a:r>
            <a:r>
              <a:rPr lang="en-US" altLang="ja-JP" baseline="30000" dirty="0" err="1">
                <a:solidFill>
                  <a:srgbClr val="006699"/>
                </a:solidFill>
                <a:sym typeface="Symbol" pitchFamily="18" charset="2"/>
              </a:rPr>
              <a:t>+</a:t>
            </a:r>
            <a:r>
              <a:rPr lang="en-US" altLang="ja-JP" dirty="0" err="1">
                <a:solidFill>
                  <a:srgbClr val="006699"/>
                </a:solidFill>
                <a:sym typeface="Symbol" pitchFamily="18" charset="2"/>
              </a:rPr>
              <a:t>e</a:t>
            </a:r>
            <a:r>
              <a:rPr lang="en-US" altLang="ja-JP" baseline="30000" dirty="0">
                <a:solidFill>
                  <a:srgbClr val="006699"/>
                </a:solidFill>
                <a:sym typeface="Symbol" pitchFamily="18" charset="2"/>
              </a:rPr>
              <a:t>- </a:t>
            </a:r>
            <a:endParaRPr lang="ja-JP" altLang="en-US" dirty="0">
              <a:solidFill>
                <a:srgbClr val="006699"/>
              </a:solidFill>
            </a:endParaRPr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02269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"/>
          <p:cNvPicPr>
            <a:picLocks noChangeAspect="1" noChangeArrowheads="1"/>
          </p:cNvPicPr>
          <p:nvPr/>
        </p:nvPicPr>
        <p:blipFill>
          <a:blip r:embed="rId4" cstate="print"/>
          <a:srcRect t="55862" r="38794" b="2129"/>
          <a:stretch>
            <a:fillRect/>
          </a:stretch>
        </p:blipFill>
        <p:spPr bwMode="auto">
          <a:xfrm>
            <a:off x="4572000" y="1714500"/>
            <a:ext cx="4572000" cy="4435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8" name="テキスト ボックス 47"/>
          <p:cNvSpPr txBox="1">
            <a:spLocks noChangeArrowheads="1"/>
          </p:cNvSpPr>
          <p:nvPr/>
        </p:nvSpPr>
        <p:spPr bwMode="auto">
          <a:xfrm>
            <a:off x="6660232" y="1403484"/>
            <a:ext cx="2412331" cy="3693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17" tIns="45709" rIns="91417" bIns="4570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err="1"/>
              <a:t>arXiv</a:t>
            </a:r>
            <a:r>
              <a:rPr lang="en-US" altLang="ja-JP" dirty="0"/>
              <a:t>: 1005.5694</a:t>
            </a:r>
          </a:p>
        </p:txBody>
      </p:sp>
      <p:sp>
        <p:nvSpPr>
          <p:cNvPr id="17101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ja-JP" dirty="0"/>
              <a:t>Results from CBELSA/TAPS</a:t>
            </a:r>
            <a:endParaRPr lang="en-US" altLang="ja-JP" dirty="0">
              <a:sym typeface="Symbol" pitchFamily="18" charset="2"/>
            </a:endParaRPr>
          </a:p>
        </p:txBody>
      </p:sp>
      <p:sp>
        <p:nvSpPr>
          <p:cNvPr id="1037" name="日付プレースホルダ 40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altLang="ja-JP">
                <a:solidFill>
                  <a:srgbClr val="006699"/>
                </a:solidFill>
              </a:rPr>
              <a:t>2016/11/4</a:t>
            </a:r>
          </a:p>
        </p:txBody>
      </p:sp>
      <p:sp>
        <p:nvSpPr>
          <p:cNvPr id="1039" name="スライド番号プレースホルダ 4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7210020-2BA1-4DB2-819D-410875969AF0}" type="slidenum">
              <a:rPr lang="en-US" altLang="ja-JP" smtClean="0">
                <a:solidFill>
                  <a:srgbClr val="006699"/>
                </a:solidFill>
              </a:rPr>
              <a:pPr/>
              <a:t>35</a:t>
            </a:fld>
            <a:endParaRPr lang="en-US" altLang="ja-JP">
              <a:solidFill>
                <a:srgbClr val="006699"/>
              </a:solidFill>
            </a:endParaRPr>
          </a:p>
        </p:txBody>
      </p:sp>
      <p:sp>
        <p:nvSpPr>
          <p:cNvPr id="1031" name="Text Box 8"/>
          <p:cNvSpPr txBox="1">
            <a:spLocks noChangeArrowheads="1"/>
          </p:cNvSpPr>
          <p:nvPr/>
        </p:nvSpPr>
        <p:spPr bwMode="auto">
          <a:xfrm>
            <a:off x="304802" y="5373688"/>
            <a:ext cx="2209800" cy="861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kumimoji="0" lang="en-GB" altLang="ja-JP" sz="2000" b="1" u="sng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disadvantage:  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kumimoji="0" lang="en-GB" altLang="ja-JP" sz="2000" b="1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kumimoji="0" lang="en-GB" altLang="ja-JP" sz="2000" b="1">
                <a:solidFill>
                  <a:srgbClr val="006699"/>
                </a:solidFill>
                <a:latin typeface="Symbol" pitchFamily="18" charset="2"/>
                <a:cs typeface="Times New Roman" pitchFamily="18" charset="0"/>
              </a:rPr>
              <a:t>p</a:t>
            </a:r>
            <a:r>
              <a:rPr kumimoji="0" lang="en-GB" altLang="ja-JP" sz="2000" b="1" baseline="30000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kumimoji="0" lang="en-GB" altLang="ja-JP" sz="2000" b="1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-rescattering</a:t>
            </a:r>
          </a:p>
        </p:txBody>
      </p:sp>
      <p:sp>
        <p:nvSpPr>
          <p:cNvPr id="1032" name="Text Box 9"/>
          <p:cNvSpPr txBox="1">
            <a:spLocks noChangeArrowheads="1"/>
          </p:cNvSpPr>
          <p:nvPr/>
        </p:nvSpPr>
        <p:spPr bwMode="auto">
          <a:xfrm>
            <a:off x="304800" y="4005266"/>
            <a:ext cx="4800600" cy="132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pPr defTabSz="16125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kumimoji="0" lang="en-GB" altLang="ja-JP" sz="2000" b="1" u="sng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advantage:</a:t>
            </a:r>
            <a:r>
              <a:rPr kumimoji="0" lang="en-GB" altLang="ja-JP" sz="2000" b="1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defTabSz="16125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kumimoji="0" lang="en-GB" altLang="ja-JP" sz="2000" b="1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kumimoji="0" lang="en-GB" altLang="ja-JP" sz="2000" b="1">
                <a:solidFill>
                  <a:srgbClr val="006699"/>
                </a:solidFill>
                <a:latin typeface="Symbol" pitchFamily="18" charset="2"/>
                <a:cs typeface="Times New Roman" pitchFamily="18" charset="0"/>
              </a:rPr>
              <a:t>p</a:t>
            </a:r>
            <a:r>
              <a:rPr kumimoji="0" lang="en-GB" altLang="ja-JP" sz="2000" b="1" baseline="30000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kumimoji="0" lang="en-GB" altLang="ja-JP" sz="2000" b="1">
                <a:solidFill>
                  <a:srgbClr val="006699"/>
                </a:solidFill>
                <a:latin typeface="Symbol" pitchFamily="18" charset="2"/>
                <a:cs typeface="Times New Roman" pitchFamily="18" charset="0"/>
              </a:rPr>
              <a:t>g</a:t>
            </a:r>
            <a:r>
              <a:rPr kumimoji="0" lang="en-GB" altLang="ja-JP" sz="2000" b="1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 large branching ratio (8 %)     </a:t>
            </a:r>
          </a:p>
          <a:p>
            <a:pPr defTabSz="16125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kumimoji="0" lang="en-GB" altLang="ja-JP" sz="2000" b="1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• no </a:t>
            </a:r>
            <a:r>
              <a:rPr kumimoji="0" lang="en-GB" altLang="ja-JP" sz="2000" b="1">
                <a:solidFill>
                  <a:srgbClr val="006699"/>
                </a:solidFill>
                <a:latin typeface="Symbol" pitchFamily="18" charset="2"/>
                <a:cs typeface="Times New Roman" pitchFamily="18" charset="0"/>
                <a:sym typeface="Symbol" pitchFamily="18" charset="2"/>
              </a:rPr>
              <a:t></a:t>
            </a:r>
            <a:r>
              <a:rPr kumimoji="0" lang="en-GB" altLang="ja-JP" sz="2000" b="1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-contribution (</a:t>
            </a:r>
            <a:r>
              <a:rPr kumimoji="0" lang="en-GB" altLang="ja-JP" sz="2000" b="1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  </a:t>
            </a:r>
            <a:r>
              <a:rPr kumimoji="0" lang="en-GB" altLang="ja-JP" sz="2000" b="1" baseline="30000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</a:t>
            </a:r>
            <a:r>
              <a:rPr kumimoji="0" lang="en-GB" altLang="ja-JP" sz="2000" b="1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 : 7 </a:t>
            </a:r>
            <a:r>
              <a:rPr kumimoji="0" lang="en-GB" altLang="ja-JP" sz="2000" b="1">
                <a:solidFill>
                  <a:srgbClr val="006699"/>
                </a:solidFill>
                <a:latin typeface="Symbol" pitchFamily="18" charset="2"/>
                <a:cs typeface="Times New Roman" pitchFamily="18" charset="0"/>
                <a:sym typeface="Symbol" pitchFamily="18" charset="2"/>
              </a:rPr>
              <a:t> </a:t>
            </a:r>
            <a:r>
              <a:rPr kumimoji="0" lang="en-GB" altLang="ja-JP" sz="2000" b="1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10</a:t>
            </a:r>
            <a:r>
              <a:rPr kumimoji="0" lang="en-GB" altLang="ja-JP" sz="2000" b="1" baseline="30000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-4</a:t>
            </a:r>
            <a:r>
              <a:rPr kumimoji="0" lang="en-GB" altLang="ja-JP" sz="2000" b="1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</a:t>
            </a:r>
            <a:endParaRPr kumimoji="0" lang="en-GB" altLang="ja-JP" sz="2000" b="1">
              <a:solidFill>
                <a:srgbClr val="00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22225" y="1358902"/>
            <a:ext cx="4764088" cy="2717800"/>
            <a:chOff x="96" y="720"/>
            <a:chExt cx="3001" cy="1712"/>
          </a:xfrm>
        </p:grpSpPr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96" y="720"/>
              <a:ext cx="1875" cy="1368"/>
              <a:chOff x="503" y="720"/>
              <a:chExt cx="1875" cy="1368"/>
            </a:xfrm>
          </p:grpSpPr>
          <p:pic>
            <p:nvPicPr>
              <p:cNvPr id="1058" name="Picture 14" descr="Photon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754" y="1128"/>
                <a:ext cx="624" cy="9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59" name="Picture 15" descr="Photon1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03" y="1118"/>
                <a:ext cx="630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60" name="Picture 16" descr="Photon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287" y="1369"/>
                <a:ext cx="99" cy="6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61" name="Oval 17"/>
              <p:cNvSpPr>
                <a:spLocks noChangeArrowheads="1"/>
              </p:cNvSpPr>
              <p:nvPr/>
            </p:nvSpPr>
            <p:spPr bwMode="auto">
              <a:xfrm>
                <a:off x="768" y="768"/>
                <a:ext cx="816" cy="816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1062" name="Oval 18"/>
              <p:cNvSpPr>
                <a:spLocks noChangeArrowheads="1"/>
              </p:cNvSpPr>
              <p:nvPr/>
            </p:nvSpPr>
            <p:spPr bwMode="auto">
              <a:xfrm>
                <a:off x="1152" y="115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1063" name="Line 19"/>
              <p:cNvSpPr>
                <a:spLocks noChangeShapeType="1"/>
              </p:cNvSpPr>
              <p:nvPr/>
            </p:nvSpPr>
            <p:spPr bwMode="auto">
              <a:xfrm flipV="1">
                <a:off x="1178" y="881"/>
                <a:ext cx="528" cy="288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1064" name="Line 20"/>
              <p:cNvSpPr>
                <a:spLocks noChangeShapeType="1"/>
              </p:cNvSpPr>
              <p:nvPr/>
            </p:nvSpPr>
            <p:spPr bwMode="auto">
              <a:xfrm>
                <a:off x="1176" y="1178"/>
                <a:ext cx="144" cy="19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1065" name="Line 21"/>
              <p:cNvSpPr>
                <a:spLocks noChangeShapeType="1"/>
              </p:cNvSpPr>
              <p:nvPr/>
            </p:nvSpPr>
            <p:spPr bwMode="auto">
              <a:xfrm>
                <a:off x="1323" y="1367"/>
                <a:ext cx="432" cy="96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1066" name="Text Box 22"/>
              <p:cNvSpPr txBox="1">
                <a:spLocks noChangeArrowheads="1"/>
              </p:cNvSpPr>
              <p:nvPr/>
            </p:nvSpPr>
            <p:spPr bwMode="auto">
              <a:xfrm>
                <a:off x="1152" y="1718"/>
                <a:ext cx="240" cy="255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kumimoji="0" lang="de-DE" altLang="ja-JP" sz="2000" b="1">
                    <a:solidFill>
                      <a:srgbClr val="006699"/>
                    </a:solidFill>
                    <a:latin typeface="Symbol" pitchFamily="18" charset="2"/>
                    <a:cs typeface="Times New Roman" pitchFamily="18" charset="0"/>
                  </a:rPr>
                  <a:t>g</a:t>
                </a:r>
                <a:endParaRPr kumimoji="0" lang="de-DE" altLang="ja-JP" sz="2000" b="1">
                  <a:solidFill>
                    <a:srgbClr val="0066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67" name="Text Box 23"/>
              <p:cNvSpPr txBox="1">
                <a:spLocks noChangeArrowheads="1"/>
              </p:cNvSpPr>
              <p:nvPr/>
            </p:nvSpPr>
            <p:spPr bwMode="auto">
              <a:xfrm>
                <a:off x="1824" y="1776"/>
                <a:ext cx="240" cy="255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kumimoji="0" lang="de-DE" altLang="ja-JP" sz="2000" b="1">
                    <a:solidFill>
                      <a:srgbClr val="006699"/>
                    </a:solidFill>
                    <a:latin typeface="Symbol" pitchFamily="18" charset="2"/>
                    <a:cs typeface="Times New Roman" pitchFamily="18" charset="0"/>
                  </a:rPr>
                  <a:t>g</a:t>
                </a:r>
                <a:endParaRPr kumimoji="0" lang="de-DE" altLang="ja-JP" sz="2000" b="1">
                  <a:solidFill>
                    <a:srgbClr val="0066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68" name="Text Box 24"/>
              <p:cNvSpPr txBox="1">
                <a:spLocks noChangeArrowheads="1"/>
              </p:cNvSpPr>
              <p:nvPr/>
            </p:nvSpPr>
            <p:spPr bwMode="auto">
              <a:xfrm>
                <a:off x="2112" y="912"/>
                <a:ext cx="240" cy="255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kumimoji="0" lang="de-DE" altLang="ja-JP" sz="2000" b="1">
                    <a:solidFill>
                      <a:srgbClr val="006699"/>
                    </a:solidFill>
                    <a:latin typeface="Symbol" pitchFamily="18" charset="2"/>
                    <a:cs typeface="Times New Roman" pitchFamily="18" charset="0"/>
                  </a:rPr>
                  <a:t>g</a:t>
                </a:r>
                <a:endParaRPr kumimoji="0" lang="de-DE" altLang="ja-JP" sz="2000" b="1">
                  <a:solidFill>
                    <a:srgbClr val="0066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69" name="Text Box 25"/>
              <p:cNvSpPr txBox="1">
                <a:spLocks noChangeArrowheads="1"/>
              </p:cNvSpPr>
              <p:nvPr/>
            </p:nvSpPr>
            <p:spPr bwMode="auto">
              <a:xfrm>
                <a:off x="576" y="864"/>
                <a:ext cx="240" cy="255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kumimoji="0" lang="de-DE" altLang="ja-JP" sz="2000" b="1">
                    <a:solidFill>
                      <a:srgbClr val="006699"/>
                    </a:solidFill>
                    <a:latin typeface="Symbol" pitchFamily="18" charset="2"/>
                    <a:cs typeface="Times New Roman" pitchFamily="18" charset="0"/>
                  </a:rPr>
                  <a:t>g</a:t>
                </a:r>
                <a:endParaRPr kumimoji="0" lang="de-DE" altLang="ja-JP" sz="2000" b="1">
                  <a:solidFill>
                    <a:srgbClr val="0066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70" name="Text Box 26"/>
              <p:cNvSpPr txBox="1">
                <a:spLocks noChangeArrowheads="1"/>
              </p:cNvSpPr>
              <p:nvPr/>
            </p:nvSpPr>
            <p:spPr bwMode="auto">
              <a:xfrm>
                <a:off x="1056" y="1152"/>
                <a:ext cx="240" cy="255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kumimoji="0" lang="de-DE" altLang="ja-JP" sz="2000" b="1">
                    <a:solidFill>
                      <a:srgbClr val="006699"/>
                    </a:solidFill>
                    <a:latin typeface="Symbol" pitchFamily="18" charset="2"/>
                    <a:cs typeface="Times New Roman" pitchFamily="18" charset="0"/>
                  </a:rPr>
                  <a:t>w</a:t>
                </a:r>
                <a:endParaRPr kumimoji="0" lang="de-DE" altLang="ja-JP" sz="2000" b="1">
                  <a:solidFill>
                    <a:srgbClr val="0066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71" name="Text Box 27"/>
              <p:cNvSpPr txBox="1">
                <a:spLocks noChangeArrowheads="1"/>
              </p:cNvSpPr>
              <p:nvPr/>
            </p:nvSpPr>
            <p:spPr bwMode="auto">
              <a:xfrm>
                <a:off x="1536" y="1190"/>
                <a:ext cx="288" cy="255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kumimoji="0" lang="de-DE" altLang="ja-JP" sz="2000" b="1">
                    <a:solidFill>
                      <a:srgbClr val="006699"/>
                    </a:solidFill>
                    <a:latin typeface="Symbol" pitchFamily="18" charset="2"/>
                    <a:cs typeface="Times New Roman" pitchFamily="18" charset="0"/>
                  </a:rPr>
                  <a:t>p</a:t>
                </a:r>
                <a:r>
                  <a:rPr kumimoji="0" lang="de-DE" altLang="ja-JP" sz="2000" b="1" baseline="30000">
                    <a:solidFill>
                      <a:srgbClr val="006699"/>
                    </a:solidFill>
                    <a:latin typeface="Symbol" pitchFamily="18" charset="2"/>
                    <a:cs typeface="Times New Roman" pitchFamily="18" charset="0"/>
                  </a:rPr>
                  <a:t>0</a:t>
                </a:r>
                <a:endParaRPr kumimoji="0" lang="de-DE" altLang="ja-JP" sz="2000" b="1">
                  <a:solidFill>
                    <a:srgbClr val="0066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72" name="Text Box 28"/>
              <p:cNvSpPr txBox="1">
                <a:spLocks noChangeArrowheads="1"/>
              </p:cNvSpPr>
              <p:nvPr/>
            </p:nvSpPr>
            <p:spPr bwMode="auto">
              <a:xfrm>
                <a:off x="1680" y="720"/>
                <a:ext cx="240" cy="255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kumimoji="0" lang="de-DE" altLang="ja-JP" sz="2000" b="1">
                    <a:solidFill>
                      <a:srgbClr val="006699"/>
                    </a:solidFill>
                    <a:latin typeface="Times New Roman" pitchFamily="18" charset="0"/>
                    <a:cs typeface="Times New Roman" pitchFamily="18" charset="0"/>
                  </a:rPr>
                  <a:t>p</a:t>
                </a:r>
              </a:p>
            </p:txBody>
          </p:sp>
        </p:grpSp>
        <p:grpSp>
          <p:nvGrpSpPr>
            <p:cNvPr id="5" name="Group 29"/>
            <p:cNvGrpSpPr>
              <a:grpSpLocks/>
            </p:cNvGrpSpPr>
            <p:nvPr/>
          </p:nvGrpSpPr>
          <p:grpSpPr bwMode="auto">
            <a:xfrm>
              <a:off x="1776" y="1296"/>
              <a:ext cx="1321" cy="869"/>
              <a:chOff x="2567" y="528"/>
              <a:chExt cx="1321" cy="869"/>
            </a:xfrm>
          </p:grpSpPr>
          <p:sp>
            <p:nvSpPr>
              <p:cNvPr id="1049" name="Text Box 30"/>
              <p:cNvSpPr txBox="1">
                <a:spLocks noChangeArrowheads="1"/>
              </p:cNvSpPr>
              <p:nvPr/>
            </p:nvSpPr>
            <p:spPr bwMode="auto">
              <a:xfrm>
                <a:off x="2567" y="528"/>
                <a:ext cx="1104" cy="2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kumimoji="0" lang="de-DE" altLang="ja-JP" sz="2000" b="1">
                    <a:solidFill>
                      <a:srgbClr val="006699"/>
                    </a:solidFill>
                    <a:latin typeface="Symbol" pitchFamily="18" charset="2"/>
                    <a:cs typeface="Times New Roman" pitchFamily="18" charset="0"/>
                  </a:rPr>
                  <a:t>g</a:t>
                </a:r>
                <a:r>
                  <a:rPr kumimoji="0" lang="de-DE" altLang="ja-JP" sz="2000" b="1">
                    <a:solidFill>
                      <a:srgbClr val="006699"/>
                    </a:solidFill>
                    <a:latin typeface="Times New Roman" pitchFamily="18" charset="0"/>
                    <a:cs typeface="Times New Roman" pitchFamily="18" charset="0"/>
                  </a:rPr>
                  <a:t>A </a:t>
                </a:r>
                <a:r>
                  <a:rPr kumimoji="0" lang="de-DE" altLang="ja-JP" sz="2000" b="1">
                    <a:solidFill>
                      <a:srgbClr val="006699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  + X</a:t>
                </a:r>
                <a:endParaRPr kumimoji="0" lang="de-DE" altLang="ja-JP" sz="2000" b="1">
                  <a:solidFill>
                    <a:srgbClr val="0066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50" name="Text Box 31"/>
              <p:cNvSpPr txBox="1">
                <a:spLocks noChangeArrowheads="1"/>
              </p:cNvSpPr>
              <p:nvPr/>
            </p:nvSpPr>
            <p:spPr bwMode="auto">
              <a:xfrm>
                <a:off x="3504" y="1142"/>
                <a:ext cx="384" cy="2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kumimoji="0" lang="ja-JP" altLang="de-DE" sz="2000" b="1">
                    <a:solidFill>
                      <a:srgbClr val="006699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</a:t>
                </a:r>
                <a:endParaRPr kumimoji="0" lang="ja-JP" altLang="de-DE" sz="2000" b="1">
                  <a:solidFill>
                    <a:srgbClr val="0066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51" name="Text Box 32"/>
              <p:cNvSpPr txBox="1">
                <a:spLocks noChangeArrowheads="1"/>
              </p:cNvSpPr>
              <p:nvPr/>
            </p:nvSpPr>
            <p:spPr bwMode="auto">
              <a:xfrm>
                <a:off x="3216" y="864"/>
                <a:ext cx="480" cy="2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kumimoji="0" lang="en-GB" altLang="ja-JP" sz="2000" b="1">
                    <a:solidFill>
                      <a:srgbClr val="006699"/>
                    </a:solidFill>
                    <a:latin typeface="Symbol" pitchFamily="18" charset="2"/>
                    <a:cs typeface="Times New Roman" pitchFamily="18" charset="0"/>
                  </a:rPr>
                  <a:t>p</a:t>
                </a:r>
                <a:r>
                  <a:rPr kumimoji="0" lang="en-GB" altLang="ja-JP" sz="2000" b="1" baseline="30000">
                    <a:solidFill>
                      <a:srgbClr val="006699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kumimoji="0" lang="en-GB" altLang="ja-JP" sz="2000" b="1">
                    <a:solidFill>
                      <a:srgbClr val="006699"/>
                    </a:solidFill>
                    <a:latin typeface="Symbol" pitchFamily="18" charset="2"/>
                    <a:cs typeface="Times New Roman" pitchFamily="18" charset="0"/>
                  </a:rPr>
                  <a:t>g</a:t>
                </a:r>
                <a:endParaRPr kumimoji="0" lang="de-DE" altLang="ja-JP" sz="2000" b="1">
                  <a:solidFill>
                    <a:srgbClr val="006699"/>
                  </a:solidFill>
                  <a:latin typeface="Symbol" pitchFamily="18" charset="2"/>
                  <a:cs typeface="Times New Roman" pitchFamily="18" charset="0"/>
                </a:endParaRPr>
              </a:p>
            </p:txBody>
          </p:sp>
          <p:grpSp>
            <p:nvGrpSpPr>
              <p:cNvPr id="6" name="Group 33"/>
              <p:cNvGrpSpPr>
                <a:grpSpLocks/>
              </p:cNvGrpSpPr>
              <p:nvPr/>
            </p:nvGrpSpPr>
            <p:grpSpPr bwMode="auto">
              <a:xfrm>
                <a:off x="3383" y="1085"/>
                <a:ext cx="242" cy="240"/>
                <a:chOff x="3815" y="1133"/>
                <a:chExt cx="242" cy="240"/>
              </a:xfrm>
            </p:grpSpPr>
            <p:sp>
              <p:nvSpPr>
                <p:cNvPr id="1056" name="Line 34"/>
                <p:cNvSpPr>
                  <a:spLocks noChangeShapeType="1"/>
                </p:cNvSpPr>
                <p:nvPr/>
              </p:nvSpPr>
              <p:spPr bwMode="auto">
                <a:xfrm>
                  <a:off x="3817" y="1367"/>
                  <a:ext cx="240" cy="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1057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3815" y="1133"/>
                  <a:ext cx="0" cy="24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>
                    <a:solidFill>
                      <a:srgbClr val="006699"/>
                    </a:solidFill>
                  </a:endParaRPr>
                </a:p>
              </p:txBody>
            </p:sp>
          </p:grpSp>
          <p:grpSp>
            <p:nvGrpSpPr>
              <p:cNvPr id="7" name="Group 36"/>
              <p:cNvGrpSpPr>
                <a:grpSpLocks/>
              </p:cNvGrpSpPr>
              <p:nvPr/>
            </p:nvGrpSpPr>
            <p:grpSpPr bwMode="auto">
              <a:xfrm>
                <a:off x="3095" y="768"/>
                <a:ext cx="242" cy="240"/>
                <a:chOff x="3815" y="1133"/>
                <a:chExt cx="242" cy="240"/>
              </a:xfrm>
            </p:grpSpPr>
            <p:sp>
              <p:nvSpPr>
                <p:cNvPr id="1054" name="Line 37"/>
                <p:cNvSpPr>
                  <a:spLocks noChangeShapeType="1"/>
                </p:cNvSpPr>
                <p:nvPr/>
              </p:nvSpPr>
              <p:spPr bwMode="auto">
                <a:xfrm>
                  <a:off x="3817" y="1367"/>
                  <a:ext cx="240" cy="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1055" name="Line 38"/>
                <p:cNvSpPr>
                  <a:spLocks noChangeShapeType="1"/>
                </p:cNvSpPr>
                <p:nvPr/>
              </p:nvSpPr>
              <p:spPr bwMode="auto">
                <a:xfrm flipV="1">
                  <a:off x="3815" y="1133"/>
                  <a:ext cx="0" cy="24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>
                    <a:solidFill>
                      <a:srgbClr val="006699"/>
                    </a:solidFill>
                  </a:endParaRPr>
                </a:p>
              </p:txBody>
            </p:sp>
          </p:grpSp>
        </p:grpSp>
        <p:graphicFrame>
          <p:nvGraphicFramePr>
            <p:cNvPr id="1027" name="Object 39"/>
            <p:cNvGraphicFramePr>
              <a:graphicFrameLocks noChangeAspect="1"/>
            </p:cNvGraphicFramePr>
            <p:nvPr/>
          </p:nvGraphicFramePr>
          <p:xfrm>
            <a:off x="768" y="2112"/>
            <a:ext cx="1296" cy="3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8" name="Formel" r:id="rId8" imgW="2057400" imgH="508000" progId="Equation.3">
                    <p:embed/>
                  </p:oleObj>
                </mc:Choice>
                <mc:Fallback>
                  <p:oleObj name="Formel" r:id="rId8" imgW="2057400" imgH="508000" progId="Equation.3">
                    <p:embed/>
                    <p:pic>
                      <p:nvPicPr>
                        <p:cNvPr id="1027" name="Object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8" y="2112"/>
                          <a:ext cx="1296" cy="32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96" name="Text Box 48"/>
          <p:cNvSpPr txBox="1">
            <a:spLocks noChangeArrowheads="1"/>
          </p:cNvSpPr>
          <p:nvPr/>
        </p:nvSpPr>
        <p:spPr bwMode="auto">
          <a:xfrm>
            <a:off x="323851" y="981076"/>
            <a:ext cx="2893951" cy="36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TAPS, </a:t>
            </a:r>
            <a:r>
              <a:rPr lang="en-US" altLang="ja-JP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w</a:t>
            </a:r>
            <a:r>
              <a:rPr lang="en-US" altLang="ja-JP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ja-JP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 </a:t>
            </a:r>
            <a:r>
              <a:rPr lang="en-US" altLang="ja-JP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  <a:sym typeface="Symbol" pitchFamily="18" charset="2"/>
              </a:rPr>
              <a:t>p</a:t>
            </a:r>
            <a:r>
              <a:rPr lang="en-US" altLang="ja-JP" baseline="3000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0</a:t>
            </a:r>
            <a:r>
              <a:rPr lang="en-US" altLang="ja-JP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  <a:sym typeface="Symbol" pitchFamily="18" charset="2"/>
              </a:rPr>
              <a:t>g</a:t>
            </a:r>
            <a:r>
              <a:rPr lang="en-US" altLang="ja-JP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with </a:t>
            </a:r>
            <a:r>
              <a:rPr lang="en-US" altLang="ja-JP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  <a:sym typeface="Symbol" pitchFamily="18" charset="2"/>
              </a:rPr>
              <a:t>g</a:t>
            </a:r>
            <a:r>
              <a:rPr lang="en-US" altLang="ja-JP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+A</a:t>
            </a:r>
            <a:endParaRPr lang="ja-JP" altLang="en-US">
              <a:solidFill>
                <a:srgbClr val="006666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70043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Deeply bound </a:t>
            </a:r>
            <a:r>
              <a:rPr lang="en-US" altLang="ja-JP" dirty="0">
                <a:latin typeface="Symbol" pitchFamily="18" charset="2"/>
              </a:rPr>
              <a:t>p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>
                <a:solidFill>
                  <a:srgbClr val="006699"/>
                </a:solidFill>
              </a:rPr>
              <a:t>2016/11/4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BB5AA9-7F40-42D9-9122-935FF0DC8EE1}" type="slidenum">
              <a:rPr lang="en-US" altLang="ja-JP" smtClean="0">
                <a:solidFill>
                  <a:srgbClr val="006699"/>
                </a:solidFill>
              </a:rPr>
              <a:pPr>
                <a:defRPr/>
              </a:pPr>
              <a:t>36</a:t>
            </a:fld>
            <a:endParaRPr lang="en-US" altLang="ja-JP">
              <a:solidFill>
                <a:srgbClr val="006699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5536" y="1124744"/>
            <a:ext cx="3762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>
                <a:solidFill>
                  <a:srgbClr val="006699"/>
                </a:solidFill>
              </a:rPr>
              <a:t>Large overlap of wave function</a:t>
            </a:r>
            <a:endParaRPr lang="ja-JP" altLang="en-US" dirty="0">
              <a:solidFill>
                <a:srgbClr val="006699"/>
              </a:solidFill>
            </a:endParaRPr>
          </a:p>
        </p:txBody>
      </p:sp>
      <p:pic>
        <p:nvPicPr>
          <p:cNvPr id="3174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500786"/>
            <a:ext cx="3384376" cy="2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491" y="4509120"/>
            <a:ext cx="3478461" cy="294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テキスト ボックス 11"/>
          <p:cNvSpPr txBox="1"/>
          <p:nvPr/>
        </p:nvSpPr>
        <p:spPr>
          <a:xfrm>
            <a:off x="323528" y="3646765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ja-JP" dirty="0">
                <a:solidFill>
                  <a:srgbClr val="006699"/>
                </a:solidFill>
              </a:rPr>
              <a:t>Sensitive to </a:t>
            </a:r>
            <a:r>
              <a:rPr lang="en-US" altLang="ja-JP" dirty="0">
                <a:solidFill>
                  <a:srgbClr val="006699"/>
                </a:solidFill>
                <a:latin typeface="Symbol" pitchFamily="18" charset="2"/>
              </a:rPr>
              <a:t>p</a:t>
            </a:r>
            <a:r>
              <a:rPr lang="en-US" altLang="ja-JP" dirty="0">
                <a:solidFill>
                  <a:srgbClr val="006699"/>
                </a:solidFill>
              </a:rPr>
              <a:t>-nucleus strong interaction potential</a:t>
            </a:r>
            <a:endParaRPr lang="ja-JP" altLang="en-US" dirty="0">
              <a:solidFill>
                <a:srgbClr val="006699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23528" y="5025950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ja-JP" dirty="0">
                <a:solidFill>
                  <a:srgbClr val="006699"/>
                </a:solidFill>
              </a:rPr>
              <a:t>Measure binding energy can be converted to this b1 information</a:t>
            </a:r>
            <a:endParaRPr lang="ja-JP" altLang="en-US" dirty="0">
              <a:solidFill>
                <a:srgbClr val="006699"/>
              </a:solidFill>
            </a:endParaRPr>
          </a:p>
        </p:txBody>
      </p:sp>
      <p:pic>
        <p:nvPicPr>
          <p:cNvPr id="3174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169888"/>
            <a:ext cx="4521457" cy="386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4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556792"/>
            <a:ext cx="3488973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1629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>
                <a:effectLst/>
              </a:rPr>
              <a:t>Exp. Results</a:t>
            </a:r>
          </a:p>
        </p:txBody>
      </p:sp>
      <p:sp>
        <p:nvSpPr>
          <p:cNvPr id="24583" name="日付プレースホルダ 8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altLang="ja-JP">
                <a:solidFill>
                  <a:srgbClr val="006699"/>
                </a:solidFill>
              </a:rPr>
              <a:t>2016/11/4</a:t>
            </a:r>
          </a:p>
        </p:txBody>
      </p:sp>
      <p:sp>
        <p:nvSpPr>
          <p:cNvPr id="24587" name="スライド番号プレースホルダ 1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5722EEC-6AB7-404D-9EA9-5A1CB4F3671E}" type="slidenum">
              <a:rPr lang="en-US" altLang="ja-JP" smtClean="0">
                <a:solidFill>
                  <a:srgbClr val="006699"/>
                </a:solidFill>
              </a:rPr>
              <a:pPr/>
              <a:t>37</a:t>
            </a:fld>
            <a:endParaRPr lang="en-US" altLang="ja-JP">
              <a:solidFill>
                <a:srgbClr val="006699"/>
              </a:solidFill>
            </a:endParaRPr>
          </a:p>
        </p:txBody>
      </p:sp>
      <p:sp>
        <p:nvSpPr>
          <p:cNvPr id="38916" name="テキスト ボックス 7"/>
          <p:cNvSpPr txBox="1">
            <a:spLocks noChangeArrowheads="1"/>
          </p:cNvSpPr>
          <p:nvPr/>
        </p:nvSpPr>
        <p:spPr bwMode="auto">
          <a:xfrm>
            <a:off x="214313" y="977900"/>
            <a:ext cx="47275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>
                <a:solidFill>
                  <a:srgbClr val="006699"/>
                </a:solidFill>
              </a:rPr>
              <a:t>K. Suzuki et al., Phys. Rev. Let., 92(2004) 072302</a:t>
            </a:r>
            <a:endParaRPr lang="ja-JP" altLang="en-US" sz="1400">
              <a:solidFill>
                <a:srgbClr val="006699"/>
              </a:solidFill>
            </a:endParaRPr>
          </a:p>
        </p:txBody>
      </p:sp>
      <p:sp>
        <p:nvSpPr>
          <p:cNvPr id="38917" name="テキスト ボックス 9"/>
          <p:cNvSpPr txBox="1">
            <a:spLocks noChangeArrowheads="1"/>
          </p:cNvSpPr>
          <p:nvPr/>
        </p:nvSpPr>
        <p:spPr bwMode="auto">
          <a:xfrm>
            <a:off x="3922787" y="1628800"/>
            <a:ext cx="496969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p"/>
            </a:pPr>
            <a:r>
              <a:rPr lang="en-US" altLang="ja-JP" dirty="0">
                <a:solidFill>
                  <a:srgbClr val="006699"/>
                </a:solidFill>
              </a:rPr>
              <a:t> bound state is observed in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err="1">
                <a:solidFill>
                  <a:srgbClr val="006699"/>
                </a:solidFill>
              </a:rPr>
              <a:t>Sn</a:t>
            </a:r>
            <a:r>
              <a:rPr lang="en-US" altLang="ja-JP" dirty="0">
                <a:solidFill>
                  <a:srgbClr val="006699"/>
                </a:solidFill>
              </a:rPr>
              <a:t>(d, </a:t>
            </a:r>
            <a:r>
              <a:rPr lang="en-US" altLang="ja-JP" baseline="30000" dirty="0">
                <a:solidFill>
                  <a:srgbClr val="006699"/>
                </a:solidFill>
              </a:rPr>
              <a:t>3</a:t>
            </a:r>
            <a:r>
              <a:rPr lang="en-US" altLang="ja-JP" dirty="0">
                <a:solidFill>
                  <a:srgbClr val="006699"/>
                </a:solidFill>
              </a:rPr>
              <a:t>He) </a:t>
            </a:r>
            <a:r>
              <a:rPr lang="en-US" altLang="ja-JP" dirty="0" err="1">
                <a:solidFill>
                  <a:srgbClr val="006699"/>
                </a:solidFill>
              </a:rPr>
              <a:t>pion</a:t>
            </a:r>
            <a:r>
              <a:rPr lang="en-US" altLang="ja-JP" dirty="0">
                <a:solidFill>
                  <a:srgbClr val="006699"/>
                </a:solidFill>
              </a:rPr>
              <a:t> transfer reaction at GSI.</a:t>
            </a:r>
          </a:p>
        </p:txBody>
      </p:sp>
      <p:sp>
        <p:nvSpPr>
          <p:cNvPr id="38918" name="テキスト ボックス 10"/>
          <p:cNvSpPr txBox="1">
            <a:spLocks noChangeArrowheads="1"/>
          </p:cNvSpPr>
          <p:nvPr/>
        </p:nvSpPr>
        <p:spPr bwMode="auto">
          <a:xfrm>
            <a:off x="3851920" y="2338413"/>
            <a:ext cx="49291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>
                <a:solidFill>
                  <a:srgbClr val="006699"/>
                </a:solidFill>
              </a:rPr>
              <a:t>Reduction of the </a:t>
            </a:r>
            <a:r>
              <a:rPr lang="en-US" altLang="ja-JP" dirty="0" err="1">
                <a:solidFill>
                  <a:srgbClr val="006699"/>
                </a:solidFill>
              </a:rPr>
              <a:t>chiral</a:t>
            </a:r>
            <a:r>
              <a:rPr lang="en-US" altLang="ja-JP" dirty="0">
                <a:solidFill>
                  <a:srgbClr val="006699"/>
                </a:solidFill>
              </a:rPr>
              <a:t> order parameter, </a:t>
            </a:r>
            <a:r>
              <a:rPr lang="en-US" altLang="ja-JP" i="1" dirty="0">
                <a:solidFill>
                  <a:srgbClr val="FF0000"/>
                </a:solidFill>
              </a:rPr>
              <a:t>f*</a:t>
            </a:r>
            <a:r>
              <a:rPr lang="en-US" altLang="ja-JP" i="1" baseline="-25000" dirty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 altLang="ja-JP" i="1" dirty="0">
                <a:solidFill>
                  <a:srgbClr val="FF0000"/>
                </a:solidFill>
              </a:rPr>
              <a:t>(</a:t>
            </a:r>
            <a:r>
              <a:rPr lang="en-US" altLang="ja-JP" i="1" dirty="0">
                <a:solidFill>
                  <a:srgbClr val="FF0000"/>
                </a:solidFill>
                <a:latin typeface="Symbol" pitchFamily="18" charset="2"/>
              </a:rPr>
              <a:t>r</a:t>
            </a:r>
            <a:r>
              <a:rPr lang="en-US" altLang="ja-JP" i="1" dirty="0">
                <a:solidFill>
                  <a:srgbClr val="FF0000"/>
                </a:solidFill>
              </a:rPr>
              <a:t>)</a:t>
            </a:r>
            <a:r>
              <a:rPr lang="en-US" altLang="ja-JP" i="1" baseline="30000" dirty="0">
                <a:solidFill>
                  <a:srgbClr val="FF0000"/>
                </a:solidFill>
              </a:rPr>
              <a:t>2</a:t>
            </a:r>
            <a:r>
              <a:rPr lang="en-US" altLang="ja-JP" i="1" dirty="0">
                <a:solidFill>
                  <a:srgbClr val="FF0000"/>
                </a:solidFill>
              </a:rPr>
              <a:t>/f</a:t>
            </a:r>
            <a:r>
              <a:rPr lang="en-US" altLang="ja-JP" i="1" baseline="-25000" dirty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 altLang="ja-JP" i="1" baseline="30000" dirty="0">
                <a:solidFill>
                  <a:srgbClr val="FF0000"/>
                </a:solidFill>
              </a:rPr>
              <a:t>2</a:t>
            </a:r>
            <a:r>
              <a:rPr lang="en-US" altLang="ja-JP" i="1" dirty="0">
                <a:solidFill>
                  <a:srgbClr val="FF0000"/>
                </a:solidFill>
              </a:rPr>
              <a:t>=0.64 </a:t>
            </a:r>
            <a:r>
              <a:rPr lang="en-US" altLang="ja-JP" i="1" dirty="0">
                <a:solidFill>
                  <a:srgbClr val="006699"/>
                </a:solidFill>
              </a:rPr>
              <a:t>at the normal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>
                <a:solidFill>
                  <a:srgbClr val="006699"/>
                </a:solidFill>
              </a:rPr>
              <a:t>nuclear density (</a:t>
            </a:r>
            <a:r>
              <a:rPr lang="en-US" altLang="ja-JP" i="1" dirty="0">
                <a:solidFill>
                  <a:srgbClr val="006699"/>
                </a:solidFill>
                <a:latin typeface="Symbol" pitchFamily="18" charset="2"/>
              </a:rPr>
              <a:t>r</a:t>
            </a:r>
            <a:r>
              <a:rPr lang="en-US" altLang="ja-JP" i="1" dirty="0">
                <a:solidFill>
                  <a:srgbClr val="006699"/>
                </a:solidFill>
              </a:rPr>
              <a:t> = </a:t>
            </a:r>
            <a:r>
              <a:rPr lang="en-US" altLang="ja-JP" i="1" dirty="0">
                <a:solidFill>
                  <a:srgbClr val="006699"/>
                </a:solidFill>
                <a:latin typeface="Symbol" pitchFamily="18" charset="2"/>
              </a:rPr>
              <a:t>r</a:t>
            </a:r>
            <a:r>
              <a:rPr lang="en-US" altLang="ja-JP" i="1" baseline="-25000" dirty="0">
                <a:solidFill>
                  <a:srgbClr val="006699"/>
                </a:solidFill>
              </a:rPr>
              <a:t>0</a:t>
            </a:r>
            <a:r>
              <a:rPr lang="en-US" altLang="ja-JP" i="1" dirty="0">
                <a:solidFill>
                  <a:srgbClr val="006699"/>
                </a:solidFill>
              </a:rPr>
              <a:t> ) is indicated.</a:t>
            </a:r>
            <a:endParaRPr lang="ja-JP" altLang="en-US" dirty="0">
              <a:solidFill>
                <a:srgbClr val="006699"/>
              </a:solidFill>
            </a:endParaRPr>
          </a:p>
        </p:txBody>
      </p:sp>
      <p:pic>
        <p:nvPicPr>
          <p:cNvPr id="389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12776"/>
            <a:ext cx="3310920" cy="508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71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501008"/>
            <a:ext cx="2596412" cy="257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テキスト ボックス 17"/>
          <p:cNvSpPr txBox="1"/>
          <p:nvPr/>
        </p:nvSpPr>
        <p:spPr>
          <a:xfrm>
            <a:off x="3779912" y="3967896"/>
            <a:ext cx="2448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ja-JP" dirty="0">
                <a:solidFill>
                  <a:srgbClr val="006699"/>
                </a:solidFill>
              </a:rPr>
              <a:t>Experiment is continued at RIKEN and positive results are already obtained.</a:t>
            </a:r>
            <a:endParaRPr lang="ja-JP" altLang="en-US" dirty="0">
              <a:solidFill>
                <a:srgbClr val="006699"/>
              </a:solidFill>
            </a:endParaRPr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15118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46848" cy="73025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kumimoji="1" lang="en-US" altLang="ja-JP" dirty="0"/>
              <a:t>GTR (GEM Tracker)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1" y="1004888"/>
            <a:ext cx="5087857" cy="3924139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Ionization electrons in the drift gap are collected and amplified by GEMs.</a:t>
            </a:r>
          </a:p>
          <a:p>
            <a:r>
              <a:rPr lang="en-US" altLang="ja-JP" dirty="0"/>
              <a:t>Charge collected on to 2D strip readout.</a:t>
            </a:r>
          </a:p>
          <a:p>
            <a:pPr lvl="1"/>
            <a:r>
              <a:rPr kumimoji="1" lang="en-US" altLang="ja-JP" dirty="0"/>
              <a:t>X: 350um pitch</a:t>
            </a:r>
          </a:p>
          <a:p>
            <a:pPr lvl="2"/>
            <a:r>
              <a:rPr lang="en-US" altLang="ja-JP" dirty="0"/>
              <a:t>Sensitive to bending direction.</a:t>
            </a:r>
          </a:p>
          <a:p>
            <a:pPr lvl="2"/>
            <a:r>
              <a:rPr kumimoji="1" lang="en-US" altLang="ja-JP" dirty="0"/>
              <a:t>100 um resolution required.</a:t>
            </a:r>
          </a:p>
          <a:p>
            <a:pPr lvl="1"/>
            <a:r>
              <a:rPr lang="en-US" altLang="ja-JP" dirty="0"/>
              <a:t>Y: 1400um pitch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5131" y="4103401"/>
            <a:ext cx="2569248" cy="257784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78137" y="2266505"/>
            <a:ext cx="3457062" cy="4272407"/>
          </a:xfrm>
          <a:prstGeom prst="rect">
            <a:avLst/>
          </a:prstGeom>
        </p:spPr>
      </p:pic>
      <p:grpSp>
        <p:nvGrpSpPr>
          <p:cNvPr id="81" name="グループ化 80"/>
          <p:cNvGrpSpPr/>
          <p:nvPr/>
        </p:nvGrpSpPr>
        <p:grpSpPr>
          <a:xfrm>
            <a:off x="5680995" y="4270394"/>
            <a:ext cx="2249752" cy="1039006"/>
            <a:chOff x="5210512" y="4368620"/>
            <a:chExt cx="2249752" cy="1039006"/>
          </a:xfrm>
        </p:grpSpPr>
        <p:cxnSp>
          <p:nvCxnSpPr>
            <p:cNvPr id="46" name="直線コネクタ 45"/>
            <p:cNvCxnSpPr/>
            <p:nvPr/>
          </p:nvCxnSpPr>
          <p:spPr>
            <a:xfrm flipH="1">
              <a:off x="7460263" y="4376226"/>
              <a:ext cx="1" cy="98654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/>
            <p:cNvCxnSpPr/>
            <p:nvPr/>
          </p:nvCxnSpPr>
          <p:spPr>
            <a:xfrm flipH="1">
              <a:off x="7172060" y="4376226"/>
              <a:ext cx="1" cy="98654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/>
            <p:cNvCxnSpPr/>
            <p:nvPr/>
          </p:nvCxnSpPr>
          <p:spPr>
            <a:xfrm flipH="1">
              <a:off x="6887247" y="4368620"/>
              <a:ext cx="1" cy="98654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/>
            <p:cNvCxnSpPr/>
            <p:nvPr/>
          </p:nvCxnSpPr>
          <p:spPr>
            <a:xfrm flipH="1">
              <a:off x="6613319" y="4406095"/>
              <a:ext cx="1" cy="98654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/>
            <p:cNvCxnSpPr/>
            <p:nvPr/>
          </p:nvCxnSpPr>
          <p:spPr>
            <a:xfrm flipH="1">
              <a:off x="6325116" y="4406096"/>
              <a:ext cx="1" cy="98654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>
            <a:xfrm flipH="1">
              <a:off x="6040302" y="4398601"/>
              <a:ext cx="1" cy="98654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/>
            <p:cNvCxnSpPr/>
            <p:nvPr/>
          </p:nvCxnSpPr>
          <p:spPr>
            <a:xfrm flipH="1">
              <a:off x="5770480" y="4406095"/>
              <a:ext cx="1" cy="98654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/>
            <p:cNvCxnSpPr/>
            <p:nvPr/>
          </p:nvCxnSpPr>
          <p:spPr>
            <a:xfrm flipH="1">
              <a:off x="5500656" y="4421086"/>
              <a:ext cx="1" cy="98654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/>
            <p:cNvCxnSpPr/>
            <p:nvPr/>
          </p:nvCxnSpPr>
          <p:spPr>
            <a:xfrm flipH="1">
              <a:off x="5210512" y="4398455"/>
              <a:ext cx="1" cy="98654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グループ化 82"/>
          <p:cNvGrpSpPr/>
          <p:nvPr/>
        </p:nvGrpSpPr>
        <p:grpSpPr>
          <a:xfrm>
            <a:off x="5673311" y="5415315"/>
            <a:ext cx="2249752" cy="1039006"/>
            <a:chOff x="5210512" y="4368620"/>
            <a:chExt cx="2249752" cy="1039006"/>
          </a:xfrm>
        </p:grpSpPr>
        <p:cxnSp>
          <p:nvCxnSpPr>
            <p:cNvPr id="84" name="直線コネクタ 83"/>
            <p:cNvCxnSpPr/>
            <p:nvPr/>
          </p:nvCxnSpPr>
          <p:spPr>
            <a:xfrm flipH="1">
              <a:off x="7460263" y="4376226"/>
              <a:ext cx="1" cy="98654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/>
            <p:cNvCxnSpPr/>
            <p:nvPr/>
          </p:nvCxnSpPr>
          <p:spPr>
            <a:xfrm flipH="1">
              <a:off x="7172060" y="4376226"/>
              <a:ext cx="1" cy="98654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/>
            <p:cNvCxnSpPr/>
            <p:nvPr/>
          </p:nvCxnSpPr>
          <p:spPr>
            <a:xfrm flipH="1">
              <a:off x="6887247" y="4368620"/>
              <a:ext cx="1" cy="98654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/>
            <p:cNvCxnSpPr/>
            <p:nvPr/>
          </p:nvCxnSpPr>
          <p:spPr>
            <a:xfrm flipH="1">
              <a:off x="6613319" y="4406095"/>
              <a:ext cx="1" cy="98654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/>
            <p:cNvCxnSpPr/>
            <p:nvPr/>
          </p:nvCxnSpPr>
          <p:spPr>
            <a:xfrm flipH="1">
              <a:off x="6325116" y="4406096"/>
              <a:ext cx="1" cy="98654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88"/>
            <p:cNvCxnSpPr/>
            <p:nvPr/>
          </p:nvCxnSpPr>
          <p:spPr>
            <a:xfrm flipH="1">
              <a:off x="6040302" y="4398601"/>
              <a:ext cx="1" cy="98654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/>
            <p:cNvCxnSpPr/>
            <p:nvPr/>
          </p:nvCxnSpPr>
          <p:spPr>
            <a:xfrm flipH="1">
              <a:off x="5770480" y="4406095"/>
              <a:ext cx="1" cy="98654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/>
            <p:cNvCxnSpPr/>
            <p:nvPr/>
          </p:nvCxnSpPr>
          <p:spPr>
            <a:xfrm flipH="1">
              <a:off x="5500656" y="4421086"/>
              <a:ext cx="1" cy="98654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/>
            <p:cNvCxnSpPr/>
            <p:nvPr/>
          </p:nvCxnSpPr>
          <p:spPr>
            <a:xfrm flipH="1">
              <a:off x="5210512" y="4398455"/>
              <a:ext cx="1" cy="98654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右矢印 92"/>
          <p:cNvSpPr/>
          <p:nvPr/>
        </p:nvSpPr>
        <p:spPr>
          <a:xfrm>
            <a:off x="8023297" y="4583644"/>
            <a:ext cx="309284" cy="345383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8483435" y="4502054"/>
            <a:ext cx="5421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Y1</a:t>
            </a:r>
            <a:endParaRPr kumimoji="0" lang="ja-JP" altLang="en-US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5" name="右矢印 94"/>
          <p:cNvSpPr/>
          <p:nvPr/>
        </p:nvSpPr>
        <p:spPr>
          <a:xfrm>
            <a:off x="8032143" y="5682766"/>
            <a:ext cx="309284" cy="345383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8516474" y="5593847"/>
            <a:ext cx="5421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Y2</a:t>
            </a:r>
            <a:endParaRPr kumimoji="0" lang="ja-JP" altLang="en-US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110" name="グループ化 109"/>
          <p:cNvGrpSpPr/>
          <p:nvPr/>
        </p:nvGrpSpPr>
        <p:grpSpPr>
          <a:xfrm>
            <a:off x="5470632" y="3557036"/>
            <a:ext cx="500458" cy="3124206"/>
            <a:chOff x="5470632" y="3557036"/>
            <a:chExt cx="500458" cy="3124206"/>
          </a:xfrm>
        </p:grpSpPr>
        <p:cxnSp>
          <p:nvCxnSpPr>
            <p:cNvPr id="98" name="直線コネクタ 97"/>
            <p:cNvCxnSpPr/>
            <p:nvPr/>
          </p:nvCxnSpPr>
          <p:spPr>
            <a:xfrm>
              <a:off x="5838695" y="4103401"/>
              <a:ext cx="0" cy="2577841"/>
            </a:xfrm>
            <a:prstGeom prst="line">
              <a:avLst/>
            </a:prstGeom>
            <a:ln w="76200">
              <a:solidFill>
                <a:srgbClr val="92D050"/>
              </a:solidFill>
            </a:ln>
            <a:effectLst>
              <a:glow rad="381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下矢印 102"/>
            <p:cNvSpPr/>
            <p:nvPr/>
          </p:nvSpPr>
          <p:spPr>
            <a:xfrm flipV="1">
              <a:off x="5741278" y="3906312"/>
              <a:ext cx="194833" cy="176814"/>
            </a:xfrm>
            <a:prstGeom prst="downArrow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106" name="テキスト ボックス 105"/>
            <p:cNvSpPr txBox="1"/>
            <p:nvPr/>
          </p:nvSpPr>
          <p:spPr>
            <a:xfrm>
              <a:off x="5470632" y="3557036"/>
              <a:ext cx="5004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X1</a:t>
              </a:r>
              <a:endParaRPr kumimoji="0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1" name="グループ化 110"/>
          <p:cNvGrpSpPr/>
          <p:nvPr/>
        </p:nvGrpSpPr>
        <p:grpSpPr>
          <a:xfrm>
            <a:off x="5826108" y="3417333"/>
            <a:ext cx="500458" cy="3260051"/>
            <a:chOff x="5826108" y="3417333"/>
            <a:chExt cx="500458" cy="3260051"/>
          </a:xfrm>
        </p:grpSpPr>
        <p:cxnSp>
          <p:nvCxnSpPr>
            <p:cNvPr id="100" name="直線コネクタ 99"/>
            <p:cNvCxnSpPr/>
            <p:nvPr/>
          </p:nvCxnSpPr>
          <p:spPr>
            <a:xfrm>
              <a:off x="6084168" y="4099543"/>
              <a:ext cx="0" cy="2577841"/>
            </a:xfrm>
            <a:prstGeom prst="line">
              <a:avLst/>
            </a:prstGeom>
            <a:ln w="76200"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glow rad="381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下矢印 103"/>
            <p:cNvSpPr/>
            <p:nvPr/>
          </p:nvSpPr>
          <p:spPr>
            <a:xfrm flipV="1">
              <a:off x="5986751" y="3893899"/>
              <a:ext cx="194833" cy="176814"/>
            </a:xfrm>
            <a:prstGeom prst="downArrow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107" name="テキスト ボックス 106"/>
            <p:cNvSpPr txBox="1"/>
            <p:nvPr/>
          </p:nvSpPr>
          <p:spPr>
            <a:xfrm>
              <a:off x="5826108" y="3417333"/>
              <a:ext cx="5004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X2</a:t>
              </a:r>
              <a:endParaRPr kumimoji="0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6132317" y="3564580"/>
            <a:ext cx="500458" cy="3116662"/>
            <a:chOff x="6132317" y="3564580"/>
            <a:chExt cx="500458" cy="3116662"/>
          </a:xfrm>
        </p:grpSpPr>
        <p:cxnSp>
          <p:nvCxnSpPr>
            <p:cNvPr id="101" name="直線コネクタ 100"/>
            <p:cNvCxnSpPr/>
            <p:nvPr/>
          </p:nvCxnSpPr>
          <p:spPr>
            <a:xfrm>
              <a:off x="6372200" y="4103401"/>
              <a:ext cx="0" cy="2577841"/>
            </a:xfrm>
            <a:prstGeom prst="line">
              <a:avLst/>
            </a:prstGeom>
            <a:ln w="76200">
              <a:solidFill>
                <a:schemeClr val="accent3">
                  <a:lumMod val="20000"/>
                  <a:lumOff val="80000"/>
                </a:schemeClr>
              </a:solidFill>
            </a:ln>
            <a:effectLst>
              <a:glow rad="381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下矢印 104"/>
            <p:cNvSpPr/>
            <p:nvPr/>
          </p:nvSpPr>
          <p:spPr>
            <a:xfrm flipV="1">
              <a:off x="6261054" y="3901583"/>
              <a:ext cx="194833" cy="176814"/>
            </a:xfrm>
            <a:prstGeom prst="downArrow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108" name="テキスト ボックス 107"/>
            <p:cNvSpPr txBox="1"/>
            <p:nvPr/>
          </p:nvSpPr>
          <p:spPr>
            <a:xfrm>
              <a:off x="6132317" y="3564580"/>
              <a:ext cx="5004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X3</a:t>
              </a:r>
              <a:endParaRPr kumimoji="0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5267368" y="-56187"/>
            <a:ext cx="3861760" cy="3168987"/>
            <a:chOff x="5309787" y="115930"/>
            <a:chExt cx="3861760" cy="3168987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211" b="2462"/>
            <a:stretch/>
          </p:blipFill>
          <p:spPr>
            <a:xfrm>
              <a:off x="5976722" y="115930"/>
              <a:ext cx="2746648" cy="3168987"/>
            </a:xfrm>
            <a:prstGeom prst="rect">
              <a:avLst/>
            </a:prstGeom>
          </p:spPr>
        </p:pic>
        <p:sp>
          <p:nvSpPr>
            <p:cNvPr id="13" name="フリーフォーム 12"/>
            <p:cNvSpPr/>
            <p:nvPr/>
          </p:nvSpPr>
          <p:spPr>
            <a:xfrm>
              <a:off x="7090759" y="993015"/>
              <a:ext cx="116660" cy="258087"/>
            </a:xfrm>
            <a:custGeom>
              <a:avLst/>
              <a:gdLst>
                <a:gd name="connsiteX0" fmla="*/ 0 w 105025"/>
                <a:gd name="connsiteY0" fmla="*/ 0 h 232347"/>
                <a:gd name="connsiteX1" fmla="*/ 7495 w 105025"/>
                <a:gd name="connsiteY1" fmla="*/ 37475 h 232347"/>
                <a:gd name="connsiteX2" fmla="*/ 44970 w 105025"/>
                <a:gd name="connsiteY2" fmla="*/ 82446 h 232347"/>
                <a:gd name="connsiteX3" fmla="*/ 67455 w 105025"/>
                <a:gd name="connsiteY3" fmla="*/ 127416 h 232347"/>
                <a:gd name="connsiteX4" fmla="*/ 82446 w 105025"/>
                <a:gd name="connsiteY4" fmla="*/ 149901 h 232347"/>
                <a:gd name="connsiteX5" fmla="*/ 89941 w 105025"/>
                <a:gd name="connsiteY5" fmla="*/ 187377 h 232347"/>
                <a:gd name="connsiteX6" fmla="*/ 104931 w 105025"/>
                <a:gd name="connsiteY6" fmla="*/ 232347 h 232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025" h="232347">
                  <a:moveTo>
                    <a:pt x="0" y="0"/>
                  </a:moveTo>
                  <a:cubicBezTo>
                    <a:pt x="2498" y="12492"/>
                    <a:pt x="3022" y="25547"/>
                    <a:pt x="7495" y="37475"/>
                  </a:cubicBezTo>
                  <a:cubicBezTo>
                    <a:pt x="15107" y="57774"/>
                    <a:pt x="31716" y="66541"/>
                    <a:pt x="44970" y="82446"/>
                  </a:cubicBezTo>
                  <a:cubicBezTo>
                    <a:pt x="71823" y="114670"/>
                    <a:pt x="50551" y="93609"/>
                    <a:pt x="67455" y="127416"/>
                  </a:cubicBezTo>
                  <a:cubicBezTo>
                    <a:pt x="71484" y="135473"/>
                    <a:pt x="77449" y="142406"/>
                    <a:pt x="82446" y="149901"/>
                  </a:cubicBezTo>
                  <a:cubicBezTo>
                    <a:pt x="84944" y="162393"/>
                    <a:pt x="85913" y="175291"/>
                    <a:pt x="89941" y="187377"/>
                  </a:cubicBezTo>
                  <a:cubicBezTo>
                    <a:pt x="107166" y="239051"/>
                    <a:pt x="104931" y="198481"/>
                    <a:pt x="104931" y="232347"/>
                  </a:cubicBezTo>
                </a:path>
              </a:pathLst>
            </a:custGeom>
            <a:noFill/>
            <a:ln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フリーフォーム 13"/>
            <p:cNvSpPr/>
            <p:nvPr/>
          </p:nvSpPr>
          <p:spPr>
            <a:xfrm>
              <a:off x="7216314" y="759252"/>
              <a:ext cx="141416" cy="568560"/>
            </a:xfrm>
            <a:custGeom>
              <a:avLst/>
              <a:gdLst>
                <a:gd name="connsiteX0" fmla="*/ 0 w 214765"/>
                <a:gd name="connsiteY0" fmla="*/ 0 h 389744"/>
                <a:gd name="connsiteX1" fmla="*/ 59960 w 214765"/>
                <a:gd name="connsiteY1" fmla="*/ 59960 h 389744"/>
                <a:gd name="connsiteX2" fmla="*/ 89941 w 214765"/>
                <a:gd name="connsiteY2" fmla="*/ 89941 h 389744"/>
                <a:gd name="connsiteX3" fmla="*/ 134911 w 214765"/>
                <a:gd name="connsiteY3" fmla="*/ 134911 h 389744"/>
                <a:gd name="connsiteX4" fmla="*/ 149901 w 214765"/>
                <a:gd name="connsiteY4" fmla="*/ 157397 h 389744"/>
                <a:gd name="connsiteX5" fmla="*/ 157396 w 214765"/>
                <a:gd name="connsiteY5" fmla="*/ 179882 h 389744"/>
                <a:gd name="connsiteX6" fmla="*/ 202367 w 214765"/>
                <a:gd name="connsiteY6" fmla="*/ 224852 h 389744"/>
                <a:gd name="connsiteX7" fmla="*/ 209862 w 214765"/>
                <a:gd name="connsiteY7" fmla="*/ 389744 h 389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765" h="389744">
                  <a:moveTo>
                    <a:pt x="0" y="0"/>
                  </a:moveTo>
                  <a:lnTo>
                    <a:pt x="59960" y="59960"/>
                  </a:lnTo>
                  <a:cubicBezTo>
                    <a:pt x="69954" y="69954"/>
                    <a:pt x="82101" y="78181"/>
                    <a:pt x="89941" y="89941"/>
                  </a:cubicBezTo>
                  <a:cubicBezTo>
                    <a:pt x="111860" y="122820"/>
                    <a:pt x="97725" y="107021"/>
                    <a:pt x="134911" y="134911"/>
                  </a:cubicBezTo>
                  <a:cubicBezTo>
                    <a:pt x="139908" y="142406"/>
                    <a:pt x="145873" y="149340"/>
                    <a:pt x="149901" y="157397"/>
                  </a:cubicBezTo>
                  <a:cubicBezTo>
                    <a:pt x="153434" y="164463"/>
                    <a:pt x="152546" y="173646"/>
                    <a:pt x="157396" y="179882"/>
                  </a:cubicBezTo>
                  <a:cubicBezTo>
                    <a:pt x="170411" y="196616"/>
                    <a:pt x="202367" y="224852"/>
                    <a:pt x="202367" y="224852"/>
                  </a:cubicBezTo>
                  <a:cubicBezTo>
                    <a:pt x="224873" y="292370"/>
                    <a:pt x="209862" y="239437"/>
                    <a:pt x="209862" y="389744"/>
                  </a:cubicBezTo>
                </a:path>
              </a:pathLst>
            </a:custGeom>
            <a:noFill/>
            <a:ln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16" name="直線矢印コネクタ 15"/>
            <p:cNvCxnSpPr/>
            <p:nvPr/>
          </p:nvCxnSpPr>
          <p:spPr>
            <a:xfrm flipH="1">
              <a:off x="7235769" y="1401801"/>
              <a:ext cx="78105" cy="3252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グループ化 20"/>
            <p:cNvGrpSpPr/>
            <p:nvPr/>
          </p:nvGrpSpPr>
          <p:grpSpPr>
            <a:xfrm>
              <a:off x="7274820" y="1368045"/>
              <a:ext cx="221693" cy="387408"/>
              <a:chOff x="7065450" y="1178051"/>
              <a:chExt cx="199583" cy="348771"/>
            </a:xfrm>
          </p:grpSpPr>
          <p:cxnSp>
            <p:nvCxnSpPr>
              <p:cNvPr id="17" name="直線矢印コネクタ 16"/>
              <p:cNvCxnSpPr/>
              <p:nvPr/>
            </p:nvCxnSpPr>
            <p:spPr>
              <a:xfrm flipH="1">
                <a:off x="7065450" y="1178051"/>
                <a:ext cx="78105" cy="3252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" name="直線矢印コネクタ 17"/>
              <p:cNvCxnSpPr/>
              <p:nvPr/>
            </p:nvCxnSpPr>
            <p:spPr>
              <a:xfrm flipH="1">
                <a:off x="7126169" y="1178051"/>
                <a:ext cx="78105" cy="3252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9" name="直線矢印コネクタ 18"/>
              <p:cNvCxnSpPr/>
              <p:nvPr/>
            </p:nvCxnSpPr>
            <p:spPr>
              <a:xfrm>
                <a:off x="7168580" y="1262294"/>
                <a:ext cx="96453" cy="2645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化 21"/>
            <p:cNvGrpSpPr/>
            <p:nvPr/>
          </p:nvGrpSpPr>
          <p:grpSpPr>
            <a:xfrm>
              <a:off x="7235768" y="1783724"/>
              <a:ext cx="221693" cy="387408"/>
              <a:chOff x="7065450" y="1178051"/>
              <a:chExt cx="199583" cy="348771"/>
            </a:xfrm>
          </p:grpSpPr>
          <p:cxnSp>
            <p:nvCxnSpPr>
              <p:cNvPr id="23" name="直線矢印コネクタ 22"/>
              <p:cNvCxnSpPr/>
              <p:nvPr/>
            </p:nvCxnSpPr>
            <p:spPr>
              <a:xfrm flipH="1">
                <a:off x="7065450" y="1178051"/>
                <a:ext cx="78105" cy="3252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4" name="直線矢印コネクタ 23"/>
              <p:cNvCxnSpPr/>
              <p:nvPr/>
            </p:nvCxnSpPr>
            <p:spPr>
              <a:xfrm flipH="1">
                <a:off x="7126169" y="1178051"/>
                <a:ext cx="78105" cy="3252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5" name="直線矢印コネクタ 24"/>
              <p:cNvCxnSpPr/>
              <p:nvPr/>
            </p:nvCxnSpPr>
            <p:spPr>
              <a:xfrm>
                <a:off x="7168580" y="1262294"/>
                <a:ext cx="96453" cy="2645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化 25"/>
            <p:cNvGrpSpPr/>
            <p:nvPr/>
          </p:nvGrpSpPr>
          <p:grpSpPr>
            <a:xfrm>
              <a:off x="7263288" y="2241483"/>
              <a:ext cx="221693" cy="387408"/>
              <a:chOff x="7065450" y="1178051"/>
              <a:chExt cx="199583" cy="348771"/>
            </a:xfrm>
          </p:grpSpPr>
          <p:cxnSp>
            <p:nvCxnSpPr>
              <p:cNvPr id="27" name="直線矢印コネクタ 26"/>
              <p:cNvCxnSpPr/>
              <p:nvPr/>
            </p:nvCxnSpPr>
            <p:spPr>
              <a:xfrm flipH="1">
                <a:off x="7065450" y="1178051"/>
                <a:ext cx="78105" cy="3252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8" name="直線矢印コネクタ 27"/>
              <p:cNvCxnSpPr/>
              <p:nvPr/>
            </p:nvCxnSpPr>
            <p:spPr>
              <a:xfrm flipH="1">
                <a:off x="7126169" y="1178051"/>
                <a:ext cx="78105" cy="3252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9" name="直線矢印コネクタ 28"/>
              <p:cNvCxnSpPr/>
              <p:nvPr/>
            </p:nvCxnSpPr>
            <p:spPr>
              <a:xfrm>
                <a:off x="7168580" y="1262294"/>
                <a:ext cx="96453" cy="2645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30" name="グループ化 29"/>
            <p:cNvGrpSpPr/>
            <p:nvPr/>
          </p:nvGrpSpPr>
          <p:grpSpPr>
            <a:xfrm>
              <a:off x="6769229" y="2227653"/>
              <a:ext cx="221693" cy="387408"/>
              <a:chOff x="7065450" y="1178051"/>
              <a:chExt cx="199583" cy="348771"/>
            </a:xfrm>
          </p:grpSpPr>
          <p:cxnSp>
            <p:nvCxnSpPr>
              <p:cNvPr id="31" name="直線矢印コネクタ 30"/>
              <p:cNvCxnSpPr/>
              <p:nvPr/>
            </p:nvCxnSpPr>
            <p:spPr>
              <a:xfrm flipH="1">
                <a:off x="7065450" y="1178051"/>
                <a:ext cx="78105" cy="3252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2" name="直線矢印コネクタ 31"/>
              <p:cNvCxnSpPr/>
              <p:nvPr/>
            </p:nvCxnSpPr>
            <p:spPr>
              <a:xfrm flipH="1">
                <a:off x="7126169" y="1178051"/>
                <a:ext cx="78105" cy="3252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3" name="直線矢印コネクタ 32"/>
              <p:cNvCxnSpPr/>
              <p:nvPr/>
            </p:nvCxnSpPr>
            <p:spPr>
              <a:xfrm>
                <a:off x="7168580" y="1262294"/>
                <a:ext cx="96453" cy="2645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117" name="テキスト ボックス 116"/>
            <p:cNvSpPr txBox="1"/>
            <p:nvPr/>
          </p:nvSpPr>
          <p:spPr>
            <a:xfrm>
              <a:off x="5621049" y="1158639"/>
              <a:ext cx="6399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GEM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テキスト ボックス 117"/>
            <p:cNvSpPr txBox="1"/>
            <p:nvPr/>
          </p:nvSpPr>
          <p:spPr>
            <a:xfrm>
              <a:off x="5643495" y="1646769"/>
              <a:ext cx="6399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GEM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テキスト ボックス 118"/>
            <p:cNvSpPr txBox="1"/>
            <p:nvPr/>
          </p:nvSpPr>
          <p:spPr>
            <a:xfrm>
              <a:off x="5626742" y="2128302"/>
              <a:ext cx="6399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GEM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テキスト ボックス 119"/>
            <p:cNvSpPr txBox="1"/>
            <p:nvPr/>
          </p:nvSpPr>
          <p:spPr>
            <a:xfrm>
              <a:off x="5309787" y="2630011"/>
              <a:ext cx="9302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readout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pic>
          <p:nvPicPr>
            <p:cNvPr id="74" name="図 7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211" b="88870"/>
            <a:stretch/>
          </p:blipFill>
          <p:spPr>
            <a:xfrm>
              <a:off x="6040893" y="440817"/>
              <a:ext cx="2746648" cy="361596"/>
            </a:xfrm>
            <a:prstGeom prst="rect">
              <a:avLst/>
            </a:prstGeom>
          </p:spPr>
        </p:pic>
        <p:sp>
          <p:nvSpPr>
            <p:cNvPr id="7" name="テキスト ボックス 6"/>
            <p:cNvSpPr txBox="1"/>
            <p:nvPr/>
          </p:nvSpPr>
          <p:spPr>
            <a:xfrm>
              <a:off x="8448272" y="732775"/>
              <a:ext cx="723275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3 mm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6266661" y="205049"/>
              <a:ext cx="2159243" cy="4959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10" name="直線矢印コネクタ 9"/>
            <p:cNvCxnSpPr/>
            <p:nvPr/>
          </p:nvCxnSpPr>
          <p:spPr>
            <a:xfrm flipH="1">
              <a:off x="6167723" y="252436"/>
              <a:ext cx="1268297" cy="2869853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6" name="テキスト ボックス 115"/>
            <p:cNvSpPr txBox="1"/>
            <p:nvPr/>
          </p:nvSpPr>
          <p:spPr>
            <a:xfrm>
              <a:off x="5314305" y="819777"/>
              <a:ext cx="10390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Drift Gap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テキスト ボックス 129"/>
            <p:cNvSpPr txBox="1"/>
            <p:nvPr/>
          </p:nvSpPr>
          <p:spPr>
            <a:xfrm>
              <a:off x="5337275" y="397836"/>
              <a:ext cx="16557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Mesh electrode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</a:rPr>
              <a:t>2016/11/4</a:t>
            </a: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</a:endParaRPr>
          </a:p>
        </p:txBody>
      </p:sp>
      <p:pic>
        <p:nvPicPr>
          <p:cNvPr id="113" name="図 1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83" y="4788315"/>
            <a:ext cx="3915883" cy="2069685"/>
          </a:xfrm>
          <a:prstGeom prst="rect">
            <a:avLst/>
          </a:prstGeom>
        </p:spPr>
      </p:pic>
      <p:sp>
        <p:nvSpPr>
          <p:cNvPr id="15" name="フッター プレースホルダー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09213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785" y="3064808"/>
            <a:ext cx="3454014" cy="293900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4690864" cy="76669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kumimoji="1" lang="en-US" altLang="ja-JP" dirty="0"/>
              <a:t>GTR </a:t>
            </a:r>
            <a:r>
              <a:rPr lang="en-US" altLang="ja-JP" dirty="0"/>
              <a:t>Performance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65006" y="908720"/>
            <a:ext cx="4945781" cy="2797738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b="1" dirty="0">
                <a:solidFill>
                  <a:srgbClr val="00B050"/>
                </a:solidFill>
              </a:rPr>
              <a:t>2D fit (Charge + Timing)</a:t>
            </a:r>
          </a:p>
          <a:p>
            <a:pPr lvl="1"/>
            <a:r>
              <a:rPr lang="en-US" altLang="ja-JP" b="1" dirty="0">
                <a:solidFill>
                  <a:srgbClr val="00B050"/>
                </a:solidFill>
              </a:rPr>
              <a:t>Each ionized electron cluster generated by a charged particle drifts in a drift gap </a:t>
            </a:r>
          </a:p>
          <a:p>
            <a:pPr lvl="1"/>
            <a:r>
              <a:rPr lang="en-US" altLang="ja-JP" b="1" dirty="0">
                <a:solidFill>
                  <a:srgbClr val="00B050"/>
                </a:solidFill>
              </a:rPr>
              <a:t>Arrival timing reflects generated position in  the drift direction</a:t>
            </a:r>
          </a:p>
          <a:p>
            <a:pPr lvl="1"/>
            <a:r>
              <a:rPr lang="en-US" altLang="ja-JP" b="1" dirty="0">
                <a:solidFill>
                  <a:srgbClr val="00B050"/>
                </a:solidFill>
              </a:rPr>
              <a:t>Wave forms of signals are sampled and each hit  has charge and timing information </a:t>
            </a:r>
          </a:p>
          <a:p>
            <a:pPr lvl="1"/>
            <a:r>
              <a:rPr lang="en-US" altLang="ja-JP" b="1" dirty="0">
                <a:solidFill>
                  <a:srgbClr val="00B050"/>
                </a:solidFill>
              </a:rPr>
              <a:t>Mini-tracks is reconstructed in the drift gap like a mini-TPC</a:t>
            </a:r>
          </a:p>
          <a:p>
            <a:endParaRPr kumimoji="1" lang="ja-JP" altLang="en-US" b="1" dirty="0">
              <a:solidFill>
                <a:srgbClr val="00B05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57"/>
          <a:stretch/>
        </p:blipFill>
        <p:spPr>
          <a:xfrm>
            <a:off x="1043924" y="3461207"/>
            <a:ext cx="3687748" cy="2644403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 rot="16200000">
            <a:off x="-243422" y="4686718"/>
            <a:ext cx="2133084" cy="3693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Residual sigma [um]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11683" y="6110491"/>
            <a:ext cx="2359620" cy="3693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Incident angle [degree]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498368" y="5881652"/>
            <a:ext cx="3186250" cy="249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588274" y="58834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0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887798" y="58834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15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178194" y="58834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30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043924" y="3653899"/>
            <a:ext cx="454444" cy="24517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986389" y="5008977"/>
            <a:ext cx="53572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100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993504" y="4343449"/>
            <a:ext cx="53572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200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993504" y="3620176"/>
            <a:ext cx="53572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300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578566" y="3730682"/>
            <a:ext cx="1446230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COG only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Timing only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2D fit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227542" y="565209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0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4" t="79400" r="38113"/>
          <a:stretch/>
        </p:blipFill>
        <p:spPr>
          <a:xfrm>
            <a:off x="5607785" y="793656"/>
            <a:ext cx="3454014" cy="17833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</a:rPr>
              <a:t>2016/11/4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13" name="フッター プレースホルダー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320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85727"/>
            <a:ext cx="7686700" cy="152184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dirty="0"/>
              <a:t>Special characteristics of “strong interaction”</a:t>
            </a:r>
            <a:endParaRPr lang="ja-JP" altLang="en-US" dirty="0"/>
          </a:p>
        </p:txBody>
      </p:sp>
      <p:sp>
        <p:nvSpPr>
          <p:cNvPr id="60434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13AC2AD6-2D9F-4663-9EC1-4C3660BDDA06}" type="slidenum">
              <a:rPr kumimoji="0" lang="en-US" altLang="ja-JP">
                <a:solidFill>
                  <a:schemeClr val="accent1"/>
                </a:solidFill>
              </a:rPr>
              <a:pPr/>
              <a:t>4</a:t>
            </a:fld>
            <a:endParaRPr kumimoji="0" lang="en-US" altLang="ja-JP" dirty="0">
              <a:solidFill>
                <a:schemeClr val="accent1"/>
              </a:solidFill>
            </a:endParaRPr>
          </a:p>
        </p:txBody>
      </p:sp>
      <p:sp>
        <p:nvSpPr>
          <p:cNvPr id="60419" name="Oval 5"/>
          <p:cNvSpPr>
            <a:spLocks noChangeAspect="1" noChangeArrowheads="1"/>
          </p:cNvSpPr>
          <p:nvPr/>
        </p:nvSpPr>
        <p:spPr bwMode="auto">
          <a:xfrm>
            <a:off x="611188" y="2564904"/>
            <a:ext cx="2360612" cy="2301875"/>
          </a:xfrm>
          <a:prstGeom prst="ellipse">
            <a:avLst/>
          </a:prstGeom>
          <a:gradFill rotWithShape="1">
            <a:gsLst>
              <a:gs pos="0">
                <a:srgbClr val="C27474"/>
              </a:gs>
              <a:gs pos="100000">
                <a:srgbClr val="FF9999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ja-JP" altLang="en-US" sz="1800"/>
          </a:p>
        </p:txBody>
      </p:sp>
      <p:sp>
        <p:nvSpPr>
          <p:cNvPr id="60420" name="Oval 6"/>
          <p:cNvSpPr>
            <a:spLocks noChangeAspect="1" noChangeArrowheads="1"/>
          </p:cNvSpPr>
          <p:nvPr/>
        </p:nvSpPr>
        <p:spPr bwMode="auto">
          <a:xfrm>
            <a:off x="1014413" y="3946773"/>
            <a:ext cx="517525" cy="519113"/>
          </a:xfrm>
          <a:prstGeom prst="ellipse">
            <a:avLst/>
          </a:prstGeom>
          <a:gradFill rotWithShape="1">
            <a:gsLst>
              <a:gs pos="0">
                <a:srgbClr val="000076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ja-JP" altLang="en-US" sz="1800"/>
          </a:p>
        </p:txBody>
      </p:sp>
      <p:grpSp>
        <p:nvGrpSpPr>
          <p:cNvPr id="60421" name="Group 7"/>
          <p:cNvGrpSpPr>
            <a:grpSpLocks noChangeAspect="1"/>
          </p:cNvGrpSpPr>
          <p:nvPr/>
        </p:nvGrpSpPr>
        <p:grpSpPr bwMode="auto">
          <a:xfrm rot="10326886">
            <a:off x="1341438" y="3964236"/>
            <a:ext cx="809625" cy="177800"/>
            <a:chOff x="1338" y="1562"/>
            <a:chExt cx="1270" cy="280"/>
          </a:xfrm>
        </p:grpSpPr>
        <p:grpSp>
          <p:nvGrpSpPr>
            <p:cNvPr id="60459" name="Group 8"/>
            <p:cNvGrpSpPr>
              <a:grpSpLocks noChangeAspect="1"/>
            </p:cNvGrpSpPr>
            <p:nvPr/>
          </p:nvGrpSpPr>
          <p:grpSpPr bwMode="auto">
            <a:xfrm>
              <a:off x="1338" y="1562"/>
              <a:ext cx="366" cy="280"/>
              <a:chOff x="1338" y="1562"/>
              <a:chExt cx="366" cy="280"/>
            </a:xfrm>
          </p:grpSpPr>
          <p:sp>
            <p:nvSpPr>
              <p:cNvPr id="60469" name="Freeform 9"/>
              <p:cNvSpPr>
                <a:spLocks noChangeAspect="1"/>
              </p:cNvSpPr>
              <p:nvPr/>
            </p:nvSpPr>
            <p:spPr bwMode="auto">
              <a:xfrm>
                <a:off x="1338" y="1562"/>
                <a:ext cx="272" cy="280"/>
              </a:xfrm>
              <a:custGeom>
                <a:avLst/>
                <a:gdLst>
                  <a:gd name="T0" fmla="*/ 1 w 1503"/>
                  <a:gd name="T1" fmla="*/ 1 h 1777"/>
                  <a:gd name="T2" fmla="*/ 1 w 1503"/>
                  <a:gd name="T3" fmla="*/ 1 h 1777"/>
                  <a:gd name="T4" fmla="*/ 1 w 1503"/>
                  <a:gd name="T5" fmla="*/ 1 h 1777"/>
                  <a:gd name="T6" fmla="*/ 1 w 1503"/>
                  <a:gd name="T7" fmla="*/ 1 h 1777"/>
                  <a:gd name="T8" fmla="*/ 1 w 1503"/>
                  <a:gd name="T9" fmla="*/ 1 h 1777"/>
                  <a:gd name="T10" fmla="*/ 1 w 1503"/>
                  <a:gd name="T11" fmla="*/ 1 h 1777"/>
                  <a:gd name="T12" fmla="*/ 2 w 1503"/>
                  <a:gd name="T13" fmla="*/ 1 h 1777"/>
                  <a:gd name="T14" fmla="*/ 2 w 1503"/>
                  <a:gd name="T15" fmla="*/ 1 h 1777"/>
                  <a:gd name="T16" fmla="*/ 2 w 1503"/>
                  <a:gd name="T17" fmla="*/ 0 h 1777"/>
                  <a:gd name="T18" fmla="*/ 2 w 1503"/>
                  <a:gd name="T19" fmla="*/ 0 h 1777"/>
                  <a:gd name="T20" fmla="*/ 1 w 1503"/>
                  <a:gd name="T21" fmla="*/ 0 h 1777"/>
                  <a:gd name="T22" fmla="*/ 1 w 1503"/>
                  <a:gd name="T23" fmla="*/ 0 h 1777"/>
                  <a:gd name="T24" fmla="*/ 1 w 1503"/>
                  <a:gd name="T25" fmla="*/ 0 h 1777"/>
                  <a:gd name="T26" fmla="*/ 0 w 1503"/>
                  <a:gd name="T27" fmla="*/ 0 h 1777"/>
                  <a:gd name="T28" fmla="*/ 0 w 1503"/>
                  <a:gd name="T29" fmla="*/ 0 h 177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503"/>
                  <a:gd name="T46" fmla="*/ 0 h 1777"/>
                  <a:gd name="T47" fmla="*/ 1503 w 1503"/>
                  <a:gd name="T48" fmla="*/ 1777 h 177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503" h="1777">
                    <a:moveTo>
                      <a:pt x="544" y="1052"/>
                    </a:moveTo>
                    <a:cubicBezTo>
                      <a:pt x="540" y="1127"/>
                      <a:pt x="537" y="1203"/>
                      <a:pt x="544" y="1278"/>
                    </a:cubicBezTo>
                    <a:cubicBezTo>
                      <a:pt x="551" y="1353"/>
                      <a:pt x="551" y="1437"/>
                      <a:pt x="589" y="1505"/>
                    </a:cubicBezTo>
                    <a:cubicBezTo>
                      <a:pt x="627" y="1573"/>
                      <a:pt x="703" y="1642"/>
                      <a:pt x="771" y="1687"/>
                    </a:cubicBezTo>
                    <a:cubicBezTo>
                      <a:pt x="839" y="1732"/>
                      <a:pt x="915" y="1777"/>
                      <a:pt x="998" y="1777"/>
                    </a:cubicBezTo>
                    <a:cubicBezTo>
                      <a:pt x="1081" y="1777"/>
                      <a:pt x="1195" y="1740"/>
                      <a:pt x="1270" y="1687"/>
                    </a:cubicBezTo>
                    <a:cubicBezTo>
                      <a:pt x="1345" y="1634"/>
                      <a:pt x="1413" y="1543"/>
                      <a:pt x="1451" y="1460"/>
                    </a:cubicBezTo>
                    <a:cubicBezTo>
                      <a:pt x="1489" y="1377"/>
                      <a:pt x="1489" y="1286"/>
                      <a:pt x="1496" y="1188"/>
                    </a:cubicBezTo>
                    <a:cubicBezTo>
                      <a:pt x="1503" y="1090"/>
                      <a:pt x="1503" y="983"/>
                      <a:pt x="1496" y="870"/>
                    </a:cubicBezTo>
                    <a:cubicBezTo>
                      <a:pt x="1489" y="757"/>
                      <a:pt x="1481" y="605"/>
                      <a:pt x="1451" y="507"/>
                    </a:cubicBezTo>
                    <a:cubicBezTo>
                      <a:pt x="1421" y="409"/>
                      <a:pt x="1375" y="340"/>
                      <a:pt x="1315" y="280"/>
                    </a:cubicBezTo>
                    <a:cubicBezTo>
                      <a:pt x="1255" y="220"/>
                      <a:pt x="1179" y="182"/>
                      <a:pt x="1088" y="144"/>
                    </a:cubicBezTo>
                    <a:cubicBezTo>
                      <a:pt x="997" y="106"/>
                      <a:pt x="899" y="77"/>
                      <a:pt x="771" y="54"/>
                    </a:cubicBezTo>
                    <a:cubicBezTo>
                      <a:pt x="643" y="31"/>
                      <a:pt x="445" y="16"/>
                      <a:pt x="317" y="8"/>
                    </a:cubicBezTo>
                    <a:cubicBezTo>
                      <a:pt x="189" y="0"/>
                      <a:pt x="53" y="8"/>
                      <a:pt x="0" y="8"/>
                    </a:cubicBezTo>
                  </a:path>
                </a:pathLst>
              </a:custGeom>
              <a:noFill/>
              <a:ln w="57150" cmpd="sng">
                <a:solidFill>
                  <a:srgbClr val="66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470" name="Freeform 10"/>
              <p:cNvSpPr>
                <a:spLocks noChangeAspect="1"/>
              </p:cNvSpPr>
              <p:nvPr/>
            </p:nvSpPr>
            <p:spPr bwMode="auto">
              <a:xfrm>
                <a:off x="1432" y="1563"/>
                <a:ext cx="272" cy="182"/>
              </a:xfrm>
              <a:custGeom>
                <a:avLst/>
                <a:gdLst>
                  <a:gd name="T0" fmla="*/ 0 w 1504"/>
                  <a:gd name="T1" fmla="*/ 1 h 1096"/>
                  <a:gd name="T2" fmla="*/ 0 w 1504"/>
                  <a:gd name="T3" fmla="*/ 1 h 1096"/>
                  <a:gd name="T4" fmla="*/ 0 w 1504"/>
                  <a:gd name="T5" fmla="*/ 0 h 1096"/>
                  <a:gd name="T6" fmla="*/ 0 w 1504"/>
                  <a:gd name="T7" fmla="*/ 0 h 1096"/>
                  <a:gd name="T8" fmla="*/ 0 w 1504"/>
                  <a:gd name="T9" fmla="*/ 0 h 1096"/>
                  <a:gd name="T10" fmla="*/ 1 w 1504"/>
                  <a:gd name="T11" fmla="*/ 0 h 1096"/>
                  <a:gd name="T12" fmla="*/ 1 w 1504"/>
                  <a:gd name="T13" fmla="*/ 0 h 1096"/>
                  <a:gd name="T14" fmla="*/ 1 w 1504"/>
                  <a:gd name="T15" fmla="*/ 0 h 1096"/>
                  <a:gd name="T16" fmla="*/ 1 w 1504"/>
                  <a:gd name="T17" fmla="*/ 0 h 1096"/>
                  <a:gd name="T18" fmla="*/ 2 w 1504"/>
                  <a:gd name="T19" fmla="*/ 0 h 109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04"/>
                  <a:gd name="T31" fmla="*/ 0 h 1096"/>
                  <a:gd name="T32" fmla="*/ 1504 w 1504"/>
                  <a:gd name="T33" fmla="*/ 1096 h 109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04" h="1096">
                    <a:moveTo>
                      <a:pt x="7" y="1096"/>
                    </a:moveTo>
                    <a:cubicBezTo>
                      <a:pt x="3" y="1008"/>
                      <a:pt x="0" y="921"/>
                      <a:pt x="7" y="823"/>
                    </a:cubicBezTo>
                    <a:cubicBezTo>
                      <a:pt x="14" y="725"/>
                      <a:pt x="22" y="597"/>
                      <a:pt x="52" y="506"/>
                    </a:cubicBezTo>
                    <a:cubicBezTo>
                      <a:pt x="82" y="415"/>
                      <a:pt x="135" y="339"/>
                      <a:pt x="188" y="279"/>
                    </a:cubicBezTo>
                    <a:cubicBezTo>
                      <a:pt x="241" y="219"/>
                      <a:pt x="287" y="181"/>
                      <a:pt x="370" y="143"/>
                    </a:cubicBezTo>
                    <a:cubicBezTo>
                      <a:pt x="453" y="105"/>
                      <a:pt x="589" y="75"/>
                      <a:pt x="687" y="52"/>
                    </a:cubicBezTo>
                    <a:cubicBezTo>
                      <a:pt x="785" y="29"/>
                      <a:pt x="868" y="14"/>
                      <a:pt x="959" y="7"/>
                    </a:cubicBezTo>
                    <a:cubicBezTo>
                      <a:pt x="1050" y="0"/>
                      <a:pt x="1156" y="7"/>
                      <a:pt x="1232" y="7"/>
                    </a:cubicBezTo>
                    <a:cubicBezTo>
                      <a:pt x="1308" y="7"/>
                      <a:pt x="1368" y="0"/>
                      <a:pt x="1413" y="7"/>
                    </a:cubicBezTo>
                    <a:cubicBezTo>
                      <a:pt x="1458" y="14"/>
                      <a:pt x="1481" y="33"/>
                      <a:pt x="1504" y="52"/>
                    </a:cubicBezTo>
                  </a:path>
                </a:pathLst>
              </a:custGeom>
              <a:noFill/>
              <a:ln w="57150" cmpd="sng">
                <a:solidFill>
                  <a:srgbClr val="66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0460" name="Group 11"/>
            <p:cNvGrpSpPr>
              <a:grpSpLocks noChangeAspect="1"/>
            </p:cNvGrpSpPr>
            <p:nvPr/>
          </p:nvGrpSpPr>
          <p:grpSpPr bwMode="auto">
            <a:xfrm>
              <a:off x="1610" y="1562"/>
              <a:ext cx="366" cy="280"/>
              <a:chOff x="1338" y="1562"/>
              <a:chExt cx="366" cy="280"/>
            </a:xfrm>
          </p:grpSpPr>
          <p:sp>
            <p:nvSpPr>
              <p:cNvPr id="60467" name="Freeform 12"/>
              <p:cNvSpPr>
                <a:spLocks noChangeAspect="1"/>
              </p:cNvSpPr>
              <p:nvPr/>
            </p:nvSpPr>
            <p:spPr bwMode="auto">
              <a:xfrm>
                <a:off x="1338" y="1562"/>
                <a:ext cx="272" cy="280"/>
              </a:xfrm>
              <a:custGeom>
                <a:avLst/>
                <a:gdLst>
                  <a:gd name="T0" fmla="*/ 1 w 1503"/>
                  <a:gd name="T1" fmla="*/ 1 h 1777"/>
                  <a:gd name="T2" fmla="*/ 1 w 1503"/>
                  <a:gd name="T3" fmla="*/ 1 h 1777"/>
                  <a:gd name="T4" fmla="*/ 1 w 1503"/>
                  <a:gd name="T5" fmla="*/ 1 h 1777"/>
                  <a:gd name="T6" fmla="*/ 1 w 1503"/>
                  <a:gd name="T7" fmla="*/ 1 h 1777"/>
                  <a:gd name="T8" fmla="*/ 1 w 1503"/>
                  <a:gd name="T9" fmla="*/ 1 h 1777"/>
                  <a:gd name="T10" fmla="*/ 1 w 1503"/>
                  <a:gd name="T11" fmla="*/ 1 h 1777"/>
                  <a:gd name="T12" fmla="*/ 2 w 1503"/>
                  <a:gd name="T13" fmla="*/ 1 h 1777"/>
                  <a:gd name="T14" fmla="*/ 2 w 1503"/>
                  <a:gd name="T15" fmla="*/ 1 h 1777"/>
                  <a:gd name="T16" fmla="*/ 2 w 1503"/>
                  <a:gd name="T17" fmla="*/ 0 h 1777"/>
                  <a:gd name="T18" fmla="*/ 2 w 1503"/>
                  <a:gd name="T19" fmla="*/ 0 h 1777"/>
                  <a:gd name="T20" fmla="*/ 1 w 1503"/>
                  <a:gd name="T21" fmla="*/ 0 h 1777"/>
                  <a:gd name="T22" fmla="*/ 1 w 1503"/>
                  <a:gd name="T23" fmla="*/ 0 h 1777"/>
                  <a:gd name="T24" fmla="*/ 1 w 1503"/>
                  <a:gd name="T25" fmla="*/ 0 h 1777"/>
                  <a:gd name="T26" fmla="*/ 0 w 1503"/>
                  <a:gd name="T27" fmla="*/ 0 h 1777"/>
                  <a:gd name="T28" fmla="*/ 0 w 1503"/>
                  <a:gd name="T29" fmla="*/ 0 h 177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503"/>
                  <a:gd name="T46" fmla="*/ 0 h 1777"/>
                  <a:gd name="T47" fmla="*/ 1503 w 1503"/>
                  <a:gd name="T48" fmla="*/ 1777 h 177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503" h="1777">
                    <a:moveTo>
                      <a:pt x="544" y="1052"/>
                    </a:moveTo>
                    <a:cubicBezTo>
                      <a:pt x="540" y="1127"/>
                      <a:pt x="537" y="1203"/>
                      <a:pt x="544" y="1278"/>
                    </a:cubicBezTo>
                    <a:cubicBezTo>
                      <a:pt x="551" y="1353"/>
                      <a:pt x="551" y="1437"/>
                      <a:pt x="589" y="1505"/>
                    </a:cubicBezTo>
                    <a:cubicBezTo>
                      <a:pt x="627" y="1573"/>
                      <a:pt x="703" y="1642"/>
                      <a:pt x="771" y="1687"/>
                    </a:cubicBezTo>
                    <a:cubicBezTo>
                      <a:pt x="839" y="1732"/>
                      <a:pt x="915" y="1777"/>
                      <a:pt x="998" y="1777"/>
                    </a:cubicBezTo>
                    <a:cubicBezTo>
                      <a:pt x="1081" y="1777"/>
                      <a:pt x="1195" y="1740"/>
                      <a:pt x="1270" y="1687"/>
                    </a:cubicBezTo>
                    <a:cubicBezTo>
                      <a:pt x="1345" y="1634"/>
                      <a:pt x="1413" y="1543"/>
                      <a:pt x="1451" y="1460"/>
                    </a:cubicBezTo>
                    <a:cubicBezTo>
                      <a:pt x="1489" y="1377"/>
                      <a:pt x="1489" y="1286"/>
                      <a:pt x="1496" y="1188"/>
                    </a:cubicBezTo>
                    <a:cubicBezTo>
                      <a:pt x="1503" y="1090"/>
                      <a:pt x="1503" y="983"/>
                      <a:pt x="1496" y="870"/>
                    </a:cubicBezTo>
                    <a:cubicBezTo>
                      <a:pt x="1489" y="757"/>
                      <a:pt x="1481" y="605"/>
                      <a:pt x="1451" y="507"/>
                    </a:cubicBezTo>
                    <a:cubicBezTo>
                      <a:pt x="1421" y="409"/>
                      <a:pt x="1375" y="340"/>
                      <a:pt x="1315" y="280"/>
                    </a:cubicBezTo>
                    <a:cubicBezTo>
                      <a:pt x="1255" y="220"/>
                      <a:pt x="1179" y="182"/>
                      <a:pt x="1088" y="144"/>
                    </a:cubicBezTo>
                    <a:cubicBezTo>
                      <a:pt x="997" y="106"/>
                      <a:pt x="899" y="77"/>
                      <a:pt x="771" y="54"/>
                    </a:cubicBezTo>
                    <a:cubicBezTo>
                      <a:pt x="643" y="31"/>
                      <a:pt x="445" y="16"/>
                      <a:pt x="317" y="8"/>
                    </a:cubicBezTo>
                    <a:cubicBezTo>
                      <a:pt x="189" y="0"/>
                      <a:pt x="53" y="8"/>
                      <a:pt x="0" y="8"/>
                    </a:cubicBezTo>
                  </a:path>
                </a:pathLst>
              </a:custGeom>
              <a:noFill/>
              <a:ln w="57150" cmpd="sng">
                <a:solidFill>
                  <a:srgbClr val="66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468" name="Freeform 13"/>
              <p:cNvSpPr>
                <a:spLocks noChangeAspect="1"/>
              </p:cNvSpPr>
              <p:nvPr/>
            </p:nvSpPr>
            <p:spPr bwMode="auto">
              <a:xfrm>
                <a:off x="1432" y="1563"/>
                <a:ext cx="272" cy="182"/>
              </a:xfrm>
              <a:custGeom>
                <a:avLst/>
                <a:gdLst>
                  <a:gd name="T0" fmla="*/ 0 w 1504"/>
                  <a:gd name="T1" fmla="*/ 1 h 1096"/>
                  <a:gd name="T2" fmla="*/ 0 w 1504"/>
                  <a:gd name="T3" fmla="*/ 1 h 1096"/>
                  <a:gd name="T4" fmla="*/ 0 w 1504"/>
                  <a:gd name="T5" fmla="*/ 0 h 1096"/>
                  <a:gd name="T6" fmla="*/ 0 w 1504"/>
                  <a:gd name="T7" fmla="*/ 0 h 1096"/>
                  <a:gd name="T8" fmla="*/ 0 w 1504"/>
                  <a:gd name="T9" fmla="*/ 0 h 1096"/>
                  <a:gd name="T10" fmla="*/ 1 w 1504"/>
                  <a:gd name="T11" fmla="*/ 0 h 1096"/>
                  <a:gd name="T12" fmla="*/ 1 w 1504"/>
                  <a:gd name="T13" fmla="*/ 0 h 1096"/>
                  <a:gd name="T14" fmla="*/ 1 w 1504"/>
                  <a:gd name="T15" fmla="*/ 0 h 1096"/>
                  <a:gd name="T16" fmla="*/ 1 w 1504"/>
                  <a:gd name="T17" fmla="*/ 0 h 1096"/>
                  <a:gd name="T18" fmla="*/ 2 w 1504"/>
                  <a:gd name="T19" fmla="*/ 0 h 109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04"/>
                  <a:gd name="T31" fmla="*/ 0 h 1096"/>
                  <a:gd name="T32" fmla="*/ 1504 w 1504"/>
                  <a:gd name="T33" fmla="*/ 1096 h 109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04" h="1096">
                    <a:moveTo>
                      <a:pt x="7" y="1096"/>
                    </a:moveTo>
                    <a:cubicBezTo>
                      <a:pt x="3" y="1008"/>
                      <a:pt x="0" y="921"/>
                      <a:pt x="7" y="823"/>
                    </a:cubicBezTo>
                    <a:cubicBezTo>
                      <a:pt x="14" y="725"/>
                      <a:pt x="22" y="597"/>
                      <a:pt x="52" y="506"/>
                    </a:cubicBezTo>
                    <a:cubicBezTo>
                      <a:pt x="82" y="415"/>
                      <a:pt x="135" y="339"/>
                      <a:pt x="188" y="279"/>
                    </a:cubicBezTo>
                    <a:cubicBezTo>
                      <a:pt x="241" y="219"/>
                      <a:pt x="287" y="181"/>
                      <a:pt x="370" y="143"/>
                    </a:cubicBezTo>
                    <a:cubicBezTo>
                      <a:pt x="453" y="105"/>
                      <a:pt x="589" y="75"/>
                      <a:pt x="687" y="52"/>
                    </a:cubicBezTo>
                    <a:cubicBezTo>
                      <a:pt x="785" y="29"/>
                      <a:pt x="868" y="14"/>
                      <a:pt x="959" y="7"/>
                    </a:cubicBezTo>
                    <a:cubicBezTo>
                      <a:pt x="1050" y="0"/>
                      <a:pt x="1156" y="7"/>
                      <a:pt x="1232" y="7"/>
                    </a:cubicBezTo>
                    <a:cubicBezTo>
                      <a:pt x="1308" y="7"/>
                      <a:pt x="1368" y="0"/>
                      <a:pt x="1413" y="7"/>
                    </a:cubicBezTo>
                    <a:cubicBezTo>
                      <a:pt x="1458" y="14"/>
                      <a:pt x="1481" y="33"/>
                      <a:pt x="1504" y="52"/>
                    </a:cubicBezTo>
                  </a:path>
                </a:pathLst>
              </a:custGeom>
              <a:noFill/>
              <a:ln w="57150" cmpd="sng">
                <a:solidFill>
                  <a:srgbClr val="66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0461" name="Group 14"/>
            <p:cNvGrpSpPr>
              <a:grpSpLocks noChangeAspect="1"/>
            </p:cNvGrpSpPr>
            <p:nvPr/>
          </p:nvGrpSpPr>
          <p:grpSpPr bwMode="auto">
            <a:xfrm>
              <a:off x="1924" y="1562"/>
              <a:ext cx="366" cy="280"/>
              <a:chOff x="1338" y="1562"/>
              <a:chExt cx="366" cy="280"/>
            </a:xfrm>
          </p:grpSpPr>
          <p:sp>
            <p:nvSpPr>
              <p:cNvPr id="60465" name="Freeform 15"/>
              <p:cNvSpPr>
                <a:spLocks noChangeAspect="1"/>
              </p:cNvSpPr>
              <p:nvPr/>
            </p:nvSpPr>
            <p:spPr bwMode="auto">
              <a:xfrm>
                <a:off x="1338" y="1562"/>
                <a:ext cx="272" cy="280"/>
              </a:xfrm>
              <a:custGeom>
                <a:avLst/>
                <a:gdLst>
                  <a:gd name="T0" fmla="*/ 1 w 1503"/>
                  <a:gd name="T1" fmla="*/ 1 h 1777"/>
                  <a:gd name="T2" fmla="*/ 1 w 1503"/>
                  <a:gd name="T3" fmla="*/ 1 h 1777"/>
                  <a:gd name="T4" fmla="*/ 1 w 1503"/>
                  <a:gd name="T5" fmla="*/ 1 h 1777"/>
                  <a:gd name="T6" fmla="*/ 1 w 1503"/>
                  <a:gd name="T7" fmla="*/ 1 h 1777"/>
                  <a:gd name="T8" fmla="*/ 1 w 1503"/>
                  <a:gd name="T9" fmla="*/ 1 h 1777"/>
                  <a:gd name="T10" fmla="*/ 1 w 1503"/>
                  <a:gd name="T11" fmla="*/ 1 h 1777"/>
                  <a:gd name="T12" fmla="*/ 2 w 1503"/>
                  <a:gd name="T13" fmla="*/ 1 h 1777"/>
                  <a:gd name="T14" fmla="*/ 2 w 1503"/>
                  <a:gd name="T15" fmla="*/ 1 h 1777"/>
                  <a:gd name="T16" fmla="*/ 2 w 1503"/>
                  <a:gd name="T17" fmla="*/ 0 h 1777"/>
                  <a:gd name="T18" fmla="*/ 2 w 1503"/>
                  <a:gd name="T19" fmla="*/ 0 h 1777"/>
                  <a:gd name="T20" fmla="*/ 1 w 1503"/>
                  <a:gd name="T21" fmla="*/ 0 h 1777"/>
                  <a:gd name="T22" fmla="*/ 1 w 1503"/>
                  <a:gd name="T23" fmla="*/ 0 h 1777"/>
                  <a:gd name="T24" fmla="*/ 1 w 1503"/>
                  <a:gd name="T25" fmla="*/ 0 h 1777"/>
                  <a:gd name="T26" fmla="*/ 0 w 1503"/>
                  <a:gd name="T27" fmla="*/ 0 h 1777"/>
                  <a:gd name="T28" fmla="*/ 0 w 1503"/>
                  <a:gd name="T29" fmla="*/ 0 h 177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503"/>
                  <a:gd name="T46" fmla="*/ 0 h 1777"/>
                  <a:gd name="T47" fmla="*/ 1503 w 1503"/>
                  <a:gd name="T48" fmla="*/ 1777 h 177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503" h="1777">
                    <a:moveTo>
                      <a:pt x="544" y="1052"/>
                    </a:moveTo>
                    <a:cubicBezTo>
                      <a:pt x="540" y="1127"/>
                      <a:pt x="537" y="1203"/>
                      <a:pt x="544" y="1278"/>
                    </a:cubicBezTo>
                    <a:cubicBezTo>
                      <a:pt x="551" y="1353"/>
                      <a:pt x="551" y="1437"/>
                      <a:pt x="589" y="1505"/>
                    </a:cubicBezTo>
                    <a:cubicBezTo>
                      <a:pt x="627" y="1573"/>
                      <a:pt x="703" y="1642"/>
                      <a:pt x="771" y="1687"/>
                    </a:cubicBezTo>
                    <a:cubicBezTo>
                      <a:pt x="839" y="1732"/>
                      <a:pt x="915" y="1777"/>
                      <a:pt x="998" y="1777"/>
                    </a:cubicBezTo>
                    <a:cubicBezTo>
                      <a:pt x="1081" y="1777"/>
                      <a:pt x="1195" y="1740"/>
                      <a:pt x="1270" y="1687"/>
                    </a:cubicBezTo>
                    <a:cubicBezTo>
                      <a:pt x="1345" y="1634"/>
                      <a:pt x="1413" y="1543"/>
                      <a:pt x="1451" y="1460"/>
                    </a:cubicBezTo>
                    <a:cubicBezTo>
                      <a:pt x="1489" y="1377"/>
                      <a:pt x="1489" y="1286"/>
                      <a:pt x="1496" y="1188"/>
                    </a:cubicBezTo>
                    <a:cubicBezTo>
                      <a:pt x="1503" y="1090"/>
                      <a:pt x="1503" y="983"/>
                      <a:pt x="1496" y="870"/>
                    </a:cubicBezTo>
                    <a:cubicBezTo>
                      <a:pt x="1489" y="757"/>
                      <a:pt x="1481" y="605"/>
                      <a:pt x="1451" y="507"/>
                    </a:cubicBezTo>
                    <a:cubicBezTo>
                      <a:pt x="1421" y="409"/>
                      <a:pt x="1375" y="340"/>
                      <a:pt x="1315" y="280"/>
                    </a:cubicBezTo>
                    <a:cubicBezTo>
                      <a:pt x="1255" y="220"/>
                      <a:pt x="1179" y="182"/>
                      <a:pt x="1088" y="144"/>
                    </a:cubicBezTo>
                    <a:cubicBezTo>
                      <a:pt x="997" y="106"/>
                      <a:pt x="899" y="77"/>
                      <a:pt x="771" y="54"/>
                    </a:cubicBezTo>
                    <a:cubicBezTo>
                      <a:pt x="643" y="31"/>
                      <a:pt x="445" y="16"/>
                      <a:pt x="317" y="8"/>
                    </a:cubicBezTo>
                    <a:cubicBezTo>
                      <a:pt x="189" y="0"/>
                      <a:pt x="53" y="8"/>
                      <a:pt x="0" y="8"/>
                    </a:cubicBezTo>
                  </a:path>
                </a:pathLst>
              </a:custGeom>
              <a:noFill/>
              <a:ln w="57150" cmpd="sng">
                <a:solidFill>
                  <a:srgbClr val="66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466" name="Freeform 16"/>
              <p:cNvSpPr>
                <a:spLocks noChangeAspect="1"/>
              </p:cNvSpPr>
              <p:nvPr/>
            </p:nvSpPr>
            <p:spPr bwMode="auto">
              <a:xfrm>
                <a:off x="1432" y="1563"/>
                <a:ext cx="272" cy="182"/>
              </a:xfrm>
              <a:custGeom>
                <a:avLst/>
                <a:gdLst>
                  <a:gd name="T0" fmla="*/ 0 w 1504"/>
                  <a:gd name="T1" fmla="*/ 1 h 1096"/>
                  <a:gd name="T2" fmla="*/ 0 w 1504"/>
                  <a:gd name="T3" fmla="*/ 1 h 1096"/>
                  <a:gd name="T4" fmla="*/ 0 w 1504"/>
                  <a:gd name="T5" fmla="*/ 0 h 1096"/>
                  <a:gd name="T6" fmla="*/ 0 w 1504"/>
                  <a:gd name="T7" fmla="*/ 0 h 1096"/>
                  <a:gd name="T8" fmla="*/ 0 w 1504"/>
                  <a:gd name="T9" fmla="*/ 0 h 1096"/>
                  <a:gd name="T10" fmla="*/ 1 w 1504"/>
                  <a:gd name="T11" fmla="*/ 0 h 1096"/>
                  <a:gd name="T12" fmla="*/ 1 w 1504"/>
                  <a:gd name="T13" fmla="*/ 0 h 1096"/>
                  <a:gd name="T14" fmla="*/ 1 w 1504"/>
                  <a:gd name="T15" fmla="*/ 0 h 1096"/>
                  <a:gd name="T16" fmla="*/ 1 w 1504"/>
                  <a:gd name="T17" fmla="*/ 0 h 1096"/>
                  <a:gd name="T18" fmla="*/ 2 w 1504"/>
                  <a:gd name="T19" fmla="*/ 0 h 109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04"/>
                  <a:gd name="T31" fmla="*/ 0 h 1096"/>
                  <a:gd name="T32" fmla="*/ 1504 w 1504"/>
                  <a:gd name="T33" fmla="*/ 1096 h 109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04" h="1096">
                    <a:moveTo>
                      <a:pt x="7" y="1096"/>
                    </a:moveTo>
                    <a:cubicBezTo>
                      <a:pt x="3" y="1008"/>
                      <a:pt x="0" y="921"/>
                      <a:pt x="7" y="823"/>
                    </a:cubicBezTo>
                    <a:cubicBezTo>
                      <a:pt x="14" y="725"/>
                      <a:pt x="22" y="597"/>
                      <a:pt x="52" y="506"/>
                    </a:cubicBezTo>
                    <a:cubicBezTo>
                      <a:pt x="82" y="415"/>
                      <a:pt x="135" y="339"/>
                      <a:pt x="188" y="279"/>
                    </a:cubicBezTo>
                    <a:cubicBezTo>
                      <a:pt x="241" y="219"/>
                      <a:pt x="287" y="181"/>
                      <a:pt x="370" y="143"/>
                    </a:cubicBezTo>
                    <a:cubicBezTo>
                      <a:pt x="453" y="105"/>
                      <a:pt x="589" y="75"/>
                      <a:pt x="687" y="52"/>
                    </a:cubicBezTo>
                    <a:cubicBezTo>
                      <a:pt x="785" y="29"/>
                      <a:pt x="868" y="14"/>
                      <a:pt x="959" y="7"/>
                    </a:cubicBezTo>
                    <a:cubicBezTo>
                      <a:pt x="1050" y="0"/>
                      <a:pt x="1156" y="7"/>
                      <a:pt x="1232" y="7"/>
                    </a:cubicBezTo>
                    <a:cubicBezTo>
                      <a:pt x="1308" y="7"/>
                      <a:pt x="1368" y="0"/>
                      <a:pt x="1413" y="7"/>
                    </a:cubicBezTo>
                    <a:cubicBezTo>
                      <a:pt x="1458" y="14"/>
                      <a:pt x="1481" y="33"/>
                      <a:pt x="1504" y="52"/>
                    </a:cubicBezTo>
                  </a:path>
                </a:pathLst>
              </a:custGeom>
              <a:noFill/>
              <a:ln w="57150" cmpd="sng">
                <a:solidFill>
                  <a:srgbClr val="66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0462" name="Group 17"/>
            <p:cNvGrpSpPr>
              <a:grpSpLocks noChangeAspect="1"/>
            </p:cNvGrpSpPr>
            <p:nvPr/>
          </p:nvGrpSpPr>
          <p:grpSpPr bwMode="auto">
            <a:xfrm>
              <a:off x="2242" y="1562"/>
              <a:ext cx="366" cy="280"/>
              <a:chOff x="1338" y="1562"/>
              <a:chExt cx="366" cy="280"/>
            </a:xfrm>
          </p:grpSpPr>
          <p:sp>
            <p:nvSpPr>
              <p:cNvPr id="60463" name="Freeform 18"/>
              <p:cNvSpPr>
                <a:spLocks noChangeAspect="1"/>
              </p:cNvSpPr>
              <p:nvPr/>
            </p:nvSpPr>
            <p:spPr bwMode="auto">
              <a:xfrm>
                <a:off x="1338" y="1562"/>
                <a:ext cx="272" cy="280"/>
              </a:xfrm>
              <a:custGeom>
                <a:avLst/>
                <a:gdLst>
                  <a:gd name="T0" fmla="*/ 1 w 1503"/>
                  <a:gd name="T1" fmla="*/ 1 h 1777"/>
                  <a:gd name="T2" fmla="*/ 1 w 1503"/>
                  <a:gd name="T3" fmla="*/ 1 h 1777"/>
                  <a:gd name="T4" fmla="*/ 1 w 1503"/>
                  <a:gd name="T5" fmla="*/ 1 h 1777"/>
                  <a:gd name="T6" fmla="*/ 1 w 1503"/>
                  <a:gd name="T7" fmla="*/ 1 h 1777"/>
                  <a:gd name="T8" fmla="*/ 1 w 1503"/>
                  <a:gd name="T9" fmla="*/ 1 h 1777"/>
                  <a:gd name="T10" fmla="*/ 1 w 1503"/>
                  <a:gd name="T11" fmla="*/ 1 h 1777"/>
                  <a:gd name="T12" fmla="*/ 2 w 1503"/>
                  <a:gd name="T13" fmla="*/ 1 h 1777"/>
                  <a:gd name="T14" fmla="*/ 2 w 1503"/>
                  <a:gd name="T15" fmla="*/ 1 h 1777"/>
                  <a:gd name="T16" fmla="*/ 2 w 1503"/>
                  <a:gd name="T17" fmla="*/ 0 h 1777"/>
                  <a:gd name="T18" fmla="*/ 2 w 1503"/>
                  <a:gd name="T19" fmla="*/ 0 h 1777"/>
                  <a:gd name="T20" fmla="*/ 1 w 1503"/>
                  <a:gd name="T21" fmla="*/ 0 h 1777"/>
                  <a:gd name="T22" fmla="*/ 1 w 1503"/>
                  <a:gd name="T23" fmla="*/ 0 h 1777"/>
                  <a:gd name="T24" fmla="*/ 1 w 1503"/>
                  <a:gd name="T25" fmla="*/ 0 h 1777"/>
                  <a:gd name="T26" fmla="*/ 0 w 1503"/>
                  <a:gd name="T27" fmla="*/ 0 h 1777"/>
                  <a:gd name="T28" fmla="*/ 0 w 1503"/>
                  <a:gd name="T29" fmla="*/ 0 h 177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503"/>
                  <a:gd name="T46" fmla="*/ 0 h 1777"/>
                  <a:gd name="T47" fmla="*/ 1503 w 1503"/>
                  <a:gd name="T48" fmla="*/ 1777 h 177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503" h="1777">
                    <a:moveTo>
                      <a:pt x="544" y="1052"/>
                    </a:moveTo>
                    <a:cubicBezTo>
                      <a:pt x="540" y="1127"/>
                      <a:pt x="537" y="1203"/>
                      <a:pt x="544" y="1278"/>
                    </a:cubicBezTo>
                    <a:cubicBezTo>
                      <a:pt x="551" y="1353"/>
                      <a:pt x="551" y="1437"/>
                      <a:pt x="589" y="1505"/>
                    </a:cubicBezTo>
                    <a:cubicBezTo>
                      <a:pt x="627" y="1573"/>
                      <a:pt x="703" y="1642"/>
                      <a:pt x="771" y="1687"/>
                    </a:cubicBezTo>
                    <a:cubicBezTo>
                      <a:pt x="839" y="1732"/>
                      <a:pt x="915" y="1777"/>
                      <a:pt x="998" y="1777"/>
                    </a:cubicBezTo>
                    <a:cubicBezTo>
                      <a:pt x="1081" y="1777"/>
                      <a:pt x="1195" y="1740"/>
                      <a:pt x="1270" y="1687"/>
                    </a:cubicBezTo>
                    <a:cubicBezTo>
                      <a:pt x="1345" y="1634"/>
                      <a:pt x="1413" y="1543"/>
                      <a:pt x="1451" y="1460"/>
                    </a:cubicBezTo>
                    <a:cubicBezTo>
                      <a:pt x="1489" y="1377"/>
                      <a:pt x="1489" y="1286"/>
                      <a:pt x="1496" y="1188"/>
                    </a:cubicBezTo>
                    <a:cubicBezTo>
                      <a:pt x="1503" y="1090"/>
                      <a:pt x="1503" y="983"/>
                      <a:pt x="1496" y="870"/>
                    </a:cubicBezTo>
                    <a:cubicBezTo>
                      <a:pt x="1489" y="757"/>
                      <a:pt x="1481" y="605"/>
                      <a:pt x="1451" y="507"/>
                    </a:cubicBezTo>
                    <a:cubicBezTo>
                      <a:pt x="1421" y="409"/>
                      <a:pt x="1375" y="340"/>
                      <a:pt x="1315" y="280"/>
                    </a:cubicBezTo>
                    <a:cubicBezTo>
                      <a:pt x="1255" y="220"/>
                      <a:pt x="1179" y="182"/>
                      <a:pt x="1088" y="144"/>
                    </a:cubicBezTo>
                    <a:cubicBezTo>
                      <a:pt x="997" y="106"/>
                      <a:pt x="899" y="77"/>
                      <a:pt x="771" y="54"/>
                    </a:cubicBezTo>
                    <a:cubicBezTo>
                      <a:pt x="643" y="31"/>
                      <a:pt x="445" y="16"/>
                      <a:pt x="317" y="8"/>
                    </a:cubicBezTo>
                    <a:cubicBezTo>
                      <a:pt x="189" y="0"/>
                      <a:pt x="53" y="8"/>
                      <a:pt x="0" y="8"/>
                    </a:cubicBezTo>
                  </a:path>
                </a:pathLst>
              </a:custGeom>
              <a:noFill/>
              <a:ln w="57150" cmpd="sng">
                <a:solidFill>
                  <a:srgbClr val="66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464" name="Freeform 19"/>
              <p:cNvSpPr>
                <a:spLocks noChangeAspect="1"/>
              </p:cNvSpPr>
              <p:nvPr/>
            </p:nvSpPr>
            <p:spPr bwMode="auto">
              <a:xfrm>
                <a:off x="1432" y="1563"/>
                <a:ext cx="272" cy="182"/>
              </a:xfrm>
              <a:custGeom>
                <a:avLst/>
                <a:gdLst>
                  <a:gd name="T0" fmla="*/ 0 w 1504"/>
                  <a:gd name="T1" fmla="*/ 1 h 1096"/>
                  <a:gd name="T2" fmla="*/ 0 w 1504"/>
                  <a:gd name="T3" fmla="*/ 1 h 1096"/>
                  <a:gd name="T4" fmla="*/ 0 w 1504"/>
                  <a:gd name="T5" fmla="*/ 0 h 1096"/>
                  <a:gd name="T6" fmla="*/ 0 w 1504"/>
                  <a:gd name="T7" fmla="*/ 0 h 1096"/>
                  <a:gd name="T8" fmla="*/ 0 w 1504"/>
                  <a:gd name="T9" fmla="*/ 0 h 1096"/>
                  <a:gd name="T10" fmla="*/ 1 w 1504"/>
                  <a:gd name="T11" fmla="*/ 0 h 1096"/>
                  <a:gd name="T12" fmla="*/ 1 w 1504"/>
                  <a:gd name="T13" fmla="*/ 0 h 1096"/>
                  <a:gd name="T14" fmla="*/ 1 w 1504"/>
                  <a:gd name="T15" fmla="*/ 0 h 1096"/>
                  <a:gd name="T16" fmla="*/ 1 w 1504"/>
                  <a:gd name="T17" fmla="*/ 0 h 1096"/>
                  <a:gd name="T18" fmla="*/ 2 w 1504"/>
                  <a:gd name="T19" fmla="*/ 0 h 109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04"/>
                  <a:gd name="T31" fmla="*/ 0 h 1096"/>
                  <a:gd name="T32" fmla="*/ 1504 w 1504"/>
                  <a:gd name="T33" fmla="*/ 1096 h 109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04" h="1096">
                    <a:moveTo>
                      <a:pt x="7" y="1096"/>
                    </a:moveTo>
                    <a:cubicBezTo>
                      <a:pt x="3" y="1008"/>
                      <a:pt x="0" y="921"/>
                      <a:pt x="7" y="823"/>
                    </a:cubicBezTo>
                    <a:cubicBezTo>
                      <a:pt x="14" y="725"/>
                      <a:pt x="22" y="597"/>
                      <a:pt x="52" y="506"/>
                    </a:cubicBezTo>
                    <a:cubicBezTo>
                      <a:pt x="82" y="415"/>
                      <a:pt x="135" y="339"/>
                      <a:pt x="188" y="279"/>
                    </a:cubicBezTo>
                    <a:cubicBezTo>
                      <a:pt x="241" y="219"/>
                      <a:pt x="287" y="181"/>
                      <a:pt x="370" y="143"/>
                    </a:cubicBezTo>
                    <a:cubicBezTo>
                      <a:pt x="453" y="105"/>
                      <a:pt x="589" y="75"/>
                      <a:pt x="687" y="52"/>
                    </a:cubicBezTo>
                    <a:cubicBezTo>
                      <a:pt x="785" y="29"/>
                      <a:pt x="868" y="14"/>
                      <a:pt x="959" y="7"/>
                    </a:cubicBezTo>
                    <a:cubicBezTo>
                      <a:pt x="1050" y="0"/>
                      <a:pt x="1156" y="7"/>
                      <a:pt x="1232" y="7"/>
                    </a:cubicBezTo>
                    <a:cubicBezTo>
                      <a:pt x="1308" y="7"/>
                      <a:pt x="1368" y="0"/>
                      <a:pt x="1413" y="7"/>
                    </a:cubicBezTo>
                    <a:cubicBezTo>
                      <a:pt x="1458" y="14"/>
                      <a:pt x="1481" y="33"/>
                      <a:pt x="1504" y="52"/>
                    </a:cubicBezTo>
                  </a:path>
                </a:pathLst>
              </a:custGeom>
              <a:noFill/>
              <a:ln w="57150" cmpd="sng">
                <a:solidFill>
                  <a:srgbClr val="66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60422" name="Oval 20"/>
          <p:cNvSpPr>
            <a:spLocks noChangeAspect="1" noChangeArrowheads="1"/>
          </p:cNvSpPr>
          <p:nvPr/>
        </p:nvSpPr>
        <p:spPr bwMode="auto">
          <a:xfrm>
            <a:off x="2108200" y="3775323"/>
            <a:ext cx="517525" cy="519113"/>
          </a:xfrm>
          <a:prstGeom prst="ellipse">
            <a:avLst/>
          </a:prstGeom>
          <a:gradFill rotWithShape="1">
            <a:gsLst>
              <a:gs pos="0">
                <a:srgbClr val="007600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ja-JP" altLang="en-US" sz="1800"/>
          </a:p>
        </p:txBody>
      </p:sp>
      <p:grpSp>
        <p:nvGrpSpPr>
          <p:cNvPr id="60423" name="Group 21"/>
          <p:cNvGrpSpPr>
            <a:grpSpLocks noChangeAspect="1"/>
          </p:cNvGrpSpPr>
          <p:nvPr/>
        </p:nvGrpSpPr>
        <p:grpSpPr bwMode="auto">
          <a:xfrm rot="3374904">
            <a:off x="1621631" y="3568155"/>
            <a:ext cx="808037" cy="177800"/>
            <a:chOff x="1338" y="1562"/>
            <a:chExt cx="1270" cy="280"/>
          </a:xfrm>
        </p:grpSpPr>
        <p:grpSp>
          <p:nvGrpSpPr>
            <p:cNvPr id="60447" name="Group 22"/>
            <p:cNvGrpSpPr>
              <a:grpSpLocks noChangeAspect="1"/>
            </p:cNvGrpSpPr>
            <p:nvPr/>
          </p:nvGrpSpPr>
          <p:grpSpPr bwMode="auto">
            <a:xfrm>
              <a:off x="1338" y="1562"/>
              <a:ext cx="366" cy="280"/>
              <a:chOff x="1338" y="1562"/>
              <a:chExt cx="366" cy="280"/>
            </a:xfrm>
          </p:grpSpPr>
          <p:sp>
            <p:nvSpPr>
              <p:cNvPr id="60457" name="Freeform 23"/>
              <p:cNvSpPr>
                <a:spLocks noChangeAspect="1"/>
              </p:cNvSpPr>
              <p:nvPr/>
            </p:nvSpPr>
            <p:spPr bwMode="auto">
              <a:xfrm>
                <a:off x="1338" y="1562"/>
                <a:ext cx="272" cy="280"/>
              </a:xfrm>
              <a:custGeom>
                <a:avLst/>
                <a:gdLst>
                  <a:gd name="T0" fmla="*/ 1 w 1503"/>
                  <a:gd name="T1" fmla="*/ 1 h 1777"/>
                  <a:gd name="T2" fmla="*/ 1 w 1503"/>
                  <a:gd name="T3" fmla="*/ 1 h 1777"/>
                  <a:gd name="T4" fmla="*/ 1 w 1503"/>
                  <a:gd name="T5" fmla="*/ 1 h 1777"/>
                  <a:gd name="T6" fmla="*/ 1 w 1503"/>
                  <a:gd name="T7" fmla="*/ 1 h 1777"/>
                  <a:gd name="T8" fmla="*/ 1 w 1503"/>
                  <a:gd name="T9" fmla="*/ 1 h 1777"/>
                  <a:gd name="T10" fmla="*/ 1 w 1503"/>
                  <a:gd name="T11" fmla="*/ 1 h 1777"/>
                  <a:gd name="T12" fmla="*/ 2 w 1503"/>
                  <a:gd name="T13" fmla="*/ 1 h 1777"/>
                  <a:gd name="T14" fmla="*/ 2 w 1503"/>
                  <a:gd name="T15" fmla="*/ 1 h 1777"/>
                  <a:gd name="T16" fmla="*/ 2 w 1503"/>
                  <a:gd name="T17" fmla="*/ 0 h 1777"/>
                  <a:gd name="T18" fmla="*/ 2 w 1503"/>
                  <a:gd name="T19" fmla="*/ 0 h 1777"/>
                  <a:gd name="T20" fmla="*/ 1 w 1503"/>
                  <a:gd name="T21" fmla="*/ 0 h 1777"/>
                  <a:gd name="T22" fmla="*/ 1 w 1503"/>
                  <a:gd name="T23" fmla="*/ 0 h 1777"/>
                  <a:gd name="T24" fmla="*/ 1 w 1503"/>
                  <a:gd name="T25" fmla="*/ 0 h 1777"/>
                  <a:gd name="T26" fmla="*/ 0 w 1503"/>
                  <a:gd name="T27" fmla="*/ 0 h 1777"/>
                  <a:gd name="T28" fmla="*/ 0 w 1503"/>
                  <a:gd name="T29" fmla="*/ 0 h 177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503"/>
                  <a:gd name="T46" fmla="*/ 0 h 1777"/>
                  <a:gd name="T47" fmla="*/ 1503 w 1503"/>
                  <a:gd name="T48" fmla="*/ 1777 h 177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503" h="1777">
                    <a:moveTo>
                      <a:pt x="544" y="1052"/>
                    </a:moveTo>
                    <a:cubicBezTo>
                      <a:pt x="540" y="1127"/>
                      <a:pt x="537" y="1203"/>
                      <a:pt x="544" y="1278"/>
                    </a:cubicBezTo>
                    <a:cubicBezTo>
                      <a:pt x="551" y="1353"/>
                      <a:pt x="551" y="1437"/>
                      <a:pt x="589" y="1505"/>
                    </a:cubicBezTo>
                    <a:cubicBezTo>
                      <a:pt x="627" y="1573"/>
                      <a:pt x="703" y="1642"/>
                      <a:pt x="771" y="1687"/>
                    </a:cubicBezTo>
                    <a:cubicBezTo>
                      <a:pt x="839" y="1732"/>
                      <a:pt x="915" y="1777"/>
                      <a:pt x="998" y="1777"/>
                    </a:cubicBezTo>
                    <a:cubicBezTo>
                      <a:pt x="1081" y="1777"/>
                      <a:pt x="1195" y="1740"/>
                      <a:pt x="1270" y="1687"/>
                    </a:cubicBezTo>
                    <a:cubicBezTo>
                      <a:pt x="1345" y="1634"/>
                      <a:pt x="1413" y="1543"/>
                      <a:pt x="1451" y="1460"/>
                    </a:cubicBezTo>
                    <a:cubicBezTo>
                      <a:pt x="1489" y="1377"/>
                      <a:pt x="1489" y="1286"/>
                      <a:pt x="1496" y="1188"/>
                    </a:cubicBezTo>
                    <a:cubicBezTo>
                      <a:pt x="1503" y="1090"/>
                      <a:pt x="1503" y="983"/>
                      <a:pt x="1496" y="870"/>
                    </a:cubicBezTo>
                    <a:cubicBezTo>
                      <a:pt x="1489" y="757"/>
                      <a:pt x="1481" y="605"/>
                      <a:pt x="1451" y="507"/>
                    </a:cubicBezTo>
                    <a:cubicBezTo>
                      <a:pt x="1421" y="409"/>
                      <a:pt x="1375" y="340"/>
                      <a:pt x="1315" y="280"/>
                    </a:cubicBezTo>
                    <a:cubicBezTo>
                      <a:pt x="1255" y="220"/>
                      <a:pt x="1179" y="182"/>
                      <a:pt x="1088" y="144"/>
                    </a:cubicBezTo>
                    <a:cubicBezTo>
                      <a:pt x="997" y="106"/>
                      <a:pt x="899" y="77"/>
                      <a:pt x="771" y="54"/>
                    </a:cubicBezTo>
                    <a:cubicBezTo>
                      <a:pt x="643" y="31"/>
                      <a:pt x="445" y="16"/>
                      <a:pt x="317" y="8"/>
                    </a:cubicBezTo>
                    <a:cubicBezTo>
                      <a:pt x="189" y="0"/>
                      <a:pt x="53" y="8"/>
                      <a:pt x="0" y="8"/>
                    </a:cubicBezTo>
                  </a:path>
                </a:pathLst>
              </a:custGeom>
              <a:noFill/>
              <a:ln w="57150" cmpd="sng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458" name="Freeform 24"/>
              <p:cNvSpPr>
                <a:spLocks noChangeAspect="1"/>
              </p:cNvSpPr>
              <p:nvPr/>
            </p:nvSpPr>
            <p:spPr bwMode="auto">
              <a:xfrm>
                <a:off x="1432" y="1563"/>
                <a:ext cx="272" cy="182"/>
              </a:xfrm>
              <a:custGeom>
                <a:avLst/>
                <a:gdLst>
                  <a:gd name="T0" fmla="*/ 0 w 1504"/>
                  <a:gd name="T1" fmla="*/ 1 h 1096"/>
                  <a:gd name="T2" fmla="*/ 0 w 1504"/>
                  <a:gd name="T3" fmla="*/ 1 h 1096"/>
                  <a:gd name="T4" fmla="*/ 0 w 1504"/>
                  <a:gd name="T5" fmla="*/ 0 h 1096"/>
                  <a:gd name="T6" fmla="*/ 0 w 1504"/>
                  <a:gd name="T7" fmla="*/ 0 h 1096"/>
                  <a:gd name="T8" fmla="*/ 0 w 1504"/>
                  <a:gd name="T9" fmla="*/ 0 h 1096"/>
                  <a:gd name="T10" fmla="*/ 1 w 1504"/>
                  <a:gd name="T11" fmla="*/ 0 h 1096"/>
                  <a:gd name="T12" fmla="*/ 1 w 1504"/>
                  <a:gd name="T13" fmla="*/ 0 h 1096"/>
                  <a:gd name="T14" fmla="*/ 1 w 1504"/>
                  <a:gd name="T15" fmla="*/ 0 h 1096"/>
                  <a:gd name="T16" fmla="*/ 1 w 1504"/>
                  <a:gd name="T17" fmla="*/ 0 h 1096"/>
                  <a:gd name="T18" fmla="*/ 2 w 1504"/>
                  <a:gd name="T19" fmla="*/ 0 h 109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04"/>
                  <a:gd name="T31" fmla="*/ 0 h 1096"/>
                  <a:gd name="T32" fmla="*/ 1504 w 1504"/>
                  <a:gd name="T33" fmla="*/ 1096 h 109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04" h="1096">
                    <a:moveTo>
                      <a:pt x="7" y="1096"/>
                    </a:moveTo>
                    <a:cubicBezTo>
                      <a:pt x="3" y="1008"/>
                      <a:pt x="0" y="921"/>
                      <a:pt x="7" y="823"/>
                    </a:cubicBezTo>
                    <a:cubicBezTo>
                      <a:pt x="14" y="725"/>
                      <a:pt x="22" y="597"/>
                      <a:pt x="52" y="506"/>
                    </a:cubicBezTo>
                    <a:cubicBezTo>
                      <a:pt x="82" y="415"/>
                      <a:pt x="135" y="339"/>
                      <a:pt x="188" y="279"/>
                    </a:cubicBezTo>
                    <a:cubicBezTo>
                      <a:pt x="241" y="219"/>
                      <a:pt x="287" y="181"/>
                      <a:pt x="370" y="143"/>
                    </a:cubicBezTo>
                    <a:cubicBezTo>
                      <a:pt x="453" y="105"/>
                      <a:pt x="589" y="75"/>
                      <a:pt x="687" y="52"/>
                    </a:cubicBezTo>
                    <a:cubicBezTo>
                      <a:pt x="785" y="29"/>
                      <a:pt x="868" y="14"/>
                      <a:pt x="959" y="7"/>
                    </a:cubicBezTo>
                    <a:cubicBezTo>
                      <a:pt x="1050" y="0"/>
                      <a:pt x="1156" y="7"/>
                      <a:pt x="1232" y="7"/>
                    </a:cubicBezTo>
                    <a:cubicBezTo>
                      <a:pt x="1308" y="7"/>
                      <a:pt x="1368" y="0"/>
                      <a:pt x="1413" y="7"/>
                    </a:cubicBezTo>
                    <a:cubicBezTo>
                      <a:pt x="1458" y="14"/>
                      <a:pt x="1481" y="33"/>
                      <a:pt x="1504" y="52"/>
                    </a:cubicBezTo>
                  </a:path>
                </a:pathLst>
              </a:custGeom>
              <a:noFill/>
              <a:ln w="57150" cmpd="sng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0448" name="Group 25"/>
            <p:cNvGrpSpPr>
              <a:grpSpLocks noChangeAspect="1"/>
            </p:cNvGrpSpPr>
            <p:nvPr/>
          </p:nvGrpSpPr>
          <p:grpSpPr bwMode="auto">
            <a:xfrm>
              <a:off x="1610" y="1562"/>
              <a:ext cx="366" cy="280"/>
              <a:chOff x="1338" y="1562"/>
              <a:chExt cx="366" cy="280"/>
            </a:xfrm>
          </p:grpSpPr>
          <p:sp>
            <p:nvSpPr>
              <p:cNvPr id="60455" name="Freeform 26"/>
              <p:cNvSpPr>
                <a:spLocks noChangeAspect="1"/>
              </p:cNvSpPr>
              <p:nvPr/>
            </p:nvSpPr>
            <p:spPr bwMode="auto">
              <a:xfrm>
                <a:off x="1338" y="1562"/>
                <a:ext cx="272" cy="280"/>
              </a:xfrm>
              <a:custGeom>
                <a:avLst/>
                <a:gdLst>
                  <a:gd name="T0" fmla="*/ 1 w 1503"/>
                  <a:gd name="T1" fmla="*/ 1 h 1777"/>
                  <a:gd name="T2" fmla="*/ 1 w 1503"/>
                  <a:gd name="T3" fmla="*/ 1 h 1777"/>
                  <a:gd name="T4" fmla="*/ 1 w 1503"/>
                  <a:gd name="T5" fmla="*/ 1 h 1777"/>
                  <a:gd name="T6" fmla="*/ 1 w 1503"/>
                  <a:gd name="T7" fmla="*/ 1 h 1777"/>
                  <a:gd name="T8" fmla="*/ 1 w 1503"/>
                  <a:gd name="T9" fmla="*/ 1 h 1777"/>
                  <a:gd name="T10" fmla="*/ 1 w 1503"/>
                  <a:gd name="T11" fmla="*/ 1 h 1777"/>
                  <a:gd name="T12" fmla="*/ 2 w 1503"/>
                  <a:gd name="T13" fmla="*/ 1 h 1777"/>
                  <a:gd name="T14" fmla="*/ 2 w 1503"/>
                  <a:gd name="T15" fmla="*/ 1 h 1777"/>
                  <a:gd name="T16" fmla="*/ 2 w 1503"/>
                  <a:gd name="T17" fmla="*/ 0 h 1777"/>
                  <a:gd name="T18" fmla="*/ 2 w 1503"/>
                  <a:gd name="T19" fmla="*/ 0 h 1777"/>
                  <a:gd name="T20" fmla="*/ 1 w 1503"/>
                  <a:gd name="T21" fmla="*/ 0 h 1777"/>
                  <a:gd name="T22" fmla="*/ 1 w 1503"/>
                  <a:gd name="T23" fmla="*/ 0 h 1777"/>
                  <a:gd name="T24" fmla="*/ 1 w 1503"/>
                  <a:gd name="T25" fmla="*/ 0 h 1777"/>
                  <a:gd name="T26" fmla="*/ 0 w 1503"/>
                  <a:gd name="T27" fmla="*/ 0 h 1777"/>
                  <a:gd name="T28" fmla="*/ 0 w 1503"/>
                  <a:gd name="T29" fmla="*/ 0 h 177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503"/>
                  <a:gd name="T46" fmla="*/ 0 h 1777"/>
                  <a:gd name="T47" fmla="*/ 1503 w 1503"/>
                  <a:gd name="T48" fmla="*/ 1777 h 177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503" h="1777">
                    <a:moveTo>
                      <a:pt x="544" y="1052"/>
                    </a:moveTo>
                    <a:cubicBezTo>
                      <a:pt x="540" y="1127"/>
                      <a:pt x="537" y="1203"/>
                      <a:pt x="544" y="1278"/>
                    </a:cubicBezTo>
                    <a:cubicBezTo>
                      <a:pt x="551" y="1353"/>
                      <a:pt x="551" y="1437"/>
                      <a:pt x="589" y="1505"/>
                    </a:cubicBezTo>
                    <a:cubicBezTo>
                      <a:pt x="627" y="1573"/>
                      <a:pt x="703" y="1642"/>
                      <a:pt x="771" y="1687"/>
                    </a:cubicBezTo>
                    <a:cubicBezTo>
                      <a:pt x="839" y="1732"/>
                      <a:pt x="915" y="1777"/>
                      <a:pt x="998" y="1777"/>
                    </a:cubicBezTo>
                    <a:cubicBezTo>
                      <a:pt x="1081" y="1777"/>
                      <a:pt x="1195" y="1740"/>
                      <a:pt x="1270" y="1687"/>
                    </a:cubicBezTo>
                    <a:cubicBezTo>
                      <a:pt x="1345" y="1634"/>
                      <a:pt x="1413" y="1543"/>
                      <a:pt x="1451" y="1460"/>
                    </a:cubicBezTo>
                    <a:cubicBezTo>
                      <a:pt x="1489" y="1377"/>
                      <a:pt x="1489" y="1286"/>
                      <a:pt x="1496" y="1188"/>
                    </a:cubicBezTo>
                    <a:cubicBezTo>
                      <a:pt x="1503" y="1090"/>
                      <a:pt x="1503" y="983"/>
                      <a:pt x="1496" y="870"/>
                    </a:cubicBezTo>
                    <a:cubicBezTo>
                      <a:pt x="1489" y="757"/>
                      <a:pt x="1481" y="605"/>
                      <a:pt x="1451" y="507"/>
                    </a:cubicBezTo>
                    <a:cubicBezTo>
                      <a:pt x="1421" y="409"/>
                      <a:pt x="1375" y="340"/>
                      <a:pt x="1315" y="280"/>
                    </a:cubicBezTo>
                    <a:cubicBezTo>
                      <a:pt x="1255" y="220"/>
                      <a:pt x="1179" y="182"/>
                      <a:pt x="1088" y="144"/>
                    </a:cubicBezTo>
                    <a:cubicBezTo>
                      <a:pt x="997" y="106"/>
                      <a:pt x="899" y="77"/>
                      <a:pt x="771" y="54"/>
                    </a:cubicBezTo>
                    <a:cubicBezTo>
                      <a:pt x="643" y="31"/>
                      <a:pt x="445" y="16"/>
                      <a:pt x="317" y="8"/>
                    </a:cubicBezTo>
                    <a:cubicBezTo>
                      <a:pt x="189" y="0"/>
                      <a:pt x="53" y="8"/>
                      <a:pt x="0" y="8"/>
                    </a:cubicBezTo>
                  </a:path>
                </a:pathLst>
              </a:custGeom>
              <a:noFill/>
              <a:ln w="57150" cmpd="sng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456" name="Freeform 27"/>
              <p:cNvSpPr>
                <a:spLocks noChangeAspect="1"/>
              </p:cNvSpPr>
              <p:nvPr/>
            </p:nvSpPr>
            <p:spPr bwMode="auto">
              <a:xfrm>
                <a:off x="1432" y="1563"/>
                <a:ext cx="272" cy="182"/>
              </a:xfrm>
              <a:custGeom>
                <a:avLst/>
                <a:gdLst>
                  <a:gd name="T0" fmla="*/ 0 w 1504"/>
                  <a:gd name="T1" fmla="*/ 1 h 1096"/>
                  <a:gd name="T2" fmla="*/ 0 w 1504"/>
                  <a:gd name="T3" fmla="*/ 1 h 1096"/>
                  <a:gd name="T4" fmla="*/ 0 w 1504"/>
                  <a:gd name="T5" fmla="*/ 0 h 1096"/>
                  <a:gd name="T6" fmla="*/ 0 w 1504"/>
                  <a:gd name="T7" fmla="*/ 0 h 1096"/>
                  <a:gd name="T8" fmla="*/ 0 w 1504"/>
                  <a:gd name="T9" fmla="*/ 0 h 1096"/>
                  <a:gd name="T10" fmla="*/ 1 w 1504"/>
                  <a:gd name="T11" fmla="*/ 0 h 1096"/>
                  <a:gd name="T12" fmla="*/ 1 w 1504"/>
                  <a:gd name="T13" fmla="*/ 0 h 1096"/>
                  <a:gd name="T14" fmla="*/ 1 w 1504"/>
                  <a:gd name="T15" fmla="*/ 0 h 1096"/>
                  <a:gd name="T16" fmla="*/ 1 w 1504"/>
                  <a:gd name="T17" fmla="*/ 0 h 1096"/>
                  <a:gd name="T18" fmla="*/ 2 w 1504"/>
                  <a:gd name="T19" fmla="*/ 0 h 109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04"/>
                  <a:gd name="T31" fmla="*/ 0 h 1096"/>
                  <a:gd name="T32" fmla="*/ 1504 w 1504"/>
                  <a:gd name="T33" fmla="*/ 1096 h 109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04" h="1096">
                    <a:moveTo>
                      <a:pt x="7" y="1096"/>
                    </a:moveTo>
                    <a:cubicBezTo>
                      <a:pt x="3" y="1008"/>
                      <a:pt x="0" y="921"/>
                      <a:pt x="7" y="823"/>
                    </a:cubicBezTo>
                    <a:cubicBezTo>
                      <a:pt x="14" y="725"/>
                      <a:pt x="22" y="597"/>
                      <a:pt x="52" y="506"/>
                    </a:cubicBezTo>
                    <a:cubicBezTo>
                      <a:pt x="82" y="415"/>
                      <a:pt x="135" y="339"/>
                      <a:pt x="188" y="279"/>
                    </a:cubicBezTo>
                    <a:cubicBezTo>
                      <a:pt x="241" y="219"/>
                      <a:pt x="287" y="181"/>
                      <a:pt x="370" y="143"/>
                    </a:cubicBezTo>
                    <a:cubicBezTo>
                      <a:pt x="453" y="105"/>
                      <a:pt x="589" y="75"/>
                      <a:pt x="687" y="52"/>
                    </a:cubicBezTo>
                    <a:cubicBezTo>
                      <a:pt x="785" y="29"/>
                      <a:pt x="868" y="14"/>
                      <a:pt x="959" y="7"/>
                    </a:cubicBezTo>
                    <a:cubicBezTo>
                      <a:pt x="1050" y="0"/>
                      <a:pt x="1156" y="7"/>
                      <a:pt x="1232" y="7"/>
                    </a:cubicBezTo>
                    <a:cubicBezTo>
                      <a:pt x="1308" y="7"/>
                      <a:pt x="1368" y="0"/>
                      <a:pt x="1413" y="7"/>
                    </a:cubicBezTo>
                    <a:cubicBezTo>
                      <a:pt x="1458" y="14"/>
                      <a:pt x="1481" y="33"/>
                      <a:pt x="1504" y="52"/>
                    </a:cubicBezTo>
                  </a:path>
                </a:pathLst>
              </a:custGeom>
              <a:noFill/>
              <a:ln w="57150" cmpd="sng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0449" name="Group 28"/>
            <p:cNvGrpSpPr>
              <a:grpSpLocks noChangeAspect="1"/>
            </p:cNvGrpSpPr>
            <p:nvPr/>
          </p:nvGrpSpPr>
          <p:grpSpPr bwMode="auto">
            <a:xfrm>
              <a:off x="1924" y="1562"/>
              <a:ext cx="366" cy="280"/>
              <a:chOff x="1338" y="1562"/>
              <a:chExt cx="366" cy="280"/>
            </a:xfrm>
          </p:grpSpPr>
          <p:sp>
            <p:nvSpPr>
              <p:cNvPr id="60453" name="Freeform 29"/>
              <p:cNvSpPr>
                <a:spLocks noChangeAspect="1"/>
              </p:cNvSpPr>
              <p:nvPr/>
            </p:nvSpPr>
            <p:spPr bwMode="auto">
              <a:xfrm>
                <a:off x="1338" y="1562"/>
                <a:ext cx="272" cy="280"/>
              </a:xfrm>
              <a:custGeom>
                <a:avLst/>
                <a:gdLst>
                  <a:gd name="T0" fmla="*/ 1 w 1503"/>
                  <a:gd name="T1" fmla="*/ 1 h 1777"/>
                  <a:gd name="T2" fmla="*/ 1 w 1503"/>
                  <a:gd name="T3" fmla="*/ 1 h 1777"/>
                  <a:gd name="T4" fmla="*/ 1 w 1503"/>
                  <a:gd name="T5" fmla="*/ 1 h 1777"/>
                  <a:gd name="T6" fmla="*/ 1 w 1503"/>
                  <a:gd name="T7" fmla="*/ 1 h 1777"/>
                  <a:gd name="T8" fmla="*/ 1 w 1503"/>
                  <a:gd name="T9" fmla="*/ 1 h 1777"/>
                  <a:gd name="T10" fmla="*/ 1 w 1503"/>
                  <a:gd name="T11" fmla="*/ 1 h 1777"/>
                  <a:gd name="T12" fmla="*/ 2 w 1503"/>
                  <a:gd name="T13" fmla="*/ 1 h 1777"/>
                  <a:gd name="T14" fmla="*/ 2 w 1503"/>
                  <a:gd name="T15" fmla="*/ 1 h 1777"/>
                  <a:gd name="T16" fmla="*/ 2 w 1503"/>
                  <a:gd name="T17" fmla="*/ 0 h 1777"/>
                  <a:gd name="T18" fmla="*/ 2 w 1503"/>
                  <a:gd name="T19" fmla="*/ 0 h 1777"/>
                  <a:gd name="T20" fmla="*/ 1 w 1503"/>
                  <a:gd name="T21" fmla="*/ 0 h 1777"/>
                  <a:gd name="T22" fmla="*/ 1 w 1503"/>
                  <a:gd name="T23" fmla="*/ 0 h 1777"/>
                  <a:gd name="T24" fmla="*/ 1 w 1503"/>
                  <a:gd name="T25" fmla="*/ 0 h 1777"/>
                  <a:gd name="T26" fmla="*/ 0 w 1503"/>
                  <a:gd name="T27" fmla="*/ 0 h 1777"/>
                  <a:gd name="T28" fmla="*/ 0 w 1503"/>
                  <a:gd name="T29" fmla="*/ 0 h 177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503"/>
                  <a:gd name="T46" fmla="*/ 0 h 1777"/>
                  <a:gd name="T47" fmla="*/ 1503 w 1503"/>
                  <a:gd name="T48" fmla="*/ 1777 h 177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503" h="1777">
                    <a:moveTo>
                      <a:pt x="544" y="1052"/>
                    </a:moveTo>
                    <a:cubicBezTo>
                      <a:pt x="540" y="1127"/>
                      <a:pt x="537" y="1203"/>
                      <a:pt x="544" y="1278"/>
                    </a:cubicBezTo>
                    <a:cubicBezTo>
                      <a:pt x="551" y="1353"/>
                      <a:pt x="551" y="1437"/>
                      <a:pt x="589" y="1505"/>
                    </a:cubicBezTo>
                    <a:cubicBezTo>
                      <a:pt x="627" y="1573"/>
                      <a:pt x="703" y="1642"/>
                      <a:pt x="771" y="1687"/>
                    </a:cubicBezTo>
                    <a:cubicBezTo>
                      <a:pt x="839" y="1732"/>
                      <a:pt x="915" y="1777"/>
                      <a:pt x="998" y="1777"/>
                    </a:cubicBezTo>
                    <a:cubicBezTo>
                      <a:pt x="1081" y="1777"/>
                      <a:pt x="1195" y="1740"/>
                      <a:pt x="1270" y="1687"/>
                    </a:cubicBezTo>
                    <a:cubicBezTo>
                      <a:pt x="1345" y="1634"/>
                      <a:pt x="1413" y="1543"/>
                      <a:pt x="1451" y="1460"/>
                    </a:cubicBezTo>
                    <a:cubicBezTo>
                      <a:pt x="1489" y="1377"/>
                      <a:pt x="1489" y="1286"/>
                      <a:pt x="1496" y="1188"/>
                    </a:cubicBezTo>
                    <a:cubicBezTo>
                      <a:pt x="1503" y="1090"/>
                      <a:pt x="1503" y="983"/>
                      <a:pt x="1496" y="870"/>
                    </a:cubicBezTo>
                    <a:cubicBezTo>
                      <a:pt x="1489" y="757"/>
                      <a:pt x="1481" y="605"/>
                      <a:pt x="1451" y="507"/>
                    </a:cubicBezTo>
                    <a:cubicBezTo>
                      <a:pt x="1421" y="409"/>
                      <a:pt x="1375" y="340"/>
                      <a:pt x="1315" y="280"/>
                    </a:cubicBezTo>
                    <a:cubicBezTo>
                      <a:pt x="1255" y="220"/>
                      <a:pt x="1179" y="182"/>
                      <a:pt x="1088" y="144"/>
                    </a:cubicBezTo>
                    <a:cubicBezTo>
                      <a:pt x="997" y="106"/>
                      <a:pt x="899" y="77"/>
                      <a:pt x="771" y="54"/>
                    </a:cubicBezTo>
                    <a:cubicBezTo>
                      <a:pt x="643" y="31"/>
                      <a:pt x="445" y="16"/>
                      <a:pt x="317" y="8"/>
                    </a:cubicBezTo>
                    <a:cubicBezTo>
                      <a:pt x="189" y="0"/>
                      <a:pt x="53" y="8"/>
                      <a:pt x="0" y="8"/>
                    </a:cubicBezTo>
                  </a:path>
                </a:pathLst>
              </a:custGeom>
              <a:noFill/>
              <a:ln w="57150" cmpd="sng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454" name="Freeform 30"/>
              <p:cNvSpPr>
                <a:spLocks noChangeAspect="1"/>
              </p:cNvSpPr>
              <p:nvPr/>
            </p:nvSpPr>
            <p:spPr bwMode="auto">
              <a:xfrm>
                <a:off x="1432" y="1563"/>
                <a:ext cx="272" cy="182"/>
              </a:xfrm>
              <a:custGeom>
                <a:avLst/>
                <a:gdLst>
                  <a:gd name="T0" fmla="*/ 0 w 1504"/>
                  <a:gd name="T1" fmla="*/ 1 h 1096"/>
                  <a:gd name="T2" fmla="*/ 0 w 1504"/>
                  <a:gd name="T3" fmla="*/ 1 h 1096"/>
                  <a:gd name="T4" fmla="*/ 0 w 1504"/>
                  <a:gd name="T5" fmla="*/ 0 h 1096"/>
                  <a:gd name="T6" fmla="*/ 0 w 1504"/>
                  <a:gd name="T7" fmla="*/ 0 h 1096"/>
                  <a:gd name="T8" fmla="*/ 0 w 1504"/>
                  <a:gd name="T9" fmla="*/ 0 h 1096"/>
                  <a:gd name="T10" fmla="*/ 1 w 1504"/>
                  <a:gd name="T11" fmla="*/ 0 h 1096"/>
                  <a:gd name="T12" fmla="*/ 1 w 1504"/>
                  <a:gd name="T13" fmla="*/ 0 h 1096"/>
                  <a:gd name="T14" fmla="*/ 1 w 1504"/>
                  <a:gd name="T15" fmla="*/ 0 h 1096"/>
                  <a:gd name="T16" fmla="*/ 1 w 1504"/>
                  <a:gd name="T17" fmla="*/ 0 h 1096"/>
                  <a:gd name="T18" fmla="*/ 2 w 1504"/>
                  <a:gd name="T19" fmla="*/ 0 h 109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04"/>
                  <a:gd name="T31" fmla="*/ 0 h 1096"/>
                  <a:gd name="T32" fmla="*/ 1504 w 1504"/>
                  <a:gd name="T33" fmla="*/ 1096 h 109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04" h="1096">
                    <a:moveTo>
                      <a:pt x="7" y="1096"/>
                    </a:moveTo>
                    <a:cubicBezTo>
                      <a:pt x="3" y="1008"/>
                      <a:pt x="0" y="921"/>
                      <a:pt x="7" y="823"/>
                    </a:cubicBezTo>
                    <a:cubicBezTo>
                      <a:pt x="14" y="725"/>
                      <a:pt x="22" y="597"/>
                      <a:pt x="52" y="506"/>
                    </a:cubicBezTo>
                    <a:cubicBezTo>
                      <a:pt x="82" y="415"/>
                      <a:pt x="135" y="339"/>
                      <a:pt x="188" y="279"/>
                    </a:cubicBezTo>
                    <a:cubicBezTo>
                      <a:pt x="241" y="219"/>
                      <a:pt x="287" y="181"/>
                      <a:pt x="370" y="143"/>
                    </a:cubicBezTo>
                    <a:cubicBezTo>
                      <a:pt x="453" y="105"/>
                      <a:pt x="589" y="75"/>
                      <a:pt x="687" y="52"/>
                    </a:cubicBezTo>
                    <a:cubicBezTo>
                      <a:pt x="785" y="29"/>
                      <a:pt x="868" y="14"/>
                      <a:pt x="959" y="7"/>
                    </a:cubicBezTo>
                    <a:cubicBezTo>
                      <a:pt x="1050" y="0"/>
                      <a:pt x="1156" y="7"/>
                      <a:pt x="1232" y="7"/>
                    </a:cubicBezTo>
                    <a:cubicBezTo>
                      <a:pt x="1308" y="7"/>
                      <a:pt x="1368" y="0"/>
                      <a:pt x="1413" y="7"/>
                    </a:cubicBezTo>
                    <a:cubicBezTo>
                      <a:pt x="1458" y="14"/>
                      <a:pt x="1481" y="33"/>
                      <a:pt x="1504" y="52"/>
                    </a:cubicBezTo>
                  </a:path>
                </a:pathLst>
              </a:custGeom>
              <a:noFill/>
              <a:ln w="57150" cmpd="sng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0450" name="Group 31"/>
            <p:cNvGrpSpPr>
              <a:grpSpLocks noChangeAspect="1"/>
            </p:cNvGrpSpPr>
            <p:nvPr/>
          </p:nvGrpSpPr>
          <p:grpSpPr bwMode="auto">
            <a:xfrm>
              <a:off x="2242" y="1562"/>
              <a:ext cx="366" cy="280"/>
              <a:chOff x="1338" y="1562"/>
              <a:chExt cx="366" cy="280"/>
            </a:xfrm>
          </p:grpSpPr>
          <p:sp>
            <p:nvSpPr>
              <p:cNvPr id="60451" name="Freeform 32"/>
              <p:cNvSpPr>
                <a:spLocks noChangeAspect="1"/>
              </p:cNvSpPr>
              <p:nvPr/>
            </p:nvSpPr>
            <p:spPr bwMode="auto">
              <a:xfrm>
                <a:off x="1338" y="1562"/>
                <a:ext cx="272" cy="280"/>
              </a:xfrm>
              <a:custGeom>
                <a:avLst/>
                <a:gdLst>
                  <a:gd name="T0" fmla="*/ 1 w 1503"/>
                  <a:gd name="T1" fmla="*/ 1 h 1777"/>
                  <a:gd name="T2" fmla="*/ 1 w 1503"/>
                  <a:gd name="T3" fmla="*/ 1 h 1777"/>
                  <a:gd name="T4" fmla="*/ 1 w 1503"/>
                  <a:gd name="T5" fmla="*/ 1 h 1777"/>
                  <a:gd name="T6" fmla="*/ 1 w 1503"/>
                  <a:gd name="T7" fmla="*/ 1 h 1777"/>
                  <a:gd name="T8" fmla="*/ 1 w 1503"/>
                  <a:gd name="T9" fmla="*/ 1 h 1777"/>
                  <a:gd name="T10" fmla="*/ 1 w 1503"/>
                  <a:gd name="T11" fmla="*/ 1 h 1777"/>
                  <a:gd name="T12" fmla="*/ 2 w 1503"/>
                  <a:gd name="T13" fmla="*/ 1 h 1777"/>
                  <a:gd name="T14" fmla="*/ 2 w 1503"/>
                  <a:gd name="T15" fmla="*/ 1 h 1777"/>
                  <a:gd name="T16" fmla="*/ 2 w 1503"/>
                  <a:gd name="T17" fmla="*/ 0 h 1777"/>
                  <a:gd name="T18" fmla="*/ 2 w 1503"/>
                  <a:gd name="T19" fmla="*/ 0 h 1777"/>
                  <a:gd name="T20" fmla="*/ 1 w 1503"/>
                  <a:gd name="T21" fmla="*/ 0 h 1777"/>
                  <a:gd name="T22" fmla="*/ 1 w 1503"/>
                  <a:gd name="T23" fmla="*/ 0 h 1777"/>
                  <a:gd name="T24" fmla="*/ 1 w 1503"/>
                  <a:gd name="T25" fmla="*/ 0 h 1777"/>
                  <a:gd name="T26" fmla="*/ 0 w 1503"/>
                  <a:gd name="T27" fmla="*/ 0 h 1777"/>
                  <a:gd name="T28" fmla="*/ 0 w 1503"/>
                  <a:gd name="T29" fmla="*/ 0 h 177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503"/>
                  <a:gd name="T46" fmla="*/ 0 h 1777"/>
                  <a:gd name="T47" fmla="*/ 1503 w 1503"/>
                  <a:gd name="T48" fmla="*/ 1777 h 177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503" h="1777">
                    <a:moveTo>
                      <a:pt x="544" y="1052"/>
                    </a:moveTo>
                    <a:cubicBezTo>
                      <a:pt x="540" y="1127"/>
                      <a:pt x="537" y="1203"/>
                      <a:pt x="544" y="1278"/>
                    </a:cubicBezTo>
                    <a:cubicBezTo>
                      <a:pt x="551" y="1353"/>
                      <a:pt x="551" y="1437"/>
                      <a:pt x="589" y="1505"/>
                    </a:cubicBezTo>
                    <a:cubicBezTo>
                      <a:pt x="627" y="1573"/>
                      <a:pt x="703" y="1642"/>
                      <a:pt x="771" y="1687"/>
                    </a:cubicBezTo>
                    <a:cubicBezTo>
                      <a:pt x="839" y="1732"/>
                      <a:pt x="915" y="1777"/>
                      <a:pt x="998" y="1777"/>
                    </a:cubicBezTo>
                    <a:cubicBezTo>
                      <a:pt x="1081" y="1777"/>
                      <a:pt x="1195" y="1740"/>
                      <a:pt x="1270" y="1687"/>
                    </a:cubicBezTo>
                    <a:cubicBezTo>
                      <a:pt x="1345" y="1634"/>
                      <a:pt x="1413" y="1543"/>
                      <a:pt x="1451" y="1460"/>
                    </a:cubicBezTo>
                    <a:cubicBezTo>
                      <a:pt x="1489" y="1377"/>
                      <a:pt x="1489" y="1286"/>
                      <a:pt x="1496" y="1188"/>
                    </a:cubicBezTo>
                    <a:cubicBezTo>
                      <a:pt x="1503" y="1090"/>
                      <a:pt x="1503" y="983"/>
                      <a:pt x="1496" y="870"/>
                    </a:cubicBezTo>
                    <a:cubicBezTo>
                      <a:pt x="1489" y="757"/>
                      <a:pt x="1481" y="605"/>
                      <a:pt x="1451" y="507"/>
                    </a:cubicBezTo>
                    <a:cubicBezTo>
                      <a:pt x="1421" y="409"/>
                      <a:pt x="1375" y="340"/>
                      <a:pt x="1315" y="280"/>
                    </a:cubicBezTo>
                    <a:cubicBezTo>
                      <a:pt x="1255" y="220"/>
                      <a:pt x="1179" y="182"/>
                      <a:pt x="1088" y="144"/>
                    </a:cubicBezTo>
                    <a:cubicBezTo>
                      <a:pt x="997" y="106"/>
                      <a:pt x="899" y="77"/>
                      <a:pt x="771" y="54"/>
                    </a:cubicBezTo>
                    <a:cubicBezTo>
                      <a:pt x="643" y="31"/>
                      <a:pt x="445" y="16"/>
                      <a:pt x="317" y="8"/>
                    </a:cubicBezTo>
                    <a:cubicBezTo>
                      <a:pt x="189" y="0"/>
                      <a:pt x="53" y="8"/>
                      <a:pt x="0" y="8"/>
                    </a:cubicBezTo>
                  </a:path>
                </a:pathLst>
              </a:custGeom>
              <a:noFill/>
              <a:ln w="57150" cmpd="sng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452" name="Freeform 33"/>
              <p:cNvSpPr>
                <a:spLocks noChangeAspect="1"/>
              </p:cNvSpPr>
              <p:nvPr/>
            </p:nvSpPr>
            <p:spPr bwMode="auto">
              <a:xfrm>
                <a:off x="1432" y="1563"/>
                <a:ext cx="272" cy="182"/>
              </a:xfrm>
              <a:custGeom>
                <a:avLst/>
                <a:gdLst>
                  <a:gd name="T0" fmla="*/ 0 w 1504"/>
                  <a:gd name="T1" fmla="*/ 1 h 1096"/>
                  <a:gd name="T2" fmla="*/ 0 w 1504"/>
                  <a:gd name="T3" fmla="*/ 1 h 1096"/>
                  <a:gd name="T4" fmla="*/ 0 w 1504"/>
                  <a:gd name="T5" fmla="*/ 0 h 1096"/>
                  <a:gd name="T6" fmla="*/ 0 w 1504"/>
                  <a:gd name="T7" fmla="*/ 0 h 1096"/>
                  <a:gd name="T8" fmla="*/ 0 w 1504"/>
                  <a:gd name="T9" fmla="*/ 0 h 1096"/>
                  <a:gd name="T10" fmla="*/ 1 w 1504"/>
                  <a:gd name="T11" fmla="*/ 0 h 1096"/>
                  <a:gd name="T12" fmla="*/ 1 w 1504"/>
                  <a:gd name="T13" fmla="*/ 0 h 1096"/>
                  <a:gd name="T14" fmla="*/ 1 w 1504"/>
                  <a:gd name="T15" fmla="*/ 0 h 1096"/>
                  <a:gd name="T16" fmla="*/ 1 w 1504"/>
                  <a:gd name="T17" fmla="*/ 0 h 1096"/>
                  <a:gd name="T18" fmla="*/ 2 w 1504"/>
                  <a:gd name="T19" fmla="*/ 0 h 109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04"/>
                  <a:gd name="T31" fmla="*/ 0 h 1096"/>
                  <a:gd name="T32" fmla="*/ 1504 w 1504"/>
                  <a:gd name="T33" fmla="*/ 1096 h 109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04" h="1096">
                    <a:moveTo>
                      <a:pt x="7" y="1096"/>
                    </a:moveTo>
                    <a:cubicBezTo>
                      <a:pt x="3" y="1008"/>
                      <a:pt x="0" y="921"/>
                      <a:pt x="7" y="823"/>
                    </a:cubicBezTo>
                    <a:cubicBezTo>
                      <a:pt x="14" y="725"/>
                      <a:pt x="22" y="597"/>
                      <a:pt x="52" y="506"/>
                    </a:cubicBezTo>
                    <a:cubicBezTo>
                      <a:pt x="82" y="415"/>
                      <a:pt x="135" y="339"/>
                      <a:pt x="188" y="279"/>
                    </a:cubicBezTo>
                    <a:cubicBezTo>
                      <a:pt x="241" y="219"/>
                      <a:pt x="287" y="181"/>
                      <a:pt x="370" y="143"/>
                    </a:cubicBezTo>
                    <a:cubicBezTo>
                      <a:pt x="453" y="105"/>
                      <a:pt x="589" y="75"/>
                      <a:pt x="687" y="52"/>
                    </a:cubicBezTo>
                    <a:cubicBezTo>
                      <a:pt x="785" y="29"/>
                      <a:pt x="868" y="14"/>
                      <a:pt x="959" y="7"/>
                    </a:cubicBezTo>
                    <a:cubicBezTo>
                      <a:pt x="1050" y="0"/>
                      <a:pt x="1156" y="7"/>
                      <a:pt x="1232" y="7"/>
                    </a:cubicBezTo>
                    <a:cubicBezTo>
                      <a:pt x="1308" y="7"/>
                      <a:pt x="1368" y="0"/>
                      <a:pt x="1413" y="7"/>
                    </a:cubicBezTo>
                    <a:cubicBezTo>
                      <a:pt x="1458" y="14"/>
                      <a:pt x="1481" y="33"/>
                      <a:pt x="1504" y="52"/>
                    </a:cubicBezTo>
                  </a:path>
                </a:pathLst>
              </a:custGeom>
              <a:noFill/>
              <a:ln w="57150" cmpd="sng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0424" name="Group 34"/>
          <p:cNvGrpSpPr>
            <a:grpSpLocks noChangeAspect="1"/>
          </p:cNvGrpSpPr>
          <p:nvPr/>
        </p:nvGrpSpPr>
        <p:grpSpPr bwMode="auto">
          <a:xfrm rot="17685701">
            <a:off x="1159669" y="3568155"/>
            <a:ext cx="808037" cy="177800"/>
            <a:chOff x="1338" y="1562"/>
            <a:chExt cx="1270" cy="280"/>
          </a:xfrm>
        </p:grpSpPr>
        <p:grpSp>
          <p:nvGrpSpPr>
            <p:cNvPr id="60435" name="Group 35"/>
            <p:cNvGrpSpPr>
              <a:grpSpLocks noChangeAspect="1"/>
            </p:cNvGrpSpPr>
            <p:nvPr/>
          </p:nvGrpSpPr>
          <p:grpSpPr bwMode="auto">
            <a:xfrm>
              <a:off x="1338" y="1562"/>
              <a:ext cx="366" cy="280"/>
              <a:chOff x="1338" y="1562"/>
              <a:chExt cx="366" cy="280"/>
            </a:xfrm>
          </p:grpSpPr>
          <p:sp>
            <p:nvSpPr>
              <p:cNvPr id="60445" name="Freeform 36"/>
              <p:cNvSpPr>
                <a:spLocks noChangeAspect="1"/>
              </p:cNvSpPr>
              <p:nvPr/>
            </p:nvSpPr>
            <p:spPr bwMode="auto">
              <a:xfrm>
                <a:off x="1338" y="1562"/>
                <a:ext cx="272" cy="280"/>
              </a:xfrm>
              <a:custGeom>
                <a:avLst/>
                <a:gdLst>
                  <a:gd name="T0" fmla="*/ 1 w 1503"/>
                  <a:gd name="T1" fmla="*/ 1 h 1777"/>
                  <a:gd name="T2" fmla="*/ 1 w 1503"/>
                  <a:gd name="T3" fmla="*/ 1 h 1777"/>
                  <a:gd name="T4" fmla="*/ 1 w 1503"/>
                  <a:gd name="T5" fmla="*/ 1 h 1777"/>
                  <a:gd name="T6" fmla="*/ 1 w 1503"/>
                  <a:gd name="T7" fmla="*/ 1 h 1777"/>
                  <a:gd name="T8" fmla="*/ 1 w 1503"/>
                  <a:gd name="T9" fmla="*/ 1 h 1777"/>
                  <a:gd name="T10" fmla="*/ 1 w 1503"/>
                  <a:gd name="T11" fmla="*/ 1 h 1777"/>
                  <a:gd name="T12" fmla="*/ 2 w 1503"/>
                  <a:gd name="T13" fmla="*/ 1 h 1777"/>
                  <a:gd name="T14" fmla="*/ 2 w 1503"/>
                  <a:gd name="T15" fmla="*/ 1 h 1777"/>
                  <a:gd name="T16" fmla="*/ 2 w 1503"/>
                  <a:gd name="T17" fmla="*/ 0 h 1777"/>
                  <a:gd name="T18" fmla="*/ 2 w 1503"/>
                  <a:gd name="T19" fmla="*/ 0 h 1777"/>
                  <a:gd name="T20" fmla="*/ 1 w 1503"/>
                  <a:gd name="T21" fmla="*/ 0 h 1777"/>
                  <a:gd name="T22" fmla="*/ 1 w 1503"/>
                  <a:gd name="T23" fmla="*/ 0 h 1777"/>
                  <a:gd name="T24" fmla="*/ 1 w 1503"/>
                  <a:gd name="T25" fmla="*/ 0 h 1777"/>
                  <a:gd name="T26" fmla="*/ 0 w 1503"/>
                  <a:gd name="T27" fmla="*/ 0 h 1777"/>
                  <a:gd name="T28" fmla="*/ 0 w 1503"/>
                  <a:gd name="T29" fmla="*/ 0 h 177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503"/>
                  <a:gd name="T46" fmla="*/ 0 h 1777"/>
                  <a:gd name="T47" fmla="*/ 1503 w 1503"/>
                  <a:gd name="T48" fmla="*/ 1777 h 177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503" h="1777">
                    <a:moveTo>
                      <a:pt x="544" y="1052"/>
                    </a:moveTo>
                    <a:cubicBezTo>
                      <a:pt x="540" y="1127"/>
                      <a:pt x="537" y="1203"/>
                      <a:pt x="544" y="1278"/>
                    </a:cubicBezTo>
                    <a:cubicBezTo>
                      <a:pt x="551" y="1353"/>
                      <a:pt x="551" y="1437"/>
                      <a:pt x="589" y="1505"/>
                    </a:cubicBezTo>
                    <a:cubicBezTo>
                      <a:pt x="627" y="1573"/>
                      <a:pt x="703" y="1642"/>
                      <a:pt x="771" y="1687"/>
                    </a:cubicBezTo>
                    <a:cubicBezTo>
                      <a:pt x="839" y="1732"/>
                      <a:pt x="915" y="1777"/>
                      <a:pt x="998" y="1777"/>
                    </a:cubicBezTo>
                    <a:cubicBezTo>
                      <a:pt x="1081" y="1777"/>
                      <a:pt x="1195" y="1740"/>
                      <a:pt x="1270" y="1687"/>
                    </a:cubicBezTo>
                    <a:cubicBezTo>
                      <a:pt x="1345" y="1634"/>
                      <a:pt x="1413" y="1543"/>
                      <a:pt x="1451" y="1460"/>
                    </a:cubicBezTo>
                    <a:cubicBezTo>
                      <a:pt x="1489" y="1377"/>
                      <a:pt x="1489" y="1286"/>
                      <a:pt x="1496" y="1188"/>
                    </a:cubicBezTo>
                    <a:cubicBezTo>
                      <a:pt x="1503" y="1090"/>
                      <a:pt x="1503" y="983"/>
                      <a:pt x="1496" y="870"/>
                    </a:cubicBezTo>
                    <a:cubicBezTo>
                      <a:pt x="1489" y="757"/>
                      <a:pt x="1481" y="605"/>
                      <a:pt x="1451" y="507"/>
                    </a:cubicBezTo>
                    <a:cubicBezTo>
                      <a:pt x="1421" y="409"/>
                      <a:pt x="1375" y="340"/>
                      <a:pt x="1315" y="280"/>
                    </a:cubicBezTo>
                    <a:cubicBezTo>
                      <a:pt x="1255" y="220"/>
                      <a:pt x="1179" y="182"/>
                      <a:pt x="1088" y="144"/>
                    </a:cubicBezTo>
                    <a:cubicBezTo>
                      <a:pt x="997" y="106"/>
                      <a:pt x="899" y="77"/>
                      <a:pt x="771" y="54"/>
                    </a:cubicBezTo>
                    <a:cubicBezTo>
                      <a:pt x="643" y="31"/>
                      <a:pt x="445" y="16"/>
                      <a:pt x="317" y="8"/>
                    </a:cubicBezTo>
                    <a:cubicBezTo>
                      <a:pt x="189" y="0"/>
                      <a:pt x="53" y="8"/>
                      <a:pt x="0" y="8"/>
                    </a:cubicBezTo>
                  </a:path>
                </a:pathLst>
              </a:custGeom>
              <a:noFill/>
              <a:ln w="57150" cmpd="sng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446" name="Freeform 37"/>
              <p:cNvSpPr>
                <a:spLocks noChangeAspect="1"/>
              </p:cNvSpPr>
              <p:nvPr/>
            </p:nvSpPr>
            <p:spPr bwMode="auto">
              <a:xfrm>
                <a:off x="1432" y="1563"/>
                <a:ext cx="272" cy="182"/>
              </a:xfrm>
              <a:custGeom>
                <a:avLst/>
                <a:gdLst>
                  <a:gd name="T0" fmla="*/ 0 w 1504"/>
                  <a:gd name="T1" fmla="*/ 1 h 1096"/>
                  <a:gd name="T2" fmla="*/ 0 w 1504"/>
                  <a:gd name="T3" fmla="*/ 1 h 1096"/>
                  <a:gd name="T4" fmla="*/ 0 w 1504"/>
                  <a:gd name="T5" fmla="*/ 0 h 1096"/>
                  <a:gd name="T6" fmla="*/ 0 w 1504"/>
                  <a:gd name="T7" fmla="*/ 0 h 1096"/>
                  <a:gd name="T8" fmla="*/ 0 w 1504"/>
                  <a:gd name="T9" fmla="*/ 0 h 1096"/>
                  <a:gd name="T10" fmla="*/ 1 w 1504"/>
                  <a:gd name="T11" fmla="*/ 0 h 1096"/>
                  <a:gd name="T12" fmla="*/ 1 w 1504"/>
                  <a:gd name="T13" fmla="*/ 0 h 1096"/>
                  <a:gd name="T14" fmla="*/ 1 w 1504"/>
                  <a:gd name="T15" fmla="*/ 0 h 1096"/>
                  <a:gd name="T16" fmla="*/ 1 w 1504"/>
                  <a:gd name="T17" fmla="*/ 0 h 1096"/>
                  <a:gd name="T18" fmla="*/ 2 w 1504"/>
                  <a:gd name="T19" fmla="*/ 0 h 109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04"/>
                  <a:gd name="T31" fmla="*/ 0 h 1096"/>
                  <a:gd name="T32" fmla="*/ 1504 w 1504"/>
                  <a:gd name="T33" fmla="*/ 1096 h 109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04" h="1096">
                    <a:moveTo>
                      <a:pt x="7" y="1096"/>
                    </a:moveTo>
                    <a:cubicBezTo>
                      <a:pt x="3" y="1008"/>
                      <a:pt x="0" y="921"/>
                      <a:pt x="7" y="823"/>
                    </a:cubicBezTo>
                    <a:cubicBezTo>
                      <a:pt x="14" y="725"/>
                      <a:pt x="22" y="597"/>
                      <a:pt x="52" y="506"/>
                    </a:cubicBezTo>
                    <a:cubicBezTo>
                      <a:pt x="82" y="415"/>
                      <a:pt x="135" y="339"/>
                      <a:pt x="188" y="279"/>
                    </a:cubicBezTo>
                    <a:cubicBezTo>
                      <a:pt x="241" y="219"/>
                      <a:pt x="287" y="181"/>
                      <a:pt x="370" y="143"/>
                    </a:cubicBezTo>
                    <a:cubicBezTo>
                      <a:pt x="453" y="105"/>
                      <a:pt x="589" y="75"/>
                      <a:pt x="687" y="52"/>
                    </a:cubicBezTo>
                    <a:cubicBezTo>
                      <a:pt x="785" y="29"/>
                      <a:pt x="868" y="14"/>
                      <a:pt x="959" y="7"/>
                    </a:cubicBezTo>
                    <a:cubicBezTo>
                      <a:pt x="1050" y="0"/>
                      <a:pt x="1156" y="7"/>
                      <a:pt x="1232" y="7"/>
                    </a:cubicBezTo>
                    <a:cubicBezTo>
                      <a:pt x="1308" y="7"/>
                      <a:pt x="1368" y="0"/>
                      <a:pt x="1413" y="7"/>
                    </a:cubicBezTo>
                    <a:cubicBezTo>
                      <a:pt x="1458" y="14"/>
                      <a:pt x="1481" y="33"/>
                      <a:pt x="1504" y="52"/>
                    </a:cubicBezTo>
                  </a:path>
                </a:pathLst>
              </a:custGeom>
              <a:noFill/>
              <a:ln w="57150" cmpd="sng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0436" name="Group 38"/>
            <p:cNvGrpSpPr>
              <a:grpSpLocks noChangeAspect="1"/>
            </p:cNvGrpSpPr>
            <p:nvPr/>
          </p:nvGrpSpPr>
          <p:grpSpPr bwMode="auto">
            <a:xfrm>
              <a:off x="1610" y="1562"/>
              <a:ext cx="366" cy="280"/>
              <a:chOff x="1338" y="1562"/>
              <a:chExt cx="366" cy="280"/>
            </a:xfrm>
          </p:grpSpPr>
          <p:sp>
            <p:nvSpPr>
              <p:cNvPr id="60443" name="Freeform 39"/>
              <p:cNvSpPr>
                <a:spLocks noChangeAspect="1"/>
              </p:cNvSpPr>
              <p:nvPr/>
            </p:nvSpPr>
            <p:spPr bwMode="auto">
              <a:xfrm>
                <a:off x="1338" y="1562"/>
                <a:ext cx="272" cy="280"/>
              </a:xfrm>
              <a:custGeom>
                <a:avLst/>
                <a:gdLst>
                  <a:gd name="T0" fmla="*/ 1 w 1503"/>
                  <a:gd name="T1" fmla="*/ 1 h 1777"/>
                  <a:gd name="T2" fmla="*/ 1 w 1503"/>
                  <a:gd name="T3" fmla="*/ 1 h 1777"/>
                  <a:gd name="T4" fmla="*/ 1 w 1503"/>
                  <a:gd name="T5" fmla="*/ 1 h 1777"/>
                  <a:gd name="T6" fmla="*/ 1 w 1503"/>
                  <a:gd name="T7" fmla="*/ 1 h 1777"/>
                  <a:gd name="T8" fmla="*/ 1 w 1503"/>
                  <a:gd name="T9" fmla="*/ 1 h 1777"/>
                  <a:gd name="T10" fmla="*/ 1 w 1503"/>
                  <a:gd name="T11" fmla="*/ 1 h 1777"/>
                  <a:gd name="T12" fmla="*/ 2 w 1503"/>
                  <a:gd name="T13" fmla="*/ 1 h 1777"/>
                  <a:gd name="T14" fmla="*/ 2 w 1503"/>
                  <a:gd name="T15" fmla="*/ 1 h 1777"/>
                  <a:gd name="T16" fmla="*/ 2 w 1503"/>
                  <a:gd name="T17" fmla="*/ 0 h 1777"/>
                  <a:gd name="T18" fmla="*/ 2 w 1503"/>
                  <a:gd name="T19" fmla="*/ 0 h 1777"/>
                  <a:gd name="T20" fmla="*/ 1 w 1503"/>
                  <a:gd name="T21" fmla="*/ 0 h 1777"/>
                  <a:gd name="T22" fmla="*/ 1 w 1503"/>
                  <a:gd name="T23" fmla="*/ 0 h 1777"/>
                  <a:gd name="T24" fmla="*/ 1 w 1503"/>
                  <a:gd name="T25" fmla="*/ 0 h 1777"/>
                  <a:gd name="T26" fmla="*/ 0 w 1503"/>
                  <a:gd name="T27" fmla="*/ 0 h 1777"/>
                  <a:gd name="T28" fmla="*/ 0 w 1503"/>
                  <a:gd name="T29" fmla="*/ 0 h 177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503"/>
                  <a:gd name="T46" fmla="*/ 0 h 1777"/>
                  <a:gd name="T47" fmla="*/ 1503 w 1503"/>
                  <a:gd name="T48" fmla="*/ 1777 h 177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503" h="1777">
                    <a:moveTo>
                      <a:pt x="544" y="1052"/>
                    </a:moveTo>
                    <a:cubicBezTo>
                      <a:pt x="540" y="1127"/>
                      <a:pt x="537" y="1203"/>
                      <a:pt x="544" y="1278"/>
                    </a:cubicBezTo>
                    <a:cubicBezTo>
                      <a:pt x="551" y="1353"/>
                      <a:pt x="551" y="1437"/>
                      <a:pt x="589" y="1505"/>
                    </a:cubicBezTo>
                    <a:cubicBezTo>
                      <a:pt x="627" y="1573"/>
                      <a:pt x="703" y="1642"/>
                      <a:pt x="771" y="1687"/>
                    </a:cubicBezTo>
                    <a:cubicBezTo>
                      <a:pt x="839" y="1732"/>
                      <a:pt x="915" y="1777"/>
                      <a:pt x="998" y="1777"/>
                    </a:cubicBezTo>
                    <a:cubicBezTo>
                      <a:pt x="1081" y="1777"/>
                      <a:pt x="1195" y="1740"/>
                      <a:pt x="1270" y="1687"/>
                    </a:cubicBezTo>
                    <a:cubicBezTo>
                      <a:pt x="1345" y="1634"/>
                      <a:pt x="1413" y="1543"/>
                      <a:pt x="1451" y="1460"/>
                    </a:cubicBezTo>
                    <a:cubicBezTo>
                      <a:pt x="1489" y="1377"/>
                      <a:pt x="1489" y="1286"/>
                      <a:pt x="1496" y="1188"/>
                    </a:cubicBezTo>
                    <a:cubicBezTo>
                      <a:pt x="1503" y="1090"/>
                      <a:pt x="1503" y="983"/>
                      <a:pt x="1496" y="870"/>
                    </a:cubicBezTo>
                    <a:cubicBezTo>
                      <a:pt x="1489" y="757"/>
                      <a:pt x="1481" y="605"/>
                      <a:pt x="1451" y="507"/>
                    </a:cubicBezTo>
                    <a:cubicBezTo>
                      <a:pt x="1421" y="409"/>
                      <a:pt x="1375" y="340"/>
                      <a:pt x="1315" y="280"/>
                    </a:cubicBezTo>
                    <a:cubicBezTo>
                      <a:pt x="1255" y="220"/>
                      <a:pt x="1179" y="182"/>
                      <a:pt x="1088" y="144"/>
                    </a:cubicBezTo>
                    <a:cubicBezTo>
                      <a:pt x="997" y="106"/>
                      <a:pt x="899" y="77"/>
                      <a:pt x="771" y="54"/>
                    </a:cubicBezTo>
                    <a:cubicBezTo>
                      <a:pt x="643" y="31"/>
                      <a:pt x="445" y="16"/>
                      <a:pt x="317" y="8"/>
                    </a:cubicBezTo>
                    <a:cubicBezTo>
                      <a:pt x="189" y="0"/>
                      <a:pt x="53" y="8"/>
                      <a:pt x="0" y="8"/>
                    </a:cubicBezTo>
                  </a:path>
                </a:pathLst>
              </a:custGeom>
              <a:noFill/>
              <a:ln w="57150" cmpd="sng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444" name="Freeform 40"/>
              <p:cNvSpPr>
                <a:spLocks noChangeAspect="1"/>
              </p:cNvSpPr>
              <p:nvPr/>
            </p:nvSpPr>
            <p:spPr bwMode="auto">
              <a:xfrm>
                <a:off x="1432" y="1563"/>
                <a:ext cx="272" cy="182"/>
              </a:xfrm>
              <a:custGeom>
                <a:avLst/>
                <a:gdLst>
                  <a:gd name="T0" fmla="*/ 0 w 1504"/>
                  <a:gd name="T1" fmla="*/ 1 h 1096"/>
                  <a:gd name="T2" fmla="*/ 0 w 1504"/>
                  <a:gd name="T3" fmla="*/ 1 h 1096"/>
                  <a:gd name="T4" fmla="*/ 0 w 1504"/>
                  <a:gd name="T5" fmla="*/ 0 h 1096"/>
                  <a:gd name="T6" fmla="*/ 0 w 1504"/>
                  <a:gd name="T7" fmla="*/ 0 h 1096"/>
                  <a:gd name="T8" fmla="*/ 0 w 1504"/>
                  <a:gd name="T9" fmla="*/ 0 h 1096"/>
                  <a:gd name="T10" fmla="*/ 1 w 1504"/>
                  <a:gd name="T11" fmla="*/ 0 h 1096"/>
                  <a:gd name="T12" fmla="*/ 1 w 1504"/>
                  <a:gd name="T13" fmla="*/ 0 h 1096"/>
                  <a:gd name="T14" fmla="*/ 1 w 1504"/>
                  <a:gd name="T15" fmla="*/ 0 h 1096"/>
                  <a:gd name="T16" fmla="*/ 1 w 1504"/>
                  <a:gd name="T17" fmla="*/ 0 h 1096"/>
                  <a:gd name="T18" fmla="*/ 2 w 1504"/>
                  <a:gd name="T19" fmla="*/ 0 h 109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04"/>
                  <a:gd name="T31" fmla="*/ 0 h 1096"/>
                  <a:gd name="T32" fmla="*/ 1504 w 1504"/>
                  <a:gd name="T33" fmla="*/ 1096 h 109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04" h="1096">
                    <a:moveTo>
                      <a:pt x="7" y="1096"/>
                    </a:moveTo>
                    <a:cubicBezTo>
                      <a:pt x="3" y="1008"/>
                      <a:pt x="0" y="921"/>
                      <a:pt x="7" y="823"/>
                    </a:cubicBezTo>
                    <a:cubicBezTo>
                      <a:pt x="14" y="725"/>
                      <a:pt x="22" y="597"/>
                      <a:pt x="52" y="506"/>
                    </a:cubicBezTo>
                    <a:cubicBezTo>
                      <a:pt x="82" y="415"/>
                      <a:pt x="135" y="339"/>
                      <a:pt x="188" y="279"/>
                    </a:cubicBezTo>
                    <a:cubicBezTo>
                      <a:pt x="241" y="219"/>
                      <a:pt x="287" y="181"/>
                      <a:pt x="370" y="143"/>
                    </a:cubicBezTo>
                    <a:cubicBezTo>
                      <a:pt x="453" y="105"/>
                      <a:pt x="589" y="75"/>
                      <a:pt x="687" y="52"/>
                    </a:cubicBezTo>
                    <a:cubicBezTo>
                      <a:pt x="785" y="29"/>
                      <a:pt x="868" y="14"/>
                      <a:pt x="959" y="7"/>
                    </a:cubicBezTo>
                    <a:cubicBezTo>
                      <a:pt x="1050" y="0"/>
                      <a:pt x="1156" y="7"/>
                      <a:pt x="1232" y="7"/>
                    </a:cubicBezTo>
                    <a:cubicBezTo>
                      <a:pt x="1308" y="7"/>
                      <a:pt x="1368" y="0"/>
                      <a:pt x="1413" y="7"/>
                    </a:cubicBezTo>
                    <a:cubicBezTo>
                      <a:pt x="1458" y="14"/>
                      <a:pt x="1481" y="33"/>
                      <a:pt x="1504" y="52"/>
                    </a:cubicBezTo>
                  </a:path>
                </a:pathLst>
              </a:custGeom>
              <a:noFill/>
              <a:ln w="57150" cmpd="sng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0437" name="Group 41"/>
            <p:cNvGrpSpPr>
              <a:grpSpLocks noChangeAspect="1"/>
            </p:cNvGrpSpPr>
            <p:nvPr/>
          </p:nvGrpSpPr>
          <p:grpSpPr bwMode="auto">
            <a:xfrm>
              <a:off x="1924" y="1562"/>
              <a:ext cx="366" cy="280"/>
              <a:chOff x="1338" y="1562"/>
              <a:chExt cx="366" cy="280"/>
            </a:xfrm>
          </p:grpSpPr>
          <p:sp>
            <p:nvSpPr>
              <p:cNvPr id="60441" name="Freeform 42"/>
              <p:cNvSpPr>
                <a:spLocks noChangeAspect="1"/>
              </p:cNvSpPr>
              <p:nvPr/>
            </p:nvSpPr>
            <p:spPr bwMode="auto">
              <a:xfrm>
                <a:off x="1338" y="1562"/>
                <a:ext cx="272" cy="280"/>
              </a:xfrm>
              <a:custGeom>
                <a:avLst/>
                <a:gdLst>
                  <a:gd name="T0" fmla="*/ 1 w 1503"/>
                  <a:gd name="T1" fmla="*/ 1 h 1777"/>
                  <a:gd name="T2" fmla="*/ 1 w 1503"/>
                  <a:gd name="T3" fmla="*/ 1 h 1777"/>
                  <a:gd name="T4" fmla="*/ 1 w 1503"/>
                  <a:gd name="T5" fmla="*/ 1 h 1777"/>
                  <a:gd name="T6" fmla="*/ 1 w 1503"/>
                  <a:gd name="T7" fmla="*/ 1 h 1777"/>
                  <a:gd name="T8" fmla="*/ 1 w 1503"/>
                  <a:gd name="T9" fmla="*/ 1 h 1777"/>
                  <a:gd name="T10" fmla="*/ 1 w 1503"/>
                  <a:gd name="T11" fmla="*/ 1 h 1777"/>
                  <a:gd name="T12" fmla="*/ 2 w 1503"/>
                  <a:gd name="T13" fmla="*/ 1 h 1777"/>
                  <a:gd name="T14" fmla="*/ 2 w 1503"/>
                  <a:gd name="T15" fmla="*/ 1 h 1777"/>
                  <a:gd name="T16" fmla="*/ 2 w 1503"/>
                  <a:gd name="T17" fmla="*/ 0 h 1777"/>
                  <a:gd name="T18" fmla="*/ 2 w 1503"/>
                  <a:gd name="T19" fmla="*/ 0 h 1777"/>
                  <a:gd name="T20" fmla="*/ 1 w 1503"/>
                  <a:gd name="T21" fmla="*/ 0 h 1777"/>
                  <a:gd name="T22" fmla="*/ 1 w 1503"/>
                  <a:gd name="T23" fmla="*/ 0 h 1777"/>
                  <a:gd name="T24" fmla="*/ 1 w 1503"/>
                  <a:gd name="T25" fmla="*/ 0 h 1777"/>
                  <a:gd name="T26" fmla="*/ 0 w 1503"/>
                  <a:gd name="T27" fmla="*/ 0 h 1777"/>
                  <a:gd name="T28" fmla="*/ 0 w 1503"/>
                  <a:gd name="T29" fmla="*/ 0 h 177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503"/>
                  <a:gd name="T46" fmla="*/ 0 h 1777"/>
                  <a:gd name="T47" fmla="*/ 1503 w 1503"/>
                  <a:gd name="T48" fmla="*/ 1777 h 177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503" h="1777">
                    <a:moveTo>
                      <a:pt x="544" y="1052"/>
                    </a:moveTo>
                    <a:cubicBezTo>
                      <a:pt x="540" y="1127"/>
                      <a:pt x="537" y="1203"/>
                      <a:pt x="544" y="1278"/>
                    </a:cubicBezTo>
                    <a:cubicBezTo>
                      <a:pt x="551" y="1353"/>
                      <a:pt x="551" y="1437"/>
                      <a:pt x="589" y="1505"/>
                    </a:cubicBezTo>
                    <a:cubicBezTo>
                      <a:pt x="627" y="1573"/>
                      <a:pt x="703" y="1642"/>
                      <a:pt x="771" y="1687"/>
                    </a:cubicBezTo>
                    <a:cubicBezTo>
                      <a:pt x="839" y="1732"/>
                      <a:pt x="915" y="1777"/>
                      <a:pt x="998" y="1777"/>
                    </a:cubicBezTo>
                    <a:cubicBezTo>
                      <a:pt x="1081" y="1777"/>
                      <a:pt x="1195" y="1740"/>
                      <a:pt x="1270" y="1687"/>
                    </a:cubicBezTo>
                    <a:cubicBezTo>
                      <a:pt x="1345" y="1634"/>
                      <a:pt x="1413" y="1543"/>
                      <a:pt x="1451" y="1460"/>
                    </a:cubicBezTo>
                    <a:cubicBezTo>
                      <a:pt x="1489" y="1377"/>
                      <a:pt x="1489" y="1286"/>
                      <a:pt x="1496" y="1188"/>
                    </a:cubicBezTo>
                    <a:cubicBezTo>
                      <a:pt x="1503" y="1090"/>
                      <a:pt x="1503" y="983"/>
                      <a:pt x="1496" y="870"/>
                    </a:cubicBezTo>
                    <a:cubicBezTo>
                      <a:pt x="1489" y="757"/>
                      <a:pt x="1481" y="605"/>
                      <a:pt x="1451" y="507"/>
                    </a:cubicBezTo>
                    <a:cubicBezTo>
                      <a:pt x="1421" y="409"/>
                      <a:pt x="1375" y="340"/>
                      <a:pt x="1315" y="280"/>
                    </a:cubicBezTo>
                    <a:cubicBezTo>
                      <a:pt x="1255" y="220"/>
                      <a:pt x="1179" y="182"/>
                      <a:pt x="1088" y="144"/>
                    </a:cubicBezTo>
                    <a:cubicBezTo>
                      <a:pt x="997" y="106"/>
                      <a:pt x="899" y="77"/>
                      <a:pt x="771" y="54"/>
                    </a:cubicBezTo>
                    <a:cubicBezTo>
                      <a:pt x="643" y="31"/>
                      <a:pt x="445" y="16"/>
                      <a:pt x="317" y="8"/>
                    </a:cubicBezTo>
                    <a:cubicBezTo>
                      <a:pt x="189" y="0"/>
                      <a:pt x="53" y="8"/>
                      <a:pt x="0" y="8"/>
                    </a:cubicBezTo>
                  </a:path>
                </a:pathLst>
              </a:custGeom>
              <a:noFill/>
              <a:ln w="57150" cmpd="sng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442" name="Freeform 43"/>
              <p:cNvSpPr>
                <a:spLocks noChangeAspect="1"/>
              </p:cNvSpPr>
              <p:nvPr/>
            </p:nvSpPr>
            <p:spPr bwMode="auto">
              <a:xfrm>
                <a:off x="1432" y="1563"/>
                <a:ext cx="272" cy="182"/>
              </a:xfrm>
              <a:custGeom>
                <a:avLst/>
                <a:gdLst>
                  <a:gd name="T0" fmla="*/ 0 w 1504"/>
                  <a:gd name="T1" fmla="*/ 1 h 1096"/>
                  <a:gd name="T2" fmla="*/ 0 w 1504"/>
                  <a:gd name="T3" fmla="*/ 1 h 1096"/>
                  <a:gd name="T4" fmla="*/ 0 w 1504"/>
                  <a:gd name="T5" fmla="*/ 0 h 1096"/>
                  <a:gd name="T6" fmla="*/ 0 w 1504"/>
                  <a:gd name="T7" fmla="*/ 0 h 1096"/>
                  <a:gd name="T8" fmla="*/ 0 w 1504"/>
                  <a:gd name="T9" fmla="*/ 0 h 1096"/>
                  <a:gd name="T10" fmla="*/ 1 w 1504"/>
                  <a:gd name="T11" fmla="*/ 0 h 1096"/>
                  <a:gd name="T12" fmla="*/ 1 w 1504"/>
                  <a:gd name="T13" fmla="*/ 0 h 1096"/>
                  <a:gd name="T14" fmla="*/ 1 w 1504"/>
                  <a:gd name="T15" fmla="*/ 0 h 1096"/>
                  <a:gd name="T16" fmla="*/ 1 w 1504"/>
                  <a:gd name="T17" fmla="*/ 0 h 1096"/>
                  <a:gd name="T18" fmla="*/ 2 w 1504"/>
                  <a:gd name="T19" fmla="*/ 0 h 109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04"/>
                  <a:gd name="T31" fmla="*/ 0 h 1096"/>
                  <a:gd name="T32" fmla="*/ 1504 w 1504"/>
                  <a:gd name="T33" fmla="*/ 1096 h 109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04" h="1096">
                    <a:moveTo>
                      <a:pt x="7" y="1096"/>
                    </a:moveTo>
                    <a:cubicBezTo>
                      <a:pt x="3" y="1008"/>
                      <a:pt x="0" y="921"/>
                      <a:pt x="7" y="823"/>
                    </a:cubicBezTo>
                    <a:cubicBezTo>
                      <a:pt x="14" y="725"/>
                      <a:pt x="22" y="597"/>
                      <a:pt x="52" y="506"/>
                    </a:cubicBezTo>
                    <a:cubicBezTo>
                      <a:pt x="82" y="415"/>
                      <a:pt x="135" y="339"/>
                      <a:pt x="188" y="279"/>
                    </a:cubicBezTo>
                    <a:cubicBezTo>
                      <a:pt x="241" y="219"/>
                      <a:pt x="287" y="181"/>
                      <a:pt x="370" y="143"/>
                    </a:cubicBezTo>
                    <a:cubicBezTo>
                      <a:pt x="453" y="105"/>
                      <a:pt x="589" y="75"/>
                      <a:pt x="687" y="52"/>
                    </a:cubicBezTo>
                    <a:cubicBezTo>
                      <a:pt x="785" y="29"/>
                      <a:pt x="868" y="14"/>
                      <a:pt x="959" y="7"/>
                    </a:cubicBezTo>
                    <a:cubicBezTo>
                      <a:pt x="1050" y="0"/>
                      <a:pt x="1156" y="7"/>
                      <a:pt x="1232" y="7"/>
                    </a:cubicBezTo>
                    <a:cubicBezTo>
                      <a:pt x="1308" y="7"/>
                      <a:pt x="1368" y="0"/>
                      <a:pt x="1413" y="7"/>
                    </a:cubicBezTo>
                    <a:cubicBezTo>
                      <a:pt x="1458" y="14"/>
                      <a:pt x="1481" y="33"/>
                      <a:pt x="1504" y="52"/>
                    </a:cubicBezTo>
                  </a:path>
                </a:pathLst>
              </a:custGeom>
              <a:noFill/>
              <a:ln w="57150" cmpd="sng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0438" name="Group 44"/>
            <p:cNvGrpSpPr>
              <a:grpSpLocks noChangeAspect="1"/>
            </p:cNvGrpSpPr>
            <p:nvPr/>
          </p:nvGrpSpPr>
          <p:grpSpPr bwMode="auto">
            <a:xfrm>
              <a:off x="2242" y="1562"/>
              <a:ext cx="366" cy="280"/>
              <a:chOff x="1338" y="1562"/>
              <a:chExt cx="366" cy="280"/>
            </a:xfrm>
          </p:grpSpPr>
          <p:sp>
            <p:nvSpPr>
              <p:cNvPr id="60439" name="Freeform 45"/>
              <p:cNvSpPr>
                <a:spLocks noChangeAspect="1"/>
              </p:cNvSpPr>
              <p:nvPr/>
            </p:nvSpPr>
            <p:spPr bwMode="auto">
              <a:xfrm>
                <a:off x="1338" y="1562"/>
                <a:ext cx="272" cy="280"/>
              </a:xfrm>
              <a:custGeom>
                <a:avLst/>
                <a:gdLst>
                  <a:gd name="T0" fmla="*/ 1 w 1503"/>
                  <a:gd name="T1" fmla="*/ 1 h 1777"/>
                  <a:gd name="T2" fmla="*/ 1 w 1503"/>
                  <a:gd name="T3" fmla="*/ 1 h 1777"/>
                  <a:gd name="T4" fmla="*/ 1 w 1503"/>
                  <a:gd name="T5" fmla="*/ 1 h 1777"/>
                  <a:gd name="T6" fmla="*/ 1 w 1503"/>
                  <a:gd name="T7" fmla="*/ 1 h 1777"/>
                  <a:gd name="T8" fmla="*/ 1 w 1503"/>
                  <a:gd name="T9" fmla="*/ 1 h 1777"/>
                  <a:gd name="T10" fmla="*/ 1 w 1503"/>
                  <a:gd name="T11" fmla="*/ 1 h 1777"/>
                  <a:gd name="T12" fmla="*/ 2 w 1503"/>
                  <a:gd name="T13" fmla="*/ 1 h 1777"/>
                  <a:gd name="T14" fmla="*/ 2 w 1503"/>
                  <a:gd name="T15" fmla="*/ 1 h 1777"/>
                  <a:gd name="T16" fmla="*/ 2 w 1503"/>
                  <a:gd name="T17" fmla="*/ 0 h 1777"/>
                  <a:gd name="T18" fmla="*/ 2 w 1503"/>
                  <a:gd name="T19" fmla="*/ 0 h 1777"/>
                  <a:gd name="T20" fmla="*/ 1 w 1503"/>
                  <a:gd name="T21" fmla="*/ 0 h 1777"/>
                  <a:gd name="T22" fmla="*/ 1 w 1503"/>
                  <a:gd name="T23" fmla="*/ 0 h 1777"/>
                  <a:gd name="T24" fmla="*/ 1 w 1503"/>
                  <a:gd name="T25" fmla="*/ 0 h 1777"/>
                  <a:gd name="T26" fmla="*/ 0 w 1503"/>
                  <a:gd name="T27" fmla="*/ 0 h 1777"/>
                  <a:gd name="T28" fmla="*/ 0 w 1503"/>
                  <a:gd name="T29" fmla="*/ 0 h 177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503"/>
                  <a:gd name="T46" fmla="*/ 0 h 1777"/>
                  <a:gd name="T47" fmla="*/ 1503 w 1503"/>
                  <a:gd name="T48" fmla="*/ 1777 h 177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503" h="1777">
                    <a:moveTo>
                      <a:pt x="544" y="1052"/>
                    </a:moveTo>
                    <a:cubicBezTo>
                      <a:pt x="540" y="1127"/>
                      <a:pt x="537" y="1203"/>
                      <a:pt x="544" y="1278"/>
                    </a:cubicBezTo>
                    <a:cubicBezTo>
                      <a:pt x="551" y="1353"/>
                      <a:pt x="551" y="1437"/>
                      <a:pt x="589" y="1505"/>
                    </a:cubicBezTo>
                    <a:cubicBezTo>
                      <a:pt x="627" y="1573"/>
                      <a:pt x="703" y="1642"/>
                      <a:pt x="771" y="1687"/>
                    </a:cubicBezTo>
                    <a:cubicBezTo>
                      <a:pt x="839" y="1732"/>
                      <a:pt x="915" y="1777"/>
                      <a:pt x="998" y="1777"/>
                    </a:cubicBezTo>
                    <a:cubicBezTo>
                      <a:pt x="1081" y="1777"/>
                      <a:pt x="1195" y="1740"/>
                      <a:pt x="1270" y="1687"/>
                    </a:cubicBezTo>
                    <a:cubicBezTo>
                      <a:pt x="1345" y="1634"/>
                      <a:pt x="1413" y="1543"/>
                      <a:pt x="1451" y="1460"/>
                    </a:cubicBezTo>
                    <a:cubicBezTo>
                      <a:pt x="1489" y="1377"/>
                      <a:pt x="1489" y="1286"/>
                      <a:pt x="1496" y="1188"/>
                    </a:cubicBezTo>
                    <a:cubicBezTo>
                      <a:pt x="1503" y="1090"/>
                      <a:pt x="1503" y="983"/>
                      <a:pt x="1496" y="870"/>
                    </a:cubicBezTo>
                    <a:cubicBezTo>
                      <a:pt x="1489" y="757"/>
                      <a:pt x="1481" y="605"/>
                      <a:pt x="1451" y="507"/>
                    </a:cubicBezTo>
                    <a:cubicBezTo>
                      <a:pt x="1421" y="409"/>
                      <a:pt x="1375" y="340"/>
                      <a:pt x="1315" y="280"/>
                    </a:cubicBezTo>
                    <a:cubicBezTo>
                      <a:pt x="1255" y="220"/>
                      <a:pt x="1179" y="182"/>
                      <a:pt x="1088" y="144"/>
                    </a:cubicBezTo>
                    <a:cubicBezTo>
                      <a:pt x="997" y="106"/>
                      <a:pt x="899" y="77"/>
                      <a:pt x="771" y="54"/>
                    </a:cubicBezTo>
                    <a:cubicBezTo>
                      <a:pt x="643" y="31"/>
                      <a:pt x="445" y="16"/>
                      <a:pt x="317" y="8"/>
                    </a:cubicBezTo>
                    <a:cubicBezTo>
                      <a:pt x="189" y="0"/>
                      <a:pt x="53" y="8"/>
                      <a:pt x="0" y="8"/>
                    </a:cubicBezTo>
                  </a:path>
                </a:pathLst>
              </a:custGeom>
              <a:noFill/>
              <a:ln w="57150" cmpd="sng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440" name="Freeform 46"/>
              <p:cNvSpPr>
                <a:spLocks noChangeAspect="1"/>
              </p:cNvSpPr>
              <p:nvPr/>
            </p:nvSpPr>
            <p:spPr bwMode="auto">
              <a:xfrm>
                <a:off x="1432" y="1563"/>
                <a:ext cx="272" cy="182"/>
              </a:xfrm>
              <a:custGeom>
                <a:avLst/>
                <a:gdLst>
                  <a:gd name="T0" fmla="*/ 0 w 1504"/>
                  <a:gd name="T1" fmla="*/ 1 h 1096"/>
                  <a:gd name="T2" fmla="*/ 0 w 1504"/>
                  <a:gd name="T3" fmla="*/ 1 h 1096"/>
                  <a:gd name="T4" fmla="*/ 0 w 1504"/>
                  <a:gd name="T5" fmla="*/ 0 h 1096"/>
                  <a:gd name="T6" fmla="*/ 0 w 1504"/>
                  <a:gd name="T7" fmla="*/ 0 h 1096"/>
                  <a:gd name="T8" fmla="*/ 0 w 1504"/>
                  <a:gd name="T9" fmla="*/ 0 h 1096"/>
                  <a:gd name="T10" fmla="*/ 1 w 1504"/>
                  <a:gd name="T11" fmla="*/ 0 h 1096"/>
                  <a:gd name="T12" fmla="*/ 1 w 1504"/>
                  <a:gd name="T13" fmla="*/ 0 h 1096"/>
                  <a:gd name="T14" fmla="*/ 1 w 1504"/>
                  <a:gd name="T15" fmla="*/ 0 h 1096"/>
                  <a:gd name="T16" fmla="*/ 1 w 1504"/>
                  <a:gd name="T17" fmla="*/ 0 h 1096"/>
                  <a:gd name="T18" fmla="*/ 2 w 1504"/>
                  <a:gd name="T19" fmla="*/ 0 h 109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04"/>
                  <a:gd name="T31" fmla="*/ 0 h 1096"/>
                  <a:gd name="T32" fmla="*/ 1504 w 1504"/>
                  <a:gd name="T33" fmla="*/ 1096 h 109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04" h="1096">
                    <a:moveTo>
                      <a:pt x="7" y="1096"/>
                    </a:moveTo>
                    <a:cubicBezTo>
                      <a:pt x="3" y="1008"/>
                      <a:pt x="0" y="921"/>
                      <a:pt x="7" y="823"/>
                    </a:cubicBezTo>
                    <a:cubicBezTo>
                      <a:pt x="14" y="725"/>
                      <a:pt x="22" y="597"/>
                      <a:pt x="52" y="506"/>
                    </a:cubicBezTo>
                    <a:cubicBezTo>
                      <a:pt x="82" y="415"/>
                      <a:pt x="135" y="339"/>
                      <a:pt x="188" y="279"/>
                    </a:cubicBezTo>
                    <a:cubicBezTo>
                      <a:pt x="241" y="219"/>
                      <a:pt x="287" y="181"/>
                      <a:pt x="370" y="143"/>
                    </a:cubicBezTo>
                    <a:cubicBezTo>
                      <a:pt x="453" y="105"/>
                      <a:pt x="589" y="75"/>
                      <a:pt x="687" y="52"/>
                    </a:cubicBezTo>
                    <a:cubicBezTo>
                      <a:pt x="785" y="29"/>
                      <a:pt x="868" y="14"/>
                      <a:pt x="959" y="7"/>
                    </a:cubicBezTo>
                    <a:cubicBezTo>
                      <a:pt x="1050" y="0"/>
                      <a:pt x="1156" y="7"/>
                      <a:pt x="1232" y="7"/>
                    </a:cubicBezTo>
                    <a:cubicBezTo>
                      <a:pt x="1308" y="7"/>
                      <a:pt x="1368" y="0"/>
                      <a:pt x="1413" y="7"/>
                    </a:cubicBezTo>
                    <a:cubicBezTo>
                      <a:pt x="1458" y="14"/>
                      <a:pt x="1481" y="33"/>
                      <a:pt x="1504" y="52"/>
                    </a:cubicBezTo>
                  </a:path>
                </a:pathLst>
              </a:custGeom>
              <a:noFill/>
              <a:ln w="57150" cmpd="sng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60425" name="Oval 47"/>
          <p:cNvSpPr>
            <a:spLocks noChangeAspect="1" noChangeArrowheads="1"/>
          </p:cNvSpPr>
          <p:nvPr/>
        </p:nvSpPr>
        <p:spPr bwMode="auto">
          <a:xfrm>
            <a:off x="1531938" y="2852986"/>
            <a:ext cx="519112" cy="519112"/>
          </a:xfrm>
          <a:prstGeom prst="ellipse">
            <a:avLst/>
          </a:prstGeom>
          <a:gradFill rotWithShape="1">
            <a:gsLst>
              <a:gs pos="0">
                <a:srgbClr val="7600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ja-JP" altLang="en-US" sz="1800"/>
          </a:p>
        </p:txBody>
      </p:sp>
      <p:sp>
        <p:nvSpPr>
          <p:cNvPr id="60426" name="Text Box 49"/>
          <p:cNvSpPr txBox="1">
            <a:spLocks noChangeArrowheads="1"/>
          </p:cNvSpPr>
          <p:nvPr/>
        </p:nvSpPr>
        <p:spPr bwMode="auto">
          <a:xfrm>
            <a:off x="5195731" y="4594276"/>
            <a:ext cx="36999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1600" dirty="0"/>
              <a:t>cf. Electro-magnetic</a:t>
            </a:r>
            <a:r>
              <a:rPr lang="ja-JP" altLang="en-US" sz="1600" dirty="0"/>
              <a:t>　→　</a:t>
            </a:r>
            <a:r>
              <a:rPr lang="en-US" altLang="ja-JP" sz="1600" dirty="0"/>
              <a:t>Charge</a:t>
            </a:r>
            <a:r>
              <a:rPr lang="ja-JP" altLang="en-US" sz="1600" dirty="0"/>
              <a:t>　</a:t>
            </a:r>
            <a:r>
              <a:rPr lang="en-US" altLang="ja-JP" sz="1600" dirty="0"/>
              <a:t>(+ -)</a:t>
            </a:r>
          </a:p>
        </p:txBody>
      </p:sp>
      <p:sp>
        <p:nvSpPr>
          <p:cNvPr id="60428" name="Text Box 51"/>
          <p:cNvSpPr txBox="1">
            <a:spLocks noChangeArrowheads="1"/>
          </p:cNvSpPr>
          <p:nvPr/>
        </p:nvSpPr>
        <p:spPr bwMode="auto">
          <a:xfrm>
            <a:off x="3970275" y="3179276"/>
            <a:ext cx="4084773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2800" dirty="0"/>
              <a:t>Three kinds of “charges”</a:t>
            </a:r>
          </a:p>
          <a:p>
            <a:pPr lvl="1">
              <a:spcBef>
                <a:spcPct val="0"/>
              </a:spcBef>
              <a:buClrTx/>
              <a:buFontTx/>
              <a:buNone/>
            </a:pPr>
            <a:r>
              <a:rPr lang="en-US" altLang="ja-JP" sz="1500" dirty="0"/>
              <a:t>It’s called “color charge”</a:t>
            </a:r>
          </a:p>
          <a:p>
            <a:pPr lvl="1">
              <a:spcBef>
                <a:spcPct val="0"/>
              </a:spcBef>
              <a:buClrTx/>
              <a:buFontTx/>
              <a:buNone/>
            </a:pPr>
            <a:r>
              <a:rPr lang="en-US" altLang="ja-JP" sz="1600" dirty="0"/>
              <a:t>(</a:t>
            </a:r>
            <a:r>
              <a:rPr lang="en-US" altLang="ja-JP" sz="1600" dirty="0">
                <a:solidFill>
                  <a:srgbClr val="FF0000"/>
                </a:solidFill>
              </a:rPr>
              <a:t>red</a:t>
            </a:r>
            <a:r>
              <a:rPr lang="ja-JP" altLang="en-US" sz="1600" dirty="0"/>
              <a:t>　</a:t>
            </a:r>
            <a:r>
              <a:rPr lang="en-US" altLang="ja-JP" sz="1600" dirty="0">
                <a:solidFill>
                  <a:srgbClr val="000099"/>
                </a:solidFill>
              </a:rPr>
              <a:t>blue</a:t>
            </a:r>
            <a:r>
              <a:rPr lang="ja-JP" altLang="en-US" sz="1600" dirty="0"/>
              <a:t>　</a:t>
            </a:r>
            <a:r>
              <a:rPr lang="en-US" altLang="ja-JP" sz="1600" dirty="0">
                <a:solidFill>
                  <a:srgbClr val="00FF00"/>
                </a:solidFill>
              </a:rPr>
              <a:t>green</a:t>
            </a:r>
            <a:r>
              <a:rPr lang="en-US" altLang="ja-JP" sz="1600" dirty="0"/>
              <a:t>)</a:t>
            </a:r>
            <a:endParaRPr lang="en-US" altLang="ja-JP" sz="1500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8756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9366" y="0"/>
            <a:ext cx="3132890" cy="419498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4898" y="53752"/>
            <a:ext cx="5705254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kumimoji="1" lang="en-US" altLang="ja-JP" dirty="0"/>
              <a:t>HBD</a:t>
            </a:r>
            <a:br>
              <a:rPr kumimoji="1" lang="en-US" altLang="ja-JP" dirty="0"/>
            </a:br>
            <a:r>
              <a:rPr lang="en-US" altLang="ja-JP" dirty="0"/>
              <a:t>(Hadron Blind Detector)</a:t>
            </a:r>
            <a:endParaRPr kumimoji="1" lang="ja-JP" altLang="en-US" dirty="0"/>
          </a:p>
        </p:txBody>
      </p:sp>
      <p:pic>
        <p:nvPicPr>
          <p:cNvPr id="3" name="コンテンツ プレースホルダー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244074" y="3933056"/>
            <a:ext cx="3899925" cy="2924944"/>
          </a:xfrm>
        </p:spPr>
      </p:pic>
      <p:sp>
        <p:nvSpPr>
          <p:cNvPr id="8" name="テキスト ボックス 7"/>
          <p:cNvSpPr txBox="1"/>
          <p:nvPr/>
        </p:nvSpPr>
        <p:spPr>
          <a:xfrm>
            <a:off x="5431739" y="3977218"/>
            <a:ext cx="3015569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300x300mm</a:t>
            </a:r>
            <a:r>
              <a:rPr kumimoji="0" lang="en-US" altLang="ja-JP" sz="20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</a:t>
            </a: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GEM with </a:t>
            </a:r>
            <a:r>
              <a:rPr kumimoji="0" lang="en-US" altLang="ja-JP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CsI</a:t>
            </a:r>
            <a:endParaRPr kumimoji="0" lang="ja-JP" altLang="en-US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11" name="コンテンツ プレースホルダー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567" y="4327150"/>
            <a:ext cx="3459958" cy="2530850"/>
          </a:xfrm>
          <a:prstGeom prst="rect">
            <a:avLst/>
          </a:prstGeom>
        </p:spPr>
      </p:pic>
      <p:sp>
        <p:nvSpPr>
          <p:cNvPr id="9" name="コンテンツ プレースホルダ 2"/>
          <p:cNvSpPr txBox="1">
            <a:spLocks/>
          </p:cNvSpPr>
          <p:nvPr/>
        </p:nvSpPr>
        <p:spPr>
          <a:xfrm>
            <a:off x="0" y="1340768"/>
            <a:ext cx="5886400" cy="316835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ja-JP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Based on PHENIX HBD.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ja-JP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CF4 serves as radiator and amplification gas</a:t>
            </a:r>
          </a:p>
          <a:p>
            <a:pPr marL="800100" marR="0" lvl="1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ja-JP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Radiator 50 cm. / p.e. ~ 11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ja-JP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Gas Electron Multiplier (</a:t>
            </a:r>
            <a:r>
              <a:rPr kumimoji="0" lang="en-US" altLang="ja-JP" sz="32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GEM</a:t>
            </a:r>
            <a:r>
              <a:rPr kumimoji="0" lang="en-US" altLang="ja-JP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 for amplification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ja-JP" sz="3200" b="1" i="0" u="sng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CsI</a:t>
            </a:r>
            <a:r>
              <a:rPr kumimoji="0" lang="en-US" altLang="ja-JP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is evaporated on top GEM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ja-JP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Photocathode (&gt; ~6eV)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</a:rPr>
              <a:t>2016/11/4</a:t>
            </a: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59619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kumimoji="1" lang="en-US" altLang="ja-JP" dirty="0"/>
              <a:t>HBD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-72008" y="3501008"/>
            <a:ext cx="2915816" cy="2788419"/>
          </a:xfrm>
        </p:spPr>
        <p:txBody>
          <a:bodyPr>
            <a:normAutofit/>
          </a:bodyPr>
          <a:lstStyle/>
          <a:p>
            <a:r>
              <a:rPr lang="en-US" altLang="ja-JP" sz="2400" dirty="0" err="1"/>
              <a:t>CsI</a:t>
            </a:r>
            <a:r>
              <a:rPr lang="en-US" altLang="ja-JP" sz="2400" dirty="0"/>
              <a:t> photocathode have to be treated in dry environment.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240625" y="1041217"/>
            <a:ext cx="3446175" cy="258463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55576" y="1033560"/>
            <a:ext cx="3456384" cy="259228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811039"/>
            <a:ext cx="3899925" cy="2924944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611560" y="908720"/>
            <a:ext cx="120667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GLOVEBOX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865778" y="1033560"/>
            <a:ext cx="111966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prototype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434971" y="3852883"/>
            <a:ext cx="318176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HBD chamber (production type)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</a:rPr>
              <a:t>2016/11/4</a:t>
            </a: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22405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C:\Users\aoki\Desktop\キャプチャ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28" t="5955" b="20166"/>
          <a:stretch/>
        </p:blipFill>
        <p:spPr bwMode="auto">
          <a:xfrm>
            <a:off x="901818" y="902338"/>
            <a:ext cx="2026462" cy="2147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65" y="0"/>
            <a:ext cx="2738363" cy="77809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altLang="ja-JP" dirty="0"/>
              <a:t>Cluster Size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557" y="3784092"/>
            <a:ext cx="4340211" cy="2437111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altLang="ja-JP" sz="2800" dirty="0"/>
              <a:t>Pion rejection factor of 100 with 80% electron efficiency achieved at beam test.</a:t>
            </a:r>
          </a:p>
          <a:p>
            <a:pPr lvl="1">
              <a:defRPr/>
            </a:pPr>
            <a:r>
              <a:rPr lang="en-US" altLang="ja-JP" dirty="0"/>
              <a:t>Using charge threshold and cluster size.</a:t>
            </a:r>
          </a:p>
          <a:p>
            <a:pPr lvl="1">
              <a:defRPr/>
            </a:pPr>
            <a:r>
              <a:rPr lang="en-US" altLang="ja-JP" dirty="0"/>
              <a:t>NIM A 819 (2016) 20-24</a:t>
            </a:r>
            <a:br>
              <a:rPr lang="en-US" altLang="ja-JP" dirty="0"/>
            </a:b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75"/>
          <a:stretch/>
        </p:blipFill>
        <p:spPr>
          <a:xfrm>
            <a:off x="5963510" y="0"/>
            <a:ext cx="2835203" cy="3263330"/>
          </a:xfrm>
          <a:prstGeom prst="rect">
            <a:avLst/>
          </a:prstGeom>
        </p:spPr>
      </p:pic>
      <p:pic>
        <p:nvPicPr>
          <p:cNvPr id="12" name="コンテンツ プレースホルダー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08"/>
          <a:stretch/>
        </p:blipFill>
        <p:spPr>
          <a:xfrm>
            <a:off x="2883617" y="468061"/>
            <a:ext cx="2880320" cy="2596061"/>
          </a:xfrm>
          <a:prstGeom prst="rect">
            <a:avLst/>
          </a:prstGeom>
        </p:spPr>
      </p:pic>
      <p:sp>
        <p:nvSpPr>
          <p:cNvPr id="16" name="正方形/長方形 15"/>
          <p:cNvSpPr/>
          <p:nvPr/>
        </p:nvSpPr>
        <p:spPr>
          <a:xfrm>
            <a:off x="5580112" y="0"/>
            <a:ext cx="648072" cy="10982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748606" y="172458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pions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767083" y="593432"/>
            <a:ext cx="1052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electrons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915737" y="2852154"/>
            <a:ext cx="153054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Cluster size - 1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777731" y="2881126"/>
            <a:ext cx="153054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Cluster size - 1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6846887" y="1400260"/>
            <a:ext cx="0" cy="5760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3796176" y="1273306"/>
            <a:ext cx="0" cy="5760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2" name="Picture 2" descr="C:\Documents and Settings\kanno\デスクトップ\IEEE_1026\with_without_0859_rev20V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789" y="3408641"/>
            <a:ext cx="4349848" cy="2934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上矢印 22"/>
          <p:cNvSpPr/>
          <p:nvPr/>
        </p:nvSpPr>
        <p:spPr>
          <a:xfrm>
            <a:off x="5177955" y="5514008"/>
            <a:ext cx="207340" cy="331744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" name="上矢印 23"/>
          <p:cNvSpPr/>
          <p:nvPr/>
        </p:nvSpPr>
        <p:spPr>
          <a:xfrm rot="10800000">
            <a:off x="5135695" y="3789040"/>
            <a:ext cx="207340" cy="238446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85295" y="5495214"/>
            <a:ext cx="2020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Cluster size analysis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</a:rPr>
              <a:t>2016/11/4</a:t>
            </a: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91124" y="1161031"/>
            <a:ext cx="530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Pad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48391" y="3005649"/>
            <a:ext cx="183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Cherenkov Blob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821910" y="1976324"/>
            <a:ext cx="198507" cy="342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83352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8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747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2016/11/4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43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418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4"/>
          <p:cNvSpPr>
            <a:spLocks noGrp="1" noChangeArrowheads="1"/>
          </p:cNvSpPr>
          <p:nvPr>
            <p:ph type="title"/>
          </p:nvPr>
        </p:nvSpPr>
        <p:spPr>
          <a:xfrm>
            <a:off x="549926" y="262180"/>
            <a:ext cx="7886700" cy="839228"/>
          </a:xfrm>
        </p:spPr>
        <p:txBody>
          <a:bodyPr/>
          <a:lstStyle/>
          <a:p>
            <a:pPr eaLnBrk="1" hangingPunct="1"/>
            <a:r>
              <a:rPr lang="en-US" altLang="ja-JP" dirty="0"/>
              <a:t>How interact?</a:t>
            </a:r>
            <a:endParaRPr lang="ja-JP" altLang="en-US" dirty="0"/>
          </a:p>
        </p:txBody>
      </p:sp>
      <p:sp>
        <p:nvSpPr>
          <p:cNvPr id="62481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73D0DE4E-E692-4793-86F6-8626A82009AC}" type="slidenum">
              <a:rPr kumimoji="0" lang="en-US" altLang="ja-JP">
                <a:solidFill>
                  <a:schemeClr val="accent1"/>
                </a:solidFill>
              </a:rPr>
              <a:pPr/>
              <a:t>5</a:t>
            </a:fld>
            <a:endParaRPr kumimoji="0" lang="en-US" altLang="ja-JP" dirty="0">
              <a:solidFill>
                <a:schemeClr val="accent1"/>
              </a:solidFill>
            </a:endParaRPr>
          </a:p>
        </p:txBody>
      </p:sp>
      <p:sp>
        <p:nvSpPr>
          <p:cNvPr id="62467" name="Line 5"/>
          <p:cNvSpPr>
            <a:spLocks noChangeShapeType="1"/>
          </p:cNvSpPr>
          <p:nvPr/>
        </p:nvSpPr>
        <p:spPr bwMode="auto">
          <a:xfrm>
            <a:off x="2699866" y="1716139"/>
            <a:ext cx="1727200" cy="36036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468" name="Line 6"/>
          <p:cNvSpPr>
            <a:spLocks noChangeShapeType="1"/>
          </p:cNvSpPr>
          <p:nvPr/>
        </p:nvSpPr>
        <p:spPr bwMode="auto">
          <a:xfrm flipV="1">
            <a:off x="4571529" y="1571676"/>
            <a:ext cx="1727200" cy="504825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470" name="Line 8"/>
          <p:cNvSpPr>
            <a:spLocks noChangeShapeType="1"/>
          </p:cNvSpPr>
          <p:nvPr/>
        </p:nvSpPr>
        <p:spPr bwMode="auto">
          <a:xfrm flipV="1">
            <a:off x="2585566" y="3535414"/>
            <a:ext cx="1727200" cy="504825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471" name="Line 9"/>
          <p:cNvSpPr>
            <a:spLocks noChangeShapeType="1"/>
          </p:cNvSpPr>
          <p:nvPr/>
        </p:nvSpPr>
        <p:spPr bwMode="auto">
          <a:xfrm>
            <a:off x="4642966" y="3521126"/>
            <a:ext cx="1728788" cy="35877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472" name="Text Box 10"/>
          <p:cNvSpPr txBox="1">
            <a:spLocks noChangeArrowheads="1"/>
          </p:cNvSpPr>
          <p:nvPr/>
        </p:nvSpPr>
        <p:spPr bwMode="auto">
          <a:xfrm>
            <a:off x="1284094" y="1531473"/>
            <a:ext cx="14157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1800" b="1" dirty="0">
                <a:solidFill>
                  <a:srgbClr val="FF0000"/>
                </a:solidFill>
              </a:rPr>
              <a:t>Red Quark </a:t>
            </a:r>
            <a:endParaRPr lang="ja-JP" altLang="en-US" sz="1800" b="1" dirty="0">
              <a:solidFill>
                <a:srgbClr val="FF0000"/>
              </a:solidFill>
            </a:endParaRPr>
          </a:p>
        </p:txBody>
      </p:sp>
      <p:sp>
        <p:nvSpPr>
          <p:cNvPr id="62473" name="Text Box 11"/>
          <p:cNvSpPr txBox="1">
            <a:spLocks noChangeArrowheads="1"/>
          </p:cNvSpPr>
          <p:nvPr/>
        </p:nvSpPr>
        <p:spPr bwMode="auto">
          <a:xfrm>
            <a:off x="6516216" y="3738614"/>
            <a:ext cx="14157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1800" b="1" dirty="0">
                <a:solidFill>
                  <a:srgbClr val="FF0000"/>
                </a:solidFill>
              </a:rPr>
              <a:t>Red Quark </a:t>
            </a:r>
            <a:endParaRPr lang="ja-JP" altLang="en-US" sz="1800" b="1" dirty="0">
              <a:solidFill>
                <a:srgbClr val="FF0000"/>
              </a:solidFill>
            </a:endParaRPr>
          </a:p>
        </p:txBody>
      </p:sp>
      <p:sp>
        <p:nvSpPr>
          <p:cNvPr id="62474" name="Text Box 12"/>
          <p:cNvSpPr txBox="1">
            <a:spLocks noChangeArrowheads="1"/>
          </p:cNvSpPr>
          <p:nvPr/>
        </p:nvSpPr>
        <p:spPr bwMode="auto">
          <a:xfrm>
            <a:off x="1223492" y="3738613"/>
            <a:ext cx="14798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1800" b="1" dirty="0">
                <a:solidFill>
                  <a:srgbClr val="000099"/>
                </a:solidFill>
              </a:rPr>
              <a:t>Blue Quark </a:t>
            </a:r>
            <a:endParaRPr lang="ja-JP" altLang="en-US" sz="1800" b="1" dirty="0">
              <a:solidFill>
                <a:srgbClr val="000099"/>
              </a:solidFill>
            </a:endParaRPr>
          </a:p>
        </p:txBody>
      </p:sp>
      <p:sp>
        <p:nvSpPr>
          <p:cNvPr id="62475" name="Text Box 13"/>
          <p:cNvSpPr txBox="1">
            <a:spLocks noChangeArrowheads="1"/>
          </p:cNvSpPr>
          <p:nvPr/>
        </p:nvSpPr>
        <p:spPr bwMode="auto">
          <a:xfrm>
            <a:off x="6373341" y="1433564"/>
            <a:ext cx="14157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1800" b="1" dirty="0">
                <a:solidFill>
                  <a:srgbClr val="000099"/>
                </a:solidFill>
              </a:rPr>
              <a:t>Blue Quark</a:t>
            </a:r>
            <a:endParaRPr lang="ja-JP" altLang="en-US" sz="1800" b="1" dirty="0">
              <a:solidFill>
                <a:srgbClr val="000099"/>
              </a:solidFill>
            </a:endParaRPr>
          </a:p>
        </p:txBody>
      </p:sp>
      <p:grpSp>
        <p:nvGrpSpPr>
          <p:cNvPr id="62476" name="Group 40"/>
          <p:cNvGrpSpPr>
            <a:grpSpLocks/>
          </p:cNvGrpSpPr>
          <p:nvPr/>
        </p:nvGrpSpPr>
        <p:grpSpPr bwMode="auto">
          <a:xfrm rot="20738383">
            <a:off x="4263554" y="2081264"/>
            <a:ext cx="495300" cy="1495425"/>
            <a:chOff x="1065" y="1480"/>
            <a:chExt cx="312" cy="942"/>
          </a:xfrm>
        </p:grpSpPr>
        <p:grpSp>
          <p:nvGrpSpPr>
            <p:cNvPr id="62508" name="Group 14"/>
            <p:cNvGrpSpPr>
              <a:grpSpLocks noChangeAspect="1"/>
            </p:cNvGrpSpPr>
            <p:nvPr/>
          </p:nvGrpSpPr>
          <p:grpSpPr bwMode="auto">
            <a:xfrm rot="-3914299">
              <a:off x="1066" y="1679"/>
              <a:ext cx="509" cy="112"/>
              <a:chOff x="1338" y="1562"/>
              <a:chExt cx="1270" cy="280"/>
            </a:xfrm>
          </p:grpSpPr>
          <p:grpSp>
            <p:nvGrpSpPr>
              <p:cNvPr id="62522" name="Group 15"/>
              <p:cNvGrpSpPr>
                <a:grpSpLocks noChangeAspect="1"/>
              </p:cNvGrpSpPr>
              <p:nvPr/>
            </p:nvGrpSpPr>
            <p:grpSpPr bwMode="auto">
              <a:xfrm>
                <a:off x="1338" y="1562"/>
                <a:ext cx="366" cy="280"/>
                <a:chOff x="1338" y="1562"/>
                <a:chExt cx="366" cy="280"/>
              </a:xfrm>
            </p:grpSpPr>
            <p:sp>
              <p:nvSpPr>
                <p:cNvPr id="62532" name="Freeform 16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0000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533" name="Freeform 17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0000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523" name="Group 18"/>
              <p:cNvGrpSpPr>
                <a:grpSpLocks noChangeAspect="1"/>
              </p:cNvGrpSpPr>
              <p:nvPr/>
            </p:nvGrpSpPr>
            <p:grpSpPr bwMode="auto">
              <a:xfrm>
                <a:off x="1610" y="1562"/>
                <a:ext cx="366" cy="280"/>
                <a:chOff x="1338" y="1562"/>
                <a:chExt cx="366" cy="280"/>
              </a:xfrm>
            </p:grpSpPr>
            <p:sp>
              <p:nvSpPr>
                <p:cNvPr id="62530" name="Freeform 19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0000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531" name="Freeform 20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0000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524" name="Group 21"/>
              <p:cNvGrpSpPr>
                <a:grpSpLocks noChangeAspect="1"/>
              </p:cNvGrpSpPr>
              <p:nvPr/>
            </p:nvGrpSpPr>
            <p:grpSpPr bwMode="auto">
              <a:xfrm>
                <a:off x="1924" y="1562"/>
                <a:ext cx="366" cy="280"/>
                <a:chOff x="1338" y="1562"/>
                <a:chExt cx="366" cy="280"/>
              </a:xfrm>
            </p:grpSpPr>
            <p:sp>
              <p:nvSpPr>
                <p:cNvPr id="62528" name="Freeform 22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0000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529" name="Freeform 23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0000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525" name="Group 24"/>
              <p:cNvGrpSpPr>
                <a:grpSpLocks noChangeAspect="1"/>
              </p:cNvGrpSpPr>
              <p:nvPr/>
            </p:nvGrpSpPr>
            <p:grpSpPr bwMode="auto">
              <a:xfrm>
                <a:off x="2242" y="1562"/>
                <a:ext cx="366" cy="280"/>
                <a:chOff x="1338" y="1562"/>
                <a:chExt cx="366" cy="280"/>
              </a:xfrm>
            </p:grpSpPr>
            <p:sp>
              <p:nvSpPr>
                <p:cNvPr id="62526" name="Freeform 25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0000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527" name="Freeform 26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0000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2509" name="Group 27"/>
            <p:cNvGrpSpPr>
              <a:grpSpLocks noChangeAspect="1"/>
            </p:cNvGrpSpPr>
            <p:nvPr/>
          </p:nvGrpSpPr>
          <p:grpSpPr bwMode="auto">
            <a:xfrm rot="-3914299">
              <a:off x="866" y="2112"/>
              <a:ext cx="509" cy="112"/>
              <a:chOff x="1338" y="1562"/>
              <a:chExt cx="1270" cy="280"/>
            </a:xfrm>
          </p:grpSpPr>
          <p:grpSp>
            <p:nvGrpSpPr>
              <p:cNvPr id="62510" name="Group 28"/>
              <p:cNvGrpSpPr>
                <a:grpSpLocks noChangeAspect="1"/>
              </p:cNvGrpSpPr>
              <p:nvPr/>
            </p:nvGrpSpPr>
            <p:grpSpPr bwMode="auto">
              <a:xfrm>
                <a:off x="1338" y="1562"/>
                <a:ext cx="366" cy="280"/>
                <a:chOff x="1338" y="1562"/>
                <a:chExt cx="366" cy="280"/>
              </a:xfrm>
            </p:grpSpPr>
            <p:sp>
              <p:nvSpPr>
                <p:cNvPr id="62520" name="Freeform 29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0000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521" name="Freeform 30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0000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511" name="Group 31"/>
              <p:cNvGrpSpPr>
                <a:grpSpLocks noChangeAspect="1"/>
              </p:cNvGrpSpPr>
              <p:nvPr/>
            </p:nvGrpSpPr>
            <p:grpSpPr bwMode="auto">
              <a:xfrm>
                <a:off x="1610" y="1562"/>
                <a:ext cx="366" cy="280"/>
                <a:chOff x="1338" y="1562"/>
                <a:chExt cx="366" cy="280"/>
              </a:xfrm>
            </p:grpSpPr>
            <p:sp>
              <p:nvSpPr>
                <p:cNvPr id="62518" name="Freeform 32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0000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519" name="Freeform 33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0000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512" name="Group 34"/>
              <p:cNvGrpSpPr>
                <a:grpSpLocks noChangeAspect="1"/>
              </p:cNvGrpSpPr>
              <p:nvPr/>
            </p:nvGrpSpPr>
            <p:grpSpPr bwMode="auto">
              <a:xfrm>
                <a:off x="1924" y="1562"/>
                <a:ext cx="366" cy="280"/>
                <a:chOff x="1338" y="1562"/>
                <a:chExt cx="366" cy="280"/>
              </a:xfrm>
            </p:grpSpPr>
            <p:sp>
              <p:nvSpPr>
                <p:cNvPr id="62516" name="Freeform 35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0000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517" name="Freeform 36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0000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513" name="Group 37"/>
              <p:cNvGrpSpPr>
                <a:grpSpLocks noChangeAspect="1"/>
              </p:cNvGrpSpPr>
              <p:nvPr/>
            </p:nvGrpSpPr>
            <p:grpSpPr bwMode="auto">
              <a:xfrm>
                <a:off x="2242" y="1562"/>
                <a:ext cx="366" cy="280"/>
                <a:chOff x="1338" y="1562"/>
                <a:chExt cx="366" cy="280"/>
              </a:xfrm>
            </p:grpSpPr>
            <p:sp>
              <p:nvSpPr>
                <p:cNvPr id="62514" name="Freeform 38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0000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515" name="Freeform 39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00009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477" name="Group 41"/>
          <p:cNvGrpSpPr>
            <a:grpSpLocks/>
          </p:cNvGrpSpPr>
          <p:nvPr/>
        </p:nvGrpSpPr>
        <p:grpSpPr bwMode="auto">
          <a:xfrm rot="861617" flipH="1">
            <a:off x="4212754" y="2081264"/>
            <a:ext cx="495300" cy="1495425"/>
            <a:chOff x="1065" y="1480"/>
            <a:chExt cx="312" cy="942"/>
          </a:xfrm>
        </p:grpSpPr>
        <p:grpSp>
          <p:nvGrpSpPr>
            <p:cNvPr id="62482" name="Group 42"/>
            <p:cNvGrpSpPr>
              <a:grpSpLocks noChangeAspect="1"/>
            </p:cNvGrpSpPr>
            <p:nvPr/>
          </p:nvGrpSpPr>
          <p:grpSpPr bwMode="auto">
            <a:xfrm rot="-3914299">
              <a:off x="1066" y="1679"/>
              <a:ext cx="509" cy="112"/>
              <a:chOff x="1338" y="1562"/>
              <a:chExt cx="1270" cy="280"/>
            </a:xfrm>
          </p:grpSpPr>
          <p:grpSp>
            <p:nvGrpSpPr>
              <p:cNvPr id="62496" name="Group 43"/>
              <p:cNvGrpSpPr>
                <a:grpSpLocks noChangeAspect="1"/>
              </p:cNvGrpSpPr>
              <p:nvPr/>
            </p:nvGrpSpPr>
            <p:grpSpPr bwMode="auto">
              <a:xfrm>
                <a:off x="1338" y="1562"/>
                <a:ext cx="366" cy="280"/>
                <a:chOff x="1338" y="1562"/>
                <a:chExt cx="366" cy="280"/>
              </a:xfrm>
            </p:grpSpPr>
            <p:sp>
              <p:nvSpPr>
                <p:cNvPr id="62506" name="Freeform 44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507" name="Freeform 45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497" name="Group 46"/>
              <p:cNvGrpSpPr>
                <a:grpSpLocks noChangeAspect="1"/>
              </p:cNvGrpSpPr>
              <p:nvPr/>
            </p:nvGrpSpPr>
            <p:grpSpPr bwMode="auto">
              <a:xfrm>
                <a:off x="1610" y="1562"/>
                <a:ext cx="366" cy="280"/>
                <a:chOff x="1338" y="1562"/>
                <a:chExt cx="366" cy="280"/>
              </a:xfrm>
            </p:grpSpPr>
            <p:sp>
              <p:nvSpPr>
                <p:cNvPr id="62504" name="Freeform 47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505" name="Freeform 48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498" name="Group 49"/>
              <p:cNvGrpSpPr>
                <a:grpSpLocks noChangeAspect="1"/>
              </p:cNvGrpSpPr>
              <p:nvPr/>
            </p:nvGrpSpPr>
            <p:grpSpPr bwMode="auto">
              <a:xfrm>
                <a:off x="1924" y="1562"/>
                <a:ext cx="366" cy="280"/>
                <a:chOff x="1338" y="1562"/>
                <a:chExt cx="366" cy="280"/>
              </a:xfrm>
            </p:grpSpPr>
            <p:sp>
              <p:nvSpPr>
                <p:cNvPr id="62502" name="Freeform 50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503" name="Freeform 51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499" name="Group 52"/>
              <p:cNvGrpSpPr>
                <a:grpSpLocks noChangeAspect="1"/>
              </p:cNvGrpSpPr>
              <p:nvPr/>
            </p:nvGrpSpPr>
            <p:grpSpPr bwMode="auto">
              <a:xfrm>
                <a:off x="2242" y="1562"/>
                <a:ext cx="366" cy="280"/>
                <a:chOff x="1338" y="1562"/>
                <a:chExt cx="366" cy="280"/>
              </a:xfrm>
            </p:grpSpPr>
            <p:sp>
              <p:nvSpPr>
                <p:cNvPr id="62500" name="Freeform 53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501" name="Freeform 54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2483" name="Group 55"/>
            <p:cNvGrpSpPr>
              <a:grpSpLocks noChangeAspect="1"/>
            </p:cNvGrpSpPr>
            <p:nvPr/>
          </p:nvGrpSpPr>
          <p:grpSpPr bwMode="auto">
            <a:xfrm rot="-3914299">
              <a:off x="866" y="2112"/>
              <a:ext cx="509" cy="112"/>
              <a:chOff x="1338" y="1562"/>
              <a:chExt cx="1270" cy="280"/>
            </a:xfrm>
          </p:grpSpPr>
          <p:grpSp>
            <p:nvGrpSpPr>
              <p:cNvPr id="62484" name="Group 56"/>
              <p:cNvGrpSpPr>
                <a:grpSpLocks noChangeAspect="1"/>
              </p:cNvGrpSpPr>
              <p:nvPr/>
            </p:nvGrpSpPr>
            <p:grpSpPr bwMode="auto">
              <a:xfrm>
                <a:off x="1338" y="1562"/>
                <a:ext cx="366" cy="280"/>
                <a:chOff x="1338" y="1562"/>
                <a:chExt cx="366" cy="280"/>
              </a:xfrm>
            </p:grpSpPr>
            <p:sp>
              <p:nvSpPr>
                <p:cNvPr id="62494" name="Freeform 57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95" name="Freeform 58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485" name="Group 59"/>
              <p:cNvGrpSpPr>
                <a:grpSpLocks noChangeAspect="1"/>
              </p:cNvGrpSpPr>
              <p:nvPr/>
            </p:nvGrpSpPr>
            <p:grpSpPr bwMode="auto">
              <a:xfrm>
                <a:off x="1610" y="1562"/>
                <a:ext cx="366" cy="280"/>
                <a:chOff x="1338" y="1562"/>
                <a:chExt cx="366" cy="280"/>
              </a:xfrm>
            </p:grpSpPr>
            <p:sp>
              <p:nvSpPr>
                <p:cNvPr id="62492" name="Freeform 60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93" name="Freeform 61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486" name="Group 62"/>
              <p:cNvGrpSpPr>
                <a:grpSpLocks noChangeAspect="1"/>
              </p:cNvGrpSpPr>
              <p:nvPr/>
            </p:nvGrpSpPr>
            <p:grpSpPr bwMode="auto">
              <a:xfrm>
                <a:off x="1924" y="1562"/>
                <a:ext cx="366" cy="280"/>
                <a:chOff x="1338" y="1562"/>
                <a:chExt cx="366" cy="280"/>
              </a:xfrm>
            </p:grpSpPr>
            <p:sp>
              <p:nvSpPr>
                <p:cNvPr id="62490" name="Freeform 63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91" name="Freeform 64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487" name="Group 65"/>
              <p:cNvGrpSpPr>
                <a:grpSpLocks noChangeAspect="1"/>
              </p:cNvGrpSpPr>
              <p:nvPr/>
            </p:nvGrpSpPr>
            <p:grpSpPr bwMode="auto">
              <a:xfrm>
                <a:off x="2242" y="1562"/>
                <a:ext cx="366" cy="280"/>
                <a:chOff x="1338" y="1562"/>
                <a:chExt cx="366" cy="280"/>
              </a:xfrm>
            </p:grpSpPr>
            <p:sp>
              <p:nvSpPr>
                <p:cNvPr id="62488" name="Freeform 66"/>
                <p:cNvSpPr>
                  <a:spLocks noChangeAspect="1"/>
                </p:cNvSpPr>
                <p:nvPr/>
              </p:nvSpPr>
              <p:spPr bwMode="auto">
                <a:xfrm>
                  <a:off x="1338" y="1562"/>
                  <a:ext cx="272" cy="280"/>
                </a:xfrm>
                <a:custGeom>
                  <a:avLst/>
                  <a:gdLst>
                    <a:gd name="T0" fmla="*/ 1 w 1503"/>
                    <a:gd name="T1" fmla="*/ 1 h 1777"/>
                    <a:gd name="T2" fmla="*/ 1 w 1503"/>
                    <a:gd name="T3" fmla="*/ 1 h 1777"/>
                    <a:gd name="T4" fmla="*/ 1 w 1503"/>
                    <a:gd name="T5" fmla="*/ 1 h 1777"/>
                    <a:gd name="T6" fmla="*/ 1 w 1503"/>
                    <a:gd name="T7" fmla="*/ 1 h 1777"/>
                    <a:gd name="T8" fmla="*/ 1 w 1503"/>
                    <a:gd name="T9" fmla="*/ 1 h 1777"/>
                    <a:gd name="T10" fmla="*/ 1 w 1503"/>
                    <a:gd name="T11" fmla="*/ 1 h 1777"/>
                    <a:gd name="T12" fmla="*/ 2 w 1503"/>
                    <a:gd name="T13" fmla="*/ 1 h 1777"/>
                    <a:gd name="T14" fmla="*/ 2 w 1503"/>
                    <a:gd name="T15" fmla="*/ 1 h 1777"/>
                    <a:gd name="T16" fmla="*/ 2 w 1503"/>
                    <a:gd name="T17" fmla="*/ 0 h 1777"/>
                    <a:gd name="T18" fmla="*/ 2 w 1503"/>
                    <a:gd name="T19" fmla="*/ 0 h 1777"/>
                    <a:gd name="T20" fmla="*/ 1 w 1503"/>
                    <a:gd name="T21" fmla="*/ 0 h 1777"/>
                    <a:gd name="T22" fmla="*/ 1 w 1503"/>
                    <a:gd name="T23" fmla="*/ 0 h 1777"/>
                    <a:gd name="T24" fmla="*/ 1 w 1503"/>
                    <a:gd name="T25" fmla="*/ 0 h 1777"/>
                    <a:gd name="T26" fmla="*/ 0 w 1503"/>
                    <a:gd name="T27" fmla="*/ 0 h 1777"/>
                    <a:gd name="T28" fmla="*/ 0 w 1503"/>
                    <a:gd name="T29" fmla="*/ 0 h 177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503"/>
                    <a:gd name="T46" fmla="*/ 0 h 1777"/>
                    <a:gd name="T47" fmla="*/ 1503 w 1503"/>
                    <a:gd name="T48" fmla="*/ 1777 h 177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503" h="1777">
                      <a:moveTo>
                        <a:pt x="544" y="1052"/>
                      </a:moveTo>
                      <a:cubicBezTo>
                        <a:pt x="540" y="1127"/>
                        <a:pt x="537" y="1203"/>
                        <a:pt x="544" y="1278"/>
                      </a:cubicBezTo>
                      <a:cubicBezTo>
                        <a:pt x="551" y="1353"/>
                        <a:pt x="551" y="1437"/>
                        <a:pt x="589" y="1505"/>
                      </a:cubicBezTo>
                      <a:cubicBezTo>
                        <a:pt x="627" y="1573"/>
                        <a:pt x="703" y="1642"/>
                        <a:pt x="771" y="1687"/>
                      </a:cubicBezTo>
                      <a:cubicBezTo>
                        <a:pt x="839" y="1732"/>
                        <a:pt x="915" y="1777"/>
                        <a:pt x="998" y="1777"/>
                      </a:cubicBezTo>
                      <a:cubicBezTo>
                        <a:pt x="1081" y="1777"/>
                        <a:pt x="1195" y="1740"/>
                        <a:pt x="1270" y="1687"/>
                      </a:cubicBezTo>
                      <a:cubicBezTo>
                        <a:pt x="1345" y="1634"/>
                        <a:pt x="1413" y="1543"/>
                        <a:pt x="1451" y="1460"/>
                      </a:cubicBezTo>
                      <a:cubicBezTo>
                        <a:pt x="1489" y="1377"/>
                        <a:pt x="1489" y="1286"/>
                        <a:pt x="1496" y="1188"/>
                      </a:cubicBezTo>
                      <a:cubicBezTo>
                        <a:pt x="1503" y="1090"/>
                        <a:pt x="1503" y="983"/>
                        <a:pt x="1496" y="870"/>
                      </a:cubicBezTo>
                      <a:cubicBezTo>
                        <a:pt x="1489" y="757"/>
                        <a:pt x="1481" y="605"/>
                        <a:pt x="1451" y="507"/>
                      </a:cubicBezTo>
                      <a:cubicBezTo>
                        <a:pt x="1421" y="409"/>
                        <a:pt x="1375" y="340"/>
                        <a:pt x="1315" y="280"/>
                      </a:cubicBezTo>
                      <a:cubicBezTo>
                        <a:pt x="1255" y="220"/>
                        <a:pt x="1179" y="182"/>
                        <a:pt x="1088" y="144"/>
                      </a:cubicBezTo>
                      <a:cubicBezTo>
                        <a:pt x="997" y="106"/>
                        <a:pt x="899" y="77"/>
                        <a:pt x="771" y="54"/>
                      </a:cubicBezTo>
                      <a:cubicBezTo>
                        <a:pt x="643" y="31"/>
                        <a:pt x="445" y="16"/>
                        <a:pt x="317" y="8"/>
                      </a:cubicBezTo>
                      <a:cubicBezTo>
                        <a:pt x="189" y="0"/>
                        <a:pt x="53" y="8"/>
                        <a:pt x="0" y="8"/>
                      </a:cubicBezTo>
                    </a:path>
                  </a:pathLst>
                </a:custGeom>
                <a:noFill/>
                <a:ln w="57150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489" name="Freeform 67"/>
                <p:cNvSpPr>
                  <a:spLocks noChangeAspect="1"/>
                </p:cNvSpPr>
                <p:nvPr/>
              </p:nvSpPr>
              <p:spPr bwMode="auto">
                <a:xfrm>
                  <a:off x="1432" y="1563"/>
                  <a:ext cx="272" cy="182"/>
                </a:xfrm>
                <a:custGeom>
                  <a:avLst/>
                  <a:gdLst>
                    <a:gd name="T0" fmla="*/ 0 w 1504"/>
                    <a:gd name="T1" fmla="*/ 1 h 1096"/>
                    <a:gd name="T2" fmla="*/ 0 w 1504"/>
                    <a:gd name="T3" fmla="*/ 1 h 1096"/>
                    <a:gd name="T4" fmla="*/ 0 w 1504"/>
                    <a:gd name="T5" fmla="*/ 0 h 1096"/>
                    <a:gd name="T6" fmla="*/ 0 w 1504"/>
                    <a:gd name="T7" fmla="*/ 0 h 1096"/>
                    <a:gd name="T8" fmla="*/ 0 w 1504"/>
                    <a:gd name="T9" fmla="*/ 0 h 1096"/>
                    <a:gd name="T10" fmla="*/ 1 w 1504"/>
                    <a:gd name="T11" fmla="*/ 0 h 1096"/>
                    <a:gd name="T12" fmla="*/ 1 w 1504"/>
                    <a:gd name="T13" fmla="*/ 0 h 1096"/>
                    <a:gd name="T14" fmla="*/ 1 w 1504"/>
                    <a:gd name="T15" fmla="*/ 0 h 1096"/>
                    <a:gd name="T16" fmla="*/ 1 w 1504"/>
                    <a:gd name="T17" fmla="*/ 0 h 1096"/>
                    <a:gd name="T18" fmla="*/ 2 w 1504"/>
                    <a:gd name="T19" fmla="*/ 0 h 109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04"/>
                    <a:gd name="T31" fmla="*/ 0 h 1096"/>
                    <a:gd name="T32" fmla="*/ 1504 w 1504"/>
                    <a:gd name="T33" fmla="*/ 1096 h 109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04" h="1096">
                      <a:moveTo>
                        <a:pt x="7" y="1096"/>
                      </a:moveTo>
                      <a:cubicBezTo>
                        <a:pt x="3" y="1008"/>
                        <a:pt x="0" y="921"/>
                        <a:pt x="7" y="823"/>
                      </a:cubicBezTo>
                      <a:cubicBezTo>
                        <a:pt x="14" y="725"/>
                        <a:pt x="22" y="597"/>
                        <a:pt x="52" y="506"/>
                      </a:cubicBezTo>
                      <a:cubicBezTo>
                        <a:pt x="82" y="415"/>
                        <a:pt x="135" y="339"/>
                        <a:pt x="188" y="279"/>
                      </a:cubicBezTo>
                      <a:cubicBezTo>
                        <a:pt x="241" y="219"/>
                        <a:pt x="287" y="181"/>
                        <a:pt x="370" y="143"/>
                      </a:cubicBezTo>
                      <a:cubicBezTo>
                        <a:pt x="453" y="105"/>
                        <a:pt x="589" y="75"/>
                        <a:pt x="687" y="52"/>
                      </a:cubicBezTo>
                      <a:cubicBezTo>
                        <a:pt x="785" y="29"/>
                        <a:pt x="868" y="14"/>
                        <a:pt x="959" y="7"/>
                      </a:cubicBezTo>
                      <a:cubicBezTo>
                        <a:pt x="1050" y="0"/>
                        <a:pt x="1156" y="7"/>
                        <a:pt x="1232" y="7"/>
                      </a:cubicBezTo>
                      <a:cubicBezTo>
                        <a:pt x="1308" y="7"/>
                        <a:pt x="1368" y="0"/>
                        <a:pt x="1413" y="7"/>
                      </a:cubicBezTo>
                      <a:cubicBezTo>
                        <a:pt x="1458" y="14"/>
                        <a:pt x="1481" y="33"/>
                        <a:pt x="1504" y="52"/>
                      </a:cubicBezTo>
                    </a:path>
                  </a:pathLst>
                </a:custGeom>
                <a:noFill/>
                <a:ln w="57150" cmpd="sng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62478" name="Text Box 68"/>
          <p:cNvSpPr txBox="1">
            <a:spLocks noChangeArrowheads="1"/>
          </p:cNvSpPr>
          <p:nvPr/>
        </p:nvSpPr>
        <p:spPr bwMode="auto">
          <a:xfrm>
            <a:off x="5058124" y="2387567"/>
            <a:ext cx="2916183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2400" b="1" dirty="0">
                <a:solidFill>
                  <a:srgbClr val="FF0000"/>
                </a:solidFill>
              </a:rPr>
              <a:t>Anti-red </a:t>
            </a:r>
            <a:r>
              <a:rPr lang="en-US" altLang="ja-JP" sz="2400" b="1" dirty="0"/>
              <a:t>-</a:t>
            </a:r>
            <a:r>
              <a:rPr lang="ja-JP" altLang="en-US" sz="2400" b="1" dirty="0">
                <a:solidFill>
                  <a:srgbClr val="000099"/>
                </a:solidFill>
              </a:rPr>
              <a:t> </a:t>
            </a:r>
            <a:r>
              <a:rPr lang="en-US" altLang="ja-JP" sz="2400" b="1" dirty="0">
                <a:solidFill>
                  <a:srgbClr val="000099"/>
                </a:solidFill>
              </a:rPr>
              <a:t>Blue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2400" b="1" dirty="0">
                <a:solidFill>
                  <a:schemeClr val="tx2"/>
                </a:solidFill>
              </a:rPr>
              <a:t>Mixed Color Gluon</a:t>
            </a:r>
            <a:endParaRPr lang="ja-JP" altLang="en-US" sz="2400" b="1" dirty="0">
              <a:solidFill>
                <a:schemeClr val="tx2"/>
              </a:solidFill>
            </a:endParaRPr>
          </a:p>
        </p:txBody>
      </p:sp>
      <p:sp>
        <p:nvSpPr>
          <p:cNvPr id="62479" name="Text Box 69"/>
          <p:cNvSpPr txBox="1">
            <a:spLocks noChangeArrowheads="1"/>
          </p:cNvSpPr>
          <p:nvPr/>
        </p:nvSpPr>
        <p:spPr bwMode="auto">
          <a:xfrm>
            <a:off x="1400758" y="4458190"/>
            <a:ext cx="63373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2400" b="1" dirty="0"/>
              <a:t>Quarks change their “color”,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2400" b="1" dirty="0"/>
              <a:t>when they emit or absorb gluons. 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422517" y="5469283"/>
            <a:ext cx="6327094" cy="73866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solidFill>
                  <a:srgbClr val="FF0000"/>
                </a:solidFill>
              </a:rPr>
              <a:t>It causes that gluons also have a “color”.</a:t>
            </a:r>
          </a:p>
          <a:p>
            <a:pPr lvl="1" algn="ctr"/>
            <a:r>
              <a:rPr lang="en-US" altLang="ja-JP" dirty="0"/>
              <a:t>cf. photons don’t have charge. 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  <p:sp>
        <p:nvSpPr>
          <p:cNvPr id="71" name="Oval 47"/>
          <p:cNvSpPr>
            <a:spLocks noChangeAspect="1" noChangeArrowheads="1"/>
          </p:cNvSpPr>
          <p:nvPr/>
        </p:nvSpPr>
        <p:spPr bwMode="auto">
          <a:xfrm>
            <a:off x="764982" y="1358674"/>
            <a:ext cx="519112" cy="519112"/>
          </a:xfrm>
          <a:prstGeom prst="ellipse">
            <a:avLst/>
          </a:prstGeom>
          <a:gradFill rotWithShape="1">
            <a:gsLst>
              <a:gs pos="0">
                <a:srgbClr val="7600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ja-JP" altLang="en-US" sz="1800"/>
          </a:p>
        </p:txBody>
      </p:sp>
      <p:sp>
        <p:nvSpPr>
          <p:cNvPr id="72" name="Oval 6"/>
          <p:cNvSpPr>
            <a:spLocks noChangeAspect="1" noChangeArrowheads="1"/>
          </p:cNvSpPr>
          <p:nvPr/>
        </p:nvSpPr>
        <p:spPr bwMode="auto">
          <a:xfrm>
            <a:off x="705967" y="3848388"/>
            <a:ext cx="517525" cy="519113"/>
          </a:xfrm>
          <a:prstGeom prst="ellipse">
            <a:avLst/>
          </a:prstGeom>
          <a:gradFill rotWithShape="1">
            <a:gsLst>
              <a:gs pos="0">
                <a:srgbClr val="000076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ja-JP" altLang="en-US" sz="1800"/>
          </a:p>
        </p:txBody>
      </p:sp>
      <p:sp>
        <p:nvSpPr>
          <p:cNvPr id="73" name="Oval 6"/>
          <p:cNvSpPr>
            <a:spLocks noChangeAspect="1" noChangeArrowheads="1"/>
          </p:cNvSpPr>
          <p:nvPr/>
        </p:nvSpPr>
        <p:spPr bwMode="auto">
          <a:xfrm>
            <a:off x="7789113" y="1147941"/>
            <a:ext cx="517525" cy="519113"/>
          </a:xfrm>
          <a:prstGeom prst="ellipse">
            <a:avLst/>
          </a:prstGeom>
          <a:gradFill rotWithShape="1">
            <a:gsLst>
              <a:gs pos="0">
                <a:srgbClr val="000076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ja-JP" altLang="en-US" sz="1800"/>
          </a:p>
        </p:txBody>
      </p:sp>
      <p:sp>
        <p:nvSpPr>
          <p:cNvPr id="74" name="Oval 47"/>
          <p:cNvSpPr>
            <a:spLocks noChangeAspect="1" noChangeArrowheads="1"/>
          </p:cNvSpPr>
          <p:nvPr/>
        </p:nvSpPr>
        <p:spPr bwMode="auto">
          <a:xfrm>
            <a:off x="7906104" y="3700513"/>
            <a:ext cx="519112" cy="519112"/>
          </a:xfrm>
          <a:prstGeom prst="ellipse">
            <a:avLst/>
          </a:prstGeom>
          <a:gradFill rotWithShape="1">
            <a:gsLst>
              <a:gs pos="0">
                <a:srgbClr val="7600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49915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285727"/>
            <a:ext cx="8712968" cy="1400181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Then, What Happen?</a:t>
            </a:r>
            <a:r>
              <a:rPr kumimoji="1" lang="en-US" altLang="ja-JP" dirty="0"/>
              <a:t> </a:t>
            </a:r>
            <a:br>
              <a:rPr kumimoji="1" lang="en-US" altLang="ja-JP" dirty="0"/>
            </a:br>
            <a:r>
              <a:rPr lang="ja-JP" altLang="en-US" dirty="0"/>
              <a:t>　　　   </a:t>
            </a:r>
            <a:r>
              <a:rPr lang="en-US" altLang="ja-JP" dirty="0"/>
              <a:t>Change of </a:t>
            </a:r>
            <a:r>
              <a:rPr kumimoji="1" lang="en-US" altLang="ja-JP" dirty="0">
                <a:solidFill>
                  <a:srgbClr val="FF0000"/>
                </a:solidFill>
              </a:rPr>
              <a:t>Vacuum Properties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4440BF-9557-4E44-BA09-17ED6373CCDC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143608" y="2031072"/>
            <a:ext cx="19159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1800" dirty="0"/>
              <a:t>Electro-Magnetic</a:t>
            </a:r>
            <a:endParaRPr lang="ja-JP" altLang="en-US" sz="1800" dirty="0"/>
          </a:p>
        </p:txBody>
      </p:sp>
      <p:sp>
        <p:nvSpPr>
          <p:cNvPr id="6" name="Text Box 63"/>
          <p:cNvSpPr txBox="1">
            <a:spLocks noChangeArrowheads="1"/>
          </p:cNvSpPr>
          <p:nvPr/>
        </p:nvSpPr>
        <p:spPr bwMode="auto">
          <a:xfrm>
            <a:off x="6136928" y="2127605"/>
            <a:ext cx="8643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1800" dirty="0"/>
              <a:t>Strong</a:t>
            </a:r>
            <a:endParaRPr lang="ja-JP" altLang="en-US" sz="1800" dirty="0"/>
          </a:p>
        </p:txBody>
      </p:sp>
      <p:sp>
        <p:nvSpPr>
          <p:cNvPr id="7" name="円/楕円 6"/>
          <p:cNvSpPr/>
          <p:nvPr/>
        </p:nvSpPr>
        <p:spPr>
          <a:xfrm>
            <a:off x="1907704" y="3404517"/>
            <a:ext cx="288032" cy="288032"/>
          </a:xfrm>
          <a:prstGeom prst="ellipse">
            <a:avLst/>
          </a:prstGeom>
          <a:noFill/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95078" y="337008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+</a:t>
            </a:r>
            <a:endParaRPr kumimoji="1" lang="ja-JP" altLang="en-US" dirty="0"/>
          </a:p>
        </p:txBody>
      </p:sp>
      <p:grpSp>
        <p:nvGrpSpPr>
          <p:cNvPr id="12" name="グループ化 11"/>
          <p:cNvGrpSpPr/>
          <p:nvPr/>
        </p:nvGrpSpPr>
        <p:grpSpPr>
          <a:xfrm>
            <a:off x="2388231" y="3332509"/>
            <a:ext cx="623122" cy="407168"/>
            <a:chOff x="2411760" y="4095732"/>
            <a:chExt cx="623122" cy="407168"/>
          </a:xfrm>
        </p:grpSpPr>
        <p:sp>
          <p:nvSpPr>
            <p:cNvPr id="9" name="円/楕円 8"/>
            <p:cNvSpPr/>
            <p:nvPr/>
          </p:nvSpPr>
          <p:spPr>
            <a:xfrm>
              <a:off x="2411760" y="4221088"/>
              <a:ext cx="576064" cy="1908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2715564" y="4133568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+</a:t>
              </a:r>
              <a:endParaRPr kumimoji="1" lang="ja-JP" altLang="en-US" dirty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2421058" y="4095732"/>
              <a:ext cx="2696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/>
                <a:t>-</a:t>
              </a:r>
              <a:endParaRPr kumimoji="1" lang="ja-JP" altLang="en-US" sz="2000" dirty="0"/>
            </a:p>
          </p:txBody>
        </p:sp>
      </p:grpSp>
      <p:grpSp>
        <p:nvGrpSpPr>
          <p:cNvPr id="13" name="グループ化 12"/>
          <p:cNvGrpSpPr/>
          <p:nvPr/>
        </p:nvGrpSpPr>
        <p:grpSpPr>
          <a:xfrm rot="2371274">
            <a:off x="2234366" y="3781728"/>
            <a:ext cx="623122" cy="407168"/>
            <a:chOff x="2411760" y="4095732"/>
            <a:chExt cx="623122" cy="407168"/>
          </a:xfrm>
        </p:grpSpPr>
        <p:sp>
          <p:nvSpPr>
            <p:cNvPr id="14" name="円/楕円 13"/>
            <p:cNvSpPr/>
            <p:nvPr/>
          </p:nvSpPr>
          <p:spPr>
            <a:xfrm>
              <a:off x="2411760" y="4221088"/>
              <a:ext cx="576064" cy="1908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2715564" y="4133568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+</a:t>
              </a:r>
              <a:endParaRPr kumimoji="1" lang="ja-JP" altLang="en-US" dirty="0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2421058" y="4095732"/>
              <a:ext cx="2696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/>
                <a:t>-</a:t>
              </a:r>
              <a:endParaRPr kumimoji="1" lang="ja-JP" altLang="en-US" sz="2000" dirty="0"/>
            </a:p>
          </p:txBody>
        </p:sp>
      </p:grpSp>
      <p:grpSp>
        <p:nvGrpSpPr>
          <p:cNvPr id="17" name="グループ化 16"/>
          <p:cNvGrpSpPr/>
          <p:nvPr/>
        </p:nvGrpSpPr>
        <p:grpSpPr>
          <a:xfrm rot="19977317">
            <a:off x="2272894" y="2952663"/>
            <a:ext cx="623122" cy="407168"/>
            <a:chOff x="2411760" y="4095732"/>
            <a:chExt cx="623122" cy="407168"/>
          </a:xfrm>
        </p:grpSpPr>
        <p:sp>
          <p:nvSpPr>
            <p:cNvPr id="18" name="円/楕円 17"/>
            <p:cNvSpPr/>
            <p:nvPr/>
          </p:nvSpPr>
          <p:spPr>
            <a:xfrm>
              <a:off x="2411760" y="4221088"/>
              <a:ext cx="576064" cy="1908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2715564" y="4133568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+</a:t>
              </a:r>
              <a:endParaRPr kumimoji="1" lang="ja-JP" altLang="en-US" dirty="0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2421058" y="4095732"/>
              <a:ext cx="2696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/>
                <a:t>-</a:t>
              </a:r>
              <a:endParaRPr kumimoji="1" lang="ja-JP" altLang="en-US" sz="2000" dirty="0"/>
            </a:p>
          </p:txBody>
        </p:sp>
      </p:grpSp>
      <p:grpSp>
        <p:nvGrpSpPr>
          <p:cNvPr id="21" name="グループ化 20"/>
          <p:cNvGrpSpPr/>
          <p:nvPr/>
        </p:nvGrpSpPr>
        <p:grpSpPr>
          <a:xfrm rot="5400000">
            <a:off x="1743176" y="3969492"/>
            <a:ext cx="623122" cy="407168"/>
            <a:chOff x="2411760" y="4095732"/>
            <a:chExt cx="623122" cy="407168"/>
          </a:xfrm>
        </p:grpSpPr>
        <p:sp>
          <p:nvSpPr>
            <p:cNvPr id="22" name="円/楕円 21"/>
            <p:cNvSpPr/>
            <p:nvPr/>
          </p:nvSpPr>
          <p:spPr>
            <a:xfrm>
              <a:off x="2411760" y="4221088"/>
              <a:ext cx="576064" cy="1908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2715564" y="4133568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+</a:t>
              </a:r>
              <a:endParaRPr kumimoji="1" lang="ja-JP" altLang="en-US" dirty="0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2421058" y="4095732"/>
              <a:ext cx="2696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/>
                <a:t>-</a:t>
              </a:r>
              <a:endParaRPr kumimoji="1" lang="ja-JP" altLang="en-US" sz="2000" dirty="0"/>
            </a:p>
          </p:txBody>
        </p:sp>
      </p:grpSp>
      <p:grpSp>
        <p:nvGrpSpPr>
          <p:cNvPr id="25" name="グループ化 24"/>
          <p:cNvGrpSpPr/>
          <p:nvPr/>
        </p:nvGrpSpPr>
        <p:grpSpPr>
          <a:xfrm rot="16200000">
            <a:off x="1727719" y="2714096"/>
            <a:ext cx="623122" cy="407168"/>
            <a:chOff x="2411760" y="4095732"/>
            <a:chExt cx="623122" cy="407168"/>
          </a:xfrm>
        </p:grpSpPr>
        <p:sp>
          <p:nvSpPr>
            <p:cNvPr id="26" name="円/楕円 25"/>
            <p:cNvSpPr/>
            <p:nvPr/>
          </p:nvSpPr>
          <p:spPr>
            <a:xfrm>
              <a:off x="2411760" y="4221088"/>
              <a:ext cx="576064" cy="1908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2715564" y="4133568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+</a:t>
              </a:r>
              <a:endParaRPr kumimoji="1" lang="ja-JP" altLang="en-US" dirty="0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2421058" y="4095732"/>
              <a:ext cx="2696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/>
                <a:t>-</a:t>
              </a:r>
              <a:endParaRPr kumimoji="1" lang="ja-JP" altLang="en-US" sz="2000" dirty="0"/>
            </a:p>
          </p:txBody>
        </p:sp>
      </p:grpSp>
      <p:grpSp>
        <p:nvGrpSpPr>
          <p:cNvPr id="33" name="グループ化 32"/>
          <p:cNvGrpSpPr/>
          <p:nvPr/>
        </p:nvGrpSpPr>
        <p:grpSpPr>
          <a:xfrm flipH="1">
            <a:off x="1140566" y="3332509"/>
            <a:ext cx="623122" cy="407168"/>
            <a:chOff x="2411760" y="4095732"/>
            <a:chExt cx="623122" cy="407168"/>
          </a:xfrm>
        </p:grpSpPr>
        <p:sp>
          <p:nvSpPr>
            <p:cNvPr id="34" name="円/楕円 33"/>
            <p:cNvSpPr/>
            <p:nvPr/>
          </p:nvSpPr>
          <p:spPr>
            <a:xfrm>
              <a:off x="2411760" y="4221088"/>
              <a:ext cx="576064" cy="1908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2715564" y="4133568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+</a:t>
              </a:r>
              <a:endParaRPr kumimoji="1" lang="ja-JP" altLang="en-US" dirty="0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2421058" y="4095732"/>
              <a:ext cx="2696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/>
                <a:t>-</a:t>
              </a:r>
              <a:endParaRPr kumimoji="1" lang="ja-JP" altLang="en-US" sz="2000" dirty="0"/>
            </a:p>
          </p:txBody>
        </p:sp>
      </p:grpSp>
      <p:grpSp>
        <p:nvGrpSpPr>
          <p:cNvPr id="37" name="グループ化 36"/>
          <p:cNvGrpSpPr/>
          <p:nvPr/>
        </p:nvGrpSpPr>
        <p:grpSpPr>
          <a:xfrm rot="19228726" flipH="1">
            <a:off x="1226254" y="3772266"/>
            <a:ext cx="623122" cy="407168"/>
            <a:chOff x="2411760" y="4095732"/>
            <a:chExt cx="623122" cy="407168"/>
          </a:xfrm>
        </p:grpSpPr>
        <p:sp>
          <p:nvSpPr>
            <p:cNvPr id="38" name="円/楕円 37"/>
            <p:cNvSpPr/>
            <p:nvPr/>
          </p:nvSpPr>
          <p:spPr>
            <a:xfrm>
              <a:off x="2411760" y="4221088"/>
              <a:ext cx="576064" cy="1908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2715564" y="4133568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+</a:t>
              </a:r>
              <a:endParaRPr kumimoji="1" lang="ja-JP" altLang="en-US" dirty="0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2421058" y="4095732"/>
              <a:ext cx="2696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/>
                <a:t>-</a:t>
              </a:r>
              <a:endParaRPr kumimoji="1" lang="ja-JP" altLang="en-US" sz="2000" dirty="0"/>
            </a:p>
          </p:txBody>
        </p:sp>
      </p:grpSp>
      <p:grpSp>
        <p:nvGrpSpPr>
          <p:cNvPr id="41" name="グループ化 40"/>
          <p:cNvGrpSpPr/>
          <p:nvPr/>
        </p:nvGrpSpPr>
        <p:grpSpPr>
          <a:xfrm rot="1622683" flipH="1">
            <a:off x="1226083" y="2949956"/>
            <a:ext cx="623122" cy="407168"/>
            <a:chOff x="2411760" y="4095732"/>
            <a:chExt cx="623122" cy="407168"/>
          </a:xfrm>
        </p:grpSpPr>
        <p:sp>
          <p:nvSpPr>
            <p:cNvPr id="42" name="円/楕円 41"/>
            <p:cNvSpPr/>
            <p:nvPr/>
          </p:nvSpPr>
          <p:spPr>
            <a:xfrm>
              <a:off x="2411760" y="4221088"/>
              <a:ext cx="576064" cy="1908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2715564" y="4133568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+</a:t>
              </a:r>
              <a:endParaRPr kumimoji="1" lang="ja-JP" altLang="en-US" dirty="0"/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2421058" y="4095732"/>
              <a:ext cx="2696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/>
                <a:t>-</a:t>
              </a:r>
              <a:endParaRPr kumimoji="1" lang="ja-JP" altLang="en-US" sz="2000" dirty="0"/>
            </a:p>
          </p:txBody>
        </p:sp>
      </p:grpSp>
      <p:cxnSp>
        <p:nvCxnSpPr>
          <p:cNvPr id="46" name="直線矢印コネクタ 45"/>
          <p:cNvCxnSpPr>
            <a:stCxn id="15" idx="2"/>
          </p:cNvCxnSpPr>
          <p:nvPr/>
        </p:nvCxnSpPr>
        <p:spPr>
          <a:xfrm flipH="1">
            <a:off x="1961052" y="4239019"/>
            <a:ext cx="572497" cy="7496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/>
          <p:nvPr/>
        </p:nvCxnSpPr>
        <p:spPr>
          <a:xfrm flipV="1">
            <a:off x="1907704" y="4052589"/>
            <a:ext cx="446647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>
            <a:off x="467545" y="5051409"/>
            <a:ext cx="31817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When you see the charge from a long distance, the polarization effect is cancelled.</a:t>
            </a:r>
          </a:p>
        </p:txBody>
      </p:sp>
      <p:sp>
        <p:nvSpPr>
          <p:cNvPr id="64" name="Oval 531"/>
          <p:cNvSpPr>
            <a:spLocks noChangeArrowheads="1"/>
          </p:cNvSpPr>
          <p:nvPr/>
        </p:nvSpPr>
        <p:spPr bwMode="auto">
          <a:xfrm>
            <a:off x="6298104" y="3436352"/>
            <a:ext cx="574675" cy="5762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ja-JP" altLang="en-US" sz="1800"/>
          </a:p>
        </p:txBody>
      </p:sp>
      <p:sp>
        <p:nvSpPr>
          <p:cNvPr id="99" name="Oval 531"/>
          <p:cNvSpPr>
            <a:spLocks noChangeAspect="1" noChangeArrowheads="1"/>
          </p:cNvSpPr>
          <p:nvPr/>
        </p:nvSpPr>
        <p:spPr bwMode="auto">
          <a:xfrm>
            <a:off x="6872779" y="3175181"/>
            <a:ext cx="287338" cy="288132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ja-JP" altLang="en-US" sz="1800"/>
          </a:p>
        </p:txBody>
      </p:sp>
      <p:sp>
        <p:nvSpPr>
          <p:cNvPr id="100" name="Oval 531"/>
          <p:cNvSpPr>
            <a:spLocks noChangeAspect="1" noChangeArrowheads="1"/>
          </p:cNvSpPr>
          <p:nvPr/>
        </p:nvSpPr>
        <p:spPr bwMode="auto">
          <a:xfrm>
            <a:off x="7199678" y="2822188"/>
            <a:ext cx="287338" cy="28813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ja-JP" altLang="en-US" sz="1800"/>
          </a:p>
        </p:txBody>
      </p:sp>
      <p:pic>
        <p:nvPicPr>
          <p:cNvPr id="1853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312" y="3043288"/>
            <a:ext cx="207297" cy="21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3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89975">
            <a:off x="6249557" y="2666814"/>
            <a:ext cx="62865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912061" y="3945139"/>
            <a:ext cx="62865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52426">
            <a:off x="7039041" y="3390777"/>
            <a:ext cx="62865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10025" flipV="1">
            <a:off x="6271116" y="4144633"/>
            <a:ext cx="62865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47574" flipH="1">
            <a:off x="5492007" y="3383478"/>
            <a:ext cx="62865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5690802" y="3965123"/>
            <a:ext cx="62865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 flipV="1">
            <a:off x="5666732" y="2878909"/>
            <a:ext cx="62865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3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42446">
            <a:off x="6771888" y="2861181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32038">
            <a:off x="7147850" y="3218565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7962" flipV="1">
            <a:off x="7153266" y="3797765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32038" flipH="1" flipV="1">
            <a:off x="5789224" y="3788302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57554" flipV="1">
            <a:off x="6773790" y="4119202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57554" flipH="1">
            <a:off x="6179020" y="2872674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42446" flipH="1" flipV="1">
            <a:off x="6203091" y="4119202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7962" flipH="1">
            <a:off x="5744451" y="3214187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5" name="直線矢印コネクタ 144"/>
          <p:cNvCxnSpPr/>
          <p:nvPr/>
        </p:nvCxnSpPr>
        <p:spPr>
          <a:xfrm flipV="1">
            <a:off x="5873960" y="4520735"/>
            <a:ext cx="385390" cy="5306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6" name="テキスト ボックス 145"/>
              <p:cNvSpPr txBox="1"/>
              <p:nvPr/>
            </p:nvSpPr>
            <p:spPr>
              <a:xfrm>
                <a:off x="3915078" y="5078210"/>
                <a:ext cx="518047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dirty="0">
                    <a:solidFill>
                      <a:srgbClr val="FF0000"/>
                    </a:solidFill>
                  </a:rPr>
                  <a:t>Effects of vacuum polarization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ja-JP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en-US" altLang="ja-JP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altLang="ja-JP" dirty="0">
                    <a:solidFill>
                      <a:srgbClr val="FF0000"/>
                    </a:solidFill>
                  </a:rPr>
                  <a:t>) can remain for a long distance due to gluons.</a:t>
                </a:r>
              </a:p>
              <a:p>
                <a:pPr algn="ctr"/>
                <a:r>
                  <a:rPr lang="en-US" altLang="ja-JP" b="1" dirty="0">
                    <a:solidFill>
                      <a:srgbClr val="FF0000"/>
                    </a:solidFill>
                  </a:rPr>
                  <a:t>It causes change of </a:t>
                </a:r>
              </a:p>
              <a:p>
                <a:pPr algn="ctr"/>
                <a:r>
                  <a:rPr lang="en-US" altLang="ja-JP" b="1" dirty="0">
                    <a:solidFill>
                      <a:srgbClr val="FF0000"/>
                    </a:solidFill>
                  </a:rPr>
                  <a:t>Vacuum (Surrounded medium) properties</a:t>
                </a:r>
              </a:p>
            </p:txBody>
          </p:sp>
        </mc:Choice>
        <mc:Fallback>
          <p:sp>
            <p:nvSpPr>
              <p:cNvPr id="146" name="テキスト ボックス 1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5078" y="5078210"/>
                <a:ext cx="5180477" cy="1200329"/>
              </a:xfrm>
              <a:prstGeom prst="rect">
                <a:avLst/>
              </a:prstGeom>
              <a:blipFill>
                <a:blip r:embed="rId5"/>
                <a:stretch>
                  <a:fillRect l="-471" t="-2030" r="-1529" b="-710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0310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3" y="285728"/>
            <a:ext cx="8419967" cy="785818"/>
          </a:xfrm>
        </p:spPr>
        <p:txBody>
          <a:bodyPr>
            <a:normAutofit/>
          </a:bodyPr>
          <a:lstStyle/>
          <a:p>
            <a:r>
              <a:rPr lang="en-US" altLang="ja-JP" dirty="0"/>
              <a:t>In “</a:t>
            </a:r>
            <a:r>
              <a:rPr lang="en-US" altLang="ja-JP" dirty="0"/>
              <a:t>macroscopic</a:t>
            </a:r>
            <a:r>
              <a:rPr lang="en-US" altLang="ja-JP" dirty="0"/>
              <a:t>” picture,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4440BF-9557-4E44-BA09-17ED6373CCDC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grpSp>
        <p:nvGrpSpPr>
          <p:cNvPr id="5" name="グループ化 86"/>
          <p:cNvGrpSpPr>
            <a:grpSpLocks/>
          </p:cNvGrpSpPr>
          <p:nvPr/>
        </p:nvGrpSpPr>
        <p:grpSpPr bwMode="auto">
          <a:xfrm>
            <a:off x="5508104" y="2032716"/>
            <a:ext cx="2428875" cy="2143125"/>
            <a:chOff x="6357950" y="4214818"/>
            <a:chExt cx="2428892" cy="2143140"/>
          </a:xfrm>
        </p:grpSpPr>
        <p:sp>
          <p:nvSpPr>
            <p:cNvPr id="6" name="正方形/長方形 5"/>
            <p:cNvSpPr/>
            <p:nvPr/>
          </p:nvSpPr>
          <p:spPr>
            <a:xfrm>
              <a:off x="6357950" y="4214818"/>
              <a:ext cx="2428892" cy="2143140"/>
            </a:xfrm>
            <a:prstGeom prst="rect">
              <a:avLst/>
            </a:prstGeom>
            <a:solidFill>
              <a:srgbClr val="FFA3A3"/>
            </a:solidFill>
            <a:ln w="571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ja-JP" altLang="en-US">
                <a:solidFill>
                  <a:srgbClr val="FFFFFF"/>
                </a:solidFill>
              </a:endParaRPr>
            </a:p>
          </p:txBody>
        </p:sp>
        <p:grpSp>
          <p:nvGrpSpPr>
            <p:cNvPr id="7" name="グループ化 74"/>
            <p:cNvGrpSpPr>
              <a:grpSpLocks/>
            </p:cNvGrpSpPr>
            <p:nvPr/>
          </p:nvGrpSpPr>
          <p:grpSpPr bwMode="auto">
            <a:xfrm>
              <a:off x="6500826" y="4286256"/>
              <a:ext cx="1071570" cy="1000132"/>
              <a:chOff x="6753240" y="4376744"/>
              <a:chExt cx="1071570" cy="1000132"/>
            </a:xfrm>
          </p:grpSpPr>
          <p:sp>
            <p:nvSpPr>
              <p:cNvPr id="18" name="円/楕円 17"/>
              <p:cNvSpPr/>
              <p:nvPr/>
            </p:nvSpPr>
            <p:spPr>
              <a:xfrm>
                <a:off x="6753240" y="4376743"/>
                <a:ext cx="1071569" cy="100013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ja-JP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円/楕円 18"/>
              <p:cNvSpPr/>
              <p:nvPr/>
            </p:nvSpPr>
            <p:spPr>
              <a:xfrm>
                <a:off x="6867540" y="4714884"/>
                <a:ext cx="357190" cy="357190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ja-JP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円/楕円 19"/>
              <p:cNvSpPr/>
              <p:nvPr/>
            </p:nvSpPr>
            <p:spPr>
              <a:xfrm>
                <a:off x="7215206" y="4929198"/>
                <a:ext cx="357190" cy="357190"/>
              </a:xfrm>
              <a:prstGeom prst="ellipse">
                <a:avLst/>
              </a:prstGeom>
              <a:gradFill flip="none" rotWithShape="1">
                <a:gsLst>
                  <a:gs pos="0">
                    <a:srgbClr val="3333FF">
                      <a:shade val="30000"/>
                      <a:satMod val="115000"/>
                    </a:srgbClr>
                  </a:gs>
                  <a:gs pos="50000">
                    <a:srgbClr val="3333FF">
                      <a:shade val="67500"/>
                      <a:satMod val="115000"/>
                    </a:srgbClr>
                  </a:gs>
                  <a:gs pos="100000">
                    <a:srgbClr val="3333FF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ja-JP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円/楕円 20"/>
              <p:cNvSpPr/>
              <p:nvPr/>
            </p:nvSpPr>
            <p:spPr>
              <a:xfrm>
                <a:off x="7224730" y="4500570"/>
                <a:ext cx="357190" cy="357190"/>
              </a:xfrm>
              <a:prstGeom prst="ellipse">
                <a:avLst/>
              </a:prstGeom>
              <a:gradFill flip="none" rotWithShape="1">
                <a:gsLst>
                  <a:gs pos="0">
                    <a:srgbClr val="009900">
                      <a:shade val="30000"/>
                      <a:satMod val="115000"/>
                    </a:srgbClr>
                  </a:gs>
                  <a:gs pos="50000">
                    <a:srgbClr val="009900">
                      <a:shade val="67500"/>
                      <a:satMod val="115000"/>
                    </a:srgbClr>
                  </a:gs>
                  <a:gs pos="100000">
                    <a:srgbClr val="0099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ja-JP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グループ化 75"/>
            <p:cNvGrpSpPr>
              <a:grpSpLocks/>
            </p:cNvGrpSpPr>
            <p:nvPr/>
          </p:nvGrpSpPr>
          <p:grpSpPr bwMode="auto">
            <a:xfrm>
              <a:off x="7643834" y="4572008"/>
              <a:ext cx="1071570" cy="1000132"/>
              <a:chOff x="6753240" y="4376744"/>
              <a:chExt cx="1071570" cy="1000132"/>
            </a:xfrm>
          </p:grpSpPr>
          <p:sp>
            <p:nvSpPr>
              <p:cNvPr id="14" name="円/楕円 13"/>
              <p:cNvSpPr/>
              <p:nvPr/>
            </p:nvSpPr>
            <p:spPr>
              <a:xfrm>
                <a:off x="6753240" y="4376743"/>
                <a:ext cx="1071569" cy="100013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ja-JP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円/楕円 14"/>
              <p:cNvSpPr/>
              <p:nvPr/>
            </p:nvSpPr>
            <p:spPr>
              <a:xfrm>
                <a:off x="6867540" y="4714884"/>
                <a:ext cx="357190" cy="357190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ja-JP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円/楕円 15"/>
              <p:cNvSpPr/>
              <p:nvPr/>
            </p:nvSpPr>
            <p:spPr>
              <a:xfrm>
                <a:off x="7215206" y="4929198"/>
                <a:ext cx="357190" cy="357190"/>
              </a:xfrm>
              <a:prstGeom prst="ellipse">
                <a:avLst/>
              </a:prstGeom>
              <a:gradFill flip="none" rotWithShape="1">
                <a:gsLst>
                  <a:gs pos="0">
                    <a:srgbClr val="3333FF">
                      <a:shade val="30000"/>
                      <a:satMod val="115000"/>
                    </a:srgbClr>
                  </a:gs>
                  <a:gs pos="50000">
                    <a:srgbClr val="3333FF">
                      <a:shade val="67500"/>
                      <a:satMod val="115000"/>
                    </a:srgbClr>
                  </a:gs>
                  <a:gs pos="100000">
                    <a:srgbClr val="3333FF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ja-JP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円/楕円 16"/>
              <p:cNvSpPr/>
              <p:nvPr/>
            </p:nvSpPr>
            <p:spPr>
              <a:xfrm>
                <a:off x="7224730" y="4500570"/>
                <a:ext cx="357190" cy="357190"/>
              </a:xfrm>
              <a:prstGeom prst="ellipse">
                <a:avLst/>
              </a:prstGeom>
              <a:gradFill flip="none" rotWithShape="1">
                <a:gsLst>
                  <a:gs pos="0">
                    <a:srgbClr val="009900">
                      <a:shade val="30000"/>
                      <a:satMod val="115000"/>
                    </a:srgbClr>
                  </a:gs>
                  <a:gs pos="50000">
                    <a:srgbClr val="009900">
                      <a:shade val="67500"/>
                      <a:satMod val="115000"/>
                    </a:srgbClr>
                  </a:gs>
                  <a:gs pos="100000">
                    <a:srgbClr val="0099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ja-JP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" name="グループ化 80"/>
            <p:cNvGrpSpPr>
              <a:grpSpLocks/>
            </p:cNvGrpSpPr>
            <p:nvPr/>
          </p:nvGrpSpPr>
          <p:grpSpPr bwMode="auto">
            <a:xfrm>
              <a:off x="6786578" y="5286388"/>
              <a:ext cx="1071570" cy="1000132"/>
              <a:chOff x="6753240" y="4376744"/>
              <a:chExt cx="1071570" cy="1000132"/>
            </a:xfrm>
          </p:grpSpPr>
          <p:sp>
            <p:nvSpPr>
              <p:cNvPr id="10" name="円/楕円 9"/>
              <p:cNvSpPr/>
              <p:nvPr/>
            </p:nvSpPr>
            <p:spPr>
              <a:xfrm>
                <a:off x="6753240" y="4376744"/>
                <a:ext cx="1071569" cy="100013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ja-JP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円/楕円 10"/>
              <p:cNvSpPr/>
              <p:nvPr/>
            </p:nvSpPr>
            <p:spPr>
              <a:xfrm>
                <a:off x="6867540" y="4714884"/>
                <a:ext cx="357190" cy="357190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ja-JP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円/楕円 11"/>
              <p:cNvSpPr/>
              <p:nvPr/>
            </p:nvSpPr>
            <p:spPr>
              <a:xfrm>
                <a:off x="7215206" y="4929198"/>
                <a:ext cx="357190" cy="357190"/>
              </a:xfrm>
              <a:prstGeom prst="ellipse">
                <a:avLst/>
              </a:prstGeom>
              <a:gradFill flip="none" rotWithShape="1">
                <a:gsLst>
                  <a:gs pos="0">
                    <a:srgbClr val="3333FF">
                      <a:shade val="30000"/>
                      <a:satMod val="115000"/>
                    </a:srgbClr>
                  </a:gs>
                  <a:gs pos="50000">
                    <a:srgbClr val="3333FF">
                      <a:shade val="67500"/>
                      <a:satMod val="115000"/>
                    </a:srgbClr>
                  </a:gs>
                  <a:gs pos="100000">
                    <a:srgbClr val="3333FF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ja-JP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円/楕円 12"/>
              <p:cNvSpPr/>
              <p:nvPr/>
            </p:nvSpPr>
            <p:spPr>
              <a:xfrm>
                <a:off x="7224730" y="4500570"/>
                <a:ext cx="357190" cy="357190"/>
              </a:xfrm>
              <a:prstGeom prst="ellipse">
                <a:avLst/>
              </a:prstGeom>
              <a:gradFill flip="none" rotWithShape="1">
                <a:gsLst>
                  <a:gs pos="0">
                    <a:srgbClr val="009900">
                      <a:shade val="30000"/>
                      <a:satMod val="115000"/>
                    </a:srgbClr>
                  </a:gs>
                  <a:gs pos="50000">
                    <a:srgbClr val="009900">
                      <a:shade val="67500"/>
                      <a:satMod val="115000"/>
                    </a:srgbClr>
                  </a:gs>
                  <a:gs pos="100000">
                    <a:srgbClr val="0099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ja-JP" altLang="en-US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22" name="Oval 531"/>
          <p:cNvSpPr>
            <a:spLocks noChangeArrowheads="1"/>
          </p:cNvSpPr>
          <p:nvPr/>
        </p:nvSpPr>
        <p:spPr bwMode="auto">
          <a:xfrm>
            <a:off x="1510662" y="2894872"/>
            <a:ext cx="574675" cy="5762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ja-JP" altLang="en-US" sz="1800"/>
          </a:p>
        </p:txBody>
      </p:sp>
      <p:sp>
        <p:nvSpPr>
          <p:cNvPr id="23" name="Oval 531"/>
          <p:cNvSpPr>
            <a:spLocks noChangeAspect="1" noChangeArrowheads="1"/>
          </p:cNvSpPr>
          <p:nvPr/>
        </p:nvSpPr>
        <p:spPr bwMode="auto">
          <a:xfrm>
            <a:off x="2085337" y="2633701"/>
            <a:ext cx="287338" cy="288132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ja-JP" altLang="en-US" sz="1800"/>
          </a:p>
        </p:txBody>
      </p:sp>
      <p:sp>
        <p:nvSpPr>
          <p:cNvPr id="24" name="Oval 531"/>
          <p:cNvSpPr>
            <a:spLocks noChangeAspect="1" noChangeArrowheads="1"/>
          </p:cNvSpPr>
          <p:nvPr/>
        </p:nvSpPr>
        <p:spPr bwMode="auto">
          <a:xfrm>
            <a:off x="2412236" y="2280708"/>
            <a:ext cx="287338" cy="28813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ja-JP" altLang="en-US" sz="1800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870" y="2501808"/>
            <a:ext cx="207297" cy="21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89975">
            <a:off x="1462115" y="2125334"/>
            <a:ext cx="62865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124619" y="3403659"/>
            <a:ext cx="62865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52426">
            <a:off x="2251599" y="2849297"/>
            <a:ext cx="62865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10025" flipV="1">
            <a:off x="1483674" y="3603153"/>
            <a:ext cx="62865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47574" flipH="1">
            <a:off x="704565" y="2841998"/>
            <a:ext cx="62865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903360" y="3423643"/>
            <a:ext cx="62865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 flipV="1">
            <a:off x="879290" y="2337429"/>
            <a:ext cx="62865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42446">
            <a:off x="1984446" y="2319701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32038">
            <a:off x="2360408" y="2677085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7962" flipV="1">
            <a:off x="2365824" y="3256285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32038" flipH="1" flipV="1">
            <a:off x="1001782" y="3246822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57554" flipV="1">
            <a:off x="1986348" y="3577722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57554" flipH="1">
            <a:off x="1391578" y="2331194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42446" flipH="1" flipV="1">
            <a:off x="1415649" y="3577722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7962" flipH="1">
            <a:off x="957009" y="2672707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テキスト ボックス 40"/>
          <p:cNvSpPr txBox="1"/>
          <p:nvPr/>
        </p:nvSpPr>
        <p:spPr>
          <a:xfrm>
            <a:off x="5289301" y="4363575"/>
            <a:ext cx="2866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/>
              <a:t>Proton and Other Hadron</a:t>
            </a:r>
            <a:endParaRPr kumimoji="1" lang="en-US" altLang="ja-JP" dirty="0"/>
          </a:p>
        </p:txBody>
      </p:sp>
      <p:cxnSp>
        <p:nvCxnSpPr>
          <p:cNvPr id="46" name="直線矢印コネクタ 45"/>
          <p:cNvCxnSpPr>
            <a:stCxn id="53" idx="2"/>
          </p:cNvCxnSpPr>
          <p:nvPr/>
        </p:nvCxnSpPr>
        <p:spPr>
          <a:xfrm>
            <a:off x="6755880" y="1646333"/>
            <a:ext cx="15247" cy="746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>
            <a:endCxn id="49" idx="1"/>
          </p:cNvCxnSpPr>
          <p:nvPr/>
        </p:nvCxnSpPr>
        <p:spPr>
          <a:xfrm flipH="1">
            <a:off x="1011828" y="1794542"/>
            <a:ext cx="7063" cy="4258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円/楕円 48"/>
          <p:cNvSpPr/>
          <p:nvPr/>
        </p:nvSpPr>
        <p:spPr>
          <a:xfrm rot="2437469">
            <a:off x="636195" y="2338010"/>
            <a:ext cx="1069677" cy="555334"/>
          </a:xfrm>
          <a:prstGeom prst="ellipse">
            <a:avLst/>
          </a:prstGeom>
          <a:solidFill>
            <a:srgbClr val="B71E42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830907" y="1277001"/>
            <a:ext cx="384994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a</a:t>
            </a:r>
            <a:r>
              <a:rPr kumimoji="1" lang="en-US" altLang="ja-JP" dirty="0"/>
              <a:t>nti-quark - quark condensates</a:t>
            </a:r>
            <a:endParaRPr kumimoji="1" lang="ja-JP" altLang="en-US" dirty="0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60508" y="1322265"/>
            <a:ext cx="305486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Pairs of quark – anti-quark</a:t>
            </a:r>
            <a:endParaRPr kumimoji="1" lang="ja-JP" altLang="en-US" dirty="0"/>
          </a:p>
        </p:txBody>
      </p:sp>
      <p:sp>
        <p:nvSpPr>
          <p:cNvPr id="61" name="右矢印 60"/>
          <p:cNvSpPr/>
          <p:nvPr/>
        </p:nvSpPr>
        <p:spPr>
          <a:xfrm>
            <a:off x="3717375" y="2703204"/>
            <a:ext cx="792088" cy="7143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6" name="グループ化 65"/>
          <p:cNvGrpSpPr/>
          <p:nvPr/>
        </p:nvGrpSpPr>
        <p:grpSpPr>
          <a:xfrm>
            <a:off x="671042" y="4961104"/>
            <a:ext cx="7655448" cy="880182"/>
            <a:chOff x="601752" y="5564360"/>
            <a:chExt cx="7655448" cy="880182"/>
          </a:xfrm>
        </p:grpSpPr>
        <p:sp>
          <p:nvSpPr>
            <p:cNvPr id="65" name="正方形/長方形 64"/>
            <p:cNvSpPr/>
            <p:nvPr/>
          </p:nvSpPr>
          <p:spPr>
            <a:xfrm>
              <a:off x="601752" y="5564360"/>
              <a:ext cx="7655448" cy="8801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739222" y="5661248"/>
              <a:ext cx="53737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>
                  <a:solidFill>
                    <a:schemeClr val="bg1"/>
                  </a:solidFill>
                </a:rPr>
                <a:t>Anti-quark – quark condensates spontaneously break a symmetry 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63" name="右矢印 62"/>
            <p:cNvSpPr/>
            <p:nvPr/>
          </p:nvSpPr>
          <p:spPr>
            <a:xfrm>
              <a:off x="6230466" y="5960379"/>
              <a:ext cx="285750" cy="216024"/>
            </a:xfrm>
            <a:prstGeom prst="rightArrow">
              <a:avLst/>
            </a:prstGeom>
            <a:solidFill>
              <a:schemeClr val="bg1"/>
            </a:solidFill>
            <a:ln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6577286" y="5675262"/>
              <a:ext cx="16799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>
                  <a:solidFill>
                    <a:schemeClr val="bg1"/>
                  </a:solidFill>
                </a:rPr>
                <a:t>Hadron Mass generation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テキスト ボックス 42"/>
          <p:cNvSpPr txBox="1"/>
          <p:nvPr/>
        </p:nvSpPr>
        <p:spPr>
          <a:xfrm>
            <a:off x="1205158" y="5944482"/>
            <a:ext cx="784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Properties of “vacuum” (medium) determines properties of hadrons 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50" name="矢印: 右 49"/>
          <p:cNvSpPr/>
          <p:nvPr/>
        </p:nvSpPr>
        <p:spPr>
          <a:xfrm>
            <a:off x="3611220" y="1364975"/>
            <a:ext cx="901148" cy="2041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日付プレースホルダー 5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420773" y="4458247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/>
              <a:t>Quark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89852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1" y="1384484"/>
            <a:ext cx="8987855" cy="5187881"/>
            <a:chOff x="1" y="1196752"/>
            <a:chExt cx="8987855" cy="518788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1196752"/>
              <a:ext cx="8987855" cy="5148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正方形/長方形 16"/>
            <p:cNvSpPr/>
            <p:nvPr/>
          </p:nvSpPr>
          <p:spPr>
            <a:xfrm>
              <a:off x="1575077" y="5628678"/>
              <a:ext cx="4509091" cy="7559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74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" name="正方形/長方形 1"/>
            <p:cNvSpPr/>
            <p:nvPr/>
          </p:nvSpPr>
          <p:spPr>
            <a:xfrm rot="20320714">
              <a:off x="4003020" y="4538494"/>
              <a:ext cx="641245" cy="987067"/>
            </a:xfrm>
            <a:prstGeom prst="rect">
              <a:avLst/>
            </a:prstGeom>
            <a:gradFill flip="none" rotWithShape="1">
              <a:gsLst>
                <a:gs pos="0">
                  <a:srgbClr val="9999FF"/>
                </a:gs>
                <a:gs pos="42000">
                  <a:srgbClr val="D7D5FE"/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44625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QCD </a:t>
            </a:r>
            <a:r>
              <a:rPr lang="en-US" altLang="ja-JP" dirty="0"/>
              <a:t>“vacuum” (</a:t>
            </a:r>
            <a:r>
              <a:rPr kumimoji="1" lang="en-US" altLang="ja-JP" dirty="0"/>
              <a:t>medium)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80351" y="1184473"/>
            <a:ext cx="4835765" cy="307754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74"/>
            <a:r>
              <a:rPr lang="en-US" altLang="ja-JP" sz="1400" dirty="0">
                <a:solidFill>
                  <a:prstClr val="black"/>
                </a:solidFill>
              </a:rPr>
              <a:t>K. Fukushima and T. </a:t>
            </a:r>
            <a:r>
              <a:rPr lang="en-US" altLang="ja-JP" sz="1400" dirty="0" err="1">
                <a:solidFill>
                  <a:prstClr val="black"/>
                </a:solidFill>
              </a:rPr>
              <a:t>Hatsuda</a:t>
            </a:r>
            <a:r>
              <a:rPr lang="en-US" altLang="ja-JP" sz="1400" dirty="0">
                <a:solidFill>
                  <a:prstClr val="black"/>
                </a:solidFill>
              </a:rPr>
              <a:t>, Rep. </a:t>
            </a:r>
            <a:r>
              <a:rPr lang="en-US" altLang="ja-JP" sz="1400" dirty="0" err="1">
                <a:solidFill>
                  <a:prstClr val="black"/>
                </a:solidFill>
              </a:rPr>
              <a:t>Prog</a:t>
            </a:r>
            <a:r>
              <a:rPr lang="en-US" altLang="ja-JP" sz="1400" dirty="0">
                <a:solidFill>
                  <a:prstClr val="black"/>
                </a:solidFill>
              </a:rPr>
              <a:t>. Phys. 74 (2011) 014001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75506" y="837425"/>
            <a:ext cx="3008662" cy="338532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74"/>
            <a:r>
              <a:rPr lang="en-US" altLang="ja-JP" sz="1600" dirty="0">
                <a:solidFill>
                  <a:prstClr val="black"/>
                </a:solidFill>
              </a:rPr>
              <a:t>QCD: Quantum Chromo Dynamics</a:t>
            </a:r>
            <a:endParaRPr lang="ja-JP" altLang="en-US" sz="1600" dirty="0">
              <a:solidFill>
                <a:prstClr val="black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 rot="16200000">
            <a:off x="-738658" y="2518674"/>
            <a:ext cx="200997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174"/>
            <a:r>
              <a:rPr lang="en-US" altLang="ja-JP" sz="2400" dirty="0">
                <a:solidFill>
                  <a:prstClr val="black"/>
                </a:solidFill>
              </a:rPr>
              <a:t>Temperature </a:t>
            </a:r>
            <a:r>
              <a:rPr lang="en-US" altLang="ja-JP" sz="2400" i="1" dirty="0">
                <a:solidFill>
                  <a:prstClr val="black"/>
                </a:solidFill>
              </a:rPr>
              <a:t>T</a:t>
            </a:r>
            <a:endParaRPr lang="ja-JP" altLang="en-US" sz="2400" i="1" dirty="0">
              <a:solidFill>
                <a:prstClr val="black"/>
              </a:solidFill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 flipV="1">
            <a:off x="602133" y="1553569"/>
            <a:ext cx="0" cy="4223398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4871505" y="5848975"/>
            <a:ext cx="387695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174"/>
            <a:r>
              <a:rPr lang="en-US" altLang="ja-JP" sz="2400" dirty="0">
                <a:solidFill>
                  <a:prstClr val="black"/>
                </a:solidFill>
              </a:rPr>
              <a:t>Baryon Chemical Potential </a:t>
            </a:r>
            <a:r>
              <a:rPr lang="en-US" altLang="ja-JP" sz="2400" i="1" dirty="0" err="1">
                <a:solidFill>
                  <a:prstClr val="black"/>
                </a:solidFill>
                <a:latin typeface="Symbol" panose="05050102010706020507" pitchFamily="18" charset="2"/>
              </a:rPr>
              <a:t>m</a:t>
            </a:r>
            <a:r>
              <a:rPr lang="en-US" altLang="ja-JP" sz="2400" i="1" baseline="-25000" dirty="0" err="1">
                <a:solidFill>
                  <a:prstClr val="black"/>
                </a:solidFill>
              </a:rPr>
              <a:t>B</a:t>
            </a:r>
            <a:endParaRPr lang="ja-JP" altLang="en-US" sz="2400" i="1" baseline="-25000" dirty="0">
              <a:solidFill>
                <a:prstClr val="black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592706" y="5776967"/>
            <a:ext cx="8227766" cy="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円/楕円 18"/>
          <p:cNvSpPr/>
          <p:nvPr/>
        </p:nvSpPr>
        <p:spPr>
          <a:xfrm>
            <a:off x="2483768" y="5632951"/>
            <a:ext cx="250739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74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284542" y="5339386"/>
            <a:ext cx="114376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914174"/>
            <a:r>
              <a:rPr lang="en-US" altLang="ja-JP" b="1" dirty="0">
                <a:solidFill>
                  <a:srgbClr val="FF0000"/>
                </a:solidFill>
              </a:rPr>
              <a:t>Nucleus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2" name="円/楕円 21"/>
          <p:cNvSpPr/>
          <p:nvPr/>
        </p:nvSpPr>
        <p:spPr>
          <a:xfrm>
            <a:off x="464269" y="5620110"/>
            <a:ext cx="250739" cy="21602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74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51520" y="5856291"/>
            <a:ext cx="1202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174"/>
            <a:r>
              <a:rPr lang="en-US" altLang="ja-JP" dirty="0">
                <a:solidFill>
                  <a:prstClr val="black"/>
                </a:solidFill>
              </a:rPr>
              <a:t>Free Space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39998" y="1213071"/>
            <a:ext cx="226861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914174"/>
            <a:r>
              <a:rPr lang="en-US" altLang="ja-JP" b="1" dirty="0">
                <a:solidFill>
                  <a:srgbClr val="FF0000"/>
                </a:solidFill>
              </a:rPr>
              <a:t>Relativistic heavy ion collisions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382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3" y="285728"/>
            <a:ext cx="8419967" cy="785818"/>
          </a:xfrm>
        </p:spPr>
        <p:txBody>
          <a:bodyPr>
            <a:normAutofit/>
          </a:bodyPr>
          <a:lstStyle/>
          <a:p>
            <a:r>
              <a:rPr lang="ja-JP" altLang="en-US" dirty="0"/>
              <a:t>“</a:t>
            </a:r>
            <a:r>
              <a:rPr lang="en-US" altLang="ja-JP" dirty="0"/>
              <a:t>Condensates</a:t>
            </a:r>
            <a:r>
              <a:rPr lang="ja-JP" altLang="en-US" dirty="0"/>
              <a:t>” </a:t>
            </a:r>
            <a:r>
              <a:rPr lang="en-US" altLang="ja-JP" dirty="0"/>
              <a:t>and vector meson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4440BF-9557-4E44-BA09-17ED6373CCDC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sp>
        <p:nvSpPr>
          <p:cNvPr id="22" name="Oval 531"/>
          <p:cNvSpPr>
            <a:spLocks noChangeArrowheads="1"/>
          </p:cNvSpPr>
          <p:nvPr/>
        </p:nvSpPr>
        <p:spPr bwMode="auto">
          <a:xfrm>
            <a:off x="1916390" y="3107802"/>
            <a:ext cx="574675" cy="5762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ja-JP" altLang="en-US" sz="1800"/>
          </a:p>
        </p:txBody>
      </p:sp>
      <p:sp>
        <p:nvSpPr>
          <p:cNvPr id="23" name="Oval 531"/>
          <p:cNvSpPr>
            <a:spLocks noChangeAspect="1" noChangeArrowheads="1"/>
          </p:cNvSpPr>
          <p:nvPr/>
        </p:nvSpPr>
        <p:spPr bwMode="auto">
          <a:xfrm>
            <a:off x="2491065" y="2846631"/>
            <a:ext cx="287338" cy="288132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ja-JP" altLang="en-US" sz="1800"/>
          </a:p>
        </p:txBody>
      </p:sp>
      <p:sp>
        <p:nvSpPr>
          <p:cNvPr id="24" name="Oval 531"/>
          <p:cNvSpPr>
            <a:spLocks noChangeAspect="1" noChangeArrowheads="1"/>
          </p:cNvSpPr>
          <p:nvPr/>
        </p:nvSpPr>
        <p:spPr bwMode="auto">
          <a:xfrm>
            <a:off x="2817964" y="2493638"/>
            <a:ext cx="287338" cy="28813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ja-JP" altLang="en-US" sz="1800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598" y="2714738"/>
            <a:ext cx="207297" cy="21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89975">
            <a:off x="1867843" y="2338264"/>
            <a:ext cx="62865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30347" y="3616589"/>
            <a:ext cx="62865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52426">
            <a:off x="2657327" y="3062227"/>
            <a:ext cx="62865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10025" flipV="1">
            <a:off x="1889402" y="3816083"/>
            <a:ext cx="62865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47574" flipH="1">
            <a:off x="1110293" y="3054928"/>
            <a:ext cx="62865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1309088" y="3636573"/>
            <a:ext cx="62865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 flipV="1">
            <a:off x="1285018" y="2550359"/>
            <a:ext cx="62865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42446">
            <a:off x="2390174" y="2532631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32038">
            <a:off x="2766136" y="2890015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7962" flipV="1">
            <a:off x="2771552" y="3469215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32038" flipH="1" flipV="1">
            <a:off x="1407510" y="3459752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57554" flipV="1">
            <a:off x="2392076" y="3790652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57554" flipH="1">
            <a:off x="1797306" y="2544124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42446" flipH="1" flipV="1">
            <a:off x="1821377" y="3790652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7962" flipH="1">
            <a:off x="1362737" y="2885637"/>
            <a:ext cx="256535" cy="4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8" name="直線矢印コネクタ 47"/>
          <p:cNvCxnSpPr>
            <a:endCxn id="49" idx="1"/>
          </p:cNvCxnSpPr>
          <p:nvPr/>
        </p:nvCxnSpPr>
        <p:spPr>
          <a:xfrm flipH="1">
            <a:off x="1417556" y="2007472"/>
            <a:ext cx="7063" cy="4258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円/楕円 48"/>
          <p:cNvSpPr/>
          <p:nvPr/>
        </p:nvSpPr>
        <p:spPr>
          <a:xfrm rot="2437469">
            <a:off x="1041923" y="2550940"/>
            <a:ext cx="1069677" cy="555334"/>
          </a:xfrm>
          <a:prstGeom prst="ellipse">
            <a:avLst/>
          </a:prstGeom>
          <a:solidFill>
            <a:srgbClr val="B71E42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84732" y="1638140"/>
            <a:ext cx="357104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/>
              <a:t>Q</a:t>
            </a:r>
            <a:r>
              <a:rPr kumimoji="1" lang="en-US" altLang="ja-JP" dirty="0"/>
              <a:t>uark – anti-quark condensates</a:t>
            </a:r>
            <a:endParaRPr kumimoji="1" lang="ja-JP" altLang="en-US" dirty="0"/>
          </a:p>
        </p:txBody>
      </p:sp>
      <p:sp>
        <p:nvSpPr>
          <p:cNvPr id="3" name="矢印: 左右 2"/>
          <p:cNvSpPr/>
          <p:nvPr/>
        </p:nvSpPr>
        <p:spPr>
          <a:xfrm>
            <a:off x="3931245" y="3139141"/>
            <a:ext cx="1716157" cy="71641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89975">
            <a:off x="6438596" y="2761999"/>
            <a:ext cx="1255884" cy="1304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4" name="テキスト ボックス 43"/>
              <p:cNvSpPr txBox="1"/>
              <p:nvPr/>
            </p:nvSpPr>
            <p:spPr>
              <a:xfrm>
                <a:off x="5530700" y="1222643"/>
                <a:ext cx="2668872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Vector Meson</a:t>
                </a:r>
              </a:p>
              <a:p>
                <a:pPr lvl="1"/>
                <a:r>
                  <a:rPr lang="en-US" altLang="ja-JP" dirty="0"/>
                  <a:t>Meson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en-US" altLang="ja-JP" i="1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altLang="ja-JP" dirty="0"/>
                  <a:t> object) </a:t>
                </a:r>
              </a:p>
              <a:p>
                <a:pPr lvl="1"/>
                <a:r>
                  <a:rPr lang="en-US" altLang="ja-JP" dirty="0"/>
                  <a:t>Spin 1</a:t>
                </a:r>
              </a:p>
              <a:p>
                <a:pPr lvl="1"/>
                <a:r>
                  <a:rPr lang="en-US" altLang="ja-JP" dirty="0"/>
                  <a:t>Mass </a:t>
                </a:r>
                <a:r>
                  <a:rPr kumimoji="1" lang="en-US" altLang="ja-JP" dirty="0"/>
                  <a:t> </a:t>
                </a:r>
                <a:r>
                  <a:rPr kumimoji="1" lang="en-US" altLang="ja-JP" dirty="0">
                    <a:sym typeface="Symbol" panose="05050102010706020507" pitchFamily="18" charset="2"/>
                  </a:rPr>
                  <a:t></a:t>
                </a:r>
                <a:r>
                  <a:rPr kumimoji="1" lang="en-US" altLang="ja-JP" dirty="0"/>
                  <a:t>  2 x </a:t>
                </a:r>
                <a:r>
                  <a:rPr kumimoji="1" lang="en-US" altLang="ja-JP" dirty="0" err="1"/>
                  <a:t>M</a:t>
                </a:r>
                <a:r>
                  <a:rPr kumimoji="1" lang="en-US" altLang="ja-JP" baseline="-25000" dirty="0" err="1"/>
                  <a:t>quark</a:t>
                </a:r>
                <a:endParaRPr kumimoji="1" lang="ja-JP" altLang="en-US" baseline="-25000" dirty="0"/>
              </a:p>
            </p:txBody>
          </p:sp>
        </mc:Choice>
        <mc:Fallback xmlns="">
          <p:sp>
            <p:nvSpPr>
              <p:cNvPr id="44" name="テキスト ボックス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0700" y="1222643"/>
                <a:ext cx="2668872" cy="1200329"/>
              </a:xfrm>
              <a:prstGeom prst="rect">
                <a:avLst/>
              </a:prstGeom>
              <a:blipFill>
                <a:blip r:embed="rId5"/>
                <a:stretch>
                  <a:fillRect l="-1826" t="-3061" r="-1142" b="-81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5" name="グループ化 44"/>
          <p:cNvGrpSpPr/>
          <p:nvPr/>
        </p:nvGrpSpPr>
        <p:grpSpPr>
          <a:xfrm>
            <a:off x="1001604" y="4938311"/>
            <a:ext cx="7416824" cy="928201"/>
            <a:chOff x="683568" y="5158410"/>
            <a:chExt cx="7416824" cy="880182"/>
          </a:xfrm>
        </p:grpSpPr>
        <p:sp>
          <p:nvSpPr>
            <p:cNvPr id="59" name="正方形/長方形 58"/>
            <p:cNvSpPr/>
            <p:nvPr/>
          </p:nvSpPr>
          <p:spPr>
            <a:xfrm>
              <a:off x="683568" y="5158410"/>
              <a:ext cx="7416824" cy="8801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821037" y="5185145"/>
              <a:ext cx="7150027" cy="822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>
                  <a:solidFill>
                    <a:schemeClr val="bg1"/>
                  </a:solidFill>
                </a:rPr>
                <a:t>Amount of Anti-quark – quark condensates strongly related with mass spectra of vector mesons</a:t>
              </a:r>
            </a:p>
            <a:p>
              <a:pPr algn="r"/>
              <a:r>
                <a:rPr lang="en-US" altLang="ja-JP" sz="1600" dirty="0">
                  <a:solidFill>
                    <a:schemeClr val="bg1"/>
                  </a:solidFill>
                </a:rPr>
                <a:t>*Another important object is a pseudo-scalar meson  </a:t>
              </a:r>
              <a:endParaRPr kumimoji="1" lang="ja-JP" alt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69" name="テキスト ボックス 68"/>
          <p:cNvSpPr txBox="1"/>
          <p:nvPr/>
        </p:nvSpPr>
        <p:spPr>
          <a:xfrm>
            <a:off x="998511" y="5909898"/>
            <a:ext cx="8081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Mass spectra of vector mesons in a medium are measured intensively 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731294" y="4515086"/>
            <a:ext cx="73372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2"/>
            <a:r>
              <a:rPr lang="en-US" altLang="ja-JP" sz="1100" dirty="0">
                <a:solidFill>
                  <a:srgbClr val="000000"/>
                </a:solidFill>
                <a:ea typeface="Segoe UI Symbol" panose="020B0502040204020203" pitchFamily="34" charset="0"/>
              </a:rPr>
              <a:t>M.A. </a:t>
            </a:r>
            <a:r>
              <a:rPr lang="en-US" altLang="ja-JP" sz="1100" dirty="0" err="1">
                <a:solidFill>
                  <a:srgbClr val="000000"/>
                </a:solidFill>
                <a:ea typeface="Segoe UI Symbol" panose="020B0502040204020203" pitchFamily="34" charset="0"/>
              </a:rPr>
              <a:t>Shifman</a:t>
            </a:r>
            <a:r>
              <a:rPr lang="en-US" altLang="ja-JP" sz="1100" dirty="0">
                <a:solidFill>
                  <a:srgbClr val="000000"/>
                </a:solidFill>
                <a:ea typeface="Segoe UI Symbol" panose="020B0502040204020203" pitchFamily="34" charset="0"/>
              </a:rPr>
              <a:t>, A.I. </a:t>
            </a:r>
            <a:r>
              <a:rPr lang="en-US" altLang="ja-JP" sz="1100" dirty="0" err="1">
                <a:solidFill>
                  <a:srgbClr val="000000"/>
                </a:solidFill>
                <a:ea typeface="Segoe UI Symbol" panose="020B0502040204020203" pitchFamily="34" charset="0"/>
              </a:rPr>
              <a:t>Vainshtein</a:t>
            </a:r>
            <a:r>
              <a:rPr lang="en-US" altLang="ja-JP" sz="1100" dirty="0">
                <a:solidFill>
                  <a:srgbClr val="000000"/>
                </a:solidFill>
                <a:ea typeface="Segoe UI Symbol" panose="020B0502040204020203" pitchFamily="34" charset="0"/>
              </a:rPr>
              <a:t> and V.I. </a:t>
            </a:r>
            <a:r>
              <a:rPr lang="en-US" altLang="ja-JP" sz="1100" dirty="0" err="1">
                <a:solidFill>
                  <a:srgbClr val="000000"/>
                </a:solidFill>
                <a:ea typeface="Segoe UI Symbol" panose="020B0502040204020203" pitchFamily="34" charset="0"/>
              </a:rPr>
              <a:t>Zakharov</a:t>
            </a:r>
            <a:r>
              <a:rPr lang="en-US" altLang="ja-JP" sz="1100" dirty="0">
                <a:solidFill>
                  <a:srgbClr val="000000"/>
                </a:solidFill>
                <a:ea typeface="Segoe UI Symbol" panose="020B0502040204020203" pitchFamily="34" charset="0"/>
              </a:rPr>
              <a:t>, </a:t>
            </a:r>
            <a:r>
              <a:rPr lang="en-US" altLang="ja-JP" sz="1100" dirty="0" err="1">
                <a:solidFill>
                  <a:srgbClr val="000000"/>
                </a:solidFill>
                <a:ea typeface="Segoe UI Symbol" panose="020B0502040204020203" pitchFamily="34" charset="0"/>
              </a:rPr>
              <a:t>Nucl</a:t>
            </a:r>
            <a:r>
              <a:rPr lang="en-US" altLang="ja-JP" sz="1100" dirty="0">
                <a:solidFill>
                  <a:srgbClr val="000000"/>
                </a:solidFill>
                <a:ea typeface="Segoe UI Symbol" panose="020B0502040204020203" pitchFamily="34" charset="0"/>
              </a:rPr>
              <a:t>. Phys. B147, 385 (1979); B147, 448 (1979).</a:t>
            </a:r>
          </a:p>
          <a:p>
            <a:pPr lvl="2"/>
            <a:r>
              <a:rPr lang="en-US" altLang="ja-JP" sz="1100" dirty="0"/>
              <a:t>Hatsuda and Lee, Phys. Rev. C46 (1992) R34</a:t>
            </a:r>
            <a:endParaRPr lang="en-US" altLang="ja-JP" sz="1100" dirty="0">
              <a:solidFill>
                <a:srgbClr val="000000"/>
              </a:solidFill>
              <a:ea typeface="Segoe UI Symbol" panose="020B0502040204020203" pitchFamily="34" charset="0"/>
            </a:endParaRPr>
          </a:p>
        </p:txBody>
      </p:sp>
      <p:sp>
        <p:nvSpPr>
          <p:cNvPr id="50" name="日付プレースホルダー 4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2016/11/4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@KRF, Gyongyos, Hungary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909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|1.4|1.4|1.1|0.5|0.5|0.9|7.3|0.6|0.9|3.2|0.7|5.3|1|2.5|3.9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2556</Words>
  <Application>Microsoft Office PowerPoint</Application>
  <PresentationFormat>画面に合わせる (4:3)</PresentationFormat>
  <Paragraphs>605</Paragraphs>
  <Slides>43</Slides>
  <Notes>15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21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43</vt:i4>
      </vt:variant>
    </vt:vector>
  </HeadingPairs>
  <TitlesOfParts>
    <vt:vector size="66" baseType="lpstr">
      <vt:lpstr>Century Schoolbook</vt:lpstr>
      <vt:lpstr>HGP明朝B</vt:lpstr>
      <vt:lpstr>HGS創英角ﾎﾟｯﾌﾟ体</vt:lpstr>
      <vt:lpstr>ＭＳ Ｐゴシック</vt:lpstr>
      <vt:lpstr>ＭＳ Ｐ明朝</vt:lpstr>
      <vt:lpstr>ＭＳ ゴシック</vt:lpstr>
      <vt:lpstr>ＭＳ 明朝</vt:lpstr>
      <vt:lpstr>StarSymbol</vt:lpstr>
      <vt:lpstr>Times New Roman (Hebrew)</vt:lpstr>
      <vt:lpstr>游ゴシック</vt:lpstr>
      <vt:lpstr>游ゴシック Light</vt:lpstr>
      <vt:lpstr>Arial</vt:lpstr>
      <vt:lpstr>Calibri</vt:lpstr>
      <vt:lpstr>Cambria Math</vt:lpstr>
      <vt:lpstr>Lucida Sans Unicode</vt:lpstr>
      <vt:lpstr>Segoe UI Symbol</vt:lpstr>
      <vt:lpstr>Symap</vt:lpstr>
      <vt:lpstr>Symbol</vt:lpstr>
      <vt:lpstr>Times New Roman</vt:lpstr>
      <vt:lpstr>Verdana</vt:lpstr>
      <vt:lpstr>Wingdings</vt:lpstr>
      <vt:lpstr>Office テーマ</vt:lpstr>
      <vt:lpstr>Formel</vt:lpstr>
      <vt:lpstr>In-medium mass modification of hadrons at KEK and J-PARC</vt:lpstr>
      <vt:lpstr>Introduce myself </vt:lpstr>
      <vt:lpstr>What is “Strong Interaction”</vt:lpstr>
      <vt:lpstr>Special characteristics of “strong interaction”</vt:lpstr>
      <vt:lpstr>How interact?</vt:lpstr>
      <vt:lpstr>Then, What Happen?  　　　   Change of Vacuum Properties</vt:lpstr>
      <vt:lpstr>In “macroscopic” picture,</vt:lpstr>
      <vt:lpstr>QCD “vacuum” (medium)</vt:lpstr>
      <vt:lpstr>“Condensates” and vector meson</vt:lpstr>
      <vt:lpstr>Many measurements are done</vt:lpstr>
      <vt:lpstr>KEK-PS E325 experiment</vt:lpstr>
      <vt:lpstr>E325 Spectrometer</vt:lpstr>
      <vt:lpstr>Measurements at KEK-PS</vt:lpstr>
      <vt:lpstr>PowerPoint プレゼンテーション</vt:lpstr>
      <vt:lpstr>Next Goal @ J-PARC</vt:lpstr>
      <vt:lpstr>PowerPoint プレゼンテーション</vt:lpstr>
      <vt:lpstr>30 GeV Accelerator &amp;  Hadron Experimental Facility</vt:lpstr>
      <vt:lpstr>PowerPoint プレゼンテーション</vt:lpstr>
      <vt:lpstr>New Beam Line</vt:lpstr>
      <vt:lpstr>New experiment</vt:lpstr>
      <vt:lpstr>Detector R&amp;D</vt:lpstr>
      <vt:lpstr>PowerPoint プレゼンテーション</vt:lpstr>
      <vt:lpstr>Expected Spectrum and Yield </vt:lpstr>
      <vt:lpstr>Future projects of J-PARC</vt:lpstr>
      <vt:lpstr>h’ meson in nucleus  ~ Collaboration btw Hungary and Japan</vt:lpstr>
      <vt:lpstr>Summary</vt:lpstr>
      <vt:lpstr>backup</vt:lpstr>
      <vt:lpstr>Four Interaction in Nature</vt:lpstr>
      <vt:lpstr>How do the world was made?</vt:lpstr>
      <vt:lpstr>NA60 Results @ SPS</vt:lpstr>
      <vt:lpstr>HADES@GSI</vt:lpstr>
      <vt:lpstr>INS-ES  TAGX experiment </vt:lpstr>
      <vt:lpstr>CLAS g7a @ J-Lab</vt:lpstr>
      <vt:lpstr>Mass spectra measurements</vt:lpstr>
      <vt:lpstr>Results from CBELSA/TAPS</vt:lpstr>
      <vt:lpstr>Deeply bound p </vt:lpstr>
      <vt:lpstr>Exp. Results</vt:lpstr>
      <vt:lpstr>GTR (GEM Tracker)</vt:lpstr>
      <vt:lpstr>GTR Performance</vt:lpstr>
      <vt:lpstr>HBD (Hadron Blind Detector)</vt:lpstr>
      <vt:lpstr>HBD</vt:lpstr>
      <vt:lpstr>Cluster Size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In-medium mass modification of hadrons at KEK and J-PARC</dc:title>
  <dc:creator>小沢恭一郎</dc:creator>
  <cp:lastModifiedBy>小沢恭一郎</cp:lastModifiedBy>
  <cp:revision>41</cp:revision>
  <dcterms:created xsi:type="dcterms:W3CDTF">2016-11-03T03:21:50Z</dcterms:created>
  <dcterms:modified xsi:type="dcterms:W3CDTF">2016-11-04T04:22:09Z</dcterms:modified>
</cp:coreProperties>
</file>