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40" r:id="rId3"/>
    <p:sldId id="341" r:id="rId4"/>
    <p:sldId id="342" r:id="rId5"/>
    <p:sldId id="343" r:id="rId6"/>
    <p:sldId id="257" r:id="rId7"/>
    <p:sldId id="350" r:id="rId8"/>
    <p:sldId id="344" r:id="rId9"/>
    <p:sldId id="345" r:id="rId10"/>
    <p:sldId id="346" r:id="rId11"/>
    <p:sldId id="347" r:id="rId12"/>
    <p:sldId id="348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65" r:id="rId22"/>
    <p:sldId id="366" r:id="rId23"/>
    <p:sldId id="360" r:id="rId24"/>
    <p:sldId id="361" r:id="rId25"/>
    <p:sldId id="362" r:id="rId26"/>
    <p:sldId id="363" r:id="rId27"/>
    <p:sldId id="364" r:id="rId28"/>
    <p:sldId id="286" r:id="rId29"/>
    <p:sldId id="287" r:id="rId30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page" id="{3095EA25-9142-4C9F-83FA-8ED7017CA21D}">
          <p14:sldIdLst>
            <p14:sldId id="256"/>
          </p14:sldIdLst>
        </p14:section>
        <p14:section name="Introduction" id="{6B3DF019-E54F-4452-871F-B148169D8A63}">
          <p14:sldIdLst>
            <p14:sldId id="340"/>
            <p14:sldId id="341"/>
            <p14:sldId id="342"/>
            <p14:sldId id="343"/>
            <p14:sldId id="257"/>
            <p14:sldId id="350"/>
          </p14:sldIdLst>
        </p14:section>
        <p14:section name="Indirect (non)observations" id="{A43F2798-BD04-4833-99AC-97E19FA72A17}">
          <p14:sldIdLst>
            <p14:sldId id="344"/>
            <p14:sldId id="345"/>
            <p14:sldId id="346"/>
            <p14:sldId id="347"/>
            <p14:sldId id="348"/>
          </p14:sldIdLst>
        </p14:section>
        <p14:section name="Spheroidal solutions" id="{5C9DA998-1627-431F-8949-4A46D8D287B2}">
          <p14:sldIdLst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65"/>
            <p14:sldId id="366"/>
            <p14:sldId id="360"/>
            <p14:sldId id="361"/>
            <p14:sldId id="362"/>
            <p14:sldId id="363"/>
          </p14:sldIdLst>
        </p14:section>
        <p14:section name="Summary" id="{FA1D7A86-B52C-4875-A15C-C09843D3E90C}">
          <p14:sldIdLst>
            <p14:sldId id="364"/>
          </p14:sldIdLst>
        </p14:section>
        <p14:section name="Thanks and Questions" id="{8E4CF74D-DB03-48C3-A9BB-0C04A49DCC06}">
          <p14:sldIdLst>
            <p14:sldId id="286"/>
          </p14:sldIdLst>
        </p14:section>
        <p14:section name="Backup slides" id="{87746610-6535-4EF8-80F9-CE76BB1B4E4B}">
          <p14:sldIdLst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0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2014.08.26.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grpSp>
        <p:nvGrpSpPr>
          <p:cNvPr id="10" name="Csoportba foglalás 9"/>
          <p:cNvGrpSpPr/>
          <p:nvPr/>
        </p:nvGrpSpPr>
        <p:grpSpPr>
          <a:xfrm>
            <a:off x="0" y="6580440"/>
            <a:ext cx="4561740" cy="277560"/>
            <a:chOff x="0" y="6580440"/>
            <a:chExt cx="3195416" cy="277560"/>
          </a:xfrm>
        </p:grpSpPr>
        <p:sp>
          <p:nvSpPr>
            <p:cNvPr id="11" name="Szabadkézi sokszög 10"/>
            <p:cNvSpPr/>
            <p:nvPr/>
          </p:nvSpPr>
          <p:spPr>
            <a:xfrm>
              <a:off x="0" y="6580440"/>
              <a:ext cx="269820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2" name="Szabadkézi sokszög 11"/>
            <p:cNvSpPr/>
            <p:nvPr/>
          </p:nvSpPr>
          <p:spPr>
            <a:xfrm>
              <a:off x="0" y="6590692"/>
              <a:ext cx="3195416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Day of </a:t>
              </a:r>
              <a:r>
                <a:rPr lang="hu-HU" sz="1200" baseline="0" dirty="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Femtoscopy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,</a:t>
              </a: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Gyöngyös, Hungary, </a:t>
              </a:r>
              <a:r>
                <a:rPr lang="en-GB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201</a:t>
              </a: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6/11/04</a:t>
              </a:r>
              <a:endParaRPr lang="en-GB" sz="1200" dirty="0">
                <a:solidFill>
                  <a:srgbClr val="FFFFFF"/>
                </a:solidFill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8028384" y="6595004"/>
            <a:ext cx="1218968" cy="307275"/>
            <a:chOff x="8018999" y="6595004"/>
            <a:chExt cx="1228353" cy="307275"/>
          </a:xfrm>
        </p:grpSpPr>
        <p:sp>
          <p:nvSpPr>
            <p:cNvPr id="14" name="Szabadkézi sokszög 13"/>
            <p:cNvSpPr/>
            <p:nvPr/>
          </p:nvSpPr>
          <p:spPr>
            <a:xfrm>
              <a:off x="8018999" y="6624719"/>
              <a:ext cx="114876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5" name="Szabadkézi sokszög 14"/>
            <p:cNvSpPr/>
            <p:nvPr/>
          </p:nvSpPr>
          <p:spPr>
            <a:xfrm>
              <a:off x="8100392" y="6595004"/>
              <a:ext cx="1146960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en-GB" sz="1200" dirty="0" err="1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Csörgő</a:t>
              </a:r>
              <a:r>
                <a:rPr lang="en-GB" sz="1200" dirty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en-GB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T.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endParaRPr lang="en-GB" sz="1200" dirty="0">
                <a:solidFill>
                  <a:srgbClr val="FFFFFF"/>
                </a:solidFill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nucl-th/980207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1211.1166" TargetMode="External"/><Relationship Id="rId5" Type="http://schemas.openxmlformats.org/officeDocument/2006/relationships/hyperlink" Target="https://arxiv.org/abs/0912.5526" TargetMode="External"/><Relationship Id="rId4" Type="http://schemas.openxmlformats.org/officeDocument/2006/relationships/hyperlink" Target="https://arxiv.org/abs/0912.025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11.1166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509.04667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1601.05291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nucl-th/9802074" TargetMode="External"/><Relationship Id="rId3" Type="http://schemas.openxmlformats.org/officeDocument/2006/relationships/hyperlink" Target="http://arxiv.org/abs/arXiv:0912.5526" TargetMode="External"/><Relationship Id="rId7" Type="http://schemas.openxmlformats.org/officeDocument/2006/relationships/hyperlink" Target="http://arxiv.org/abs/arXiv:1506.07834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xiv.org/abs/arXiv:0912.0244" TargetMode="External"/><Relationship Id="rId11" Type="http://schemas.openxmlformats.org/officeDocument/2006/relationships/hyperlink" Target="http://arxiv.org/abs/0903.1296" TargetMode="External"/><Relationship Id="rId5" Type="http://schemas.openxmlformats.org/officeDocument/2006/relationships/hyperlink" Target="http://arxiv.org/abs/arXiv:1211.1166" TargetMode="External"/><Relationship Id="rId10" Type="http://schemas.openxmlformats.org/officeDocument/2006/relationships/hyperlink" Target="http://arxiv.org/abs/1602.04578" TargetMode="External"/><Relationship Id="rId4" Type="http://schemas.openxmlformats.org/officeDocument/2006/relationships/hyperlink" Target="http://arxiv.org/abs/arXiv:0912.0258" TargetMode="External"/><Relationship Id="rId9" Type="http://schemas.openxmlformats.org/officeDocument/2006/relationships/hyperlink" Target="http://arxiv.org/abs/nucl-ex/0401003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306634"/>
            <a:ext cx="9144000" cy="746102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01000"/>
              </a:lnSpc>
              <a:buNone/>
            </a:pPr>
            <a:r>
              <a:rPr lang="en-US" sz="2400" dirty="0"/>
              <a:t>Status of the search for U</a:t>
            </a:r>
            <a:r>
              <a:rPr lang="en-US" sz="2400" baseline="-25000" dirty="0"/>
              <a:t>A</a:t>
            </a:r>
            <a:r>
              <a:rPr lang="en-US" sz="2400" dirty="0"/>
              <a:t>(1) symmetry restoration </a:t>
            </a:r>
            <a:r>
              <a:rPr lang="hu-HU" sz="2400" dirty="0" smtClean="0"/>
              <a:t/>
            </a:r>
            <a:br>
              <a:rPr lang="hu-HU" sz="2400" dirty="0" smtClean="0"/>
            </a:br>
            <a:r>
              <a:rPr lang="en-US" sz="2400" dirty="0" smtClean="0"/>
              <a:t>at </a:t>
            </a:r>
            <a:r>
              <a:rPr lang="en-US" sz="2400" dirty="0"/>
              <a:t>RHIC and </a:t>
            </a:r>
            <a:r>
              <a:rPr lang="en-US" sz="2400" dirty="0" smtClean="0"/>
              <a:t>LHC</a:t>
            </a:r>
            <a:r>
              <a:rPr lang="hu-HU" sz="2400" dirty="0" smtClean="0"/>
              <a:t> </a:t>
            </a:r>
            <a:r>
              <a:rPr lang="hu-HU" sz="2400" dirty="0" err="1" smtClean="0"/>
              <a:t>energies</a:t>
            </a:r>
            <a:endParaRPr lang="hu-HU" sz="2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1209912"/>
            <a:ext cx="9144000" cy="5459448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2200" dirty="0" err="1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2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</a:p>
          <a:p>
            <a:pPr algn="ctr">
              <a:lnSpc>
                <a:spcPct val="87000"/>
              </a:lnSpc>
              <a:spcBef>
                <a:spcPts val="799"/>
              </a:spcBef>
              <a:buNone/>
            </a:pPr>
            <a:endParaRPr lang="en-GB" sz="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6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16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 R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CP</a:t>
            </a:r>
            <a:r>
              <a:rPr lang="en-GB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Budapest,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6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en-GB" sz="16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EKU KRC, Gyöngyös,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Introduction</a:t>
            </a:r>
            <a:endParaRPr lang="hu-HU" sz="9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CERES: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dilepton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spectrum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SPS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Indirect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observation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method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null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CERN SPS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9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Indirect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observation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Bose-Einstein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correlations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RHIC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Expectations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LHC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Implications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dilepton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spectra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and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direct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photon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spectra</a:t>
            </a:r>
            <a:endParaRPr lang="hu-HU" sz="18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New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experiments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being </a:t>
            </a:r>
            <a:r>
              <a:rPr lang="hu-HU" sz="1800" smtClean="0">
                <a:effectLst>
                  <a:outerShdw dist="17961" dir="2700000">
                    <a:scrgbClr r="0" g="0" b="0"/>
                  </a:outerShdw>
                </a:effectLst>
              </a:rPr>
              <a:t>proposed</a:t>
            </a:r>
            <a:endParaRPr lang="hu-HU" sz="9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US" sz="1800" u="sng" dirty="0" err="1">
                <a:hlinkClick r:id="rId3"/>
              </a:rPr>
              <a:t>arXiv:nucl-th</a:t>
            </a:r>
            <a:r>
              <a:rPr lang="en-US" sz="1800" u="sng" dirty="0">
                <a:hlinkClick r:id="rId3"/>
              </a:rPr>
              <a:t>/9802074</a:t>
            </a:r>
            <a:endParaRPr lang="hu-HU" sz="1800" dirty="0" smtClean="0">
              <a:solidFill>
                <a:schemeClr val="bg1"/>
              </a:solidFill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chemeClr val="bg1"/>
                </a:solidFill>
              </a:rPr>
              <a:t>	</a:t>
            </a:r>
            <a:r>
              <a:rPr lang="en-US" sz="1800" u="sng" dirty="0" smtClean="0">
                <a:hlinkClick r:id="rId4"/>
              </a:rPr>
              <a:t>arXiv:0912.0258</a:t>
            </a:r>
            <a:r>
              <a:rPr lang="hu-HU" sz="1800" dirty="0">
                <a:solidFill>
                  <a:schemeClr val="bg1"/>
                </a:solidFill>
              </a:rPr>
              <a:t>	</a:t>
            </a:r>
            <a:r>
              <a:rPr lang="hu-HU" sz="1800" dirty="0" smtClean="0">
                <a:solidFill>
                  <a:schemeClr val="bg1"/>
                </a:solidFill>
              </a:rPr>
              <a:t>  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US" sz="1800" dirty="0" smtClean="0">
                <a:hlinkClick r:id="rId5"/>
              </a:rPr>
              <a:t>arXiv:0912.5526</a:t>
            </a:r>
            <a:endParaRPr lang="hu-HU" sz="1800" dirty="0" smtClean="0"/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US" sz="1800" u="sng" dirty="0" smtClean="0">
                <a:hlinkClick r:id="rId6"/>
              </a:rPr>
              <a:t>arXiv:1211.1166</a:t>
            </a:r>
            <a:endParaRPr lang="hu-HU" sz="1800" dirty="0" smtClean="0">
              <a:solidFill>
                <a:schemeClr val="bg1"/>
              </a:solidFill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 smtClean="0"/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2000"/>
            <a:ext cx="9144000" cy="685799"/>
            <a:chOff x="0" y="7200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7200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4040"/>
              <a:ext cx="9144000" cy="624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Example results, based on Kaneta &amp; Xu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362600" y="5693400"/>
            <a:ext cx="667944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Resonance model: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Kaneta and Xu, nucl-th/0405068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8720" y="918719"/>
            <a:ext cx="8958240" cy="4579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287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2000"/>
            <a:ext cx="9144000" cy="685799"/>
            <a:chOff x="0" y="7200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7200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6679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Femtoscopic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Analysis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RHIC</a:t>
              </a: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37760" y="759600"/>
            <a:ext cx="6594840" cy="4967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zabadkézi sokszög 5"/>
          <p:cNvSpPr/>
          <p:nvPr/>
        </p:nvSpPr>
        <p:spPr>
          <a:xfrm>
            <a:off x="168480" y="5801400"/>
            <a:ext cx="893952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 Cs, R. Vértesi, J. Sziklai, Phys. Rev. Lett. 105 (2010) 182301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Details: R. Vértesi, T. Cs, J. Sziklai, Phys. Rev. C38 (2011) 054903</a:t>
            </a:r>
          </a:p>
        </p:txBody>
      </p:sp>
    </p:spTree>
    <p:extLst>
      <p:ext uri="{BB962C8B-B14F-4D97-AF65-F5344CB8AC3E}">
        <p14:creationId xmlns:p14="http://schemas.microsoft.com/office/powerpoint/2010/main" val="209937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2000"/>
            <a:ext cx="9144000" cy="685799"/>
            <a:chOff x="0" y="7200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7200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4400"/>
              <a:ext cx="9144000" cy="624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Conclusions of femtoscopic study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8480" y="5787360"/>
            <a:ext cx="8939520" cy="767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 Cs, R. Vértesi, J. Sziklai, Phys. Rev. Lett. 105 (2010) 182301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Details: R. Vértesi, T. Cs, J. Sziklai, Phys. Rev. C38 (2011) 054903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21920" y="795600"/>
            <a:ext cx="8379720" cy="49071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163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200 GeV Au+Au: low mass dileptons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41200" y="5517720"/>
            <a:ext cx="862992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 low mass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region,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0.12 &lt;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</a:t>
            </a:r>
            <a:r>
              <a:rPr lang="en-US" sz="2000" b="0" i="0" u="none" strike="noStrike" baseline="-2500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ee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1.2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region: 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excess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that are expected from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hadronic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phase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S.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Afanasiev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et al, PHENIX, arXiv:0912.0244v1 [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nucl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-ex]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14840" y="857159"/>
            <a:ext cx="4247640" cy="4556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67480" y="844920"/>
            <a:ext cx="4097880" cy="4581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946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Return to dilepton spectra at RHIC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16720" y="5474160"/>
            <a:ext cx="8741519" cy="1093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PHENIX cocktail reproduced and also calculated with p</a:t>
            </a:r>
            <a:r>
              <a:rPr lang="en-US" sz="2000" b="0" i="0" u="none" strike="noStrike" baseline="-2500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2 GeV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lower panel indicates that the dilepton enhancement is soft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make sure that hydro /flow effects are included in background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07240" y="778680"/>
            <a:ext cx="6445079" cy="461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129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Hydro background + all chain decays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13560" y="5848559"/>
            <a:ext cx="421992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Hydro background is different from PHENIX default  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4677840" y="5848559"/>
            <a:ext cx="428040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In-medium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' mass drop: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acceptable fit but systematics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07240" y="940680"/>
            <a:ext cx="6445079" cy="4746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972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Parameter scan from dilepton data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13560" y="5848559"/>
            <a:ext cx="421992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sz="2000" b="0" i="0" u="none" strike="noStrike" baseline="3000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Verdana" pitchFamily="34"/>
                <a:cs typeface="Verdana" pitchFamily="34"/>
              </a:rPr>
              <a:t>'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mass values below 400 excluded at 99.9 % CL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4677840" y="5848559"/>
            <a:ext cx="428040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consistent with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femtoscopy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but B</a:t>
            </a:r>
            <a:r>
              <a:rPr lang="en-US" sz="2000" b="0" i="0" u="none" strike="noStrike" baseline="3000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-1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scan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preliminary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04200" y="819359"/>
            <a:ext cx="6851880" cy="4898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56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' mass scan vs dilepton data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13560" y="5764174"/>
            <a:ext cx="4219920" cy="83317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m*(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sz="1600" b="1" i="0" u="none" strike="noStrike" baseline="3000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Verdana" pitchFamily="34"/>
                <a:cs typeface="Verdana" pitchFamily="34"/>
              </a:rPr>
              <a:t>'</a:t>
            </a:r>
            <a:r>
              <a:rPr lang="hu-HU" sz="16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r>
              <a:rPr lang="hu-HU" sz="1600" b="1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400-600 MeV</a:t>
            </a:r>
            <a:endParaRPr lang="hu-HU" sz="1600" b="1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en-US" sz="1600" b="0" i="0" u="none" strike="noStrike" baseline="3000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-1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fixed to</a:t>
            </a:r>
            <a:r>
              <a:rPr lang="hu-HU" sz="16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55 MeV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endParaRPr lang="hu-HU" sz="16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update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PHENIX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4612080" y="5764174"/>
            <a:ext cx="4280400" cy="83317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Vargyas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CsT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R. Vértesi,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CEJP </a:t>
            </a:r>
            <a:r>
              <a:rPr lang="en-US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11 (2013) 553-559</a:t>
            </a:r>
            <a:r>
              <a:rPr lang="hu-H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6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arXiv:1211.1166</a:t>
            </a:r>
            <a:r>
              <a:rPr lang="en-U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60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229759" y="764704"/>
            <a:ext cx="6483240" cy="4949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160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What have we learned so far?</a:t>
              </a: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9280" y="819359"/>
            <a:ext cx="4112640" cy="3545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461480" y="820800"/>
            <a:ext cx="4474080" cy="35319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zabadkézi sokszög 6"/>
          <p:cNvSpPr/>
          <p:nvPr/>
        </p:nvSpPr>
        <p:spPr>
          <a:xfrm>
            <a:off x="168984" y="4437112"/>
            <a:ext cx="8766576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Final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femtoscopy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/BE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spectrum analysis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consistent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picture of in-medium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' mass modification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 99.9 % CL: 400 &lt; m(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'</a:t>
            </a:r>
            <a:r>
              <a:rPr lang="en-US" sz="2000" b="0" i="0" u="none" strike="noStrike" baseline="-2500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*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&lt; 758 MeV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femtoscopy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analysis is </a:t>
            </a:r>
            <a:r>
              <a:rPr lang="en-US" sz="20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complementary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 details available in centrality and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pt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dependence of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dileptons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Needs 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cross-check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density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J-PARC</a:t>
            </a:r>
            <a:endParaRPr lang="en-US" sz="2000" b="1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2185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200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GeV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Au+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Au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new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PHENIX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41200" y="5517720"/>
            <a:ext cx="8629920" cy="9562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 low mass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0.12 &lt;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</a:t>
            </a:r>
            <a:r>
              <a:rPr lang="en-US" sz="2000" b="0" i="0" u="none" strike="noStrike" baseline="-2500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ee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1.2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region: </a:t>
            </a:r>
            <a:r>
              <a:rPr lang="en-US" sz="20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excess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modification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heavy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flavour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+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PYTHIA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MC@NLO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PHENIX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PRC93 (</a:t>
            </a:r>
            <a:r>
              <a:rPr lang="en-US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2016</a:t>
            </a:r>
            <a:r>
              <a:rPr lang="en-U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1, 014904</a:t>
            </a:r>
            <a:r>
              <a:rPr lang="hu-H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6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arXiv:1509.04667</a:t>
            </a:r>
            <a:r>
              <a:rPr lang="hu-H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hu-HU" sz="16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ongoing</a:t>
            </a:r>
            <a:r>
              <a:rPr lang="hu-HU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hu-HU" sz="1600" dirty="0" smtClean="0">
                <a:latin typeface="Symbol" pitchFamily="18" charset="2"/>
                <a:ea typeface="Verdana" pitchFamily="34" charset="0"/>
                <a:cs typeface="Verdana" pitchFamily="34" charset="0"/>
                <a:sym typeface="Wingdings" pitchFamily="2" charset="2"/>
              </a:rPr>
              <a:t>h</a:t>
            </a:r>
            <a:r>
              <a:rPr lang="hu-HU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’ </a:t>
            </a:r>
            <a:r>
              <a:rPr lang="hu-HU" sz="16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analysis</a:t>
            </a:r>
            <a:endParaRPr lang="en-US" sz="200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00" y="819809"/>
            <a:ext cx="4158069" cy="4594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00337"/>
            <a:ext cx="4268778" cy="4613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23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79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Motivation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Kunihiro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’s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prediction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14164"/>
            <a:ext cx="4333875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zabadkézi sokszög 6"/>
          <p:cNvSpPr/>
          <p:nvPr/>
        </p:nvSpPr>
        <p:spPr>
          <a:xfrm>
            <a:off x="251520" y="5890263"/>
            <a:ext cx="4333875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Kunihiro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PLB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219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19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89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363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14164"/>
            <a:ext cx="5473071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Szabadkézi sokszög 8"/>
          <p:cNvSpPr/>
          <p:nvPr/>
        </p:nvSpPr>
        <p:spPr>
          <a:xfrm>
            <a:off x="4644008" y="4725144"/>
            <a:ext cx="4333875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P.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Kovács,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Zs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Szép,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Wolf,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2015 Zimányi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Winter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School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 smtClean="0">
                <a:hlinkClick r:id="rId5"/>
              </a:rPr>
              <a:t>arXiv:1601.05291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5706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Conclusions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T&gt;0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17720" y="912599"/>
            <a:ext cx="8876520" cy="5344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21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Recent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theoretical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004047" y="6339077"/>
            <a:ext cx="295232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:1609.04575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90" y="752636"/>
            <a:ext cx="6815286" cy="5556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14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Recent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theoretical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2.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004047" y="6339077"/>
            <a:ext cx="295232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:1610.08478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6264696" cy="5433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7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2629"/>
              <a:ext cx="9144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lvl="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'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T&gt;0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vs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'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 charset="2"/>
                  <a:ea typeface="Arial Unicode MS" pitchFamily="2"/>
                  <a:cs typeface="Tahoma" pitchFamily="2"/>
                </a:rPr>
                <a:t>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&gt;0,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time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7" name="Téglalap 6"/>
          <p:cNvSpPr/>
          <p:nvPr/>
        </p:nvSpPr>
        <p:spPr>
          <a:xfrm>
            <a:off x="6660232" y="889556"/>
            <a:ext cx="18966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itchFamily="18"/>
                <a:ea typeface="Arial Unicode MS" pitchFamily="2"/>
                <a:cs typeface="Tahoma" pitchFamily="2"/>
              </a:rPr>
              <a:t>h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'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T&gt;0 </a:t>
            </a:r>
            <a:endParaRPr lang="en-US" sz="2800" dirty="0"/>
          </a:p>
        </p:txBody>
      </p:sp>
      <p:sp>
        <p:nvSpPr>
          <p:cNvPr id="8" name="Téglalap 7"/>
          <p:cNvSpPr/>
          <p:nvPr/>
        </p:nvSpPr>
        <p:spPr>
          <a:xfrm>
            <a:off x="6526889" y="3481844"/>
            <a:ext cx="1933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itchFamily="18"/>
                <a:ea typeface="Arial Unicode MS" pitchFamily="2"/>
                <a:cs typeface="Tahoma" pitchFamily="2"/>
              </a:rPr>
              <a:t>h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'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itchFamily="18" charset="2"/>
                <a:ea typeface="Arial Unicode MS" pitchFamily="2"/>
                <a:cs typeface="Tahoma" pitchFamily="2"/>
              </a:rPr>
              <a:t>r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&gt;0</a:t>
            </a:r>
            <a:endParaRPr lang="en-US" sz="2800" dirty="0"/>
          </a:p>
        </p:txBody>
      </p:sp>
      <p:grpSp>
        <p:nvGrpSpPr>
          <p:cNvPr id="26" name="Csoportba foglalás 25"/>
          <p:cNvGrpSpPr/>
          <p:nvPr/>
        </p:nvGrpSpPr>
        <p:grpSpPr>
          <a:xfrm>
            <a:off x="251520" y="932527"/>
            <a:ext cx="8496944" cy="2640489"/>
            <a:chOff x="323528" y="2341329"/>
            <a:chExt cx="8496944" cy="2640489"/>
          </a:xfrm>
        </p:grpSpPr>
        <p:sp>
          <p:nvSpPr>
            <p:cNvPr id="5" name="Jobbra nyíl 4"/>
            <p:cNvSpPr/>
            <p:nvPr/>
          </p:nvSpPr>
          <p:spPr>
            <a:xfrm>
              <a:off x="323528" y="3501008"/>
              <a:ext cx="8496944" cy="36004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zövegdoboz 5"/>
            <p:cNvSpPr txBox="1"/>
            <p:nvPr/>
          </p:nvSpPr>
          <p:spPr>
            <a:xfrm>
              <a:off x="8448254" y="2924944"/>
              <a:ext cx="3722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32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</a:t>
              </a:r>
              <a:endParaRPr lang="en-US" sz="3200" dirty="0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467544" y="2341329"/>
              <a:ext cx="158088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2000" b="1" dirty="0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5 </a:t>
              </a:r>
              <a:r>
                <a:rPr lang="hu-HU" sz="2000" b="1" dirty="0" err="1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fm</a:t>
              </a:r>
              <a:r>
                <a:rPr lang="hu-HU" sz="2000" b="1" dirty="0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/c:</a:t>
              </a:r>
            </a:p>
            <a:p>
              <a:r>
                <a:rPr lang="hu-HU" sz="2000" b="1" dirty="0" err="1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fireball</a:t>
              </a:r>
              <a:r>
                <a:rPr lang="hu-HU" sz="2000" b="1" dirty="0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of</a:t>
              </a:r>
            </a:p>
            <a:p>
              <a:r>
                <a:rPr lang="hu-HU" sz="2000" b="1" dirty="0" err="1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</a:t>
              </a:r>
              <a:r>
                <a:rPr lang="hu-HU" sz="2000" b="1" dirty="0" err="1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adrons</a:t>
              </a:r>
              <a:endParaRPr lang="hu-HU" sz="20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7" name="Szövegdoboz 16"/>
            <p:cNvSpPr txBox="1"/>
            <p:nvPr/>
          </p:nvSpPr>
          <p:spPr>
            <a:xfrm>
              <a:off x="755576" y="3966155"/>
              <a:ext cx="14478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20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10 </a:t>
              </a:r>
              <a:r>
                <a:rPr lang="hu-HU" sz="2000" b="1" dirty="0" err="1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fm</a:t>
              </a:r>
              <a:r>
                <a:rPr lang="hu-HU" sz="20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/c:</a:t>
              </a:r>
            </a:p>
            <a:p>
              <a:r>
                <a:rPr lang="hu-HU" sz="2000" b="1" dirty="0" err="1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</a:t>
              </a:r>
              <a:r>
                <a:rPr lang="hu-HU" sz="2000" b="1" dirty="0" err="1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ireball</a:t>
              </a:r>
              <a:r>
                <a:rPr lang="hu-HU" sz="20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</a:p>
            <a:p>
              <a:r>
                <a:rPr lang="hu-HU" sz="2000" b="1" dirty="0" err="1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decays</a:t>
              </a:r>
              <a:endParaRPr lang="en-US" sz="2000" dirty="0"/>
            </a:p>
          </p:txBody>
        </p:sp>
        <p:cxnSp>
          <p:nvCxnSpPr>
            <p:cNvPr id="19" name="Egyenes összekötő 18"/>
            <p:cNvCxnSpPr/>
            <p:nvPr/>
          </p:nvCxnSpPr>
          <p:spPr>
            <a:xfrm flipV="1">
              <a:off x="329248" y="3469327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gyenes összekötő 20"/>
            <p:cNvCxnSpPr/>
            <p:nvPr/>
          </p:nvCxnSpPr>
          <p:spPr>
            <a:xfrm flipV="1">
              <a:off x="611560" y="3484567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gyenes összekötő 21"/>
            <p:cNvCxnSpPr/>
            <p:nvPr/>
          </p:nvCxnSpPr>
          <p:spPr>
            <a:xfrm flipV="1">
              <a:off x="899592" y="3484567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gyenes összekötő 22"/>
            <p:cNvCxnSpPr/>
            <p:nvPr/>
          </p:nvCxnSpPr>
          <p:spPr>
            <a:xfrm flipV="1">
              <a:off x="2843808" y="3501008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églalap 24"/>
            <p:cNvSpPr/>
            <p:nvPr/>
          </p:nvSpPr>
          <p:spPr>
            <a:xfrm>
              <a:off x="2718048" y="2636912"/>
              <a:ext cx="2286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hu-HU" sz="2000" b="1" dirty="0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1000 </a:t>
              </a:r>
              <a:r>
                <a:rPr lang="hu-HU" sz="2000" b="1" dirty="0" err="1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fm</a:t>
              </a:r>
              <a:r>
                <a:rPr lang="hu-HU" sz="2000" b="1" dirty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/c</a:t>
              </a:r>
            </a:p>
            <a:p>
              <a:pPr lvl="0"/>
              <a:r>
                <a:rPr lang="hu-HU" sz="2000" b="1" dirty="0" smtClean="0">
                  <a:solidFill>
                    <a:srgbClr val="FFFF00"/>
                  </a:solidFill>
                  <a:latin typeface="Symbol" pitchFamily="18" charset="2"/>
                  <a:ea typeface="Verdana" pitchFamily="34" charset="0"/>
                  <a:cs typeface="Verdana" pitchFamily="34" charset="0"/>
                </a:rPr>
                <a:t>h</a:t>
              </a:r>
              <a:r>
                <a:rPr lang="hu-HU" sz="2000" b="1" dirty="0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’ </a:t>
              </a:r>
              <a:r>
                <a:rPr lang="hu-HU" sz="2000" b="1" dirty="0" err="1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decays</a:t>
              </a:r>
              <a:endParaRPr lang="en-US" sz="20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7" name="Csoportba foglalás 26"/>
          <p:cNvGrpSpPr/>
          <p:nvPr/>
        </p:nvGrpSpPr>
        <p:grpSpPr>
          <a:xfrm>
            <a:off x="251520" y="3668831"/>
            <a:ext cx="8496944" cy="2332712"/>
            <a:chOff x="323528" y="2341329"/>
            <a:chExt cx="8496944" cy="2332712"/>
          </a:xfrm>
        </p:grpSpPr>
        <p:sp>
          <p:nvSpPr>
            <p:cNvPr id="28" name="Jobbra nyíl 27"/>
            <p:cNvSpPr/>
            <p:nvPr/>
          </p:nvSpPr>
          <p:spPr>
            <a:xfrm>
              <a:off x="323528" y="3501008"/>
              <a:ext cx="8496944" cy="36004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zövegdoboz 28"/>
            <p:cNvSpPr txBox="1"/>
            <p:nvPr/>
          </p:nvSpPr>
          <p:spPr>
            <a:xfrm>
              <a:off x="8448254" y="2924944"/>
              <a:ext cx="3722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32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</a:t>
              </a:r>
              <a:endParaRPr lang="en-US" sz="3200" dirty="0"/>
            </a:p>
          </p:txBody>
        </p:sp>
        <p:sp>
          <p:nvSpPr>
            <p:cNvPr id="30" name="Szövegdoboz 29"/>
            <p:cNvSpPr txBox="1"/>
            <p:nvPr/>
          </p:nvSpPr>
          <p:spPr>
            <a:xfrm>
              <a:off x="467544" y="2341329"/>
              <a:ext cx="162095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20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5 </a:t>
              </a:r>
              <a:r>
                <a:rPr lang="hu-HU" sz="2000" b="1" dirty="0" err="1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fm</a:t>
              </a:r>
              <a:r>
                <a:rPr lang="hu-HU" sz="20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/c:</a:t>
              </a:r>
            </a:p>
            <a:p>
              <a:r>
                <a:rPr lang="hu-HU" sz="2000" b="1" dirty="0">
                  <a:solidFill>
                    <a:prstClr val="white"/>
                  </a:solidFill>
                  <a:latin typeface="Symbol" pitchFamily="18" charset="2"/>
                  <a:ea typeface="Verdana" pitchFamily="34" charset="0"/>
                  <a:cs typeface="Verdana" pitchFamily="34" charset="0"/>
                </a:rPr>
                <a:t>h</a:t>
              </a:r>
              <a:r>
                <a:rPr lang="hu-HU" sz="2000" b="1" dirty="0" smtClean="0">
                  <a:solidFill>
                    <a:prstClr val="white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’ </a:t>
              </a:r>
              <a:r>
                <a:rPr lang="hu-HU" sz="2000" b="1" dirty="0" err="1" smtClean="0">
                  <a:solidFill>
                    <a:prstClr val="white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passes</a:t>
              </a:r>
              <a:endParaRPr lang="hu-HU" sz="2000" b="1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r>
                <a:rPr lang="hu-HU" sz="2000" b="1" dirty="0" err="1">
                  <a:solidFill>
                    <a:prstClr val="white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</a:t>
              </a:r>
              <a:r>
                <a:rPr lang="hu-HU" sz="2000" b="1" dirty="0" err="1" smtClean="0">
                  <a:solidFill>
                    <a:prstClr val="white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hrough</a:t>
              </a:r>
              <a:r>
                <a:rPr lang="hu-HU" sz="2000" b="1" dirty="0" smtClean="0">
                  <a:solidFill>
                    <a:prstClr val="white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A</a:t>
              </a:r>
              <a:endParaRPr lang="hu-HU" sz="2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1" name="Szövegdoboz 30"/>
            <p:cNvSpPr txBox="1"/>
            <p:nvPr/>
          </p:nvSpPr>
          <p:spPr>
            <a:xfrm>
              <a:off x="755576" y="3966155"/>
              <a:ext cx="17748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20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10 </a:t>
              </a:r>
              <a:r>
                <a:rPr lang="hu-HU" sz="2000" b="1" dirty="0" err="1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fm</a:t>
              </a:r>
              <a:r>
                <a:rPr lang="hu-HU" sz="2000" b="1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/c: </a:t>
              </a:r>
            </a:p>
            <a:p>
              <a:r>
                <a:rPr lang="hu-HU" sz="2000" b="1" dirty="0">
                  <a:solidFill>
                    <a:prstClr val="white"/>
                  </a:solidFill>
                  <a:latin typeface="Symbol" pitchFamily="18" charset="2"/>
                  <a:ea typeface="Verdana" pitchFamily="34" charset="0"/>
                  <a:cs typeface="Verdana" pitchFamily="34" charset="0"/>
                </a:rPr>
                <a:t>h</a:t>
              </a:r>
              <a:r>
                <a:rPr lang="hu-HU" sz="2000" b="1" dirty="0" smtClean="0">
                  <a:solidFill>
                    <a:prstClr val="white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’*  </a:t>
              </a:r>
              <a:r>
                <a:rPr lang="hu-HU" sz="2000" b="1" dirty="0" err="1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decays</a:t>
              </a:r>
              <a:endParaRPr lang="en-US" sz="2000" dirty="0"/>
            </a:p>
          </p:txBody>
        </p:sp>
        <p:cxnSp>
          <p:nvCxnSpPr>
            <p:cNvPr id="32" name="Egyenes összekötő 31"/>
            <p:cNvCxnSpPr/>
            <p:nvPr/>
          </p:nvCxnSpPr>
          <p:spPr>
            <a:xfrm flipV="1">
              <a:off x="329248" y="3469327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gyenes összekötő 32"/>
            <p:cNvCxnSpPr/>
            <p:nvPr/>
          </p:nvCxnSpPr>
          <p:spPr>
            <a:xfrm flipV="1">
              <a:off x="611560" y="3484567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gyenes összekötő 33"/>
            <p:cNvCxnSpPr/>
            <p:nvPr/>
          </p:nvCxnSpPr>
          <p:spPr>
            <a:xfrm flipV="1">
              <a:off x="899592" y="3484567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gyenes összekötő 34"/>
            <p:cNvCxnSpPr/>
            <p:nvPr/>
          </p:nvCxnSpPr>
          <p:spPr>
            <a:xfrm flipV="1">
              <a:off x="2843808" y="3501008"/>
              <a:ext cx="0" cy="44848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églalap 35"/>
            <p:cNvSpPr/>
            <p:nvPr/>
          </p:nvSpPr>
          <p:spPr>
            <a:xfrm>
              <a:off x="2718048" y="2636912"/>
              <a:ext cx="2286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hu-HU" sz="2000" b="1" dirty="0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1000 </a:t>
              </a:r>
              <a:r>
                <a:rPr lang="hu-HU" sz="2000" b="1" dirty="0" err="1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fm</a:t>
              </a:r>
              <a:r>
                <a:rPr lang="hu-HU" sz="2000" b="1" dirty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/c</a:t>
              </a:r>
            </a:p>
            <a:p>
              <a:pPr lvl="0"/>
              <a:r>
                <a:rPr lang="hu-HU" sz="2000" b="1" dirty="0">
                  <a:solidFill>
                    <a:srgbClr val="FFFF00"/>
                  </a:solidFill>
                  <a:latin typeface="Symbol" pitchFamily="18" charset="2"/>
                  <a:ea typeface="Verdana" pitchFamily="34" charset="0"/>
                  <a:cs typeface="Verdana" pitchFamily="34" charset="0"/>
                </a:rPr>
                <a:t>h</a:t>
              </a:r>
              <a:r>
                <a:rPr lang="hu-HU" sz="2000" b="1" dirty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’ </a:t>
              </a:r>
              <a:r>
                <a:rPr lang="hu-HU" sz="2000" b="1" dirty="0" err="1" smtClean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decays</a:t>
              </a:r>
              <a:endParaRPr lang="en-US" sz="2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38" name="Téglalap 37"/>
          <p:cNvSpPr/>
          <p:nvPr/>
        </p:nvSpPr>
        <p:spPr>
          <a:xfrm>
            <a:off x="7452320" y="537321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hu-HU" sz="2000" b="1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Nuclear</a:t>
            </a:r>
            <a:endParaRPr lang="hu-HU" sz="2000" b="1" dirty="0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hu-HU" sz="2000" b="1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medium</a:t>
            </a:r>
            <a:endParaRPr lang="hu-HU" sz="2000" b="1" dirty="0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hu-HU" sz="2000" b="1" dirty="0" err="1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hu-HU" sz="2000" b="1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table</a:t>
            </a:r>
            <a:r>
              <a:rPr lang="hu-HU" sz="20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19290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2629"/>
              <a:ext cx="9144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lvl="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TAPS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T=0,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finite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density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75" y="900467"/>
            <a:ext cx="8714705" cy="540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13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2629"/>
              <a:ext cx="9144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lvl="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TAPS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05" y="836712"/>
            <a:ext cx="884498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zabadkézi sokszög 6"/>
          <p:cNvSpPr/>
          <p:nvPr/>
        </p:nvSpPr>
        <p:spPr>
          <a:xfrm>
            <a:off x="227036" y="4423522"/>
            <a:ext cx="862992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part: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V(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 -37 ± 10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±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10(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syst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MeV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imaginary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part: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W(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-10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±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2.5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 20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±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Mass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PDG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width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broadening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factor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100!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’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stopped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</a:t>
            </a:r>
            <a:endParaRPr lang="en-US" sz="200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19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2000"/>
            <a:ext cx="9144000" cy="1023570"/>
            <a:chOff x="0" y="72000"/>
            <a:chExt cx="9144000" cy="1023570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7200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56467"/>
              <a:ext cx="9144000" cy="93910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Indirectly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 charset="2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’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hot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hadronic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matter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</a:t>
              </a:r>
            </a:p>
            <a:p>
              <a:pPr marL="190440" indent="-190440" algn="ctr"/>
              <a:r>
                <a:rPr lang="en-GB" sz="2800" dirty="0" err="1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Femtoscopy</a:t>
              </a:r>
              <a:r>
                <a:rPr lang="hu-HU" sz="2800" dirty="0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 and </a:t>
              </a:r>
              <a:r>
                <a:rPr lang="hu-HU" sz="2800" dirty="0" err="1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dilepton</a:t>
              </a:r>
              <a:r>
                <a:rPr lang="hu-HU" sz="2800" dirty="0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hu-HU" sz="2800" dirty="0" err="1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analysis</a:t>
              </a:r>
              <a:r>
                <a:rPr lang="hu-HU" sz="2800" dirty="0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hu-HU" sz="2800" dirty="0" err="1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at</a:t>
              </a:r>
              <a:r>
                <a:rPr lang="hu-HU" sz="2800" dirty="0" smtClean="0">
                  <a:solidFill>
                    <a:schemeClr val="bg1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 RHIC</a:t>
              </a:r>
              <a:endParaRPr lang="en-GB" sz="2800" dirty="0" smtClean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102240" y="5085184"/>
            <a:ext cx="893952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Indirect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observation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Symbol" pitchFamily="18" charset="2"/>
                <a:ea typeface="Verdana" pitchFamily="34" charset="0"/>
                <a:cs typeface="Verdana" pitchFamily="34" charset="0"/>
              </a:rPr>
              <a:t>h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’ </a:t>
            </a:r>
            <a:r>
              <a:rPr lang="hu-HU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modification</a:t>
            </a:r>
            <a:endParaRPr lang="hu-HU" sz="16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HBT: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Cs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R.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Vértesi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J.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Sziklai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PRL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105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(2010)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182301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arXiv:0912.5526</a:t>
            </a:r>
            <a:r>
              <a:rPr lang="hu-HU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40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HBT: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Vértesi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Cs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J.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Sziklai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38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(2011)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054903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arXiv:0912.0258</a:t>
            </a:r>
            <a:r>
              <a:rPr lang="hu-HU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Dilepton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M.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Vargyas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CsT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R. Vértesi, </a:t>
            </a:r>
            <a:r>
              <a:rPr lang="pt-BR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CEJP </a:t>
            </a:r>
            <a:r>
              <a:rPr lang="pt-BR" sz="16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</a:t>
            </a:r>
            <a:r>
              <a:rPr lang="pt-BR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(2013) 55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 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arXiv:1211.1166</a:t>
            </a:r>
            <a:endParaRPr lang="hu-HU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Dilepton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CsT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G. Kasza, M.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Vargyas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</a:t>
            </a:r>
            <a:r>
              <a:rPr lang="hu-HU" sz="16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preparation</a:t>
            </a:r>
            <a:endParaRPr lang="en-US" sz="160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102240" y="2924944"/>
            <a:ext cx="8939520" cy="209506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spectra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 mass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region,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0.12 &lt;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</a:t>
            </a:r>
            <a:r>
              <a:rPr lang="en-US" sz="2000" b="0" i="0" u="none" strike="noStrike" baseline="-2500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ee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1.2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region: 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excess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that are expected from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hadronic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phase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</a:t>
            </a:r>
            <a:r>
              <a:rPr lang="hu-HU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PHENIX</a:t>
            </a:r>
            <a:r>
              <a:rPr lang="hu-HU" sz="14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hu-HU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PRC</a:t>
            </a:r>
            <a:r>
              <a:rPr lang="hu-H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81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(2010) 034911</a:t>
            </a:r>
            <a:r>
              <a:rPr lang="hu-H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arXiv:0912.0244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hu-HU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STAR: PRL </a:t>
            </a:r>
            <a:r>
              <a:rPr lang="hu-HU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113</a:t>
            </a: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(2014) 022301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STAR: PRL </a:t>
            </a:r>
            <a:r>
              <a:rPr lang="hu-HU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113</a:t>
            </a: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(2014) 049903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PHENIX: </a:t>
            </a:r>
            <a:r>
              <a:rPr lang="en-US" sz="1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PRC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93</a:t>
            </a:r>
            <a:r>
              <a:rPr lang="en-US" sz="1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(2016) 1, 014904</a:t>
            </a:r>
            <a:r>
              <a:rPr lang="hu-HU" sz="1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7"/>
              </a:rPr>
              <a:t>arXiv:1506.07834</a:t>
            </a:r>
            <a:r>
              <a:rPr lang="hu-HU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40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107504" y="1229992"/>
            <a:ext cx="893952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</a:t>
            </a:r>
            <a:r>
              <a:rPr lang="hu-HU" sz="2000" b="1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</a:t>
            </a:r>
            <a:r>
              <a:rPr lang="hu-HU" sz="20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m*(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’) &lt; m(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’) = 958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two-pion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Bose-Einstein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correlations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</a:t>
            </a:r>
            <a:r>
              <a:rPr lang="hu-HU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</a:t>
            </a:r>
            <a:r>
              <a:rPr lang="hu-HU" sz="16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low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transverse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mass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</a:t>
            </a:r>
            <a:r>
              <a:rPr lang="hu-HU" sz="16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</a:t>
            </a:r>
            <a:r>
              <a:rPr lang="hu-HU" sz="16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 m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.2</a:t>
            </a:r>
            <a:r>
              <a:rPr lang="hu-HU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16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region: </a:t>
            </a:r>
            <a:endParaRPr lang="hu-HU" sz="16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</a:t>
            </a:r>
            <a:r>
              <a:rPr lang="hu-HU" sz="1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S.</a:t>
            </a:r>
            <a:r>
              <a:rPr lang="hu-HU" sz="14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Vance</a:t>
            </a:r>
            <a:r>
              <a:rPr lang="hu-HU" sz="14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4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CsT</a:t>
            </a:r>
            <a:r>
              <a:rPr lang="hu-HU" sz="14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D. </a:t>
            </a:r>
            <a:r>
              <a:rPr lang="hu-HU" sz="14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Kharzeev</a:t>
            </a:r>
            <a:r>
              <a:rPr lang="hu-HU" sz="14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PRL </a:t>
            </a:r>
            <a:r>
              <a:rPr lang="hu-HU" sz="1400" b="1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81</a:t>
            </a:r>
            <a:r>
              <a:rPr lang="hu-HU" sz="14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(1998) 2205-2208, </a:t>
            </a:r>
            <a:r>
              <a:rPr lang="en-US" sz="14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8"/>
              </a:rPr>
              <a:t>nucl-th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8"/>
              </a:rPr>
              <a:t>/9802074</a:t>
            </a:r>
            <a:r>
              <a:rPr lang="en-US" sz="1600" dirty="0" smtClean="0"/>
              <a:t> </a:t>
            </a:r>
            <a:endParaRPr lang="en-US" sz="140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Data: </a:t>
            </a:r>
            <a:r>
              <a:rPr lang="en-US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PHENIX</a:t>
            </a: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 PRL93 (2004) 152302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9"/>
              </a:rPr>
              <a:t>nucl-ex</a:t>
            </a: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9"/>
              </a:rPr>
              <a:t>/0401003</a:t>
            </a:r>
            <a:r>
              <a:rPr lang="hu-HU" sz="140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+ </a:t>
            </a:r>
            <a:r>
              <a:rPr lang="hu-HU" sz="140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new</a:t>
            </a:r>
            <a:r>
              <a:rPr lang="hu-HU" sz="140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sz="140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10"/>
              </a:rPr>
              <a:t>arxiv</a:t>
            </a:r>
            <a:r>
              <a:rPr lang="hu-HU" sz="140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10"/>
              </a:rPr>
              <a:t>:1602.04578</a:t>
            </a:r>
            <a:endParaRPr lang="hu-HU" sz="1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STAR:  PRC80 (2009) 024905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11"/>
              </a:rPr>
              <a:t>arXiv</a:t>
            </a: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11"/>
              </a:rPr>
              <a:t>:0903.1296</a:t>
            </a: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[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nucl-ex</a:t>
            </a:r>
            <a:r>
              <a:rPr lang="hu-HU" sz="14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]</a:t>
            </a:r>
            <a:endParaRPr lang="en-US" sz="14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21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Summary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39439" y="921049"/>
            <a:ext cx="5907960" cy="538827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 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a </a:t>
            </a:r>
            <a:r>
              <a:rPr lang="en-US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hadronic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phase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 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' are like identical 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twins</a:t>
            </a:r>
            <a:endParaRPr lang="hu-HU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</a:t>
            </a:r>
            <a:r>
              <a:rPr lang="en-US" b="0" i="0" u="none" strike="noStrike" baseline="-2500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(1) restoration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Bose-Einstein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en-US" b="1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analysis </a:t>
            </a:r>
            <a:r>
              <a:rPr lang="en-US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consistent</a:t>
            </a:r>
            <a:r>
              <a:rPr lang="hu-HU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nd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complementary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400 </a:t>
            </a:r>
            <a:r>
              <a:rPr lang="en-US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&lt;  m(</a:t>
            </a:r>
            <a:r>
              <a:rPr lang="en-US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h</a:t>
            </a:r>
            <a:r>
              <a:rPr lang="en-US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'</a:t>
            </a:r>
            <a:r>
              <a:rPr lang="en-US" b="1" i="0" u="none" strike="noStrike" baseline="-2500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*</a:t>
            </a:r>
            <a:r>
              <a:rPr lang="en-US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&lt; 759 MeV at 99.9 % CL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 </a:t>
            </a:r>
            <a:r>
              <a:rPr lang="hu-HU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ongoing</a:t>
            </a:r>
            <a:r>
              <a:rPr lang="hu-HU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dilepton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analysis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recent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PHENIX and STAR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needs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confirmation: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Lucida Sans Unicode" pitchFamily="2"/>
                <a:cs typeface="Lucida Sans Unicode" pitchFamily="2"/>
              </a:rPr>
              <a:t>g</a:t>
            </a: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channel</a:t>
            </a:r>
            <a:r>
              <a:rPr lang="hu-HU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 T</a:t>
            </a:r>
            <a:r>
              <a:rPr lang="hu-HU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dependence</a:t>
            </a:r>
            <a:r>
              <a:rPr lang="hu-HU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RHIC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ew</a:t>
            </a:r>
            <a:r>
              <a:rPr lang="hu-HU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measurements</a:t>
            </a:r>
            <a:r>
              <a:rPr lang="hu-HU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Density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J-PARC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1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2150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Thank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attention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!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-36512" y="3068960"/>
            <a:ext cx="9144000" cy="498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marR="0" lvl="0" indent="-190440" algn="ctr" rtl="0" hangingPunct="1">
              <a:lnSpc>
                <a:spcPct val="100000"/>
              </a:lnSpc>
              <a:buNone/>
              <a:tabLst/>
            </a:pP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Questions</a:t>
            </a:r>
            <a:r>
              <a: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?</a:t>
            </a:r>
            <a:endParaRPr lang="hu-HU" sz="32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6" name="Picture 2" descr="Mt Fuji rises out of the clou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2" t="-3159" r="-22282" b="3159"/>
          <a:stretch/>
        </p:blipFill>
        <p:spPr bwMode="auto">
          <a:xfrm>
            <a:off x="1187624" y="625176"/>
            <a:ext cx="8953500" cy="597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2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Discussion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046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79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Density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temperature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effects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7" name="Szabadkézi sokszög 6"/>
          <p:cNvSpPr/>
          <p:nvPr/>
        </p:nvSpPr>
        <p:spPr>
          <a:xfrm>
            <a:off x="251520" y="5890263"/>
            <a:ext cx="8621018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P. Costa, M. C.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Ruivo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Kalinovsky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PLB 560 (2003) 171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980281"/>
            <a:ext cx="8601075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70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32040"/>
              <a:ext cx="9144000" cy="624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Why 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'? Chiral and U</a:t>
              </a:r>
              <a:r>
                <a:rPr lang="hu-HU" sz="3200" b="1" baseline="-2500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(1) symmetry</a:t>
              </a: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9440" y="987840"/>
            <a:ext cx="8571600" cy="536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36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32040"/>
              <a:ext cx="9144000" cy="624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Restoration of U</a:t>
              </a:r>
              <a:r>
                <a:rPr lang="hu-HU" sz="3200" b="1" baseline="-2500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(1) symmetry</a:t>
              </a: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2480" y="940680"/>
            <a:ext cx="8801640" cy="5437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kfki.hu/%7Ecsorgo/press/101026/ET-Fi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81" y="908720"/>
            <a:ext cx="8801640" cy="295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5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Motivation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mass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hierarchy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07504" y="6093296"/>
            <a:ext cx="8856984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Nagahiro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Jido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et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:1211.2506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827572"/>
            <a:ext cx="8460432" cy="512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73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Motivation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CERES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CERN SPS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07504" y="6184609"/>
            <a:ext cx="8856984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Kapusta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Kharzeev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McLerran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hep-ph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/9507343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757238"/>
            <a:ext cx="5572125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40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32040"/>
              <a:ext cx="9144000" cy="623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Core/halo picture for Bose-Einstein  </a:t>
              </a: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65320" y="845280"/>
            <a:ext cx="8765280" cy="52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zabadkézi sokszög 5"/>
          <p:cNvSpPr/>
          <p:nvPr/>
        </p:nvSpPr>
        <p:spPr>
          <a:xfrm>
            <a:off x="168480" y="6148799"/>
            <a:ext cx="8939520" cy="46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 Cs, B. Lörstad, PRC 54 (1996) 1390</a:t>
            </a:r>
          </a:p>
        </p:txBody>
      </p:sp>
    </p:spTree>
    <p:extLst>
      <p:ext uri="{BB962C8B-B14F-4D97-AF65-F5344CB8AC3E}">
        <p14:creationId xmlns:p14="http://schemas.microsoft.com/office/powerpoint/2010/main" val="147243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72000"/>
            <a:ext cx="9144000" cy="685799"/>
            <a:chOff x="0" y="7200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7200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4040"/>
              <a:ext cx="9144000" cy="624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Result at SPS: no in-medium 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'</a:t>
              </a:r>
              <a:r>
                <a:rPr lang="hu-HU" sz="3200" b="1" baseline="-2500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*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→  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itchFamily="18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'</a:t>
              </a:r>
            </a:p>
          </p:txBody>
        </p:sp>
      </p:grp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7800" y="862199"/>
            <a:ext cx="8391600" cy="47404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zabadkézi sokszög 5"/>
          <p:cNvSpPr/>
          <p:nvPr/>
        </p:nvSpPr>
        <p:spPr>
          <a:xfrm>
            <a:off x="168480" y="5801040"/>
            <a:ext cx="893952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 Cs, D. Kharzeev, S. E: Vance, hep-ph/9910436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S. E. Vance, T. Cs, D. Kharzeev, Phys. Rev. Lett. 81 (1998) 2205</a:t>
            </a:r>
          </a:p>
        </p:txBody>
      </p:sp>
    </p:spTree>
    <p:extLst>
      <p:ext uri="{BB962C8B-B14F-4D97-AF65-F5344CB8AC3E}">
        <p14:creationId xmlns:p14="http://schemas.microsoft.com/office/powerpoint/2010/main" val="152544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">
  <a:themeElements>
    <a:clrScheme name="Egyéni 2. sém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100D2"/>
      </a:hlink>
      <a:folHlink>
        <a:srgbClr val="FE19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7368</TotalTime>
  <Words>1139</Words>
  <Application>Microsoft Office PowerPoint</Application>
  <PresentationFormat>Diavetítés a képernyőre (4:3 oldalarány)</PresentationFormat>
  <Paragraphs>155</Paragraphs>
  <Slides>29</Slides>
  <Notes>29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29</vt:i4>
      </vt:variant>
    </vt:vector>
  </HeadingPairs>
  <TitlesOfParts>
    <vt:vector size="30" baseType="lpstr">
      <vt:lpstr>Alapértelmezett</vt:lpstr>
      <vt:lpstr>Status of the search for UA(1) symmetry restoration  at RHIC and LHC energies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internal structure of p</dc:title>
  <dc:subject>STAR Regional Meeting, Warsaw, November 5, 2012</dc:subject>
  <dc:creator>Csörgő.Tamás</dc:creator>
  <cp:lastModifiedBy>Csörgő.Tamás</cp:lastModifiedBy>
  <cp:revision>225</cp:revision>
  <dcterms:modified xsi:type="dcterms:W3CDTF">2016-11-04T12:53:15Z</dcterms:modified>
</cp:coreProperties>
</file>