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28" r:id="rId2"/>
    <p:sldId id="327" r:id="rId3"/>
    <p:sldId id="331" r:id="rId4"/>
    <p:sldId id="329" r:id="rId5"/>
    <p:sldId id="330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  <a:srgbClr val="000000"/>
    <a:srgbClr val="9966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08" autoAdjust="0"/>
    <p:restoredTop sz="94491" autoAdjust="0"/>
  </p:normalViewPr>
  <p:slideViewPr>
    <p:cSldViewPr snapToGrid="0">
      <p:cViewPr varScale="1">
        <p:scale>
          <a:sx n="72" d="100"/>
          <a:sy n="72" d="100"/>
        </p:scale>
        <p:origin x="122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32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AF6D5-0FE6-4ADF-AF7E-FAE1D18810A4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B561-B51F-41DF-B3CD-78D451BF2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5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3468-FDE8-42D0-B8AA-968974D04DD3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C333-963C-491B-BB34-13BC37910F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2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0321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0" y="965200"/>
            <a:ext cx="8226854" cy="50688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501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8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6389764"/>
            <a:ext cx="9144000" cy="468236"/>
            <a:chOff x="0" y="6389764"/>
            <a:chExt cx="9144000" cy="468236"/>
          </a:xfrm>
        </p:grpSpPr>
        <p:pic>
          <p:nvPicPr>
            <p:cNvPr id="11" name="Image 4" descr="bande-01.eps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175" y="6389764"/>
              <a:ext cx="7331825" cy="468236"/>
            </a:xfrm>
            <a:prstGeom prst="rect">
              <a:avLst/>
            </a:prstGeom>
          </p:spPr>
        </p:pic>
        <p:pic>
          <p:nvPicPr>
            <p:cNvPr id="12" name="Image 4" descr="bande-01.eps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389764"/>
              <a:ext cx="6054213" cy="46823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 userDrawn="1"/>
        </p:nvSpPr>
        <p:spPr>
          <a:xfrm>
            <a:off x="457200" y="6485382"/>
            <a:ext cx="2838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0" dirty="0" smtClean="0">
                <a:solidFill>
                  <a:schemeClr val="bg1"/>
                </a:solidFill>
              </a:rPr>
              <a:t>B180 </a:t>
            </a:r>
            <a:r>
              <a:rPr lang="fr-CH" sz="1200" b="0" dirty="0" err="1" smtClean="0">
                <a:solidFill>
                  <a:schemeClr val="bg1"/>
                </a:solidFill>
              </a:rPr>
              <a:t>cryogenics</a:t>
            </a:r>
            <a:r>
              <a:rPr lang="fr-CH" sz="1200" b="0" dirty="0" smtClean="0">
                <a:solidFill>
                  <a:schemeClr val="bg1"/>
                </a:solidFill>
              </a:rPr>
              <a:t>, </a:t>
            </a:r>
            <a:r>
              <a:rPr lang="fr-CH" sz="1200" b="0" dirty="0" smtClean="0">
                <a:solidFill>
                  <a:schemeClr val="bg1"/>
                </a:solidFill>
              </a:rPr>
              <a:t>A. Perin </a:t>
            </a:r>
            <a:r>
              <a:rPr lang="fr-CH" sz="1200" b="0" dirty="0" smtClean="0">
                <a:solidFill>
                  <a:schemeClr val="bg1"/>
                </a:solidFill>
              </a:rPr>
              <a:t>, 20.10.2016</a:t>
            </a:r>
            <a:endParaRPr lang="en-GB" sz="1200" b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051" y="1900676"/>
            <a:ext cx="8247251" cy="2104387"/>
          </a:xfrm>
        </p:spPr>
        <p:txBody>
          <a:bodyPr>
            <a:normAutofit/>
          </a:bodyPr>
          <a:lstStyle/>
          <a:p>
            <a:r>
              <a:rPr lang="en-US" b="0" dirty="0" smtClean="0"/>
              <a:t>Status of the cryogenic system for B180</a:t>
            </a:r>
            <a:r>
              <a:rPr lang="en-US" b="0" dirty="0" smtClean="0"/>
              <a:t/>
            </a:r>
            <a:br>
              <a:rPr lang="en-US" b="0" dirty="0" smtClean="0"/>
            </a:br>
            <a:endParaRPr lang="en-US" sz="1800" b="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426" y="1180407"/>
            <a:ext cx="8588070" cy="486278"/>
          </a:xfrm>
        </p:spPr>
        <p:txBody>
          <a:bodyPr>
            <a:normAutofit/>
          </a:bodyPr>
          <a:lstStyle/>
          <a:p>
            <a:r>
              <a:rPr lang="en-US" dirty="0" smtClean="0"/>
              <a:t>20 </a:t>
            </a:r>
            <a:r>
              <a:rPr lang="en-US" dirty="0" smtClean="0"/>
              <a:t>October 2016</a:t>
            </a:r>
          </a:p>
        </p:txBody>
      </p:sp>
      <p:sp>
        <p:nvSpPr>
          <p:cNvPr id="4" name="Rectangle 3"/>
          <p:cNvSpPr/>
          <p:nvPr/>
        </p:nvSpPr>
        <p:spPr>
          <a:xfrm>
            <a:off x="448426" y="4100554"/>
            <a:ext cx="76329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A. Perin (</a:t>
            </a:r>
            <a:r>
              <a:rPr lang="en-US" sz="1200" dirty="0"/>
              <a:t>TE-CRG), </a:t>
            </a:r>
            <a:r>
              <a:rPr lang="en-US" sz="1200" dirty="0" smtClean="0"/>
              <a:t>H. </a:t>
            </a:r>
            <a:r>
              <a:rPr lang="en-US" sz="1200" dirty="0" err="1" smtClean="0"/>
              <a:t>Derking</a:t>
            </a:r>
            <a:r>
              <a:rPr lang="en-US" sz="1200" dirty="0" smtClean="0"/>
              <a:t> (TE-CRG), K. Iakovidis (TE-CRG), L. Stewart (TE-CRG) and inputs of he </a:t>
            </a:r>
            <a:r>
              <a:rPr lang="en-US" sz="1200" dirty="0"/>
              <a:t>B180 </a:t>
            </a:r>
            <a:r>
              <a:rPr lang="en-US" sz="1200" dirty="0" err="1"/>
              <a:t>cryo</a:t>
            </a:r>
            <a:r>
              <a:rPr lang="en-US" sz="1200" dirty="0"/>
              <a:t> project team </a:t>
            </a:r>
          </a:p>
        </p:txBody>
      </p:sp>
    </p:spTree>
    <p:extLst>
      <p:ext uri="{BB962C8B-B14F-4D97-AF65-F5344CB8AC3E}">
        <p14:creationId xmlns:p14="http://schemas.microsoft.com/office/powerpoint/2010/main" val="392358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65" y="0"/>
            <a:ext cx="8776985" cy="561385"/>
          </a:xfrm>
        </p:spPr>
        <p:txBody>
          <a:bodyPr>
            <a:normAutofit/>
          </a:bodyPr>
          <a:lstStyle/>
          <a:p>
            <a:r>
              <a:rPr lang="fr-CH" sz="2400" b="1" dirty="0" smtClean="0"/>
              <a:t>B180 </a:t>
            </a:r>
            <a:r>
              <a:rPr lang="fr-CH" sz="2400" b="1" dirty="0" err="1" smtClean="0"/>
              <a:t>cryogenics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project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status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68644" y="561385"/>
            <a:ext cx="7890440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/>
                </a:solidFill>
              </a:rPr>
              <a:t>B279 (compressor building)</a:t>
            </a:r>
            <a:endParaRPr lang="en-US" sz="1400" b="1" dirty="0" smtClean="0">
              <a:solidFill>
                <a:schemeClr val="tx2"/>
              </a:solidFill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dirty="0" smtClean="0"/>
              <a:t>B279: Oil spillage protection &amp; painting 90% done. Work on ventilation system </a:t>
            </a:r>
            <a:r>
              <a:rPr lang="en-US" sz="1100" dirty="0" smtClean="0"/>
              <a:t>(50%) and </a:t>
            </a:r>
            <a:r>
              <a:rPr lang="en-US" sz="1100" dirty="0" smtClean="0"/>
              <a:t>fire detection </a:t>
            </a:r>
            <a:r>
              <a:rPr lang="en-US" sz="1100" dirty="0" smtClean="0"/>
              <a:t>system (90%).  </a:t>
            </a:r>
            <a:endParaRPr lang="en-US" sz="1100" dirty="0" smtClean="0"/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dirty="0" err="1" smtClean="0"/>
              <a:t>Mayekawa</a:t>
            </a:r>
            <a:r>
              <a:rPr lang="en-US" sz="1100" dirty="0" smtClean="0"/>
              <a:t> compressor: power &amp; control system operational. Commissioning started on 4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October</a:t>
            </a:r>
            <a:r>
              <a:rPr lang="en-US" sz="1100" dirty="0" smtClean="0"/>
              <a:t>. Standby waiting end of building works (oil spillage protection). Restart </a:t>
            </a:r>
            <a:r>
              <a:rPr lang="en-US" sz="1100" dirty="0" smtClean="0"/>
              <a:t>on 7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November for 2-3 weeks.</a:t>
            </a:r>
            <a:endParaRPr lang="en-US" sz="1100" dirty="0" smtClean="0"/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dirty="0" smtClean="0"/>
              <a:t>Piping: LP, HP &amp; buffer piping finished and pressure tested. </a:t>
            </a:r>
          </a:p>
          <a:p>
            <a:pPr>
              <a:spcBef>
                <a:spcPts val="600"/>
              </a:spcBef>
            </a:pPr>
            <a:r>
              <a:rPr lang="en-US" sz="1200" b="1" dirty="0" smtClean="0"/>
              <a:t>B180 (cold box + cryogenic distribution)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dirty="0" smtClean="0"/>
              <a:t>Cold box: work on </a:t>
            </a:r>
            <a:r>
              <a:rPr lang="en-US" sz="1100" dirty="0" smtClean="0"/>
              <a:t>valves, turbines. Cabling and control system starting.</a:t>
            </a:r>
            <a:endParaRPr lang="en-US" sz="1100" dirty="0"/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dirty="0" smtClean="0"/>
              <a:t>DVB + piping: </a:t>
            </a:r>
            <a:r>
              <a:rPr lang="en-US" sz="1100" dirty="0" smtClean="0"/>
              <a:t>done. Cabling to be done.</a:t>
            </a:r>
            <a:endParaRPr lang="en-US" sz="1100" dirty="0"/>
          </a:p>
          <a:p>
            <a:pPr>
              <a:spcBef>
                <a:spcPts val="600"/>
              </a:spcBef>
            </a:pPr>
            <a:r>
              <a:rPr lang="en-US" sz="1200" b="1" dirty="0" smtClean="0"/>
              <a:t>Next steps &amp; schedule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dirty="0" smtClean="0"/>
              <a:t>Next major step: cabling and control system for the cold </a:t>
            </a:r>
            <a:r>
              <a:rPr lang="en-US" sz="1100" dirty="0" smtClean="0"/>
              <a:t>box &amp; </a:t>
            </a:r>
            <a:r>
              <a:rPr lang="en-US" sz="1100" dirty="0" err="1" smtClean="0"/>
              <a:t>cryo</a:t>
            </a:r>
            <a:r>
              <a:rPr lang="en-US" sz="1100" dirty="0" smtClean="0"/>
              <a:t> distribution: </a:t>
            </a:r>
            <a:r>
              <a:rPr lang="en-US" sz="1100" dirty="0" smtClean="0"/>
              <a:t>Oct-Nov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dirty="0" smtClean="0"/>
              <a:t>Commissioning of cold box Nov-Dec. Target: liquid </a:t>
            </a:r>
            <a:r>
              <a:rPr lang="en-US" sz="1100" dirty="0" smtClean="0"/>
              <a:t>helium </a:t>
            </a:r>
            <a:r>
              <a:rPr lang="en-US" sz="1100" dirty="0" smtClean="0"/>
              <a:t>by 8 December (high risk of shift !)</a:t>
            </a:r>
            <a:endParaRPr lang="en-US" sz="1050" dirty="0" smtClean="0"/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100" dirty="0" smtClean="0"/>
              <a:t>LN2 </a:t>
            </a:r>
            <a:r>
              <a:rPr lang="en-US" sz="1100" dirty="0" smtClean="0"/>
              <a:t>system (pre-coolers</a:t>
            </a:r>
            <a:r>
              <a:rPr lang="en-US" sz="1100" dirty="0" smtClean="0"/>
              <a:t>): </a:t>
            </a:r>
            <a:r>
              <a:rPr lang="en-US" sz="1100" dirty="0" smtClean="0"/>
              <a:t>specification </a:t>
            </a:r>
            <a:r>
              <a:rPr lang="en-US" sz="1100" dirty="0" smtClean="0"/>
              <a:t>ready for Spec </a:t>
            </a:r>
            <a:r>
              <a:rPr lang="en-US" sz="1100" dirty="0" err="1" smtClean="0"/>
              <a:t>Comm</a:t>
            </a:r>
            <a:r>
              <a:rPr lang="en-US" sz="1100" dirty="0" smtClean="0"/>
              <a:t> in Nov 2016</a:t>
            </a:r>
            <a:r>
              <a:rPr lang="en-US" sz="1100" dirty="0" smtClean="0"/>
              <a:t>: critical.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5265995" y="6134073"/>
            <a:ext cx="31822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/>
              <a:t>Nb. Baseline </a:t>
            </a:r>
            <a:r>
              <a:rPr lang="fr-CH" sz="800" dirty="0" err="1" smtClean="0"/>
              <a:t>Oct</a:t>
            </a:r>
            <a:r>
              <a:rPr lang="fr-CH" sz="800" dirty="0" smtClean="0"/>
              <a:t> 2015 not </a:t>
            </a:r>
            <a:r>
              <a:rPr lang="fr-CH" sz="800" dirty="0" err="1" smtClean="0"/>
              <a:t>taking</a:t>
            </a:r>
            <a:r>
              <a:rPr lang="fr-CH" sz="800" dirty="0" smtClean="0"/>
              <a:t> </a:t>
            </a:r>
            <a:r>
              <a:rPr lang="fr-CH" sz="800" dirty="0" err="1" smtClean="0"/>
              <a:t>into</a:t>
            </a:r>
            <a:r>
              <a:rPr lang="fr-CH" sz="800" dirty="0" smtClean="0"/>
              <a:t> </a:t>
            </a:r>
            <a:r>
              <a:rPr lang="fr-CH" sz="800" dirty="0" err="1" smtClean="0"/>
              <a:t>account</a:t>
            </a:r>
            <a:r>
              <a:rPr lang="fr-CH" sz="800" dirty="0" smtClean="0"/>
              <a:t> shift in LN2 system</a:t>
            </a:r>
            <a:endParaRPr lang="en-GB" sz="800" dirty="0"/>
          </a:p>
        </p:txBody>
      </p:sp>
      <p:sp>
        <p:nvSpPr>
          <p:cNvPr id="14" name="TextBox 13"/>
          <p:cNvSpPr txBox="1"/>
          <p:nvPr/>
        </p:nvSpPr>
        <p:spPr>
          <a:xfrm>
            <a:off x="1216489" y="6134073"/>
            <a:ext cx="1554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smtClean="0"/>
              <a:t>Layout and status overview</a:t>
            </a:r>
            <a:endParaRPr lang="en-GB" sz="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496" y="3535288"/>
            <a:ext cx="3894381" cy="250685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621" y="3704490"/>
            <a:ext cx="3296655" cy="246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6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65" y="0"/>
            <a:ext cx="8776985" cy="561385"/>
          </a:xfrm>
        </p:spPr>
        <p:txBody>
          <a:bodyPr>
            <a:normAutofit/>
          </a:bodyPr>
          <a:lstStyle/>
          <a:p>
            <a:r>
              <a:rPr lang="fr-CH" sz="2400" b="1" dirty="0"/>
              <a:t>B</a:t>
            </a:r>
            <a:r>
              <a:rPr lang="fr-CH" sz="2400" b="1" dirty="0" smtClean="0"/>
              <a:t>uilding B279 &amp; </a:t>
            </a:r>
            <a:r>
              <a:rPr lang="fr-CH" sz="2400" b="1" dirty="0" err="1" smtClean="0"/>
              <a:t>compressors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6307709" y="3825585"/>
            <a:ext cx="7040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700" smtClean="0">
                <a:solidFill>
                  <a:schemeClr val="bg1"/>
                </a:solidFill>
              </a:rPr>
              <a:t>19 May 2016</a:t>
            </a:r>
            <a:endParaRPr lang="en-GB" sz="70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65" y="561385"/>
            <a:ext cx="84709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Currently managing 8 subprojects (Civil engineering, oil containment, piping, controls, ventilation, safety, etc.)  involving more than 100 tasks.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Critical: oil containment measures: </a:t>
            </a:r>
            <a:r>
              <a:rPr lang="en-US" sz="1600" dirty="0" smtClean="0"/>
              <a:t>installation of final details ongoing. </a:t>
            </a:r>
            <a:endParaRPr lang="en-US" sz="1600" dirty="0" smtClean="0"/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Piping: Buffer line &amp; valves (&gt;100 m) </a:t>
            </a:r>
            <a:r>
              <a:rPr lang="en-US" sz="1600" dirty="0" smtClean="0"/>
              <a:t>done</a:t>
            </a:r>
            <a:r>
              <a:rPr lang="en-US" sz="1600" dirty="0" smtClean="0"/>
              <a:t>. Pressure and leak tested.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err="1" smtClean="0"/>
              <a:t>Mayekawa</a:t>
            </a:r>
            <a:r>
              <a:rPr lang="en-US" sz="1600" dirty="0" smtClean="0"/>
              <a:t> compressor (for cold box</a:t>
            </a:r>
            <a:r>
              <a:rPr lang="en-US" sz="1600" dirty="0" smtClean="0"/>
              <a:t>) 50% of commissioning done. Finish first half of Nov.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err="1" smtClean="0"/>
              <a:t>Stal</a:t>
            </a:r>
            <a:r>
              <a:rPr lang="en-US" sz="1600" dirty="0" smtClean="0"/>
              <a:t> </a:t>
            </a:r>
            <a:r>
              <a:rPr lang="en-US" sz="1600" dirty="0" smtClean="0"/>
              <a:t>compressor (for pre-coolers)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Phase 1 maintenance </a:t>
            </a:r>
            <a:r>
              <a:rPr lang="en-US" sz="1600" dirty="0" smtClean="0"/>
              <a:t>done (ML-</a:t>
            </a:r>
            <a:r>
              <a:rPr lang="en-US" sz="1600" dirty="0" err="1" smtClean="0"/>
              <a:t>Sercal</a:t>
            </a:r>
            <a:r>
              <a:rPr lang="en-US" sz="1600" dirty="0" smtClean="0"/>
              <a:t>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Commissioning in 2017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08" y="4063184"/>
            <a:ext cx="2527300" cy="1895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09" y="4063184"/>
            <a:ext cx="2527300" cy="1895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2" t="13662"/>
          <a:stretch/>
        </p:blipFill>
        <p:spPr>
          <a:xfrm>
            <a:off x="6045200" y="4063184"/>
            <a:ext cx="2690046" cy="190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160"/>
            <a:ext cx="8226854" cy="603219"/>
          </a:xfrm>
        </p:spPr>
        <p:txBody>
          <a:bodyPr>
            <a:noAutofit/>
          </a:bodyPr>
          <a:lstStyle/>
          <a:p>
            <a:r>
              <a:rPr lang="en-GB" sz="3200" dirty="0" smtClean="0"/>
              <a:t>B180 cryogenic distribution system - status</a:t>
            </a:r>
            <a:endParaRPr lang="en-GB" sz="3200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8254" y="777379"/>
            <a:ext cx="8226854" cy="2672566"/>
          </a:xfrm>
        </p:spPr>
        <p:txBody>
          <a:bodyPr>
            <a:normAutofit/>
          </a:bodyPr>
          <a:lstStyle/>
          <a:p>
            <a:pPr marL="285750" indent="-285750"/>
            <a:r>
              <a:rPr lang="en-GB" sz="1400" dirty="0" smtClean="0"/>
              <a:t>All </a:t>
            </a:r>
            <a:r>
              <a:rPr lang="en-GB" sz="1400" dirty="0"/>
              <a:t>deliveries</a:t>
            </a:r>
            <a:r>
              <a:rPr lang="en-GB" sz="1400" dirty="0" smtClean="0"/>
              <a:t> by companies according to planning. All contracts finalized.</a:t>
            </a:r>
          </a:p>
          <a:p>
            <a:pPr marL="285750" indent="-285750"/>
            <a:r>
              <a:rPr lang="en-GB" sz="1400" dirty="0"/>
              <a:t>Cryogenic</a:t>
            </a:r>
            <a:r>
              <a:rPr lang="en-GB" sz="1400" dirty="0" smtClean="0"/>
              <a:t> distribution system: delivered and installed by </a:t>
            </a:r>
            <a:r>
              <a:rPr lang="en-GB" sz="1400" dirty="0" err="1" smtClean="0"/>
              <a:t>Kriosystem</a:t>
            </a:r>
            <a:r>
              <a:rPr lang="en-GB" sz="1400" dirty="0" smtClean="0"/>
              <a:t>. Pressure &amp; leak tested, as built </a:t>
            </a:r>
            <a:r>
              <a:rPr lang="en-GB" sz="1400" dirty="0"/>
              <a:t>documentation</a:t>
            </a:r>
            <a:r>
              <a:rPr lang="en-GB" sz="1400" dirty="0" smtClean="0"/>
              <a:t> received and contract finished.</a:t>
            </a:r>
          </a:p>
          <a:p>
            <a:pPr marL="285750" indent="-285750"/>
            <a:r>
              <a:rPr lang="en-GB" sz="1400" dirty="0" smtClean="0"/>
              <a:t>Cold box: refurbished by Linde, documentation received and contract finished. To do: installation of turbines, turbine coolers, safety valves, compressed air and vacuum circuits.</a:t>
            </a:r>
          </a:p>
          <a:p>
            <a:pPr marL="285750" indent="-285750"/>
            <a:r>
              <a:rPr lang="en-GB" sz="1400" dirty="0" err="1" smtClean="0"/>
              <a:t>LHe</a:t>
            </a:r>
            <a:r>
              <a:rPr lang="en-GB" sz="1400" dirty="0" smtClean="0"/>
              <a:t> </a:t>
            </a:r>
            <a:r>
              <a:rPr lang="en-GB" sz="1400" dirty="0" err="1"/>
              <a:t>dewar</a:t>
            </a:r>
            <a:r>
              <a:rPr lang="en-GB" sz="1400" dirty="0" smtClean="0"/>
              <a:t> + VB + transfer lines delivered and installed by </a:t>
            </a:r>
            <a:r>
              <a:rPr lang="en-GB" sz="1400" dirty="0" err="1" smtClean="0"/>
              <a:t>Cryoworld</a:t>
            </a:r>
            <a:r>
              <a:rPr lang="en-GB" sz="1400" dirty="0" smtClean="0"/>
              <a:t>. Final documentation received, </a:t>
            </a:r>
            <a:r>
              <a:rPr lang="en-GB" sz="1400" dirty="0"/>
              <a:t>contract</a:t>
            </a:r>
            <a:r>
              <a:rPr lang="en-GB" sz="1400" dirty="0" smtClean="0"/>
              <a:t> finished. Pressure &amp; leak test to be done by CERN.</a:t>
            </a:r>
          </a:p>
          <a:p>
            <a:pPr marL="285750" indent="-285750"/>
            <a:r>
              <a:rPr lang="en-GB" sz="1400" dirty="0" smtClean="0"/>
              <a:t>DVB: work </a:t>
            </a:r>
            <a:r>
              <a:rPr lang="en-GB" sz="1400" dirty="0"/>
              <a:t>in</a:t>
            </a:r>
            <a:r>
              <a:rPr lang="en-GB" sz="1400" dirty="0" smtClean="0"/>
              <a:t> progress. Purge panel 90% finished, compressed air, end switches, solenoid valves, instrumentation installed. To do: finalized panel and pressure &amp; leak test.</a:t>
            </a:r>
          </a:p>
          <a:p>
            <a:pPr marL="285750" indent="-285750"/>
            <a:r>
              <a:rPr lang="en-GB" sz="1400" dirty="0" smtClean="0"/>
              <a:t>Warm </a:t>
            </a:r>
            <a:r>
              <a:rPr lang="en-GB" sz="1400" dirty="0"/>
              <a:t>piping</a:t>
            </a:r>
            <a:r>
              <a:rPr lang="en-GB" sz="1400" dirty="0" smtClean="0"/>
              <a:t>: HP &amp; LP to cold box finished. To do: compressed air distribution, </a:t>
            </a:r>
            <a:r>
              <a:rPr lang="en-GB" sz="1400" dirty="0" err="1" smtClean="0"/>
              <a:t>GHe</a:t>
            </a:r>
            <a:r>
              <a:rPr lang="en-GB" sz="1400" dirty="0" smtClean="0"/>
              <a:t> supply distribution, final part of current lead return &amp; pump lines</a:t>
            </a:r>
            <a:r>
              <a:rPr lang="en-GB" sz="1400" dirty="0" smtClean="0"/>
              <a:t>.</a:t>
            </a:r>
            <a:endParaRPr lang="en-GB" sz="14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2" y="3876464"/>
            <a:ext cx="4124232" cy="21742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19" b="22649"/>
          <a:stretch/>
        </p:blipFill>
        <p:spPr>
          <a:xfrm rot="10800000">
            <a:off x="4361681" y="4060763"/>
            <a:ext cx="4699321" cy="180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7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038"/>
            <a:ext cx="8226854" cy="60321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B180 cryogenic project - outlook</a:t>
            </a:r>
            <a:endParaRPr lang="en-GB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5522"/>
            <a:ext cx="5502502" cy="527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Project </a:t>
            </a:r>
            <a:r>
              <a:rPr lang="en-GB" sz="1600" dirty="0" smtClean="0"/>
              <a:t>is being </a:t>
            </a:r>
            <a:r>
              <a:rPr lang="en-GB" sz="1600" dirty="0" smtClean="0"/>
              <a:t>performed in two phases:</a:t>
            </a:r>
          </a:p>
          <a:p>
            <a:pPr marL="0" indent="0">
              <a:buNone/>
            </a:pPr>
            <a:r>
              <a:rPr lang="en-GB" sz="1600" b="1" dirty="0" smtClean="0"/>
              <a:t>1. </a:t>
            </a:r>
            <a:r>
              <a:rPr lang="en-GB" sz="1600" b="1" dirty="0" err="1" smtClean="0"/>
              <a:t>LHe</a:t>
            </a:r>
            <a:r>
              <a:rPr lang="en-GB" sz="1600" b="1" dirty="0" smtClean="0"/>
              <a:t> system:</a:t>
            </a:r>
          </a:p>
          <a:p>
            <a:pPr marL="463550" indent="-285750"/>
            <a:r>
              <a:rPr lang="en-GB" sz="1600" dirty="0" smtClean="0"/>
              <a:t>Cold </a:t>
            </a:r>
            <a:r>
              <a:rPr lang="en-GB" sz="1600" dirty="0"/>
              <a:t>box compressor (Mayekawa): first run on 7/11/2016</a:t>
            </a:r>
          </a:p>
          <a:p>
            <a:pPr marL="463550" indent="-285750"/>
            <a:r>
              <a:rPr lang="en-GB" sz="1600" dirty="0"/>
              <a:t>Cold box: start commissioning on </a:t>
            </a:r>
            <a:r>
              <a:rPr lang="en-GB" sz="1600" dirty="0" smtClean="0"/>
              <a:t>21/11/2016</a:t>
            </a:r>
          </a:p>
          <a:p>
            <a:pPr marL="714375" indent="-263525">
              <a:buFontTx/>
              <a:buChar char="-"/>
            </a:pPr>
            <a:r>
              <a:rPr lang="en-GB" sz="1600" dirty="0" smtClean="0"/>
              <a:t>control racks 95% finished, cabling to be started</a:t>
            </a:r>
          </a:p>
          <a:p>
            <a:pPr marL="463550" indent="-285750"/>
            <a:r>
              <a:rPr lang="en-GB" sz="1600" dirty="0" err="1" smtClean="0"/>
              <a:t>Cryodistribution</a:t>
            </a:r>
            <a:r>
              <a:rPr lang="en-GB" sz="1600" dirty="0"/>
              <a:t>: operational 1</a:t>
            </a:r>
            <a:r>
              <a:rPr lang="en-GB" sz="1600" baseline="30000" dirty="0"/>
              <a:t>st</a:t>
            </a:r>
            <a:r>
              <a:rPr lang="en-GB" sz="1600" dirty="0"/>
              <a:t> quarter of </a:t>
            </a:r>
            <a:r>
              <a:rPr lang="en-GB" sz="1600" dirty="0" smtClean="0"/>
              <a:t>2017</a:t>
            </a:r>
          </a:p>
          <a:p>
            <a:pPr marL="463550" indent="-285750"/>
            <a:r>
              <a:rPr lang="en-GB" sz="1600" dirty="0" err="1" smtClean="0"/>
              <a:t>LHe</a:t>
            </a:r>
            <a:r>
              <a:rPr lang="en-GB" sz="1600" dirty="0" smtClean="0"/>
              <a:t> </a:t>
            </a:r>
            <a:r>
              <a:rPr lang="en-GB" sz="1600" dirty="0"/>
              <a:t>system fully operational and handover: May 2017</a:t>
            </a:r>
          </a:p>
          <a:p>
            <a:pPr marL="0" indent="0">
              <a:buNone/>
            </a:pPr>
            <a:r>
              <a:rPr lang="en-GB" sz="1600" b="1" dirty="0" smtClean="0"/>
              <a:t>2. LN2 system:</a:t>
            </a:r>
          </a:p>
          <a:p>
            <a:pPr marL="463550" indent="-285750"/>
            <a:r>
              <a:rPr lang="en-GB" sz="1600" dirty="0" smtClean="0"/>
              <a:t>CWU1 &amp; LN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piping: installation finished May 2017</a:t>
            </a:r>
            <a:endParaRPr lang="en-GB" sz="1600" dirty="0"/>
          </a:p>
          <a:p>
            <a:pPr marL="463550" indent="-285750"/>
            <a:r>
              <a:rPr lang="en-GB" sz="1600" dirty="0" smtClean="0"/>
              <a:t>50 m</a:t>
            </a:r>
            <a:r>
              <a:rPr lang="en-GB" sz="1600" baseline="30000" dirty="0" smtClean="0"/>
              <a:t>3</a:t>
            </a:r>
            <a:r>
              <a:rPr lang="en-GB" sz="1600" dirty="0" smtClean="0"/>
              <a:t> LN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tank: installation Sep-2017</a:t>
            </a:r>
          </a:p>
          <a:p>
            <a:pPr marL="463550" indent="-285750"/>
            <a:r>
              <a:rPr lang="en-GB" sz="1600" dirty="0" smtClean="0"/>
              <a:t>CWU2: to be ordered: </a:t>
            </a:r>
          </a:p>
          <a:p>
            <a:pPr marL="627063" indent="-263525">
              <a:buFontTx/>
              <a:buChar char="-"/>
            </a:pPr>
            <a:r>
              <a:rPr lang="en-GB" sz="1600" dirty="0" smtClean="0"/>
              <a:t>contract placement: Feb-2017</a:t>
            </a:r>
          </a:p>
          <a:p>
            <a:pPr marL="627063" indent="-263525">
              <a:buFontTx/>
              <a:buChar char="-"/>
            </a:pPr>
            <a:r>
              <a:rPr lang="en-GB" sz="1600" dirty="0" smtClean="0"/>
              <a:t>Installation: Nov-2017</a:t>
            </a:r>
          </a:p>
          <a:p>
            <a:pPr marL="627063" indent="-263525">
              <a:buFontTx/>
              <a:buChar char="-"/>
            </a:pPr>
            <a:r>
              <a:rPr lang="en-GB" sz="1600" dirty="0" smtClean="0"/>
              <a:t>Operational: Dec-2018</a:t>
            </a:r>
            <a:endParaRPr lang="en-GB" sz="1600" dirty="0"/>
          </a:p>
          <a:p>
            <a:pPr marL="446088" indent="-177800">
              <a:buFontTx/>
              <a:buChar char="-"/>
            </a:pPr>
            <a:endParaRPr lang="en-GB" sz="500" dirty="0" smtClean="0"/>
          </a:p>
          <a:p>
            <a:pPr marL="0" indent="0">
              <a:buNone/>
            </a:pPr>
            <a:endParaRPr lang="en-GB" sz="2000" b="1" dirty="0" smtClean="0"/>
          </a:p>
          <a:p>
            <a:pPr marL="447675" indent="-179388">
              <a:buFontTx/>
              <a:buChar char="-"/>
            </a:pPr>
            <a:endParaRPr lang="en-GB" sz="500" dirty="0" smtClean="0"/>
          </a:p>
          <a:p>
            <a:pPr>
              <a:buFontTx/>
              <a:buChar char="-"/>
            </a:pPr>
            <a:endParaRPr lang="en-GB" sz="600" dirty="0"/>
          </a:p>
          <a:p>
            <a:pPr marL="268288" indent="-268288"/>
            <a:endParaRPr lang="en-GB" sz="1800" b="1" dirty="0" smtClean="0"/>
          </a:p>
          <a:p>
            <a:pPr>
              <a:buFontTx/>
              <a:buChar char="-"/>
            </a:pPr>
            <a:endParaRPr lang="en-GB" sz="600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4" r="17531"/>
          <a:stretch/>
        </p:blipFill>
        <p:spPr>
          <a:xfrm rot="5400000">
            <a:off x="6176164" y="786967"/>
            <a:ext cx="2449813" cy="25659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51777" y="3297285"/>
            <a:ext cx="2590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55A0"/>
                </a:solidFill>
              </a:rPr>
              <a:t>Work on cold box by </a:t>
            </a:r>
            <a:r>
              <a:rPr lang="en-GB" sz="1200" dirty="0" err="1" smtClean="0">
                <a:solidFill>
                  <a:srgbClr val="0055A0"/>
                </a:solidFill>
              </a:rPr>
              <a:t>Sercal</a:t>
            </a:r>
            <a:r>
              <a:rPr lang="en-GB" sz="1200" dirty="0" smtClean="0">
                <a:solidFill>
                  <a:srgbClr val="0055A0"/>
                </a:solidFill>
              </a:rPr>
              <a:t> &amp; ME</a:t>
            </a:r>
            <a:endParaRPr lang="en-GB" sz="1200" dirty="0">
              <a:solidFill>
                <a:srgbClr val="0055A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3" t="9739"/>
          <a:stretch/>
        </p:blipFill>
        <p:spPr>
          <a:xfrm>
            <a:off x="6123602" y="3672252"/>
            <a:ext cx="2560452" cy="24496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26845" y="6121940"/>
            <a:ext cx="2590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55A0"/>
                </a:solidFill>
              </a:rPr>
              <a:t>Work on DVB by ME in progress</a:t>
            </a:r>
            <a:endParaRPr lang="en-GB" sz="1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0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triangl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34286</TotalTime>
  <Words>611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CERNPre¦üsentation1</vt:lpstr>
      <vt:lpstr>Status of the cryogenic system for B180 </vt:lpstr>
      <vt:lpstr>B180 cryogenics project status</vt:lpstr>
      <vt:lpstr>Building B279 &amp; compressors</vt:lpstr>
      <vt:lpstr>B180 cryogenic distribution system - status</vt:lpstr>
      <vt:lpstr>B180 cryogenic project - outlook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aperin</dc:creator>
  <cp:lastModifiedBy>Antonio Perin</cp:lastModifiedBy>
  <cp:revision>337</cp:revision>
  <cp:lastPrinted>2016-08-31T16:12:12Z</cp:lastPrinted>
  <dcterms:created xsi:type="dcterms:W3CDTF">2012-11-01T13:38:50Z</dcterms:created>
  <dcterms:modified xsi:type="dcterms:W3CDTF">2016-10-20T13:41:38Z</dcterms:modified>
</cp:coreProperties>
</file>