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66" r:id="rId3"/>
    <p:sldId id="277" r:id="rId4"/>
    <p:sldId id="280" r:id="rId5"/>
    <p:sldId id="279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51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AB\Groups\BI\Sections\PM\Stephane\BTV\AD\ELENA\Vacuum\Pressure%20evolution%20with%20Push-pull%20mouve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Pressure during BTV movements </a:t>
            </a:r>
          </a:p>
        </c:rich>
      </c:tx>
      <c:layout>
        <c:manualLayout>
          <c:xMode val="edge"/>
          <c:yMode val="edge"/>
          <c:x val="0.52695695528506592"/>
          <c:y val="0.127527561385521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543258023699302"/>
          <c:y val="0.19333428233421046"/>
          <c:w val="0.86420667634529102"/>
          <c:h val="0.60631481768126838"/>
        </c:manualLayout>
      </c:layout>
      <c:lineChart>
        <c:grouping val="standard"/>
        <c:varyColors val="0"/>
        <c:ser>
          <c:idx val="0"/>
          <c:order val="0"/>
          <c:tx>
            <c:strRef>
              <c:f>'pd20160704 mouvement BTV 2'!$C$1</c:f>
              <c:strCache>
                <c:ptCount val="1"/>
                <c:pt idx="0">
                  <c:v>Pe2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'pd20160704 mouvement BTV 2'!$B$2:$B$49</c:f>
              <c:strCache>
                <c:ptCount val="48"/>
                <c:pt idx="0">
                  <c:v>14:43:41</c:v>
                </c:pt>
                <c:pt idx="1">
                  <c:v>14:43:51</c:v>
                </c:pt>
                <c:pt idx="2">
                  <c:v>14:43:52</c:v>
                </c:pt>
                <c:pt idx="3">
                  <c:v> 14:43:53</c:v>
                </c:pt>
                <c:pt idx="4">
                  <c:v> 14:43:54</c:v>
                </c:pt>
                <c:pt idx="5">
                  <c:v>  14:43:55</c:v>
                </c:pt>
                <c:pt idx="6">
                  <c:v> 14:43:56</c:v>
                </c:pt>
                <c:pt idx="7">
                  <c:v>14:43:57</c:v>
                </c:pt>
                <c:pt idx="8">
                  <c:v>14:43:58</c:v>
                </c:pt>
                <c:pt idx="9">
                  <c:v>  14:43:59</c:v>
                </c:pt>
                <c:pt idx="10">
                  <c:v> 14:44:02</c:v>
                </c:pt>
                <c:pt idx="11">
                  <c:v>  14:44:07</c:v>
                </c:pt>
                <c:pt idx="12">
                  <c:v>14:44:09</c:v>
                </c:pt>
                <c:pt idx="13">
                  <c:v>  14:44:10</c:v>
                </c:pt>
                <c:pt idx="14">
                  <c:v>  14:44:12</c:v>
                </c:pt>
                <c:pt idx="15">
                  <c:v>14:44:13</c:v>
                </c:pt>
                <c:pt idx="16">
                  <c:v>  14:44:14</c:v>
                </c:pt>
                <c:pt idx="17">
                  <c:v>  14:44:15</c:v>
                </c:pt>
                <c:pt idx="18">
                  <c:v> 14:44:16</c:v>
                </c:pt>
                <c:pt idx="19">
                  <c:v> 14:44:17</c:v>
                </c:pt>
                <c:pt idx="20">
                  <c:v>14:44:18</c:v>
                </c:pt>
                <c:pt idx="21">
                  <c:v>  14:44:21</c:v>
                </c:pt>
                <c:pt idx="22">
                  <c:v>  14:44:27</c:v>
                </c:pt>
                <c:pt idx="23">
                  <c:v>  14:44:36</c:v>
                </c:pt>
                <c:pt idx="24">
                  <c:v>  14:44:38</c:v>
                </c:pt>
                <c:pt idx="25">
                  <c:v>  14:44:54</c:v>
                </c:pt>
                <c:pt idx="26">
                  <c:v>  14:45:01</c:v>
                </c:pt>
                <c:pt idx="27">
                  <c:v>  14:45:02</c:v>
                </c:pt>
                <c:pt idx="28">
                  <c:v>  14:45:03</c:v>
                </c:pt>
                <c:pt idx="29">
                  <c:v>  14:45:04</c:v>
                </c:pt>
                <c:pt idx="30">
                  <c:v>  14:45:05</c:v>
                </c:pt>
                <c:pt idx="31">
                  <c:v> 14:45:07</c:v>
                </c:pt>
                <c:pt idx="32">
                  <c:v> 14:45:08</c:v>
                </c:pt>
                <c:pt idx="33">
                  <c:v>  14:45:09</c:v>
                </c:pt>
                <c:pt idx="34">
                  <c:v>  14:45:12</c:v>
                </c:pt>
                <c:pt idx="35">
                  <c:v>  14:45:14</c:v>
                </c:pt>
                <c:pt idx="36">
                  <c:v> 14:45:15</c:v>
                </c:pt>
                <c:pt idx="37">
                  <c:v>  14:45:17</c:v>
                </c:pt>
                <c:pt idx="38">
                  <c:v>  14:45:18</c:v>
                </c:pt>
                <c:pt idx="39">
                  <c:v> 14:45:19</c:v>
                </c:pt>
                <c:pt idx="40">
                  <c:v> 14:45:20</c:v>
                </c:pt>
                <c:pt idx="41">
                  <c:v> 14:45:21</c:v>
                </c:pt>
                <c:pt idx="42">
                  <c:v>  14:45:22</c:v>
                </c:pt>
                <c:pt idx="43">
                  <c:v>  14:45:23</c:v>
                </c:pt>
                <c:pt idx="44">
                  <c:v> 14:45:25</c:v>
                </c:pt>
                <c:pt idx="45">
                  <c:v> 14:45:28</c:v>
                </c:pt>
                <c:pt idx="46">
                  <c:v>  14:45:37</c:v>
                </c:pt>
                <c:pt idx="47">
                  <c:v> 14:45:41</c:v>
                </c:pt>
              </c:strCache>
            </c:strRef>
          </c:cat>
          <c:val>
            <c:numRef>
              <c:f>'pd20160704 mouvement BTV 2'!$C$2:$C$49</c:f>
              <c:numCache>
                <c:formatCode>0.00E+00</c:formatCode>
                <c:ptCount val="48"/>
                <c:pt idx="0">
                  <c:v>9.6999999999999996E-10</c:v>
                </c:pt>
                <c:pt idx="1">
                  <c:v>9.6999999999999996E-10</c:v>
                </c:pt>
                <c:pt idx="2">
                  <c:v>8.5E-9</c:v>
                </c:pt>
                <c:pt idx="3">
                  <c:v>1.7E-8</c:v>
                </c:pt>
                <c:pt idx="4">
                  <c:v>7.8999999999999996E-9</c:v>
                </c:pt>
                <c:pt idx="5">
                  <c:v>3.9000000000000002E-9</c:v>
                </c:pt>
                <c:pt idx="6">
                  <c:v>2.1999999999999998E-9</c:v>
                </c:pt>
                <c:pt idx="7">
                  <c:v>1.5E-9</c:v>
                </c:pt>
                <c:pt idx="8">
                  <c:v>1.3000000000000001E-9</c:v>
                </c:pt>
                <c:pt idx="9">
                  <c:v>1.0999999999999999E-9</c:v>
                </c:pt>
                <c:pt idx="10">
                  <c:v>1.0000000000000001E-9</c:v>
                </c:pt>
                <c:pt idx="11">
                  <c:v>1.0000000000000001E-9</c:v>
                </c:pt>
                <c:pt idx="12">
                  <c:v>2.6000000000000001E-9</c:v>
                </c:pt>
                <c:pt idx="13">
                  <c:v>2E-8</c:v>
                </c:pt>
                <c:pt idx="14">
                  <c:v>8.7999999999999994E-9</c:v>
                </c:pt>
                <c:pt idx="15">
                  <c:v>4.1000000000000003E-9</c:v>
                </c:pt>
                <c:pt idx="16">
                  <c:v>2.4E-9</c:v>
                </c:pt>
                <c:pt idx="17">
                  <c:v>1.6000000000000001E-9</c:v>
                </c:pt>
                <c:pt idx="18">
                  <c:v>1.3000000000000001E-9</c:v>
                </c:pt>
                <c:pt idx="19">
                  <c:v>1.2E-9</c:v>
                </c:pt>
                <c:pt idx="20">
                  <c:v>1.0999999999999999E-9</c:v>
                </c:pt>
                <c:pt idx="21">
                  <c:v>1.0000000000000001E-9</c:v>
                </c:pt>
                <c:pt idx="22">
                  <c:v>1.0000000000000001E-9</c:v>
                </c:pt>
                <c:pt idx="23">
                  <c:v>1.0000000000000001E-9</c:v>
                </c:pt>
                <c:pt idx="24">
                  <c:v>1.0000000000000001E-9</c:v>
                </c:pt>
                <c:pt idx="25">
                  <c:v>1.0000000000000001E-9</c:v>
                </c:pt>
                <c:pt idx="26">
                  <c:v>1.0000000000000001E-9</c:v>
                </c:pt>
                <c:pt idx="27">
                  <c:v>8.7999999999999994E-9</c:v>
                </c:pt>
                <c:pt idx="28">
                  <c:v>4.4999999999999998E-9</c:v>
                </c:pt>
                <c:pt idx="29">
                  <c:v>2.5000000000000001E-9</c:v>
                </c:pt>
                <c:pt idx="30">
                  <c:v>1.6000000000000001E-9</c:v>
                </c:pt>
                <c:pt idx="31">
                  <c:v>1.3000000000000001E-9</c:v>
                </c:pt>
                <c:pt idx="32">
                  <c:v>1.0999999999999999E-9</c:v>
                </c:pt>
                <c:pt idx="33">
                  <c:v>1.0999999999999999E-9</c:v>
                </c:pt>
                <c:pt idx="34">
                  <c:v>1.0000000000000001E-9</c:v>
                </c:pt>
                <c:pt idx="35">
                  <c:v>1.0000000000000001E-9</c:v>
                </c:pt>
                <c:pt idx="36">
                  <c:v>2.1999999999999998E-9</c:v>
                </c:pt>
                <c:pt idx="37">
                  <c:v>5.7999999999999998E-9</c:v>
                </c:pt>
                <c:pt idx="38">
                  <c:v>2.8999999999999999E-9</c:v>
                </c:pt>
                <c:pt idx="39">
                  <c:v>1.8E-9</c:v>
                </c:pt>
                <c:pt idx="40">
                  <c:v>1.3999999999999999E-9</c:v>
                </c:pt>
                <c:pt idx="41">
                  <c:v>1.2E-9</c:v>
                </c:pt>
                <c:pt idx="42">
                  <c:v>1.0999999999999999E-9</c:v>
                </c:pt>
                <c:pt idx="43">
                  <c:v>1.0999999999999999E-9</c:v>
                </c:pt>
                <c:pt idx="44">
                  <c:v>1.0000000000000001E-9</c:v>
                </c:pt>
                <c:pt idx="45">
                  <c:v>1.0000000000000001E-9</c:v>
                </c:pt>
                <c:pt idx="46">
                  <c:v>1.0000000000000001E-9</c:v>
                </c:pt>
                <c:pt idx="47">
                  <c:v>1.0000000000000001E-9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'pd20160704 mouvement BTV 2'!$D$1</c:f>
              <c:strCache>
                <c:ptCount val="1"/>
                <c:pt idx="0">
                  <c:v>SVT neg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'pd20160704 mouvement BTV 2'!$B$2:$B$49</c:f>
              <c:strCache>
                <c:ptCount val="48"/>
                <c:pt idx="0">
                  <c:v>14:43:41</c:v>
                </c:pt>
                <c:pt idx="1">
                  <c:v>14:43:51</c:v>
                </c:pt>
                <c:pt idx="2">
                  <c:v>14:43:52</c:v>
                </c:pt>
                <c:pt idx="3">
                  <c:v> 14:43:53</c:v>
                </c:pt>
                <c:pt idx="4">
                  <c:v> 14:43:54</c:v>
                </c:pt>
                <c:pt idx="5">
                  <c:v>  14:43:55</c:v>
                </c:pt>
                <c:pt idx="6">
                  <c:v> 14:43:56</c:v>
                </c:pt>
                <c:pt idx="7">
                  <c:v>14:43:57</c:v>
                </c:pt>
                <c:pt idx="8">
                  <c:v>14:43:58</c:v>
                </c:pt>
                <c:pt idx="9">
                  <c:v>  14:43:59</c:v>
                </c:pt>
                <c:pt idx="10">
                  <c:v> 14:44:02</c:v>
                </c:pt>
                <c:pt idx="11">
                  <c:v>  14:44:07</c:v>
                </c:pt>
                <c:pt idx="12">
                  <c:v>14:44:09</c:v>
                </c:pt>
                <c:pt idx="13">
                  <c:v>  14:44:10</c:v>
                </c:pt>
                <c:pt idx="14">
                  <c:v>  14:44:12</c:v>
                </c:pt>
                <c:pt idx="15">
                  <c:v>14:44:13</c:v>
                </c:pt>
                <c:pt idx="16">
                  <c:v>  14:44:14</c:v>
                </c:pt>
                <c:pt idx="17">
                  <c:v>  14:44:15</c:v>
                </c:pt>
                <c:pt idx="18">
                  <c:v> 14:44:16</c:v>
                </c:pt>
                <c:pt idx="19">
                  <c:v> 14:44:17</c:v>
                </c:pt>
                <c:pt idx="20">
                  <c:v>14:44:18</c:v>
                </c:pt>
                <c:pt idx="21">
                  <c:v>  14:44:21</c:v>
                </c:pt>
                <c:pt idx="22">
                  <c:v>  14:44:27</c:v>
                </c:pt>
                <c:pt idx="23">
                  <c:v>  14:44:36</c:v>
                </c:pt>
                <c:pt idx="24">
                  <c:v>  14:44:38</c:v>
                </c:pt>
                <c:pt idx="25">
                  <c:v>  14:44:54</c:v>
                </c:pt>
                <c:pt idx="26">
                  <c:v>  14:45:01</c:v>
                </c:pt>
                <c:pt idx="27">
                  <c:v>  14:45:02</c:v>
                </c:pt>
                <c:pt idx="28">
                  <c:v>  14:45:03</c:v>
                </c:pt>
                <c:pt idx="29">
                  <c:v>  14:45:04</c:v>
                </c:pt>
                <c:pt idx="30">
                  <c:v>  14:45:05</c:v>
                </c:pt>
                <c:pt idx="31">
                  <c:v> 14:45:07</c:v>
                </c:pt>
                <c:pt idx="32">
                  <c:v> 14:45:08</c:v>
                </c:pt>
                <c:pt idx="33">
                  <c:v>  14:45:09</c:v>
                </c:pt>
                <c:pt idx="34">
                  <c:v>  14:45:12</c:v>
                </c:pt>
                <c:pt idx="35">
                  <c:v>  14:45:14</c:v>
                </c:pt>
                <c:pt idx="36">
                  <c:v> 14:45:15</c:v>
                </c:pt>
                <c:pt idx="37">
                  <c:v>  14:45:17</c:v>
                </c:pt>
                <c:pt idx="38">
                  <c:v>  14:45:18</c:v>
                </c:pt>
                <c:pt idx="39">
                  <c:v> 14:45:19</c:v>
                </c:pt>
                <c:pt idx="40">
                  <c:v> 14:45:20</c:v>
                </c:pt>
                <c:pt idx="41">
                  <c:v> 14:45:21</c:v>
                </c:pt>
                <c:pt idx="42">
                  <c:v>  14:45:22</c:v>
                </c:pt>
                <c:pt idx="43">
                  <c:v>  14:45:23</c:v>
                </c:pt>
                <c:pt idx="44">
                  <c:v> 14:45:25</c:v>
                </c:pt>
                <c:pt idx="45">
                  <c:v> 14:45:28</c:v>
                </c:pt>
                <c:pt idx="46">
                  <c:v>  14:45:37</c:v>
                </c:pt>
                <c:pt idx="47">
                  <c:v> 14:45:41</c:v>
                </c:pt>
              </c:strCache>
            </c:strRef>
          </c:cat>
          <c:val>
            <c:numRef>
              <c:f>'pd20160704 mouvement BTV 2'!$D$2:$D$49</c:f>
              <c:numCache>
                <c:formatCode>0.00E+00</c:formatCode>
                <c:ptCount val="48"/>
                <c:pt idx="0">
                  <c:v>3.4999999999999998E-10</c:v>
                </c:pt>
                <c:pt idx="1">
                  <c:v>1.0999999999999999E-9</c:v>
                </c:pt>
                <c:pt idx="2">
                  <c:v>1.0999999999999999E-8</c:v>
                </c:pt>
                <c:pt idx="3">
                  <c:v>8.7000000000000001E-9</c:v>
                </c:pt>
                <c:pt idx="4">
                  <c:v>3.7E-9</c:v>
                </c:pt>
                <c:pt idx="5">
                  <c:v>1.8E-9</c:v>
                </c:pt>
                <c:pt idx="6">
                  <c:v>9.900000000000001E-10</c:v>
                </c:pt>
                <c:pt idx="7">
                  <c:v>6.3999999999999996E-10</c:v>
                </c:pt>
                <c:pt idx="8">
                  <c:v>5.1E-10</c:v>
                </c:pt>
                <c:pt idx="9">
                  <c:v>4.3999999999999998E-10</c:v>
                </c:pt>
                <c:pt idx="10">
                  <c:v>3.9E-10</c:v>
                </c:pt>
                <c:pt idx="11">
                  <c:v>3.6E-10</c:v>
                </c:pt>
                <c:pt idx="12">
                  <c:v>3.6E-10</c:v>
                </c:pt>
                <c:pt idx="13">
                  <c:v>1.2E-9</c:v>
                </c:pt>
                <c:pt idx="14">
                  <c:v>4.2000000000000004E-9</c:v>
                </c:pt>
                <c:pt idx="15">
                  <c:v>1.9000000000000001E-9</c:v>
                </c:pt>
                <c:pt idx="16">
                  <c:v>1.0999999999999999E-9</c:v>
                </c:pt>
                <c:pt idx="17">
                  <c:v>7.2E-10</c:v>
                </c:pt>
                <c:pt idx="18">
                  <c:v>5.6000000000000003E-10</c:v>
                </c:pt>
                <c:pt idx="19">
                  <c:v>4.8E-10</c:v>
                </c:pt>
                <c:pt idx="20">
                  <c:v>4.5E-10</c:v>
                </c:pt>
                <c:pt idx="21">
                  <c:v>4.0000000000000001E-10</c:v>
                </c:pt>
                <c:pt idx="22">
                  <c:v>3.7999999999999998E-10</c:v>
                </c:pt>
                <c:pt idx="23">
                  <c:v>3.4999999999999998E-10</c:v>
                </c:pt>
                <c:pt idx="24">
                  <c:v>3.9E-10</c:v>
                </c:pt>
                <c:pt idx="25">
                  <c:v>3.7999999999999998E-10</c:v>
                </c:pt>
                <c:pt idx="26">
                  <c:v>1.2E-9</c:v>
                </c:pt>
                <c:pt idx="27">
                  <c:v>4.6999999999999999E-9</c:v>
                </c:pt>
                <c:pt idx="28">
                  <c:v>2.1000000000000002E-9</c:v>
                </c:pt>
                <c:pt idx="29">
                  <c:v>1.0999999999999999E-9</c:v>
                </c:pt>
                <c:pt idx="30">
                  <c:v>6.9999999999999996E-10</c:v>
                </c:pt>
                <c:pt idx="31">
                  <c:v>5.4E-10</c:v>
                </c:pt>
                <c:pt idx="32">
                  <c:v>4.6000000000000001E-10</c:v>
                </c:pt>
                <c:pt idx="33">
                  <c:v>4.2E-10</c:v>
                </c:pt>
                <c:pt idx="34">
                  <c:v>3.7999999999999998E-10</c:v>
                </c:pt>
                <c:pt idx="35">
                  <c:v>5.4999999999999996E-10</c:v>
                </c:pt>
                <c:pt idx="36">
                  <c:v>6.4000000000000002E-9</c:v>
                </c:pt>
                <c:pt idx="37">
                  <c:v>2.7999999999999998E-9</c:v>
                </c:pt>
                <c:pt idx="38">
                  <c:v>1.3000000000000001E-9</c:v>
                </c:pt>
                <c:pt idx="39">
                  <c:v>7.8999999999999996E-10</c:v>
                </c:pt>
                <c:pt idx="40">
                  <c:v>5.7999999999999996E-10</c:v>
                </c:pt>
                <c:pt idx="41">
                  <c:v>4.8E-10</c:v>
                </c:pt>
                <c:pt idx="42">
                  <c:v>4.3999999999999998E-10</c:v>
                </c:pt>
                <c:pt idx="43">
                  <c:v>4.0999999999999998E-10</c:v>
                </c:pt>
                <c:pt idx="44">
                  <c:v>3.9E-10</c:v>
                </c:pt>
                <c:pt idx="45">
                  <c:v>3.7999999999999998E-10</c:v>
                </c:pt>
                <c:pt idx="46">
                  <c:v>3.4999999999999998E-10</c:v>
                </c:pt>
                <c:pt idx="47">
                  <c:v>3.9E-10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8876728"/>
        <c:axId val="368877120"/>
      </c:lineChart>
      <c:catAx>
        <c:axId val="36887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877120"/>
        <c:crosses val="autoZero"/>
        <c:auto val="1"/>
        <c:lblAlgn val="ctr"/>
        <c:lblOffset val="100"/>
        <c:noMultiLvlLbl val="0"/>
      </c:catAx>
      <c:valAx>
        <c:axId val="368877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876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699687871943019"/>
          <c:y val="0.92900419463857487"/>
          <c:w val="0.30600624256113962"/>
          <c:h val="6.34731180916778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0B549-6620-494E-A13F-23E7828CC94D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2B7E4-C065-407E-9F0A-8E2C2CFFF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067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4F3E4-C858-4AE5-B995-0A79AD75B0C1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3FF59-81E7-4F1B-A9D1-0BF432984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7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7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74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66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46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1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6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21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26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36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2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621B2-CA58-4765-85C1-CE41A42E61DB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F8565-FEE3-4B3A-9C33-25370CA87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76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espace.cern.ch/elena-projec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space.cern.ch/elena-projec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hyperlink" Target="https://espace.cern.ch/elena-project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space.cern.ch/elena-projec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7732" y="2107332"/>
            <a:ext cx="443865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669722" y="2815120"/>
            <a:ext cx="4035378" cy="3040931"/>
            <a:chOff x="4211960" y="2873600"/>
            <a:chExt cx="4035378" cy="3040931"/>
          </a:xfrm>
        </p:grpSpPr>
        <p:pic>
          <p:nvPicPr>
            <p:cNvPr id="25" name="Picture 2" descr="ensemble 1 view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90" t="22715" r="25996" b="26818"/>
            <a:stretch/>
          </p:blipFill>
          <p:spPr bwMode="auto">
            <a:xfrm rot="8009617">
              <a:off x="5910299" y="3163050"/>
              <a:ext cx="2235111" cy="24389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Oval 25"/>
            <p:cNvSpPr/>
            <p:nvPr/>
          </p:nvSpPr>
          <p:spPr>
            <a:xfrm>
              <a:off x="4211960" y="3805140"/>
              <a:ext cx="529258" cy="497366"/>
            </a:xfrm>
            <a:prstGeom prst="ellipse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4422026" y="2873600"/>
              <a:ext cx="2176219" cy="9148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6" idx="3"/>
            </p:cNvCxnSpPr>
            <p:nvPr/>
          </p:nvCxnSpPr>
          <p:spPr>
            <a:xfrm>
              <a:off x="4289468" y="4229668"/>
              <a:ext cx="2353363" cy="1684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286656" y="2203"/>
            <a:ext cx="6540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BTVs @ ELENA </a:t>
            </a: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2016_10_27</a:t>
            </a:r>
            <a:endParaRPr lang="en-GB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423587">
            <a:off x="3421277" y="1758610"/>
            <a:ext cx="2375691" cy="2079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113209" y="1242914"/>
            <a:ext cx="854689" cy="22322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ELEN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741" y="3509969"/>
            <a:ext cx="766688" cy="76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" name="Straight Connector 40"/>
          <p:cNvCxnSpPr/>
          <p:nvPr/>
        </p:nvCxnSpPr>
        <p:spPr>
          <a:xfrm>
            <a:off x="0" y="771644"/>
            <a:ext cx="9130367" cy="0"/>
          </a:xfrm>
          <a:prstGeom prst="line">
            <a:avLst/>
          </a:prstGeom>
          <a:ln w="222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ELEN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00" y="16951"/>
            <a:ext cx="728588" cy="72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787814" y="3669013"/>
            <a:ext cx="1684573" cy="2539589"/>
            <a:chOff x="4318614" y="3694859"/>
            <a:chExt cx="1684573" cy="2539589"/>
          </a:xfrm>
        </p:grpSpPr>
        <p:sp>
          <p:nvSpPr>
            <p:cNvPr id="8" name="TextBox 7"/>
            <p:cNvSpPr txBox="1"/>
            <p:nvPr/>
          </p:nvSpPr>
          <p:spPr>
            <a:xfrm rot="4911">
              <a:off x="4463092" y="5588117"/>
              <a:ext cx="15400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Location of new BTVs</a:t>
              </a:r>
            </a:p>
            <a:p>
              <a:pPr algn="ctr"/>
              <a:r>
                <a:rPr lang="en-GB" sz="1200" b="1" dirty="0" smtClean="0"/>
                <a:t>Between Septum and Kicker</a:t>
              </a:r>
            </a:p>
          </p:txBody>
        </p:sp>
        <p:sp>
          <p:nvSpPr>
            <p:cNvPr id="22" name="Cross 21"/>
            <p:cNvSpPr/>
            <p:nvPr/>
          </p:nvSpPr>
          <p:spPr>
            <a:xfrm rot="19428867">
              <a:off x="4318614" y="3931387"/>
              <a:ext cx="288032" cy="285466"/>
            </a:xfrm>
            <a:prstGeom prst="plus">
              <a:avLst>
                <a:gd name="adj" fmla="val 3602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/>
            <p:cNvCxnSpPr>
              <a:stCxn id="8" idx="0"/>
              <a:endCxn id="26" idx="4"/>
            </p:cNvCxnSpPr>
            <p:nvPr/>
          </p:nvCxnSpPr>
          <p:spPr>
            <a:xfrm flipH="1" flipV="1">
              <a:off x="4418019" y="4224416"/>
              <a:ext cx="815583" cy="13637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ross 45"/>
            <p:cNvSpPr/>
            <p:nvPr/>
          </p:nvSpPr>
          <p:spPr>
            <a:xfrm rot="19428867">
              <a:off x="4382774" y="3694859"/>
              <a:ext cx="288032" cy="285466"/>
            </a:xfrm>
            <a:prstGeom prst="plus">
              <a:avLst>
                <a:gd name="adj" fmla="val 3602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722802" y="1459059"/>
            <a:ext cx="3998922" cy="901656"/>
            <a:chOff x="5253602" y="1484905"/>
            <a:chExt cx="3998922" cy="901656"/>
          </a:xfrm>
        </p:grpSpPr>
        <p:sp>
          <p:nvSpPr>
            <p:cNvPr id="13" name="TextBox 12"/>
            <p:cNvSpPr txBox="1"/>
            <p:nvPr/>
          </p:nvSpPr>
          <p:spPr>
            <a:xfrm>
              <a:off x="6360450" y="1586342"/>
              <a:ext cx="2892074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Relocation of </a:t>
              </a:r>
            </a:p>
            <a:p>
              <a:r>
                <a:rPr lang="en-GB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DE.BTV7045 -&gt; LNI.BTV.0015</a:t>
              </a:r>
            </a:p>
            <a:p>
              <a:r>
                <a:rPr lang="en-GB" sz="1600" b="1" dirty="0" smtClean="0"/>
                <a:t>AD Extraction line</a:t>
              </a:r>
              <a:endParaRPr lang="en-GB" sz="1600" b="1" dirty="0"/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flipH="1" flipV="1">
              <a:off x="5498698" y="1624056"/>
              <a:ext cx="861752" cy="3623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ross 32"/>
            <p:cNvSpPr/>
            <p:nvPr/>
          </p:nvSpPr>
          <p:spPr>
            <a:xfrm rot="19428867">
              <a:off x="5253602" y="1484905"/>
              <a:ext cx="288032" cy="285466"/>
            </a:xfrm>
            <a:prstGeom prst="plus">
              <a:avLst>
                <a:gd name="adj" fmla="val 3602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86860" y="2519627"/>
            <a:ext cx="162845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LNR.BTV.0117</a:t>
            </a:r>
            <a:endParaRPr lang="en-GB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GB" sz="1600" i="1" dirty="0" smtClean="0"/>
              <a:t>Circulating beam</a:t>
            </a:r>
            <a:endParaRPr lang="en-GB" sz="16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7337751" y="6063094"/>
            <a:ext cx="15084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LNR.BTV.0118</a:t>
            </a:r>
          </a:p>
          <a:p>
            <a:r>
              <a:rPr lang="en-GB" sz="1600" i="1" dirty="0" smtClean="0"/>
              <a:t>Injected beam</a:t>
            </a:r>
            <a:endParaRPr lang="en-GB" sz="1600" i="1" dirty="0"/>
          </a:p>
        </p:txBody>
      </p:sp>
      <p:cxnSp>
        <p:nvCxnSpPr>
          <p:cNvPr id="35" name="Straight Arrow Connector 34"/>
          <p:cNvCxnSpPr>
            <a:stCxn id="7" idx="1"/>
          </p:cNvCxnSpPr>
          <p:nvPr/>
        </p:nvCxnSpPr>
        <p:spPr>
          <a:xfrm flipH="1">
            <a:off x="6417464" y="2827404"/>
            <a:ext cx="769396" cy="1811136"/>
          </a:xfrm>
          <a:prstGeom prst="straightConnector1">
            <a:avLst/>
          </a:prstGeom>
          <a:ln w="3492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4" idx="1"/>
          </p:cNvCxnSpPr>
          <p:nvPr/>
        </p:nvCxnSpPr>
        <p:spPr>
          <a:xfrm flipH="1" flipV="1">
            <a:off x="6561481" y="5005257"/>
            <a:ext cx="776270" cy="1365614"/>
          </a:xfrm>
          <a:prstGeom prst="straightConnector1">
            <a:avLst/>
          </a:prstGeom>
          <a:ln w="3492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04724" y="745540"/>
            <a:ext cx="2954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BTVs for ELENA</a:t>
            </a:r>
            <a:r>
              <a:rPr lang="en-GB" sz="2800" b="1" dirty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6642556"/>
            <a:ext cx="1082348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800" i="1" dirty="0" err="1" smtClean="0"/>
              <a:t>S.Burger</a:t>
            </a:r>
            <a:r>
              <a:rPr lang="en-GB" sz="800" i="1" dirty="0" smtClean="0"/>
              <a:t>, </a:t>
            </a:r>
            <a:r>
              <a:rPr lang="en-GB" sz="800" i="1" dirty="0" err="1" smtClean="0"/>
              <a:t>A.Guerrero</a:t>
            </a:r>
            <a:endParaRPr lang="en-GB" sz="8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678647"/>
            <a:ext cx="10823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05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821768"/>
            <a:ext cx="2143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LNI.BTV.0015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771644"/>
            <a:ext cx="9130367" cy="0"/>
          </a:xfrm>
          <a:prstGeom prst="line">
            <a:avLst/>
          </a:prstGeom>
          <a:ln w="222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ELEN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00" y="16951"/>
            <a:ext cx="728588" cy="72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6656" y="2203"/>
            <a:ext cx="65917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BTVs @ ELENA </a:t>
            </a: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2016_05_27</a:t>
            </a:r>
            <a:endParaRPr lang="en-GB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2" t="11977" r="46103" b="38119"/>
          <a:stretch/>
        </p:blipFill>
        <p:spPr>
          <a:xfrm>
            <a:off x="594471" y="1562045"/>
            <a:ext cx="3456384" cy="36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2170" y="2924944"/>
            <a:ext cx="4624784" cy="34466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7670" y="1844824"/>
            <a:ext cx="3673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Installed </a:t>
            </a:r>
            <a:r>
              <a:rPr lang="en-GB" sz="1600" dirty="0" smtClean="0"/>
              <a:t>Q1 2016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B050"/>
                </a:solidFill>
              </a:rPr>
              <a:t>Operational – Waiting for beam...</a:t>
            </a:r>
            <a:endParaRPr lang="en-GB" sz="16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3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0" y="771644"/>
            <a:ext cx="9130367" cy="0"/>
          </a:xfrm>
          <a:prstGeom prst="line">
            <a:avLst/>
          </a:prstGeom>
          <a:ln w="222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2" descr="ELEN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00" y="16951"/>
            <a:ext cx="728588" cy="72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07504" y="764704"/>
            <a:ext cx="26718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LNR.BTVPA.0117</a:t>
            </a:r>
          </a:p>
          <a:p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LNR.BTVPA.0118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19" y="1744915"/>
            <a:ext cx="4122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Final vacuum tests were OK. Installation in LNR20 was done in July 16.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292080" y="6328970"/>
            <a:ext cx="28568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dirty="0" smtClean="0"/>
              <a:t>BTVs in LNR20 section of ELENA ready for operation</a:t>
            </a:r>
            <a:endParaRPr lang="en-GB" sz="10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6656" y="2203"/>
            <a:ext cx="65917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BTVs @ ELENA </a:t>
            </a: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2016_05_27</a:t>
            </a:r>
            <a:endParaRPr lang="en-GB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12201" r="8001" b="10101"/>
          <a:stretch/>
        </p:blipFill>
        <p:spPr>
          <a:xfrm>
            <a:off x="4807735" y="886010"/>
            <a:ext cx="3888432" cy="53285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328" y="228518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Vacuum </a:t>
            </a:r>
            <a:r>
              <a:rPr lang="en-GB" sz="1600" dirty="0"/>
              <a:t>and bake out finished mid October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53419" y="262373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Installation </a:t>
            </a:r>
            <a:r>
              <a:rPr lang="en-GB" sz="1600" dirty="0"/>
              <a:t>of: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the pneumatic </a:t>
            </a:r>
            <a:r>
              <a:rPr lang="en-GB" sz="1600" dirty="0" smtClean="0"/>
              <a:t>interfaces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69370" y="316400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the push-pull external </a:t>
            </a:r>
            <a:r>
              <a:rPr lang="en-GB" sz="1600" dirty="0" smtClean="0"/>
              <a:t>parts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71931" y="3468318"/>
            <a:ext cx="40706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the ‘Cloches’ (cameras + filter wheels + lights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531352" y="3989733"/>
            <a:ext cx="3611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EIS tests -&gt; OK on BTV side (LNR.BTV0117 in the access chain)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4223" y="4570073"/>
            <a:ext cx="3611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Documentation for Safety file has been transmitted to </a:t>
            </a:r>
            <a:r>
              <a:rPr lang="en-GB" sz="1600" dirty="0" err="1"/>
              <a:t>C.Alanzeau</a:t>
            </a:r>
            <a:endParaRPr lang="en-GB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89" t="9051" r="16137" b="10100"/>
          <a:stretch/>
        </p:blipFill>
        <p:spPr>
          <a:xfrm>
            <a:off x="4529969" y="1494349"/>
            <a:ext cx="4396054" cy="41280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0" t="1050" r="9001" b="25449"/>
          <a:stretch/>
        </p:blipFill>
        <p:spPr>
          <a:xfrm>
            <a:off x="4729832" y="982277"/>
            <a:ext cx="3744416" cy="50405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6" t="20723" b="21219"/>
          <a:stretch/>
        </p:blipFill>
        <p:spPr>
          <a:xfrm>
            <a:off x="4139952" y="1124745"/>
            <a:ext cx="4945160" cy="43204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0665" y="5680410"/>
            <a:ext cx="364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Operational- Waiting for the beam…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6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6" grpId="0"/>
      <p:bldP spid="7" grpId="0"/>
      <p:bldP spid="9" grpId="0"/>
      <p:bldP spid="10" grpId="0"/>
      <p:bldP spid="11" grpId="0"/>
      <p:bldP spid="1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5864" y="1050522"/>
            <a:ext cx="4954453" cy="2423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BTV ELENA – </a:t>
            </a:r>
            <a:r>
              <a:rPr lang="en-GB" sz="1350" b="1" dirty="0"/>
              <a:t>Pressure measurement during BTV </a:t>
            </a:r>
            <a:r>
              <a:rPr lang="en-GB" sz="1350" b="1" dirty="0" smtClean="0"/>
              <a:t>movement in Building 113</a:t>
            </a:r>
            <a:endParaRPr lang="en-GB" sz="1350" b="1" dirty="0"/>
          </a:p>
          <a:p>
            <a:pPr algn="just"/>
            <a:endParaRPr lang="en-GB" sz="1050" dirty="0"/>
          </a:p>
          <a:p>
            <a:pPr algn="just"/>
            <a:r>
              <a:rPr lang="en-GB" sz="1200" dirty="0"/>
              <a:t>Magnetic Push-Pull from UHV with CERN modifications:</a:t>
            </a:r>
          </a:p>
          <a:p>
            <a:pPr algn="just"/>
            <a:r>
              <a:rPr lang="en-GB" sz="1200" dirty="0"/>
              <a:t>	- replacement of FRELON© and PEEK© pieces by </a:t>
            </a:r>
            <a:r>
              <a:rPr lang="en-GB" sz="1200" dirty="0" err="1"/>
              <a:t>BeCu</a:t>
            </a:r>
            <a:endParaRPr lang="en-GB" sz="1200" dirty="0"/>
          </a:p>
          <a:p>
            <a:pPr algn="just"/>
            <a:r>
              <a:rPr lang="en-GB" sz="1200" dirty="0"/>
              <a:t>	- large grooves for better vacuum pumping</a:t>
            </a:r>
          </a:p>
          <a:p>
            <a:pPr algn="just"/>
            <a:r>
              <a:rPr lang="en-GB" sz="1200" dirty="0"/>
              <a:t>NEG Coated vacuum chamber</a:t>
            </a:r>
          </a:p>
          <a:p>
            <a:pPr algn="just"/>
            <a:r>
              <a:rPr lang="en-GB" sz="1200" dirty="0"/>
              <a:t>Initial vacuum pressure for this test in building 113 setup was ~3E-10 (1E11 reached after cooling a vacuum pump that was discovered still warm on the setup).</a:t>
            </a:r>
          </a:p>
          <a:p>
            <a:pPr algn="just"/>
            <a:r>
              <a:rPr lang="en-GB" sz="1200" dirty="0"/>
              <a:t>3 gauges for monitoring. 2 are represented here.</a:t>
            </a:r>
          </a:p>
          <a:p>
            <a:pPr algn="just"/>
            <a:endParaRPr lang="en-GB" sz="13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2185" b="15195"/>
          <a:stretch/>
        </p:blipFill>
        <p:spPr>
          <a:xfrm>
            <a:off x="5371567" y="1418446"/>
            <a:ext cx="3399905" cy="2319251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275519" y="3068960"/>
            <a:ext cx="4521862" cy="3376453"/>
            <a:chOff x="515386" y="2402382"/>
            <a:chExt cx="5877557" cy="4341408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79406232"/>
                </p:ext>
              </p:extLst>
            </p:nvPr>
          </p:nvGraphicFramePr>
          <p:xfrm>
            <a:off x="515386" y="2402382"/>
            <a:ext cx="5877557" cy="43414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296783" y="2964358"/>
              <a:ext cx="1648543" cy="353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Movement of BTV0117</a:t>
              </a:r>
            </a:p>
          </p:txBody>
        </p:sp>
        <p:cxnSp>
          <p:nvCxnSpPr>
            <p:cNvPr id="8" name="Straight Arrow Connector 7"/>
            <p:cNvCxnSpPr>
              <a:stCxn id="6" idx="2"/>
            </p:cNvCxnSpPr>
            <p:nvPr/>
          </p:nvCxnSpPr>
          <p:spPr>
            <a:xfrm flipH="1">
              <a:off x="1579417" y="3317446"/>
              <a:ext cx="541637" cy="3928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6" idx="2"/>
            </p:cNvCxnSpPr>
            <p:nvPr/>
          </p:nvCxnSpPr>
          <p:spPr>
            <a:xfrm>
              <a:off x="2121054" y="3317446"/>
              <a:ext cx="271663" cy="1583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218390" y="3725878"/>
              <a:ext cx="727593" cy="317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/>
                <a:t>Screen IN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40182" y="3464102"/>
              <a:ext cx="838023" cy="317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/>
                <a:t>Screen OUT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15001" y="3826791"/>
              <a:ext cx="1648543" cy="353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Movement of BTV0118</a:t>
              </a:r>
            </a:p>
          </p:txBody>
        </p:sp>
        <p:cxnSp>
          <p:nvCxnSpPr>
            <p:cNvPr id="23" name="Straight Arrow Connector 22"/>
            <p:cNvCxnSpPr>
              <a:stCxn id="22" idx="2"/>
            </p:cNvCxnSpPr>
            <p:nvPr/>
          </p:nvCxnSpPr>
          <p:spPr>
            <a:xfrm flipH="1">
              <a:off x="3997637" y="4179878"/>
              <a:ext cx="541636" cy="3928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22" idx="2"/>
            </p:cNvCxnSpPr>
            <p:nvPr/>
          </p:nvCxnSpPr>
          <p:spPr>
            <a:xfrm>
              <a:off x="4539272" y="4179878"/>
              <a:ext cx="456675" cy="6370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636608" y="4588310"/>
              <a:ext cx="727593" cy="317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/>
                <a:t>Screen IN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69617" y="4816933"/>
              <a:ext cx="838023" cy="317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/>
                <a:t>Screen OUT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480470" y="1050521"/>
            <a:ext cx="7026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Gauges</a:t>
            </a:r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>
          <a:xfrm flipH="1">
            <a:off x="5873288" y="1350603"/>
            <a:ext cx="958496" cy="8034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2"/>
          </p:cNvCxnSpPr>
          <p:nvPr/>
        </p:nvCxnSpPr>
        <p:spPr>
          <a:xfrm>
            <a:off x="6831784" y="1350603"/>
            <a:ext cx="912301" cy="184414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951077" y="4240810"/>
            <a:ext cx="406974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50" b="1" dirty="0"/>
              <a:t>Conclusion</a:t>
            </a:r>
          </a:p>
          <a:p>
            <a:pPr algn="just"/>
            <a:r>
              <a:rPr lang="en-GB" sz="1050" dirty="0"/>
              <a:t>Pressure </a:t>
            </a:r>
            <a:r>
              <a:rPr lang="en-GB" sz="1050" dirty="0" smtClean="0"/>
              <a:t>rising with </a:t>
            </a:r>
            <a:r>
              <a:rPr lang="en-GB" sz="1050" dirty="0"/>
              <a:t>a level between 5E-9 and 2E-8 during movement.</a:t>
            </a:r>
          </a:p>
          <a:p>
            <a:pPr algn="just"/>
            <a:r>
              <a:rPr lang="en-GB" sz="1050" dirty="0"/>
              <a:t>Vacuum gets back to initial values after few seconds.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25814" y="3194746"/>
            <a:ext cx="4456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Pe2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371567" y="2302432"/>
            <a:ext cx="7654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SVT </a:t>
            </a:r>
            <a:r>
              <a:rPr lang="en-GB" sz="1350" dirty="0" err="1">
                <a:solidFill>
                  <a:schemeClr val="bg1"/>
                </a:solidFill>
              </a:rPr>
              <a:t>Neg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25813" y="5733951"/>
            <a:ext cx="16450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i="1" dirty="0"/>
              <a:t>2016_07_04 </a:t>
            </a:r>
            <a:r>
              <a:rPr lang="en-GB" sz="900" i="1" dirty="0" err="1"/>
              <a:t>S.Burger</a:t>
            </a:r>
            <a:r>
              <a:rPr lang="en-GB" sz="900" i="1" dirty="0"/>
              <a:t>/</a:t>
            </a:r>
            <a:r>
              <a:rPr lang="en-GB" sz="900" i="1" dirty="0" err="1"/>
              <a:t>Y.Delaup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3158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0" y="771644"/>
            <a:ext cx="9130367" cy="0"/>
          </a:xfrm>
          <a:prstGeom prst="line">
            <a:avLst/>
          </a:prstGeom>
          <a:ln w="222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2" descr="ELEN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00" y="16951"/>
            <a:ext cx="728588" cy="72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162880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/>
              <a:t>Vacuum </a:t>
            </a:r>
            <a:r>
              <a:rPr lang="en-GB" sz="1600" b="1" dirty="0" smtClean="0"/>
              <a:t>performance in LNR20</a:t>
            </a:r>
            <a:endParaRPr lang="en-GB" sz="1600" dirty="0"/>
          </a:p>
          <a:p>
            <a:pPr algn="just"/>
            <a:endParaRPr lang="en-GB" sz="16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algn="just"/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86656" y="2203"/>
            <a:ext cx="65917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BTVs @ ELENA </a:t>
            </a:r>
            <a:r>
              <a:rPr lang="en-GB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2016_05_27</a:t>
            </a:r>
            <a:endParaRPr lang="en-GB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63" b="54364"/>
          <a:stretch/>
        </p:blipFill>
        <p:spPr>
          <a:xfrm>
            <a:off x="1475656" y="2564904"/>
            <a:ext cx="5832648" cy="1728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0674" y="2514411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1E-9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2165" y="405793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1E-10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000754" y="4859868"/>
            <a:ext cx="2561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~5 to 10x less than in lab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671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18460</TotalTime>
  <Words>223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Burger</dc:creator>
  <cp:lastModifiedBy>Stephane Burger</cp:lastModifiedBy>
  <cp:revision>119</cp:revision>
  <cp:lastPrinted>2015-03-18T14:52:08Z</cp:lastPrinted>
  <dcterms:created xsi:type="dcterms:W3CDTF">2014-09-02T08:42:03Z</dcterms:created>
  <dcterms:modified xsi:type="dcterms:W3CDTF">2016-10-27T08:07:57Z</dcterms:modified>
</cp:coreProperties>
</file>