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59" r:id="rId6"/>
    <p:sldId id="260" r:id="rId7"/>
    <p:sldId id="261" r:id="rId8"/>
    <p:sldId id="295" r:id="rId9"/>
    <p:sldId id="262" r:id="rId10"/>
    <p:sldId id="298" r:id="rId11"/>
    <p:sldId id="296" r:id="rId12"/>
    <p:sldId id="297" r:id="rId13"/>
    <p:sldId id="294" r:id="rId14"/>
    <p:sldId id="299" r:id="rId15"/>
    <p:sldId id="309" r:id="rId16"/>
    <p:sldId id="311" r:id="rId17"/>
    <p:sldId id="312" r:id="rId18"/>
    <p:sldId id="314" r:id="rId19"/>
    <p:sldId id="316" r:id="rId20"/>
    <p:sldId id="313" r:id="rId21"/>
    <p:sldId id="315" r:id="rId22"/>
    <p:sldId id="304" r:id="rId23"/>
    <p:sldId id="292" r:id="rId24"/>
    <p:sldId id="29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29528" autoAdjust="0"/>
    <p:restoredTop sz="94660"/>
  </p:normalViewPr>
  <p:slideViewPr>
    <p:cSldViewPr>
      <p:cViewPr varScale="1">
        <p:scale>
          <a:sx n="125" d="100"/>
          <a:sy n="125" d="100"/>
        </p:scale>
        <p:origin x="-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6007F-FE3A-F44D-9047-07DE94646376}" type="datetimeFigureOut">
              <a:rPr lang="en-US" smtClean="0"/>
              <a:t>28/03/17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4E905-DDD3-9447-8932-F8C2E21EB70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1330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28/03/17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785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986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It is widely accepted that technological progress is responsible for up to </a:t>
            </a:r>
            <a:r>
              <a:rPr lang="en-US" b="1" dirty="0" smtClean="0">
                <a:latin typeface="Calibri" charset="0"/>
                <a:ea typeface="MS PGothic" charset="0"/>
                <a:cs typeface="MS PGothic" charset="0"/>
              </a:rPr>
              <a:t>one-half the growth </a:t>
            </a:r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of the U.S. economy and is the principal driving force in </a:t>
            </a:r>
            <a:r>
              <a:rPr lang="en-US" b="1" dirty="0" smtClean="0">
                <a:latin typeface="Calibri" charset="0"/>
                <a:ea typeface="MS PGothic" charset="0"/>
                <a:cs typeface="MS PGothic" charset="0"/>
              </a:rPr>
              <a:t>long-term economic growth </a:t>
            </a:r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and increases in our standard of living.</a:t>
            </a:r>
          </a:p>
          <a:p>
            <a:pPr algn="l"/>
            <a:r>
              <a:rPr lang="en-US" sz="1200" b="1" i="1" dirty="0" smtClean="0"/>
              <a:t>Congressional Research Service</a:t>
            </a:r>
          </a:p>
          <a:p>
            <a:pPr algn="l"/>
            <a:r>
              <a:rPr lang="en-US" sz="1200" b="1" dirty="0" smtClean="0"/>
              <a:t>Technology Transfer: Use of Federally Funded Research and Development</a:t>
            </a:r>
          </a:p>
          <a:p>
            <a:pPr algn="l"/>
            <a:r>
              <a:rPr lang="en-US" sz="1200" dirty="0" smtClean="0"/>
              <a:t>Wendy H. Schacht</a:t>
            </a:r>
          </a:p>
          <a:p>
            <a:pPr algn="l"/>
            <a:r>
              <a:rPr lang="en-US" sz="1200" dirty="0" smtClean="0"/>
              <a:t>Specialist in Science and Technology Policy</a:t>
            </a:r>
          </a:p>
          <a:p>
            <a:pPr algn="l"/>
            <a:r>
              <a:rPr lang="en-US" sz="1200" dirty="0" smtClean="0"/>
              <a:t>December 3, 2012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82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1" y="381000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3" y="6324601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2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1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1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3.jpe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hyperlink" Target="https://indico.cern.ch/event/518497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</a:t>
            </a:r>
            <a:r>
              <a:rPr lang="it-IT" dirty="0" err="1"/>
              <a:t>industry</a:t>
            </a:r>
            <a:r>
              <a:rPr lang="it-IT" dirty="0"/>
              <a:t> session </a:t>
            </a:r>
            <a:r>
              <a:rPr lang="it-IT" dirty="0" err="1"/>
              <a:t>at</a:t>
            </a:r>
            <a:r>
              <a:rPr lang="it-IT" dirty="0"/>
              <a:t> the Advanced </a:t>
            </a:r>
            <a:r>
              <a:rPr lang="it-IT" dirty="0" err="1"/>
              <a:t>Low</a:t>
            </a:r>
            <a:r>
              <a:rPr lang="it-IT" dirty="0"/>
              <a:t> </a:t>
            </a:r>
            <a:r>
              <a:rPr lang="it-IT" dirty="0" err="1"/>
              <a:t>Emittance</a:t>
            </a:r>
            <a:r>
              <a:rPr lang="it-IT" dirty="0"/>
              <a:t> Rings Technology (ALERT) workshop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R. Geometrante </a:t>
            </a:r>
            <a:r>
              <a:rPr lang="mr-IN" dirty="0" smtClean="0"/>
              <a:t>–</a:t>
            </a:r>
            <a:r>
              <a:rPr lang="en-US" dirty="0" smtClean="0"/>
              <a:t> Kyma </a:t>
            </a:r>
            <a:r>
              <a:rPr lang="en-US" dirty="0" err="1" smtClean="0"/>
              <a:t>S.r.l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066800" y="6370638"/>
            <a:ext cx="7543800" cy="182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524000" y="51054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With contributions </a:t>
            </a:r>
            <a:r>
              <a:rPr lang="en-US" dirty="0" smtClean="0"/>
              <a:t>from </a:t>
            </a:r>
            <a:r>
              <a:rPr lang="en-US" dirty="0"/>
              <a:t>E. </a:t>
            </a:r>
            <a:r>
              <a:rPr lang="en-US" dirty="0" err="1" smtClean="0"/>
              <a:t>Karantzoulis</a:t>
            </a:r>
            <a:r>
              <a:rPr lang="en-US" dirty="0" smtClean="0"/>
              <a:t>, Y</a:t>
            </a:r>
            <a:r>
              <a:rPr lang="en-US" dirty="0"/>
              <a:t>. </a:t>
            </a:r>
            <a:r>
              <a:rPr lang="en-US" dirty="0" err="1" smtClean="0"/>
              <a:t>Papaphilippou</a:t>
            </a:r>
            <a:r>
              <a:rPr lang="en-US" dirty="0" smtClean="0"/>
              <a:t> and R. </a:t>
            </a:r>
            <a:r>
              <a:rPr lang="en-US" dirty="0" err="1" smtClean="0"/>
              <a:t>Bartolini</a:t>
            </a:r>
            <a:r>
              <a:rPr lang="en-US" dirty="0" smtClean="0"/>
              <a:t> </a:t>
            </a:r>
          </a:p>
          <a:p>
            <a:r>
              <a:rPr lang="en-US" dirty="0" smtClean="0"/>
              <a:t>Special thanks to all participants for stimulating and interesting remarks during discussions.</a:t>
            </a:r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76200"/>
            <a:ext cx="4572000" cy="1219200"/>
          </a:xfrm>
        </p:spPr>
        <p:txBody>
          <a:bodyPr/>
          <a:lstStyle/>
          <a:p>
            <a:r>
              <a:rPr lang="en-US" dirty="0" smtClean="0"/>
              <a:t>Interaction </a:t>
            </a:r>
            <a:br>
              <a:rPr lang="en-US" dirty="0" smtClean="0"/>
            </a:br>
            <a:r>
              <a:rPr lang="en-US" dirty="0" smtClean="0"/>
              <a:t>Institutes-Industries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1828801"/>
            <a:ext cx="82296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75000"/>
                  </a:schemeClr>
                </a:solidFill>
              </a:rPr>
              <a:t>Collaboration with Industry</a:t>
            </a:r>
          </a:p>
          <a:p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The main objective of the industry session was to expose to the industrial partners a number of 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key technologies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driven by the design of ultra-low </a:t>
            </a:r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emittance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rings. </a:t>
            </a:r>
          </a:p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Particular emphasis were given on the 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prototyping aspects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of several low </a:t>
            </a:r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emittance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rings technologies, including Insertion Devices, Magnets and alignment, kicker systems, RF technology, vacuum systems and instrumentation. </a:t>
            </a:r>
          </a:p>
          <a:p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Laboratory procurement rules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and </a:t>
            </a:r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K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nowledge </a:t>
            </a:r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T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echnology Transfer (KTT)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aspects were also discussed together with various aspects of industry/laboratory/university partnerships.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3" name="Picture 2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557" y="0"/>
            <a:ext cx="1544444" cy="1371600"/>
          </a:xfrm>
          <a:prstGeom prst="rect">
            <a:avLst/>
          </a:prstGeom>
        </p:spPr>
      </p:pic>
      <p:sp>
        <p:nvSpPr>
          <p:cNvPr id="8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10</a:t>
            </a:fld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607369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828801"/>
            <a:ext cx="8153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rmAutofit/>
          </a:bodyPr>
          <a:lstStyle/>
          <a:p>
            <a:pPr>
              <a:buNone/>
            </a:pPr>
            <a:r>
              <a:rPr lang="en-US" sz="2900" b="1" dirty="0" smtClean="0"/>
              <a:t>Collaboration with industry </a:t>
            </a:r>
            <a:r>
              <a:rPr lang="en-US" sz="1600" dirty="0" smtClean="0"/>
              <a:t>Chair</a:t>
            </a:r>
            <a:r>
              <a:rPr lang="en-US" sz="1600" dirty="0"/>
              <a:t>: </a:t>
            </a:r>
            <a:r>
              <a:rPr lang="en-US" sz="1600" dirty="0" smtClean="0"/>
              <a:t>R. Geometrante (Kyma)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it-IT" sz="1900" dirty="0" smtClean="0"/>
              <a:t>SAES </a:t>
            </a:r>
            <a:r>
              <a:rPr lang="it-IT" sz="1900" dirty="0" err="1"/>
              <a:t>group</a:t>
            </a:r>
            <a:r>
              <a:rPr lang="it-IT" sz="1900" dirty="0"/>
              <a:t> </a:t>
            </a:r>
            <a:r>
              <a:rPr lang="it-IT" sz="1900" dirty="0" err="1"/>
              <a:t>activity</a:t>
            </a:r>
            <a:r>
              <a:rPr lang="it-IT" sz="1900" dirty="0"/>
              <a:t> in </a:t>
            </a:r>
            <a:r>
              <a:rPr lang="it-IT" sz="1900" dirty="0" err="1"/>
              <a:t>accelerator</a:t>
            </a:r>
            <a:r>
              <a:rPr lang="it-IT" sz="1900" dirty="0"/>
              <a:t> </a:t>
            </a:r>
            <a:r>
              <a:rPr lang="it-IT" sz="1900" dirty="0" err="1" smtClean="0"/>
              <a:t>technology</a:t>
            </a:r>
            <a:r>
              <a:rPr lang="it-IT" sz="1900" dirty="0" smtClean="0"/>
              <a:t>, Paolo </a:t>
            </a:r>
            <a:r>
              <a:rPr lang="it-IT" sz="1900" dirty="0"/>
              <a:t>Manini (SAES </a:t>
            </a:r>
            <a:r>
              <a:rPr lang="it-IT" sz="1900" dirty="0" err="1"/>
              <a:t>Getters</a:t>
            </a:r>
            <a:r>
              <a:rPr lang="it-IT" sz="1900" dirty="0"/>
              <a:t> SpA) </a:t>
            </a:r>
          </a:p>
          <a:p>
            <a:pPr lvl="1"/>
            <a:r>
              <a:rPr lang="it-IT" sz="1900" dirty="0"/>
              <a:t>Strumenti scientifici CINEL: a </a:t>
            </a:r>
            <a:r>
              <a:rPr lang="it-IT" sz="1900" dirty="0" err="1"/>
              <a:t>reliable</a:t>
            </a:r>
            <a:r>
              <a:rPr lang="it-IT" sz="1900" dirty="0"/>
              <a:t> </a:t>
            </a:r>
            <a:r>
              <a:rPr lang="it-IT" sz="1900" dirty="0" err="1"/>
              <a:t>supplier</a:t>
            </a:r>
            <a:r>
              <a:rPr lang="it-IT" sz="1900" dirty="0"/>
              <a:t> for </a:t>
            </a:r>
            <a:r>
              <a:rPr lang="it-IT" sz="1900" dirty="0" err="1"/>
              <a:t>products</a:t>
            </a:r>
            <a:r>
              <a:rPr lang="it-IT" sz="1900" dirty="0"/>
              <a:t> </a:t>
            </a:r>
            <a:r>
              <a:rPr lang="it-IT" sz="1900" dirty="0" err="1"/>
              <a:t>as</a:t>
            </a:r>
            <a:r>
              <a:rPr lang="it-IT" sz="1900" dirty="0"/>
              <a:t> </a:t>
            </a:r>
            <a:r>
              <a:rPr lang="it-IT" sz="1900" dirty="0" err="1"/>
              <a:t>well</a:t>
            </a:r>
            <a:r>
              <a:rPr lang="it-IT" sz="1900" dirty="0"/>
              <a:t> </a:t>
            </a:r>
            <a:r>
              <a:rPr lang="it-IT" sz="1900" dirty="0" err="1"/>
              <a:t>as</a:t>
            </a:r>
            <a:r>
              <a:rPr lang="it-IT" sz="1900" dirty="0"/>
              <a:t> a </a:t>
            </a:r>
            <a:r>
              <a:rPr lang="it-IT" sz="1900" dirty="0" err="1"/>
              <a:t>skillful</a:t>
            </a:r>
            <a:r>
              <a:rPr lang="it-IT" sz="1900" dirty="0"/>
              <a:t> partner for R&amp;D </a:t>
            </a:r>
            <a:r>
              <a:rPr lang="it-IT" sz="1900" dirty="0" err="1" smtClean="0"/>
              <a:t>projects</a:t>
            </a:r>
            <a:r>
              <a:rPr lang="it-IT" sz="1900" dirty="0" smtClean="0"/>
              <a:t>, </a:t>
            </a:r>
            <a:r>
              <a:rPr lang="it-IT" sz="1900" dirty="0"/>
              <a:t>Riccardo </a:t>
            </a:r>
            <a:r>
              <a:rPr lang="it-IT" sz="1900" dirty="0" err="1"/>
              <a:t>Signorato</a:t>
            </a:r>
            <a:r>
              <a:rPr lang="it-IT" sz="1900" dirty="0"/>
              <a:t> (CINEL) </a:t>
            </a:r>
          </a:p>
          <a:p>
            <a:pPr lvl="1"/>
            <a:r>
              <a:rPr lang="it-IT" sz="1900" dirty="0" err="1"/>
              <a:t>SiC</a:t>
            </a:r>
            <a:r>
              <a:rPr lang="it-IT" sz="1900" dirty="0"/>
              <a:t> MOSFET &amp; </a:t>
            </a:r>
            <a:r>
              <a:rPr lang="it-IT" sz="1900" dirty="0" err="1"/>
              <a:t>Diode</a:t>
            </a:r>
            <a:r>
              <a:rPr lang="it-IT" sz="1900" dirty="0"/>
              <a:t> </a:t>
            </a:r>
            <a:r>
              <a:rPr lang="it-IT" sz="1900" dirty="0" err="1" smtClean="0"/>
              <a:t>Roadmap</a:t>
            </a:r>
            <a:r>
              <a:rPr lang="it-IT" sz="1900" dirty="0" smtClean="0"/>
              <a:t>, </a:t>
            </a:r>
            <a:r>
              <a:rPr lang="it-IT" sz="1900" dirty="0"/>
              <a:t>Wolfgang </a:t>
            </a:r>
            <a:r>
              <a:rPr lang="it-IT" sz="1900" dirty="0" err="1"/>
              <a:t>Knitterscheidt</a:t>
            </a:r>
            <a:r>
              <a:rPr lang="it-IT" sz="1900" dirty="0"/>
              <a:t> (</a:t>
            </a:r>
            <a:r>
              <a:rPr lang="it-IT" sz="1900" dirty="0" err="1"/>
              <a:t>eurocomp</a:t>
            </a:r>
            <a:r>
              <a:rPr lang="it-IT" sz="1900" dirty="0"/>
              <a:t>) </a:t>
            </a:r>
          </a:p>
          <a:p>
            <a:pPr lvl="1"/>
            <a:r>
              <a:rPr lang="it-IT" sz="1900" dirty="0" err="1"/>
              <a:t>Superconducting</a:t>
            </a:r>
            <a:r>
              <a:rPr lang="it-IT" sz="1900" dirty="0"/>
              <a:t> </a:t>
            </a:r>
            <a:r>
              <a:rPr lang="it-IT" sz="1900" dirty="0" smtClean="0"/>
              <a:t>undulators, Cristian </a:t>
            </a:r>
            <a:r>
              <a:rPr lang="it-IT" sz="1900" dirty="0" err="1"/>
              <a:t>Boffo</a:t>
            </a:r>
            <a:r>
              <a:rPr lang="it-IT" sz="1900" dirty="0"/>
              <a:t> (</a:t>
            </a:r>
            <a:r>
              <a:rPr lang="it-IT" sz="1900" dirty="0" err="1"/>
              <a:t>Babcock</a:t>
            </a:r>
            <a:r>
              <a:rPr lang="it-IT" sz="1900" dirty="0"/>
              <a:t> </a:t>
            </a:r>
            <a:r>
              <a:rPr lang="it-IT" sz="1900" dirty="0" err="1"/>
              <a:t>Noell</a:t>
            </a:r>
            <a:r>
              <a:rPr lang="it-IT" sz="1900" dirty="0"/>
              <a:t> </a:t>
            </a:r>
            <a:r>
              <a:rPr lang="it-IT" sz="1900" dirty="0" err="1"/>
              <a:t>GmbH</a:t>
            </a:r>
            <a:r>
              <a:rPr lang="it-IT" sz="1900" dirty="0"/>
              <a:t>) </a:t>
            </a:r>
          </a:p>
          <a:p>
            <a:pPr lvl="1"/>
            <a:r>
              <a:rPr lang="it-IT" sz="1900" dirty="0"/>
              <a:t>KYMA: a success story of </a:t>
            </a:r>
            <a:r>
              <a:rPr lang="it-IT" sz="1900" dirty="0" err="1"/>
              <a:t>technology</a:t>
            </a:r>
            <a:r>
              <a:rPr lang="it-IT" sz="1900" dirty="0"/>
              <a:t> transfer and </a:t>
            </a:r>
            <a:r>
              <a:rPr lang="it-IT" sz="1900" dirty="0" err="1"/>
              <a:t>strategic</a:t>
            </a:r>
            <a:r>
              <a:rPr lang="it-IT" sz="1900" dirty="0"/>
              <a:t> </a:t>
            </a:r>
            <a:r>
              <a:rPr lang="it-IT" sz="1900" dirty="0" err="1" smtClean="0"/>
              <a:t>partnerships</a:t>
            </a:r>
            <a:r>
              <a:rPr lang="it-IT" sz="1900" dirty="0" smtClean="0"/>
              <a:t>, Raffaella Geometrante (</a:t>
            </a:r>
            <a:r>
              <a:rPr lang="it-IT" sz="1900" dirty="0"/>
              <a:t>KYMA) </a:t>
            </a:r>
          </a:p>
          <a:p>
            <a:pPr lvl="1"/>
            <a:r>
              <a:rPr lang="it-IT" sz="1900" dirty="0" err="1"/>
              <a:t>Tunga</a:t>
            </a:r>
            <a:r>
              <a:rPr lang="it-IT" sz="1900" dirty="0"/>
              <a:t> </a:t>
            </a:r>
            <a:r>
              <a:rPr lang="it-IT" sz="1900" dirty="0" err="1"/>
              <a:t>Lyft</a:t>
            </a:r>
            <a:r>
              <a:rPr lang="it-IT" sz="1900" dirty="0"/>
              <a:t> - </a:t>
            </a:r>
            <a:r>
              <a:rPr lang="it-IT" sz="1900" dirty="0" err="1"/>
              <a:t>Installations</a:t>
            </a:r>
            <a:r>
              <a:rPr lang="it-IT" sz="1900" dirty="0"/>
              <a:t> </a:t>
            </a:r>
            <a:r>
              <a:rPr lang="it-IT" sz="1900" dirty="0" err="1"/>
              <a:t>at</a:t>
            </a:r>
            <a:r>
              <a:rPr lang="it-IT" sz="1900" dirty="0"/>
              <a:t> MAXIV, Olle </a:t>
            </a:r>
            <a:r>
              <a:rPr lang="it-IT" sz="1900" dirty="0" err="1"/>
              <a:t>Torsteni</a:t>
            </a:r>
            <a:r>
              <a:rPr lang="it-IT" sz="1900" dirty="0"/>
              <a:t> (</a:t>
            </a:r>
            <a:r>
              <a:rPr lang="it-IT" sz="1900" dirty="0" err="1"/>
              <a:t>Tunga</a:t>
            </a:r>
            <a:r>
              <a:rPr lang="it-IT" sz="1900" dirty="0"/>
              <a:t> </a:t>
            </a:r>
            <a:r>
              <a:rPr lang="it-IT" sz="1900" dirty="0" err="1"/>
              <a:t>Lyft</a:t>
            </a:r>
            <a:r>
              <a:rPr lang="it-IT" sz="1900" dirty="0"/>
              <a:t>) </a:t>
            </a:r>
          </a:p>
          <a:p>
            <a:pPr lvl="1"/>
            <a:endParaRPr lang="en-US" altLang="en-US" sz="19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11</a:t>
            </a:fld>
            <a:endParaRPr lang="it-IT" sz="1600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895601" y="76200"/>
            <a:ext cx="4648200" cy="12192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>
                <a:ea typeface="Verdana" pitchFamily="34" charset="0"/>
                <a:cs typeface="Verdana" pitchFamily="34" charset="0"/>
              </a:rPr>
              <a:t>Technical challenges and </a:t>
            </a:r>
            <a:r>
              <a:rPr lang="en-GB" dirty="0" smtClean="0">
                <a:ea typeface="Verdana" pitchFamily="34" charset="0"/>
                <a:cs typeface="Verdana" pitchFamily="34" charset="0"/>
              </a:rPr>
              <a:t>R</a:t>
            </a:r>
            <a:r>
              <a:rPr lang="en-GB" dirty="0">
                <a:ea typeface="Verdana" pitchFamily="34" charset="0"/>
                <a:cs typeface="Verdana" pitchFamily="34" charset="0"/>
              </a:rPr>
              <a:t>&amp;D needed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  <p:pic>
        <p:nvPicPr>
          <p:cNvPr id="15" name="Picture 14" descr="Screen Shot 2017-03-27 at 17.58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4495800" cy="1970823"/>
          </a:xfrm>
          <a:prstGeom prst="rect">
            <a:avLst/>
          </a:prstGeom>
        </p:spPr>
      </p:pic>
      <p:pic>
        <p:nvPicPr>
          <p:cNvPr id="9" name="Picture 8" descr="Screen Shot 2017-03-27 at 17.50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057400"/>
            <a:ext cx="4495800" cy="3218848"/>
          </a:xfrm>
          <a:prstGeom prst="rect">
            <a:avLst/>
          </a:prstGeom>
        </p:spPr>
      </p:pic>
      <p:pic>
        <p:nvPicPr>
          <p:cNvPr id="12" name="Picture 11" descr="Screen Shot 2017-03-27 at 17.54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609600"/>
            <a:ext cx="4715285" cy="2544055"/>
          </a:xfrm>
          <a:prstGeom prst="rect">
            <a:avLst/>
          </a:prstGeom>
        </p:spPr>
      </p:pic>
      <p:pic>
        <p:nvPicPr>
          <p:cNvPr id="13" name="Picture 12" descr="Screen Shot 2017-03-27 at 17.55.0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438400"/>
            <a:ext cx="4648200" cy="3479534"/>
          </a:xfrm>
          <a:prstGeom prst="rect">
            <a:avLst/>
          </a:prstGeom>
        </p:spPr>
      </p:pic>
      <p:pic>
        <p:nvPicPr>
          <p:cNvPr id="14" name="Picture 13" descr="Screen Shot 2017-03-27 at 17.57.1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962400"/>
            <a:ext cx="4648200" cy="2886822"/>
          </a:xfrm>
          <a:prstGeom prst="rect">
            <a:avLst/>
          </a:prstGeom>
        </p:spPr>
      </p:pic>
      <p:pic>
        <p:nvPicPr>
          <p:cNvPr id="16" name="Picture 15" descr="Screen Shot 2017-03-27 at 18.01.3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8756"/>
            <a:ext cx="4495800" cy="260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41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228600" y="1524000"/>
            <a:ext cx="8763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rmAutofit fontScale="62500" lnSpcReduction="20000"/>
          </a:bodyPr>
          <a:lstStyle/>
          <a:p>
            <a:pPr marL="0" indent="0">
              <a:buNone/>
            </a:pPr>
            <a:r>
              <a:rPr lang="en-GB" altLang="en-US" sz="3600" b="1" dirty="0" smtClean="0"/>
              <a:t>Knowledge and Technology Transfer </a:t>
            </a:r>
            <a:r>
              <a:rPr lang="en-GB" altLang="en-US" sz="3600" b="1" dirty="0"/>
              <a:t>(</a:t>
            </a:r>
            <a:r>
              <a:rPr lang="en-GB" altLang="en-US" sz="3600" b="1" dirty="0" smtClean="0"/>
              <a:t>KTT</a:t>
            </a:r>
            <a:r>
              <a:rPr lang="en-GB" altLang="en-US" sz="3600" b="1" dirty="0"/>
              <a:t>)</a:t>
            </a:r>
          </a:p>
          <a:p>
            <a:pPr marL="0" indent="0">
              <a:buNone/>
            </a:pPr>
            <a:r>
              <a:rPr lang="en-GB" altLang="en-US" sz="3600" dirty="0"/>
              <a:t>The </a:t>
            </a:r>
            <a:r>
              <a:rPr lang="en-GB" altLang="en-US" sz="3600" dirty="0" smtClean="0"/>
              <a:t>technology and </a:t>
            </a:r>
            <a:r>
              <a:rPr lang="en-GB" altLang="en-US" sz="3600" dirty="0"/>
              <a:t>expertise generated </a:t>
            </a:r>
            <a:r>
              <a:rPr lang="en-GB" altLang="en-US" sz="3600" dirty="0" smtClean="0"/>
              <a:t>in Research Institutes may </a:t>
            </a:r>
            <a:r>
              <a:rPr lang="en-GB" altLang="en-US" sz="3600" dirty="0"/>
              <a:t>have application beyond the immediate goals </a:t>
            </a:r>
            <a:r>
              <a:rPr lang="en-GB" altLang="en-US" sz="3600" dirty="0" smtClean="0"/>
              <a:t>or </a:t>
            </a:r>
            <a:r>
              <a:rPr lang="en-GB" altLang="en-US" sz="3600" dirty="0"/>
              <a:t>intent </a:t>
            </a:r>
            <a:r>
              <a:rPr lang="en-GB" altLang="en-US" sz="3600" dirty="0" smtClean="0"/>
              <a:t>and could </a:t>
            </a:r>
            <a:r>
              <a:rPr lang="en-GB" altLang="en-US" sz="3600" dirty="0"/>
              <a:t>have market value if further developed by the </a:t>
            </a:r>
            <a:r>
              <a:rPr lang="en-GB" altLang="en-US" sz="3600" dirty="0" smtClean="0"/>
              <a:t>industrial community.</a:t>
            </a:r>
          </a:p>
          <a:p>
            <a:pPr marL="0" indent="0">
              <a:buNone/>
            </a:pPr>
            <a:endParaRPr lang="en-GB" altLang="en-US" sz="3600" dirty="0" smtClean="0"/>
          </a:p>
          <a:p>
            <a:pPr marL="0" indent="0">
              <a:buNone/>
            </a:pPr>
            <a:r>
              <a:rPr lang="en-GB" altLang="en-US" sz="3600" b="1" i="1" dirty="0" smtClean="0"/>
              <a:t>Technological </a:t>
            </a:r>
            <a:r>
              <a:rPr lang="en-GB" altLang="en-US" sz="3600" b="1" i="1" dirty="0"/>
              <a:t>progress </a:t>
            </a:r>
            <a:r>
              <a:rPr lang="en-GB" altLang="en-US" sz="3600" b="1" i="1" dirty="0" smtClean="0"/>
              <a:t>is </a:t>
            </a:r>
            <a:r>
              <a:rPr lang="en-GB" altLang="en-US" sz="3600" b="1" i="1" dirty="0"/>
              <a:t>the principal driving force in long-term economic </a:t>
            </a:r>
            <a:r>
              <a:rPr lang="en-GB" altLang="en-US" sz="3600" b="1" i="1" dirty="0" smtClean="0"/>
              <a:t>development and growth </a:t>
            </a:r>
          </a:p>
          <a:p>
            <a:pPr marL="0" indent="0">
              <a:buNone/>
            </a:pPr>
            <a:endParaRPr lang="en-GB" altLang="en-US" sz="3600" dirty="0" smtClean="0"/>
          </a:p>
          <a:p>
            <a:pPr>
              <a:buFont typeface="Wingdings" charset="2"/>
              <a:buChar char="Ø"/>
            </a:pPr>
            <a:r>
              <a:rPr lang="en-GB" altLang="en-US" sz="3600" dirty="0" smtClean="0"/>
              <a:t>Need </a:t>
            </a:r>
            <a:r>
              <a:rPr lang="en-GB" altLang="en-US" sz="3600" dirty="0"/>
              <a:t>(also political) </a:t>
            </a:r>
            <a:r>
              <a:rPr lang="en-GB" altLang="en-US" sz="3600" dirty="0" smtClean="0"/>
              <a:t>to KTT to </a:t>
            </a:r>
            <a:r>
              <a:rPr lang="en-GB" altLang="en-US" sz="3600" dirty="0"/>
              <a:t>industry</a:t>
            </a:r>
          </a:p>
          <a:p>
            <a:pPr>
              <a:buFont typeface="Wingdings" charset="2"/>
              <a:buChar char="Ø"/>
            </a:pPr>
            <a:r>
              <a:rPr lang="en-GB" altLang="en-US" sz="3600" dirty="0" smtClean="0"/>
              <a:t>Financial </a:t>
            </a:r>
            <a:r>
              <a:rPr lang="en-GB" altLang="en-US" sz="3600" dirty="0"/>
              <a:t>benefit for the </a:t>
            </a:r>
            <a:r>
              <a:rPr lang="en-GB" altLang="en-US" sz="3600" dirty="0" smtClean="0"/>
              <a:t>institute</a:t>
            </a:r>
          </a:p>
          <a:p>
            <a:pPr>
              <a:buFont typeface="Wingdings" charset="2"/>
              <a:buChar char="Ø"/>
            </a:pPr>
            <a:endParaRPr lang="en-GB" altLang="en-US" sz="3600" dirty="0"/>
          </a:p>
          <a:p>
            <a:pPr marL="0" indent="0">
              <a:buNone/>
            </a:pPr>
            <a:r>
              <a:rPr lang="en-GB" altLang="en-US" sz="3600" dirty="0" smtClean="0"/>
              <a:t>Industry </a:t>
            </a:r>
            <a:r>
              <a:rPr lang="en-GB" altLang="en-US" sz="3600" dirty="0"/>
              <a:t>view?</a:t>
            </a:r>
          </a:p>
          <a:p>
            <a:pPr>
              <a:buFont typeface="Arial"/>
              <a:buChar char="•"/>
            </a:pPr>
            <a:r>
              <a:rPr lang="en-GB" sz="3600" dirty="0" smtClean="0"/>
              <a:t>Working with the laboratories could be difficult and time-consuming</a:t>
            </a:r>
          </a:p>
          <a:p>
            <a:pPr>
              <a:buFont typeface="Arial"/>
              <a:buChar char="•"/>
            </a:pPr>
            <a:r>
              <a:rPr lang="en-GB" sz="3600" dirty="0" smtClean="0"/>
              <a:t>Access to new technology</a:t>
            </a:r>
          </a:p>
          <a:p>
            <a:pPr>
              <a:buFont typeface="Arial"/>
              <a:buChar char="•"/>
            </a:pPr>
            <a:endParaRPr lang="en-GB" altLang="en-US" sz="3600" dirty="0"/>
          </a:p>
          <a:p>
            <a:pPr marL="857250" lvl="1" indent="-457200">
              <a:buFont typeface="Wingdings" charset="2"/>
              <a:buChar char="ü"/>
            </a:pPr>
            <a:endParaRPr lang="en-GB" altLang="en-US" dirty="0"/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12</a:t>
            </a:fld>
            <a:endParaRPr lang="it-IT" sz="1600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895601" y="76200"/>
            <a:ext cx="4648200" cy="12192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>
                <a:ea typeface="Verdana" pitchFamily="34" charset="0"/>
                <a:cs typeface="Verdana" pitchFamily="34" charset="0"/>
              </a:rPr>
              <a:t>Interaction </a:t>
            </a:r>
            <a:r>
              <a:rPr lang="en-GB" dirty="0" smtClean="0">
                <a:ea typeface="Verdana" pitchFamily="34" charset="0"/>
                <a:cs typeface="Verdana" pitchFamily="34" charset="0"/>
              </a:rPr>
              <a:t>Research Institutes-Industries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 descr="Screen Shot 2017-03-26 at 15.29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1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71600"/>
            <a:ext cx="6629400" cy="1020762"/>
          </a:xfrm>
        </p:spPr>
        <p:txBody>
          <a:bodyPr/>
          <a:lstStyle/>
          <a:p>
            <a:r>
              <a:rPr lang="en-US" b="1" dirty="0"/>
              <a:t>M</a:t>
            </a:r>
            <a:r>
              <a:rPr lang="en-US" b="1" dirty="0" smtClean="0"/>
              <a:t>echanisms and tools for KTT </a:t>
            </a:r>
            <a:endParaRPr lang="it-IT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2286001"/>
            <a:ext cx="2819400" cy="3840163"/>
          </a:xfrm>
        </p:spPr>
        <p:txBody>
          <a:bodyPr>
            <a:noAutofit/>
          </a:bodyPr>
          <a:lstStyle/>
          <a:p>
            <a:pPr marL="0" indent="0">
              <a:buFont typeface="Wingdings" charset="0"/>
              <a:buNone/>
              <a:defRPr/>
            </a:pPr>
            <a:r>
              <a:rPr lang="en-US" sz="2000" dirty="0" smtClean="0"/>
              <a:t>EDUCATED-ORIENTED</a:t>
            </a:r>
          </a:p>
          <a:p>
            <a:pPr>
              <a:defRPr/>
            </a:pPr>
            <a:r>
              <a:rPr lang="en-US" sz="1800" dirty="0"/>
              <a:t>Didactic activities </a:t>
            </a:r>
          </a:p>
          <a:p>
            <a:pPr>
              <a:defRPr/>
            </a:pPr>
            <a:r>
              <a:rPr lang="en-US" sz="1800" dirty="0" smtClean="0"/>
              <a:t>Scientific </a:t>
            </a:r>
            <a:r>
              <a:rPr lang="en-US" sz="1800" dirty="0"/>
              <a:t>publications </a:t>
            </a:r>
          </a:p>
          <a:p>
            <a:pPr>
              <a:defRPr/>
            </a:pPr>
            <a:r>
              <a:rPr lang="en-US" sz="1800" dirty="0" smtClean="0"/>
              <a:t>Mobility </a:t>
            </a:r>
            <a:r>
              <a:rPr lang="en-US" sz="1800" dirty="0"/>
              <a:t>of researchers </a:t>
            </a:r>
          </a:p>
          <a:p>
            <a:pPr>
              <a:defRPr/>
            </a:pPr>
            <a:r>
              <a:rPr lang="en-US" sz="1800" dirty="0" smtClean="0"/>
              <a:t>Outplacement </a:t>
            </a:r>
            <a:r>
              <a:rPr lang="en-US" sz="1800" dirty="0"/>
              <a:t>of students </a:t>
            </a:r>
          </a:p>
          <a:p>
            <a:pPr>
              <a:defRPr/>
            </a:pPr>
            <a:r>
              <a:rPr lang="en-US" sz="1800" dirty="0" smtClean="0"/>
              <a:t>Academic </a:t>
            </a:r>
            <a:r>
              <a:rPr lang="en-US" sz="1800" dirty="0"/>
              <a:t>networks </a:t>
            </a:r>
          </a:p>
          <a:p>
            <a:pPr>
              <a:defRPr/>
            </a:pPr>
            <a:r>
              <a:rPr lang="en-US" sz="1800" dirty="0" smtClean="0"/>
              <a:t>Participation </a:t>
            </a:r>
            <a:r>
              <a:rPr lang="en-US" sz="1800" dirty="0"/>
              <a:t>to conferences, meetings, fairs </a:t>
            </a:r>
          </a:p>
          <a:p>
            <a:pPr>
              <a:defRPr/>
            </a:pPr>
            <a:r>
              <a:rPr lang="en-US" sz="1800" dirty="0" smtClean="0"/>
              <a:t>Postdoc </a:t>
            </a:r>
            <a:r>
              <a:rPr lang="en-US" sz="1800" dirty="0"/>
              <a:t>masters (also for workers) </a:t>
            </a:r>
          </a:p>
          <a:p>
            <a:pPr marL="0" indent="0">
              <a:buFont typeface="Wingdings" charset="0"/>
              <a:buNone/>
              <a:defRPr/>
            </a:pPr>
            <a:endParaRPr lang="en-US" dirty="0" smtClean="0"/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0" y="2286000"/>
            <a:ext cx="2819400" cy="3840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spcBef>
                <a:spcPct val="20000"/>
              </a:spcBef>
              <a:buClr>
                <a:srgbClr val="FFC000"/>
              </a:buClr>
              <a:buFont typeface="Wingdings" charset="0"/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742950" indent="-285750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>
                <a:solidFill>
                  <a:schemeClr val="tx1">
                    <a:lumMod val="75000"/>
                  </a:schemeClr>
                </a:solidFill>
              </a:defRPr>
            </a:lvl2pPr>
            <a:lvl3pPr marL="1143000" indent="-228600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>
                <a:solidFill>
                  <a:schemeClr val="tx1">
                    <a:lumMod val="75000"/>
                  </a:schemeClr>
                </a:solidFill>
              </a:defRPr>
            </a:lvl3pPr>
            <a:lvl4pPr marL="1600200" indent="-228600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>
                <a:solidFill>
                  <a:schemeClr val="tx1">
                    <a:lumMod val="75000"/>
                  </a:schemeClr>
                </a:solidFill>
              </a:defRPr>
            </a:lvl4pPr>
            <a:lvl5pPr marL="2057400" indent="-228600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>
                <a:solidFill>
                  <a:schemeClr val="tx1">
                    <a:lumMod val="75000"/>
                  </a:schemeClr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MARKET-ORIENTED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/>
              <a:t>Research contracts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/>
              <a:t>Co-operative research programs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/>
              <a:t>R&amp;D consortia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/>
              <a:t>Shared laboratories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/>
              <a:t>Sell of intellectual property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/>
              <a:t>Spin-off creation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/>
              <a:t>Services for tests and analysis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/>
              <a:t>Technological consultancy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/>
              <a:t>Accreditation and certification activities </a:t>
            </a:r>
          </a:p>
          <a:p>
            <a:endParaRPr lang="en-US" dirty="0"/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895601" y="76200"/>
            <a:ext cx="464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ea typeface="Verdana" pitchFamily="34" charset="0"/>
                <a:cs typeface="Verdana" pitchFamily="34" charset="0"/>
              </a:rPr>
              <a:t>Interaction Research Institutes-Industries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9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248400" y="2286001"/>
            <a:ext cx="26670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000" dirty="0" smtClean="0"/>
              <a:t>TOOLS</a:t>
            </a:r>
          </a:p>
          <a:p>
            <a:pPr>
              <a:defRPr/>
            </a:pPr>
            <a:r>
              <a:rPr lang="en-US" sz="2000" dirty="0" smtClean="0"/>
              <a:t>Scientific parks</a:t>
            </a:r>
          </a:p>
          <a:p>
            <a:pPr>
              <a:defRPr/>
            </a:pPr>
            <a:r>
              <a:rPr lang="en-US" sz="2000" dirty="0" smtClean="0"/>
              <a:t>Innovation districts </a:t>
            </a:r>
          </a:p>
          <a:p>
            <a:pPr>
              <a:defRPr/>
            </a:pPr>
            <a:r>
              <a:rPr lang="en-US" sz="2000" dirty="0" smtClean="0"/>
              <a:t>Business incubators</a:t>
            </a:r>
          </a:p>
          <a:p>
            <a:pPr>
              <a:defRPr/>
            </a:pPr>
            <a:r>
              <a:rPr lang="en-US" sz="2000" dirty="0" smtClean="0"/>
              <a:t>Industrial Liaison Offices (ILO) </a:t>
            </a:r>
          </a:p>
          <a:p>
            <a:pPr>
              <a:defRPr/>
            </a:pPr>
            <a:r>
              <a:rPr lang="en-US" sz="2000" dirty="0" smtClean="0"/>
              <a:t>Patents</a:t>
            </a:r>
          </a:p>
          <a:p>
            <a:pPr marL="0" indent="0">
              <a:buFont typeface="Wingdings" charset="0"/>
              <a:buNone/>
              <a:defRPr/>
            </a:pPr>
            <a:endParaRPr lang="en-US" dirty="0" smtClean="0"/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640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895601" y="76200"/>
            <a:ext cx="464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ea typeface="Verdana" pitchFamily="34" charset="0"/>
                <a:cs typeface="Verdana" pitchFamily="34" charset="0"/>
              </a:rPr>
              <a:t>Interaction Research Institutes-Industries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9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  <p:pic>
        <p:nvPicPr>
          <p:cNvPr id="12" name="Content Placeholder 3" descr="Screen Shot 2016-01-17 at 18.44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3" r="9003"/>
          <a:stretch>
            <a:fillRect/>
          </a:stretch>
        </p:blipFill>
        <p:spPr>
          <a:xfrm>
            <a:off x="914400" y="1600200"/>
            <a:ext cx="7375525" cy="48768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7" name="Picture 6" descr="Screen Shot 2017-03-27 at 23.05.5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752600"/>
            <a:ext cx="26162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31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895601" y="76200"/>
            <a:ext cx="464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ea typeface="Verdana" pitchFamily="34" charset="0"/>
                <a:cs typeface="Verdana" pitchFamily="34" charset="0"/>
              </a:rPr>
              <a:t>Interaction Research Institutes-Industries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9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50" y="2347913"/>
            <a:ext cx="3330575" cy="444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378" y="1600200"/>
            <a:ext cx="345598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1489075" cy="198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4083050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0747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895601" y="76200"/>
            <a:ext cx="464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ea typeface="Verdana" pitchFamily="34" charset="0"/>
                <a:cs typeface="Verdana" pitchFamily="34" charset="0"/>
              </a:rPr>
              <a:t>Interaction Research Institutes-Industries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9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2" name="Picture 3" descr="IMG_0040_RB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703389" cy="513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Screen Shot 2017-03-27 at 23.42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24000"/>
            <a:ext cx="1968500" cy="111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04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DSCN05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6983776" cy="523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17</a:t>
            </a:fld>
            <a:endParaRPr lang="it-IT" sz="1600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895601" y="76200"/>
            <a:ext cx="4648200" cy="12192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>
                <a:ea typeface="Verdana" pitchFamily="34" charset="0"/>
                <a:cs typeface="Verdana" pitchFamily="34" charset="0"/>
              </a:rPr>
              <a:t>Interaction </a:t>
            </a:r>
            <a:r>
              <a:rPr lang="en-GB" dirty="0" smtClean="0">
                <a:ea typeface="Verdana" pitchFamily="34" charset="0"/>
                <a:cs typeface="Verdana" pitchFamily="34" charset="0"/>
              </a:rPr>
              <a:t>Research Institutes-Industries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 descr="Screen Shot 2017-03-26 at 15.29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  <p:pic>
        <p:nvPicPr>
          <p:cNvPr id="10" name="Picture 9" descr="CCU_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5116513" cy="538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Screen shot 2014-03-11 at 07.47.0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371600"/>
            <a:ext cx="1829498" cy="1853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39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828800"/>
            <a:ext cx="8153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rmAutofit/>
          </a:bodyPr>
          <a:lstStyle/>
          <a:p>
            <a:pPr>
              <a:buNone/>
            </a:pPr>
            <a:r>
              <a:rPr lang="en-GB" altLang="en-US" b="1" dirty="0"/>
              <a:t>Different</a:t>
            </a:r>
            <a:r>
              <a:rPr lang="en-GB" altLang="en-US" sz="2900" b="1" dirty="0"/>
              <a:t> interaction depending on </a:t>
            </a:r>
            <a:r>
              <a:rPr lang="en-GB" altLang="en-US" sz="2900" b="1" dirty="0" smtClean="0"/>
              <a:t>institutes</a:t>
            </a:r>
          </a:p>
          <a:p>
            <a:pPr>
              <a:buNone/>
            </a:pPr>
            <a:endParaRPr lang="en-GB" altLang="en-US" sz="2900" b="1" dirty="0"/>
          </a:p>
          <a:p>
            <a:pPr marL="914400" lvl="1" indent="-457200">
              <a:buFont typeface="+mj-lt"/>
              <a:buAutoNum type="arabicPeriod"/>
            </a:pPr>
            <a:r>
              <a:rPr lang="en-GB" sz="2400" dirty="0">
                <a:solidFill>
                  <a:srgbClr val="005490"/>
                </a:solidFill>
              </a:rPr>
              <a:t>C</a:t>
            </a:r>
            <a:r>
              <a:rPr lang="en-GB" sz="2400" dirty="0" smtClean="0">
                <a:solidFill>
                  <a:srgbClr val="005490"/>
                </a:solidFill>
              </a:rPr>
              <a:t>ustomer</a:t>
            </a:r>
            <a:r>
              <a:rPr lang="en-GB" sz="2400" dirty="0">
                <a:solidFill>
                  <a:srgbClr val="005490"/>
                </a:solidFill>
              </a:rPr>
              <a:t>-manufacturer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400" dirty="0" smtClean="0">
                <a:solidFill>
                  <a:srgbClr val="005490"/>
                </a:solidFill>
              </a:rPr>
              <a:t>R</a:t>
            </a:r>
            <a:r>
              <a:rPr lang="en-GB" sz="2400" dirty="0">
                <a:solidFill>
                  <a:srgbClr val="005490"/>
                </a:solidFill>
              </a:rPr>
              <a:t>&amp;D collaboration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400" dirty="0" smtClean="0">
                <a:solidFill>
                  <a:srgbClr val="005490"/>
                </a:solidFill>
              </a:rPr>
              <a:t>Engaging </a:t>
            </a:r>
            <a:r>
              <a:rPr lang="en-GB" sz="2400" dirty="0">
                <a:solidFill>
                  <a:srgbClr val="005490"/>
                </a:solidFill>
              </a:rPr>
              <a:t>with local industries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400" dirty="0" smtClean="0">
                <a:solidFill>
                  <a:srgbClr val="005490"/>
                </a:solidFill>
              </a:rPr>
              <a:t>…</a:t>
            </a:r>
            <a:endParaRPr lang="en-GB" sz="2400" dirty="0">
              <a:solidFill>
                <a:srgbClr val="005490"/>
              </a:solidFill>
            </a:endParaRP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18</a:t>
            </a:fld>
            <a:endParaRPr lang="it-IT" sz="1600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895601" y="76200"/>
            <a:ext cx="4648200" cy="12192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>
                <a:ea typeface="Verdana" pitchFamily="34" charset="0"/>
                <a:cs typeface="Verdana" pitchFamily="34" charset="0"/>
              </a:rPr>
              <a:t>Interaction </a:t>
            </a:r>
            <a:r>
              <a:rPr lang="en-GB" dirty="0" smtClean="0">
                <a:ea typeface="Verdana" pitchFamily="34" charset="0"/>
                <a:cs typeface="Verdana" pitchFamily="34" charset="0"/>
              </a:rPr>
              <a:t>Research Institutes-Industries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98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152400" y="1371600"/>
            <a:ext cx="899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GB" altLang="en-US" sz="1800" b="1" dirty="0" smtClean="0">
                <a:solidFill>
                  <a:srgbClr val="005490"/>
                </a:solidFill>
              </a:rPr>
              <a:t>ISSUES</a:t>
            </a:r>
            <a:endParaRPr lang="en-GB" altLang="en-US" sz="1800" b="1" dirty="0">
              <a:solidFill>
                <a:srgbClr val="005490"/>
              </a:solidFill>
            </a:endParaRPr>
          </a:p>
          <a:p>
            <a:pPr marL="180975" indent="-180975">
              <a:buFont typeface="Wingdings" charset="2"/>
              <a:buChar char="Ø"/>
            </a:pPr>
            <a:r>
              <a:rPr lang="en-GB" altLang="en-US" sz="1800" dirty="0">
                <a:solidFill>
                  <a:srgbClr val="005490"/>
                </a:solidFill>
              </a:rPr>
              <a:t>Complaints from institutes</a:t>
            </a:r>
          </a:p>
          <a:p>
            <a:pPr marL="363538" indent="-182563"/>
            <a:r>
              <a:rPr lang="en-GB" altLang="en-US" sz="1800" dirty="0">
                <a:solidFill>
                  <a:srgbClr val="005490"/>
                </a:solidFill>
              </a:rPr>
              <a:t>Delays</a:t>
            </a:r>
            <a:r>
              <a:rPr lang="mr-IN" altLang="en-US" sz="1800" dirty="0">
                <a:solidFill>
                  <a:srgbClr val="005490"/>
                </a:solidFill>
              </a:rPr>
              <a:t>…</a:t>
            </a:r>
            <a:endParaRPr lang="en-GB" altLang="en-US" sz="1800" dirty="0">
              <a:solidFill>
                <a:srgbClr val="005490"/>
              </a:solidFill>
            </a:endParaRPr>
          </a:p>
          <a:p>
            <a:pPr marL="180975" indent="-180975">
              <a:buFont typeface="Wingdings" charset="2"/>
              <a:buChar char="Ø"/>
            </a:pPr>
            <a:r>
              <a:rPr lang="en-GB" altLang="en-US" sz="1800" dirty="0" smtClean="0">
                <a:solidFill>
                  <a:srgbClr val="005490"/>
                </a:solidFill>
              </a:rPr>
              <a:t>Suggestions from </a:t>
            </a:r>
            <a:r>
              <a:rPr lang="en-GB" altLang="en-US" sz="1800" dirty="0">
                <a:solidFill>
                  <a:srgbClr val="005490"/>
                </a:solidFill>
              </a:rPr>
              <a:t>industries:  </a:t>
            </a:r>
          </a:p>
          <a:p>
            <a:pPr indent="-161925"/>
            <a:r>
              <a:rPr lang="en-US" sz="1800" dirty="0">
                <a:solidFill>
                  <a:srgbClr val="005490"/>
                </a:solidFill>
              </a:rPr>
              <a:t>Procurement rules need revision </a:t>
            </a:r>
            <a:endParaRPr lang="en-US" sz="1800" dirty="0" smtClean="0">
              <a:solidFill>
                <a:srgbClr val="005490"/>
              </a:solidFill>
            </a:endParaRPr>
          </a:p>
          <a:p>
            <a:pPr lvl="1" indent="-161925"/>
            <a:r>
              <a:rPr lang="en-US" sz="1800" dirty="0" smtClean="0">
                <a:solidFill>
                  <a:srgbClr val="005490"/>
                </a:solidFill>
              </a:rPr>
              <a:t>should </a:t>
            </a:r>
            <a:r>
              <a:rPr lang="en-US" sz="1800" dirty="0">
                <a:solidFill>
                  <a:srgbClr val="005490"/>
                </a:solidFill>
              </a:rPr>
              <a:t>not win always the </a:t>
            </a:r>
            <a:r>
              <a:rPr lang="en-US" sz="1800" dirty="0" smtClean="0">
                <a:solidFill>
                  <a:srgbClr val="005490"/>
                </a:solidFill>
              </a:rPr>
              <a:t>cheapest</a:t>
            </a:r>
          </a:p>
          <a:p>
            <a:pPr lvl="1" indent="-161925"/>
            <a:r>
              <a:rPr lang="en-US" sz="1800" dirty="0" smtClean="0">
                <a:solidFill>
                  <a:srgbClr val="005490"/>
                </a:solidFill>
              </a:rPr>
              <a:t>most </a:t>
            </a:r>
            <a:r>
              <a:rPr lang="en-US" sz="1800" dirty="0">
                <a:solidFill>
                  <a:srgbClr val="005490"/>
                </a:solidFill>
              </a:rPr>
              <a:t>appropriate procedure according to the kind of </a:t>
            </a:r>
            <a:r>
              <a:rPr lang="en-US" sz="1800" dirty="0" smtClean="0">
                <a:solidFill>
                  <a:srgbClr val="005490"/>
                </a:solidFill>
              </a:rPr>
              <a:t>product</a:t>
            </a:r>
            <a:r>
              <a:rPr lang="en-US" sz="1800" dirty="0">
                <a:solidFill>
                  <a:srgbClr val="005490"/>
                </a:solidFill>
              </a:rPr>
              <a:t> </a:t>
            </a:r>
          </a:p>
          <a:p>
            <a:pPr indent="-161925"/>
            <a:r>
              <a:rPr lang="en-US" sz="1800" dirty="0">
                <a:solidFill>
                  <a:srgbClr val="005490"/>
                </a:solidFill>
              </a:rPr>
              <a:t>Feedbacks to companies when they are not awarded the contract - lessons learnt useful information for the supplier</a:t>
            </a:r>
            <a:endParaRPr lang="en-GB" altLang="en-US" sz="1800" dirty="0">
              <a:solidFill>
                <a:srgbClr val="005490"/>
              </a:solidFill>
            </a:endParaRPr>
          </a:p>
          <a:p>
            <a:pPr marL="0" indent="0">
              <a:buNone/>
            </a:pPr>
            <a:endParaRPr lang="en-GB" altLang="en-US" sz="900" b="1" dirty="0">
              <a:solidFill>
                <a:srgbClr val="005490"/>
              </a:solidFill>
            </a:endParaRPr>
          </a:p>
          <a:p>
            <a:pPr>
              <a:buNone/>
            </a:pPr>
            <a:r>
              <a:rPr lang="en-GB" altLang="en-US" sz="1800" b="1" dirty="0">
                <a:solidFill>
                  <a:srgbClr val="005490"/>
                </a:solidFill>
              </a:rPr>
              <a:t>IMPROVEMENTS</a:t>
            </a:r>
          </a:p>
          <a:p>
            <a:pPr marL="180975" indent="-180975">
              <a:buFont typeface="Wingdings" charset="2"/>
              <a:buChar char="Ø"/>
            </a:pPr>
            <a:r>
              <a:rPr lang="en-GB" altLang="en-US" sz="1800" dirty="0">
                <a:solidFill>
                  <a:srgbClr val="005490"/>
                </a:solidFill>
              </a:rPr>
              <a:t>Communications</a:t>
            </a:r>
          </a:p>
          <a:p>
            <a:pPr indent="-161925"/>
            <a:r>
              <a:rPr lang="en-GB" altLang="en-US" sz="1800" dirty="0">
                <a:solidFill>
                  <a:srgbClr val="005490"/>
                </a:solidFill>
              </a:rPr>
              <a:t>Common design reviews</a:t>
            </a:r>
          </a:p>
          <a:p>
            <a:pPr indent="-161925"/>
            <a:r>
              <a:rPr lang="en-GB" altLang="en-US" sz="1800" dirty="0">
                <a:solidFill>
                  <a:srgbClr val="005490"/>
                </a:solidFill>
              </a:rPr>
              <a:t>Monthly report (is there anything better?) </a:t>
            </a:r>
            <a:r>
              <a:rPr lang="mr-IN" altLang="en-US" sz="1800" dirty="0">
                <a:solidFill>
                  <a:srgbClr val="005490"/>
                </a:solidFill>
              </a:rPr>
              <a:t>–</a:t>
            </a:r>
            <a:r>
              <a:rPr lang="en-GB" altLang="en-US" sz="1800" dirty="0">
                <a:solidFill>
                  <a:srgbClr val="005490"/>
                </a:solidFill>
              </a:rPr>
              <a:t> web </a:t>
            </a:r>
            <a:r>
              <a:rPr lang="en-GB" altLang="en-US" sz="1800" dirty="0" err="1">
                <a:solidFill>
                  <a:srgbClr val="005490"/>
                </a:solidFill>
              </a:rPr>
              <a:t>conf</a:t>
            </a:r>
            <a:r>
              <a:rPr lang="en-GB" altLang="en-US" sz="1800" dirty="0">
                <a:solidFill>
                  <a:srgbClr val="005490"/>
                </a:solidFill>
              </a:rPr>
              <a:t>?		</a:t>
            </a:r>
          </a:p>
          <a:p>
            <a:pPr indent="-161925"/>
            <a:r>
              <a:rPr lang="en-US" sz="1800" dirty="0">
                <a:solidFill>
                  <a:srgbClr val="005490"/>
                </a:solidFill>
              </a:rPr>
              <a:t>Quality control / visit to the </a:t>
            </a:r>
            <a:r>
              <a:rPr lang="en-US" sz="1800" dirty="0" smtClean="0">
                <a:solidFill>
                  <a:srgbClr val="005490"/>
                </a:solidFill>
              </a:rPr>
              <a:t>customer </a:t>
            </a:r>
            <a:r>
              <a:rPr lang="mr-IN" sz="1800" dirty="0" smtClean="0">
                <a:solidFill>
                  <a:srgbClr val="005490"/>
                </a:solidFill>
              </a:rPr>
              <a:t>–</a:t>
            </a:r>
            <a:r>
              <a:rPr lang="en-US" sz="1800" dirty="0" smtClean="0">
                <a:solidFill>
                  <a:srgbClr val="005490"/>
                </a:solidFill>
              </a:rPr>
              <a:t> open companies</a:t>
            </a:r>
            <a:endParaRPr lang="en-GB" altLang="en-US" sz="1800" dirty="0">
              <a:solidFill>
                <a:srgbClr val="005490"/>
              </a:solidFill>
            </a:endParaRPr>
          </a:p>
          <a:p>
            <a:pPr indent="-161925"/>
            <a:r>
              <a:rPr lang="en-GB" altLang="en-US" sz="1800" dirty="0">
                <a:solidFill>
                  <a:srgbClr val="005490"/>
                </a:solidFill>
              </a:rPr>
              <a:t>Expeditors </a:t>
            </a:r>
            <a:r>
              <a:rPr lang="en-US" altLang="en-US" sz="1800" dirty="0">
                <a:solidFill>
                  <a:srgbClr val="005490"/>
                </a:solidFill>
              </a:rPr>
              <a:t>/ Delay management /</a:t>
            </a:r>
            <a:r>
              <a:rPr lang="en-GB" altLang="en-US" sz="1800" dirty="0">
                <a:solidFill>
                  <a:srgbClr val="005490"/>
                </a:solidFill>
              </a:rPr>
              <a:t> Project management for making sure there is no line stopping situation</a:t>
            </a: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19</a:t>
            </a:fld>
            <a:endParaRPr lang="it-IT" sz="1600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895601" y="76200"/>
            <a:ext cx="4648200" cy="12192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 smtClean="0">
                <a:ea typeface="Verdana" pitchFamily="34" charset="0"/>
                <a:cs typeface="Verdana" pitchFamily="34" charset="0"/>
              </a:rPr>
              <a:t>Interaction Research Institutes-Industries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33863" y="56429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672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lIns="82945" tIns="41473" rIns="82945" bIns="41473"/>
          <a:lstStyle/>
          <a:p>
            <a:pPr algn="ctr"/>
            <a:fld id="{F28C14D7-F23B-4222-BE15-36A170262D19}" type="slidenum">
              <a:rPr lang="it-IT" sz="1600" smtClean="0"/>
              <a:pPr algn="ctr"/>
              <a:t>2</a:t>
            </a:fld>
            <a:endParaRPr lang="it-IT" sz="1600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 rotWithShape="1">
          <a:blip r:embed="rId2"/>
          <a:srcRect t="4482"/>
          <a:stretch/>
        </p:blipFill>
        <p:spPr bwMode="auto">
          <a:xfrm>
            <a:off x="3657602" y="37266"/>
            <a:ext cx="5105399" cy="67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228600" y="3200401"/>
            <a:ext cx="4376272" cy="152349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There were 67 registered participants from Asia, Europe and America including</a:t>
            </a:r>
          </a:p>
          <a:p>
            <a:r>
              <a:rPr lang="en-US" dirty="0"/>
              <a:t>15 from the industry</a:t>
            </a:r>
          </a:p>
          <a:p>
            <a:endParaRPr lang="en-US" dirty="0"/>
          </a:p>
          <a:p>
            <a:r>
              <a:rPr lang="en-US" dirty="0"/>
              <a:t>In total with locals about 75 people</a:t>
            </a:r>
          </a:p>
        </p:txBody>
      </p:sp>
      <p:sp>
        <p:nvSpPr>
          <p:cNvPr id="7" name="Rettangolo 6"/>
          <p:cNvSpPr/>
          <p:nvPr/>
        </p:nvSpPr>
        <p:spPr>
          <a:xfrm>
            <a:off x="152400" y="1676401"/>
            <a:ext cx="3331192" cy="9147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The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goal of </a:t>
            </a: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the workshop was to bring together Research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Institutes </a:t>
            </a: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– Industries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1" y="6477001"/>
            <a:ext cx="1601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i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Courtesy</a:t>
            </a:r>
            <a:r>
              <a:rPr lang="it-IT" sz="1000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of E. </a:t>
            </a:r>
            <a:r>
              <a:rPr lang="it-IT" sz="1000" i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Karantzoulis</a:t>
            </a:r>
            <a:endParaRPr lang="it-IT" sz="10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599" y="5867400"/>
            <a:ext cx="3724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https://indico.cern.ch/event/518497/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7192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71800" y="152400"/>
            <a:ext cx="4572000" cy="1143000"/>
          </a:xfrm>
        </p:spPr>
        <p:txBody>
          <a:bodyPr/>
          <a:lstStyle/>
          <a:p>
            <a:r>
              <a:rPr lang="en-GB" dirty="0" smtClean="0">
                <a:solidFill>
                  <a:srgbClr val="005490"/>
                </a:solidFill>
                <a:latin typeface="+mn-lt"/>
                <a:cs typeface="Arial" pitchFamily="34" charset="0"/>
              </a:rPr>
              <a:t>Final considerations</a:t>
            </a:r>
            <a:endParaRPr lang="en-US" dirty="0">
              <a:solidFill>
                <a:srgbClr val="005490"/>
              </a:solidFill>
              <a:latin typeface="+mn-lt"/>
            </a:endParaRPr>
          </a:p>
        </p:txBody>
      </p:sp>
      <p:sp>
        <p:nvSpPr>
          <p:cNvPr id="5" name="Text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381000" y="1676401"/>
            <a:ext cx="8229600" cy="472129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First EXPLORATIVE </a:t>
            </a:r>
            <a:r>
              <a:rPr lang="en-GB" altLang="en-US" sz="1600" dirty="0"/>
              <a:t>meeting to foster discussion and reflect on how to improve the </a:t>
            </a:r>
            <a:r>
              <a:rPr lang="en-GB" altLang="en-US" sz="1600" dirty="0" smtClean="0"/>
              <a:t>collaboration between </a:t>
            </a:r>
            <a:r>
              <a:rPr lang="en-GB" altLang="en-US" sz="1600" dirty="0"/>
              <a:t>research facilities and </a:t>
            </a:r>
            <a:r>
              <a:rPr lang="en-GB" altLang="en-US" sz="1600" dirty="0" smtClean="0"/>
              <a:t>industries</a:t>
            </a:r>
          </a:p>
          <a:p>
            <a:pPr marL="266700" indent="0" eaLnBrk="1" hangingPunct="1">
              <a:buFont typeface="Arial" charset="0"/>
              <a:buNone/>
            </a:pPr>
            <a:endParaRPr lang="en-GB" altLang="en-US" sz="1600" dirty="0"/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Consider</a:t>
            </a:r>
            <a:r>
              <a:rPr lang="en-GB" altLang="en-US" sz="1600" dirty="0"/>
              <a:t>:</a:t>
            </a:r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Technical </a:t>
            </a:r>
            <a:r>
              <a:rPr lang="en-GB" altLang="en-US" sz="1600" dirty="0"/>
              <a:t>challenges and required R&amp;D</a:t>
            </a:r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Industry interests and capabilities</a:t>
            </a:r>
            <a:endParaRPr lang="en-GB" altLang="en-US" sz="1600" dirty="0"/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Where </a:t>
            </a:r>
            <a:r>
              <a:rPr lang="en-GB" altLang="en-US" sz="1600" dirty="0"/>
              <a:t>technology transfer can happen</a:t>
            </a:r>
          </a:p>
          <a:p>
            <a:pPr marL="266700" indent="0" eaLnBrk="1" hangingPunct="1">
              <a:buFont typeface="Arial" charset="0"/>
              <a:buNone/>
            </a:pPr>
            <a:endParaRPr lang="en-GB" altLang="en-US" sz="1600" dirty="0"/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How </a:t>
            </a:r>
            <a:r>
              <a:rPr lang="en-GB" altLang="en-US" sz="1600" dirty="0"/>
              <a:t>to foster this exchange?</a:t>
            </a:r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special </a:t>
            </a:r>
            <a:r>
              <a:rPr lang="en-GB" altLang="en-US" sz="1600" dirty="0"/>
              <a:t>committees/individuals</a:t>
            </a:r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(</a:t>
            </a:r>
            <a:r>
              <a:rPr lang="en-GB" altLang="en-US" sz="1600" dirty="0"/>
              <a:t>e.g. industry liaison officers)-&gt; in some labs already exist ( Electra, ESRF,..)</a:t>
            </a:r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/>
              <a:t>      </a:t>
            </a:r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Actions</a:t>
            </a:r>
            <a:r>
              <a:rPr lang="en-GB" altLang="en-US" sz="1600" dirty="0"/>
              <a:t>: </a:t>
            </a:r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Workshops</a:t>
            </a:r>
            <a:r>
              <a:rPr lang="en-GB" altLang="en-US" sz="1600" dirty="0"/>
              <a:t>/networks </a:t>
            </a:r>
            <a:r>
              <a:rPr lang="en-GB" altLang="en-US" sz="1600" dirty="0" smtClean="0"/>
              <a:t>- bringing together systems users and industries</a:t>
            </a:r>
            <a:endParaRPr lang="en-GB" altLang="en-US" sz="1600" dirty="0"/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Seconded </a:t>
            </a:r>
            <a:r>
              <a:rPr lang="en-GB" altLang="en-US" sz="1600" dirty="0"/>
              <a:t>PhD with EU support (Marie Curie </a:t>
            </a:r>
            <a:r>
              <a:rPr lang="en-GB" altLang="en-US" sz="1600" dirty="0" err="1"/>
              <a:t>netw</a:t>
            </a:r>
            <a:r>
              <a:rPr lang="en-GB" altLang="en-US" sz="1600" dirty="0"/>
              <a:t>.)</a:t>
            </a:r>
          </a:p>
          <a:p>
            <a:pPr marL="266700" indent="0" eaLnBrk="1" hangingPunct="1">
              <a:buFont typeface="Arial" charset="0"/>
              <a:buNone/>
            </a:pPr>
            <a:r>
              <a:rPr lang="en-GB" altLang="en-US" sz="1600" dirty="0" smtClean="0"/>
              <a:t>Use </a:t>
            </a:r>
            <a:r>
              <a:rPr lang="en-GB" altLang="en-US" sz="1600" dirty="0"/>
              <a:t>the  PACMAN example for </a:t>
            </a:r>
            <a:r>
              <a:rPr lang="en-GB" altLang="en-US" sz="1600" dirty="0" err="1"/>
              <a:t>univ</a:t>
            </a:r>
            <a:r>
              <a:rPr lang="en-GB" altLang="en-US" sz="1600" dirty="0"/>
              <a:t> + lab + </a:t>
            </a:r>
            <a:r>
              <a:rPr lang="en-GB" altLang="en-US" sz="1600" dirty="0" smtClean="0"/>
              <a:t>company </a:t>
            </a:r>
            <a:r>
              <a:rPr lang="en-GB" altLang="en-US" sz="1600" dirty="0"/>
              <a:t>collaboration</a:t>
            </a: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20</a:t>
            </a:fld>
            <a:endParaRPr lang="it-IT" sz="1600" dirty="0"/>
          </a:p>
        </p:txBody>
      </p:sp>
      <p:pic>
        <p:nvPicPr>
          <p:cNvPr id="7" name="Picture 6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735637" y="2438400"/>
            <a:ext cx="4376271" cy="16331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82945" tIns="41473" rIns="82945" bIns="41473" rtlCol="0" anchor="ctr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500" b="1" dirty="0">
                <a:solidFill>
                  <a:srgbClr val="FF0000"/>
                </a:solidFill>
              </a:rPr>
              <a:t>PACMAN</a:t>
            </a:r>
            <a:r>
              <a:rPr lang="en-US" sz="1500" dirty="0">
                <a:solidFill>
                  <a:srgbClr val="FF0000"/>
                </a:solidFill>
              </a:rPr>
              <a:t> </a:t>
            </a:r>
            <a:r>
              <a:rPr lang="en-US" sz="1500" dirty="0"/>
              <a:t>= a study on </a:t>
            </a:r>
            <a:r>
              <a:rPr lang="en-US" sz="1500" b="1" dirty="0">
                <a:solidFill>
                  <a:srgbClr val="FF0000"/>
                </a:solidFill>
              </a:rPr>
              <a:t>P</a:t>
            </a:r>
            <a:r>
              <a:rPr lang="en-US" sz="1500" dirty="0"/>
              <a:t>article </a:t>
            </a:r>
            <a:r>
              <a:rPr lang="en-US" sz="1500" b="1" dirty="0">
                <a:solidFill>
                  <a:srgbClr val="FF0000"/>
                </a:solidFill>
              </a:rPr>
              <a:t>A</a:t>
            </a:r>
            <a:r>
              <a:rPr lang="en-US" sz="1500" dirty="0"/>
              <a:t>ccelerator </a:t>
            </a:r>
            <a:r>
              <a:rPr lang="en-US" sz="1500" b="1" dirty="0">
                <a:solidFill>
                  <a:srgbClr val="FF0000"/>
                </a:solidFill>
              </a:rPr>
              <a:t>C</a:t>
            </a:r>
            <a:r>
              <a:rPr lang="en-US" sz="1500" dirty="0"/>
              <a:t>omponents’ </a:t>
            </a:r>
            <a:r>
              <a:rPr lang="en-US" sz="1500" b="1" dirty="0">
                <a:solidFill>
                  <a:srgbClr val="FF0000"/>
                </a:solidFill>
              </a:rPr>
              <a:t>M</a:t>
            </a:r>
            <a:r>
              <a:rPr lang="en-US" sz="1500" dirty="0"/>
              <a:t>etrology and </a:t>
            </a:r>
            <a:r>
              <a:rPr lang="en-US" sz="1500" b="1" dirty="0">
                <a:solidFill>
                  <a:srgbClr val="FF0000"/>
                </a:solidFill>
              </a:rPr>
              <a:t>A</a:t>
            </a:r>
            <a:r>
              <a:rPr lang="en-US" sz="1500" dirty="0"/>
              <a:t>lignment to the </a:t>
            </a:r>
            <a:r>
              <a:rPr lang="en-US" sz="1500" b="1" dirty="0" err="1">
                <a:solidFill>
                  <a:srgbClr val="FF0000"/>
                </a:solidFill>
              </a:rPr>
              <a:t>N</a:t>
            </a:r>
            <a:r>
              <a:rPr lang="en-US" sz="1500" dirty="0" err="1"/>
              <a:t>anometre</a:t>
            </a:r>
            <a:r>
              <a:rPr lang="en-US" sz="1500" dirty="0"/>
              <a:t> scale, is an </a:t>
            </a:r>
            <a:r>
              <a:rPr lang="en-US" sz="1500" b="1" dirty="0"/>
              <a:t>Innovative Doctoral Program network </a:t>
            </a:r>
            <a:r>
              <a:rPr lang="en-US" sz="1500" dirty="0"/>
              <a:t>founded by the </a:t>
            </a:r>
            <a:r>
              <a:rPr lang="fr-FR" sz="1500" dirty="0" err="1"/>
              <a:t>European</a:t>
            </a:r>
            <a:r>
              <a:rPr lang="fr-FR" sz="1500" dirty="0"/>
              <a:t> Commission </a:t>
            </a:r>
            <a:r>
              <a:rPr lang="fr-FR" sz="1500" b="1" dirty="0"/>
              <a:t>FP7 Marie Curie Actions</a:t>
            </a:r>
            <a:r>
              <a:rPr lang="en-US" sz="1500" dirty="0"/>
              <a:t>, hosted by </a:t>
            </a:r>
            <a:r>
              <a:rPr lang="en-US" sz="1500" b="1" dirty="0"/>
              <a:t>CERN</a:t>
            </a:r>
            <a:r>
              <a:rPr lang="en-US" sz="1500" dirty="0"/>
              <a:t>, providing training to </a:t>
            </a:r>
            <a:r>
              <a:rPr lang="en-US" sz="1500" b="1" dirty="0"/>
              <a:t>10</a:t>
            </a:r>
            <a:r>
              <a:rPr lang="en-US" sz="1500" dirty="0"/>
              <a:t> Early Stage Researchers (</a:t>
            </a:r>
            <a:r>
              <a:rPr lang="en-US" sz="1500" b="1" dirty="0"/>
              <a:t>ESR</a:t>
            </a:r>
            <a:r>
              <a:rPr lang="en-US" sz="1500" dirty="0"/>
              <a:t>) all enrolled to </a:t>
            </a:r>
            <a:r>
              <a:rPr lang="en-US" sz="1500" b="1" dirty="0"/>
              <a:t>PhD</a:t>
            </a:r>
            <a:r>
              <a:rPr lang="en-US" sz="1500" dirty="0"/>
              <a:t> studentship programs.</a:t>
            </a:r>
          </a:p>
        </p:txBody>
      </p:sp>
    </p:spTree>
    <p:extLst>
      <p:ext uri="{BB962C8B-B14F-4D97-AF65-F5344CB8AC3E}">
        <p14:creationId xmlns:p14="http://schemas.microsoft.com/office/powerpoint/2010/main" val="294460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lIns="82945" tIns="41473" rIns="82945" bIns="41473"/>
          <a:lstStyle/>
          <a:p>
            <a:pPr algn="ctr"/>
            <a:fld id="{F28C14D7-F23B-4222-BE15-36A170262D19}" type="slidenum">
              <a:rPr lang="it-IT" sz="1600" smtClean="0"/>
              <a:pPr algn="ctr"/>
              <a:t>21</a:t>
            </a:fld>
            <a:endParaRPr lang="it-IT" sz="1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1981200"/>
            <a:ext cx="7772400" cy="20574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/>
            <a:r>
              <a:rPr lang="it-IT" sz="4000" b="1" dirty="0" smtClean="0"/>
              <a:t>THANK YOU </a:t>
            </a:r>
          </a:p>
          <a:p>
            <a:pPr marL="0" lvl="1" algn="ctr"/>
            <a:r>
              <a:rPr lang="it-IT" sz="3600" dirty="0" smtClean="0"/>
              <a:t>for </a:t>
            </a:r>
          </a:p>
          <a:p>
            <a:pPr marL="0" lvl="1" algn="ctr"/>
            <a:r>
              <a:rPr lang="it-IT" sz="3600" dirty="0" err="1" smtClean="0"/>
              <a:t>your</a:t>
            </a:r>
            <a:r>
              <a:rPr lang="it-IT" sz="3600" dirty="0" smtClean="0"/>
              <a:t> </a:t>
            </a:r>
            <a:r>
              <a:rPr lang="it-IT" sz="3600" dirty="0" err="1" smtClean="0"/>
              <a:t>attention</a:t>
            </a:r>
            <a:r>
              <a:rPr lang="en-GB" sz="3600" dirty="0" smtClean="0"/>
              <a:t>	</a:t>
            </a:r>
            <a:endParaRPr lang="en-GB" sz="36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09600" y="4343400"/>
            <a:ext cx="7696200" cy="121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Raffaella Geometrante</a:t>
            </a:r>
          </a:p>
          <a:p>
            <a:pPr marL="0" indent="0" algn="ctr">
              <a:buNone/>
            </a:pPr>
            <a:r>
              <a:rPr lang="en-US" sz="2000" i="1" dirty="0" err="1" smtClean="0">
                <a:solidFill>
                  <a:srgbClr val="FF6600"/>
                </a:solidFill>
              </a:rPr>
              <a:t>raffaella.geometrante@kyma-undulators.eu</a:t>
            </a:r>
            <a:endParaRPr lang="en-US" sz="2000" i="1" dirty="0" smtClean="0">
              <a:solidFill>
                <a:srgbClr val="FF66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63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YU3D0042_RB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652" y="1491164"/>
            <a:ext cx="7592256" cy="5062035"/>
          </a:xfrm>
          <a:prstGeom prst="rect">
            <a:avLst/>
          </a:prstGeom>
        </p:spPr>
      </p:pic>
      <p:sp>
        <p:nvSpPr>
          <p:cNvPr id="7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3</a:t>
            </a:fld>
            <a:endParaRPr lang="it-IT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1" y="6477001"/>
            <a:ext cx="1601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i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Courtesy</a:t>
            </a:r>
            <a:r>
              <a:rPr lang="it-IT" sz="1000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of E. </a:t>
            </a:r>
            <a:r>
              <a:rPr lang="it-IT" sz="1000" i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Karantzoulis</a:t>
            </a:r>
            <a:endParaRPr lang="it-IT" sz="10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24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0" y="152400"/>
            <a:ext cx="5638800" cy="1020762"/>
          </a:xfrm>
        </p:spPr>
        <p:txBody>
          <a:bodyPr/>
          <a:lstStyle/>
          <a:p>
            <a:r>
              <a:rPr lang="en-US" dirty="0" smtClean="0">
                <a:ea typeface="Verdana" pitchFamily="34" charset="0"/>
                <a:cs typeface="Verdana" pitchFamily="34" charset="0"/>
              </a:rPr>
              <a:t>Motives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4</a:t>
            </a:fld>
            <a:endParaRPr lang="it-IT" sz="1600" dirty="0"/>
          </a:p>
        </p:txBody>
      </p:sp>
      <p:sp>
        <p:nvSpPr>
          <p:cNvPr id="14" name="Content Placeholder 2"/>
          <p:cNvSpPr>
            <a:spLocks noGrp="1"/>
          </p:cNvSpPr>
          <p:nvPr>
            <p:ph idx="4294967295"/>
          </p:nvPr>
        </p:nvSpPr>
        <p:spPr>
          <a:xfrm>
            <a:off x="609600" y="1828800"/>
            <a:ext cx="7924800" cy="4419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sz="2800" dirty="0" smtClean="0">
                <a:ea typeface="+mn-ea"/>
              </a:rPr>
              <a:t>Universities and Research Institutes do </a:t>
            </a:r>
            <a:r>
              <a:rPr lang="en-US" sz="2800" dirty="0">
                <a:ea typeface="+mn-ea"/>
              </a:rPr>
              <a:t>not have appropriate </a:t>
            </a:r>
            <a:r>
              <a:rPr lang="en-US" sz="2800" b="1" dirty="0">
                <a:ea typeface="+mn-ea"/>
              </a:rPr>
              <a:t>resources</a:t>
            </a:r>
            <a:r>
              <a:rPr lang="en-US" sz="2800" dirty="0">
                <a:ea typeface="+mn-ea"/>
              </a:rPr>
              <a:t> and sufficient </a:t>
            </a:r>
            <a:r>
              <a:rPr lang="en-US" sz="2800" b="1" dirty="0" smtClean="0">
                <a:ea typeface="+mn-ea"/>
              </a:rPr>
              <a:t>competences</a:t>
            </a:r>
            <a:r>
              <a:rPr lang="en-US" sz="2800" dirty="0" smtClean="0">
                <a:ea typeface="+mn-ea"/>
              </a:rPr>
              <a:t> </a:t>
            </a:r>
            <a:r>
              <a:rPr lang="en-US" sz="2800" dirty="0">
                <a:ea typeface="+mn-ea"/>
              </a:rPr>
              <a:t>and even </a:t>
            </a:r>
            <a:r>
              <a:rPr lang="en-US" sz="2800" b="1" dirty="0">
                <a:ea typeface="+mn-ea"/>
              </a:rPr>
              <a:t>culture</a:t>
            </a:r>
            <a:r>
              <a:rPr lang="en-US" sz="2800" dirty="0">
                <a:ea typeface="+mn-ea"/>
              </a:rPr>
              <a:t> to exploit an opportunity from the commercial point of view </a:t>
            </a:r>
            <a:endParaRPr lang="en-US" sz="2800" dirty="0"/>
          </a:p>
          <a:p>
            <a:pPr lvl="1">
              <a:buFont typeface="Wingdings" charset="2"/>
              <a:buChar char="Ø"/>
              <a:defRPr/>
            </a:pPr>
            <a:r>
              <a:rPr lang="en-US" sz="2400" dirty="0" smtClean="0">
                <a:ea typeface="+mn-ea"/>
              </a:rPr>
              <a:t>Better accelerators </a:t>
            </a:r>
          </a:p>
          <a:p>
            <a:pPr lvl="2">
              <a:buFont typeface="Wingdings" charset="2"/>
              <a:buChar char="ü"/>
              <a:defRPr/>
            </a:pPr>
            <a:r>
              <a:rPr lang="en-US" sz="2000" dirty="0" smtClean="0"/>
              <a:t>Better science and technology</a:t>
            </a:r>
            <a:endParaRPr lang="en-US" sz="2000" dirty="0" smtClean="0">
              <a:ea typeface="+mn-ea"/>
            </a:endParaRPr>
          </a:p>
          <a:p>
            <a:pPr lvl="1">
              <a:buFont typeface="Wingdings" charset="2"/>
              <a:buChar char="Ø"/>
              <a:defRPr/>
            </a:pPr>
            <a:endParaRPr lang="en-US" sz="2400" dirty="0" smtClean="0">
              <a:ea typeface="+mn-ea"/>
            </a:endParaRPr>
          </a:p>
          <a:p>
            <a:pPr eaLnBrk="1" hangingPunct="1">
              <a:defRPr/>
            </a:pPr>
            <a:r>
              <a:rPr lang="en-US" sz="2800" dirty="0" smtClean="0">
                <a:ea typeface="+mn-ea"/>
              </a:rPr>
              <a:t>For enterprises it is almost impossible </a:t>
            </a:r>
            <a:r>
              <a:rPr lang="en-US" sz="2800" dirty="0">
                <a:ea typeface="+mn-ea"/>
              </a:rPr>
              <a:t>to cover all the different disciplines and relevant knowledge that are often necessary to conceive and set up a new technology and/or a new product </a:t>
            </a:r>
            <a:endParaRPr lang="en-US" sz="2800" dirty="0" smtClean="0">
              <a:ea typeface="+mn-ea"/>
            </a:endParaRPr>
          </a:p>
          <a:p>
            <a:pPr lvl="1">
              <a:buFont typeface="Wingdings" charset="2"/>
              <a:buChar char="Ø"/>
              <a:defRPr/>
            </a:pPr>
            <a:r>
              <a:rPr lang="en-US" sz="2400" dirty="0" smtClean="0"/>
              <a:t>Access to new technology </a:t>
            </a:r>
          </a:p>
          <a:p>
            <a:pPr lvl="2">
              <a:buFont typeface="Wingdings" charset="2"/>
              <a:buChar char="ü"/>
              <a:defRPr/>
            </a:pPr>
            <a:r>
              <a:rPr lang="en-US" sz="2200" dirty="0" smtClean="0"/>
              <a:t>Possible Competitive advantage</a:t>
            </a:r>
            <a:endParaRPr lang="en-US" sz="2200" dirty="0"/>
          </a:p>
          <a:p>
            <a:pPr marL="0" indent="0" eaLnBrk="1" hangingPunct="1">
              <a:buFont typeface="Wingdings" charset="0"/>
              <a:buNone/>
              <a:defRPr/>
            </a:pPr>
            <a:endParaRPr lang="en-US" sz="2800" b="1" dirty="0">
              <a:ea typeface="+mn-ea"/>
            </a:endParaRPr>
          </a:p>
          <a:p>
            <a:pPr eaLnBrk="1" hangingPunct="1">
              <a:defRPr/>
            </a:pPr>
            <a:endParaRPr lang="en-US" sz="2800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414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0" y="152400"/>
            <a:ext cx="4876800" cy="1020762"/>
          </a:xfrm>
        </p:spPr>
        <p:txBody>
          <a:bodyPr/>
          <a:lstStyle/>
          <a:p>
            <a:r>
              <a:rPr lang="en-US" dirty="0" smtClean="0">
                <a:ea typeface="Verdana" pitchFamily="34" charset="0"/>
                <a:cs typeface="Verdana" pitchFamily="34" charset="0"/>
              </a:rPr>
              <a:t>Aims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838200" y="3352800"/>
            <a:ext cx="7427520" cy="277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GB" altLang="en-US" sz="2500" dirty="0" smtClean="0">
                <a:solidFill>
                  <a:srgbClr val="005490"/>
                </a:solidFill>
              </a:rPr>
              <a:t>R&amp;D: needs, opportunities and capabilities</a:t>
            </a:r>
          </a:p>
          <a:p>
            <a:endParaRPr lang="en-GB" altLang="en-US" sz="2500" dirty="0" smtClean="0">
              <a:solidFill>
                <a:srgbClr val="00549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GB" altLang="en-US" sz="2500" dirty="0" smtClean="0">
                <a:solidFill>
                  <a:srgbClr val="005490"/>
                </a:solidFill>
              </a:rPr>
              <a:t>How can we fill the gaps?</a:t>
            </a:r>
          </a:p>
          <a:p>
            <a:pPr eaLnBrk="1" hangingPunct="1">
              <a:buFont typeface="Arial" charset="0"/>
              <a:buNone/>
            </a:pPr>
            <a:r>
              <a:rPr lang="en-GB" altLang="en-US" sz="2500" dirty="0" smtClean="0">
                <a:solidFill>
                  <a:srgbClr val="005490"/>
                </a:solidFill>
              </a:rPr>
              <a:t>How </a:t>
            </a:r>
            <a:r>
              <a:rPr lang="en-GB" altLang="en-US" sz="2500" dirty="0">
                <a:solidFill>
                  <a:srgbClr val="005490"/>
                </a:solidFill>
              </a:rPr>
              <a:t>to improve the interaction / communication?</a:t>
            </a:r>
          </a:p>
          <a:p>
            <a:pPr eaLnBrk="1" hangingPunct="1">
              <a:buFont typeface="Arial" charset="0"/>
              <a:buNone/>
            </a:pPr>
            <a:endParaRPr lang="en-GB" altLang="en-US" sz="2500" dirty="0">
              <a:solidFill>
                <a:srgbClr val="00549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GB" altLang="en-US" sz="2500" dirty="0" smtClean="0">
                <a:solidFill>
                  <a:srgbClr val="005490"/>
                </a:solidFill>
              </a:rPr>
              <a:t>Initiate and encourage communication, discussion and interactions</a:t>
            </a:r>
            <a:endParaRPr lang="en-GB" altLang="en-US" sz="2500" dirty="0">
              <a:solidFill>
                <a:srgbClr val="005490"/>
              </a:solidFill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838200" y="1752600"/>
            <a:ext cx="7010400" cy="123791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en-GB" altLang="en-US" sz="2500" dirty="0">
                <a:solidFill>
                  <a:schemeClr val="tx1">
                    <a:lumMod val="75000"/>
                  </a:schemeClr>
                </a:solidFill>
              </a:rPr>
              <a:t>The </a:t>
            </a:r>
            <a:r>
              <a:rPr lang="en-GB" altLang="en-US" sz="2500" dirty="0" smtClean="0">
                <a:solidFill>
                  <a:schemeClr val="tx1">
                    <a:lumMod val="75000"/>
                  </a:schemeClr>
                </a:solidFill>
              </a:rPr>
              <a:t>main object of </a:t>
            </a:r>
            <a:r>
              <a:rPr lang="en-GB" altLang="en-US" sz="2500" dirty="0">
                <a:solidFill>
                  <a:schemeClr val="tx1">
                    <a:lumMod val="75000"/>
                  </a:schemeClr>
                </a:solidFill>
              </a:rPr>
              <a:t>the workshop was to </a:t>
            </a:r>
            <a:r>
              <a:rPr lang="en-GB" altLang="en-US" sz="2500" dirty="0" smtClean="0">
                <a:solidFill>
                  <a:schemeClr val="tx1">
                    <a:lumMod val="75000"/>
                  </a:schemeClr>
                </a:solidFill>
              </a:rPr>
              <a:t>explore and identify </a:t>
            </a:r>
            <a:r>
              <a:rPr lang="en-GB" altLang="en-US" sz="2500" dirty="0">
                <a:solidFill>
                  <a:schemeClr val="tx1">
                    <a:lumMod val="75000"/>
                  </a:schemeClr>
                </a:solidFill>
              </a:rPr>
              <a:t>the areas of collaboration </a:t>
            </a:r>
            <a:r>
              <a:rPr lang="en-GB" altLang="en-US" sz="2500" dirty="0" smtClean="0">
                <a:solidFill>
                  <a:schemeClr val="tx1">
                    <a:lumMod val="75000"/>
                  </a:schemeClr>
                </a:solidFill>
              </a:rPr>
              <a:t>between Research Institutes and Industry focusing on: </a:t>
            </a:r>
            <a:endParaRPr lang="en-GB" altLang="en-US" sz="25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3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5</a:t>
            </a:fld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11393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0" y="152400"/>
            <a:ext cx="5029200" cy="102076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>
                <a:ea typeface="Verdana" pitchFamily="34" charset="0"/>
                <a:cs typeface="Verdana" pitchFamily="34" charset="0"/>
              </a:rPr>
              <a:t>Potential</a:t>
            </a: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304800" y="1828801"/>
            <a:ext cx="8621909" cy="385401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>
            <a:defPPr>
              <a:defRPr lang="en-US"/>
            </a:defPPr>
            <a:lvl1pPr>
              <a:buFont typeface="Arial" charset="0"/>
              <a:buNone/>
              <a:defRPr sz="25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algn="ctr"/>
            <a:r>
              <a:rPr lang="en-GB" altLang="en-US" dirty="0"/>
              <a:t>Low Emittance Rings ~2018-2028 </a:t>
            </a:r>
          </a:p>
          <a:p>
            <a:pPr algn="ctr"/>
            <a:r>
              <a:rPr lang="en-GB" altLang="en-US" sz="2000" dirty="0"/>
              <a:t>(beyond MAX IV – </a:t>
            </a:r>
            <a:r>
              <a:rPr lang="en-GB" altLang="en-US" sz="2000" dirty="0" smtClean="0"/>
              <a:t>ESRF-EBS </a:t>
            </a:r>
            <a:r>
              <a:rPr lang="en-GB" altLang="en-US" sz="2000" dirty="0"/>
              <a:t>– SIRIUS)</a:t>
            </a:r>
          </a:p>
          <a:p>
            <a:endParaRPr lang="en-GB" altLang="en-US" dirty="0"/>
          </a:p>
          <a:p>
            <a:r>
              <a:rPr lang="en-GB" altLang="en-US" dirty="0"/>
              <a:t>APS-U, ALS-U, ELETTRA 2.0, SLS II, PETRA IV, HEPS, DLS II, SOLEIL, ANKA, … </a:t>
            </a:r>
          </a:p>
          <a:p>
            <a:r>
              <a:rPr lang="en-GB" altLang="en-US" dirty="0"/>
              <a:t>(Iran, Mexico, Thailand, African LS, …)</a:t>
            </a:r>
          </a:p>
          <a:p>
            <a:r>
              <a:rPr lang="en-GB" altLang="en-US" dirty="0" err="1"/>
              <a:t>CepC</a:t>
            </a:r>
            <a:r>
              <a:rPr lang="en-GB" altLang="en-US" dirty="0"/>
              <a:t>, </a:t>
            </a:r>
            <a:r>
              <a:rPr lang="en-GB" altLang="en-US" dirty="0" err="1"/>
              <a:t>FCCee</a:t>
            </a:r>
            <a:endParaRPr lang="en-GB" altLang="en-US" dirty="0"/>
          </a:p>
          <a:p>
            <a:r>
              <a:rPr lang="en-GB" altLang="en-US" dirty="0"/>
              <a:t> </a:t>
            </a:r>
          </a:p>
          <a:p>
            <a:r>
              <a:rPr lang="en-GB" altLang="en-US" dirty="0"/>
              <a:t>100-200 </a:t>
            </a:r>
            <a:r>
              <a:rPr lang="en-GB" altLang="en-US" dirty="0" err="1"/>
              <a:t>Meuros</a:t>
            </a:r>
            <a:r>
              <a:rPr lang="en-GB" altLang="en-US" dirty="0"/>
              <a:t> (acc only) each </a:t>
            </a:r>
            <a:r>
              <a:rPr lang="en-GB" altLang="en-US" dirty="0">
                <a:sym typeface="Symbol" pitchFamily="18" charset="2"/>
              </a:rPr>
              <a:t> </a:t>
            </a:r>
            <a:r>
              <a:rPr lang="en-GB" altLang="en-US" dirty="0"/>
              <a:t>~1 B€</a:t>
            </a:r>
          </a:p>
          <a:p>
            <a:r>
              <a:rPr lang="en-GB" altLang="en-US" dirty="0"/>
              <a:t>200-500 </a:t>
            </a:r>
            <a:r>
              <a:rPr lang="en-GB" altLang="en-US" dirty="0" err="1"/>
              <a:t>Meuros</a:t>
            </a:r>
            <a:r>
              <a:rPr lang="en-GB" altLang="en-US" dirty="0"/>
              <a:t> (inc. </a:t>
            </a:r>
            <a:r>
              <a:rPr lang="en-GB" altLang="en-US" dirty="0" err="1"/>
              <a:t>beamlines</a:t>
            </a:r>
            <a:r>
              <a:rPr lang="en-GB" altLang="en-US" dirty="0"/>
              <a:t>) each </a:t>
            </a:r>
            <a:r>
              <a:rPr lang="en-GB" altLang="en-US" dirty="0">
                <a:sym typeface="Symbol" pitchFamily="18" charset="2"/>
              </a:rPr>
              <a:t> </a:t>
            </a:r>
            <a:r>
              <a:rPr lang="en-GB" altLang="en-US" dirty="0"/>
              <a:t>~2 B€</a:t>
            </a:r>
          </a:p>
        </p:txBody>
      </p:sp>
      <p:sp>
        <p:nvSpPr>
          <p:cNvPr id="7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6</a:t>
            </a:fld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9269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95601" y="170556"/>
            <a:ext cx="4648200" cy="12192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>
                <a:ea typeface="Verdana" pitchFamily="34" charset="0"/>
                <a:cs typeface="Verdana" pitchFamily="34" charset="0"/>
              </a:rPr>
              <a:t>Technical challenges and </a:t>
            </a:r>
            <a:r>
              <a:rPr lang="en-GB" dirty="0" smtClean="0">
                <a:ea typeface="Verdana" pitchFamily="34" charset="0"/>
                <a:cs typeface="Verdana" pitchFamily="34" charset="0"/>
              </a:rPr>
              <a:t>R</a:t>
            </a:r>
            <a:r>
              <a:rPr lang="en-GB" dirty="0">
                <a:ea typeface="Verdana" pitchFamily="34" charset="0"/>
                <a:cs typeface="Verdana" pitchFamily="34" charset="0"/>
              </a:rPr>
              <a:t>&amp;D needed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76200" y="1447801"/>
            <a:ext cx="8915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rmAutofit fontScale="85000" lnSpcReduction="20000"/>
          </a:bodyPr>
          <a:lstStyle/>
          <a:p>
            <a:pPr>
              <a:buNone/>
            </a:pPr>
            <a:r>
              <a:rPr lang="en-GB" altLang="en-US" sz="2800" b="0" i="0" dirty="0" smtClean="0"/>
              <a:t>General Session </a:t>
            </a:r>
            <a:r>
              <a:rPr lang="en-GB" sz="1600" dirty="0" smtClean="0"/>
              <a:t>Chair</a:t>
            </a:r>
            <a:r>
              <a:rPr lang="en-GB" sz="1600" dirty="0"/>
              <a:t>. Y. </a:t>
            </a:r>
            <a:r>
              <a:rPr lang="en-GB" sz="1600" dirty="0" err="1"/>
              <a:t>Papaphilipou</a:t>
            </a:r>
            <a:r>
              <a:rPr lang="en-GB" sz="1600" dirty="0"/>
              <a:t> (CERN)</a:t>
            </a:r>
            <a:endParaRPr lang="en-GB" altLang="en-US" sz="1600" b="0" i="0" dirty="0" smtClean="0"/>
          </a:p>
          <a:p>
            <a:pPr lvl="1"/>
            <a:r>
              <a:rPr lang="en-US" sz="2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Highlights from MAX IV commissioning and operation, Pedro Tavares (MAX IV) </a:t>
            </a:r>
          </a:p>
          <a:p>
            <a:pPr lvl="1"/>
            <a:r>
              <a:rPr lang="en-US" sz="2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ESRF II, Dieter </a:t>
            </a:r>
            <a:r>
              <a:rPr lang="en-US" sz="21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Einfeld</a:t>
            </a:r>
            <a:r>
              <a:rPr lang="en-US" sz="2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(ESRF) </a:t>
            </a:r>
          </a:p>
          <a:p>
            <a:pPr lvl="1"/>
            <a:r>
              <a:rPr lang="en-US" sz="2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Sirius and Sirius magnets, James </a:t>
            </a:r>
            <a:r>
              <a:rPr lang="en-US" sz="21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Citadini</a:t>
            </a:r>
            <a:r>
              <a:rPr lang="en-US" sz="2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(LNLS ) </a:t>
            </a:r>
          </a:p>
          <a:p>
            <a:pPr lvl="1"/>
            <a:r>
              <a:rPr lang="en-US" sz="2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BESSY-VSR-Project, Martin </a:t>
            </a:r>
            <a:r>
              <a:rPr lang="en-US" sz="21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Ruprecht</a:t>
            </a:r>
            <a:r>
              <a:rPr lang="en-US" sz="2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(BESSY) </a:t>
            </a:r>
          </a:p>
          <a:p>
            <a:pPr eaLnBrk="1" hangingPunct="1">
              <a:buFont typeface="Arial" charset="0"/>
              <a:buNone/>
            </a:pPr>
            <a:endParaRPr lang="en-US" altLang="en-US" sz="2800" b="0" i="0" dirty="0" smtClean="0"/>
          </a:p>
          <a:p>
            <a:pPr>
              <a:buNone/>
            </a:pPr>
            <a:r>
              <a:rPr lang="en-US" altLang="en-US" sz="2800" b="0" i="0" dirty="0" smtClean="0"/>
              <a:t>Insertion devices </a:t>
            </a:r>
            <a:r>
              <a:rPr lang="en-US" sz="1600" dirty="0"/>
              <a:t>Chair: D. </a:t>
            </a:r>
            <a:r>
              <a:rPr lang="en-US" sz="1600" dirty="0" err="1"/>
              <a:t>Einfeld</a:t>
            </a:r>
            <a:r>
              <a:rPr lang="en-US" sz="1600" dirty="0"/>
              <a:t> (ESRF)</a:t>
            </a:r>
            <a:endParaRPr lang="en-US" altLang="en-US" sz="1600" b="0" i="0" dirty="0" smtClean="0"/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Super-conducting Undulators at ANL, Joel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Fuerst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(ANL) </a:t>
            </a: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Planar superconducting undulator with neutral pole: test results of the prototype,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Nikolay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Mezentsev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(BINP) </a:t>
            </a: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Fixed gap undulators and performance, Bruno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Diviacco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(Elettra) </a:t>
            </a:r>
          </a:p>
          <a:p>
            <a:pPr eaLnBrk="1" hangingPunct="1">
              <a:buFont typeface="Arial" charset="0"/>
              <a:buNone/>
            </a:pPr>
            <a:endParaRPr lang="en-US" altLang="en-US" sz="2800" b="0" i="0" dirty="0" smtClean="0"/>
          </a:p>
          <a:p>
            <a:pPr>
              <a:buNone/>
            </a:pPr>
            <a:r>
              <a:rPr lang="en-US" altLang="en-US" sz="2800" b="0" i="0" dirty="0" smtClean="0"/>
              <a:t>Magnets (static and pulsed) </a:t>
            </a:r>
            <a:r>
              <a:rPr lang="en-US" sz="1600" dirty="0"/>
              <a:t>Chair: P. Tavares (MAX IV)</a:t>
            </a:r>
            <a:endParaRPr lang="en-US" altLang="en-US" sz="1600" b="0" i="0" dirty="0" smtClean="0"/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MAX IV 3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GeV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ring magnet, Martin Johansson (MAX IV) </a:t>
            </a: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Magnets for DDBA and lessons learned for Diamond-II,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Abolfazl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Shahveh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(Diamond) </a:t>
            </a: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Magnets for Elettra 2.0,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Davide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Castronovo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(Elettra)</a:t>
            </a:r>
            <a:endParaRPr lang="en-US" altLang="en-US" sz="22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altLang="en-US" sz="2800" b="0" i="0" dirty="0" smtClean="0"/>
          </a:p>
          <a:p>
            <a:pPr lvl="1"/>
            <a:endParaRPr lang="en-GB" altLang="en-US" sz="23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7</a:t>
            </a:fld>
            <a:endParaRPr lang="it-IT" sz="1600" dirty="0"/>
          </a:p>
        </p:txBody>
      </p:sp>
      <p:pic>
        <p:nvPicPr>
          <p:cNvPr id="7" name="Picture 6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7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76200" y="1447801"/>
            <a:ext cx="8915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>
              <a:buNone/>
            </a:pPr>
            <a:r>
              <a:rPr lang="en-US" altLang="en-US" sz="2800" dirty="0"/>
              <a:t>Magnets &amp; alignment </a:t>
            </a:r>
            <a:r>
              <a:rPr lang="en-US" sz="1800" dirty="0"/>
              <a:t>Chair: P. </a:t>
            </a:r>
            <a:r>
              <a:rPr lang="en-US" sz="1800" dirty="0" err="1"/>
              <a:t>Kuske</a:t>
            </a:r>
            <a:r>
              <a:rPr lang="en-US" sz="1800" dirty="0"/>
              <a:t> (HZB)</a:t>
            </a:r>
            <a:endParaRPr lang="en-US" altLang="en-US" sz="1800" dirty="0"/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Dipoles with longitudinally variable field for CLIC damping rings, Manuel Dominguez (CIEMAT) </a:t>
            </a:r>
          </a:p>
          <a:p>
            <a:pPr lvl="1"/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NbTi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wiggler tests at ANKA, Axel Bernhard (ANKA) </a:t>
            </a:r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Vibrating wire method and hall probe measurements for combined function magnets (DQ) alignment, Alexander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Temnykh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(Cornell) 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Beam transfer </a:t>
            </a:r>
            <a:r>
              <a:rPr lang="en-US" sz="2800" dirty="0" smtClean="0"/>
              <a:t>systems </a:t>
            </a:r>
            <a:r>
              <a:rPr lang="en-US" sz="1800" dirty="0"/>
              <a:t>Chair: R. </a:t>
            </a:r>
            <a:r>
              <a:rPr lang="en-US" sz="1800" dirty="0" err="1"/>
              <a:t>Bartolini</a:t>
            </a:r>
            <a:r>
              <a:rPr lang="en-US" sz="1800" dirty="0"/>
              <a:t> (JAI - DIAMOND)</a:t>
            </a:r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Production of round beams, Peter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Kuske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(HZB - BESSY) </a:t>
            </a:r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Development of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Multipole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Injection Kicker for SOLEIL and MAX IV, Pierre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Lebasque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(Soleil) </a:t>
            </a:r>
          </a:p>
          <a:p>
            <a:pPr lvl="1"/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Stripline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kicker development at ALS,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Cristoph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Steier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(LBL) </a:t>
            </a:r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Transient studies of the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stripline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kicker for beam extraction from the CLIC damping rings, Carolina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Belver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Aguilar (CERN) </a:t>
            </a:r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Inductive adders ultra-stable kicker pulse generation,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Janne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Holma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(CERN) </a:t>
            </a:r>
          </a:p>
          <a:p>
            <a:pPr>
              <a:buNone/>
            </a:pPr>
            <a:endParaRPr lang="en-US" altLang="en-US" sz="2800" dirty="0"/>
          </a:p>
          <a:p>
            <a:pPr>
              <a:buNone/>
            </a:pPr>
            <a:r>
              <a:rPr lang="en-US" sz="2800" dirty="0"/>
              <a:t>RF systems and </a:t>
            </a:r>
            <a:r>
              <a:rPr lang="en-US" sz="2800" dirty="0" smtClean="0"/>
              <a:t>power </a:t>
            </a:r>
            <a:r>
              <a:rPr lang="en-US" sz="1800" dirty="0"/>
              <a:t>Chair: R. </a:t>
            </a:r>
            <a:r>
              <a:rPr lang="en-US" sz="1800" dirty="0" err="1"/>
              <a:t>Nagaoka</a:t>
            </a:r>
            <a:r>
              <a:rPr lang="en-US" sz="1800" dirty="0"/>
              <a:t> (SOLEIL)</a:t>
            </a:r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MAX IV RF Systems, Lars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Malmgren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(MAX IV)</a:t>
            </a:r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Conceptual Design of a 2 GHz RF System for the CLIC DRs,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Alexej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Grudiev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(CERN)</a:t>
            </a:r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State-of-the-art RF solid state amplifiers,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Massamba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Diop</a:t>
            </a:r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(SOLEIL)</a:t>
            </a:r>
          </a:p>
          <a:p>
            <a:pPr lvl="1"/>
            <a:r>
              <a:rPr lang="en-US" sz="2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Experience and future trends of Harmonic RF systems, John Byrd (LBNL)</a:t>
            </a: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8</a:t>
            </a:fld>
            <a:endParaRPr lang="it-IT" sz="1600" dirty="0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895601" y="76200"/>
            <a:ext cx="464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ea typeface="Verdana" pitchFamily="34" charset="0"/>
                <a:cs typeface="Verdana" pitchFamily="34" charset="0"/>
              </a:rPr>
              <a:t>Technical challenges and R&amp;D needed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7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76200" y="1447801"/>
            <a:ext cx="8915400" cy="541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rmAutofit fontScale="85000" lnSpcReduction="20000"/>
          </a:bodyPr>
          <a:lstStyle/>
          <a:p>
            <a:pPr>
              <a:buNone/>
            </a:pPr>
            <a:r>
              <a:rPr lang="en-US" sz="2900" dirty="0"/>
              <a:t>Feedback systems and Engineering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1600" dirty="0"/>
              <a:t>Chair: S. </a:t>
            </a:r>
            <a:r>
              <a:rPr lang="en-US" sz="1600" dirty="0" err="1"/>
              <a:t>Guiducci</a:t>
            </a:r>
            <a:r>
              <a:rPr lang="en-US" sz="1600" dirty="0"/>
              <a:t> (INFN-LNF)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Fast orbit Feedback for ESRF-EBS, Benoit Roche (ESRF) </a:t>
            </a:r>
          </a:p>
          <a:p>
            <a:pPr lvl="1"/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Application of wide-band feedback systems for low </a:t>
            </a:r>
            <a:r>
              <a:rPr lang="en-US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rings, John Fox (SLAC) </a:t>
            </a:r>
          </a:p>
          <a:p>
            <a:pPr lvl="1"/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Engineering for DDBA and lessons learned for Diamond-II, Nigel Hammond (Diamond) </a:t>
            </a:r>
          </a:p>
          <a:p>
            <a:pPr lvl="1"/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Risk assessment for the ESRF II, Dieter </a:t>
            </a:r>
            <a:r>
              <a:rPr lang="en-US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Einfeld</a:t>
            </a:r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(ESRF) </a:t>
            </a:r>
            <a:endParaRPr lang="en-US" sz="19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57150" indent="0">
              <a:buNone/>
            </a:pPr>
            <a:endParaRPr lang="en-US" sz="9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2900" dirty="0" smtClean="0"/>
              <a:t>Diagnostics, Instrumentation and coating </a:t>
            </a:r>
            <a:r>
              <a:rPr lang="en-US" sz="1600" dirty="0"/>
              <a:t>Chair: </a:t>
            </a:r>
            <a:r>
              <a:rPr lang="en-US" sz="1600" dirty="0" err="1"/>
              <a:t>Å</a:t>
            </a:r>
            <a:r>
              <a:rPr lang="en-US" sz="1600" dirty="0"/>
              <a:t>. </a:t>
            </a:r>
            <a:r>
              <a:rPr lang="en-US" sz="1600" dirty="0" err="1"/>
              <a:t>Andersson</a:t>
            </a:r>
            <a:r>
              <a:rPr lang="en-US" sz="1600" dirty="0"/>
              <a:t> (MAX IV</a:t>
            </a:r>
            <a:r>
              <a:rPr lang="en-US" sz="1600" dirty="0" smtClean="0"/>
              <a:t>)</a:t>
            </a:r>
          </a:p>
          <a:p>
            <a:pPr lvl="1"/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Ultra-low vertical </a:t>
            </a:r>
            <a:r>
              <a:rPr lang="en-US" sz="19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measurements in the Australian Light Source, Mark Boland (Australian Synchrotron) </a:t>
            </a:r>
          </a:p>
          <a:p>
            <a:pPr lvl="1"/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Conceptual design of X-ray interferometer for extremely apparent small beam size in FCC-</a:t>
            </a:r>
            <a:r>
              <a:rPr lang="en-US" sz="19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ee</a:t>
            </a:r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and beam halo measurement with coronagraph for HL LHC, Toshiyuki </a:t>
            </a:r>
            <a:r>
              <a:rPr lang="en-US" sz="19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Mitsuhash</a:t>
            </a:r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(KEK) </a:t>
            </a:r>
          </a:p>
          <a:p>
            <a:pPr lvl="1"/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Ultra-short bunch length diagnostics, Axel Bernhard (KIT-ANKA) </a:t>
            </a:r>
          </a:p>
          <a:p>
            <a:pPr lvl="1"/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Laser engineered surfaces, Amin </a:t>
            </a:r>
            <a:r>
              <a:rPr lang="en-US" sz="19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Abdolvand</a:t>
            </a:r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(Dundee University) </a:t>
            </a:r>
          </a:p>
          <a:p>
            <a:pPr lvl="1"/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Experience with coating of low gap chambers, Roberto </a:t>
            </a:r>
            <a:r>
              <a:rPr lang="en-US" sz="19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Kersevan</a:t>
            </a:r>
            <a:r>
              <a:rPr lang="en-US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(CERN) </a:t>
            </a:r>
          </a:p>
          <a:p>
            <a:pPr lvl="1"/>
            <a:endParaRPr lang="en-US" altLang="en-US" sz="9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2800" dirty="0" smtClean="0"/>
              <a:t>Vacuum, coating and other Key technologies and engineering </a:t>
            </a:r>
            <a:r>
              <a:rPr lang="en-US" sz="1800" dirty="0"/>
              <a:t>Chair: A. Bernhard (KIT-ANKA)</a:t>
            </a:r>
            <a:endParaRPr lang="en-US" sz="1800" dirty="0" smtClean="0"/>
          </a:p>
          <a:p>
            <a:pPr lvl="1"/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MAX IV 3 </a:t>
            </a:r>
            <a:r>
              <a:rPr lang="en-US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GeV</a:t>
            </a:r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ring vacuum system, </a:t>
            </a:r>
            <a:r>
              <a:rPr lang="en-US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Marek</a:t>
            </a:r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Grabski</a:t>
            </a:r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(MAX IV) </a:t>
            </a:r>
          </a:p>
          <a:p>
            <a:pPr lvl="1"/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Vacuum systems for DDBA and lessons learned for Diamond-II, Matthew Cox (Diamond) </a:t>
            </a:r>
          </a:p>
          <a:p>
            <a:pPr lvl="1"/>
            <a:r>
              <a:rPr lang="it-IT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Transverse</a:t>
            </a:r>
            <a:r>
              <a:rPr lang="it-IT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and </a:t>
            </a:r>
            <a:r>
              <a:rPr lang="it-IT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horizontal</a:t>
            </a:r>
            <a:r>
              <a:rPr lang="it-IT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beam</a:t>
            </a:r>
            <a:r>
              <a:rPr lang="it-IT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size</a:t>
            </a:r>
            <a:r>
              <a:rPr lang="it-IT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diagnostics</a:t>
            </a:r>
            <a:r>
              <a:rPr lang="it-IT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with </a:t>
            </a:r>
            <a:r>
              <a:rPr lang="it-IT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visible</a:t>
            </a:r>
            <a:r>
              <a:rPr lang="it-IT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9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SR, </a:t>
            </a:r>
            <a:r>
              <a:rPr lang="it-IT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Åke</a:t>
            </a:r>
            <a:r>
              <a:rPr lang="it-IT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Andersson</a:t>
            </a:r>
            <a:r>
              <a:rPr lang="it-IT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(MAX IV) </a:t>
            </a:r>
            <a:endParaRPr lang="en-US" sz="19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Particle Accelerator Components’ Metrology and Alignment to the </a:t>
            </a:r>
            <a:r>
              <a:rPr lang="en-US" sz="19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Nanometre</a:t>
            </a:r>
            <a:r>
              <a:rPr lang="en-US" sz="1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scale (PACMAN), Michele Modena (CERN) </a:t>
            </a:r>
          </a:p>
          <a:p>
            <a:pPr lvl="1"/>
            <a:endParaRPr lang="en-US" altLang="en-US" sz="16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>
          <a:xfrm>
            <a:off x="8610600" y="6477000"/>
            <a:ext cx="455040" cy="304800"/>
          </a:xfrm>
          <a:prstGeom prst="rect">
            <a:avLst/>
          </a:prstGeom>
        </p:spPr>
        <p:txBody>
          <a:bodyPr vert="horz" lIns="82945" tIns="41473" rIns="82945" bIns="41473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28C14D7-F23B-4222-BE15-36A170262D19}" type="slidenum">
              <a:rPr lang="it-IT" sz="1600" smtClean="0"/>
              <a:pPr algn="ctr"/>
              <a:t>9</a:t>
            </a:fld>
            <a:endParaRPr lang="it-IT" sz="1600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895601" y="76200"/>
            <a:ext cx="4648200" cy="12192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>
                <a:ea typeface="Verdana" pitchFamily="34" charset="0"/>
                <a:cs typeface="Verdana" pitchFamily="34" charset="0"/>
              </a:rPr>
              <a:t>Technical challenges and </a:t>
            </a:r>
            <a:r>
              <a:rPr lang="en-GB" dirty="0" smtClean="0">
                <a:ea typeface="Verdana" pitchFamily="34" charset="0"/>
                <a:cs typeface="Verdana" pitchFamily="34" charset="0"/>
              </a:rPr>
              <a:t>R</a:t>
            </a:r>
            <a:r>
              <a:rPr lang="en-GB" dirty="0">
                <a:ea typeface="Verdana" pitchFamily="34" charset="0"/>
                <a:cs typeface="Verdana" pitchFamily="34" charset="0"/>
              </a:rPr>
              <a:t>&amp;D needed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 descr="Screen Shot 2017-03-26 at 15.2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1524000" cy="135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6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8D4FF55EBF84292D49BEBD52A9866" ma:contentTypeVersion="0" ma:contentTypeDescription="Create a new document." ma:contentTypeScope="" ma:versionID="aca9b3d5b31084eb874877897abcdd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76e8e88a7ff487aa0f9596b7fbed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E8E5F3-A8F2-4E1F-9CF4-E427E43ADB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221CCF-AADF-46C2-AE96-E5CC90EE01F7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64CAB3F-9118-4216-8E8F-18C8FADAFA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1285</TotalTime>
  <Words>1443</Words>
  <Application>Microsoft Macintosh PowerPoint</Application>
  <PresentationFormat>On-screen Show (4:3)</PresentationFormat>
  <Paragraphs>218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Review of the industry session at the Advanced Low Emittance Rings Technology (ALERT) workshop </vt:lpstr>
      <vt:lpstr>PowerPoint Presentation</vt:lpstr>
      <vt:lpstr>PowerPoint Presentation</vt:lpstr>
      <vt:lpstr>Motives</vt:lpstr>
      <vt:lpstr>Aims</vt:lpstr>
      <vt:lpstr>Potential</vt:lpstr>
      <vt:lpstr>Technical challenges and R&amp;D needed</vt:lpstr>
      <vt:lpstr>PowerPoint Presentation</vt:lpstr>
      <vt:lpstr>Technical challenges and R&amp;D needed</vt:lpstr>
      <vt:lpstr>Interaction  Institutes-Industries</vt:lpstr>
      <vt:lpstr>Technical challenges and R&amp;D needed</vt:lpstr>
      <vt:lpstr>Interaction Research Institutes-Industries</vt:lpstr>
      <vt:lpstr>Mechanisms and tools for KTT </vt:lpstr>
      <vt:lpstr>PowerPoint Presentation</vt:lpstr>
      <vt:lpstr>PowerPoint Presentation</vt:lpstr>
      <vt:lpstr>PowerPoint Presentation</vt:lpstr>
      <vt:lpstr>Interaction Research Institutes-Industries</vt:lpstr>
      <vt:lpstr>Interaction Research Institutes-Industries</vt:lpstr>
      <vt:lpstr>Interaction Research Institutes-Industries</vt:lpstr>
      <vt:lpstr>Final considerations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Raffaella Geometrante</cp:lastModifiedBy>
  <cp:revision>104</cp:revision>
  <cp:lastPrinted>2017-03-26T16:46:53Z</cp:lastPrinted>
  <dcterms:created xsi:type="dcterms:W3CDTF">2006-08-16T00:00:00Z</dcterms:created>
  <dcterms:modified xsi:type="dcterms:W3CDTF">2017-03-28T07:41:41Z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0x0101005DC8D4FF55EBF84292D49BEBD52A9866</vt:lpwstr>
  </property>
</Properties>
</file>