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99" r:id="rId4"/>
    <p:sldId id="300" r:id="rId5"/>
    <p:sldId id="301" r:id="rId6"/>
    <p:sldId id="290" r:id="rId7"/>
    <p:sldId id="293" r:id="rId8"/>
    <p:sldId id="294" r:id="rId9"/>
    <p:sldId id="297" r:id="rId10"/>
    <p:sldId id="298" r:id="rId11"/>
    <p:sldId id="258" r:id="rId12"/>
    <p:sldId id="259" r:id="rId13"/>
    <p:sldId id="260" r:id="rId14"/>
    <p:sldId id="261" r:id="rId15"/>
    <p:sldId id="281" r:id="rId16"/>
    <p:sldId id="282" r:id="rId17"/>
    <p:sldId id="283" r:id="rId18"/>
    <p:sldId id="302" r:id="rId19"/>
    <p:sldId id="275" r:id="rId20"/>
    <p:sldId id="276" r:id="rId21"/>
    <p:sldId id="277" r:id="rId22"/>
    <p:sldId id="278" r:id="rId23"/>
    <p:sldId id="279" r:id="rId24"/>
    <p:sldId id="280" r:id="rId25"/>
    <p:sldId id="310" r:id="rId26"/>
    <p:sldId id="304" r:id="rId27"/>
    <p:sldId id="305" r:id="rId28"/>
    <p:sldId id="306" r:id="rId29"/>
    <p:sldId id="308" r:id="rId30"/>
    <p:sldId id="309" r:id="rId31"/>
    <p:sldId id="31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059" autoAdjust="0"/>
  </p:normalViewPr>
  <p:slideViewPr>
    <p:cSldViewPr>
      <p:cViewPr varScale="1">
        <p:scale>
          <a:sx n="61" d="100"/>
          <a:sy n="61" d="100"/>
        </p:scale>
        <p:origin x="-11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AFEAA9-C327-4CBA-91A2-D692AEF187D5}" type="datetimeFigureOut">
              <a:rPr lang="en-GB" smtClean="0"/>
              <a:t>28/03/17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2EF53-9050-4DF2-888C-8E65C18F91D6}" type="slidenum">
              <a:rPr lang="en-GB" smtClean="0"/>
              <a:t>‹#›</a:t>
            </a:fld>
            <a:endParaRPr lang="en-GB"/>
          </a:p>
        </p:txBody>
      </p:sp>
    </p:spTree>
    <p:extLst>
      <p:ext uri="{BB962C8B-B14F-4D97-AF65-F5344CB8AC3E}">
        <p14:creationId xmlns:p14="http://schemas.microsoft.com/office/powerpoint/2010/main" val="3673618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EE09899-564E-B74C-A004-0CDC12ECD7A5}" type="slidenum">
              <a:rPr lang="en-US" smtClean="0"/>
              <a:pPr>
                <a:defRPr/>
              </a:pPr>
              <a:t>11</a:t>
            </a:fld>
            <a:endParaRPr lang="en-US"/>
          </a:p>
        </p:txBody>
      </p:sp>
    </p:spTree>
    <p:extLst>
      <p:ext uri="{BB962C8B-B14F-4D97-AF65-F5344CB8AC3E}">
        <p14:creationId xmlns:p14="http://schemas.microsoft.com/office/powerpoint/2010/main" val="1478578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FF0000"/>
                </a:solidFill>
              </a:rPr>
              <a:t>All sub-components within the feedback loop were evaluated and measured. </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FF0000"/>
                </a:solidFill>
              </a:rPr>
              <a:t>The sensor,</a:t>
            </a:r>
            <a:r>
              <a:rPr lang="en-US" b="0" baseline="0" dirty="0" smtClean="0">
                <a:solidFill>
                  <a:srgbClr val="FF0000"/>
                </a:solidFill>
              </a:rPr>
              <a:t> i.e. the</a:t>
            </a:r>
            <a:r>
              <a:rPr lang="en-US" b="0" dirty="0" smtClean="0">
                <a:solidFill>
                  <a:srgbClr val="FF0000"/>
                </a:solidFill>
              </a:rPr>
              <a:t> bunch arrival time monitor, must be connected</a:t>
            </a:r>
            <a:r>
              <a:rPr lang="en-US" b="0" baseline="0" dirty="0" smtClean="0">
                <a:solidFill>
                  <a:srgbClr val="FF0000"/>
                </a:solidFill>
              </a:rPr>
              <a:t> by a fast link, here optical fiber link, to the LLRF system which drives the cavity.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rgbClr val="FF0000"/>
                </a:solidFill>
              </a:rPr>
              <a:t>The LLRF drive signal is amplified from watt to kilo-watt level. This amplifier was characterized and it shows a non-linear behavior which is correctable by the digital LLRF system.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rgbClr val="FF0000"/>
                </a:solidFill>
              </a:rPr>
              <a:t>At the end the cavity is supplied with the high power and controls the arrival time of the electrons by correcting their energy.</a:t>
            </a:r>
            <a:endParaRPr lang="en-US" b="0" dirty="0" smtClean="0">
              <a:solidFill>
                <a:srgbClr val="FF0000"/>
              </a:solidFill>
            </a:endParaRPr>
          </a:p>
          <a:p>
            <a:endParaRPr lang="fr-FR"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23</a:t>
            </a:fld>
            <a:endParaRPr lang="en-GB"/>
          </a:p>
        </p:txBody>
      </p:sp>
    </p:spTree>
    <p:extLst>
      <p:ext uri="{BB962C8B-B14F-4D97-AF65-F5344CB8AC3E}">
        <p14:creationId xmlns:p14="http://schemas.microsoft.com/office/powerpoint/2010/main" val="511367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Beside those activities we improved</a:t>
            </a:r>
            <a:r>
              <a:rPr lang="en-US" baseline="0" dirty="0" smtClean="0"/>
              <a:t> several sub-systems like the temperature of the RF gun.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precise temperature regulation is essential for all normal conducting cavities since those also affects the bunch arrival time.</a:t>
            </a:r>
            <a:endParaRPr lang="en-US" dirty="0" smtClean="0"/>
          </a:p>
          <a:p>
            <a:r>
              <a:rPr lang="en-US" baseline="0" smtClean="0"/>
              <a:t>We improved the temperature stability of the gun by a factor of about 6 using an advanced regulation scheme. </a:t>
            </a:r>
            <a:endParaRPr lang="en-US" smtClean="0"/>
          </a:p>
          <a:p>
            <a:endParaRPr lang="fr-FR"/>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24</a:t>
            </a:fld>
            <a:endParaRPr lang="en-GB"/>
          </a:p>
        </p:txBody>
      </p:sp>
    </p:spTree>
    <p:extLst>
      <p:ext uri="{BB962C8B-B14F-4D97-AF65-F5344CB8AC3E}">
        <p14:creationId xmlns:p14="http://schemas.microsoft.com/office/powerpoint/2010/main" val="3003081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pPr>
              <a:defRPr/>
            </a:pPr>
            <a:fld id="{965365EC-B1AB-4759-8EC8-2742075CD859}" type="slidenum">
              <a:rPr lang="de-DE" smtClean="0"/>
              <a:pPr>
                <a:defRPr/>
              </a:pPr>
              <a:t>29</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pPr>
              <a:defRPr/>
            </a:pPr>
            <a:fld id="{965365EC-B1AB-4759-8EC8-2742075CD859}" type="slidenum">
              <a:rPr lang="de-DE" smtClean="0"/>
              <a:pPr>
                <a:defRPr/>
              </a:pPr>
              <a:t>30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effectLst/>
                <a:latin typeface="+mn-lt"/>
                <a:ea typeface="+mn-ea"/>
                <a:cs typeface="+mn-cs"/>
              </a:rPr>
              <a:t>Active plasma </a:t>
            </a:r>
            <a:r>
              <a:rPr lang="it-IT" sz="1200" kern="1200" dirty="0" err="1" smtClean="0">
                <a:solidFill>
                  <a:schemeClr val="tx1"/>
                </a:solidFill>
                <a:effectLst/>
                <a:latin typeface="+mn-lt"/>
                <a:ea typeface="+mn-ea"/>
                <a:cs typeface="+mn-cs"/>
              </a:rPr>
              <a:t>lens</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experimental</a:t>
            </a:r>
            <a:r>
              <a:rPr lang="it-IT" sz="1200" kern="1200" dirty="0" smtClean="0">
                <a:solidFill>
                  <a:schemeClr val="tx1"/>
                </a:solidFill>
                <a:effectLst/>
                <a:latin typeface="+mn-lt"/>
                <a:ea typeface="+mn-ea"/>
                <a:cs typeface="+mn-cs"/>
              </a:rPr>
              <a:t> layout. The </a:t>
            </a:r>
            <a:r>
              <a:rPr lang="it-IT" sz="1200" kern="1200" dirty="0" err="1" smtClean="0">
                <a:solidFill>
                  <a:schemeClr val="tx1"/>
                </a:solidFill>
                <a:effectLst/>
                <a:latin typeface="+mn-lt"/>
                <a:ea typeface="+mn-ea"/>
                <a:cs typeface="+mn-cs"/>
              </a:rPr>
              <a:t>beam</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passes</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through</a:t>
            </a:r>
            <a:r>
              <a:rPr lang="it-IT" sz="1200" kern="1200" dirty="0" smtClean="0">
                <a:solidFill>
                  <a:schemeClr val="tx1"/>
                </a:solidFill>
                <a:effectLst/>
                <a:latin typeface="+mn-lt"/>
                <a:ea typeface="+mn-ea"/>
                <a:cs typeface="+mn-cs"/>
              </a:rPr>
              <a:t> the </a:t>
            </a:r>
            <a:r>
              <a:rPr lang="it-IT" sz="1200" kern="1200" dirty="0" err="1" smtClean="0">
                <a:solidFill>
                  <a:schemeClr val="tx1"/>
                </a:solidFill>
                <a:effectLst/>
                <a:latin typeface="+mn-lt"/>
                <a:ea typeface="+mn-ea"/>
                <a:cs typeface="+mn-cs"/>
              </a:rPr>
              <a:t>discharge-capillary</a:t>
            </a:r>
            <a:r>
              <a:rPr lang="it-IT" sz="1200" kern="1200" dirty="0" smtClean="0">
                <a:solidFill>
                  <a:schemeClr val="tx1"/>
                </a:solidFill>
                <a:effectLst/>
                <a:latin typeface="+mn-lt"/>
                <a:ea typeface="+mn-ea"/>
                <a:cs typeface="+mn-cs"/>
              </a:rPr>
              <a:t> and </a:t>
            </a:r>
            <a:r>
              <a:rPr lang="it-IT" sz="1200" kern="1200" dirty="0" err="1" smtClean="0">
                <a:solidFill>
                  <a:schemeClr val="tx1"/>
                </a:solidFill>
                <a:effectLst/>
                <a:latin typeface="+mn-lt"/>
                <a:ea typeface="+mn-ea"/>
                <a:cs typeface="+mn-cs"/>
              </a:rPr>
              <a:t>is</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then</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imaged</a:t>
            </a:r>
            <a:r>
              <a:rPr lang="it-IT" sz="1200" kern="1200" dirty="0" smtClean="0">
                <a:solidFill>
                  <a:schemeClr val="tx1"/>
                </a:solidFill>
                <a:effectLst/>
                <a:latin typeface="+mn-lt"/>
                <a:ea typeface="+mn-ea"/>
                <a:cs typeface="+mn-cs"/>
              </a:rPr>
              <a:t> on the screen downstream</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The bunch is produced by the SPARC photo-injector, consisting in a 1.6 cell RF-gun followed by two accelerating sections embedded by solenoids coils. The results we report have been obtained with a 50 </a:t>
            </a:r>
            <a:r>
              <a:rPr lang="en-US" sz="1200" kern="1200" baseline="0" dirty="0" err="1" smtClean="0">
                <a:solidFill>
                  <a:schemeClr val="tx1"/>
                </a:solidFill>
                <a:effectLst/>
                <a:latin typeface="+mn-lt"/>
                <a:ea typeface="+mn-ea"/>
                <a:cs typeface="+mn-cs"/>
              </a:rPr>
              <a:t>pC</a:t>
            </a:r>
            <a:r>
              <a:rPr lang="en-US" sz="1200" kern="1200" baseline="0" dirty="0" smtClean="0">
                <a:solidFill>
                  <a:schemeClr val="tx1"/>
                </a:solidFill>
                <a:effectLst/>
                <a:latin typeface="+mn-lt"/>
                <a:ea typeface="+mn-ea"/>
                <a:cs typeface="+mn-cs"/>
              </a:rPr>
              <a:t> bunch at 126 MeV energy (50 </a:t>
            </a:r>
            <a:r>
              <a:rPr lang="en-US" sz="1200" kern="1200" baseline="0" dirty="0" err="1" smtClean="0">
                <a:solidFill>
                  <a:schemeClr val="tx1"/>
                </a:solidFill>
                <a:effectLst/>
                <a:latin typeface="+mn-lt"/>
                <a:ea typeface="+mn-ea"/>
                <a:cs typeface="+mn-cs"/>
              </a:rPr>
              <a:t>keV</a:t>
            </a:r>
            <a:r>
              <a:rPr lang="en-US" sz="1200" kern="1200" baseline="0" dirty="0" smtClean="0">
                <a:solidFill>
                  <a:schemeClr val="tx1"/>
                </a:solidFill>
                <a:effectLst/>
                <a:latin typeface="+mn-lt"/>
                <a:ea typeface="+mn-ea"/>
                <a:cs typeface="+mn-cs"/>
              </a:rPr>
              <a:t> energy spread), 1 mm </a:t>
            </a:r>
            <a:r>
              <a:rPr lang="en-US" sz="1200" kern="1200" baseline="0" dirty="0" err="1" smtClean="0">
                <a:solidFill>
                  <a:schemeClr val="tx1"/>
                </a:solidFill>
                <a:effectLst/>
                <a:latin typeface="+mn-lt"/>
                <a:ea typeface="+mn-ea"/>
                <a:cs typeface="+mn-cs"/>
              </a:rPr>
              <a:t>mrad</a:t>
            </a:r>
            <a:r>
              <a:rPr lang="en-US" sz="1200" kern="1200" baseline="0" dirty="0" smtClean="0">
                <a:solidFill>
                  <a:schemeClr val="tx1"/>
                </a:solidFill>
                <a:effectLst/>
                <a:latin typeface="+mn-lt"/>
                <a:ea typeface="+mn-ea"/>
                <a:cs typeface="+mn-cs"/>
              </a:rPr>
              <a:t> normalized </a:t>
            </a:r>
            <a:r>
              <a:rPr lang="en-US" sz="1200" kern="1200" baseline="0" dirty="0" err="1" smtClean="0">
                <a:solidFill>
                  <a:schemeClr val="tx1"/>
                </a:solidFill>
                <a:effectLst/>
                <a:latin typeface="+mn-lt"/>
                <a:ea typeface="+mn-ea"/>
                <a:cs typeface="+mn-cs"/>
              </a:rPr>
              <a:t>emittance</a:t>
            </a:r>
            <a:r>
              <a:rPr lang="en-US" sz="1200" kern="1200" baseline="0" dirty="0" smtClean="0">
                <a:solidFill>
                  <a:schemeClr val="tx1"/>
                </a:solidFill>
                <a:effectLst/>
                <a:latin typeface="+mn-lt"/>
                <a:ea typeface="+mn-ea"/>
                <a:cs typeface="+mn-cs"/>
              </a:rPr>
              <a:t> and 1.1 </a:t>
            </a:r>
            <a:r>
              <a:rPr lang="en-US" sz="1200" kern="1200" baseline="0" dirty="0" err="1" smtClean="0">
                <a:solidFill>
                  <a:schemeClr val="tx1"/>
                </a:solidFill>
                <a:effectLst/>
                <a:latin typeface="+mn-lt"/>
                <a:ea typeface="+mn-ea"/>
                <a:cs typeface="+mn-cs"/>
              </a:rPr>
              <a:t>ps</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rms</a:t>
            </a:r>
            <a:r>
              <a:rPr lang="en-US" sz="1200" kern="1200" baseline="0" dirty="0" smtClean="0">
                <a:solidFill>
                  <a:schemeClr val="tx1"/>
                </a:solidFill>
                <a:effectLst/>
                <a:latin typeface="+mn-lt"/>
                <a:ea typeface="+mn-ea"/>
                <a:cs typeface="+mn-cs"/>
              </a:rPr>
              <a:t> duration. The capillary consists in a sapphire hollow tube of 1 mm diameter, 30 mm long, filled at 1 Hz rate by H2 gas through two inlets. The pulsed operation allows maintaining the vacuum level as low as 10-8 mbar in the RF </a:t>
            </a:r>
            <a:r>
              <a:rPr lang="en-US" sz="1200" kern="1200" baseline="0" dirty="0" err="1" smtClean="0">
                <a:solidFill>
                  <a:schemeClr val="tx1"/>
                </a:solidFill>
                <a:effectLst/>
                <a:latin typeface="+mn-lt"/>
                <a:ea typeface="+mn-ea"/>
                <a:cs typeface="+mn-cs"/>
              </a:rPr>
              <a:t>linac</a:t>
            </a:r>
            <a:r>
              <a:rPr lang="en-US" sz="1200" kern="1200" baseline="0" dirty="0" smtClean="0">
                <a:solidFill>
                  <a:schemeClr val="tx1"/>
                </a:solidFill>
                <a:effectLst/>
                <a:latin typeface="+mn-lt"/>
                <a:ea typeface="+mn-ea"/>
                <a:cs typeface="+mn-cs"/>
              </a:rPr>
              <a:t> while flowing H2. Two electrodes, placed on each end of the capillary, are connected to a 20 kV generator producing up to 100 A peak discharge current. </a:t>
            </a:r>
            <a:r>
              <a:rPr lang="en-US" sz="1200" kern="1200" dirty="0" smtClean="0">
                <a:solidFill>
                  <a:schemeClr val="tx1"/>
                </a:solidFill>
                <a:effectLst/>
                <a:latin typeface="+mn-lt"/>
                <a:ea typeface="+mn-ea"/>
                <a:cs typeface="+mn-cs"/>
              </a:rPr>
              <a:t>The arrival time of the electron beam is scanned with respect to the discharge pulse in order to change the active plasma lens focusing as shown in Fig. 2. With the discharge turned off at 0 ns, the unperturbed beam has a spot size of 90 um.</a:t>
            </a:r>
            <a:r>
              <a:rPr lang="en-US" dirty="0" smtClean="0">
                <a:effectLst/>
              </a:rPr>
              <a:t> </a:t>
            </a:r>
            <a:r>
              <a:rPr lang="en-US" sz="1200" kern="1200" dirty="0" smtClean="0">
                <a:solidFill>
                  <a:schemeClr val="tx1"/>
                </a:solidFill>
                <a:effectLst/>
                <a:latin typeface="+mn-lt"/>
                <a:ea typeface="+mn-ea"/>
                <a:cs typeface="+mn-cs"/>
              </a:rPr>
              <a:t>By turning the discharge on, the beam is focused down to 24 um at about 300 ns.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 recorded on the first screen downstream the capillary with the discharge turned off (</a:t>
            </a:r>
            <a:r>
              <a:rPr lang="en-US" dirty="0" err="1" smtClean="0"/>
              <a:t>σ</a:t>
            </a:r>
            <a:r>
              <a:rPr lang="en-US" dirty="0" smtClean="0"/>
              <a:t> ≈ 90 um, a) and on, at ID ≈ 45 A (</a:t>
            </a:r>
            <a:r>
              <a:rPr lang="en-US" dirty="0" err="1" smtClean="0"/>
              <a:t>σ</a:t>
            </a:r>
            <a:r>
              <a:rPr lang="en-US" dirty="0" smtClean="0"/>
              <a:t> ≈ 24 um, b) and ID ≈ 93 A (</a:t>
            </a:r>
            <a:r>
              <a:rPr lang="en-US" dirty="0" err="1" smtClean="0"/>
              <a:t>σ</a:t>
            </a:r>
            <a:r>
              <a:rPr lang="en-US" dirty="0" smtClean="0"/>
              <a:t> ≈ 280 um, c). (d-f) Simulated transverse profiles obtained on the same screen with the combined use of the GPT and Architect codes.</a:t>
            </a:r>
            <a:endParaRPr lang="en-US" dirty="0"/>
          </a:p>
        </p:txBody>
      </p:sp>
      <p:sp>
        <p:nvSpPr>
          <p:cNvPr id="4" name="Slide Number Placeholder 3"/>
          <p:cNvSpPr>
            <a:spLocks noGrp="1"/>
          </p:cNvSpPr>
          <p:nvPr>
            <p:ph type="sldNum" sz="quarter" idx="10"/>
          </p:nvPr>
        </p:nvSpPr>
        <p:spPr/>
        <p:txBody>
          <a:bodyPr/>
          <a:lstStyle/>
          <a:p>
            <a:fld id="{15D8109E-302B-2B48-AE04-67B190D25CCC}" type="slidenum">
              <a:rPr lang="en-US" smtClean="0"/>
              <a:t>12</a:t>
            </a:fld>
            <a:endParaRPr lang="en-US"/>
          </a:p>
        </p:txBody>
      </p:sp>
    </p:spTree>
    <p:extLst>
      <p:ext uri="{BB962C8B-B14F-4D97-AF65-F5344CB8AC3E}">
        <p14:creationId xmlns:p14="http://schemas.microsoft.com/office/powerpoint/2010/main" val="1960022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The hybrid compression scheme allows to produce ultra-short bunches with ultra-low timing-jitters relative to the photo-cathode laser. It consists in two compression stages; the first one is performed at low energy with Velocity Bunching along the linac. The second one happens in a dogleg </a:t>
            </a:r>
            <a:r>
              <a:rPr lang="en-US" dirty="0" err="1" smtClean="0"/>
              <a:t>beamline</a:t>
            </a:r>
            <a:r>
              <a:rPr lang="en-US" dirty="0" smtClean="0"/>
              <a:t> through magnetic compression. Once emitted from the RF gun, the bunch is long and its timing is mainly linked to the photo-cathode laser (i.e. its relative timing jitter is very small). During VB the bunch is over-compressed and acquires a positive linear chirp. At the linac exit the compressed bunch has a larger relative timing-jitter because its timing is now mainly linked to the RF compressor, but a little correlation with the laser is still preserved. At this point we exploit the dogleg in order to continue the bunch compression and restore the correlation of the bunch timing to the photo-cathode laser timing. As a result we obtained a bunch duration &lt;90 fs with &lt;20 fs relative timing-jitter.</a:t>
            </a:r>
            <a:endParaRPr lang="en-US" dirty="0"/>
          </a:p>
        </p:txBody>
      </p:sp>
      <p:sp>
        <p:nvSpPr>
          <p:cNvPr id="4" name="Slide Number Placeholder 3"/>
          <p:cNvSpPr>
            <a:spLocks noGrp="1"/>
          </p:cNvSpPr>
          <p:nvPr>
            <p:ph type="sldNum" sz="quarter" idx="10"/>
          </p:nvPr>
        </p:nvSpPr>
        <p:spPr/>
        <p:txBody>
          <a:bodyPr/>
          <a:lstStyle/>
          <a:p>
            <a:fld id="{15D8109E-302B-2B48-AE04-67B190D25CCC}" type="slidenum">
              <a:rPr lang="en-US" smtClean="0"/>
              <a:t>13</a:t>
            </a:fld>
            <a:endParaRPr lang="en-US"/>
          </a:p>
        </p:txBody>
      </p:sp>
    </p:spTree>
    <p:extLst>
      <p:ext uri="{BB962C8B-B14F-4D97-AF65-F5344CB8AC3E}">
        <p14:creationId xmlns:p14="http://schemas.microsoft.com/office/powerpoint/2010/main" val="2272456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second one happens in a dogleg </a:t>
            </a:r>
            <a:r>
              <a:rPr lang="en-US" dirty="0" err="1" smtClean="0"/>
              <a:t>beamline</a:t>
            </a:r>
            <a:r>
              <a:rPr lang="en-US" dirty="0" smtClean="0"/>
              <a:t> through magnetic compression. Once emitted from the RF gun, the bunch is long and its timing is mainly linked to the photo-cathode laser (i.e. its relative timing jitter is very small). During VB the bunch is over-compressed and acquires a positive linear chirp. At the </a:t>
            </a:r>
            <a:r>
              <a:rPr lang="en-US" dirty="0" err="1" smtClean="0"/>
              <a:t>linac</a:t>
            </a:r>
            <a:r>
              <a:rPr lang="en-US" dirty="0" smtClean="0"/>
              <a:t> exit the compressed bunch has a larger relative timing-jitter because its timing is now mainly linked to the RF compressor, but a little correlation with the laser is still preserved. At this point we exploit the dogleg in order to continue the bunch compression and restore the correlation of the bunch timing to the photo-cathode laser timing. As a result we obtained a bunch duration &lt;90 </a:t>
            </a:r>
            <a:r>
              <a:rPr lang="en-US" dirty="0" err="1" smtClean="0"/>
              <a:t>fs</a:t>
            </a:r>
            <a:r>
              <a:rPr lang="en-US" dirty="0" smtClean="0"/>
              <a:t> with &lt;20 </a:t>
            </a:r>
            <a:r>
              <a:rPr lang="en-US" dirty="0" err="1" smtClean="0"/>
              <a:t>fs</a:t>
            </a:r>
            <a:r>
              <a:rPr lang="en-US" dirty="0" smtClean="0"/>
              <a:t> relative timing-jitter.</a:t>
            </a:r>
          </a:p>
          <a:p>
            <a:endParaRPr lang="fr-FR"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14</a:t>
            </a:fld>
            <a:endParaRPr lang="en-GB"/>
          </a:p>
        </p:txBody>
      </p:sp>
    </p:spTree>
    <p:extLst>
      <p:ext uri="{BB962C8B-B14F-4D97-AF65-F5344CB8AC3E}">
        <p14:creationId xmlns:p14="http://schemas.microsoft.com/office/powerpoint/2010/main" val="3254575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pPr>
              <a:defRPr/>
            </a:pPr>
            <a:fld id="{965365EC-B1AB-4759-8EC8-2742075CD859}" type="slidenum">
              <a:rPr lang="de-DE" smtClean="0"/>
              <a:pPr>
                <a:defRPr/>
              </a:pPr>
              <a:t>17</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Here its important to mention</a:t>
            </a:r>
            <a:r>
              <a:rPr lang="en-US" baseline="0" dirty="0" smtClean="0"/>
              <a:t> that the facility is operated with micro-second bunch spacing with hundreds of electron bunches which allows setting up a fast feedback system acting from bunch to bunch. By this the bunch arrival time and bunch compression can be minimized towards the sensor resolution. </a:t>
            </a:r>
            <a:endParaRPr lang="en-US"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19</a:t>
            </a:fld>
            <a:endParaRPr lang="en-GB"/>
          </a:p>
        </p:txBody>
      </p:sp>
    </p:spTree>
    <p:extLst>
      <p:ext uri="{BB962C8B-B14F-4D97-AF65-F5344CB8AC3E}">
        <p14:creationId xmlns:p14="http://schemas.microsoft.com/office/powerpoint/2010/main" val="2337304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These are the steps which were necessary to reach the goal. </a:t>
            </a:r>
            <a:endParaRPr lang="en-US"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20</a:t>
            </a:fld>
            <a:endParaRPr lang="en-GB"/>
          </a:p>
        </p:txBody>
      </p:sp>
    </p:spTree>
    <p:extLst>
      <p:ext uri="{BB962C8B-B14F-4D97-AF65-F5344CB8AC3E}">
        <p14:creationId xmlns:p14="http://schemas.microsoft.com/office/powerpoint/2010/main" val="483515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normal</a:t>
            </a:r>
            <a:r>
              <a:rPr lang="en-US" baseline="0" dirty="0" smtClean="0"/>
              <a:t> conducting cavity was designed for the needs of a fast feedback system. Next it was produced and fully characterized using the bead-pull method where a  small metal bead is pulled through the cavity using a thread. This perturb the frequency and  shifts the resonant frequencies of the cavity which is tracked, recorded and used for the analysis.</a:t>
            </a:r>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21</a:t>
            </a:fld>
            <a:endParaRPr lang="en-GB"/>
          </a:p>
        </p:txBody>
      </p:sp>
    </p:spTree>
    <p:extLst>
      <p:ext uri="{BB962C8B-B14F-4D97-AF65-F5344CB8AC3E}">
        <p14:creationId xmlns:p14="http://schemas.microsoft.com/office/powerpoint/2010/main" val="1238777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Some more comments added to the mode separation.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The RF field distribution should be as flat as possible such that the electrons gain enough energy.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The half bandwidth of the cavity need to be adjustable</a:t>
            </a:r>
            <a:r>
              <a:rPr lang="en-US" sz="1200" b="0" baseline="0" dirty="0" smtClean="0"/>
              <a:t>. The measurement shows its behavior as function of the input loop rotation. The required bandwidth is achieved. </a:t>
            </a:r>
            <a:endParaRPr lang="en-US"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8E52EF53-9050-4DF2-888C-8E65C18F91D6}" type="slidenum">
              <a:rPr lang="en-GB" smtClean="0"/>
              <a:t>22</a:t>
            </a:fld>
            <a:endParaRPr lang="en-GB"/>
          </a:p>
        </p:txBody>
      </p:sp>
    </p:spTree>
    <p:extLst>
      <p:ext uri="{BB962C8B-B14F-4D97-AF65-F5344CB8AC3E}">
        <p14:creationId xmlns:p14="http://schemas.microsoft.com/office/powerpoint/2010/main" val="764570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400"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2051" name="Picture 3" descr="\\cern.ch\dfs\Users\a\ASZEBERE\Documents\DG-EU\eu flags\FP7-Capacities\colour\FP7-cap-RGB.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010400" y="380999"/>
            <a:ext cx="1124100" cy="9144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722327"/>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ern.ch\dfs\Users\a\ASZEBERE\Documents\DG-EU\eu flags\eu flag.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9032" y="6324600"/>
            <a:ext cx="458788" cy="311727"/>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4"/>
          <p:cNvSpPr txBox="1">
            <a:spLocks/>
          </p:cNvSpPr>
          <p:nvPr userDrawn="1"/>
        </p:nvSpPr>
        <p:spPr>
          <a:xfrm>
            <a:off x="1066800" y="6389181"/>
            <a:ext cx="7543800" cy="182563"/>
          </a:xfrm>
          <a:prstGeom prst="rect">
            <a:avLst/>
          </a:prstGeom>
        </p:spPr>
        <p:txBody>
          <a:bodyPr/>
          <a:lstStyle>
            <a:defPPr>
              <a:defRPr lang="en-US"/>
            </a:defPPr>
            <a:lvl1pPr marL="0" algn="l" defTabSz="914400" rtl="0" eaLnBrk="1" latinLnBrk="0" hangingPunct="1">
              <a:defRPr sz="10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EuCARD-2 is co-funded by the partners and the European Commission under Capacities 7th Framework Programme, Grant Agreement 312453</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74638"/>
            <a:ext cx="5638800" cy="1020762"/>
          </a:xfrm>
        </p:spPr>
        <p:txBody>
          <a:bodyPr>
            <a:noAutofit/>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533400" y="6248400"/>
            <a:ext cx="6781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pic>
        <p:nvPicPr>
          <p:cNvPr id="12"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533400" y="6248400"/>
            <a:ext cx="6781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pic>
        <p:nvPicPr>
          <p:cNvPr id="8"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33400" y="6248400"/>
            <a:ext cx="6781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pic>
        <p:nvPicPr>
          <p:cNvPr id="7"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0" y="274638"/>
            <a:ext cx="5638800" cy="1020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153400" y="6248400"/>
            <a:ext cx="533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26" name="Picture 2" descr="\\cern.ch\dfs\Users\a\ASZEBERE\Documents\DG-EU\EuCARD2\EuCARD2-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7200" y="-76200"/>
            <a:ext cx="2514600" cy="1776944"/>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p:cNvSpPr>
            <a:spLocks noGrp="1"/>
          </p:cNvSpPr>
          <p:nvPr>
            <p:ph type="ftr" sz="quarter" idx="3"/>
          </p:nvPr>
        </p:nvSpPr>
        <p:spPr>
          <a:xfrm>
            <a:off x="533400" y="6248400"/>
            <a:ext cx="6781800" cy="365125"/>
          </a:xfrm>
          <a:prstGeom prst="rect">
            <a:avLst/>
          </a:prstGeom>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hdr="0"/>
  <p:txStyles>
    <p:titleStyle>
      <a:lvl1pPr algn="ctr" defTabSz="914400" rtl="0" eaLnBrk="1" latinLnBrk="0" hangingPunct="1">
        <a:spcBef>
          <a:spcPct val="0"/>
        </a:spcBef>
        <a:buNone/>
        <a:defRPr sz="3800" kern="1200">
          <a:solidFill>
            <a:schemeClr val="tx1">
              <a:lumMod val="75000"/>
            </a:schemeClr>
          </a:solidFill>
          <a:latin typeface="+mj-lt"/>
          <a:ea typeface="+mj-ea"/>
          <a:cs typeface="+mj-cs"/>
        </a:defRPr>
      </a:lvl1pPr>
    </p:titleStyle>
    <p:body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jpe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1.png"/><Relationship Id="rId7"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39.png"/><Relationship Id="rId5" Type="http://schemas.openxmlformats.org/officeDocument/2006/relationships/image" Target="../media/image38.png"/><Relationship Id="rId6" Type="http://schemas.openxmlformats.org/officeDocument/2006/relationships/image" Target="../media/image44.png"/><Relationship Id="rId7" Type="http://schemas.openxmlformats.org/officeDocument/2006/relationships/image" Target="../media/image45.png"/><Relationship Id="rId8"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1" Type="http://schemas.openxmlformats.org/officeDocument/2006/relationships/image" Target="../media/image50.png"/><Relationship Id="rId12" Type="http://schemas.openxmlformats.org/officeDocument/2006/relationships/image" Target="../media/image38.png"/><Relationship Id="rId13" Type="http://schemas.openxmlformats.org/officeDocument/2006/relationships/image" Target="../media/image51.png"/><Relationship Id="rId14" Type="http://schemas.openxmlformats.org/officeDocument/2006/relationships/image" Target="../media/image52.png"/><Relationship Id="rId15" Type="http://schemas.openxmlformats.org/officeDocument/2006/relationships/image" Target="../media/image53.png"/><Relationship Id="rId16" Type="http://schemas.openxmlformats.org/officeDocument/2006/relationships/image" Target="../media/image54.png"/><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2.xml"/><Relationship Id="rId6" Type="http://schemas.openxmlformats.org/officeDocument/2006/relationships/notesSlide" Target="../notesSlides/notesSlide9.xml"/><Relationship Id="rId7" Type="http://schemas.openxmlformats.org/officeDocument/2006/relationships/image" Target="../media/image39.png"/><Relationship Id="rId8" Type="http://schemas.openxmlformats.org/officeDocument/2006/relationships/image" Target="../media/image47.png"/><Relationship Id="rId9" Type="http://schemas.openxmlformats.org/officeDocument/2006/relationships/image" Target="../media/image48.png"/><Relationship Id="rId10"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39.png"/><Relationship Id="rId5" Type="http://schemas.openxmlformats.org/officeDocument/2006/relationships/image" Target="../media/image38.png"/><Relationship Id="rId6"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image" Target="../media/image68.png"/><Relationship Id="rId6" Type="http://schemas.openxmlformats.org/officeDocument/2006/relationships/image" Target="../media/image69.png"/><Relationship Id="rId7" Type="http://schemas.openxmlformats.org/officeDocument/2006/relationships/image" Target="../media/image70.png"/><Relationship Id="rId1" Type="http://schemas.openxmlformats.org/officeDocument/2006/relationships/slideLayout" Target="../slideLayouts/slideLayout7.xml"/><Relationship Id="rId2" Type="http://schemas.openxmlformats.org/officeDocument/2006/relationships/image" Target="../media/image65.emf"/></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6" Type="http://schemas.openxmlformats.org/officeDocument/2006/relationships/image" Target="../media/image75.png"/><Relationship Id="rId7" Type="http://schemas.openxmlformats.org/officeDocument/2006/relationships/image" Target="../media/image76.png"/><Relationship Id="rId1" Type="http://schemas.openxmlformats.org/officeDocument/2006/relationships/slideLayout" Target="../slideLayouts/slideLayout7.xml"/><Relationship Id="rId2" Type="http://schemas.openxmlformats.org/officeDocument/2006/relationships/image" Target="../media/image7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6.wmf"/><Relationship Id="rId6"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jpe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ANAC2</a:t>
            </a:r>
            <a:br>
              <a:rPr lang="en-GB" dirty="0" smtClean="0"/>
            </a:br>
            <a:r>
              <a:rPr lang="en-GB" dirty="0" smtClean="0"/>
              <a:t>Novel Acceleration Techniques</a:t>
            </a:r>
            <a:endParaRPr lang="en-GB" dirty="0"/>
          </a:p>
        </p:txBody>
      </p:sp>
      <p:sp>
        <p:nvSpPr>
          <p:cNvPr id="3" name="Subtitle 2"/>
          <p:cNvSpPr>
            <a:spLocks noGrp="1"/>
          </p:cNvSpPr>
          <p:nvPr>
            <p:ph type="subTitle" idx="1"/>
          </p:nvPr>
        </p:nvSpPr>
        <p:spPr/>
        <p:txBody>
          <a:bodyPr/>
          <a:lstStyle/>
          <a:p>
            <a:r>
              <a:rPr lang="fr-CH" dirty="0">
                <a:cs typeface="Times New Roman" panose="02020603050405020304" pitchFamily="18" charset="0"/>
              </a:rPr>
              <a:t>Glasgow, 28-30 March 2017</a:t>
            </a:r>
            <a:endParaRPr lang="en-GB" dirty="0"/>
          </a:p>
        </p:txBody>
      </p:sp>
      <p:sp>
        <p:nvSpPr>
          <p:cNvPr id="5" name="Footer Placeholder 4"/>
          <p:cNvSpPr>
            <a:spLocks noGrp="1"/>
          </p:cNvSpPr>
          <p:nvPr>
            <p:ph type="ftr" sz="quarter" idx="4294967295"/>
          </p:nvPr>
        </p:nvSpPr>
        <p:spPr>
          <a:xfrm>
            <a:off x="990600" y="7239000"/>
            <a:ext cx="7543800" cy="182563"/>
          </a:xfrm>
          <a:prstGeom prst="rect">
            <a:avLst/>
          </a:prstGeom>
        </p:spPr>
        <p:txBody>
          <a:bodyPr/>
          <a:lstStyle/>
          <a:p>
            <a:endParaRPr lang="en-US" dirty="0"/>
          </a:p>
        </p:txBody>
      </p:sp>
    </p:spTree>
    <p:extLst>
      <p:ext uri="{BB962C8B-B14F-4D97-AF65-F5344CB8AC3E}">
        <p14:creationId xmlns:p14="http://schemas.microsoft.com/office/powerpoint/2010/main" val="38251257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en-GB" sz="3600" dirty="0"/>
              <a:t>Snapshots of oblique angle and backward beams</a:t>
            </a:r>
            <a:endParaRPr lang="en-GB" sz="4000" dirty="0"/>
          </a:p>
        </p:txBody>
      </p:sp>
      <p:pic>
        <p:nvPicPr>
          <p:cNvPr id="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3642" y="6164174"/>
            <a:ext cx="630358"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Picture 1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6267089"/>
            <a:ext cx="1233129" cy="590911"/>
          </a:xfrm>
          <a:prstGeom prst="rect">
            <a:avLst/>
          </a:prstGeom>
          <a:solidFill>
            <a:schemeClr val="accent1"/>
          </a:solidFill>
          <a:ln>
            <a:noFill/>
          </a:ln>
          <a:extLst/>
        </p:spPr>
      </p:pic>
      <p:pic>
        <p:nvPicPr>
          <p:cNvPr id="6" name="Picture 4" descr="http://www.scapa.ac.uk/wp-content/uploads/2012/10/homepage-header56.jpg"/>
          <p:cNvPicPr>
            <a:picLocks noChangeAspect="1" noChangeArrowheads="1"/>
          </p:cNvPicPr>
          <p:nvPr/>
        </p:nvPicPr>
        <p:blipFill rotWithShape="1">
          <a:blip r:embed="rId4">
            <a:extLst>
              <a:ext uri="{28A0092B-C50C-407E-A947-70E740481C1C}">
                <a14:useLocalDpi xmlns:a14="http://schemas.microsoft.com/office/drawing/2010/main" val="0"/>
              </a:ext>
            </a:extLst>
          </a:blip>
          <a:srcRect r="11445"/>
          <a:stretch/>
        </p:blipFill>
        <p:spPr bwMode="auto">
          <a:xfrm>
            <a:off x="3505200" y="6400800"/>
            <a:ext cx="3505200" cy="42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1"/>
          <p:cNvSpPr txBox="1"/>
          <p:nvPr/>
        </p:nvSpPr>
        <p:spPr>
          <a:xfrm>
            <a:off x="7162800" y="1524000"/>
            <a:ext cx="969478" cy="523220"/>
          </a:xfrm>
          <a:prstGeom prst="rect">
            <a:avLst/>
          </a:prstGeom>
          <a:noFill/>
        </p:spPr>
        <p:txBody>
          <a:bodyPr wrap="square" rtlCol="0">
            <a:spAutoFit/>
          </a:bodyPr>
          <a:lstStyle/>
          <a:p>
            <a:r>
              <a:rPr lang="en-GB" sz="1400" dirty="0" smtClean="0">
                <a:solidFill>
                  <a:schemeClr val="bg1"/>
                </a:solidFill>
              </a:rPr>
              <a:t>Backward electrons</a:t>
            </a:r>
            <a:endParaRPr lang="en-GB" sz="1400" dirty="0">
              <a:solidFill>
                <a:schemeClr val="bg1"/>
              </a:solidFill>
            </a:endParaRPr>
          </a:p>
        </p:txBody>
      </p:sp>
      <p:sp>
        <p:nvSpPr>
          <p:cNvPr id="7" name="Espace réservé du contenu 6"/>
          <p:cNvSpPr>
            <a:spLocks noGrp="1"/>
          </p:cNvSpPr>
          <p:nvPr>
            <p:ph idx="1"/>
          </p:nvPr>
        </p:nvSpPr>
        <p:spPr/>
        <p:txBody>
          <a:bodyPr/>
          <a:lstStyle/>
          <a:p>
            <a:r>
              <a:rPr lang="en-GB" dirty="0"/>
              <a:t>LHS: a</a:t>
            </a:r>
            <a:r>
              <a:rPr lang="en-GB" baseline="-25000" dirty="0"/>
              <a:t>0 </a:t>
            </a:r>
            <a:r>
              <a:rPr lang="en-GB" dirty="0"/>
              <a:t>= 2; w</a:t>
            </a:r>
            <a:r>
              <a:rPr lang="en-GB" baseline="-25000" dirty="0"/>
              <a:t>0 </a:t>
            </a:r>
            <a:r>
              <a:rPr lang="en-GB" dirty="0"/>
              <a:t>= 5 </a:t>
            </a:r>
            <a:r>
              <a:rPr lang="en-GB" dirty="0">
                <a:latin typeface="Symbol" panose="05050102010706020507" pitchFamily="18" charset="2"/>
              </a:rPr>
              <a:t>m</a:t>
            </a:r>
            <a:r>
              <a:rPr lang="en-GB" dirty="0"/>
              <a:t>m</a:t>
            </a:r>
          </a:p>
          <a:p>
            <a:r>
              <a:rPr lang="en-GB" dirty="0"/>
              <a:t>Centre: a</a:t>
            </a:r>
            <a:r>
              <a:rPr lang="en-GB" baseline="-25000" dirty="0"/>
              <a:t>0 </a:t>
            </a:r>
            <a:r>
              <a:rPr lang="en-GB" dirty="0"/>
              <a:t>= 2; w</a:t>
            </a:r>
            <a:r>
              <a:rPr lang="en-GB" baseline="-25000" dirty="0"/>
              <a:t>0 </a:t>
            </a:r>
            <a:r>
              <a:rPr lang="en-GB" dirty="0"/>
              <a:t>= 7</a:t>
            </a:r>
            <a:r>
              <a:rPr lang="en-GB" dirty="0">
                <a:latin typeface="Symbol" panose="05050102010706020507" pitchFamily="18" charset="2"/>
              </a:rPr>
              <a:t>m</a:t>
            </a:r>
            <a:r>
              <a:rPr lang="en-GB" dirty="0"/>
              <a:t>m</a:t>
            </a:r>
          </a:p>
          <a:p>
            <a:r>
              <a:rPr lang="en-GB" dirty="0"/>
              <a:t>RHS: a</a:t>
            </a:r>
            <a:r>
              <a:rPr lang="en-GB" baseline="-25000" dirty="0"/>
              <a:t>0 </a:t>
            </a:r>
            <a:r>
              <a:rPr lang="en-GB" dirty="0"/>
              <a:t>= 3; w</a:t>
            </a:r>
            <a:r>
              <a:rPr lang="en-GB" baseline="-25000" dirty="0"/>
              <a:t>0 </a:t>
            </a:r>
            <a:r>
              <a:rPr lang="en-GB" dirty="0"/>
              <a:t>=7 </a:t>
            </a:r>
            <a:r>
              <a:rPr lang="en-GB" dirty="0">
                <a:latin typeface="Symbol" panose="05050102010706020507" pitchFamily="18" charset="2"/>
              </a:rPr>
              <a:t>m</a:t>
            </a:r>
            <a:r>
              <a:rPr lang="en-GB" dirty="0"/>
              <a:t>m</a:t>
            </a:r>
          </a:p>
          <a:p>
            <a:endParaRPr lang="fr-FR" dirty="0"/>
          </a:p>
        </p:txBody>
      </p:sp>
      <p:pic>
        <p:nvPicPr>
          <p:cNvPr id="13" name="Picture 2"/>
          <p:cNvPicPr>
            <a:picLocks noChangeAspect="1"/>
          </p:cNvPicPr>
          <p:nvPr/>
        </p:nvPicPr>
        <p:blipFill rotWithShape="1">
          <a:blip r:embed="rId5"/>
          <a:srcRect l="2171" t="3453" r="2306" b="63913"/>
          <a:stretch/>
        </p:blipFill>
        <p:spPr>
          <a:xfrm>
            <a:off x="304800" y="1524000"/>
            <a:ext cx="5598449" cy="1803527"/>
          </a:xfrm>
          <a:prstGeom prst="rect">
            <a:avLst/>
          </a:prstGeom>
        </p:spPr>
      </p:pic>
      <p:pic>
        <p:nvPicPr>
          <p:cNvPr id="14" name="Picture 5"/>
          <p:cNvPicPr>
            <a:picLocks noChangeAspect="1"/>
          </p:cNvPicPr>
          <p:nvPr/>
        </p:nvPicPr>
        <p:blipFill rotWithShape="1">
          <a:blip r:embed="rId6"/>
          <a:srcRect l="3029" t="6574" r="6160" b="65297"/>
          <a:stretch/>
        </p:blipFill>
        <p:spPr>
          <a:xfrm>
            <a:off x="304800" y="3429000"/>
            <a:ext cx="5692383" cy="1803528"/>
          </a:xfrm>
          <a:prstGeom prst="rect">
            <a:avLst/>
          </a:prstGeom>
        </p:spPr>
      </p:pic>
      <p:pic>
        <p:nvPicPr>
          <p:cNvPr id="15" name="Picture 7"/>
          <p:cNvPicPr>
            <a:picLocks noChangeAspect="1"/>
          </p:cNvPicPr>
          <p:nvPr/>
        </p:nvPicPr>
        <p:blipFill rotWithShape="1">
          <a:blip r:embed="rId6"/>
          <a:srcRect l="3029" t="55799" r="6160" b="26529"/>
          <a:stretch/>
        </p:blipFill>
        <p:spPr>
          <a:xfrm>
            <a:off x="228600" y="5181600"/>
            <a:ext cx="5692383" cy="1133034"/>
          </a:xfrm>
          <a:prstGeom prst="rect">
            <a:avLst/>
          </a:prstGeom>
        </p:spPr>
      </p:pic>
      <p:sp>
        <p:nvSpPr>
          <p:cNvPr id="8" name="ZoneTexte 7"/>
          <p:cNvSpPr txBox="1"/>
          <p:nvPr/>
        </p:nvSpPr>
        <p:spPr>
          <a:xfrm>
            <a:off x="6172200" y="1752600"/>
            <a:ext cx="2181640" cy="1138773"/>
          </a:xfrm>
          <a:prstGeom prst="rect">
            <a:avLst/>
          </a:prstGeom>
          <a:noFill/>
        </p:spPr>
        <p:txBody>
          <a:bodyPr wrap="none" rtlCol="0">
            <a:spAutoFit/>
          </a:bodyPr>
          <a:lstStyle/>
          <a:p>
            <a:r>
              <a:rPr lang="en-GB" sz="1600" dirty="0"/>
              <a:t>LHS: a</a:t>
            </a:r>
            <a:r>
              <a:rPr lang="en-GB" sz="1600" baseline="-25000" dirty="0"/>
              <a:t>0 </a:t>
            </a:r>
            <a:r>
              <a:rPr lang="en-GB" sz="1600" dirty="0"/>
              <a:t>= 2; w</a:t>
            </a:r>
            <a:r>
              <a:rPr lang="en-GB" sz="1600" baseline="-25000" dirty="0"/>
              <a:t>0 </a:t>
            </a:r>
            <a:r>
              <a:rPr lang="en-GB" sz="1600" dirty="0"/>
              <a:t>= 5 </a:t>
            </a:r>
            <a:r>
              <a:rPr lang="en-GB" sz="1600" dirty="0">
                <a:latin typeface="Symbol" panose="05050102010706020507" pitchFamily="18" charset="2"/>
              </a:rPr>
              <a:t>m</a:t>
            </a:r>
            <a:r>
              <a:rPr lang="en-GB" sz="1600" dirty="0"/>
              <a:t>m</a:t>
            </a:r>
          </a:p>
          <a:p>
            <a:r>
              <a:rPr lang="en-GB" sz="1600" dirty="0"/>
              <a:t>Centre: a</a:t>
            </a:r>
            <a:r>
              <a:rPr lang="en-GB" sz="1600" baseline="-25000" dirty="0"/>
              <a:t>0 </a:t>
            </a:r>
            <a:r>
              <a:rPr lang="en-GB" sz="1600" dirty="0"/>
              <a:t>= 2; w</a:t>
            </a:r>
            <a:r>
              <a:rPr lang="en-GB" sz="1600" baseline="-25000" dirty="0"/>
              <a:t>0 </a:t>
            </a:r>
            <a:r>
              <a:rPr lang="en-GB" sz="1600" dirty="0"/>
              <a:t>= 7</a:t>
            </a:r>
            <a:r>
              <a:rPr lang="en-GB" sz="1600" dirty="0">
                <a:latin typeface="Symbol" panose="05050102010706020507" pitchFamily="18" charset="2"/>
              </a:rPr>
              <a:t>m</a:t>
            </a:r>
            <a:r>
              <a:rPr lang="en-GB" sz="1600" dirty="0"/>
              <a:t>m</a:t>
            </a:r>
          </a:p>
          <a:p>
            <a:r>
              <a:rPr lang="en-GB" sz="1600" dirty="0"/>
              <a:t>RHS: a</a:t>
            </a:r>
            <a:r>
              <a:rPr lang="en-GB" sz="1600" baseline="-25000" dirty="0"/>
              <a:t>0 </a:t>
            </a:r>
            <a:r>
              <a:rPr lang="en-GB" sz="1600" dirty="0"/>
              <a:t>= 3; w</a:t>
            </a:r>
            <a:r>
              <a:rPr lang="en-GB" sz="1600" baseline="-25000" dirty="0"/>
              <a:t>0 </a:t>
            </a:r>
            <a:r>
              <a:rPr lang="en-GB" sz="1600" dirty="0"/>
              <a:t>=7 </a:t>
            </a:r>
            <a:r>
              <a:rPr lang="en-GB" sz="1600" dirty="0">
                <a:latin typeface="Symbol" panose="05050102010706020507" pitchFamily="18" charset="2"/>
              </a:rPr>
              <a:t>m</a:t>
            </a:r>
            <a:r>
              <a:rPr lang="en-GB" sz="1600" dirty="0"/>
              <a:t>m</a:t>
            </a:r>
            <a:endParaRPr lang="en-GB" dirty="0"/>
          </a:p>
          <a:p>
            <a:endParaRPr lang="fr-FR" dirty="0"/>
          </a:p>
        </p:txBody>
      </p:sp>
      <p:sp>
        <p:nvSpPr>
          <p:cNvPr id="9" name="ZoneTexte 8"/>
          <p:cNvSpPr txBox="1"/>
          <p:nvPr/>
        </p:nvSpPr>
        <p:spPr>
          <a:xfrm>
            <a:off x="6172200" y="2895600"/>
            <a:ext cx="2313854" cy="2092881"/>
          </a:xfrm>
          <a:prstGeom prst="rect">
            <a:avLst/>
          </a:prstGeom>
          <a:noFill/>
        </p:spPr>
        <p:txBody>
          <a:bodyPr wrap="none" rtlCol="0">
            <a:spAutoFit/>
          </a:bodyPr>
          <a:lstStyle/>
          <a:p>
            <a:r>
              <a:rPr lang="en-GB" sz="1600" dirty="0"/>
              <a:t>LHS &amp; centre: 2x10</a:t>
            </a:r>
            <a:r>
              <a:rPr lang="en-GB" sz="1600" baseline="30000" dirty="0"/>
              <a:t>19</a:t>
            </a:r>
            <a:r>
              <a:rPr lang="en-GB" sz="1600" dirty="0"/>
              <a:t> cm</a:t>
            </a:r>
            <a:r>
              <a:rPr lang="en-GB" sz="1600" baseline="30000" dirty="0"/>
              <a:t>-3</a:t>
            </a:r>
          </a:p>
          <a:p>
            <a:r>
              <a:rPr lang="en-GB" sz="1600" dirty="0"/>
              <a:t>RHS: 10</a:t>
            </a:r>
            <a:r>
              <a:rPr lang="en-GB" sz="1600" baseline="30000" dirty="0"/>
              <a:t>19</a:t>
            </a:r>
            <a:r>
              <a:rPr lang="en-GB" sz="1600" dirty="0"/>
              <a:t> cm</a:t>
            </a:r>
            <a:r>
              <a:rPr lang="en-GB" sz="1600" baseline="30000" dirty="0"/>
              <a:t>-3</a:t>
            </a:r>
          </a:p>
          <a:p>
            <a:endParaRPr lang="en-GB" sz="1600" dirty="0"/>
          </a:p>
          <a:p>
            <a:r>
              <a:rPr lang="en-GB" sz="1600" b="1" dirty="0"/>
              <a:t>Laser parameters</a:t>
            </a:r>
          </a:p>
          <a:p>
            <a:r>
              <a:rPr lang="en-GB" sz="1600" dirty="0"/>
              <a:t>LHS a</a:t>
            </a:r>
            <a:r>
              <a:rPr lang="en-GB" sz="1600" baseline="-25000" dirty="0"/>
              <a:t>0</a:t>
            </a:r>
            <a:r>
              <a:rPr lang="en-GB" sz="1600" dirty="0"/>
              <a:t> = 2;  w</a:t>
            </a:r>
            <a:r>
              <a:rPr lang="en-GB" sz="1600" baseline="-25000" dirty="0"/>
              <a:t>0</a:t>
            </a:r>
            <a:r>
              <a:rPr lang="en-GB" sz="1600" dirty="0"/>
              <a:t> = 10 </a:t>
            </a:r>
            <a:r>
              <a:rPr lang="en-GB" sz="1600" dirty="0">
                <a:latin typeface="Symbol" panose="05050102010706020507" pitchFamily="18" charset="2"/>
              </a:rPr>
              <a:t>m</a:t>
            </a:r>
            <a:r>
              <a:rPr lang="en-GB" sz="1600" dirty="0"/>
              <a:t>m</a:t>
            </a:r>
          </a:p>
          <a:p>
            <a:r>
              <a:rPr lang="en-GB" sz="1600" dirty="0"/>
              <a:t>Centre &amp; RHS: </a:t>
            </a:r>
          </a:p>
          <a:p>
            <a:r>
              <a:rPr lang="en-GB" sz="1600" dirty="0"/>
              <a:t>a</a:t>
            </a:r>
            <a:r>
              <a:rPr lang="en-GB" sz="1600" baseline="-25000" dirty="0"/>
              <a:t>0</a:t>
            </a:r>
            <a:r>
              <a:rPr lang="en-GB" sz="1600" dirty="0"/>
              <a:t> = 3, w</a:t>
            </a:r>
            <a:r>
              <a:rPr lang="en-GB" sz="1600" baseline="-25000" dirty="0"/>
              <a:t>0</a:t>
            </a:r>
            <a:r>
              <a:rPr lang="en-GB" sz="1600" dirty="0"/>
              <a:t> = 7 </a:t>
            </a:r>
            <a:r>
              <a:rPr lang="en-GB" sz="1600" dirty="0">
                <a:latin typeface="Symbol" panose="05050102010706020507" pitchFamily="18" charset="2"/>
              </a:rPr>
              <a:t>m</a:t>
            </a:r>
            <a:r>
              <a:rPr lang="en-GB" sz="1600" dirty="0"/>
              <a:t>m</a:t>
            </a:r>
          </a:p>
          <a:p>
            <a:endParaRPr lang="fr-FR" sz="1600" dirty="0"/>
          </a:p>
        </p:txBody>
      </p:sp>
      <p:pic>
        <p:nvPicPr>
          <p:cNvPr id="16" name="Picture 8"/>
          <p:cNvPicPr>
            <a:picLocks noChangeAspect="1"/>
          </p:cNvPicPr>
          <p:nvPr/>
        </p:nvPicPr>
        <p:blipFill rotWithShape="1">
          <a:blip r:embed="rId7"/>
          <a:srcRect l="4930" t="11249" r="54142" b="23923"/>
          <a:stretch/>
        </p:blipFill>
        <p:spPr>
          <a:xfrm>
            <a:off x="5943600" y="4724400"/>
            <a:ext cx="2633099" cy="1582928"/>
          </a:xfrm>
          <a:prstGeom prst="rect">
            <a:avLst/>
          </a:prstGeom>
        </p:spPr>
      </p:pic>
    </p:spTree>
    <p:extLst>
      <p:ext uri="{BB962C8B-B14F-4D97-AF65-F5344CB8AC3E}">
        <p14:creationId xmlns:p14="http://schemas.microsoft.com/office/powerpoint/2010/main" val="37942074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71600"/>
            <a:ext cx="8762688" cy="5276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32"/>
          <p:cNvSpPr txBox="1"/>
          <p:nvPr/>
        </p:nvSpPr>
        <p:spPr bwMode="auto">
          <a:xfrm>
            <a:off x="1448716" y="5877272"/>
            <a:ext cx="787395"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PWFA</a:t>
            </a:r>
          </a:p>
        </p:txBody>
      </p:sp>
      <p:cxnSp>
        <p:nvCxnSpPr>
          <p:cNvPr id="8" name="Connettore 2 34"/>
          <p:cNvCxnSpPr>
            <a:stCxn id="7" idx="0"/>
          </p:cNvCxnSpPr>
          <p:nvPr/>
        </p:nvCxnSpPr>
        <p:spPr bwMode="auto">
          <a:xfrm flipV="1">
            <a:off x="1842414" y="5085184"/>
            <a:ext cx="935466" cy="792088"/>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12" name="CasellaDiTesto 32"/>
          <p:cNvSpPr txBox="1"/>
          <p:nvPr/>
        </p:nvSpPr>
        <p:spPr bwMode="auto">
          <a:xfrm>
            <a:off x="7961928" y="5085184"/>
            <a:ext cx="1151527"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err="1"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Ext</a:t>
            </a: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-LWFA</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13" name="Connettore 2 34"/>
          <p:cNvCxnSpPr>
            <a:stCxn id="12" idx="1"/>
          </p:cNvCxnSpPr>
          <p:nvPr/>
        </p:nvCxnSpPr>
        <p:spPr bwMode="auto">
          <a:xfrm flipH="1" flipV="1">
            <a:off x="7164308" y="5157192"/>
            <a:ext cx="797620" cy="112658"/>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15" name="CasellaDiTesto 32"/>
          <p:cNvSpPr txBox="1"/>
          <p:nvPr/>
        </p:nvSpPr>
        <p:spPr bwMode="auto">
          <a:xfrm>
            <a:off x="6586528" y="1918221"/>
            <a:ext cx="1214295" cy="646331"/>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defTabSz="456190">
              <a:defRPr/>
            </a:pP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Self-LWFA</a:t>
            </a:r>
          </a:p>
          <a:p>
            <a:pPr algn="ctr" defTabSz="456190">
              <a:defRPr/>
            </a:pP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TNSA</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16" name="Connettore 2 34"/>
          <p:cNvCxnSpPr/>
          <p:nvPr/>
        </p:nvCxnSpPr>
        <p:spPr bwMode="auto">
          <a:xfrm flipH="1" flipV="1">
            <a:off x="4837880" y="1844824"/>
            <a:ext cx="1780305" cy="288032"/>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18" name="CasellaDiTesto 32"/>
          <p:cNvSpPr txBox="1"/>
          <p:nvPr/>
        </p:nvSpPr>
        <p:spPr bwMode="auto">
          <a:xfrm>
            <a:off x="7961915" y="4077072"/>
            <a:ext cx="1113218"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Thomson</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19" name="Connettore 2 34"/>
          <p:cNvCxnSpPr/>
          <p:nvPr/>
        </p:nvCxnSpPr>
        <p:spPr bwMode="auto">
          <a:xfrm flipH="1">
            <a:off x="7696039" y="4437112"/>
            <a:ext cx="731158" cy="288032"/>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23" name="CasellaDiTesto 32"/>
          <p:cNvSpPr txBox="1"/>
          <p:nvPr/>
        </p:nvSpPr>
        <p:spPr bwMode="auto">
          <a:xfrm>
            <a:off x="518137" y="5229200"/>
            <a:ext cx="549149"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err="1"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THz</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24" name="Connettore 2 34"/>
          <p:cNvCxnSpPr>
            <a:stCxn id="23" idx="3"/>
          </p:cNvCxnSpPr>
          <p:nvPr/>
        </p:nvCxnSpPr>
        <p:spPr bwMode="auto">
          <a:xfrm flipV="1">
            <a:off x="1067286" y="4869160"/>
            <a:ext cx="1710715" cy="544706"/>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32" name="CasellaDiTesto 32"/>
          <p:cNvSpPr txBox="1"/>
          <p:nvPr/>
        </p:nvSpPr>
        <p:spPr bwMode="auto">
          <a:xfrm>
            <a:off x="3574979" y="6021288"/>
            <a:ext cx="513645"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FEL</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33" name="Connettore 2 34"/>
          <p:cNvCxnSpPr>
            <a:stCxn id="32" idx="0"/>
          </p:cNvCxnSpPr>
          <p:nvPr/>
        </p:nvCxnSpPr>
        <p:spPr bwMode="auto">
          <a:xfrm flipV="1">
            <a:off x="3831802" y="5589240"/>
            <a:ext cx="740208" cy="432048"/>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35" name="CasellaDiTesto 32"/>
          <p:cNvSpPr txBox="1"/>
          <p:nvPr/>
        </p:nvSpPr>
        <p:spPr bwMode="auto">
          <a:xfrm>
            <a:off x="5037283" y="5949280"/>
            <a:ext cx="575298" cy="369332"/>
          </a:xfrm>
          <a:prstGeom prst="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456190">
              <a:defRPr/>
            </a:pPr>
            <a:r>
              <a:rPr lang="it-IT" b="1" kern="0"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rPr>
              <a:t>EOS</a:t>
            </a:r>
            <a:endParaRPr lang="it-IT" b="1" kern="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ヒラギノ明朝 Pro W3" charset="0"/>
              <a:cs typeface="ヒラギノ明朝 Pro W3" charset="0"/>
              <a:sym typeface="American Typewriter" charset="0"/>
            </a:endParaRPr>
          </a:p>
        </p:txBody>
      </p:sp>
      <p:cxnSp>
        <p:nvCxnSpPr>
          <p:cNvPr id="36" name="Connettore 2 34"/>
          <p:cNvCxnSpPr>
            <a:stCxn id="35" idx="0"/>
          </p:cNvCxnSpPr>
          <p:nvPr/>
        </p:nvCxnSpPr>
        <p:spPr bwMode="auto">
          <a:xfrm flipV="1">
            <a:off x="5324932" y="5517232"/>
            <a:ext cx="709385" cy="432048"/>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2" name="Rectangle 1"/>
          <p:cNvSpPr/>
          <p:nvPr/>
        </p:nvSpPr>
        <p:spPr>
          <a:xfrm>
            <a:off x="4191000" y="228600"/>
            <a:ext cx="4101004" cy="1077218"/>
          </a:xfrm>
          <a:prstGeom prst="rect">
            <a:avLst/>
          </a:prstGeom>
          <a:solidFill>
            <a:schemeClr val="bg1"/>
          </a:solidFill>
        </p:spPr>
        <p:txBody>
          <a:bodyPr wrap="square">
            <a:spAutoFit/>
          </a:bodyPr>
          <a:lstStyle/>
          <a:p>
            <a:pPr algn="ctr"/>
            <a:r>
              <a:rPr lang="en-GB" sz="3200" dirty="0" smtClean="0">
                <a:solidFill>
                  <a:srgbClr val="005490"/>
                </a:solidFill>
              </a:rPr>
              <a:t>WP13.2 </a:t>
            </a:r>
            <a:r>
              <a:rPr lang="en-US" sz="3200" dirty="0" smtClean="0">
                <a:solidFill>
                  <a:srgbClr val="005490"/>
                </a:solidFill>
              </a:rPr>
              <a:t>SPARC-INFN </a:t>
            </a:r>
          </a:p>
          <a:p>
            <a:pPr algn="ctr"/>
            <a:r>
              <a:rPr lang="en-US" sz="3200" dirty="0" smtClean="0">
                <a:solidFill>
                  <a:srgbClr val="005490"/>
                </a:solidFill>
              </a:rPr>
              <a:t>Activity</a:t>
            </a:r>
            <a:endParaRPr lang="fr-FR" sz="3200" dirty="0">
              <a:solidFill>
                <a:srgbClr val="005490"/>
              </a:solidFill>
            </a:endParaRPr>
          </a:p>
        </p:txBody>
      </p:sp>
    </p:spTree>
    <p:extLst>
      <p:ext uri="{BB962C8B-B14F-4D97-AF65-F5344CB8AC3E}">
        <p14:creationId xmlns:p14="http://schemas.microsoft.com/office/powerpoint/2010/main" val="12516450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250574"/>
            <a:ext cx="4953000" cy="844110"/>
          </a:xfrm>
        </p:spPr>
        <p:txBody>
          <a:bodyPr/>
          <a:lstStyle/>
          <a:p>
            <a:r>
              <a:rPr lang="en-US" dirty="0" smtClean="0"/>
              <a:t>Active Plasma Lens</a:t>
            </a:r>
            <a:endParaRPr lang="en-US" dirty="0"/>
          </a:p>
        </p:txBody>
      </p:sp>
      <p:pic>
        <p:nvPicPr>
          <p:cNvPr id="5" name="Picture 4"/>
          <p:cNvPicPr>
            <a:picLocks noChangeAspect="1"/>
          </p:cNvPicPr>
          <p:nvPr/>
        </p:nvPicPr>
        <p:blipFill>
          <a:blip r:embed="rId3"/>
          <a:stretch>
            <a:fillRect/>
          </a:stretch>
        </p:blipFill>
        <p:spPr>
          <a:xfrm>
            <a:off x="109440" y="1987218"/>
            <a:ext cx="4558663" cy="2875935"/>
          </a:xfrm>
          <a:prstGeom prst="rect">
            <a:avLst/>
          </a:prstGeom>
        </p:spPr>
      </p:pic>
      <p:pic>
        <p:nvPicPr>
          <p:cNvPr id="6" name="Picture 5"/>
          <p:cNvPicPr>
            <a:picLocks noChangeAspect="1"/>
          </p:cNvPicPr>
          <p:nvPr/>
        </p:nvPicPr>
        <p:blipFill>
          <a:blip r:embed="rId4"/>
          <a:stretch>
            <a:fillRect/>
          </a:stretch>
        </p:blipFill>
        <p:spPr>
          <a:xfrm>
            <a:off x="5029200" y="1371600"/>
            <a:ext cx="3806520" cy="2720247"/>
          </a:xfrm>
          <a:prstGeom prst="rect">
            <a:avLst/>
          </a:prstGeom>
        </p:spPr>
      </p:pic>
      <p:pic>
        <p:nvPicPr>
          <p:cNvPr id="7" name="Picture 6"/>
          <p:cNvPicPr>
            <a:picLocks noChangeAspect="1"/>
          </p:cNvPicPr>
          <p:nvPr/>
        </p:nvPicPr>
        <p:blipFill>
          <a:blip r:embed="rId5"/>
          <a:stretch>
            <a:fillRect/>
          </a:stretch>
        </p:blipFill>
        <p:spPr>
          <a:xfrm>
            <a:off x="5050662" y="4097039"/>
            <a:ext cx="3757098" cy="2300052"/>
          </a:xfrm>
          <a:prstGeom prst="rect">
            <a:avLst/>
          </a:prstGeom>
        </p:spPr>
      </p:pic>
      <p:sp>
        <p:nvSpPr>
          <p:cNvPr id="8" name="Rectangle 7"/>
          <p:cNvSpPr/>
          <p:nvPr/>
        </p:nvSpPr>
        <p:spPr>
          <a:xfrm>
            <a:off x="457201" y="1617479"/>
            <a:ext cx="3970746" cy="369332"/>
          </a:xfrm>
          <a:prstGeom prst="rect">
            <a:avLst/>
          </a:prstGeom>
        </p:spPr>
        <p:txBody>
          <a:bodyPr wrap="none">
            <a:spAutoFit/>
          </a:bodyPr>
          <a:lstStyle/>
          <a:p>
            <a:r>
              <a:rPr lang="en-US" dirty="0"/>
              <a:t>Discharge current in a gas-filled capillary</a:t>
            </a:r>
          </a:p>
        </p:txBody>
      </p:sp>
      <p:sp>
        <p:nvSpPr>
          <p:cNvPr id="9" name="Rectangle 8"/>
          <p:cNvSpPr/>
          <p:nvPr/>
        </p:nvSpPr>
        <p:spPr>
          <a:xfrm>
            <a:off x="24693" y="5105400"/>
            <a:ext cx="5075041" cy="923330"/>
          </a:xfrm>
          <a:prstGeom prst="rect">
            <a:avLst/>
          </a:prstGeom>
        </p:spPr>
        <p:txBody>
          <a:bodyPr wrap="square">
            <a:spAutoFit/>
          </a:bodyPr>
          <a:lstStyle/>
          <a:p>
            <a:r>
              <a:rPr lang="en-US" dirty="0"/>
              <a:t>The bunch is focused by the azimuthal magnetic field generated by the discharge current, according to Ampere’s law </a:t>
            </a:r>
          </a:p>
        </p:txBody>
      </p:sp>
      <p:sp>
        <p:nvSpPr>
          <p:cNvPr id="10" name="TextBox 9"/>
          <p:cNvSpPr txBox="1"/>
          <p:nvPr/>
        </p:nvSpPr>
        <p:spPr>
          <a:xfrm>
            <a:off x="4482818" y="6384930"/>
            <a:ext cx="4614051" cy="338554"/>
          </a:xfrm>
          <a:prstGeom prst="rect">
            <a:avLst/>
          </a:prstGeom>
          <a:noFill/>
        </p:spPr>
        <p:txBody>
          <a:bodyPr wrap="none" rtlCol="0">
            <a:spAutoFit/>
          </a:bodyPr>
          <a:lstStyle/>
          <a:p>
            <a:r>
              <a:rPr lang="en-US" sz="1600" i="1" dirty="0" smtClean="0"/>
              <a:t>R. </a:t>
            </a:r>
            <a:r>
              <a:rPr lang="en-US" sz="1600" i="1" dirty="0" err="1" smtClean="0"/>
              <a:t>Pompili</a:t>
            </a:r>
            <a:r>
              <a:rPr lang="en-US" sz="1600" i="1" dirty="0" smtClean="0"/>
              <a:t> et al., </a:t>
            </a:r>
            <a:r>
              <a:rPr lang="is-IS" sz="1600" i="1" dirty="0"/>
              <a:t>Appl. Phys. Lett. </a:t>
            </a:r>
            <a:r>
              <a:rPr lang="is-IS" sz="1600" b="1" i="1" dirty="0"/>
              <a:t>110</a:t>
            </a:r>
            <a:r>
              <a:rPr lang="is-IS" sz="1600" i="1" dirty="0"/>
              <a:t>, 104101 (2017</a:t>
            </a:r>
            <a:r>
              <a:rPr lang="is-IS" sz="1600" i="1" dirty="0" smtClean="0"/>
              <a:t>)</a:t>
            </a:r>
          </a:p>
        </p:txBody>
      </p:sp>
    </p:spTree>
    <p:extLst>
      <p:ext uri="{BB962C8B-B14F-4D97-AF65-F5344CB8AC3E}">
        <p14:creationId xmlns:p14="http://schemas.microsoft.com/office/powerpoint/2010/main" val="34385826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76200"/>
            <a:ext cx="6757737" cy="1217284"/>
          </a:xfrm>
        </p:spPr>
        <p:txBody>
          <a:bodyPr>
            <a:normAutofit fontScale="90000"/>
          </a:bodyPr>
          <a:lstStyle/>
          <a:p>
            <a:r>
              <a:rPr lang="en-US" sz="3600" dirty="0" smtClean="0"/>
              <a:t>RF + magnetic hybrid compression</a:t>
            </a:r>
            <a:br>
              <a:rPr lang="en-US" sz="3600" dirty="0" smtClean="0"/>
            </a:br>
            <a:r>
              <a:rPr lang="en-US" sz="3600" dirty="0" smtClean="0"/>
              <a:t> scheme to minimize laser-bunch </a:t>
            </a:r>
            <a:br>
              <a:rPr lang="en-US" sz="3600" dirty="0" smtClean="0"/>
            </a:br>
            <a:r>
              <a:rPr lang="en-US" sz="3600" dirty="0" smtClean="0"/>
              <a:t>timing jitter</a:t>
            </a:r>
            <a:endParaRPr lang="en-US" sz="3600" dirty="0"/>
          </a:p>
        </p:txBody>
      </p:sp>
      <p:grpSp>
        <p:nvGrpSpPr>
          <p:cNvPr id="4" name="Group 3"/>
          <p:cNvGrpSpPr/>
          <p:nvPr/>
        </p:nvGrpSpPr>
        <p:grpSpPr>
          <a:xfrm>
            <a:off x="5634314" y="2204830"/>
            <a:ext cx="2991862" cy="4427519"/>
            <a:chOff x="6211440" y="2191680"/>
            <a:chExt cx="3298320" cy="4880520"/>
          </a:xfrm>
        </p:grpSpPr>
        <p:pic>
          <p:nvPicPr>
            <p:cNvPr id="5" name="Picture 4"/>
            <p:cNvPicPr>
              <a:picLocks noChangeAspect="1"/>
            </p:cNvPicPr>
            <p:nvPr/>
          </p:nvPicPr>
          <p:blipFill>
            <a:blip r:embed="rId3">
              <a:lum/>
              <a:alphaModFix/>
            </a:blip>
            <a:srcRect r="67272"/>
            <a:stretch>
              <a:fillRect/>
            </a:stretch>
          </p:blipFill>
          <p:spPr>
            <a:xfrm>
              <a:off x="6211440" y="2191680"/>
              <a:ext cx="3298320" cy="4880520"/>
            </a:xfrm>
            <a:prstGeom prst="rect">
              <a:avLst/>
            </a:prstGeom>
            <a:noFill/>
            <a:ln w="36720">
              <a:solidFill>
                <a:srgbClr val="00CC00"/>
              </a:solidFill>
              <a:prstDash val="solid"/>
            </a:ln>
          </p:spPr>
        </p:pic>
        <p:sp>
          <p:nvSpPr>
            <p:cNvPr id="6" name="TextBox 5"/>
            <p:cNvSpPr txBox="1"/>
            <p:nvPr/>
          </p:nvSpPr>
          <p:spPr>
            <a:xfrm>
              <a:off x="7115759" y="3844079"/>
              <a:ext cx="1573900" cy="371590"/>
            </a:xfrm>
            <a:prstGeom prst="rect">
              <a:avLst/>
            </a:prstGeom>
            <a:noFill/>
            <a:ln>
              <a:noFill/>
            </a:ln>
          </p:spPr>
          <p:txBody>
            <a:bodyPr vert="horz" wrap="none" lIns="90000" tIns="45000" rIns="90000" bIns="45000" anchorCtr="0" compatLnSpc="0">
              <a:spAutoFit/>
            </a:bodyPr>
            <a:lstStyle/>
            <a:p>
              <a:pPr hangingPunct="0"/>
              <a:r>
                <a:rPr lang="en-US" sz="1600" b="1" i="1">
                  <a:solidFill>
                    <a:srgbClr val="0000FF"/>
                  </a:solidFill>
                  <a:latin typeface="Liberation Sans" pitchFamily="18"/>
                  <a:ea typeface="Droid Sans Fallback" pitchFamily="2"/>
                  <a:cs typeface="FreeSans" pitchFamily="2"/>
                </a:rPr>
                <a:t>Bunch chirp</a:t>
              </a:r>
            </a:p>
          </p:txBody>
        </p:sp>
        <p:sp>
          <p:nvSpPr>
            <p:cNvPr id="7" name="TextBox 6"/>
            <p:cNvSpPr txBox="1"/>
            <p:nvPr/>
          </p:nvSpPr>
          <p:spPr>
            <a:xfrm>
              <a:off x="6575759" y="2738880"/>
              <a:ext cx="1423358" cy="371590"/>
            </a:xfrm>
            <a:prstGeom prst="rect">
              <a:avLst/>
            </a:prstGeom>
            <a:noFill/>
            <a:ln>
              <a:noFill/>
            </a:ln>
          </p:spPr>
          <p:txBody>
            <a:bodyPr vert="horz" wrap="none" lIns="90000" tIns="45000" rIns="90000" bIns="45000" anchorCtr="0" compatLnSpc="0">
              <a:spAutoFit/>
            </a:bodyPr>
            <a:lstStyle/>
            <a:p>
              <a:pPr hangingPunct="0"/>
              <a:r>
                <a:rPr lang="en-US" sz="1600" b="1" i="1">
                  <a:solidFill>
                    <a:srgbClr val="FF3333"/>
                  </a:solidFill>
                  <a:latin typeface="Liberation Sans" pitchFamily="18"/>
                  <a:ea typeface="Droid Sans Fallback" pitchFamily="2"/>
                  <a:cs typeface="FreeSans" pitchFamily="2"/>
                </a:rPr>
                <a:t>Jitter chirp</a:t>
              </a:r>
            </a:p>
          </p:txBody>
        </p:sp>
        <p:sp>
          <p:nvSpPr>
            <p:cNvPr id="8" name="Freeform 7"/>
            <p:cNvSpPr/>
            <p:nvPr/>
          </p:nvSpPr>
          <p:spPr>
            <a:xfrm>
              <a:off x="8869680" y="6445079"/>
              <a:ext cx="365760" cy="254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5000" rIns="90000" bIns="45000" anchor="ctr" anchorCtr="0" compatLnSpc="0"/>
            <a:lstStyle/>
            <a:p>
              <a:pPr hangingPunct="0"/>
              <a:endParaRPr lang="en-US" sz="1600">
                <a:latin typeface="Liberation Sans" pitchFamily="18"/>
                <a:ea typeface="Droid Sans Fallback" pitchFamily="2"/>
                <a:cs typeface="FreeSans" pitchFamily="2"/>
              </a:endParaRPr>
            </a:p>
          </p:txBody>
        </p:sp>
        <p:sp>
          <p:nvSpPr>
            <p:cNvPr id="9" name="TextBox 8"/>
            <p:cNvSpPr txBox="1"/>
            <p:nvPr/>
          </p:nvSpPr>
          <p:spPr>
            <a:xfrm>
              <a:off x="7917301" y="5935319"/>
              <a:ext cx="1511276" cy="914418"/>
            </a:xfrm>
            <a:prstGeom prst="rect">
              <a:avLst/>
            </a:prstGeom>
            <a:noFill/>
            <a:ln>
              <a:noFill/>
            </a:ln>
          </p:spPr>
          <p:txBody>
            <a:bodyPr vert="horz" wrap="none" lIns="90000" tIns="45000" rIns="90000" bIns="45000" anchorCtr="0" compatLnSpc="0">
              <a:spAutoFit/>
            </a:bodyPr>
            <a:lstStyle/>
            <a:p>
              <a:pPr algn="ctr" hangingPunct="0"/>
              <a:r>
                <a:rPr lang="en-US" sz="1600" b="1" i="1">
                  <a:solidFill>
                    <a:srgbClr val="009900"/>
                  </a:solidFill>
                  <a:latin typeface="Liberation Sans" pitchFamily="18"/>
                  <a:ea typeface="Droid Sans Fallback" pitchFamily="2"/>
                  <a:cs typeface="FreeSans" pitchFamily="2"/>
                </a:rPr>
                <a:t>launch time</a:t>
              </a:r>
            </a:p>
            <a:p>
              <a:pPr algn="ctr" hangingPunct="0"/>
              <a:r>
                <a:rPr lang="en-US" sz="1600" b="1" i="1">
                  <a:solidFill>
                    <a:srgbClr val="009900"/>
                  </a:solidFill>
                  <a:latin typeface="Liberation Sans" pitchFamily="18"/>
                  <a:ea typeface="Droid Sans Fallback" pitchFamily="2"/>
                  <a:cs typeface="FreeSans" pitchFamily="2"/>
                </a:rPr>
                <a:t>vs</a:t>
              </a:r>
            </a:p>
            <a:p>
              <a:pPr algn="ctr" hangingPunct="0"/>
              <a:r>
                <a:rPr lang="en-US" sz="1600" b="1" i="1">
                  <a:solidFill>
                    <a:srgbClr val="009900"/>
                  </a:solidFill>
                  <a:latin typeface="Liberation Sans" pitchFamily="18"/>
                  <a:ea typeface="Droid Sans Fallback" pitchFamily="2"/>
                  <a:cs typeface="FreeSans" pitchFamily="2"/>
                </a:rPr>
                <a:t>arrival time</a:t>
              </a:r>
            </a:p>
          </p:txBody>
        </p:sp>
      </p:grpSp>
      <p:grpSp>
        <p:nvGrpSpPr>
          <p:cNvPr id="10" name="Group 9"/>
          <p:cNvGrpSpPr/>
          <p:nvPr/>
        </p:nvGrpSpPr>
        <p:grpSpPr>
          <a:xfrm>
            <a:off x="5592516" y="2204830"/>
            <a:ext cx="3068601" cy="4427519"/>
            <a:chOff x="6165360" y="2191680"/>
            <a:chExt cx="3382920" cy="4880520"/>
          </a:xfrm>
        </p:grpSpPr>
        <p:sp>
          <p:nvSpPr>
            <p:cNvPr id="11" name="Straight Connector 10"/>
            <p:cNvSpPr/>
            <p:nvPr/>
          </p:nvSpPr>
          <p:spPr>
            <a:xfrm flipH="1">
              <a:off x="8550360" y="4414320"/>
              <a:ext cx="19440" cy="477720"/>
            </a:xfrm>
            <a:prstGeom prst="line">
              <a:avLst/>
            </a:prstGeom>
            <a:noFill/>
            <a:ln w="36000">
              <a:solidFill>
                <a:srgbClr val="FF3333"/>
              </a:solidFill>
              <a:prstDash val="solid"/>
              <a:tailEnd type="arrow"/>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pic>
          <p:nvPicPr>
            <p:cNvPr id="12" name="Picture 11"/>
            <p:cNvPicPr>
              <a:picLocks noChangeAspect="1"/>
            </p:cNvPicPr>
            <p:nvPr/>
          </p:nvPicPr>
          <p:blipFill>
            <a:blip r:embed="rId3"/>
            <a:srcRect l="32866" r="33565"/>
            <a:stretch>
              <a:fillRect/>
            </a:stretch>
          </p:blipFill>
          <p:spPr>
            <a:xfrm>
              <a:off x="6165360" y="2191680"/>
              <a:ext cx="3382920" cy="4880520"/>
            </a:xfrm>
            <a:prstGeom prst="rect">
              <a:avLst/>
            </a:prstGeom>
            <a:noFill/>
            <a:ln w="36000">
              <a:solidFill>
                <a:srgbClr val="FFC000"/>
              </a:solidFill>
              <a:custDash>
                <a:ds d="0" sp="0"/>
              </a:custDash>
            </a:ln>
          </p:spPr>
        </p:pic>
        <p:sp>
          <p:nvSpPr>
            <p:cNvPr id="13" name="TextBox 12"/>
            <p:cNvSpPr txBox="1"/>
            <p:nvPr/>
          </p:nvSpPr>
          <p:spPr>
            <a:xfrm>
              <a:off x="7967520" y="3872879"/>
              <a:ext cx="1361880" cy="346320"/>
            </a:xfrm>
            <a:prstGeom prst="rect">
              <a:avLst/>
            </a:prstGeom>
            <a:solidFill>
              <a:srgbClr val="FFFFFF"/>
            </a:solidFill>
            <a:ln>
              <a:noFill/>
            </a:ln>
          </p:spPr>
          <p:txBody>
            <a:bodyPr vert="horz" wrap="none" lIns="90000" tIns="45000" rIns="90000" bIns="45000" anchorCtr="0" compatLnSpc="0"/>
            <a:lstStyle/>
            <a:p>
              <a:pPr hangingPunct="0"/>
              <a:r>
                <a:rPr lang="en-US" sz="1600" b="1" i="1">
                  <a:solidFill>
                    <a:srgbClr val="FF3333"/>
                  </a:solidFill>
                  <a:latin typeface="Liberation Sans" pitchFamily="18"/>
                  <a:ea typeface="Droid Sans Fallback" pitchFamily="2"/>
                  <a:cs typeface="FreeSans" pitchFamily="2"/>
                </a:rPr>
                <a:t>Jitter chirp</a:t>
              </a:r>
            </a:p>
          </p:txBody>
        </p:sp>
        <p:sp>
          <p:nvSpPr>
            <p:cNvPr id="14" name="TextBox 13"/>
            <p:cNvSpPr txBox="1"/>
            <p:nvPr/>
          </p:nvSpPr>
          <p:spPr>
            <a:xfrm>
              <a:off x="6622200" y="3125880"/>
              <a:ext cx="1515600" cy="346320"/>
            </a:xfrm>
            <a:prstGeom prst="rect">
              <a:avLst/>
            </a:prstGeom>
            <a:noFill/>
            <a:ln>
              <a:noFill/>
            </a:ln>
          </p:spPr>
          <p:txBody>
            <a:bodyPr vert="horz" wrap="none" lIns="90000" tIns="45000" rIns="90000" bIns="45000" anchorCtr="0" compatLnSpc="0"/>
            <a:lstStyle/>
            <a:p>
              <a:pPr hangingPunct="0"/>
              <a:r>
                <a:rPr lang="en-US" sz="1600" b="1" i="1">
                  <a:solidFill>
                    <a:srgbClr val="0000FF"/>
                  </a:solidFill>
                  <a:latin typeface="Liberation Sans" pitchFamily="18"/>
                  <a:ea typeface="Droid Sans Fallback" pitchFamily="2"/>
                  <a:cs typeface="FreeSans" pitchFamily="2"/>
                </a:rPr>
                <a:t>Bunch chirp</a:t>
              </a:r>
            </a:p>
          </p:txBody>
        </p:sp>
        <p:sp>
          <p:nvSpPr>
            <p:cNvPr id="15" name="TextBox 14"/>
            <p:cNvSpPr txBox="1"/>
            <p:nvPr/>
          </p:nvSpPr>
          <p:spPr>
            <a:xfrm>
              <a:off x="7353720" y="5933159"/>
              <a:ext cx="1451880" cy="858240"/>
            </a:xfrm>
            <a:prstGeom prst="rect">
              <a:avLst/>
            </a:prstGeom>
            <a:noFill/>
            <a:ln>
              <a:noFill/>
            </a:ln>
          </p:spPr>
          <p:txBody>
            <a:bodyPr vert="horz" wrap="none" lIns="90000" tIns="45000" rIns="90000" bIns="45000" anchorCtr="0" compatLnSpc="0"/>
            <a:lstStyle/>
            <a:p>
              <a:pPr algn="ctr" hangingPunct="0"/>
              <a:r>
                <a:rPr lang="en-US" sz="1600" b="1" i="1">
                  <a:solidFill>
                    <a:srgbClr val="009900"/>
                  </a:solidFill>
                  <a:latin typeface="Liberation Sans" pitchFamily="18"/>
                  <a:ea typeface="Droid Sans Fallback" pitchFamily="2"/>
                  <a:cs typeface="FreeSans" pitchFamily="2"/>
                </a:rPr>
                <a:t>launch time</a:t>
              </a:r>
            </a:p>
            <a:p>
              <a:pPr algn="ctr" hangingPunct="0"/>
              <a:r>
                <a:rPr lang="en-US" sz="1600" b="1" i="1">
                  <a:solidFill>
                    <a:srgbClr val="009900"/>
                  </a:solidFill>
                  <a:latin typeface="Liberation Sans" pitchFamily="18"/>
                  <a:ea typeface="Droid Sans Fallback" pitchFamily="2"/>
                  <a:cs typeface="FreeSans" pitchFamily="2"/>
                </a:rPr>
                <a:t>vs</a:t>
              </a:r>
            </a:p>
            <a:p>
              <a:pPr algn="ctr" hangingPunct="0"/>
              <a:r>
                <a:rPr lang="en-US" sz="1600" b="1" i="1">
                  <a:solidFill>
                    <a:srgbClr val="009900"/>
                  </a:solidFill>
                  <a:latin typeface="Liberation Sans" pitchFamily="18"/>
                  <a:ea typeface="Droid Sans Fallback" pitchFamily="2"/>
                  <a:cs typeface="FreeSans" pitchFamily="2"/>
                </a:rPr>
                <a:t>arrival time</a:t>
              </a:r>
            </a:p>
          </p:txBody>
        </p:sp>
      </p:grpSp>
      <p:grpSp>
        <p:nvGrpSpPr>
          <p:cNvPr id="16" name="Group 15"/>
          <p:cNvGrpSpPr/>
          <p:nvPr/>
        </p:nvGrpSpPr>
        <p:grpSpPr>
          <a:xfrm>
            <a:off x="669574" y="3036299"/>
            <a:ext cx="4288270" cy="1848146"/>
            <a:chOff x="1177200" y="2790720"/>
            <a:chExt cx="4727520" cy="2037239"/>
          </a:xfrm>
        </p:grpSpPr>
        <p:pic>
          <p:nvPicPr>
            <p:cNvPr id="17" name="Picture 16"/>
            <p:cNvPicPr>
              <a:picLocks noChangeAspect="1"/>
            </p:cNvPicPr>
            <p:nvPr/>
          </p:nvPicPr>
          <p:blipFill>
            <a:blip r:embed="rId4">
              <a:lum/>
              <a:alphaModFix/>
            </a:blip>
            <a:srcRect r="57786"/>
            <a:stretch>
              <a:fillRect/>
            </a:stretch>
          </p:blipFill>
          <p:spPr>
            <a:xfrm>
              <a:off x="1177200" y="3063959"/>
              <a:ext cx="4727520" cy="1764000"/>
            </a:xfrm>
            <a:prstGeom prst="rect">
              <a:avLst/>
            </a:prstGeom>
            <a:noFill/>
            <a:ln>
              <a:noFill/>
            </a:ln>
          </p:spPr>
        </p:pic>
        <p:sp>
          <p:nvSpPr>
            <p:cNvPr id="18" name="Straight Connector 17"/>
            <p:cNvSpPr/>
            <p:nvPr/>
          </p:nvSpPr>
          <p:spPr>
            <a:xfrm>
              <a:off x="2828880" y="2931839"/>
              <a:ext cx="562320" cy="0"/>
            </a:xfrm>
            <a:prstGeom prst="line">
              <a:avLst/>
            </a:prstGeom>
            <a:noFill/>
            <a:ln w="36000">
              <a:solidFill>
                <a:srgbClr val="FF3333"/>
              </a:solidFill>
              <a:prstDash val="solid"/>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sp>
          <p:nvSpPr>
            <p:cNvPr id="19" name="Freeform 18"/>
            <p:cNvSpPr/>
            <p:nvPr/>
          </p:nvSpPr>
          <p:spPr>
            <a:xfrm>
              <a:off x="1218960" y="2790720"/>
              <a:ext cx="1645920" cy="548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DDDDD"/>
            </a:solidFill>
            <a:ln w="36000">
              <a:solidFill>
                <a:srgbClr val="808080"/>
              </a:solidFill>
              <a:prstDash val="solid"/>
            </a:ln>
          </p:spPr>
          <p:txBody>
            <a:bodyPr vert="horz" wrap="none" lIns="108000" tIns="63000" rIns="108000" bIns="63000" anchor="ctr" anchorCtr="0" compatLnSpc="0"/>
            <a:lstStyle/>
            <a:p>
              <a:pPr algn="ctr" hangingPunct="0"/>
              <a:r>
                <a:rPr lang="en-US" sz="1600" i="1">
                  <a:latin typeface="Arial" pitchFamily="34"/>
                  <a:ea typeface="Droid Sans Fallback" pitchFamily="2"/>
                  <a:cs typeface="FreeSans" pitchFamily="2"/>
                </a:rPr>
                <a:t>Photo-cathode</a:t>
              </a:r>
            </a:p>
            <a:p>
              <a:pPr algn="ctr" hangingPunct="0"/>
              <a:r>
                <a:rPr lang="en-US" sz="1600" i="1">
                  <a:latin typeface="Arial" pitchFamily="34"/>
                  <a:ea typeface="Droid Sans Fallback" pitchFamily="2"/>
                  <a:cs typeface="FreeSans" pitchFamily="2"/>
                </a:rPr>
                <a:t>laser</a:t>
              </a:r>
            </a:p>
          </p:txBody>
        </p:sp>
        <p:sp>
          <p:nvSpPr>
            <p:cNvPr id="20" name="Straight Connector 19"/>
            <p:cNvSpPr/>
            <p:nvPr/>
          </p:nvSpPr>
          <p:spPr>
            <a:xfrm flipH="1">
              <a:off x="3391200" y="2931839"/>
              <a:ext cx="13680" cy="656641"/>
            </a:xfrm>
            <a:prstGeom prst="line">
              <a:avLst/>
            </a:prstGeom>
            <a:noFill/>
            <a:ln w="36000">
              <a:solidFill>
                <a:srgbClr val="FF3333"/>
              </a:solidFill>
              <a:prstDash val="solid"/>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sp>
          <p:nvSpPr>
            <p:cNvPr id="21" name="Straight Connector 20"/>
            <p:cNvSpPr/>
            <p:nvPr/>
          </p:nvSpPr>
          <p:spPr>
            <a:xfrm>
              <a:off x="1288080" y="3588480"/>
              <a:ext cx="2103120" cy="0"/>
            </a:xfrm>
            <a:prstGeom prst="line">
              <a:avLst/>
            </a:prstGeom>
            <a:noFill/>
            <a:ln w="36000">
              <a:solidFill>
                <a:srgbClr val="FF3333"/>
              </a:solidFill>
              <a:prstDash val="solid"/>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sp>
          <p:nvSpPr>
            <p:cNvPr id="22" name="Straight Connector 21"/>
            <p:cNvSpPr/>
            <p:nvPr/>
          </p:nvSpPr>
          <p:spPr>
            <a:xfrm flipH="1">
              <a:off x="1260360" y="3574440"/>
              <a:ext cx="19440" cy="731160"/>
            </a:xfrm>
            <a:prstGeom prst="line">
              <a:avLst/>
            </a:prstGeom>
            <a:noFill/>
            <a:ln w="36000">
              <a:solidFill>
                <a:srgbClr val="FF3333"/>
              </a:solidFill>
              <a:prstDash val="solid"/>
              <a:tailEnd type="arrow"/>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grpSp>
      <p:grpSp>
        <p:nvGrpSpPr>
          <p:cNvPr id="23" name="Group 22"/>
          <p:cNvGrpSpPr/>
          <p:nvPr/>
        </p:nvGrpSpPr>
        <p:grpSpPr>
          <a:xfrm>
            <a:off x="3168344" y="3302139"/>
            <a:ext cx="1907712" cy="1161338"/>
            <a:chOff x="3931920" y="3083760"/>
            <a:chExt cx="2103120" cy="1280160"/>
          </a:xfrm>
        </p:grpSpPr>
        <p:sp>
          <p:nvSpPr>
            <p:cNvPr id="24" name="TextBox 23"/>
            <p:cNvSpPr txBox="1"/>
            <p:nvPr/>
          </p:nvSpPr>
          <p:spPr>
            <a:xfrm>
              <a:off x="3931920" y="3083760"/>
              <a:ext cx="2103120" cy="550440"/>
            </a:xfrm>
            <a:prstGeom prst="rect">
              <a:avLst/>
            </a:prstGeom>
            <a:noFill/>
            <a:ln>
              <a:noFill/>
            </a:ln>
          </p:spPr>
          <p:txBody>
            <a:bodyPr vert="horz" wrap="none" lIns="90000" tIns="45000" rIns="90000" bIns="45000" anchorCtr="0" compatLnSpc="0"/>
            <a:lstStyle/>
            <a:p>
              <a:pPr algn="ctr" hangingPunct="0"/>
              <a:r>
                <a:rPr lang="en-US" sz="1500" b="1" i="1" dirty="0">
                  <a:solidFill>
                    <a:srgbClr val="000000"/>
                  </a:solidFill>
                  <a:latin typeface="Arial" pitchFamily="34"/>
                  <a:ea typeface="Droid Sans Fallback" pitchFamily="2"/>
                  <a:cs typeface="FreeSans" pitchFamily="2"/>
                </a:rPr>
                <a:t>~ 60 </a:t>
              </a:r>
              <a:r>
                <a:rPr lang="en-US" sz="1500" b="1" i="1" dirty="0" err="1">
                  <a:solidFill>
                    <a:srgbClr val="000000"/>
                  </a:solidFill>
                  <a:latin typeface="Arial" pitchFamily="34"/>
                  <a:ea typeface="Droid Sans Fallback" pitchFamily="2"/>
                  <a:cs typeface="FreeSans" pitchFamily="2"/>
                </a:rPr>
                <a:t>fs</a:t>
              </a:r>
              <a:r>
                <a:rPr lang="en-US" sz="1500" b="1" i="1" dirty="0">
                  <a:solidFill>
                    <a:srgbClr val="000000"/>
                  </a:solidFill>
                  <a:latin typeface="Arial" pitchFamily="34"/>
                  <a:ea typeface="Droid Sans Fallback" pitchFamily="2"/>
                  <a:cs typeface="FreeSans" pitchFamily="2"/>
                </a:rPr>
                <a:t> laser-bunch</a:t>
              </a:r>
            </a:p>
            <a:p>
              <a:pPr algn="ctr" hangingPunct="0"/>
              <a:r>
                <a:rPr lang="en-US" sz="1500" b="1" i="1" dirty="0">
                  <a:solidFill>
                    <a:srgbClr val="000000"/>
                  </a:solidFill>
                  <a:latin typeface="Arial" pitchFamily="34"/>
                  <a:ea typeface="Droid Sans Fallback" pitchFamily="2"/>
                  <a:cs typeface="FreeSans" pitchFamily="2"/>
                </a:rPr>
                <a:t>timing-jitter</a:t>
              </a:r>
            </a:p>
          </p:txBody>
        </p:sp>
        <p:sp>
          <p:nvSpPr>
            <p:cNvPr id="25" name="Straight Connector 24"/>
            <p:cNvSpPr/>
            <p:nvPr/>
          </p:nvSpPr>
          <p:spPr>
            <a:xfrm>
              <a:off x="4990320" y="3614040"/>
              <a:ext cx="0" cy="749880"/>
            </a:xfrm>
            <a:prstGeom prst="line">
              <a:avLst/>
            </a:prstGeom>
            <a:noFill/>
            <a:ln w="18360">
              <a:solidFill>
                <a:srgbClr val="00CC00"/>
              </a:solidFill>
              <a:prstDash val="solid"/>
              <a:tailEnd type="arrow"/>
            </a:ln>
          </p:spPr>
          <p:txBody>
            <a:bodyPr vert="horz" wrap="none" lIns="99000" tIns="54000" rIns="99000" bIns="54000" anchor="ctr" anchorCtr="0" compatLnSpc="0"/>
            <a:lstStyle/>
            <a:p>
              <a:pPr hangingPunct="0"/>
              <a:endParaRPr lang="en-US" sz="1600">
                <a:latin typeface="Liberation Sans" pitchFamily="18"/>
                <a:ea typeface="Droid Sans Fallback" pitchFamily="2"/>
                <a:cs typeface="FreeSans" pitchFamily="2"/>
              </a:endParaRPr>
            </a:p>
          </p:txBody>
        </p:sp>
      </p:grpSp>
      <p:sp>
        <p:nvSpPr>
          <p:cNvPr id="26" name="TextBox 25"/>
          <p:cNvSpPr txBox="1"/>
          <p:nvPr/>
        </p:nvSpPr>
        <p:spPr>
          <a:xfrm>
            <a:off x="304800" y="1524000"/>
            <a:ext cx="7560840" cy="822016"/>
          </a:xfrm>
          <a:prstGeom prst="rect">
            <a:avLst/>
          </a:prstGeom>
          <a:noFill/>
          <a:ln>
            <a:noFill/>
          </a:ln>
        </p:spPr>
        <p:txBody>
          <a:bodyPr vert="horz" wrap="none" lIns="81639" tIns="40820" rIns="81639" bIns="40820" anchorCtr="0" compatLnSpc="0"/>
          <a:lstStyle/>
          <a:p>
            <a:pPr marL="342900" indent="-342900" hangingPunct="0">
              <a:buClr>
                <a:srgbClr val="FF6633"/>
              </a:buClr>
              <a:buSzPct val="45000"/>
              <a:buFont typeface="Arial" pitchFamily="34" charset="0"/>
              <a:buChar char="•"/>
            </a:pPr>
            <a:r>
              <a:rPr lang="en-US" sz="1600" b="1" dirty="0">
                <a:latin typeface="Liberation Sans" pitchFamily="18"/>
                <a:ea typeface="Droid Sans Fallback" pitchFamily="2"/>
                <a:cs typeface="FreeSans" pitchFamily="2"/>
              </a:rPr>
              <a:t>Ultra-short bunches with ultra-low jitter </a:t>
            </a:r>
            <a:r>
              <a:rPr lang="en-US" sz="1600" b="1" dirty="0" err="1">
                <a:latin typeface="Liberation Sans" pitchFamily="18"/>
                <a:ea typeface="Droid Sans Fallback" pitchFamily="2"/>
                <a:cs typeface="FreeSans" pitchFamily="2"/>
              </a:rPr>
              <a:t>wrt</a:t>
            </a:r>
            <a:r>
              <a:rPr lang="en-US" sz="1600" b="1" dirty="0">
                <a:latin typeface="Liberation Sans" pitchFamily="18"/>
                <a:ea typeface="Droid Sans Fallback" pitchFamily="2"/>
                <a:cs typeface="FreeSans" pitchFamily="2"/>
              </a:rPr>
              <a:t> </a:t>
            </a:r>
            <a:r>
              <a:rPr lang="en-US" sz="1600" b="1" dirty="0" smtClean="0">
                <a:latin typeface="Liberation Sans" pitchFamily="18"/>
                <a:ea typeface="Droid Sans Fallback" pitchFamily="2"/>
                <a:cs typeface="FreeSans" pitchFamily="2"/>
              </a:rPr>
              <a:t>photo-cathode laser </a:t>
            </a:r>
            <a:r>
              <a:rPr lang="en-US" sz="1600" b="1" dirty="0">
                <a:latin typeface="Liberation Sans" pitchFamily="18"/>
                <a:ea typeface="Droid Sans Fallback" pitchFamily="2"/>
                <a:cs typeface="FreeSans" pitchFamily="2"/>
              </a:rPr>
              <a:t>pulses</a:t>
            </a:r>
          </a:p>
          <a:p>
            <a:pPr marL="342900" lvl="1" indent="-342900" hangingPunct="0">
              <a:buClr>
                <a:srgbClr val="FF6633"/>
              </a:buClr>
              <a:buSzPct val="75000"/>
              <a:buFont typeface="Arial" pitchFamily="34" charset="0"/>
              <a:buChar char="•"/>
            </a:pPr>
            <a:r>
              <a:rPr lang="en-US" sz="1600" b="1" dirty="0">
                <a:latin typeface="Liberation Sans" pitchFamily="18"/>
                <a:ea typeface="Droid Sans Fallback" pitchFamily="2"/>
                <a:cs typeface="FreeSans" pitchFamily="2"/>
              </a:rPr>
              <a:t>Seeded FELs</a:t>
            </a:r>
          </a:p>
          <a:p>
            <a:pPr marL="342900" lvl="1" indent="-342900" hangingPunct="0">
              <a:buClr>
                <a:srgbClr val="FF6633"/>
              </a:buClr>
              <a:buSzPct val="75000"/>
              <a:buFont typeface="Arial" pitchFamily="34" charset="0"/>
              <a:buChar char="•"/>
            </a:pPr>
            <a:r>
              <a:rPr lang="en-US" sz="1600" b="1" dirty="0">
                <a:latin typeface="Liberation Sans" pitchFamily="18"/>
                <a:ea typeface="Droid Sans Fallback" pitchFamily="2"/>
                <a:cs typeface="FreeSans" pitchFamily="2"/>
              </a:rPr>
              <a:t>External injection in laser-driven plasmas</a:t>
            </a:r>
          </a:p>
        </p:txBody>
      </p:sp>
      <p:grpSp>
        <p:nvGrpSpPr>
          <p:cNvPr id="27" name="Group 26"/>
          <p:cNvGrpSpPr/>
          <p:nvPr/>
        </p:nvGrpSpPr>
        <p:grpSpPr>
          <a:xfrm>
            <a:off x="1212303" y="4136241"/>
            <a:ext cx="2129113" cy="829527"/>
            <a:chOff x="1775520" y="4003199"/>
            <a:chExt cx="2347200" cy="914400"/>
          </a:xfrm>
        </p:grpSpPr>
        <p:sp>
          <p:nvSpPr>
            <p:cNvPr id="28" name="TextBox 27"/>
            <p:cNvSpPr txBox="1"/>
            <p:nvPr/>
          </p:nvSpPr>
          <p:spPr>
            <a:xfrm>
              <a:off x="1775520" y="4029480"/>
              <a:ext cx="2347200" cy="367200"/>
            </a:xfrm>
            <a:prstGeom prst="rect">
              <a:avLst/>
            </a:prstGeom>
            <a:noFill/>
            <a:ln>
              <a:noFill/>
            </a:ln>
          </p:spPr>
          <p:txBody>
            <a:bodyPr vert="horz" wrap="none" lIns="90000" tIns="45000" rIns="90000" bIns="45000" anchorCtr="0" compatLnSpc="0"/>
            <a:lstStyle/>
            <a:p>
              <a:pPr algn="ctr" hangingPunct="0"/>
              <a:r>
                <a:rPr lang="en-US" sz="1500" b="1" dirty="0" smtClean="0">
                  <a:highlight>
                    <a:scrgbClr r="0" g="0" b="0">
                      <a:alpha val="0"/>
                    </a:scrgbClr>
                  </a:highlight>
                  <a:latin typeface="Arial" pitchFamily="34"/>
                  <a:ea typeface="Droid Sans Fallback" pitchFamily="2"/>
                  <a:cs typeface="FreeSans" pitchFamily="2"/>
                </a:rPr>
                <a:t>Velocity Bunching </a:t>
              </a:r>
              <a:r>
                <a:rPr lang="en-US" sz="1500" b="1" dirty="0">
                  <a:highlight>
                    <a:scrgbClr r="0" g="0" b="0">
                      <a:alpha val="0"/>
                    </a:scrgbClr>
                  </a:highlight>
                  <a:latin typeface="Arial" pitchFamily="34"/>
                  <a:ea typeface="Droid Sans Fallback" pitchFamily="2"/>
                  <a:cs typeface="FreeSans" pitchFamily="2"/>
                </a:rPr>
                <a:t>compression</a:t>
              </a:r>
            </a:p>
          </p:txBody>
        </p:sp>
        <p:sp>
          <p:nvSpPr>
            <p:cNvPr id="29" name="Freeform 28"/>
            <p:cNvSpPr/>
            <p:nvPr/>
          </p:nvSpPr>
          <p:spPr>
            <a:xfrm>
              <a:off x="3971062" y="4003199"/>
              <a:ext cx="108458" cy="914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36000">
              <a:solidFill>
                <a:srgbClr val="FFC000"/>
              </a:solidFill>
              <a:custDash>
                <a:ds d="0" sp="0"/>
              </a:custDash>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grpSp>
      <p:sp>
        <p:nvSpPr>
          <p:cNvPr id="30" name="TextBox 29"/>
          <p:cNvSpPr txBox="1"/>
          <p:nvPr/>
        </p:nvSpPr>
        <p:spPr>
          <a:xfrm>
            <a:off x="717369" y="5719291"/>
            <a:ext cx="3733755" cy="590583"/>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vert="horz" wrap="none" lIns="90000" tIns="45000" rIns="90000" bIns="45000" anchorCtr="0" compatLnSpc="0"/>
          <a:lstStyle/>
          <a:p>
            <a:pPr algn="ctr" hangingPunct="0"/>
            <a:r>
              <a:rPr lang="en-US" sz="1500" b="1" i="1" dirty="0">
                <a:solidFill>
                  <a:srgbClr val="3399FF"/>
                </a:solidFill>
                <a:latin typeface="Arial" pitchFamily="34"/>
                <a:ea typeface="Droid Sans Fallback" pitchFamily="2"/>
                <a:cs typeface="FreeSans" pitchFamily="2"/>
              </a:rPr>
              <a:t>timing linked to compressor (RF)</a:t>
            </a:r>
          </a:p>
          <a:p>
            <a:pPr algn="ctr" hangingPunct="0"/>
            <a:r>
              <a:rPr lang="en-US" sz="1500" b="1" i="1" dirty="0" smtClean="0">
                <a:solidFill>
                  <a:srgbClr val="FF3333"/>
                </a:solidFill>
                <a:latin typeface="Arial" pitchFamily="34"/>
                <a:ea typeface="Droid Sans Fallback" pitchFamily="2"/>
                <a:cs typeface="FreeSans" pitchFamily="2"/>
              </a:rPr>
              <a:t>→ launch – arrival </a:t>
            </a:r>
            <a:r>
              <a:rPr lang="en-US" sz="1500" b="1" i="1" dirty="0">
                <a:solidFill>
                  <a:srgbClr val="FF3333"/>
                </a:solidFill>
                <a:latin typeface="Arial" pitchFamily="34"/>
                <a:ea typeface="Droid Sans Fallback" pitchFamily="2"/>
                <a:cs typeface="FreeSans" pitchFamily="2"/>
              </a:rPr>
              <a:t>time correlation </a:t>
            </a:r>
            <a:r>
              <a:rPr lang="en-US" b="1" i="1" dirty="0" smtClean="0">
                <a:solidFill>
                  <a:srgbClr val="FF3333"/>
                </a:solidFill>
                <a:latin typeface="Arial" pitchFamily="34"/>
                <a:ea typeface="Droid Sans Fallback" pitchFamily="2"/>
                <a:cs typeface="FreeSans" pitchFamily="2"/>
              </a:rPr>
              <a:t>~ 0</a:t>
            </a:r>
            <a:endParaRPr lang="en-US" b="1" i="1" dirty="0">
              <a:solidFill>
                <a:srgbClr val="FF3333"/>
              </a:solidFill>
              <a:latin typeface="Arial" pitchFamily="34"/>
              <a:ea typeface="Droid Sans Fallback" pitchFamily="2"/>
              <a:cs typeface="FreeSans" pitchFamily="2"/>
            </a:endParaRPr>
          </a:p>
        </p:txBody>
      </p:sp>
      <p:cxnSp>
        <p:nvCxnSpPr>
          <p:cNvPr id="31" name="Straight Arrow Connector 30"/>
          <p:cNvCxnSpPr>
            <a:stCxn id="30" idx="0"/>
            <a:endCxn id="29" idx="2"/>
          </p:cNvCxnSpPr>
          <p:nvPr/>
        </p:nvCxnSpPr>
        <p:spPr>
          <a:xfrm flipV="1">
            <a:off x="2584246" y="4965768"/>
            <a:ext cx="668793" cy="753523"/>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49678" y="2448568"/>
            <a:ext cx="3053089" cy="461665"/>
          </a:xfrm>
          <a:prstGeom prst="rect">
            <a:avLst/>
          </a:prstGeom>
          <a:noFill/>
        </p:spPr>
        <p:txBody>
          <a:bodyPr wrap="none" rtlCol="0">
            <a:spAutoFit/>
          </a:bodyPr>
          <a:lstStyle/>
          <a:p>
            <a:r>
              <a:rPr lang="en-US" sz="2400" b="1" u="sng" dirty="0" smtClean="0">
                <a:solidFill>
                  <a:srgbClr val="FF0000"/>
                </a:solidFill>
              </a:rPr>
              <a:t>RF compression (</a:t>
            </a:r>
            <a:r>
              <a:rPr lang="en-US" sz="2400" b="1" u="sng" dirty="0" err="1" smtClean="0">
                <a:solidFill>
                  <a:srgbClr val="FF0000"/>
                </a:solidFill>
              </a:rPr>
              <a:t>linac</a:t>
            </a:r>
            <a:r>
              <a:rPr lang="en-US" sz="2400" b="1" u="sng" dirty="0" smtClean="0">
                <a:solidFill>
                  <a:srgbClr val="FF0000"/>
                </a:solidFill>
              </a:rPr>
              <a:t>)</a:t>
            </a:r>
            <a:endParaRPr lang="en-US" sz="2400" b="1" u="sng" dirty="0">
              <a:solidFill>
                <a:srgbClr val="FF0000"/>
              </a:solidFill>
            </a:endParaRPr>
          </a:p>
        </p:txBody>
      </p:sp>
    </p:spTree>
    <p:extLst>
      <p:ext uri="{BB962C8B-B14F-4D97-AF65-F5344CB8AC3E}">
        <p14:creationId xmlns:p14="http://schemas.microsoft.com/office/powerpoint/2010/main" val="6048655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lum/>
            <a:alphaModFix/>
          </a:blip>
          <a:srcRect/>
          <a:stretch>
            <a:fillRect/>
          </a:stretch>
        </p:blipFill>
        <p:spPr>
          <a:xfrm>
            <a:off x="480030" y="1460293"/>
            <a:ext cx="8294400" cy="1306342"/>
          </a:xfrm>
          <a:prstGeom prst="rect">
            <a:avLst/>
          </a:prstGeom>
          <a:noFill/>
          <a:ln>
            <a:noFill/>
          </a:ln>
        </p:spPr>
      </p:pic>
      <p:sp>
        <p:nvSpPr>
          <p:cNvPr id="5" name="Straight Connector 4"/>
          <p:cNvSpPr/>
          <p:nvPr/>
        </p:nvSpPr>
        <p:spPr>
          <a:xfrm flipV="1">
            <a:off x="8593521" y="1819213"/>
            <a:ext cx="0" cy="458199"/>
          </a:xfrm>
          <a:prstGeom prst="line">
            <a:avLst/>
          </a:prstGeom>
          <a:noFill/>
          <a:ln w="0">
            <a:solidFill>
              <a:srgbClr val="FF3333"/>
            </a:solidFill>
            <a:prstDash val="solid"/>
            <a:tailEnd type="arrow"/>
          </a:ln>
        </p:spPr>
        <p:txBody>
          <a:bodyPr vert="horz" wrap="none" lIns="81639" tIns="40820" rIns="81639" bIns="40820" anchor="ctr" anchorCtr="0" compatLnSpc="0"/>
          <a:lstStyle/>
          <a:p>
            <a:pPr hangingPunct="0"/>
            <a:endParaRPr lang="en-US" sz="1600">
              <a:latin typeface="Liberation Sans" pitchFamily="18"/>
              <a:ea typeface="Droid Sans Fallback" pitchFamily="2"/>
              <a:cs typeface="FreeSans" pitchFamily="2"/>
            </a:endParaRPr>
          </a:p>
        </p:txBody>
      </p:sp>
      <p:sp>
        <p:nvSpPr>
          <p:cNvPr id="6" name="Freeform 5"/>
          <p:cNvSpPr/>
          <p:nvPr/>
        </p:nvSpPr>
        <p:spPr>
          <a:xfrm>
            <a:off x="8359710" y="2119018"/>
            <a:ext cx="432354" cy="23122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36000">
            <a:solidFill>
              <a:srgbClr val="FF3333"/>
            </a:solidFill>
            <a:prstDash val="solid"/>
          </a:ln>
        </p:spPr>
        <p:txBody>
          <a:bodyPr vert="horz" wrap="none" lIns="97967" tIns="57147" rIns="97967" bIns="57147" anchor="ctr" anchorCtr="0" compatLnSpc="0"/>
          <a:lstStyle/>
          <a:p>
            <a:pPr algn="ctr" hangingPunct="0"/>
            <a:r>
              <a:rPr lang="en-US" sz="1500" b="1" dirty="0">
                <a:solidFill>
                  <a:srgbClr val="FF3333"/>
                </a:solidFill>
                <a:latin typeface="Arial" pitchFamily="34"/>
                <a:ea typeface="Droid Sans Fallback" pitchFamily="2"/>
                <a:cs typeface="FreeSans" pitchFamily="2"/>
              </a:rPr>
              <a:t>EOS</a:t>
            </a:r>
          </a:p>
        </p:txBody>
      </p:sp>
      <p:sp>
        <p:nvSpPr>
          <p:cNvPr id="7" name="Straight Connector 6"/>
          <p:cNvSpPr/>
          <p:nvPr/>
        </p:nvSpPr>
        <p:spPr>
          <a:xfrm>
            <a:off x="1981200" y="1447800"/>
            <a:ext cx="6615274" cy="0"/>
          </a:xfrm>
          <a:prstGeom prst="line">
            <a:avLst/>
          </a:prstGeom>
          <a:noFill/>
          <a:ln w="36000">
            <a:solidFill>
              <a:srgbClr val="FF3333"/>
            </a:solidFill>
            <a:prstDash val="solid"/>
          </a:ln>
        </p:spPr>
        <p:txBody>
          <a:bodyPr vert="horz" wrap="none" lIns="97967" tIns="57147" rIns="97967" bIns="57147" anchor="ctr" anchorCtr="0" compatLnSpc="0"/>
          <a:lstStyle/>
          <a:p>
            <a:pPr hangingPunct="0"/>
            <a:endParaRPr lang="en-US" sz="1600" dirty="0">
              <a:latin typeface="Liberation Sans" pitchFamily="18"/>
              <a:ea typeface="Droid Sans Fallback" pitchFamily="2"/>
              <a:cs typeface="FreeSans" pitchFamily="2"/>
            </a:endParaRPr>
          </a:p>
        </p:txBody>
      </p:sp>
      <p:sp>
        <p:nvSpPr>
          <p:cNvPr id="8" name="Straight Connector 7"/>
          <p:cNvSpPr/>
          <p:nvPr/>
        </p:nvSpPr>
        <p:spPr>
          <a:xfrm>
            <a:off x="8593521" y="1447800"/>
            <a:ext cx="0" cy="307075"/>
          </a:xfrm>
          <a:prstGeom prst="line">
            <a:avLst/>
          </a:prstGeom>
          <a:noFill/>
          <a:ln w="36000">
            <a:solidFill>
              <a:srgbClr val="FF3333"/>
            </a:solidFill>
            <a:prstDash val="solid"/>
            <a:tailEnd type="arrow"/>
          </a:ln>
        </p:spPr>
        <p:txBody>
          <a:bodyPr vert="horz" wrap="none" lIns="97967" tIns="57147" rIns="97967" bIns="57147" anchor="ctr" anchorCtr="0" compatLnSpc="0"/>
          <a:lstStyle/>
          <a:p>
            <a:pPr hangingPunct="0"/>
            <a:endParaRPr lang="en-US" sz="1600" dirty="0">
              <a:latin typeface="Liberation Sans" pitchFamily="18"/>
              <a:ea typeface="Droid Sans Fallback" pitchFamily="2"/>
              <a:cs typeface="FreeSans" pitchFamily="2"/>
            </a:endParaRPr>
          </a:p>
        </p:txBody>
      </p:sp>
      <p:sp>
        <p:nvSpPr>
          <p:cNvPr id="9" name="Freeform 8"/>
          <p:cNvSpPr/>
          <p:nvPr/>
        </p:nvSpPr>
        <p:spPr>
          <a:xfrm>
            <a:off x="457200" y="1447800"/>
            <a:ext cx="1981200" cy="381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DDDDD"/>
          </a:solidFill>
          <a:ln w="36000">
            <a:solidFill>
              <a:srgbClr val="808080"/>
            </a:solidFill>
            <a:prstDash val="solid"/>
          </a:ln>
        </p:spPr>
        <p:txBody>
          <a:bodyPr vert="horz" wrap="none" lIns="97967" tIns="57147" rIns="97967" bIns="57147" anchor="ctr" anchorCtr="0" compatLnSpc="0"/>
          <a:lstStyle/>
          <a:p>
            <a:pPr algn="ctr" hangingPunct="0"/>
            <a:r>
              <a:rPr lang="en-US" sz="1600" i="1" dirty="0">
                <a:latin typeface="Arial" pitchFamily="34"/>
                <a:ea typeface="Droid Sans Fallback" pitchFamily="2"/>
                <a:cs typeface="FreeSans" pitchFamily="2"/>
              </a:rPr>
              <a:t>Photo-</a:t>
            </a:r>
            <a:r>
              <a:rPr lang="en-US" sz="1600" i="1" dirty="0" smtClean="0">
                <a:latin typeface="Arial" pitchFamily="34"/>
                <a:ea typeface="Droid Sans Fallback" pitchFamily="2"/>
                <a:cs typeface="FreeSans" pitchFamily="2"/>
              </a:rPr>
              <a:t>cathode laser</a:t>
            </a:r>
            <a:endParaRPr lang="en-US" sz="1600" i="1" dirty="0">
              <a:latin typeface="Arial" pitchFamily="34"/>
              <a:ea typeface="Droid Sans Fallback" pitchFamily="2"/>
              <a:cs typeface="FreeSans" pitchFamily="2"/>
            </a:endParaRPr>
          </a:p>
        </p:txBody>
      </p:sp>
      <p:sp>
        <p:nvSpPr>
          <p:cNvPr id="10" name="Straight Connector 9"/>
          <p:cNvSpPr/>
          <p:nvPr/>
        </p:nvSpPr>
        <p:spPr>
          <a:xfrm flipH="1">
            <a:off x="2488318" y="1447800"/>
            <a:ext cx="26282" cy="488328"/>
          </a:xfrm>
          <a:prstGeom prst="line">
            <a:avLst/>
          </a:prstGeom>
          <a:noFill/>
          <a:ln w="36000">
            <a:solidFill>
              <a:srgbClr val="FF3333"/>
            </a:solidFill>
            <a:prstDash val="solid"/>
          </a:ln>
        </p:spPr>
        <p:txBody>
          <a:bodyPr vert="horz" wrap="none" lIns="97967" tIns="57147" rIns="97967" bIns="57147" anchor="ctr" anchorCtr="0" compatLnSpc="0"/>
          <a:lstStyle/>
          <a:p>
            <a:pPr hangingPunct="0"/>
            <a:endParaRPr lang="en-US" sz="1600" dirty="0">
              <a:latin typeface="Liberation Sans" pitchFamily="18"/>
              <a:ea typeface="Droid Sans Fallback" pitchFamily="2"/>
              <a:cs typeface="FreeSans" pitchFamily="2"/>
            </a:endParaRPr>
          </a:p>
        </p:txBody>
      </p:sp>
      <p:sp>
        <p:nvSpPr>
          <p:cNvPr id="11" name="Straight Connector 10"/>
          <p:cNvSpPr/>
          <p:nvPr/>
        </p:nvSpPr>
        <p:spPr>
          <a:xfrm>
            <a:off x="580610" y="1936128"/>
            <a:ext cx="1907711" cy="0"/>
          </a:xfrm>
          <a:prstGeom prst="line">
            <a:avLst/>
          </a:prstGeom>
          <a:noFill/>
          <a:ln w="36000">
            <a:solidFill>
              <a:srgbClr val="FF3333"/>
            </a:solidFill>
            <a:prstDash val="solid"/>
          </a:ln>
        </p:spPr>
        <p:txBody>
          <a:bodyPr vert="horz" wrap="none" lIns="97967" tIns="57147" rIns="97967" bIns="57147" anchor="ctr" anchorCtr="0" compatLnSpc="0"/>
          <a:lstStyle/>
          <a:p>
            <a:pPr hangingPunct="0"/>
            <a:endParaRPr lang="en-US" sz="1600" dirty="0">
              <a:latin typeface="Liberation Sans" pitchFamily="18"/>
              <a:ea typeface="Droid Sans Fallback" pitchFamily="2"/>
              <a:cs typeface="FreeSans" pitchFamily="2"/>
            </a:endParaRPr>
          </a:p>
        </p:txBody>
      </p:sp>
      <p:sp>
        <p:nvSpPr>
          <p:cNvPr id="12" name="Straight Connector 11"/>
          <p:cNvSpPr/>
          <p:nvPr/>
        </p:nvSpPr>
        <p:spPr>
          <a:xfrm flipH="1">
            <a:off x="580608" y="1936457"/>
            <a:ext cx="16654" cy="497715"/>
          </a:xfrm>
          <a:prstGeom prst="line">
            <a:avLst/>
          </a:prstGeom>
          <a:noFill/>
          <a:ln w="36000">
            <a:solidFill>
              <a:srgbClr val="FF3333"/>
            </a:solidFill>
            <a:prstDash val="solid"/>
            <a:tailEnd type="arrow"/>
          </a:ln>
        </p:spPr>
        <p:txBody>
          <a:bodyPr vert="horz" wrap="none" lIns="97967" tIns="57147" rIns="97967" bIns="57147" anchor="ctr" anchorCtr="0" compatLnSpc="0"/>
          <a:lstStyle/>
          <a:p>
            <a:pPr hangingPunct="0"/>
            <a:endParaRPr lang="en-US" sz="1600">
              <a:latin typeface="Liberation Sans" pitchFamily="18"/>
              <a:ea typeface="Droid Sans Fallback" pitchFamily="2"/>
              <a:cs typeface="FreeSans" pitchFamily="2"/>
            </a:endParaRPr>
          </a:p>
        </p:txBody>
      </p:sp>
      <p:grpSp>
        <p:nvGrpSpPr>
          <p:cNvPr id="13" name="Group 12"/>
          <p:cNvGrpSpPr/>
          <p:nvPr/>
        </p:nvGrpSpPr>
        <p:grpSpPr>
          <a:xfrm>
            <a:off x="1022757" y="2083747"/>
            <a:ext cx="1492992" cy="731551"/>
            <a:chOff x="1127519" y="2779200"/>
            <a:chExt cx="1645920" cy="806400"/>
          </a:xfrm>
        </p:grpSpPr>
        <p:sp>
          <p:nvSpPr>
            <p:cNvPr id="14" name="TextBox 13"/>
            <p:cNvSpPr txBox="1"/>
            <p:nvPr/>
          </p:nvSpPr>
          <p:spPr>
            <a:xfrm>
              <a:off x="1127519" y="2802240"/>
              <a:ext cx="1645920" cy="324000"/>
            </a:xfrm>
            <a:prstGeom prst="rect">
              <a:avLst/>
            </a:prstGeom>
            <a:noFill/>
            <a:ln>
              <a:noFill/>
            </a:ln>
          </p:spPr>
          <p:txBody>
            <a:bodyPr vert="horz" wrap="none" lIns="90000" tIns="45000" rIns="90000" bIns="45000" anchorCtr="0" compatLnSpc="0"/>
            <a:lstStyle/>
            <a:p>
              <a:pPr algn="ctr" hangingPunct="0"/>
              <a:r>
                <a:rPr lang="en-US" sz="1300" b="1" dirty="0">
                  <a:highlight>
                    <a:scrgbClr r="0" g="0" b="0">
                      <a:alpha val="0"/>
                    </a:scrgbClr>
                  </a:highlight>
                  <a:latin typeface="Arial" pitchFamily="34"/>
                  <a:ea typeface="Droid Sans Fallback" pitchFamily="2"/>
                  <a:cs typeface="FreeSans" pitchFamily="2"/>
                </a:rPr>
                <a:t>VB compression</a:t>
              </a:r>
            </a:p>
          </p:txBody>
        </p:sp>
        <p:sp>
          <p:nvSpPr>
            <p:cNvPr id="15" name="Freeform 14"/>
            <p:cNvSpPr/>
            <p:nvPr/>
          </p:nvSpPr>
          <p:spPr>
            <a:xfrm>
              <a:off x="1133280" y="2779200"/>
              <a:ext cx="1609920" cy="806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36000">
              <a:solidFill>
                <a:srgbClr val="FFC000"/>
              </a:solidFill>
              <a:custDash>
                <a:ds d="0" sp="0"/>
              </a:custDash>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grpSp>
      <p:grpSp>
        <p:nvGrpSpPr>
          <p:cNvPr id="16" name="Group 15"/>
          <p:cNvGrpSpPr/>
          <p:nvPr/>
        </p:nvGrpSpPr>
        <p:grpSpPr>
          <a:xfrm>
            <a:off x="3442394" y="1505502"/>
            <a:ext cx="3073858" cy="869154"/>
            <a:chOff x="3794976" y="2141793"/>
            <a:chExt cx="3388699" cy="958081"/>
          </a:xfrm>
        </p:grpSpPr>
        <p:sp>
          <p:nvSpPr>
            <p:cNvPr id="17" name="TextBox 16"/>
            <p:cNvSpPr txBox="1"/>
            <p:nvPr/>
          </p:nvSpPr>
          <p:spPr>
            <a:xfrm>
              <a:off x="3794976" y="2141793"/>
              <a:ext cx="2194561" cy="498600"/>
            </a:xfrm>
            <a:prstGeom prst="rect">
              <a:avLst/>
            </a:prstGeom>
            <a:noFill/>
            <a:ln>
              <a:noFill/>
            </a:ln>
          </p:spPr>
          <p:txBody>
            <a:bodyPr vert="horz" wrap="none" lIns="90000" tIns="45000" rIns="90000" bIns="45000" anchorCtr="0" compatLnSpc="0"/>
            <a:lstStyle/>
            <a:p>
              <a:pPr algn="ctr" hangingPunct="0"/>
              <a:r>
                <a:rPr lang="en-US" b="1" u="sng" dirty="0">
                  <a:solidFill>
                    <a:srgbClr val="009900"/>
                  </a:solidFill>
                  <a:highlight>
                    <a:scrgbClr r="0" g="0" b="0">
                      <a:alpha val="0"/>
                    </a:scrgbClr>
                  </a:highlight>
                  <a:latin typeface="Arial" pitchFamily="34"/>
                  <a:ea typeface="Droid Sans Fallback" pitchFamily="2"/>
                  <a:cs typeface="FreeSans" pitchFamily="2"/>
                </a:rPr>
                <a:t>Magnetic compression</a:t>
              </a:r>
            </a:p>
            <a:p>
              <a:pPr algn="ctr" hangingPunct="0"/>
              <a:r>
                <a:rPr lang="en-US" b="1" dirty="0">
                  <a:solidFill>
                    <a:srgbClr val="009900"/>
                  </a:solidFill>
                  <a:highlight>
                    <a:scrgbClr r="0" g="0" b="0">
                      <a:alpha val="0"/>
                    </a:scrgbClr>
                  </a:highlight>
                  <a:latin typeface="Arial" pitchFamily="34"/>
                  <a:ea typeface="Droid Sans Fallback" pitchFamily="2"/>
                  <a:cs typeface="FreeSans" pitchFamily="2"/>
                </a:rPr>
                <a:t>(dogleg)</a:t>
              </a:r>
            </a:p>
          </p:txBody>
        </p:sp>
        <p:sp>
          <p:nvSpPr>
            <p:cNvPr id="18" name="Freeform 17"/>
            <p:cNvSpPr/>
            <p:nvPr/>
          </p:nvSpPr>
          <p:spPr>
            <a:xfrm>
              <a:off x="7033048" y="2185474"/>
              <a:ext cx="150627" cy="914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36000">
              <a:solidFill>
                <a:srgbClr val="AECF00"/>
              </a:solidFill>
              <a:custDash>
                <a:ds d="0" sp="0"/>
              </a:custDash>
            </a:ln>
          </p:spPr>
          <p:txBody>
            <a:bodyPr vert="horz" wrap="none" lIns="108000" tIns="63000" rIns="108000" bIns="63000" anchor="ctr" anchorCtr="0" compatLnSpc="0"/>
            <a:lstStyle/>
            <a:p>
              <a:pPr hangingPunct="0"/>
              <a:endParaRPr lang="en-US" sz="1600">
                <a:latin typeface="Liberation Sans" pitchFamily="18"/>
                <a:ea typeface="Droid Sans Fallback" pitchFamily="2"/>
                <a:cs typeface="FreeSans" pitchFamily="2"/>
              </a:endParaRPr>
            </a:p>
          </p:txBody>
        </p:sp>
      </p:grpSp>
      <p:grpSp>
        <p:nvGrpSpPr>
          <p:cNvPr id="19" name="Group 18"/>
          <p:cNvGrpSpPr/>
          <p:nvPr/>
        </p:nvGrpSpPr>
        <p:grpSpPr>
          <a:xfrm>
            <a:off x="5657826" y="4117020"/>
            <a:ext cx="3209998" cy="2612684"/>
            <a:chOff x="6237360" y="4145760"/>
            <a:chExt cx="3538800" cy="2880000"/>
          </a:xfrm>
        </p:grpSpPr>
        <p:pic>
          <p:nvPicPr>
            <p:cNvPr id="20" name="Picture 19"/>
            <p:cNvPicPr>
              <a:picLocks noChangeAspect="1"/>
            </p:cNvPicPr>
            <p:nvPr/>
          </p:nvPicPr>
          <p:blipFill>
            <a:blip r:embed="rId4">
              <a:lum/>
              <a:alphaModFix/>
            </a:blip>
            <a:srcRect/>
            <a:stretch>
              <a:fillRect/>
            </a:stretch>
          </p:blipFill>
          <p:spPr>
            <a:xfrm>
              <a:off x="6237360" y="4145760"/>
              <a:ext cx="3538800" cy="2880000"/>
            </a:xfrm>
            <a:prstGeom prst="rect">
              <a:avLst/>
            </a:prstGeom>
            <a:noFill/>
            <a:ln w="38100">
              <a:solidFill>
                <a:srgbClr val="92D050"/>
              </a:solidFill>
            </a:ln>
          </p:spPr>
        </p:pic>
        <p:sp>
          <p:nvSpPr>
            <p:cNvPr id="21" name="TextBox 20"/>
            <p:cNvSpPr txBox="1"/>
            <p:nvPr/>
          </p:nvSpPr>
          <p:spPr>
            <a:xfrm>
              <a:off x="8229600" y="4311000"/>
              <a:ext cx="1474560" cy="614520"/>
            </a:xfrm>
            <a:prstGeom prst="rect">
              <a:avLst/>
            </a:prstGeom>
            <a:noFill/>
            <a:ln>
              <a:noFill/>
            </a:ln>
          </p:spPr>
          <p:txBody>
            <a:bodyPr vert="horz" wrap="none" lIns="90000" tIns="45000" rIns="90000" bIns="45000" anchorCtr="0" compatLnSpc="0"/>
            <a:lstStyle/>
            <a:p>
              <a:pPr algn="ctr" hangingPunct="0"/>
              <a:r>
                <a:rPr lang="en-US" sz="1600" b="1" i="1" dirty="0">
                  <a:solidFill>
                    <a:srgbClr val="0066FF"/>
                  </a:solidFill>
                  <a:latin typeface="Arial" pitchFamily="34"/>
                  <a:ea typeface="Droid Sans Fallback" pitchFamily="2"/>
                  <a:cs typeface="FreeSans" pitchFamily="2"/>
                </a:rPr>
                <a:t>80 </a:t>
              </a:r>
              <a:r>
                <a:rPr lang="en-US" sz="1600" b="1" i="1" dirty="0" err="1">
                  <a:solidFill>
                    <a:srgbClr val="0066FF"/>
                  </a:solidFill>
                  <a:latin typeface="Arial" pitchFamily="34"/>
                  <a:ea typeface="Droid Sans Fallback" pitchFamily="2"/>
                  <a:cs typeface="FreeSans" pitchFamily="2"/>
                </a:rPr>
                <a:t>fs</a:t>
              </a:r>
              <a:r>
                <a:rPr lang="en-US" sz="1600" b="1" i="1" dirty="0">
                  <a:solidFill>
                    <a:srgbClr val="0066FF"/>
                  </a:solidFill>
                  <a:latin typeface="Arial" pitchFamily="34"/>
                  <a:ea typeface="Droid Sans Fallback" pitchFamily="2"/>
                  <a:cs typeface="FreeSans" pitchFamily="2"/>
                </a:rPr>
                <a:t> bunch</a:t>
              </a:r>
            </a:p>
            <a:p>
              <a:pPr algn="ctr" hangingPunct="0"/>
              <a:r>
                <a:rPr lang="en-US" sz="1600" b="1" i="1" u="sng" dirty="0">
                  <a:solidFill>
                    <a:srgbClr val="FF3333"/>
                  </a:solidFill>
                  <a:latin typeface="Arial" pitchFamily="34"/>
                  <a:ea typeface="Droid Sans Fallback" pitchFamily="2"/>
                  <a:cs typeface="FreeSans" pitchFamily="2"/>
                </a:rPr>
                <a:t>19 </a:t>
              </a:r>
              <a:r>
                <a:rPr lang="en-US" sz="1600" b="1" i="1" u="sng" dirty="0" err="1">
                  <a:solidFill>
                    <a:srgbClr val="FF3333"/>
                  </a:solidFill>
                  <a:latin typeface="Arial" pitchFamily="34"/>
                  <a:ea typeface="Droid Sans Fallback" pitchFamily="2"/>
                  <a:cs typeface="FreeSans" pitchFamily="2"/>
                </a:rPr>
                <a:t>fs</a:t>
              </a:r>
              <a:r>
                <a:rPr lang="en-US" sz="1600" b="1" i="1" u="sng" dirty="0">
                  <a:solidFill>
                    <a:srgbClr val="FF3333"/>
                  </a:solidFill>
                  <a:latin typeface="Arial" pitchFamily="34"/>
                  <a:ea typeface="Droid Sans Fallback" pitchFamily="2"/>
                  <a:cs typeface="FreeSans" pitchFamily="2"/>
                </a:rPr>
                <a:t> </a:t>
              </a:r>
              <a:r>
                <a:rPr lang="en-US" sz="1600" b="1" i="1" u="sng" dirty="0" smtClean="0">
                  <a:solidFill>
                    <a:srgbClr val="FF3333"/>
                  </a:solidFill>
                  <a:latin typeface="Arial" pitchFamily="34"/>
                  <a:ea typeface="Droid Sans Fallback" pitchFamily="2"/>
                  <a:cs typeface="FreeSans" pitchFamily="2"/>
                </a:rPr>
                <a:t>jitter</a:t>
              </a:r>
              <a:endParaRPr lang="en-US" sz="1600" b="1" i="1" u="sng" dirty="0">
                <a:solidFill>
                  <a:srgbClr val="FF3333"/>
                </a:solidFill>
                <a:latin typeface="Arial" pitchFamily="34"/>
                <a:ea typeface="Droid Sans Fallback" pitchFamily="2"/>
                <a:cs typeface="FreeSans" pitchFamily="2"/>
              </a:endParaRPr>
            </a:p>
          </p:txBody>
        </p:sp>
      </p:grpSp>
      <p:sp>
        <p:nvSpPr>
          <p:cNvPr id="22" name="TextBox 21"/>
          <p:cNvSpPr txBox="1"/>
          <p:nvPr/>
        </p:nvSpPr>
        <p:spPr>
          <a:xfrm>
            <a:off x="847269" y="3129306"/>
            <a:ext cx="7241409" cy="382551"/>
          </a:xfrm>
          <a:prstGeom prst="rect">
            <a:avLst/>
          </a:prstGeom>
          <a:ln/>
        </p:spPr>
        <p:style>
          <a:lnRef idx="1">
            <a:schemeClr val="accent6"/>
          </a:lnRef>
          <a:fillRef idx="2">
            <a:schemeClr val="accent6"/>
          </a:fillRef>
          <a:effectRef idx="1">
            <a:schemeClr val="accent6"/>
          </a:effectRef>
          <a:fontRef idx="minor">
            <a:schemeClr val="dk1"/>
          </a:fontRef>
        </p:style>
        <p:txBody>
          <a:bodyPr vert="horz" wrap="none" lIns="99000" tIns="54000" rIns="99000" bIns="54000" anchorCtr="0" compatLnSpc="0"/>
          <a:lstStyle/>
          <a:p>
            <a:pPr algn="just" hangingPunct="0"/>
            <a:r>
              <a:rPr lang="en-US" b="1" i="1" u="sng" dirty="0">
                <a:solidFill>
                  <a:schemeClr val="tx1"/>
                </a:solidFill>
                <a:latin typeface="Arial" pitchFamily="34"/>
                <a:ea typeface="Droid Sans Fallback" pitchFamily="2"/>
                <a:cs typeface="FreeSans" pitchFamily="2"/>
              </a:rPr>
              <a:t>Hybrid compression</a:t>
            </a:r>
            <a:r>
              <a:rPr lang="en-US" i="1" dirty="0">
                <a:solidFill>
                  <a:schemeClr val="tx1"/>
                </a:solidFill>
                <a:latin typeface="Arial" pitchFamily="34"/>
                <a:ea typeface="Droid Sans Fallback" pitchFamily="2"/>
                <a:cs typeface="FreeSans" pitchFamily="2"/>
              </a:rPr>
              <a:t>: bunch shortening </a:t>
            </a:r>
            <a:r>
              <a:rPr lang="en-US" i="1" dirty="0" smtClean="0">
                <a:solidFill>
                  <a:schemeClr val="tx1"/>
                </a:solidFill>
                <a:latin typeface="Arial" pitchFamily="34"/>
                <a:ea typeface="Droid Sans Fallback" pitchFamily="2"/>
                <a:cs typeface="FreeSans" pitchFamily="2"/>
              </a:rPr>
              <a:t>and relative jitter reduction</a:t>
            </a:r>
            <a:endParaRPr lang="en-US" b="1" i="1" dirty="0">
              <a:solidFill>
                <a:schemeClr val="tx1"/>
              </a:solidFill>
              <a:latin typeface="Arial" pitchFamily="34"/>
              <a:ea typeface="Droid Sans Fallback" pitchFamily="2"/>
              <a:cs typeface="FreeSans" pitchFamily="2"/>
            </a:endParaRPr>
          </a:p>
        </p:txBody>
      </p:sp>
      <p:sp>
        <p:nvSpPr>
          <p:cNvPr id="23" name="TextBox 22"/>
          <p:cNvSpPr txBox="1"/>
          <p:nvPr/>
        </p:nvSpPr>
        <p:spPr>
          <a:xfrm>
            <a:off x="786684" y="3561352"/>
            <a:ext cx="7385716" cy="432048"/>
          </a:xfrm>
          <a:prstGeom prst="rect">
            <a:avLst/>
          </a:prstGeom>
          <a:noFill/>
          <a:ln>
            <a:noFill/>
          </a:ln>
        </p:spPr>
        <p:txBody>
          <a:bodyPr vert="horz" wrap="none" lIns="90000" tIns="45000" rIns="90000" bIns="45000" anchorCtr="0" compatLnSpc="0"/>
          <a:lstStyle/>
          <a:p>
            <a:pPr hangingPunct="0">
              <a:spcBef>
                <a:spcPts val="1080"/>
              </a:spcBef>
              <a:spcAft>
                <a:spcPts val="900"/>
              </a:spcAft>
            </a:pPr>
            <a:r>
              <a:rPr lang="en-US" sz="1200" dirty="0" err="1">
                <a:latin typeface="Liberation Sans" pitchFamily="18"/>
                <a:ea typeface="Droid Sans Fallback" pitchFamily="2"/>
                <a:cs typeface="FreeSans" pitchFamily="2"/>
              </a:rPr>
              <a:t>Pompili</a:t>
            </a:r>
            <a:r>
              <a:rPr lang="en-US" sz="1200" dirty="0">
                <a:latin typeface="Liberation Sans" pitchFamily="18"/>
                <a:ea typeface="Droid Sans Fallback" pitchFamily="2"/>
                <a:cs typeface="FreeSans" pitchFamily="2"/>
              </a:rPr>
              <a:t>, R., et al. "Femtosecond timing-jitter between photo-cathode laser and ultra-short electron </a:t>
            </a:r>
            <a:r>
              <a:rPr lang="en-US" sz="1200" dirty="0" smtClean="0">
                <a:latin typeface="Liberation Sans" pitchFamily="18"/>
                <a:ea typeface="Droid Sans Fallback" pitchFamily="2"/>
                <a:cs typeface="FreeSans" pitchFamily="2"/>
              </a:rPr>
              <a:t>bunches</a:t>
            </a:r>
            <a:br>
              <a:rPr lang="en-US" sz="1200" dirty="0" smtClean="0">
                <a:latin typeface="Liberation Sans" pitchFamily="18"/>
                <a:ea typeface="Droid Sans Fallback" pitchFamily="2"/>
                <a:cs typeface="FreeSans" pitchFamily="2"/>
              </a:rPr>
            </a:br>
            <a:r>
              <a:rPr lang="en-US" sz="1200" dirty="0" smtClean="0">
                <a:latin typeface="Liberation Sans" pitchFamily="18"/>
                <a:ea typeface="Droid Sans Fallback" pitchFamily="2"/>
                <a:cs typeface="FreeSans" pitchFamily="2"/>
              </a:rPr>
              <a:t>by </a:t>
            </a:r>
            <a:r>
              <a:rPr lang="en-US" sz="1200" dirty="0">
                <a:latin typeface="Liberation Sans" pitchFamily="18"/>
                <a:ea typeface="Droid Sans Fallback" pitchFamily="2"/>
                <a:cs typeface="FreeSans" pitchFamily="2"/>
              </a:rPr>
              <a:t>means of hybrid compression." New Journal of Physics 18.8 (2016): 083033.</a:t>
            </a:r>
          </a:p>
        </p:txBody>
      </p:sp>
      <p:sp>
        <p:nvSpPr>
          <p:cNvPr id="24" name="Freeform 23"/>
          <p:cNvSpPr/>
          <p:nvPr/>
        </p:nvSpPr>
        <p:spPr>
          <a:xfrm>
            <a:off x="447376" y="2086358"/>
            <a:ext cx="441171" cy="71293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36000">
            <a:solidFill>
              <a:schemeClr val="accent1"/>
            </a:solidFill>
            <a:custDash>
              <a:ds d="0" sp="0"/>
            </a:custDash>
          </a:ln>
        </p:spPr>
        <p:txBody>
          <a:bodyPr vert="horz" wrap="none" lIns="97967" tIns="57147" rIns="97967" bIns="57147" anchor="ctr" anchorCtr="0" compatLnSpc="0"/>
          <a:lstStyle/>
          <a:p>
            <a:pPr hangingPunct="0"/>
            <a:endParaRPr lang="en-US" sz="1600">
              <a:latin typeface="Liberation Sans" pitchFamily="18"/>
              <a:ea typeface="Droid Sans Fallback" pitchFamily="2"/>
              <a:cs typeface="FreeSans" pitchFamily="2"/>
            </a:endParaRPr>
          </a:p>
        </p:txBody>
      </p:sp>
      <p:grpSp>
        <p:nvGrpSpPr>
          <p:cNvPr id="25" name="Group 24"/>
          <p:cNvGrpSpPr/>
          <p:nvPr/>
        </p:nvGrpSpPr>
        <p:grpSpPr>
          <a:xfrm>
            <a:off x="6286112" y="1820519"/>
            <a:ext cx="2488319" cy="1236779"/>
            <a:chOff x="6930000" y="2489040"/>
            <a:chExt cx="2743199" cy="1363320"/>
          </a:xfrm>
        </p:grpSpPr>
        <p:sp>
          <p:nvSpPr>
            <p:cNvPr id="26" name="TextBox 25"/>
            <p:cNvSpPr txBox="1"/>
            <p:nvPr/>
          </p:nvSpPr>
          <p:spPr>
            <a:xfrm>
              <a:off x="6930000" y="3531960"/>
              <a:ext cx="2743199" cy="320400"/>
            </a:xfrm>
            <a:prstGeom prst="rect">
              <a:avLst/>
            </a:prstGeom>
            <a:noFill/>
            <a:ln>
              <a:noFill/>
            </a:ln>
          </p:spPr>
          <p:txBody>
            <a:bodyPr vert="horz" wrap="none" lIns="90000" tIns="45000" rIns="90000" bIns="45000" anchorCtr="0" compatLnSpc="0"/>
            <a:lstStyle/>
            <a:p>
              <a:pPr algn="ctr" hangingPunct="0"/>
              <a:r>
                <a:rPr lang="en-US" sz="1500" b="1" i="1" u="sng" dirty="0">
                  <a:solidFill>
                    <a:srgbClr val="009900"/>
                  </a:solidFill>
                  <a:latin typeface="Arial" pitchFamily="34"/>
                  <a:ea typeface="Droid Sans Fallback" pitchFamily="2"/>
                  <a:cs typeface="FreeSans" pitchFamily="2"/>
                </a:rPr>
                <a:t>timing relinked to PC laser</a:t>
              </a:r>
            </a:p>
          </p:txBody>
        </p:sp>
        <p:sp>
          <p:nvSpPr>
            <p:cNvPr id="27" name="Straight Connector 26"/>
            <p:cNvSpPr/>
            <p:nvPr/>
          </p:nvSpPr>
          <p:spPr>
            <a:xfrm flipV="1">
              <a:off x="8138160" y="2489040"/>
              <a:ext cx="0" cy="1042920"/>
            </a:xfrm>
            <a:prstGeom prst="line">
              <a:avLst/>
            </a:prstGeom>
            <a:noFill/>
            <a:ln w="18360">
              <a:solidFill>
                <a:srgbClr val="00CC00"/>
              </a:solidFill>
              <a:prstDash val="solid"/>
              <a:tailEnd type="arrow"/>
            </a:ln>
          </p:spPr>
          <p:txBody>
            <a:bodyPr vert="horz" wrap="none" lIns="99000" tIns="54000" rIns="99000" bIns="54000" anchor="ctr" anchorCtr="0" compatLnSpc="0"/>
            <a:lstStyle/>
            <a:p>
              <a:pPr hangingPunct="0"/>
              <a:endParaRPr lang="en-US" sz="1600">
                <a:latin typeface="Liberation Sans" pitchFamily="18"/>
                <a:ea typeface="Droid Sans Fallback" pitchFamily="2"/>
                <a:cs typeface="FreeSans" pitchFamily="2"/>
              </a:endParaRPr>
            </a:p>
          </p:txBody>
        </p:sp>
      </p:grpSp>
      <p:grpSp>
        <p:nvGrpSpPr>
          <p:cNvPr id="28" name="Group 27"/>
          <p:cNvGrpSpPr/>
          <p:nvPr/>
        </p:nvGrpSpPr>
        <p:grpSpPr>
          <a:xfrm>
            <a:off x="323528" y="4281434"/>
            <a:ext cx="5061870" cy="2037567"/>
            <a:chOff x="515159" y="4846320"/>
            <a:chExt cx="5580360" cy="2246040"/>
          </a:xfrm>
        </p:grpSpPr>
        <p:pic>
          <p:nvPicPr>
            <p:cNvPr id="29" name="Picture 28"/>
            <p:cNvPicPr>
              <a:picLocks noChangeAspect="1"/>
            </p:cNvPicPr>
            <p:nvPr/>
          </p:nvPicPr>
          <p:blipFill>
            <a:blip r:embed="rId5"/>
            <a:srcRect l="67203" t="49770"/>
            <a:stretch>
              <a:fillRect/>
            </a:stretch>
          </p:blipFill>
          <p:spPr>
            <a:xfrm>
              <a:off x="3277800" y="4846320"/>
              <a:ext cx="2817719" cy="2246040"/>
            </a:xfrm>
            <a:prstGeom prst="rect">
              <a:avLst/>
            </a:prstGeom>
            <a:noFill/>
            <a:ln w="36000">
              <a:solidFill>
                <a:srgbClr val="92D050"/>
              </a:solidFill>
              <a:custDash>
                <a:ds d="0" sp="0"/>
              </a:custDash>
            </a:ln>
          </p:spPr>
        </p:pic>
        <p:pic>
          <p:nvPicPr>
            <p:cNvPr id="30" name="Picture 29"/>
            <p:cNvPicPr>
              <a:picLocks noChangeAspect="1"/>
            </p:cNvPicPr>
            <p:nvPr/>
          </p:nvPicPr>
          <p:blipFill>
            <a:blip r:embed="rId5"/>
            <a:srcRect l="67203" b="52551"/>
            <a:stretch>
              <a:fillRect/>
            </a:stretch>
          </p:blipFill>
          <p:spPr>
            <a:xfrm>
              <a:off x="515159" y="4901760"/>
              <a:ext cx="2841120" cy="2139120"/>
            </a:xfrm>
            <a:prstGeom prst="rect">
              <a:avLst/>
            </a:prstGeom>
            <a:noFill/>
            <a:ln w="36000">
              <a:solidFill>
                <a:srgbClr val="92D050"/>
              </a:solidFill>
              <a:custDash>
                <a:ds d="0" sp="0"/>
              </a:custDash>
            </a:ln>
          </p:spPr>
        </p:pic>
        <p:sp>
          <p:nvSpPr>
            <p:cNvPr id="31" name="TextBox 30"/>
            <p:cNvSpPr txBox="1"/>
            <p:nvPr/>
          </p:nvSpPr>
          <p:spPr>
            <a:xfrm>
              <a:off x="1355040" y="6364440"/>
              <a:ext cx="1515600" cy="346680"/>
            </a:xfrm>
            <a:prstGeom prst="rect">
              <a:avLst/>
            </a:prstGeom>
            <a:noFill/>
            <a:ln>
              <a:solidFill>
                <a:srgbClr val="92D050"/>
              </a:solidFill>
            </a:ln>
          </p:spPr>
          <p:txBody>
            <a:bodyPr vert="horz" wrap="none" lIns="90000" tIns="45000" rIns="90000" bIns="45000" anchorCtr="0" compatLnSpc="0"/>
            <a:lstStyle/>
            <a:p>
              <a:pPr hangingPunct="0"/>
              <a:r>
                <a:rPr lang="en-US" sz="1600" b="1" i="1">
                  <a:solidFill>
                    <a:srgbClr val="0000FF"/>
                  </a:solidFill>
                  <a:latin typeface="Liberation Sans" pitchFamily="18"/>
                  <a:ea typeface="Droid Sans Fallback" pitchFamily="2"/>
                  <a:cs typeface="FreeSans" pitchFamily="2"/>
                </a:rPr>
                <a:t>Bunch chirp</a:t>
              </a:r>
            </a:p>
          </p:txBody>
        </p:sp>
        <p:sp>
          <p:nvSpPr>
            <p:cNvPr id="32" name="TextBox 31"/>
            <p:cNvSpPr txBox="1"/>
            <p:nvPr/>
          </p:nvSpPr>
          <p:spPr>
            <a:xfrm>
              <a:off x="914400" y="5613840"/>
              <a:ext cx="1361880" cy="346680"/>
            </a:xfrm>
            <a:prstGeom prst="rect">
              <a:avLst/>
            </a:prstGeom>
            <a:noFill/>
            <a:ln>
              <a:solidFill>
                <a:srgbClr val="92D050"/>
              </a:solidFill>
            </a:ln>
          </p:spPr>
          <p:txBody>
            <a:bodyPr vert="horz" wrap="none" lIns="90000" tIns="45000" rIns="90000" bIns="45000" anchorCtr="0" compatLnSpc="0"/>
            <a:lstStyle/>
            <a:p>
              <a:pPr hangingPunct="0"/>
              <a:r>
                <a:rPr lang="en-US" sz="1600" b="1" i="1" dirty="0">
                  <a:solidFill>
                    <a:srgbClr val="FF3333"/>
                  </a:solidFill>
                  <a:latin typeface="Liberation Sans" pitchFamily="18"/>
                  <a:ea typeface="Droid Sans Fallback" pitchFamily="2"/>
                  <a:cs typeface="FreeSans" pitchFamily="2"/>
                </a:rPr>
                <a:t>Jitter chirp</a:t>
              </a:r>
            </a:p>
          </p:txBody>
        </p:sp>
      </p:grpSp>
      <p:sp>
        <p:nvSpPr>
          <p:cNvPr id="33" name="Freeform 32"/>
          <p:cNvSpPr/>
          <p:nvPr/>
        </p:nvSpPr>
        <p:spPr>
          <a:xfrm>
            <a:off x="4865529" y="5774581"/>
            <a:ext cx="331776" cy="2488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5000" rIns="90000" bIns="45000" anchor="ctr" anchorCtr="0" compatLnSpc="0"/>
          <a:lstStyle/>
          <a:p>
            <a:pPr hangingPunct="0"/>
            <a:endParaRPr lang="en-US" sz="1600">
              <a:latin typeface="Liberation Sans" pitchFamily="18"/>
              <a:ea typeface="Droid Sans Fallback" pitchFamily="2"/>
              <a:cs typeface="FreeSans" pitchFamily="2"/>
            </a:endParaRPr>
          </a:p>
        </p:txBody>
      </p:sp>
      <p:sp>
        <p:nvSpPr>
          <p:cNvPr id="34" name="TextBox 33"/>
          <p:cNvSpPr txBox="1"/>
          <p:nvPr/>
        </p:nvSpPr>
        <p:spPr>
          <a:xfrm>
            <a:off x="899593" y="6366916"/>
            <a:ext cx="4166857" cy="456141"/>
          </a:xfrm>
          <a:prstGeom prst="rect">
            <a:avLst/>
          </a:prstGeom>
          <a:noFill/>
          <a:ln>
            <a:noFill/>
          </a:ln>
        </p:spPr>
        <p:txBody>
          <a:bodyPr vert="horz" wrap="none" lIns="90000" tIns="45000" rIns="90000" bIns="45000" anchorCtr="0" compatLnSpc="0"/>
          <a:lstStyle/>
          <a:p>
            <a:pPr algn="ctr" hangingPunct="0"/>
            <a:r>
              <a:rPr lang="en-US" sz="1500" b="1" i="1" dirty="0">
                <a:solidFill>
                  <a:srgbClr val="FF3333"/>
                </a:solidFill>
                <a:latin typeface="Arial" pitchFamily="34"/>
                <a:ea typeface="Droid Sans Fallback" pitchFamily="2"/>
                <a:cs typeface="FreeSans" pitchFamily="2"/>
              </a:rPr>
              <a:t>→ launch time- arrival time correlation </a:t>
            </a:r>
            <a:r>
              <a:rPr lang="en-US" b="1" i="1" dirty="0">
                <a:solidFill>
                  <a:srgbClr val="FF3333"/>
                </a:solidFill>
                <a:latin typeface="Arial" pitchFamily="34"/>
                <a:ea typeface="Droid Sans Fallback" pitchFamily="2"/>
                <a:cs typeface="FreeSans" pitchFamily="2"/>
              </a:rPr>
              <a:t>~1</a:t>
            </a:r>
          </a:p>
        </p:txBody>
      </p:sp>
      <p:sp>
        <p:nvSpPr>
          <p:cNvPr id="35" name="Freeform 34"/>
          <p:cNvSpPr/>
          <p:nvPr/>
        </p:nvSpPr>
        <p:spPr>
          <a:xfrm>
            <a:off x="6156176" y="4353442"/>
            <a:ext cx="432354" cy="23122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36000">
            <a:solidFill>
              <a:srgbClr val="FF3333"/>
            </a:solidFill>
            <a:prstDash val="solid"/>
          </a:ln>
        </p:spPr>
        <p:txBody>
          <a:bodyPr vert="horz" wrap="none" lIns="97967" tIns="57147" rIns="97967" bIns="57147" anchor="ctr" anchorCtr="0" compatLnSpc="0"/>
          <a:lstStyle/>
          <a:p>
            <a:pPr algn="ctr" hangingPunct="0"/>
            <a:r>
              <a:rPr lang="en-US" sz="1500" b="1" dirty="0">
                <a:solidFill>
                  <a:srgbClr val="FF3333"/>
                </a:solidFill>
                <a:latin typeface="Arial" pitchFamily="34"/>
                <a:ea typeface="Droid Sans Fallback" pitchFamily="2"/>
                <a:cs typeface="FreeSans" pitchFamily="2"/>
              </a:rPr>
              <a:t>EOS</a:t>
            </a:r>
          </a:p>
        </p:txBody>
      </p:sp>
      <p:sp>
        <p:nvSpPr>
          <p:cNvPr id="36" name="Title 1"/>
          <p:cNvSpPr>
            <a:spLocks noGrp="1"/>
          </p:cNvSpPr>
          <p:nvPr>
            <p:ph type="title"/>
          </p:nvPr>
        </p:nvSpPr>
        <p:spPr>
          <a:xfrm>
            <a:off x="2614863" y="0"/>
            <a:ext cx="6529137" cy="1217284"/>
          </a:xfrm>
        </p:spPr>
        <p:txBody>
          <a:bodyPr>
            <a:normAutofit fontScale="90000"/>
          </a:bodyPr>
          <a:lstStyle/>
          <a:p>
            <a:r>
              <a:rPr lang="en-US" sz="3600" dirty="0"/>
              <a:t>RF + magnetic hybrid compression</a:t>
            </a:r>
            <a:br>
              <a:rPr lang="en-US" sz="3600" dirty="0"/>
            </a:br>
            <a:r>
              <a:rPr lang="en-US" sz="3600" dirty="0"/>
              <a:t> scheme to minimize laser-bunch </a:t>
            </a:r>
            <a:br>
              <a:rPr lang="en-US" sz="3600" dirty="0"/>
            </a:br>
            <a:r>
              <a:rPr lang="en-US" sz="3600" dirty="0"/>
              <a:t>timing jitter</a:t>
            </a:r>
            <a:endParaRPr lang="en-US" sz="3600" u="sng" dirty="0"/>
          </a:p>
        </p:txBody>
      </p:sp>
    </p:spTree>
    <p:extLst>
      <p:ext uri="{BB962C8B-B14F-4D97-AF65-F5344CB8AC3E}">
        <p14:creationId xmlns:p14="http://schemas.microsoft.com/office/powerpoint/2010/main" val="17706852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724400" y="228600"/>
            <a:ext cx="3448969" cy="1015663"/>
          </a:xfrm>
          <a:prstGeom prst="rect">
            <a:avLst/>
          </a:prstGeom>
        </p:spPr>
        <p:txBody>
          <a:bodyPr wrap="none">
            <a:spAutoFit/>
          </a:bodyPr>
          <a:lstStyle/>
          <a:p>
            <a:pPr algn="ctr"/>
            <a:r>
              <a:rPr lang="en-US" sz="3000" dirty="0" smtClean="0">
                <a:solidFill>
                  <a:srgbClr val="005490"/>
                </a:solidFill>
                <a:latin typeface="Arial" pitchFamily="34" charset="0"/>
                <a:cs typeface="Arial" pitchFamily="34" charset="0"/>
              </a:rPr>
              <a:t>LWFA with external </a:t>
            </a:r>
          </a:p>
          <a:p>
            <a:pPr algn="ctr"/>
            <a:r>
              <a:rPr lang="en-US" sz="3000" dirty="0" smtClean="0">
                <a:solidFill>
                  <a:srgbClr val="005490"/>
                </a:solidFill>
                <a:latin typeface="Arial" pitchFamily="34" charset="0"/>
                <a:cs typeface="Arial" pitchFamily="34" charset="0"/>
              </a:rPr>
              <a:t>bunch injection</a:t>
            </a:r>
          </a:p>
        </p:txBody>
      </p:sp>
      <p:pic>
        <p:nvPicPr>
          <p:cNvPr id="5" name="Picture 4" descr="LWFAexternalinjection2.bmp"/>
          <p:cNvPicPr>
            <a:picLocks noChangeAspect="1"/>
          </p:cNvPicPr>
          <p:nvPr/>
        </p:nvPicPr>
        <p:blipFill>
          <a:blip r:embed="rId2" cstate="print"/>
          <a:stretch>
            <a:fillRect/>
          </a:stretch>
        </p:blipFill>
        <p:spPr>
          <a:xfrm>
            <a:off x="0" y="3005955"/>
            <a:ext cx="9144000" cy="3623445"/>
          </a:xfrm>
          <a:prstGeom prst="rect">
            <a:avLst/>
          </a:prstGeom>
        </p:spPr>
      </p:pic>
      <p:grpSp>
        <p:nvGrpSpPr>
          <p:cNvPr id="7" name="Group 13"/>
          <p:cNvGrpSpPr/>
          <p:nvPr/>
        </p:nvGrpSpPr>
        <p:grpSpPr>
          <a:xfrm>
            <a:off x="1547664" y="1516832"/>
            <a:ext cx="2555776" cy="1747937"/>
            <a:chOff x="-180528" y="3140968"/>
            <a:chExt cx="5760640" cy="3607222"/>
          </a:xfrm>
        </p:grpSpPr>
        <p:grpSp>
          <p:nvGrpSpPr>
            <p:cNvPr id="8" name="Group 10"/>
            <p:cNvGrpSpPr/>
            <p:nvPr/>
          </p:nvGrpSpPr>
          <p:grpSpPr>
            <a:xfrm>
              <a:off x="-180528" y="3140968"/>
              <a:ext cx="5760640" cy="3417873"/>
              <a:chOff x="0" y="2989944"/>
              <a:chExt cx="6174461" cy="3699206"/>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9483" r="3674" b="3952"/>
              <a:stretch/>
            </p:blipFill>
            <p:spPr>
              <a:xfrm>
                <a:off x="0" y="2989944"/>
                <a:ext cx="6174461" cy="3699206"/>
              </a:xfrm>
              <a:prstGeom prst="rect">
                <a:avLst/>
              </a:prstGeom>
            </p:spPr>
          </p:pic>
          <p:sp>
            <p:nvSpPr>
              <p:cNvPr id="14" name="Rectangle 13"/>
              <p:cNvSpPr/>
              <p:nvPr/>
            </p:nvSpPr>
            <p:spPr>
              <a:xfrm>
                <a:off x="4552497" y="2989944"/>
                <a:ext cx="1531671" cy="295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1117902" y="6113030"/>
              <a:ext cx="1514620" cy="635160"/>
            </a:xfrm>
            <a:prstGeom prst="rect">
              <a:avLst/>
            </a:prstGeom>
          </p:spPr>
          <p:txBody>
            <a:bodyPr wrap="none">
              <a:spAutoFit/>
            </a:bodyPr>
            <a:lstStyle/>
            <a:p>
              <a:r>
                <a:rPr lang="da-DK" sz="1400" kern="0" dirty="0" smtClean="0">
                  <a:latin typeface="Arial" pitchFamily="34" charset="0"/>
                  <a:cs typeface="Arial" pitchFamily="34" charset="0"/>
                </a:rPr>
                <a:t>40 cm</a:t>
              </a:r>
              <a:endParaRPr lang="nl-NL" sz="1400" dirty="0"/>
            </a:p>
          </p:txBody>
        </p:sp>
        <p:cxnSp>
          <p:nvCxnSpPr>
            <p:cNvPr id="10" name="Straight Arrow Connector 9"/>
            <p:cNvCxnSpPr/>
            <p:nvPr/>
          </p:nvCxnSpPr>
          <p:spPr bwMode="auto">
            <a:xfrm>
              <a:off x="755576" y="5814229"/>
              <a:ext cx="3384376" cy="720080"/>
            </a:xfrm>
            <a:prstGeom prst="straightConnector1">
              <a:avLst/>
            </a:prstGeom>
            <a:solidFill>
              <a:srgbClr val="003E89"/>
            </a:solidFill>
            <a:ln w="50800">
              <a:solidFill>
                <a:schemeClr val="tx1"/>
              </a:solidFill>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flipH="1" flipV="1">
              <a:off x="1187624" y="3284984"/>
              <a:ext cx="72008" cy="1728192"/>
            </a:xfrm>
            <a:prstGeom prst="straightConnector1">
              <a:avLst/>
            </a:prstGeom>
            <a:solidFill>
              <a:srgbClr val="003E89"/>
            </a:solidFill>
            <a:ln w="50800">
              <a:solidFill>
                <a:schemeClr val="tx1"/>
              </a:solidFill>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Rectangle 11"/>
            <p:cNvSpPr/>
            <p:nvPr/>
          </p:nvSpPr>
          <p:spPr>
            <a:xfrm>
              <a:off x="-180528" y="3802492"/>
              <a:ext cx="1514620" cy="635160"/>
            </a:xfrm>
            <a:prstGeom prst="rect">
              <a:avLst/>
            </a:prstGeom>
          </p:spPr>
          <p:txBody>
            <a:bodyPr wrap="none">
              <a:spAutoFit/>
            </a:bodyPr>
            <a:lstStyle/>
            <a:p>
              <a:r>
                <a:rPr lang="da-DK" sz="1400" kern="0" dirty="0" smtClean="0">
                  <a:latin typeface="Arial" pitchFamily="34" charset="0"/>
                  <a:cs typeface="Arial" pitchFamily="34" charset="0"/>
                </a:rPr>
                <a:t>20 cm</a:t>
              </a:r>
              <a:endParaRPr lang="nl-NL" sz="1400" dirty="0"/>
            </a:p>
          </p:txBody>
        </p:sp>
      </p:grpSp>
      <p:sp>
        <p:nvSpPr>
          <p:cNvPr id="15" name="Rounded Rectangular Callout 14"/>
          <p:cNvSpPr/>
          <p:nvPr/>
        </p:nvSpPr>
        <p:spPr bwMode="auto">
          <a:xfrm>
            <a:off x="1403648" y="1516832"/>
            <a:ext cx="2808312" cy="1728192"/>
          </a:xfrm>
          <a:prstGeom prst="wedgeRoundRectCallout">
            <a:avLst>
              <a:gd name="adj1" fmla="val 30450"/>
              <a:gd name="adj2" fmla="val 87344"/>
              <a:gd name="adj3" fmla="val 16667"/>
            </a:avLst>
          </a:prstGeom>
          <a:noFill/>
          <a:ln w="41275">
            <a:solidFill>
              <a:schemeClr val="tx1">
                <a:lumMod val="50000"/>
                <a:lumOff val="50000"/>
              </a:schemeClr>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16" name="Rounded Rectangular Callout 15"/>
          <p:cNvSpPr/>
          <p:nvPr/>
        </p:nvSpPr>
        <p:spPr bwMode="auto">
          <a:xfrm>
            <a:off x="5436096" y="1516832"/>
            <a:ext cx="2736304" cy="1512168"/>
          </a:xfrm>
          <a:prstGeom prst="wedgeRoundRectCallout">
            <a:avLst>
              <a:gd name="adj1" fmla="val -80334"/>
              <a:gd name="adj2" fmla="val 142611"/>
              <a:gd name="adj3" fmla="val 16667"/>
            </a:avLst>
          </a:prstGeom>
          <a:noFill/>
          <a:ln w="41275">
            <a:solidFill>
              <a:schemeClr val="tx1">
                <a:lumMod val="50000"/>
                <a:lumOff val="50000"/>
              </a:schemeClr>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pic>
        <p:nvPicPr>
          <p:cNvPr id="19" name="Picture 119"/>
          <p:cNvPicPr>
            <a:picLocks noChangeAspect="1" noChangeArrowheads="1"/>
          </p:cNvPicPr>
          <p:nvPr/>
        </p:nvPicPr>
        <p:blipFill>
          <a:blip r:embed="rId4" cstate="print">
            <a:lum bright="32000" contrast="40000"/>
            <a:extLst>
              <a:ext uri="{28A0092B-C50C-407E-A947-70E740481C1C}">
                <a14:useLocalDpi xmlns:a14="http://schemas.microsoft.com/office/drawing/2010/main" val="0"/>
              </a:ext>
            </a:extLst>
          </a:blip>
          <a:srcRect t="20833" b="16667"/>
          <a:stretch>
            <a:fillRect/>
          </a:stretch>
        </p:blipFill>
        <p:spPr bwMode="auto">
          <a:xfrm>
            <a:off x="5549968" y="1618984"/>
            <a:ext cx="2520280" cy="1283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1" descr="P:\designs\Dipole\Dipole cutout.png"/>
          <p:cNvPicPr>
            <a:picLocks noChangeAspect="1" noChangeArrowheads="1"/>
          </p:cNvPicPr>
          <p:nvPr/>
        </p:nvPicPr>
        <p:blipFill>
          <a:blip r:embed="rId5" cstate="print">
            <a:extLst>
              <a:ext uri="{28A0092B-C50C-407E-A947-70E740481C1C}">
                <a14:useLocalDpi xmlns:a14="http://schemas.microsoft.com/office/drawing/2010/main" val="0"/>
              </a:ext>
            </a:extLst>
          </a:blip>
          <a:srcRect l="12698" t="22552" r="19048"/>
          <a:stretch>
            <a:fillRect/>
          </a:stretch>
        </p:blipFill>
        <p:spPr bwMode="auto">
          <a:xfrm>
            <a:off x="6368368" y="5088576"/>
            <a:ext cx="1861232" cy="1189153"/>
          </a:xfrm>
          <a:prstGeom prst="rect">
            <a:avLst/>
          </a:prstGeom>
          <a:noFill/>
          <a:extLst>
            <a:ext uri="{909E8E84-426E-40dd-AFC4-6F175D3DCCD1}">
              <a14:hiddenFill xmlns:a14="http://schemas.microsoft.com/office/drawing/2010/main">
                <a:solidFill>
                  <a:srgbClr val="FFFFFF"/>
                </a:solidFill>
              </a14:hiddenFill>
            </a:ext>
          </a:extLst>
        </p:spPr>
      </p:pic>
      <p:sp>
        <p:nvSpPr>
          <p:cNvPr id="22" name="Rounded Rectangular Callout 21"/>
          <p:cNvSpPr/>
          <p:nvPr/>
        </p:nvSpPr>
        <p:spPr bwMode="auto">
          <a:xfrm>
            <a:off x="6476888" y="5036664"/>
            <a:ext cx="1981312" cy="1287936"/>
          </a:xfrm>
          <a:prstGeom prst="wedgeRoundRectCallout">
            <a:avLst>
              <a:gd name="adj1" fmla="val -73542"/>
              <a:gd name="adj2" fmla="val -74614"/>
              <a:gd name="adj3" fmla="val 16667"/>
            </a:avLst>
          </a:prstGeom>
          <a:noFill/>
          <a:ln w="41275">
            <a:solidFill>
              <a:schemeClr val="tx1">
                <a:lumMod val="50000"/>
                <a:lumOff val="50000"/>
              </a:schemeClr>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dirty="0" smtClean="0">
              <a:ln>
                <a:noFill/>
              </a:ln>
              <a:solidFill>
                <a:schemeClr val="tx1"/>
              </a:solidFill>
              <a:effectLst/>
              <a:latin typeface="Arial" charset="0"/>
            </a:endParaRPr>
          </a:p>
        </p:txBody>
      </p:sp>
      <p:pic>
        <p:nvPicPr>
          <p:cNvPr id="2" name="Image 1"/>
          <p:cNvPicPr>
            <a:picLocks noChangeAspect="1"/>
          </p:cNvPicPr>
          <p:nvPr/>
        </p:nvPicPr>
        <p:blipFill>
          <a:blip r:embed="rId6"/>
          <a:stretch>
            <a:fillRect/>
          </a:stretch>
        </p:blipFill>
        <p:spPr>
          <a:xfrm>
            <a:off x="6477000" y="6324600"/>
            <a:ext cx="2667000" cy="582448"/>
          </a:xfrm>
          <a:prstGeom prst="rect">
            <a:avLst/>
          </a:prstGeom>
        </p:spPr>
      </p:pic>
    </p:spTree>
    <p:extLst>
      <p:ext uri="{BB962C8B-B14F-4D97-AF65-F5344CB8AC3E}">
        <p14:creationId xmlns:p14="http://schemas.microsoft.com/office/powerpoint/2010/main" val="289052211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6400800" y="6258909"/>
            <a:ext cx="2743200" cy="599090"/>
          </a:xfrm>
          <a:prstGeom prst="rect">
            <a:avLst/>
          </a:prstGeom>
        </p:spPr>
      </p:pic>
      <p:sp>
        <p:nvSpPr>
          <p:cNvPr id="4" name="Rectangle 3"/>
          <p:cNvSpPr/>
          <p:nvPr/>
        </p:nvSpPr>
        <p:spPr>
          <a:xfrm>
            <a:off x="3124200" y="152400"/>
            <a:ext cx="6248400" cy="553998"/>
          </a:xfrm>
          <a:prstGeom prst="rect">
            <a:avLst/>
          </a:prstGeom>
        </p:spPr>
        <p:txBody>
          <a:bodyPr wrap="square">
            <a:spAutoFit/>
          </a:bodyPr>
          <a:lstStyle/>
          <a:p>
            <a:r>
              <a:rPr lang="en-US" sz="3000" dirty="0" smtClean="0">
                <a:solidFill>
                  <a:srgbClr val="005490"/>
                </a:solidFill>
                <a:latin typeface="Arial" pitchFamily="34" charset="0"/>
                <a:cs typeface="Arial" pitchFamily="34" charset="0"/>
              </a:rPr>
              <a:t>Single-shot beam</a:t>
            </a:r>
            <a:r>
              <a:rPr lang="en-US" sz="3000" dirty="0">
                <a:solidFill>
                  <a:srgbClr val="005490"/>
                </a:solidFill>
                <a:latin typeface="Arial" pitchFamily="34" charset="0"/>
                <a:cs typeface="Arial" pitchFamily="34" charset="0"/>
              </a:rPr>
              <a:t> </a:t>
            </a:r>
            <a:r>
              <a:rPr lang="en-US" sz="3000" dirty="0" smtClean="0">
                <a:solidFill>
                  <a:srgbClr val="005490"/>
                </a:solidFill>
                <a:latin typeface="Arial" pitchFamily="34" charset="0"/>
                <a:cs typeface="Arial" pitchFamily="34" charset="0"/>
              </a:rPr>
              <a:t>arrival monitor</a:t>
            </a:r>
          </a:p>
        </p:txBody>
      </p:sp>
      <p:sp>
        <p:nvSpPr>
          <p:cNvPr id="6" name="TextBox 5"/>
          <p:cNvSpPr txBox="1"/>
          <p:nvPr/>
        </p:nvSpPr>
        <p:spPr bwMode="auto">
          <a:xfrm>
            <a:off x="3886200" y="5105400"/>
            <a:ext cx="5029239" cy="1325620"/>
          </a:xfrm>
          <a:prstGeom prst="rect">
            <a:avLst/>
          </a:prstGeom>
          <a:noFill/>
          <a:ln w="9525">
            <a:noFill/>
            <a:round/>
            <a:headEnd/>
            <a:tailEnd/>
          </a:ln>
          <a:effectLst/>
        </p:spPr>
        <p:txBody>
          <a:bodyPr wrap="none" lIns="90000" tIns="46800" rIns="90000" bIns="46800" rtlCol="0">
            <a:spAutoFit/>
          </a:bodyPr>
          <a:lstStyle/>
          <a:p>
            <a:pPr marL="285750" lvl="0" indent="-285750">
              <a:buClr>
                <a:srgbClr val="333399"/>
              </a:buClr>
              <a:buSzPct val="100000"/>
              <a:buFont typeface="Wingdings" pitchFamily="2" charset="2"/>
              <a:buChar char="§"/>
            </a:pPr>
            <a:r>
              <a:rPr lang="en-US" sz="2000" dirty="0">
                <a:sym typeface="Symbol"/>
              </a:rPr>
              <a:t>Resolution &lt;200fs</a:t>
            </a:r>
          </a:p>
          <a:p>
            <a:pPr marL="285750" lvl="0" indent="-285750">
              <a:buClr>
                <a:srgbClr val="333399"/>
              </a:buClr>
              <a:buSzPct val="100000"/>
              <a:buFont typeface="Wingdings" pitchFamily="2" charset="2"/>
              <a:buChar char="§"/>
            </a:pPr>
            <a:r>
              <a:rPr lang="en-US" sz="2000" dirty="0">
                <a:sym typeface="Symbol"/>
              </a:rPr>
              <a:t>Arrival time </a:t>
            </a:r>
            <a:r>
              <a:rPr lang="en-US" sz="2000" dirty="0" smtClean="0">
                <a:sym typeface="Symbol"/>
              </a:rPr>
              <a:t>jitter : </a:t>
            </a:r>
            <a:r>
              <a:rPr lang="en-US" sz="2000" dirty="0">
                <a:sym typeface="Symbol"/>
              </a:rPr>
              <a:t>2.2 </a:t>
            </a:r>
            <a:r>
              <a:rPr lang="en-US" sz="2000" dirty="0" err="1">
                <a:sym typeface="Symbol"/>
              </a:rPr>
              <a:t>ps</a:t>
            </a:r>
            <a:r>
              <a:rPr lang="en-US" sz="2000" dirty="0">
                <a:sym typeface="Symbol"/>
              </a:rPr>
              <a:t> </a:t>
            </a:r>
            <a:r>
              <a:rPr lang="en-US" sz="2000" dirty="0" smtClean="0">
                <a:sym typeface="Symbol"/>
              </a:rPr>
              <a:t>(RMS)</a:t>
            </a:r>
          </a:p>
          <a:p>
            <a:pPr marL="285750" lvl="0" indent="-285750">
              <a:buClr>
                <a:srgbClr val="333399"/>
              </a:buClr>
              <a:buSzPct val="100000"/>
              <a:buFont typeface="Wingdings" pitchFamily="2" charset="2"/>
              <a:buChar char="§"/>
            </a:pPr>
            <a:r>
              <a:rPr lang="en-US" sz="2000" dirty="0" smtClean="0">
                <a:sym typeface="Symbol"/>
              </a:rPr>
              <a:t>Mean shot-to-shot jitter: 1.4 </a:t>
            </a:r>
            <a:r>
              <a:rPr lang="en-US" sz="2000" dirty="0" err="1" smtClean="0">
                <a:sym typeface="Symbol"/>
              </a:rPr>
              <a:t>ps</a:t>
            </a:r>
            <a:endParaRPr lang="en-US" sz="2000" dirty="0" smtClean="0">
              <a:sym typeface="Symbol"/>
            </a:endParaRPr>
          </a:p>
          <a:p>
            <a:pPr marL="285750" lvl="0" indent="-285750">
              <a:buClr>
                <a:srgbClr val="333399"/>
              </a:buClr>
              <a:buSzPct val="100000"/>
              <a:buFont typeface="Wingdings" pitchFamily="2" charset="2"/>
              <a:buChar char="§"/>
            </a:pPr>
            <a:r>
              <a:rPr lang="en-US" sz="2000" dirty="0" smtClean="0">
                <a:sym typeface="Symbol"/>
              </a:rPr>
              <a:t>Mainly caused by the thermionic injector</a:t>
            </a: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374" b="4665"/>
          <a:stretch/>
        </p:blipFill>
        <p:spPr bwMode="auto">
          <a:xfrm>
            <a:off x="2590800" y="1447800"/>
            <a:ext cx="5653274" cy="357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600" y="1828800"/>
            <a:ext cx="920708" cy="101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3733800" y="685800"/>
            <a:ext cx="3982881" cy="584776"/>
          </a:xfrm>
          <a:prstGeom prst="rect">
            <a:avLst/>
          </a:prstGeom>
        </p:spPr>
        <p:txBody>
          <a:bodyPr wrap="none">
            <a:spAutoFit/>
          </a:bodyPr>
          <a:lstStyle/>
          <a:p>
            <a:r>
              <a:rPr lang="en-US" sz="1600" dirty="0" smtClean="0">
                <a:sym typeface="Symbol"/>
              </a:rPr>
              <a:t>Measurement of single-shot arrival time jitter</a:t>
            </a:r>
          </a:p>
          <a:p>
            <a:r>
              <a:rPr lang="en-US" sz="1600" dirty="0" smtClean="0">
                <a:sym typeface="Symbol"/>
              </a:rPr>
              <a:t> ELBE beam and Draco laser beam on target</a:t>
            </a:r>
            <a:endParaRPr lang="nl-NL" sz="1600" dirty="0"/>
          </a:p>
        </p:txBody>
      </p:sp>
      <p:pic>
        <p:nvPicPr>
          <p:cNvPr id="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4724400"/>
            <a:ext cx="3096344" cy="2059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030127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57600" y="152400"/>
            <a:ext cx="4648200" cy="923330"/>
          </a:xfrm>
          <a:prstGeom prst="rect">
            <a:avLst/>
          </a:prstGeom>
        </p:spPr>
        <p:txBody>
          <a:bodyPr wrap="square">
            <a:spAutoFit/>
          </a:bodyPr>
          <a:lstStyle/>
          <a:p>
            <a:r>
              <a:rPr lang="en-US" sz="2700" dirty="0" smtClean="0">
                <a:solidFill>
                  <a:srgbClr val="005490"/>
                </a:solidFill>
                <a:effectLst>
                  <a:outerShdw blurRad="38100" dist="38100" dir="2700000" algn="tl">
                    <a:srgbClr val="000000">
                      <a:alpha val="43137"/>
                    </a:srgbClr>
                  </a:outerShdw>
                </a:effectLst>
                <a:latin typeface="Arial" pitchFamily="34" charset="0"/>
                <a:cs typeface="Arial" pitchFamily="34" charset="0"/>
              </a:rPr>
              <a:t>ELBE electron beam guiding </a:t>
            </a:r>
          </a:p>
          <a:p>
            <a:pPr algn="ctr"/>
            <a:r>
              <a:rPr lang="en-US" sz="2700" dirty="0" smtClean="0">
                <a:solidFill>
                  <a:srgbClr val="005490"/>
                </a:solidFill>
                <a:effectLst>
                  <a:outerShdw blurRad="38100" dist="38100" dir="2700000" algn="tl">
                    <a:srgbClr val="000000">
                      <a:alpha val="43137"/>
                    </a:srgbClr>
                  </a:outerShdw>
                </a:effectLst>
                <a:latin typeface="Arial" pitchFamily="34" charset="0"/>
                <a:cs typeface="Arial" pitchFamily="34" charset="0"/>
              </a:rPr>
              <a:t>in plasma channel</a:t>
            </a:r>
          </a:p>
        </p:txBody>
      </p:sp>
      <p:sp>
        <p:nvSpPr>
          <p:cNvPr id="3" name="Rectangle 2"/>
          <p:cNvSpPr/>
          <p:nvPr/>
        </p:nvSpPr>
        <p:spPr bwMode="auto">
          <a:xfrm>
            <a:off x="1979712" y="2210797"/>
            <a:ext cx="199955" cy="648072"/>
          </a:xfrm>
          <a:prstGeom prst="rect">
            <a:avLst/>
          </a:prstGeom>
          <a:solidFill>
            <a:schemeClr val="bg2">
              <a:lumMod val="7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5" name="Rectangle 4"/>
          <p:cNvSpPr/>
          <p:nvPr/>
        </p:nvSpPr>
        <p:spPr bwMode="auto">
          <a:xfrm>
            <a:off x="3793410" y="2436869"/>
            <a:ext cx="1080120" cy="216024"/>
          </a:xfrm>
          <a:prstGeom prst="rect">
            <a:avLst/>
          </a:prstGeom>
          <a:solidFill>
            <a:srgbClr val="FFFF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7" name="Rectangle 6"/>
          <p:cNvSpPr/>
          <p:nvPr/>
        </p:nvSpPr>
        <p:spPr>
          <a:xfrm>
            <a:off x="1531595" y="1490717"/>
            <a:ext cx="1672253" cy="646331"/>
          </a:xfrm>
          <a:prstGeom prst="rect">
            <a:avLst/>
          </a:prstGeom>
        </p:spPr>
        <p:txBody>
          <a:bodyPr wrap="none">
            <a:spAutoFit/>
          </a:bodyPr>
          <a:lstStyle/>
          <a:p>
            <a:pPr algn="ctr"/>
            <a:r>
              <a:rPr lang="en-US" dirty="0" smtClean="0">
                <a:sym typeface="Symbol"/>
              </a:rPr>
              <a:t>Final focusing </a:t>
            </a:r>
          </a:p>
          <a:p>
            <a:pPr algn="ctr"/>
            <a:r>
              <a:rPr lang="en-US" dirty="0" smtClean="0">
                <a:sym typeface="Symbol"/>
              </a:rPr>
              <a:t>system</a:t>
            </a:r>
            <a:endParaRPr lang="nl-NL" dirty="0"/>
          </a:p>
        </p:txBody>
      </p:sp>
      <p:sp>
        <p:nvSpPr>
          <p:cNvPr id="16" name="Rectangle 15"/>
          <p:cNvSpPr/>
          <p:nvPr/>
        </p:nvSpPr>
        <p:spPr>
          <a:xfrm>
            <a:off x="3779912" y="1706741"/>
            <a:ext cx="1184940" cy="646331"/>
          </a:xfrm>
          <a:prstGeom prst="rect">
            <a:avLst/>
          </a:prstGeom>
        </p:spPr>
        <p:txBody>
          <a:bodyPr wrap="none">
            <a:spAutoFit/>
          </a:bodyPr>
          <a:lstStyle/>
          <a:p>
            <a:r>
              <a:rPr lang="en-US" dirty="0" smtClean="0">
                <a:sym typeface="Symbol"/>
              </a:rPr>
              <a:t>Capillary </a:t>
            </a:r>
          </a:p>
          <a:p>
            <a:r>
              <a:rPr lang="en-US" dirty="0" smtClean="0">
                <a:sym typeface="Symbol"/>
              </a:rPr>
              <a:t>discharge</a:t>
            </a:r>
            <a:endParaRPr lang="nl-NL" dirty="0"/>
          </a:p>
        </p:txBody>
      </p:sp>
      <p:sp>
        <p:nvSpPr>
          <p:cNvPr id="18" name="Right Arrow 17"/>
          <p:cNvSpPr/>
          <p:nvPr/>
        </p:nvSpPr>
        <p:spPr bwMode="auto">
          <a:xfrm>
            <a:off x="683568" y="2282805"/>
            <a:ext cx="360040" cy="504056"/>
          </a:xfrm>
          <a:prstGeom prst="rightArrow">
            <a:avLst/>
          </a:pr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19" name="Rectangle 18"/>
          <p:cNvSpPr/>
          <p:nvPr/>
        </p:nvSpPr>
        <p:spPr>
          <a:xfrm>
            <a:off x="0" y="2858869"/>
            <a:ext cx="1697901" cy="646331"/>
          </a:xfrm>
          <a:prstGeom prst="rect">
            <a:avLst/>
          </a:prstGeom>
        </p:spPr>
        <p:txBody>
          <a:bodyPr wrap="none">
            <a:spAutoFit/>
          </a:bodyPr>
          <a:lstStyle/>
          <a:p>
            <a:pPr algn="ctr"/>
            <a:r>
              <a:rPr lang="en-US" dirty="0" smtClean="0">
                <a:sym typeface="Symbol"/>
              </a:rPr>
              <a:t>23 </a:t>
            </a:r>
            <a:r>
              <a:rPr lang="en-US" dirty="0" err="1" smtClean="0">
                <a:sym typeface="Symbol"/>
              </a:rPr>
              <a:t>MeV</a:t>
            </a:r>
            <a:r>
              <a:rPr lang="en-US" dirty="0" smtClean="0">
                <a:sym typeface="Symbol"/>
              </a:rPr>
              <a:t> ELBE </a:t>
            </a:r>
          </a:p>
          <a:p>
            <a:pPr algn="ctr"/>
            <a:r>
              <a:rPr lang="en-US" dirty="0" smtClean="0">
                <a:sym typeface="Symbol"/>
              </a:rPr>
              <a:t>Electron beam</a:t>
            </a:r>
            <a:endParaRPr lang="nl-NL" dirty="0"/>
          </a:p>
        </p:txBody>
      </p:sp>
      <p:sp>
        <p:nvSpPr>
          <p:cNvPr id="20" name="Rectangle 19"/>
          <p:cNvSpPr/>
          <p:nvPr/>
        </p:nvSpPr>
        <p:spPr bwMode="auto">
          <a:xfrm>
            <a:off x="3793410" y="1566840"/>
            <a:ext cx="1080120" cy="80392"/>
          </a:xfrm>
          <a:prstGeom prst="rect">
            <a:avLst/>
          </a:prstGeom>
          <a:solidFill>
            <a:srgbClr val="FF000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1" name="Rectangle 20"/>
          <p:cNvSpPr/>
          <p:nvPr/>
        </p:nvSpPr>
        <p:spPr>
          <a:xfrm>
            <a:off x="6084168" y="2210797"/>
            <a:ext cx="1569660" cy="369332"/>
          </a:xfrm>
          <a:prstGeom prst="rect">
            <a:avLst/>
          </a:prstGeom>
        </p:spPr>
        <p:txBody>
          <a:bodyPr wrap="none">
            <a:spAutoFit/>
          </a:bodyPr>
          <a:lstStyle/>
          <a:p>
            <a:r>
              <a:rPr lang="en-US" dirty="0" err="1" smtClean="0">
                <a:sym typeface="Symbol"/>
              </a:rPr>
              <a:t>Lanex</a:t>
            </a:r>
            <a:r>
              <a:rPr lang="en-US" dirty="0" smtClean="0">
                <a:sym typeface="Symbol"/>
              </a:rPr>
              <a:t> screen</a:t>
            </a:r>
            <a:endParaRPr lang="nl-NL" dirty="0"/>
          </a:p>
        </p:txBody>
      </p:sp>
      <p:sp>
        <p:nvSpPr>
          <p:cNvPr id="22" name="Oval 21"/>
          <p:cNvSpPr/>
          <p:nvPr/>
        </p:nvSpPr>
        <p:spPr bwMode="auto">
          <a:xfrm>
            <a:off x="381020" y="2354813"/>
            <a:ext cx="144016" cy="360040"/>
          </a:xfrm>
          <a:prstGeom prst="ellipse">
            <a:avLst/>
          </a:pr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6" name="Rectangle 25"/>
          <p:cNvSpPr/>
          <p:nvPr/>
        </p:nvSpPr>
        <p:spPr bwMode="auto">
          <a:xfrm>
            <a:off x="5784416" y="2240941"/>
            <a:ext cx="72008" cy="576064"/>
          </a:xfrm>
          <a:prstGeom prst="rect">
            <a:avLst/>
          </a:prstGeom>
          <a:solidFill>
            <a:srgbClr val="FFC000"/>
          </a:solidFill>
          <a:ln>
            <a:noFill/>
          </a:ln>
          <a:effectLst/>
          <a:scene3d>
            <a:camera prst="orthographicFront">
              <a:rot lat="0" lon="0" rev="18900000"/>
            </a:camera>
            <a:lightRig rig="threePt" dir="t"/>
          </a:scene3d>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9" name="Rectangle 28"/>
          <p:cNvSpPr/>
          <p:nvPr/>
        </p:nvSpPr>
        <p:spPr bwMode="auto">
          <a:xfrm>
            <a:off x="5632024" y="1556021"/>
            <a:ext cx="216024" cy="360040"/>
          </a:xfrm>
          <a:prstGeom prst="rect">
            <a:avLst/>
          </a:prstGeom>
          <a:solidFill>
            <a:schemeClr val="tx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30" name="Rectangle 29"/>
          <p:cNvSpPr/>
          <p:nvPr/>
        </p:nvSpPr>
        <p:spPr>
          <a:xfrm>
            <a:off x="5868144" y="1562725"/>
            <a:ext cx="1184940" cy="369332"/>
          </a:xfrm>
          <a:prstGeom prst="rect">
            <a:avLst/>
          </a:prstGeom>
        </p:spPr>
        <p:txBody>
          <a:bodyPr wrap="none">
            <a:spAutoFit/>
          </a:bodyPr>
          <a:lstStyle/>
          <a:p>
            <a:r>
              <a:rPr lang="en-US" dirty="0" smtClean="0">
                <a:sym typeface="Symbol"/>
              </a:rPr>
              <a:t>CCD cam</a:t>
            </a:r>
            <a:endParaRPr lang="nl-NL" dirty="0"/>
          </a:p>
        </p:txBody>
      </p:sp>
      <p:sp>
        <p:nvSpPr>
          <p:cNvPr id="36" name="Rounded Rectangular Callout 35"/>
          <p:cNvSpPr/>
          <p:nvPr/>
        </p:nvSpPr>
        <p:spPr bwMode="auto">
          <a:xfrm>
            <a:off x="5655568" y="3293368"/>
            <a:ext cx="2319536" cy="1300336"/>
          </a:xfrm>
          <a:prstGeom prst="wedgeRoundRectCallout">
            <a:avLst>
              <a:gd name="adj1" fmla="val -65766"/>
              <a:gd name="adj2" fmla="val -65628"/>
              <a:gd name="adj3" fmla="val 16667"/>
            </a:avLst>
          </a:prstGeom>
          <a:solidFill>
            <a:schemeClr val="bg1"/>
          </a:solidFill>
          <a:ln w="31750">
            <a:solidFill>
              <a:schemeClr val="tx1"/>
            </a:solidFill>
            <a:prstDash val="lgDash"/>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dirty="0" smtClean="0">
              <a:ln>
                <a:noFill/>
              </a:ln>
              <a:solidFill>
                <a:schemeClr val="tx1"/>
              </a:solidFill>
              <a:effectLst/>
              <a:latin typeface="Arial" charset="0"/>
            </a:endParaRPr>
          </a:p>
        </p:txBody>
      </p:sp>
      <p:sp>
        <p:nvSpPr>
          <p:cNvPr id="34" name="Rectangle 33"/>
          <p:cNvSpPr/>
          <p:nvPr/>
        </p:nvSpPr>
        <p:spPr>
          <a:xfrm>
            <a:off x="5950259" y="2930877"/>
            <a:ext cx="1608133" cy="369332"/>
          </a:xfrm>
          <a:prstGeom prst="rect">
            <a:avLst/>
          </a:prstGeom>
          <a:solidFill>
            <a:schemeClr val="bg1"/>
          </a:solidFill>
        </p:spPr>
        <p:txBody>
          <a:bodyPr wrap="none">
            <a:spAutoFit/>
          </a:bodyPr>
          <a:lstStyle/>
          <a:p>
            <a:r>
              <a:rPr lang="en-US" dirty="0" smtClean="0">
                <a:sym typeface="Symbol"/>
              </a:rPr>
              <a:t>Act like a lens</a:t>
            </a:r>
            <a:endParaRPr lang="nl-NL" dirty="0"/>
          </a:p>
        </p:txBody>
      </p:sp>
      <p:pic>
        <p:nvPicPr>
          <p:cNvPr id="25" name="Picture 24" descr="plasmalens.jpg"/>
          <p:cNvPicPr/>
          <p:nvPr/>
        </p:nvPicPr>
        <p:blipFill>
          <a:blip r:embed="rId3" cstate="print"/>
          <a:stretch>
            <a:fillRect/>
          </a:stretch>
        </p:blipFill>
        <p:spPr>
          <a:xfrm>
            <a:off x="5943600" y="3581400"/>
            <a:ext cx="1958719" cy="948464"/>
          </a:xfrm>
          <a:prstGeom prst="rect">
            <a:avLst/>
          </a:prstGeom>
        </p:spPr>
      </p:pic>
      <p:sp>
        <p:nvSpPr>
          <p:cNvPr id="38" name="Rectangle 37"/>
          <p:cNvSpPr/>
          <p:nvPr/>
        </p:nvSpPr>
        <p:spPr bwMode="auto">
          <a:xfrm>
            <a:off x="2267744" y="2210797"/>
            <a:ext cx="199955" cy="648072"/>
          </a:xfrm>
          <a:prstGeom prst="rect">
            <a:avLst/>
          </a:prstGeom>
          <a:solidFill>
            <a:schemeClr val="bg2">
              <a:lumMod val="7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2555776" y="2210797"/>
            <a:ext cx="199955" cy="648072"/>
          </a:xfrm>
          <a:prstGeom prst="rect">
            <a:avLst/>
          </a:prstGeom>
          <a:solidFill>
            <a:schemeClr val="bg2">
              <a:lumMod val="7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50" name="Rectangle 49"/>
          <p:cNvSpPr/>
          <p:nvPr/>
        </p:nvSpPr>
        <p:spPr>
          <a:xfrm>
            <a:off x="6192688" y="5055040"/>
            <a:ext cx="2915816" cy="1554272"/>
          </a:xfrm>
          <a:prstGeom prst="rect">
            <a:avLst/>
          </a:prstGeom>
          <a:solidFill>
            <a:schemeClr val="bg1"/>
          </a:solidFill>
          <a:ln>
            <a:solidFill>
              <a:schemeClr val="bg1"/>
            </a:solidFill>
          </a:ln>
        </p:spPr>
        <p:txBody>
          <a:bodyPr wrap="square">
            <a:spAutoFit/>
          </a:bodyPr>
          <a:lstStyle/>
          <a:p>
            <a:r>
              <a:rPr lang="en-US" sz="1900" dirty="0" smtClean="0">
                <a:sym typeface="Symbol"/>
              </a:rPr>
              <a:t>Electron beam spot on </a:t>
            </a:r>
            <a:r>
              <a:rPr lang="en-US" sz="1900" dirty="0" err="1" smtClean="0">
                <a:sym typeface="Symbol"/>
              </a:rPr>
              <a:t>lanex</a:t>
            </a:r>
            <a:r>
              <a:rPr lang="en-US" sz="1900" dirty="0" smtClean="0">
                <a:sym typeface="Symbol"/>
              </a:rPr>
              <a:t> versus injection delay with respect to the discharge current</a:t>
            </a:r>
          </a:p>
          <a:p>
            <a:endParaRPr lang="nl-NL" sz="1900" dirty="0"/>
          </a:p>
        </p:txBody>
      </p:sp>
      <p:sp>
        <p:nvSpPr>
          <p:cNvPr id="51" name="Rounded Rectangle 50"/>
          <p:cNvSpPr/>
          <p:nvPr/>
        </p:nvSpPr>
        <p:spPr bwMode="auto">
          <a:xfrm>
            <a:off x="82056" y="5004800"/>
            <a:ext cx="8964488" cy="1584176"/>
          </a:xfrm>
          <a:prstGeom prst="roundRect">
            <a:avLst/>
          </a:prstGeom>
          <a:noFill/>
          <a:ln w="31750">
            <a:solidFill>
              <a:schemeClr val="tx1"/>
            </a:solidFill>
            <a:prstDash val="lgDash"/>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56" name="Right Arrow 55"/>
          <p:cNvSpPr/>
          <p:nvPr/>
        </p:nvSpPr>
        <p:spPr bwMode="auto">
          <a:xfrm>
            <a:off x="3317720" y="2468685"/>
            <a:ext cx="360040" cy="144016"/>
          </a:xfrm>
          <a:prstGeom prst="rightArrow">
            <a:avLst/>
          </a:pr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sp>
        <p:nvSpPr>
          <p:cNvPr id="57" name="Oval 56"/>
          <p:cNvSpPr/>
          <p:nvPr/>
        </p:nvSpPr>
        <p:spPr bwMode="auto">
          <a:xfrm flipH="1">
            <a:off x="3189331" y="2468685"/>
            <a:ext cx="45719" cy="144016"/>
          </a:xfrm>
          <a:prstGeom prst="ellipse">
            <a:avLst/>
          </a:pr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charset="0"/>
            </a:endParaRPr>
          </a:p>
        </p:txBody>
      </p:sp>
      <p:pic>
        <p:nvPicPr>
          <p:cNvPr id="58" name="Picture 57" descr="discharge current.bmp"/>
          <p:cNvPicPr>
            <a:picLocks noChangeAspect="1"/>
          </p:cNvPicPr>
          <p:nvPr/>
        </p:nvPicPr>
        <p:blipFill>
          <a:blip r:embed="rId4" cstate="print"/>
          <a:srcRect l="4918" r="4918" b="6430"/>
          <a:stretch>
            <a:fillRect/>
          </a:stretch>
        </p:blipFill>
        <p:spPr>
          <a:xfrm>
            <a:off x="2362200" y="3048000"/>
            <a:ext cx="2474168" cy="1946547"/>
          </a:xfrm>
          <a:prstGeom prst="rect">
            <a:avLst/>
          </a:prstGeom>
        </p:spPr>
      </p:pic>
      <p:pic>
        <p:nvPicPr>
          <p:cNvPr id="59" name="Picture 58" descr="1E-5_2016-10-18_03h-43m-32s_original.png"/>
          <p:cNvPicPr>
            <a:picLocks noChangeAspect="1"/>
          </p:cNvPicPr>
          <p:nvPr/>
        </p:nvPicPr>
        <p:blipFill>
          <a:blip r:embed="rId5" cstate="print"/>
          <a:srcRect l="50000" t="22531" r="20075" b="37322"/>
          <a:stretch>
            <a:fillRect/>
          </a:stretch>
        </p:blipFill>
        <p:spPr>
          <a:xfrm>
            <a:off x="251520" y="5229200"/>
            <a:ext cx="1255981" cy="1255955"/>
          </a:xfrm>
          <a:prstGeom prst="rect">
            <a:avLst/>
          </a:prstGeom>
        </p:spPr>
      </p:pic>
      <p:pic>
        <p:nvPicPr>
          <p:cNvPr id="60" name="Picture 59" descr="1.1E-6_2016-10-18_03h-54m-15s_original.png"/>
          <p:cNvPicPr>
            <a:picLocks noChangeAspect="1"/>
          </p:cNvPicPr>
          <p:nvPr/>
        </p:nvPicPr>
        <p:blipFill>
          <a:blip r:embed="rId6" cstate="print"/>
          <a:srcRect l="54725" t="23587" r="14563" b="36266"/>
          <a:stretch>
            <a:fillRect/>
          </a:stretch>
        </p:blipFill>
        <p:spPr>
          <a:xfrm>
            <a:off x="1763688" y="5229200"/>
            <a:ext cx="1289012" cy="1255955"/>
          </a:xfrm>
          <a:prstGeom prst="rect">
            <a:avLst/>
          </a:prstGeom>
        </p:spPr>
      </p:pic>
      <p:pic>
        <p:nvPicPr>
          <p:cNvPr id="61" name="Picture 60" descr="4.0E-7_2016-10-18_03h-58m-41s_original.png"/>
          <p:cNvPicPr>
            <a:picLocks noChangeAspect="1"/>
          </p:cNvPicPr>
          <p:nvPr/>
        </p:nvPicPr>
        <p:blipFill>
          <a:blip r:embed="rId7" cstate="print"/>
          <a:srcRect l="50000" t="22531" r="20075" b="37322"/>
          <a:stretch>
            <a:fillRect/>
          </a:stretch>
        </p:blipFill>
        <p:spPr>
          <a:xfrm>
            <a:off x="3275856" y="5229200"/>
            <a:ext cx="1255981" cy="1255955"/>
          </a:xfrm>
          <a:prstGeom prst="rect">
            <a:avLst/>
          </a:prstGeom>
        </p:spPr>
      </p:pic>
      <p:pic>
        <p:nvPicPr>
          <p:cNvPr id="62" name="Picture 61" descr="2.0E-7_2016-10-18_04h-00m-21s_original.png"/>
          <p:cNvPicPr>
            <a:picLocks noChangeAspect="1"/>
          </p:cNvPicPr>
          <p:nvPr/>
        </p:nvPicPr>
        <p:blipFill>
          <a:blip r:embed="rId8" cstate="print"/>
          <a:srcRect l="50000" t="23587" r="20075" b="36266"/>
          <a:stretch>
            <a:fillRect/>
          </a:stretch>
        </p:blipFill>
        <p:spPr>
          <a:xfrm>
            <a:off x="4788024" y="5229200"/>
            <a:ext cx="1255981" cy="1255955"/>
          </a:xfrm>
          <a:prstGeom prst="rect">
            <a:avLst/>
          </a:prstGeom>
        </p:spPr>
      </p:pic>
      <p:sp>
        <p:nvSpPr>
          <p:cNvPr id="63" name="TextBox 62"/>
          <p:cNvSpPr txBox="1"/>
          <p:nvPr/>
        </p:nvSpPr>
        <p:spPr bwMode="auto">
          <a:xfrm>
            <a:off x="1107269" y="6175352"/>
            <a:ext cx="369310" cy="279180"/>
          </a:xfrm>
          <a:prstGeom prst="rect">
            <a:avLst/>
          </a:prstGeom>
          <a:solidFill>
            <a:schemeClr val="bg1"/>
          </a:solid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(a)</a:t>
            </a:r>
            <a:endParaRPr lang="nl-NL" sz="1200" b="1" dirty="0" smtClean="0"/>
          </a:p>
        </p:txBody>
      </p:sp>
      <p:sp>
        <p:nvSpPr>
          <p:cNvPr id="64" name="TextBox 63"/>
          <p:cNvSpPr txBox="1"/>
          <p:nvPr/>
        </p:nvSpPr>
        <p:spPr bwMode="auto">
          <a:xfrm>
            <a:off x="2647909" y="6174156"/>
            <a:ext cx="378928" cy="279180"/>
          </a:xfrm>
          <a:prstGeom prst="rect">
            <a:avLst/>
          </a:prstGeom>
          <a:solidFill>
            <a:schemeClr val="bg1"/>
          </a:solid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(b)</a:t>
            </a:r>
            <a:endParaRPr lang="nl-NL" sz="1200" b="1" dirty="0" smtClean="0"/>
          </a:p>
        </p:txBody>
      </p:sp>
      <p:sp>
        <p:nvSpPr>
          <p:cNvPr id="65" name="TextBox 64"/>
          <p:cNvSpPr txBox="1"/>
          <p:nvPr/>
        </p:nvSpPr>
        <p:spPr bwMode="auto">
          <a:xfrm>
            <a:off x="4119885" y="6165304"/>
            <a:ext cx="378928" cy="279180"/>
          </a:xfrm>
          <a:prstGeom prst="rect">
            <a:avLst/>
          </a:prstGeom>
          <a:solidFill>
            <a:schemeClr val="bg1"/>
          </a:solid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(c)</a:t>
            </a:r>
            <a:endParaRPr lang="nl-NL" sz="1200" b="1" dirty="0" smtClean="0"/>
          </a:p>
        </p:txBody>
      </p:sp>
      <p:sp>
        <p:nvSpPr>
          <p:cNvPr id="66" name="TextBox 65"/>
          <p:cNvSpPr txBox="1"/>
          <p:nvPr/>
        </p:nvSpPr>
        <p:spPr bwMode="auto">
          <a:xfrm>
            <a:off x="5632053" y="6175352"/>
            <a:ext cx="378928" cy="279180"/>
          </a:xfrm>
          <a:prstGeom prst="rect">
            <a:avLst/>
          </a:prstGeom>
          <a:solidFill>
            <a:schemeClr val="bg1"/>
          </a:solid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(d)</a:t>
            </a:r>
            <a:endParaRPr lang="nl-NL" sz="1200" b="1" dirty="0" smtClean="0"/>
          </a:p>
        </p:txBody>
      </p:sp>
      <p:sp>
        <p:nvSpPr>
          <p:cNvPr id="67" name="TextBox 66"/>
          <p:cNvSpPr txBox="1"/>
          <p:nvPr/>
        </p:nvSpPr>
        <p:spPr bwMode="auto">
          <a:xfrm>
            <a:off x="1676400" y="2667000"/>
            <a:ext cx="378928" cy="279180"/>
          </a:xfrm>
          <a:prstGeom prst="rect">
            <a:avLst/>
          </a:prstGeom>
          <a:no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(a)</a:t>
            </a:r>
            <a:endParaRPr lang="nl-NL" sz="1200" b="1" dirty="0" smtClean="0"/>
          </a:p>
        </p:txBody>
      </p:sp>
      <p:sp>
        <p:nvSpPr>
          <p:cNvPr id="68" name="TextBox 67"/>
          <p:cNvSpPr txBox="1"/>
          <p:nvPr/>
        </p:nvSpPr>
        <p:spPr bwMode="auto">
          <a:xfrm>
            <a:off x="2731637" y="2636912"/>
            <a:ext cx="378928" cy="279180"/>
          </a:xfrm>
          <a:prstGeom prst="rect">
            <a:avLst/>
          </a:prstGeom>
          <a:noFill/>
          <a:ln w="9525">
            <a:noFill/>
            <a:round/>
            <a:headEnd/>
            <a:tailEnd/>
          </a:ln>
          <a:effectLst/>
        </p:spPr>
        <p:txBody>
          <a:bodyPr wrap="none" lIns="90000" tIns="46800" rIns="90000" bIns="46800" rtlCol="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b="1" dirty="0" smtClean="0"/>
              <a:t>(b)</a:t>
            </a:r>
            <a:endParaRPr lang="nl-NL" sz="1200" b="1" dirty="0" smtClean="0"/>
          </a:p>
        </p:txBody>
      </p:sp>
      <p:pic>
        <p:nvPicPr>
          <p:cNvPr id="2" name="Image 1"/>
          <p:cNvPicPr>
            <a:picLocks noChangeAspect="1"/>
          </p:cNvPicPr>
          <p:nvPr/>
        </p:nvPicPr>
        <p:blipFill>
          <a:blip r:embed="rId9"/>
          <a:stretch>
            <a:fillRect/>
          </a:stretch>
        </p:blipFill>
        <p:spPr>
          <a:xfrm>
            <a:off x="6440956" y="6267680"/>
            <a:ext cx="2703044" cy="590320"/>
          </a:xfrm>
          <a:prstGeom prst="rect">
            <a:avLst/>
          </a:prstGeom>
        </p:spPr>
      </p:pic>
    </p:spTree>
    <p:extLst>
      <p:ext uri="{BB962C8B-B14F-4D97-AF65-F5344CB8AC3E}">
        <p14:creationId xmlns:p14="http://schemas.microsoft.com/office/powerpoint/2010/main" val="264274757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Missions of ANAC2	</a:t>
            </a:r>
            <a:endParaRPr lang="en-GB" dirty="0"/>
          </a:p>
        </p:txBody>
      </p:sp>
      <p:sp>
        <p:nvSpPr>
          <p:cNvPr id="3" name="Content Placeholder 2"/>
          <p:cNvSpPr>
            <a:spLocks noGrp="1"/>
          </p:cNvSpPr>
          <p:nvPr>
            <p:ph idx="1"/>
          </p:nvPr>
        </p:nvSpPr>
        <p:spPr>
          <a:xfrm>
            <a:off x="381000" y="1524000"/>
            <a:ext cx="8382000" cy="5257800"/>
          </a:xfrm>
        </p:spPr>
        <p:txBody>
          <a:bodyPr>
            <a:normAutofit fontScale="25000" lnSpcReduction="20000"/>
          </a:bodyPr>
          <a:lstStyle/>
          <a:p>
            <a:pPr marL="0" indent="0">
              <a:buNone/>
            </a:pPr>
            <a:endParaRPr lang="en-GB" dirty="0" smtClean="0"/>
          </a:p>
          <a:p>
            <a:pPr marL="0" indent="0">
              <a:buNone/>
            </a:pPr>
            <a:r>
              <a:rPr lang="en-US" sz="5600" b="1" i="1" dirty="0" smtClean="0">
                <a:solidFill>
                  <a:srgbClr val="BFE4FF"/>
                </a:solidFill>
              </a:rPr>
              <a:t>The Anac2 team : </a:t>
            </a:r>
          </a:p>
          <a:p>
            <a:pPr marL="0" indent="0">
              <a:buNone/>
            </a:pPr>
            <a:r>
              <a:rPr lang="en-US" sz="5600" dirty="0" smtClean="0">
                <a:solidFill>
                  <a:srgbClr val="BFE4FF"/>
                </a:solidFill>
              </a:rPr>
              <a:t>8 </a:t>
            </a:r>
            <a:r>
              <a:rPr lang="en-US" sz="5600" dirty="0">
                <a:solidFill>
                  <a:srgbClr val="BFE4FF"/>
                </a:solidFill>
              </a:rPr>
              <a:t>contractors, CNRS, DESY, UDUS, HZDR, INFN, LUND, STRATH, </a:t>
            </a:r>
            <a:r>
              <a:rPr lang="en-US" sz="5600" dirty="0" smtClean="0">
                <a:solidFill>
                  <a:srgbClr val="BFE4FF"/>
                </a:solidFill>
              </a:rPr>
              <a:t>UCL</a:t>
            </a:r>
            <a:r>
              <a:rPr lang="en-US" sz="5600" dirty="0">
                <a:solidFill>
                  <a:srgbClr val="BFE4FF"/>
                </a:solidFill>
              </a:rPr>
              <a:t>+ One invited CERN</a:t>
            </a:r>
            <a:r>
              <a:rPr lang="en-US" sz="5600" dirty="0" smtClean="0">
                <a:solidFill>
                  <a:srgbClr val="BFE4FF"/>
                </a:solidFill>
              </a:rPr>
              <a:t>. </a:t>
            </a:r>
          </a:p>
          <a:p>
            <a:endParaRPr lang="en-US" sz="5600" dirty="0" smtClean="0">
              <a:solidFill>
                <a:srgbClr val="BFE4FF"/>
              </a:solidFill>
            </a:endParaRPr>
          </a:p>
          <a:p>
            <a:pPr marL="0" indent="0">
              <a:buNone/>
            </a:pPr>
            <a:r>
              <a:rPr lang="en-US" sz="5600" b="1" i="1" dirty="0">
                <a:solidFill>
                  <a:srgbClr val="BFE4FF"/>
                </a:solidFill>
              </a:rPr>
              <a:t>Task 13.1. Coordination and </a:t>
            </a:r>
            <a:r>
              <a:rPr lang="en-US" sz="5600" b="1" i="1" dirty="0" smtClean="0">
                <a:solidFill>
                  <a:srgbClr val="BFE4FF"/>
                </a:solidFill>
              </a:rPr>
              <a:t>Communication (V. </a:t>
            </a:r>
            <a:r>
              <a:rPr lang="en-US" sz="5600" b="1" i="1" dirty="0" err="1" smtClean="0">
                <a:solidFill>
                  <a:srgbClr val="BFE4FF"/>
                </a:solidFill>
              </a:rPr>
              <a:t>Malka</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Coordination and scheduling of the WP tasks and WP budget follow-up</a:t>
            </a:r>
          </a:p>
          <a:p>
            <a:pPr marL="0" indent="0">
              <a:buNone/>
            </a:pPr>
            <a:r>
              <a:rPr lang="en-US" sz="5600" dirty="0">
                <a:solidFill>
                  <a:srgbClr val="BFE4FF"/>
                </a:solidFill>
              </a:rPr>
              <a:t>• Monitoring the work, informing the project management and participants within the JRA</a:t>
            </a:r>
          </a:p>
          <a:p>
            <a:pPr marL="0" indent="0">
              <a:buNone/>
            </a:pPr>
            <a:endParaRPr lang="en-US" sz="5600" b="1" i="1" dirty="0" smtClean="0">
              <a:solidFill>
                <a:srgbClr val="BFE4FF"/>
              </a:solidFill>
            </a:endParaRPr>
          </a:p>
          <a:p>
            <a:pPr marL="0" indent="0">
              <a:buNone/>
            </a:pPr>
            <a:r>
              <a:rPr lang="en-US" sz="5600" b="1" i="1" dirty="0" smtClean="0">
                <a:solidFill>
                  <a:srgbClr val="BFE4FF"/>
                </a:solidFill>
              </a:rPr>
              <a:t>Task </a:t>
            </a:r>
            <a:r>
              <a:rPr lang="en-US" sz="5600" b="1" i="1" dirty="0">
                <a:solidFill>
                  <a:srgbClr val="BFE4FF"/>
                </a:solidFill>
              </a:rPr>
              <a:t>13.2. Achievement of high brightness electron beam with laser plasma </a:t>
            </a:r>
            <a:r>
              <a:rPr lang="en-US" sz="5600" b="1" i="1" dirty="0" smtClean="0">
                <a:solidFill>
                  <a:srgbClr val="BFE4FF"/>
                </a:solidFill>
              </a:rPr>
              <a:t>accelerators (O. </a:t>
            </a:r>
            <a:r>
              <a:rPr lang="en-US" sz="5600" b="1" i="1" dirty="0" err="1" smtClean="0">
                <a:solidFill>
                  <a:srgbClr val="BFE4FF"/>
                </a:solidFill>
              </a:rPr>
              <a:t>Lundh</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Feasibility study of external injection done at INFN and HFZD</a:t>
            </a:r>
          </a:p>
          <a:p>
            <a:pPr marL="0" indent="0">
              <a:buNone/>
            </a:pPr>
            <a:r>
              <a:rPr lang="en-US" sz="5600" dirty="0">
                <a:solidFill>
                  <a:srgbClr val="BFE4FF"/>
                </a:solidFill>
              </a:rPr>
              <a:t>• Optical injection done at LOA and LLC</a:t>
            </a:r>
          </a:p>
          <a:p>
            <a:pPr marL="0" indent="0">
              <a:buNone/>
            </a:pPr>
            <a:r>
              <a:rPr lang="en-US" sz="5600" dirty="0">
                <a:solidFill>
                  <a:srgbClr val="BFE4FF"/>
                </a:solidFill>
              </a:rPr>
              <a:t>• Two stage laser plasma accelerator done at STRATH</a:t>
            </a:r>
          </a:p>
          <a:p>
            <a:pPr marL="0" indent="0">
              <a:buNone/>
            </a:pPr>
            <a:endParaRPr lang="it-IT" sz="5600" b="1" i="1" dirty="0" smtClean="0"/>
          </a:p>
          <a:p>
            <a:pPr marL="0" indent="0">
              <a:buNone/>
            </a:pPr>
            <a:r>
              <a:rPr lang="it-IT" sz="5600" b="1" i="1" dirty="0" smtClean="0"/>
              <a:t>Task </a:t>
            </a:r>
            <a:r>
              <a:rPr lang="it-IT" sz="5600" b="1" i="1" dirty="0"/>
              <a:t>13.3. Ultra-fast </a:t>
            </a:r>
            <a:r>
              <a:rPr lang="it-IT" sz="5600" b="1" i="1" dirty="0" err="1"/>
              <a:t>accelerator</a:t>
            </a:r>
            <a:r>
              <a:rPr lang="it-IT" sz="5600" b="1" i="1" dirty="0"/>
              <a:t> </a:t>
            </a:r>
            <a:r>
              <a:rPr lang="it-IT" sz="5600" b="1" i="1" dirty="0" smtClean="0"/>
              <a:t>science (H. </a:t>
            </a:r>
            <a:r>
              <a:rPr lang="it-IT" sz="5600" b="1" i="1" dirty="0" err="1" smtClean="0"/>
              <a:t>Schlarb</a:t>
            </a:r>
            <a:r>
              <a:rPr lang="it-IT" sz="5600" b="1" i="1" dirty="0" smtClean="0"/>
              <a:t>)</a:t>
            </a:r>
            <a:endParaRPr lang="it-IT" sz="5600" b="1" i="1" dirty="0"/>
          </a:p>
          <a:p>
            <a:pPr marL="0" indent="0">
              <a:buNone/>
            </a:pPr>
            <a:r>
              <a:rPr lang="en-US" sz="5600" dirty="0"/>
              <a:t>• Digital intra-bunch-train feedback for femtosecond arrival-time control of electron bunches</a:t>
            </a:r>
          </a:p>
          <a:p>
            <a:pPr marL="0" indent="0">
              <a:buNone/>
            </a:pPr>
            <a:r>
              <a:rPr lang="en-US" sz="5600" dirty="0"/>
              <a:t>• Determine opportunistic effects causing slow and fast femtosecond bunch arrival time variations at FLASH</a:t>
            </a:r>
          </a:p>
          <a:p>
            <a:pPr marL="0" indent="0">
              <a:buNone/>
            </a:pPr>
            <a:r>
              <a:rPr lang="en-US" sz="5600" dirty="0"/>
              <a:t>• Further improvements of the low level RF regulation system for pulse superconducting accelerators towards</a:t>
            </a:r>
          </a:p>
          <a:p>
            <a:pPr marL="0" indent="0">
              <a:buNone/>
            </a:pPr>
            <a:r>
              <a:rPr lang="en-US" sz="5600" dirty="0" smtClean="0"/>
              <a:t>2.10</a:t>
            </a:r>
            <a:r>
              <a:rPr lang="en-US" sz="5600" baseline="30000" dirty="0" smtClean="0"/>
              <a:t>-5</a:t>
            </a:r>
            <a:r>
              <a:rPr lang="en-US" sz="5600" dirty="0" smtClean="0"/>
              <a:t> </a:t>
            </a:r>
            <a:r>
              <a:rPr lang="en-US" sz="5600" dirty="0"/>
              <a:t>field instability</a:t>
            </a:r>
          </a:p>
          <a:p>
            <a:pPr marL="0" indent="0">
              <a:buNone/>
            </a:pPr>
            <a:endParaRPr lang="en-US" sz="5600" b="1" i="1" dirty="0" smtClean="0"/>
          </a:p>
          <a:p>
            <a:pPr marL="0" indent="0">
              <a:buNone/>
            </a:pPr>
            <a:r>
              <a:rPr lang="en-US" sz="5600" b="1" i="1" dirty="0" smtClean="0">
                <a:solidFill>
                  <a:srgbClr val="BFE4FF"/>
                </a:solidFill>
              </a:rPr>
              <a:t>Task </a:t>
            </a:r>
            <a:r>
              <a:rPr lang="en-US" sz="5600" b="1" i="1" dirty="0">
                <a:solidFill>
                  <a:srgbClr val="BFE4FF"/>
                </a:solidFill>
              </a:rPr>
              <a:t>13.4. Modulation of long </a:t>
            </a:r>
            <a:r>
              <a:rPr lang="en-US" sz="5600" b="1" i="1" dirty="0" smtClean="0">
                <a:solidFill>
                  <a:srgbClr val="BFE4FF"/>
                </a:solidFill>
              </a:rPr>
              <a:t>plasmas (M. Wing)</a:t>
            </a:r>
            <a:endParaRPr lang="en-US" sz="5600" b="1" i="1" dirty="0">
              <a:solidFill>
                <a:srgbClr val="BFE4FF"/>
              </a:solidFill>
            </a:endParaRPr>
          </a:p>
          <a:p>
            <a:pPr marL="0" indent="0">
              <a:buNone/>
            </a:pPr>
            <a:r>
              <a:rPr lang="en-US" sz="5600" dirty="0">
                <a:solidFill>
                  <a:srgbClr val="BFE4FF"/>
                </a:solidFill>
              </a:rPr>
              <a:t>• Concept for plasma cells for beam acceleration with a length of equal or above 10m</a:t>
            </a:r>
          </a:p>
          <a:p>
            <a:pPr marL="0" indent="0">
              <a:buNone/>
            </a:pPr>
            <a:r>
              <a:rPr lang="en-US" sz="5600" dirty="0">
                <a:solidFill>
                  <a:srgbClr val="BFE4FF"/>
                </a:solidFill>
              </a:rPr>
              <a:t>• Understand instabilities and modulations in long plasma, driver and accelerated beam</a:t>
            </a:r>
          </a:p>
          <a:p>
            <a:pPr marL="0" indent="0">
              <a:buNone/>
            </a:pPr>
            <a:r>
              <a:rPr lang="en-US" sz="5600" dirty="0">
                <a:solidFill>
                  <a:srgbClr val="BFE4FF"/>
                </a:solidFill>
              </a:rPr>
              <a:t>• Prototyping and development of diagnostics for long plasma cells to be used in CERN experiment testing</a:t>
            </a:r>
          </a:p>
          <a:p>
            <a:pPr marL="0" indent="0">
              <a:buNone/>
            </a:pPr>
            <a:r>
              <a:rPr lang="en-US" sz="5600" dirty="0">
                <a:solidFill>
                  <a:srgbClr val="BFE4FF"/>
                </a:solidFill>
              </a:rPr>
              <a:t>proton-driven plasma </a:t>
            </a:r>
            <a:r>
              <a:rPr lang="en-US" sz="5600" dirty="0" err="1">
                <a:solidFill>
                  <a:srgbClr val="BFE4FF"/>
                </a:solidFill>
              </a:rPr>
              <a:t>wakefield</a:t>
            </a:r>
            <a:r>
              <a:rPr lang="en-US" sz="5600" dirty="0">
                <a:solidFill>
                  <a:srgbClr val="BFE4FF"/>
                </a:solidFill>
              </a:rPr>
              <a:t> acceleration</a:t>
            </a:r>
          </a:p>
          <a:p>
            <a:pPr marL="0" indent="0">
              <a:buNone/>
            </a:pPr>
            <a:endParaRPr lang="en-GB" sz="3300" dirty="0"/>
          </a:p>
        </p:txBody>
      </p:sp>
      <p:sp>
        <p:nvSpPr>
          <p:cNvPr id="4" name="ZoneTexte 3"/>
          <p:cNvSpPr txBox="1"/>
          <p:nvPr/>
        </p:nvSpPr>
        <p:spPr>
          <a:xfrm>
            <a:off x="1961444" y="2737556"/>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57268052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Image 8"/>
          <p:cNvPicPr>
            <a:picLocks noChangeAspect="1"/>
          </p:cNvPicPr>
          <p:nvPr/>
        </p:nvPicPr>
        <p:blipFill rotWithShape="1">
          <a:blip r:embed="rId3"/>
          <a:srcRect r="2817" b="6897"/>
          <a:stretch/>
        </p:blipFill>
        <p:spPr>
          <a:xfrm>
            <a:off x="7391400" y="6172200"/>
            <a:ext cx="1752600" cy="685800"/>
          </a:xfrm>
          <a:prstGeom prst="rect">
            <a:avLst/>
          </a:prstGeom>
        </p:spPr>
      </p:pic>
      <p:sp>
        <p:nvSpPr>
          <p:cNvPr id="5" name="Title 1"/>
          <p:cNvSpPr txBox="1">
            <a:spLocks/>
          </p:cNvSpPr>
          <p:nvPr/>
        </p:nvSpPr>
        <p:spPr>
          <a:xfrm>
            <a:off x="2438400" y="274638"/>
            <a:ext cx="7772400" cy="10207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3600" dirty="0" smtClean="0"/>
              <a:t>WP13.3 DESY Final Results</a:t>
            </a:r>
            <a:endParaRPr lang="en-GB" sz="4000" dirty="0"/>
          </a:p>
        </p:txBody>
      </p:sp>
      <p:sp>
        <p:nvSpPr>
          <p:cNvPr id="7" name="Content Placeholder 2"/>
          <p:cNvSpPr>
            <a:spLocks noGrp="1"/>
          </p:cNvSpPr>
          <p:nvPr>
            <p:ph idx="1"/>
          </p:nvPr>
        </p:nvSpPr>
        <p:spPr>
          <a:xfrm>
            <a:off x="152400" y="1524000"/>
            <a:ext cx="8775700" cy="5080000"/>
          </a:xfrm>
        </p:spPr>
        <p:txBody>
          <a:bodyPr>
            <a:normAutofit/>
          </a:bodyPr>
          <a:lstStyle/>
          <a:p>
            <a:pPr marL="0" indent="0">
              <a:spcBef>
                <a:spcPct val="50000"/>
              </a:spcBef>
              <a:buNone/>
            </a:pPr>
            <a:r>
              <a:rPr lang="en-GB" sz="2000" b="1" dirty="0" smtClean="0"/>
              <a:t>H</a:t>
            </a:r>
            <a:r>
              <a:rPr lang="en-GB" sz="2000" b="1" dirty="0"/>
              <a:t>. </a:t>
            </a:r>
            <a:r>
              <a:rPr lang="en-GB" sz="2000" b="1" dirty="0" err="1"/>
              <a:t>Schlarb</a:t>
            </a:r>
            <a:r>
              <a:rPr lang="en-GB" sz="2000" b="1" dirty="0"/>
              <a:t>, S. Pfeiffer, </a:t>
            </a:r>
            <a:r>
              <a:rPr lang="en-GB" sz="2000" b="1" dirty="0" smtClean="0"/>
              <a:t>M</a:t>
            </a:r>
            <a:r>
              <a:rPr lang="en-GB" sz="2000" b="1" dirty="0"/>
              <a:t>. </a:t>
            </a:r>
            <a:r>
              <a:rPr lang="en-GB" sz="2000" b="1" dirty="0" err="1"/>
              <a:t>Fakhari</a:t>
            </a:r>
            <a:r>
              <a:rPr lang="en-GB" sz="2000" b="1" dirty="0"/>
              <a:t>  </a:t>
            </a:r>
            <a:r>
              <a:rPr lang="en-GB" sz="2000" b="1" dirty="0" smtClean="0"/>
              <a:t>(</a:t>
            </a:r>
            <a:r>
              <a:rPr lang="en-GB" sz="2000" i="1" dirty="0" smtClean="0"/>
              <a:t>Machine </a:t>
            </a:r>
            <a:r>
              <a:rPr lang="en-GB" sz="2000" i="1" dirty="0"/>
              <a:t>Beam Controls, </a:t>
            </a:r>
            <a:r>
              <a:rPr lang="en-GB" sz="2000" i="1" dirty="0" smtClean="0"/>
              <a:t>DESY)</a:t>
            </a:r>
          </a:p>
          <a:p>
            <a:pPr marL="0" lvl="1" indent="0">
              <a:lnSpc>
                <a:spcPct val="150000"/>
              </a:lnSpc>
              <a:spcBef>
                <a:spcPts val="0"/>
              </a:spcBef>
              <a:buClr>
                <a:srgbClr val="F28E00"/>
              </a:buClr>
              <a:buNone/>
            </a:pPr>
            <a:r>
              <a:rPr lang="en-GB" sz="1800" b="1" i="1" dirty="0" smtClean="0"/>
              <a:t>Goal/Question to be addressed:  </a:t>
            </a:r>
          </a:p>
          <a:p>
            <a:pPr marL="0" lvl="1" indent="0">
              <a:spcBef>
                <a:spcPts val="460"/>
              </a:spcBef>
              <a:buClr>
                <a:srgbClr val="F28E00"/>
              </a:buClr>
              <a:buNone/>
            </a:pPr>
            <a:r>
              <a:rPr lang="en-US" sz="1600" b="1" dirty="0" smtClean="0">
                <a:solidFill>
                  <a:srgbClr val="FF0000"/>
                </a:solidFill>
                <a:latin typeface="Arial" charset="0"/>
                <a:cs typeface="Arial" charset="0"/>
                <a:sym typeface="Arial" charset="0"/>
              </a:rPr>
              <a:t>What </a:t>
            </a:r>
            <a:r>
              <a:rPr lang="en-US" sz="1600" b="1" dirty="0">
                <a:solidFill>
                  <a:srgbClr val="FF0000"/>
                </a:solidFill>
                <a:latin typeface="Arial" charset="0"/>
                <a:cs typeface="Arial" charset="0"/>
                <a:sym typeface="Arial" charset="0"/>
              </a:rPr>
              <a:t>is the ultimate time stability reached in large scale accelerators</a:t>
            </a:r>
            <a:r>
              <a:rPr lang="en-US" sz="1600" b="1" dirty="0" smtClean="0">
                <a:solidFill>
                  <a:srgbClr val="FF0000"/>
                </a:solidFill>
                <a:latin typeface="Arial" charset="0"/>
                <a:cs typeface="Arial" charset="0"/>
                <a:sym typeface="Arial" charset="0"/>
              </a:rPr>
              <a:t>?</a:t>
            </a:r>
          </a:p>
          <a:p>
            <a:r>
              <a:rPr lang="de-DE" sz="2400" dirty="0" smtClean="0"/>
              <a:t>Studies at </a:t>
            </a:r>
            <a:r>
              <a:rPr lang="de-DE" sz="2400" dirty="0" err="1" smtClean="0"/>
              <a:t>the</a:t>
            </a:r>
            <a:r>
              <a:rPr lang="de-DE" sz="2400" dirty="0" smtClean="0"/>
              <a:t> Free-</a:t>
            </a:r>
            <a:r>
              <a:rPr lang="de-DE" sz="2400" dirty="0" err="1" smtClean="0"/>
              <a:t>electron</a:t>
            </a:r>
            <a:r>
              <a:rPr lang="de-DE" sz="2400" dirty="0" smtClean="0"/>
              <a:t> Laser in Hamburg</a:t>
            </a:r>
            <a:endParaRPr lang="en-US" sz="2400" dirty="0" smtClean="0"/>
          </a:p>
          <a:p>
            <a:r>
              <a:rPr lang="en-US" sz="2400" dirty="0" smtClean="0"/>
              <a:t>Ultra-fast beam-based </a:t>
            </a:r>
            <a:r>
              <a:rPr lang="en-US" sz="2400" dirty="0"/>
              <a:t>feedbacks for arrival time stabilization </a:t>
            </a:r>
            <a:r>
              <a:rPr lang="en-US" sz="2400" dirty="0" smtClean="0"/>
              <a:t>       (micro-second </a:t>
            </a:r>
            <a:r>
              <a:rPr lang="en-US" sz="2400" dirty="0"/>
              <a:t>bunch spacing) </a:t>
            </a:r>
          </a:p>
          <a:p>
            <a:pPr lvl="1"/>
            <a:r>
              <a:rPr lang="en-US" sz="1400" dirty="0"/>
              <a:t>including bunch arrival time (BAM) and compression feedback (BCM) </a:t>
            </a:r>
          </a:p>
          <a:p>
            <a:pPr marL="0" indent="0">
              <a:buNone/>
            </a:pPr>
            <a:r>
              <a:rPr lang="en-US" sz="2400" b="1" dirty="0">
                <a:sym typeface="Symbol"/>
              </a:rPr>
              <a:t>	</a:t>
            </a:r>
            <a:r>
              <a:rPr lang="en-US" sz="2400" b="1" dirty="0"/>
              <a:t> key feature of all </a:t>
            </a:r>
            <a:r>
              <a:rPr lang="en-US" sz="2400" b="1" dirty="0" smtClean="0"/>
              <a:t>linear Superconducting RF accelerators</a:t>
            </a:r>
            <a:endParaRPr lang="en-US" sz="800" dirty="0"/>
          </a:p>
          <a:p>
            <a:pPr marL="265113" lvl="1" indent="-265113">
              <a:spcBef>
                <a:spcPct val="50000"/>
              </a:spcBef>
              <a:buClr>
                <a:srgbClr val="F28E00"/>
              </a:buClr>
              <a:buFont typeface="Arial" pitchFamily="34" charset="0"/>
              <a:buChar char="&gt;"/>
            </a:pPr>
            <a:endParaRPr lang="en-US" sz="1400" b="1" dirty="0">
              <a:solidFill>
                <a:srgbClr val="FF0000"/>
              </a:solidFill>
              <a:latin typeface="Arial" charset="0"/>
              <a:cs typeface="Arial" charset="0"/>
              <a:sym typeface="Arial" charset="0"/>
            </a:endParaRPr>
          </a:p>
          <a:p>
            <a:pPr marL="265113" lvl="1" indent="-265113">
              <a:spcBef>
                <a:spcPct val="50000"/>
              </a:spcBef>
              <a:buClr>
                <a:srgbClr val="F28E00"/>
              </a:buClr>
              <a:buFont typeface="Arial" pitchFamily="34" charset="0"/>
              <a:buChar char="&gt;"/>
            </a:pPr>
            <a:endParaRPr lang="en-GB" sz="1600" b="1" i="1" dirty="0"/>
          </a:p>
          <a:p>
            <a:endParaRPr lang="en-US" sz="2400" dirty="0"/>
          </a:p>
        </p:txBody>
      </p:sp>
      <p:grpSp>
        <p:nvGrpSpPr>
          <p:cNvPr id="8" name="Group 13"/>
          <p:cNvGrpSpPr>
            <a:grpSpLocks/>
          </p:cNvGrpSpPr>
          <p:nvPr/>
        </p:nvGrpSpPr>
        <p:grpSpPr bwMode="auto">
          <a:xfrm>
            <a:off x="5219700" y="5954712"/>
            <a:ext cx="323850" cy="196850"/>
            <a:chOff x="5219700" y="2360833"/>
            <a:chExt cx="323850" cy="360363"/>
          </a:xfrm>
        </p:grpSpPr>
        <p:sp>
          <p:nvSpPr>
            <p:cNvPr id="9" name="Line 75"/>
            <p:cNvSpPr>
              <a:spLocks noChangeShapeType="1"/>
            </p:cNvSpPr>
            <p:nvPr/>
          </p:nvSpPr>
          <p:spPr bwMode="auto">
            <a:xfrm flipH="1">
              <a:off x="5219700" y="2360833"/>
              <a:ext cx="0" cy="287710"/>
            </a:xfrm>
            <a:prstGeom prst="line">
              <a:avLst/>
            </a:prstGeom>
            <a:noFill/>
            <a:ln w="19050">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0" name="Line 76"/>
            <p:cNvSpPr>
              <a:spLocks noChangeShapeType="1"/>
            </p:cNvSpPr>
            <p:nvPr/>
          </p:nvSpPr>
          <p:spPr bwMode="auto">
            <a:xfrm flipH="1">
              <a:off x="5543550" y="2360833"/>
              <a:ext cx="0" cy="360363"/>
            </a:xfrm>
            <a:prstGeom prst="line">
              <a:avLst/>
            </a:prstGeom>
            <a:noFill/>
            <a:ln w="19050">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grpSp>
      <p:sp>
        <p:nvSpPr>
          <p:cNvPr id="11" name="Line 67"/>
          <p:cNvSpPr>
            <a:spLocks noChangeShapeType="1"/>
          </p:cNvSpPr>
          <p:nvPr/>
        </p:nvSpPr>
        <p:spPr bwMode="auto">
          <a:xfrm flipH="1">
            <a:off x="2771495" y="5955777"/>
            <a:ext cx="0" cy="134937"/>
          </a:xfrm>
          <a:prstGeom prst="line">
            <a:avLst/>
          </a:prstGeom>
          <a:noFill/>
          <a:ln w="19050">
            <a:solidFill>
              <a:srgbClr val="99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2" name="Line 68"/>
          <p:cNvSpPr>
            <a:spLocks noChangeShapeType="1"/>
          </p:cNvSpPr>
          <p:nvPr/>
        </p:nvSpPr>
        <p:spPr bwMode="auto">
          <a:xfrm flipH="1">
            <a:off x="3091666" y="5955776"/>
            <a:ext cx="0" cy="187325"/>
          </a:xfrm>
          <a:prstGeom prst="line">
            <a:avLst/>
          </a:prstGeom>
          <a:noFill/>
          <a:ln w="19050">
            <a:solidFill>
              <a:srgbClr val="99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3" name="Line 4"/>
          <p:cNvSpPr>
            <a:spLocks noChangeShapeType="1"/>
          </p:cNvSpPr>
          <p:nvPr/>
        </p:nvSpPr>
        <p:spPr bwMode="auto">
          <a:xfrm flipV="1">
            <a:off x="2051050" y="5270500"/>
            <a:ext cx="144463" cy="107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4" name="Line 5"/>
          <p:cNvSpPr>
            <a:spLocks noChangeShapeType="1"/>
          </p:cNvSpPr>
          <p:nvPr/>
        </p:nvSpPr>
        <p:spPr bwMode="auto">
          <a:xfrm>
            <a:off x="2197100" y="5270500"/>
            <a:ext cx="2889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5" name="Line 6"/>
          <p:cNvSpPr>
            <a:spLocks noChangeShapeType="1"/>
          </p:cNvSpPr>
          <p:nvPr/>
        </p:nvSpPr>
        <p:spPr bwMode="auto">
          <a:xfrm>
            <a:off x="2486025" y="5270500"/>
            <a:ext cx="142875" cy="107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6" name="Line 7"/>
          <p:cNvSpPr>
            <a:spLocks noChangeShapeType="1"/>
          </p:cNvSpPr>
          <p:nvPr/>
        </p:nvSpPr>
        <p:spPr bwMode="auto">
          <a:xfrm>
            <a:off x="2625725" y="5378450"/>
            <a:ext cx="53975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17" name="AutoShape 8"/>
          <p:cNvSpPr>
            <a:spLocks noChangeArrowheads="1"/>
          </p:cNvSpPr>
          <p:nvPr/>
        </p:nvSpPr>
        <p:spPr bwMode="auto">
          <a:xfrm>
            <a:off x="466725" y="5233987"/>
            <a:ext cx="287338" cy="288925"/>
          </a:xfrm>
          <a:prstGeom prst="roundRect">
            <a:avLst>
              <a:gd name="adj" fmla="val 16667"/>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Gun</a:t>
            </a:r>
            <a:endParaRPr lang="en-GB" sz="1000" b="1">
              <a:solidFill>
                <a:srgbClr val="000000"/>
              </a:solidFill>
            </a:endParaRPr>
          </a:p>
        </p:txBody>
      </p:sp>
      <p:sp>
        <p:nvSpPr>
          <p:cNvPr id="18" name="AutoShape 9"/>
          <p:cNvSpPr>
            <a:spLocks noChangeArrowheads="1"/>
          </p:cNvSpPr>
          <p:nvPr/>
        </p:nvSpPr>
        <p:spPr bwMode="auto">
          <a:xfrm>
            <a:off x="935038" y="5233987"/>
            <a:ext cx="539750" cy="288925"/>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ACC1</a:t>
            </a:r>
            <a:endParaRPr lang="en-GB" sz="1000" b="1">
              <a:solidFill>
                <a:srgbClr val="000000"/>
              </a:solidFill>
            </a:endParaRPr>
          </a:p>
        </p:txBody>
      </p:sp>
      <p:sp>
        <p:nvSpPr>
          <p:cNvPr id="19" name="AutoShape 10"/>
          <p:cNvSpPr>
            <a:spLocks noChangeArrowheads="1"/>
          </p:cNvSpPr>
          <p:nvPr/>
        </p:nvSpPr>
        <p:spPr bwMode="auto">
          <a:xfrm>
            <a:off x="1481138" y="5270500"/>
            <a:ext cx="317500" cy="215900"/>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3</a:t>
            </a:r>
            <a:r>
              <a:rPr lang="en-US" sz="1000" b="1" baseline="30000">
                <a:solidFill>
                  <a:srgbClr val="000000"/>
                </a:solidFill>
              </a:rPr>
              <a:t>rd</a:t>
            </a:r>
            <a:endParaRPr lang="en-GB" sz="1000" b="1" baseline="30000">
              <a:solidFill>
                <a:srgbClr val="000000"/>
              </a:solidFill>
            </a:endParaRPr>
          </a:p>
        </p:txBody>
      </p:sp>
      <p:sp>
        <p:nvSpPr>
          <p:cNvPr id="20" name="AutoShape 11"/>
          <p:cNvSpPr>
            <a:spLocks noChangeArrowheads="1"/>
          </p:cNvSpPr>
          <p:nvPr/>
        </p:nvSpPr>
        <p:spPr bwMode="auto">
          <a:xfrm>
            <a:off x="3167063" y="5233987"/>
            <a:ext cx="539750" cy="288925"/>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ACC2</a:t>
            </a:r>
            <a:endParaRPr lang="en-GB" sz="1000" b="1">
              <a:solidFill>
                <a:srgbClr val="000000"/>
              </a:solidFill>
            </a:endParaRPr>
          </a:p>
        </p:txBody>
      </p:sp>
      <p:sp>
        <p:nvSpPr>
          <p:cNvPr id="21" name="AutoShape 12"/>
          <p:cNvSpPr>
            <a:spLocks noChangeArrowheads="1"/>
          </p:cNvSpPr>
          <p:nvPr/>
        </p:nvSpPr>
        <p:spPr bwMode="auto">
          <a:xfrm>
            <a:off x="3706813" y="5233987"/>
            <a:ext cx="539750" cy="288925"/>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ACC3</a:t>
            </a:r>
            <a:endParaRPr lang="en-GB" sz="1000" b="1">
              <a:solidFill>
                <a:srgbClr val="000000"/>
              </a:solidFill>
            </a:endParaRPr>
          </a:p>
        </p:txBody>
      </p:sp>
      <p:sp>
        <p:nvSpPr>
          <p:cNvPr id="22" name="Line 13"/>
          <p:cNvSpPr>
            <a:spLocks noChangeShapeType="1"/>
          </p:cNvSpPr>
          <p:nvPr/>
        </p:nvSpPr>
        <p:spPr bwMode="auto">
          <a:xfrm>
            <a:off x="4246563" y="5378450"/>
            <a:ext cx="10795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23" name="Line 14"/>
          <p:cNvSpPr>
            <a:spLocks noChangeShapeType="1"/>
          </p:cNvSpPr>
          <p:nvPr/>
        </p:nvSpPr>
        <p:spPr bwMode="auto">
          <a:xfrm flipV="1">
            <a:off x="4354513" y="5270500"/>
            <a:ext cx="252412" cy="107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24" name="Line 15"/>
          <p:cNvSpPr>
            <a:spLocks noChangeShapeType="1"/>
          </p:cNvSpPr>
          <p:nvPr/>
        </p:nvSpPr>
        <p:spPr bwMode="auto">
          <a:xfrm>
            <a:off x="4606925" y="5270500"/>
            <a:ext cx="32385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25" name="Line 16"/>
          <p:cNvSpPr>
            <a:spLocks noChangeShapeType="1"/>
          </p:cNvSpPr>
          <p:nvPr/>
        </p:nvSpPr>
        <p:spPr bwMode="auto">
          <a:xfrm flipV="1">
            <a:off x="4930775" y="5378450"/>
            <a:ext cx="215900" cy="107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26" name="Line 17"/>
          <p:cNvSpPr>
            <a:spLocks noChangeShapeType="1"/>
          </p:cNvSpPr>
          <p:nvPr/>
        </p:nvSpPr>
        <p:spPr bwMode="auto">
          <a:xfrm>
            <a:off x="5146675" y="5378450"/>
            <a:ext cx="23415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27" name="AutoShape 18"/>
          <p:cNvSpPr>
            <a:spLocks noChangeArrowheads="1"/>
          </p:cNvSpPr>
          <p:nvPr/>
        </p:nvSpPr>
        <p:spPr bwMode="auto">
          <a:xfrm>
            <a:off x="5699125" y="5233987"/>
            <a:ext cx="539750" cy="288925"/>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ACC4</a:t>
            </a:r>
            <a:endParaRPr lang="en-GB" sz="1000" b="1">
              <a:solidFill>
                <a:srgbClr val="000000"/>
              </a:solidFill>
            </a:endParaRPr>
          </a:p>
        </p:txBody>
      </p:sp>
      <p:sp>
        <p:nvSpPr>
          <p:cNvPr id="28" name="AutoShape 19"/>
          <p:cNvSpPr>
            <a:spLocks noChangeArrowheads="1"/>
          </p:cNvSpPr>
          <p:nvPr/>
        </p:nvSpPr>
        <p:spPr bwMode="auto">
          <a:xfrm>
            <a:off x="6456363" y="5233987"/>
            <a:ext cx="539750" cy="288925"/>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ACC7</a:t>
            </a:r>
            <a:endParaRPr lang="en-GB" sz="1000" b="1">
              <a:solidFill>
                <a:srgbClr val="000000"/>
              </a:solidFill>
            </a:endParaRPr>
          </a:p>
        </p:txBody>
      </p:sp>
      <p:sp>
        <p:nvSpPr>
          <p:cNvPr id="29" name="Text Box 20"/>
          <p:cNvSpPr txBox="1">
            <a:spLocks noChangeArrowheads="1"/>
          </p:cNvSpPr>
          <p:nvPr/>
        </p:nvSpPr>
        <p:spPr bwMode="auto">
          <a:xfrm rot="5400000">
            <a:off x="6158706" y="5026819"/>
            <a:ext cx="3079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spcBef>
                <a:spcPct val="0"/>
              </a:spcBef>
              <a:buClrTx/>
              <a:buFontTx/>
              <a:buNone/>
            </a:pPr>
            <a:r>
              <a:rPr lang="en-US" sz="3200">
                <a:solidFill>
                  <a:srgbClr val="000000"/>
                </a:solidFill>
              </a:rPr>
              <a:t>~</a:t>
            </a:r>
            <a:endParaRPr lang="en-GB" sz="3200">
              <a:solidFill>
                <a:srgbClr val="000000"/>
              </a:solidFill>
            </a:endParaRPr>
          </a:p>
        </p:txBody>
      </p:sp>
      <p:sp>
        <p:nvSpPr>
          <p:cNvPr id="30" name="Text Box 21"/>
          <p:cNvSpPr txBox="1">
            <a:spLocks noChangeArrowheads="1"/>
          </p:cNvSpPr>
          <p:nvPr/>
        </p:nvSpPr>
        <p:spPr bwMode="auto">
          <a:xfrm rot="5400000">
            <a:off x="6242844" y="5036344"/>
            <a:ext cx="3079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spcBef>
                <a:spcPct val="0"/>
              </a:spcBef>
              <a:buClrTx/>
              <a:buFontTx/>
              <a:buNone/>
            </a:pPr>
            <a:r>
              <a:rPr lang="en-US" sz="3200">
                <a:solidFill>
                  <a:srgbClr val="000000"/>
                </a:solidFill>
              </a:rPr>
              <a:t>~</a:t>
            </a:r>
            <a:endParaRPr lang="en-GB" sz="3200">
              <a:solidFill>
                <a:srgbClr val="000000"/>
              </a:solidFill>
            </a:endParaRPr>
          </a:p>
        </p:txBody>
      </p:sp>
      <p:sp>
        <p:nvSpPr>
          <p:cNvPr id="31" name="Line 22"/>
          <p:cNvSpPr>
            <a:spLocks noChangeShapeType="1"/>
          </p:cNvSpPr>
          <p:nvPr/>
        </p:nvSpPr>
        <p:spPr bwMode="auto">
          <a:xfrm>
            <a:off x="754063" y="5378450"/>
            <a:ext cx="180975" cy="4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32" name="Line 23"/>
          <p:cNvSpPr>
            <a:spLocks noChangeShapeType="1"/>
          </p:cNvSpPr>
          <p:nvPr/>
        </p:nvSpPr>
        <p:spPr bwMode="auto">
          <a:xfrm>
            <a:off x="7486650" y="5378450"/>
            <a:ext cx="252413" cy="1793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33" name="Line 24"/>
          <p:cNvSpPr>
            <a:spLocks noChangeShapeType="1"/>
          </p:cNvSpPr>
          <p:nvPr/>
        </p:nvSpPr>
        <p:spPr bwMode="auto">
          <a:xfrm>
            <a:off x="7739063" y="5557837"/>
            <a:ext cx="118903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34" name="Rectangle 33" descr="Dark vertical"/>
          <p:cNvSpPr>
            <a:spLocks noChangeArrowheads="1"/>
          </p:cNvSpPr>
          <p:nvPr/>
        </p:nvSpPr>
        <p:spPr bwMode="auto">
          <a:xfrm>
            <a:off x="8243888" y="5495925"/>
            <a:ext cx="323850" cy="107950"/>
          </a:xfrm>
          <a:prstGeom prst="rect">
            <a:avLst/>
          </a:prstGeom>
          <a:pattFill prst="dkVert">
            <a:fgClr>
              <a:srgbClr val="FF0000"/>
            </a:fgClr>
            <a:bgClr>
              <a:srgbClr val="00FF00"/>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ClrTx/>
              <a:buFontTx/>
              <a:buNone/>
              <a:defRPr/>
            </a:pPr>
            <a:endParaRPr lang="de-DE" sz="1800" dirty="0">
              <a:solidFill>
                <a:srgbClr val="000000"/>
              </a:solidFill>
              <a:latin typeface="Arial" charset="0"/>
              <a:ea typeface="+mn-ea"/>
            </a:endParaRPr>
          </a:p>
        </p:txBody>
      </p:sp>
      <p:sp>
        <p:nvSpPr>
          <p:cNvPr id="35" name="Rectangle 34" descr="Dark vertical"/>
          <p:cNvSpPr>
            <a:spLocks noChangeArrowheads="1"/>
          </p:cNvSpPr>
          <p:nvPr/>
        </p:nvSpPr>
        <p:spPr bwMode="auto">
          <a:xfrm>
            <a:off x="8601075" y="5495925"/>
            <a:ext cx="323850" cy="107950"/>
          </a:xfrm>
          <a:prstGeom prst="rect">
            <a:avLst/>
          </a:prstGeom>
          <a:pattFill prst="dkVert">
            <a:fgClr>
              <a:srgbClr val="FF0000"/>
            </a:fgClr>
            <a:bgClr>
              <a:srgbClr val="00FF00"/>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ClrTx/>
              <a:buFontTx/>
              <a:buNone/>
              <a:defRPr/>
            </a:pPr>
            <a:endParaRPr lang="de-DE" sz="1800" dirty="0">
              <a:solidFill>
                <a:srgbClr val="000000"/>
              </a:solidFill>
              <a:latin typeface="Arial" charset="0"/>
              <a:ea typeface="+mn-ea"/>
            </a:endParaRPr>
          </a:p>
        </p:txBody>
      </p:sp>
      <p:sp>
        <p:nvSpPr>
          <p:cNvPr id="36" name="Rectangle 28"/>
          <p:cNvSpPr>
            <a:spLocks noChangeArrowheads="1"/>
          </p:cNvSpPr>
          <p:nvPr/>
        </p:nvSpPr>
        <p:spPr bwMode="auto">
          <a:xfrm>
            <a:off x="2625725" y="5807075"/>
            <a:ext cx="287338" cy="144462"/>
          </a:xfrm>
          <a:prstGeom prst="rect">
            <a:avLst/>
          </a:prstGeom>
          <a:solidFill>
            <a:schemeClr val="accent2"/>
          </a:solidFill>
          <a:ln w="190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800" b="1">
                <a:solidFill>
                  <a:srgbClr val="FFFFFF"/>
                </a:solidFill>
              </a:rPr>
              <a:t>BAM</a:t>
            </a:r>
            <a:endParaRPr lang="en-GB" sz="800" b="1">
              <a:solidFill>
                <a:srgbClr val="FFFFFF"/>
              </a:solidFill>
            </a:endParaRPr>
          </a:p>
        </p:txBody>
      </p:sp>
      <p:sp>
        <p:nvSpPr>
          <p:cNvPr id="37" name="Rectangle 29"/>
          <p:cNvSpPr>
            <a:spLocks noChangeArrowheads="1"/>
          </p:cNvSpPr>
          <p:nvPr/>
        </p:nvSpPr>
        <p:spPr bwMode="auto">
          <a:xfrm>
            <a:off x="2950920" y="5807075"/>
            <a:ext cx="292100" cy="147637"/>
          </a:xfrm>
          <a:prstGeom prst="rect">
            <a:avLst/>
          </a:prstGeom>
          <a:solidFill>
            <a:srgbClr val="CC0000"/>
          </a:solidFill>
          <a:ln w="1905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800" b="1">
                <a:solidFill>
                  <a:srgbClr val="FFFFFF"/>
                </a:solidFill>
              </a:rPr>
              <a:t>BCM</a:t>
            </a:r>
            <a:endParaRPr lang="en-GB" sz="800" b="1">
              <a:solidFill>
                <a:srgbClr val="FFFFFF"/>
              </a:solidFill>
            </a:endParaRPr>
          </a:p>
        </p:txBody>
      </p:sp>
      <p:sp>
        <p:nvSpPr>
          <p:cNvPr id="38" name="Rectangle 37"/>
          <p:cNvSpPr>
            <a:spLocks noChangeArrowheads="1"/>
          </p:cNvSpPr>
          <p:nvPr/>
        </p:nvSpPr>
        <p:spPr bwMode="auto">
          <a:xfrm>
            <a:off x="5432425" y="5826125"/>
            <a:ext cx="292100" cy="147637"/>
          </a:xfrm>
          <a:prstGeom prst="rect">
            <a:avLst/>
          </a:prstGeom>
          <a:solidFill>
            <a:srgbClr val="CC0000"/>
          </a:solidFill>
          <a:ln w="1905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800" b="1">
                <a:solidFill>
                  <a:srgbClr val="FFFFFF"/>
                </a:solidFill>
              </a:rPr>
              <a:t>BCM</a:t>
            </a:r>
            <a:endParaRPr lang="en-GB" sz="800" b="1">
              <a:solidFill>
                <a:srgbClr val="FFFFFF"/>
              </a:solidFill>
            </a:endParaRPr>
          </a:p>
        </p:txBody>
      </p:sp>
      <p:sp>
        <p:nvSpPr>
          <p:cNvPr id="39" name="Rectangle 36"/>
          <p:cNvSpPr>
            <a:spLocks noChangeArrowheads="1"/>
          </p:cNvSpPr>
          <p:nvPr/>
        </p:nvSpPr>
        <p:spPr bwMode="auto">
          <a:xfrm>
            <a:off x="6942138" y="6003925"/>
            <a:ext cx="287337" cy="144462"/>
          </a:xfrm>
          <a:prstGeom prst="rect">
            <a:avLst/>
          </a:prstGeom>
          <a:solidFill>
            <a:schemeClr val="accent2"/>
          </a:solidFill>
          <a:ln w="190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800" b="1">
                <a:solidFill>
                  <a:srgbClr val="FFFFFF"/>
                </a:solidFill>
              </a:rPr>
              <a:t>BAM</a:t>
            </a:r>
            <a:endParaRPr lang="en-GB" sz="800" b="1">
              <a:solidFill>
                <a:srgbClr val="FFFFFF"/>
              </a:solidFill>
            </a:endParaRPr>
          </a:p>
        </p:txBody>
      </p:sp>
      <p:sp>
        <p:nvSpPr>
          <p:cNvPr id="40" name="Line 37"/>
          <p:cNvSpPr>
            <a:spLocks noChangeShapeType="1"/>
          </p:cNvSpPr>
          <p:nvPr/>
        </p:nvSpPr>
        <p:spPr bwMode="auto">
          <a:xfrm>
            <a:off x="7085013" y="5430837"/>
            <a:ext cx="0" cy="573088"/>
          </a:xfrm>
          <a:prstGeom prst="line">
            <a:avLst/>
          </a:prstGeom>
          <a:noFill/>
          <a:ln w="1270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41" name="Rectangle 38"/>
          <p:cNvSpPr>
            <a:spLocks noChangeArrowheads="1"/>
          </p:cNvSpPr>
          <p:nvPr/>
        </p:nvSpPr>
        <p:spPr bwMode="auto">
          <a:xfrm>
            <a:off x="5072063" y="5826125"/>
            <a:ext cx="287337" cy="144462"/>
          </a:xfrm>
          <a:prstGeom prst="rect">
            <a:avLst/>
          </a:prstGeom>
          <a:solidFill>
            <a:schemeClr val="accent2"/>
          </a:solidFill>
          <a:ln w="190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800" b="1">
                <a:solidFill>
                  <a:srgbClr val="FFFFFF"/>
                </a:solidFill>
              </a:rPr>
              <a:t>BAM</a:t>
            </a:r>
            <a:endParaRPr lang="en-GB" sz="800" b="1">
              <a:solidFill>
                <a:srgbClr val="FFFFFF"/>
              </a:solidFill>
            </a:endParaRPr>
          </a:p>
        </p:txBody>
      </p:sp>
      <p:sp>
        <p:nvSpPr>
          <p:cNvPr id="42" name="AutoShape 46"/>
          <p:cNvSpPr>
            <a:spLocks noChangeArrowheads="1"/>
          </p:cNvSpPr>
          <p:nvPr/>
        </p:nvSpPr>
        <p:spPr bwMode="auto">
          <a:xfrm>
            <a:off x="177800" y="4937125"/>
            <a:ext cx="360363" cy="179387"/>
          </a:xfrm>
          <a:prstGeom prst="roundRect">
            <a:avLst>
              <a:gd name="adj" fmla="val 16667"/>
            </a:avLst>
          </a:prstGeom>
          <a:solidFill>
            <a:srgbClr val="689DF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pPr>
            <a:r>
              <a:rPr lang="en-US" sz="1000" b="1">
                <a:solidFill>
                  <a:srgbClr val="000000"/>
                </a:solidFill>
              </a:rPr>
              <a:t>Laser</a:t>
            </a:r>
            <a:endParaRPr lang="en-GB" sz="1000" b="1">
              <a:solidFill>
                <a:srgbClr val="000000"/>
              </a:solidFill>
            </a:endParaRPr>
          </a:p>
        </p:txBody>
      </p:sp>
      <p:sp>
        <p:nvSpPr>
          <p:cNvPr id="43" name="Line 47"/>
          <p:cNvSpPr>
            <a:spLocks noChangeShapeType="1"/>
          </p:cNvSpPr>
          <p:nvPr/>
        </p:nvSpPr>
        <p:spPr bwMode="auto">
          <a:xfrm>
            <a:off x="538163" y="5008562"/>
            <a:ext cx="144462" cy="0"/>
          </a:xfrm>
          <a:prstGeom prst="line">
            <a:avLst/>
          </a:prstGeom>
          <a:noFill/>
          <a:ln w="190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44" name="Line 48"/>
          <p:cNvSpPr>
            <a:spLocks noChangeShapeType="1"/>
          </p:cNvSpPr>
          <p:nvPr/>
        </p:nvSpPr>
        <p:spPr bwMode="auto">
          <a:xfrm>
            <a:off x="684213" y="5010150"/>
            <a:ext cx="0" cy="214312"/>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45" name="Rectangle 44"/>
          <p:cNvSpPr>
            <a:spLocks noChangeArrowheads="1"/>
          </p:cNvSpPr>
          <p:nvPr/>
        </p:nvSpPr>
        <p:spPr bwMode="auto">
          <a:xfrm>
            <a:off x="1152525" y="6053137"/>
            <a:ext cx="287338" cy="144463"/>
          </a:xfrm>
          <a:prstGeom prst="rect">
            <a:avLst/>
          </a:prstGeom>
          <a:solidFill>
            <a:srgbClr val="FF6600"/>
          </a:solidFill>
          <a:ln w="19050">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defRPr/>
            </a:pPr>
            <a:r>
              <a:rPr lang="pl-PL" sz="800" b="1">
                <a:solidFill>
                  <a:srgbClr val="FFFFFF"/>
                </a:solidFill>
                <a:latin typeface="Arial" charset="0"/>
                <a:ea typeface="+mn-ea"/>
              </a:rPr>
              <a:t>LLRF</a:t>
            </a:r>
            <a:endParaRPr lang="en-GB" sz="800" b="1" dirty="0">
              <a:solidFill>
                <a:srgbClr val="FFFFFF"/>
              </a:solidFill>
              <a:latin typeface="Arial" charset="0"/>
              <a:ea typeface="+mn-ea"/>
            </a:endParaRPr>
          </a:p>
        </p:txBody>
      </p:sp>
      <p:sp>
        <p:nvSpPr>
          <p:cNvPr id="46" name="Rectangle 45"/>
          <p:cNvSpPr>
            <a:spLocks noChangeArrowheads="1"/>
          </p:cNvSpPr>
          <p:nvPr/>
        </p:nvSpPr>
        <p:spPr bwMode="auto">
          <a:xfrm>
            <a:off x="1476375" y="6054725"/>
            <a:ext cx="287338" cy="144462"/>
          </a:xfrm>
          <a:prstGeom prst="rect">
            <a:avLst/>
          </a:prstGeom>
          <a:solidFill>
            <a:srgbClr val="FF6600"/>
          </a:solidFill>
          <a:ln w="19050">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defRPr/>
            </a:pPr>
            <a:r>
              <a:rPr lang="pl-PL" sz="800" b="1" dirty="0">
                <a:solidFill>
                  <a:srgbClr val="FFFFFF"/>
                </a:solidFill>
                <a:latin typeface="Arial" charset="0"/>
                <a:ea typeface="+mn-ea"/>
              </a:rPr>
              <a:t>LLRF</a:t>
            </a:r>
            <a:endParaRPr lang="en-GB" sz="800" b="1" dirty="0">
              <a:solidFill>
                <a:srgbClr val="FFFFFF"/>
              </a:solidFill>
              <a:latin typeface="Arial" charset="0"/>
              <a:ea typeface="+mn-ea"/>
            </a:endParaRPr>
          </a:p>
        </p:txBody>
      </p:sp>
      <p:grpSp>
        <p:nvGrpSpPr>
          <p:cNvPr id="47" name="Group 10"/>
          <p:cNvGrpSpPr>
            <a:grpSpLocks/>
          </p:cNvGrpSpPr>
          <p:nvPr/>
        </p:nvGrpSpPr>
        <p:grpSpPr bwMode="auto">
          <a:xfrm>
            <a:off x="1296988" y="5440362"/>
            <a:ext cx="1797050" cy="576263"/>
            <a:chOff x="1296988" y="1879600"/>
            <a:chExt cx="1797050" cy="973138"/>
          </a:xfrm>
        </p:grpSpPr>
        <p:sp>
          <p:nvSpPr>
            <p:cNvPr id="48" name="Line 31"/>
            <p:cNvSpPr>
              <a:spLocks noChangeShapeType="1"/>
            </p:cNvSpPr>
            <p:nvPr/>
          </p:nvSpPr>
          <p:spPr bwMode="auto">
            <a:xfrm>
              <a:off x="2770188" y="1879600"/>
              <a:ext cx="0" cy="557610"/>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49" name="Line 32"/>
            <p:cNvSpPr>
              <a:spLocks noChangeShapeType="1"/>
            </p:cNvSpPr>
            <p:nvPr/>
          </p:nvSpPr>
          <p:spPr bwMode="auto">
            <a:xfrm>
              <a:off x="3094038" y="1879600"/>
              <a:ext cx="0" cy="549569"/>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50" name="Line 50"/>
            <p:cNvSpPr>
              <a:spLocks noChangeShapeType="1"/>
            </p:cNvSpPr>
            <p:nvPr/>
          </p:nvSpPr>
          <p:spPr bwMode="auto">
            <a:xfrm flipV="1">
              <a:off x="1296988" y="1986833"/>
              <a:ext cx="0" cy="865905"/>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51" name="Line 52"/>
            <p:cNvSpPr>
              <a:spLocks noChangeShapeType="1"/>
            </p:cNvSpPr>
            <p:nvPr/>
          </p:nvSpPr>
          <p:spPr bwMode="auto">
            <a:xfrm flipV="1">
              <a:off x="1620838" y="1986833"/>
              <a:ext cx="0" cy="865905"/>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grpSp>
      <p:sp>
        <p:nvSpPr>
          <p:cNvPr id="52" name="Rectangle 51"/>
          <p:cNvSpPr>
            <a:spLocks noChangeArrowheads="1"/>
          </p:cNvSpPr>
          <p:nvPr/>
        </p:nvSpPr>
        <p:spPr bwMode="auto">
          <a:xfrm>
            <a:off x="3563938" y="6073775"/>
            <a:ext cx="287337" cy="144462"/>
          </a:xfrm>
          <a:prstGeom prst="rect">
            <a:avLst/>
          </a:prstGeom>
          <a:solidFill>
            <a:srgbClr val="FF6600"/>
          </a:solidFill>
          <a:ln w="19050">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FontTx/>
              <a:buNone/>
              <a:defRPr/>
            </a:pPr>
            <a:r>
              <a:rPr lang="pl-PL" sz="800" b="1">
                <a:solidFill>
                  <a:srgbClr val="FFFFFF"/>
                </a:solidFill>
                <a:latin typeface="Arial" charset="0"/>
                <a:ea typeface="+mn-ea"/>
              </a:rPr>
              <a:t>LLRF</a:t>
            </a:r>
            <a:endParaRPr lang="en-GB" sz="800" b="1" dirty="0">
              <a:solidFill>
                <a:srgbClr val="FFFFFF"/>
              </a:solidFill>
              <a:latin typeface="Arial" charset="0"/>
              <a:ea typeface="+mn-ea"/>
            </a:endParaRPr>
          </a:p>
        </p:txBody>
      </p:sp>
      <p:grpSp>
        <p:nvGrpSpPr>
          <p:cNvPr id="53" name="Group 11"/>
          <p:cNvGrpSpPr>
            <a:grpSpLocks/>
          </p:cNvGrpSpPr>
          <p:nvPr/>
        </p:nvGrpSpPr>
        <p:grpSpPr bwMode="auto">
          <a:xfrm>
            <a:off x="3708400" y="5492750"/>
            <a:ext cx="1831975" cy="533400"/>
            <a:chOff x="3708400" y="1878013"/>
            <a:chExt cx="1831975" cy="939800"/>
          </a:xfrm>
        </p:grpSpPr>
        <p:sp>
          <p:nvSpPr>
            <p:cNvPr id="54" name="Line 34"/>
            <p:cNvSpPr>
              <a:spLocks noChangeShapeType="1"/>
            </p:cNvSpPr>
            <p:nvPr/>
          </p:nvSpPr>
          <p:spPr bwMode="auto">
            <a:xfrm>
              <a:off x="5216525" y="1878013"/>
              <a:ext cx="0" cy="559405"/>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55" name="Line 35"/>
            <p:cNvSpPr>
              <a:spLocks noChangeShapeType="1"/>
            </p:cNvSpPr>
            <p:nvPr/>
          </p:nvSpPr>
          <p:spPr bwMode="auto">
            <a:xfrm>
              <a:off x="5540375" y="1878013"/>
              <a:ext cx="0" cy="548217"/>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56" name="Line 56"/>
            <p:cNvSpPr>
              <a:spLocks noChangeShapeType="1"/>
            </p:cNvSpPr>
            <p:nvPr/>
          </p:nvSpPr>
          <p:spPr bwMode="auto">
            <a:xfrm flipV="1">
              <a:off x="3708400" y="1953532"/>
              <a:ext cx="0" cy="864281"/>
            </a:xfrm>
            <a:prstGeom prst="line">
              <a:avLst/>
            </a:prstGeom>
            <a:noFill/>
            <a:ln w="19050">
              <a:solidFill>
                <a:srgbClr val="A5002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grpSp>
      <p:sp>
        <p:nvSpPr>
          <p:cNvPr id="57" name="Text Box 60"/>
          <p:cNvSpPr txBox="1">
            <a:spLocks noChangeArrowheads="1"/>
          </p:cNvSpPr>
          <p:nvPr/>
        </p:nvSpPr>
        <p:spPr bwMode="auto">
          <a:xfrm>
            <a:off x="1258888" y="5667375"/>
            <a:ext cx="41592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FontTx/>
              <a:buNone/>
              <a:defRPr/>
            </a:pPr>
            <a:r>
              <a:rPr lang="en-US" sz="1200" b="1" dirty="0">
                <a:solidFill>
                  <a:srgbClr val="FF0000"/>
                </a:solidFill>
                <a:latin typeface="Arial" charset="0"/>
              </a:rPr>
              <a:t>A</a:t>
            </a:r>
            <a:r>
              <a:rPr lang="pl-PL" sz="1200" b="1" dirty="0">
                <a:solidFill>
                  <a:srgbClr val="FF0000"/>
                </a:solidFill>
                <a:latin typeface="Arial" charset="0"/>
                <a:ea typeface="+mn-ea"/>
              </a:rPr>
              <a:t> </a:t>
            </a:r>
            <a:r>
              <a:rPr lang="en-US" sz="1200" b="1" dirty="0">
                <a:solidFill>
                  <a:srgbClr val="FF0000"/>
                </a:solidFill>
                <a:latin typeface="Arial" charset="0"/>
                <a:sym typeface="Symbol" pitchFamily="18" charset="2"/>
              </a:rPr>
              <a:t></a:t>
            </a:r>
          </a:p>
        </p:txBody>
      </p:sp>
      <p:sp>
        <p:nvSpPr>
          <p:cNvPr id="58" name="Text Box 61"/>
          <p:cNvSpPr txBox="1">
            <a:spLocks noChangeArrowheads="1"/>
          </p:cNvSpPr>
          <p:nvPr/>
        </p:nvSpPr>
        <p:spPr bwMode="auto">
          <a:xfrm>
            <a:off x="3492500" y="5651500"/>
            <a:ext cx="41592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FontTx/>
              <a:buNone/>
              <a:defRPr/>
            </a:pPr>
            <a:r>
              <a:rPr lang="en-US" sz="1200" b="1" dirty="0">
                <a:solidFill>
                  <a:srgbClr val="FF0000"/>
                </a:solidFill>
                <a:latin typeface="Arial" charset="0"/>
              </a:rPr>
              <a:t>A</a:t>
            </a:r>
            <a:r>
              <a:rPr lang="pl-PL" sz="1200" b="1" dirty="0">
                <a:solidFill>
                  <a:srgbClr val="FF0000"/>
                </a:solidFill>
                <a:latin typeface="Arial" charset="0"/>
                <a:ea typeface="+mn-ea"/>
              </a:rPr>
              <a:t> </a:t>
            </a:r>
            <a:r>
              <a:rPr lang="en-US" sz="1200" b="1" dirty="0">
                <a:solidFill>
                  <a:srgbClr val="FF0000"/>
                </a:solidFill>
                <a:latin typeface="Arial" charset="0"/>
                <a:sym typeface="Symbol" pitchFamily="18" charset="2"/>
              </a:rPr>
              <a:t></a:t>
            </a:r>
          </a:p>
        </p:txBody>
      </p:sp>
      <p:sp>
        <p:nvSpPr>
          <p:cNvPr id="59" name="Line 65"/>
          <p:cNvSpPr>
            <a:spLocks noChangeShapeType="1"/>
          </p:cNvSpPr>
          <p:nvPr/>
        </p:nvSpPr>
        <p:spPr bwMode="auto">
          <a:xfrm flipH="1">
            <a:off x="1763713" y="6081711"/>
            <a:ext cx="1007782" cy="0"/>
          </a:xfrm>
          <a:prstGeom prst="line">
            <a:avLst/>
          </a:prstGeom>
          <a:noFill/>
          <a:ln w="19050">
            <a:solidFill>
              <a:srgbClr val="99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60" name="Line 71"/>
          <p:cNvSpPr>
            <a:spLocks noChangeShapeType="1"/>
          </p:cNvSpPr>
          <p:nvPr/>
        </p:nvSpPr>
        <p:spPr bwMode="auto">
          <a:xfrm flipH="1">
            <a:off x="3851275" y="6097587"/>
            <a:ext cx="1368425" cy="7938"/>
          </a:xfrm>
          <a:prstGeom prst="line">
            <a:avLst/>
          </a:prstGeom>
          <a:noFill/>
          <a:ln w="19050">
            <a:solidFill>
              <a:srgbClr val="33CC33"/>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61" name="Line 72"/>
          <p:cNvSpPr>
            <a:spLocks noChangeShapeType="1"/>
          </p:cNvSpPr>
          <p:nvPr/>
        </p:nvSpPr>
        <p:spPr bwMode="auto">
          <a:xfrm flipH="1">
            <a:off x="3863489" y="6142831"/>
            <a:ext cx="1692275" cy="3175"/>
          </a:xfrm>
          <a:prstGeom prst="line">
            <a:avLst/>
          </a:prstGeom>
          <a:noFill/>
          <a:ln w="19050">
            <a:solidFill>
              <a:srgbClr val="33CC33"/>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62" name="Text Box 78"/>
          <p:cNvSpPr txBox="1">
            <a:spLocks noChangeArrowheads="1"/>
          </p:cNvSpPr>
          <p:nvPr/>
        </p:nvSpPr>
        <p:spPr bwMode="auto">
          <a:xfrm>
            <a:off x="2087563" y="5224462"/>
            <a:ext cx="487362"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FontTx/>
              <a:buNone/>
              <a:defRPr/>
            </a:pPr>
            <a:r>
              <a:rPr lang="pl-PL" sz="1200" b="1" dirty="0">
                <a:solidFill>
                  <a:srgbClr val="FF0000"/>
                </a:solidFill>
                <a:latin typeface="Arial" charset="0"/>
                <a:ea typeface="+mn-ea"/>
              </a:rPr>
              <a:t>BC2</a:t>
            </a:r>
            <a:endParaRPr lang="en-US" sz="1200" b="1" dirty="0">
              <a:solidFill>
                <a:srgbClr val="FF0000"/>
              </a:solidFill>
              <a:latin typeface="Arial" charset="0"/>
              <a:ea typeface="+mn-ea"/>
              <a:sym typeface="Symbol" pitchFamily="18" charset="2"/>
            </a:endParaRPr>
          </a:p>
        </p:txBody>
      </p:sp>
      <p:sp>
        <p:nvSpPr>
          <p:cNvPr id="63" name="Text Box 79"/>
          <p:cNvSpPr txBox="1">
            <a:spLocks noChangeArrowheads="1"/>
          </p:cNvSpPr>
          <p:nvPr/>
        </p:nvSpPr>
        <p:spPr bwMode="auto">
          <a:xfrm>
            <a:off x="4643438" y="5153025"/>
            <a:ext cx="487362"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FontTx/>
              <a:buNone/>
              <a:defRPr/>
            </a:pPr>
            <a:r>
              <a:rPr lang="pl-PL" sz="1200" b="1">
                <a:solidFill>
                  <a:srgbClr val="FF0000"/>
                </a:solidFill>
                <a:latin typeface="Arial" charset="0"/>
                <a:ea typeface="+mn-ea"/>
              </a:rPr>
              <a:t>BC3</a:t>
            </a:r>
            <a:endParaRPr lang="en-US" sz="1200" b="1" dirty="0">
              <a:solidFill>
                <a:srgbClr val="FF0000"/>
              </a:solidFill>
              <a:latin typeface="Arial" charset="0"/>
              <a:ea typeface="+mn-ea"/>
              <a:sym typeface="Symbol" pitchFamily="18" charset="2"/>
            </a:endParaRPr>
          </a:p>
        </p:txBody>
      </p:sp>
      <p:sp>
        <p:nvSpPr>
          <p:cNvPr id="64" name="Line 23"/>
          <p:cNvSpPr>
            <a:spLocks noChangeShapeType="1"/>
          </p:cNvSpPr>
          <p:nvPr/>
        </p:nvSpPr>
        <p:spPr bwMode="auto">
          <a:xfrm>
            <a:off x="7272338" y="5389562"/>
            <a:ext cx="652462" cy="514350"/>
          </a:xfrm>
          <a:prstGeom prst="line">
            <a:avLst/>
          </a:prstGeom>
          <a:noFill/>
          <a:ln w="19050">
            <a:solidFill>
              <a:schemeClr val="tx1"/>
            </a:solidFill>
            <a:round/>
            <a:headEnd type="none"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grpSp>
        <p:nvGrpSpPr>
          <p:cNvPr id="65" name="Group 1"/>
          <p:cNvGrpSpPr>
            <a:grpSpLocks/>
          </p:cNvGrpSpPr>
          <p:nvPr/>
        </p:nvGrpSpPr>
        <p:grpSpPr bwMode="auto">
          <a:xfrm rot="769262">
            <a:off x="7670800" y="5778500"/>
            <a:ext cx="1189038" cy="107950"/>
            <a:chOff x="7728173" y="2087563"/>
            <a:chExt cx="1189037" cy="107950"/>
          </a:xfrm>
        </p:grpSpPr>
        <p:sp>
          <p:nvSpPr>
            <p:cNvPr id="66" name="Line 24"/>
            <p:cNvSpPr>
              <a:spLocks noChangeShapeType="1"/>
            </p:cNvSpPr>
            <p:nvPr/>
          </p:nvSpPr>
          <p:spPr bwMode="auto">
            <a:xfrm>
              <a:off x="7725782" y="2145338"/>
              <a:ext cx="118903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67" name="Rectangle 25" descr="Dark vertical"/>
            <p:cNvSpPr>
              <a:spLocks noChangeArrowheads="1"/>
            </p:cNvSpPr>
            <p:nvPr/>
          </p:nvSpPr>
          <p:spPr bwMode="auto">
            <a:xfrm>
              <a:off x="8230567" y="2083074"/>
              <a:ext cx="323850" cy="107950"/>
            </a:xfrm>
            <a:prstGeom prst="rect">
              <a:avLst/>
            </a:prstGeom>
            <a:pattFill prst="dkVert">
              <a:fgClr>
                <a:srgbClr val="FF0000"/>
              </a:fgClr>
              <a:bgClr>
                <a:srgbClr val="00FF00"/>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ClrTx/>
                <a:buFontTx/>
                <a:buNone/>
                <a:defRPr/>
              </a:pPr>
              <a:endParaRPr lang="de-DE" sz="1800" dirty="0">
                <a:solidFill>
                  <a:srgbClr val="000000"/>
                </a:solidFill>
                <a:latin typeface="Arial" charset="0"/>
                <a:ea typeface="+mn-ea"/>
              </a:endParaRPr>
            </a:p>
          </p:txBody>
        </p:sp>
        <p:sp>
          <p:nvSpPr>
            <p:cNvPr id="68" name="Rectangle 26" descr="Dark vertical"/>
            <p:cNvSpPr>
              <a:spLocks noChangeArrowheads="1"/>
            </p:cNvSpPr>
            <p:nvPr/>
          </p:nvSpPr>
          <p:spPr bwMode="auto">
            <a:xfrm>
              <a:off x="8587175" y="2083321"/>
              <a:ext cx="323850" cy="107950"/>
            </a:xfrm>
            <a:prstGeom prst="rect">
              <a:avLst/>
            </a:prstGeom>
            <a:pattFill prst="dkVert">
              <a:fgClr>
                <a:srgbClr val="FF0000"/>
              </a:fgClr>
              <a:bgClr>
                <a:srgbClr val="00FF00"/>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ClrTx/>
                <a:buFontTx/>
                <a:buNone/>
                <a:defRPr/>
              </a:pPr>
              <a:endParaRPr lang="de-DE" sz="1800" dirty="0">
                <a:solidFill>
                  <a:srgbClr val="000000"/>
                </a:solidFill>
                <a:latin typeface="Arial" charset="0"/>
                <a:ea typeface="+mn-ea"/>
              </a:endParaRPr>
            </a:p>
          </p:txBody>
        </p:sp>
      </p:grpSp>
      <p:sp>
        <p:nvSpPr>
          <p:cNvPr id="69" name="Down Arrow 64"/>
          <p:cNvSpPr/>
          <p:nvPr/>
        </p:nvSpPr>
        <p:spPr bwMode="auto">
          <a:xfrm>
            <a:off x="2852738" y="5030787"/>
            <a:ext cx="133350" cy="280988"/>
          </a:xfrm>
          <a:prstGeom prst="downArrow">
            <a:avLst/>
          </a:prstGeom>
          <a:noFill/>
          <a:ln w="28575" cap="flat" cmpd="sng" algn="ctr">
            <a:solidFill>
              <a:srgbClr val="7030A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342900" indent="-342900">
              <a:defRPr/>
            </a:pPr>
            <a:endParaRPr lang="en-US">
              <a:latin typeface="Arial" charset="0"/>
            </a:endParaRPr>
          </a:p>
        </p:txBody>
      </p:sp>
      <p:sp>
        <p:nvSpPr>
          <p:cNvPr id="70" name="Down Arrow 65"/>
          <p:cNvSpPr/>
          <p:nvPr/>
        </p:nvSpPr>
        <p:spPr bwMode="auto">
          <a:xfrm>
            <a:off x="5365750" y="5021262"/>
            <a:ext cx="133350" cy="280988"/>
          </a:xfrm>
          <a:prstGeom prst="downArrow">
            <a:avLst/>
          </a:prstGeom>
          <a:noFill/>
          <a:ln w="28575"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342900" indent="-342900">
              <a:defRPr/>
            </a:pPr>
            <a:endParaRPr lang="en-US">
              <a:latin typeface="Arial" charset="0"/>
            </a:endParaRPr>
          </a:p>
        </p:txBody>
      </p:sp>
      <p:sp>
        <p:nvSpPr>
          <p:cNvPr id="71" name="TextBox 109567"/>
          <p:cNvSpPr txBox="1">
            <a:spLocks noChangeArrowheads="1"/>
          </p:cNvSpPr>
          <p:nvPr/>
        </p:nvSpPr>
        <p:spPr bwMode="auto">
          <a:xfrm>
            <a:off x="1900238" y="4954587"/>
            <a:ext cx="9334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dirty="0"/>
              <a:t>R56=180mm</a:t>
            </a:r>
          </a:p>
        </p:txBody>
      </p:sp>
      <p:sp>
        <p:nvSpPr>
          <p:cNvPr id="72" name="TextBox 123"/>
          <p:cNvSpPr txBox="1">
            <a:spLocks noChangeArrowheads="1"/>
          </p:cNvSpPr>
          <p:nvPr/>
        </p:nvSpPr>
        <p:spPr bwMode="auto">
          <a:xfrm>
            <a:off x="4240213" y="4968875"/>
            <a:ext cx="86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a:t>R56=43mm</a:t>
            </a:r>
          </a:p>
        </p:txBody>
      </p:sp>
      <p:sp>
        <p:nvSpPr>
          <p:cNvPr id="73" name="TextBox 124"/>
          <p:cNvSpPr txBox="1">
            <a:spLocks noChangeArrowheads="1"/>
          </p:cNvSpPr>
          <p:nvPr/>
        </p:nvSpPr>
        <p:spPr bwMode="auto">
          <a:xfrm>
            <a:off x="7308850" y="5153025"/>
            <a:ext cx="8985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a:t>R56=0.8mm</a:t>
            </a:r>
          </a:p>
        </p:txBody>
      </p:sp>
      <p:sp>
        <p:nvSpPr>
          <p:cNvPr id="74" name="TextBox 125"/>
          <p:cNvSpPr txBox="1">
            <a:spLocks noChangeArrowheads="1"/>
          </p:cNvSpPr>
          <p:nvPr/>
        </p:nvSpPr>
        <p:spPr bwMode="auto">
          <a:xfrm>
            <a:off x="8183563" y="5240337"/>
            <a:ext cx="7191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a:t>FLASH 1</a:t>
            </a:r>
          </a:p>
        </p:txBody>
      </p:sp>
      <p:sp>
        <p:nvSpPr>
          <p:cNvPr id="75" name="TextBox 126"/>
          <p:cNvSpPr txBox="1">
            <a:spLocks noChangeArrowheads="1"/>
          </p:cNvSpPr>
          <p:nvPr/>
        </p:nvSpPr>
        <p:spPr bwMode="auto">
          <a:xfrm>
            <a:off x="8264525" y="6002337"/>
            <a:ext cx="7175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dirty="0"/>
              <a:t>FLASH 2</a:t>
            </a:r>
          </a:p>
        </p:txBody>
      </p:sp>
      <p:sp>
        <p:nvSpPr>
          <p:cNvPr id="76" name="TextBox 127"/>
          <p:cNvSpPr txBox="1">
            <a:spLocks noChangeArrowheads="1"/>
          </p:cNvSpPr>
          <p:nvPr/>
        </p:nvSpPr>
        <p:spPr bwMode="auto">
          <a:xfrm>
            <a:off x="7466013" y="5978525"/>
            <a:ext cx="717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900">
                <a:solidFill>
                  <a:schemeClr val="tx1"/>
                </a:solidFill>
                <a:latin typeface="Arial" pitchFamily="34" charset="0"/>
                <a:ea typeface="ＭＳ Ｐゴシック" pitchFamily="112" charset="-128"/>
              </a:defRPr>
            </a:lvl1pPr>
            <a:lvl2pPr marL="742950" indent="-285750" eaLnBrk="0" hangingPunct="0">
              <a:defRPr sz="900">
                <a:solidFill>
                  <a:schemeClr val="tx1"/>
                </a:solidFill>
                <a:latin typeface="Arial" pitchFamily="34" charset="0"/>
                <a:ea typeface="ＭＳ Ｐゴシック" pitchFamily="112" charset="-128"/>
              </a:defRPr>
            </a:lvl2pPr>
            <a:lvl3pPr marL="1143000" indent="-228600" eaLnBrk="0" hangingPunct="0">
              <a:defRPr sz="900">
                <a:solidFill>
                  <a:schemeClr val="tx1"/>
                </a:solidFill>
                <a:latin typeface="Arial" pitchFamily="34" charset="0"/>
                <a:ea typeface="ＭＳ Ｐゴシック" pitchFamily="112" charset="-128"/>
              </a:defRPr>
            </a:lvl3pPr>
            <a:lvl4pPr marL="1600200" indent="-228600" eaLnBrk="0" hangingPunct="0">
              <a:defRPr sz="900">
                <a:solidFill>
                  <a:schemeClr val="tx1"/>
                </a:solidFill>
                <a:latin typeface="Arial" pitchFamily="34" charset="0"/>
                <a:ea typeface="ＭＳ Ｐゴシック" pitchFamily="112" charset="-128"/>
              </a:defRPr>
            </a:lvl4pPr>
            <a:lvl5pPr marL="2057400" indent="-228600" eaLnBrk="0" hangingPunct="0">
              <a:defRPr sz="900">
                <a:solidFill>
                  <a:schemeClr val="tx1"/>
                </a:solidFill>
                <a:latin typeface="Arial" pitchFamily="34"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112" charset="-128"/>
              </a:defRPr>
            </a:lvl9pPr>
          </a:lstStyle>
          <a:p>
            <a:pPr eaLnBrk="1" hangingPunct="1">
              <a:buFont typeface="Wingdings" pitchFamily="2" charset="2"/>
              <a:buNone/>
            </a:pPr>
            <a:r>
              <a:rPr lang="en-US" sz="1000" b="1"/>
              <a:t>FLASH 3</a:t>
            </a:r>
          </a:p>
        </p:txBody>
      </p:sp>
      <p:sp>
        <p:nvSpPr>
          <p:cNvPr id="77" name="Down Arrow 72"/>
          <p:cNvSpPr/>
          <p:nvPr/>
        </p:nvSpPr>
        <p:spPr bwMode="auto">
          <a:xfrm>
            <a:off x="7018338" y="5033962"/>
            <a:ext cx="133350" cy="282575"/>
          </a:xfrm>
          <a:prstGeom prst="downArrow">
            <a:avLst/>
          </a:prstGeom>
          <a:noFill/>
          <a:ln w="28575"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342900" indent="-342900">
              <a:defRPr/>
            </a:pPr>
            <a:endParaRPr lang="en-US">
              <a:latin typeface="Arial" charset="0"/>
            </a:endParaRPr>
          </a:p>
        </p:txBody>
      </p:sp>
      <p:sp>
        <p:nvSpPr>
          <p:cNvPr id="78" name="Line 3"/>
          <p:cNvSpPr>
            <a:spLocks noChangeShapeType="1"/>
          </p:cNvSpPr>
          <p:nvPr/>
        </p:nvSpPr>
        <p:spPr bwMode="auto">
          <a:xfrm>
            <a:off x="1798638" y="5378450"/>
            <a:ext cx="25241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sp>
        <p:nvSpPr>
          <p:cNvPr id="79" name="Line 66"/>
          <p:cNvSpPr>
            <a:spLocks noChangeShapeType="1"/>
          </p:cNvSpPr>
          <p:nvPr/>
        </p:nvSpPr>
        <p:spPr bwMode="auto">
          <a:xfrm flipH="1">
            <a:off x="1763711" y="6153150"/>
            <a:ext cx="1327955" cy="0"/>
          </a:xfrm>
          <a:prstGeom prst="line">
            <a:avLst/>
          </a:prstGeom>
          <a:noFill/>
          <a:ln w="19050">
            <a:solidFill>
              <a:srgbClr val="99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ClrTx/>
              <a:buFontTx/>
              <a:buNone/>
              <a:defRPr/>
            </a:pPr>
            <a:endParaRPr lang="de-DE" sz="1800" dirty="0">
              <a:solidFill>
                <a:srgbClr val="000000"/>
              </a:solidFill>
              <a:latin typeface="Arial" charset="0"/>
              <a:ea typeface="+mn-ea"/>
            </a:endParaRPr>
          </a:p>
        </p:txBody>
      </p:sp>
      <p:pic>
        <p:nvPicPr>
          <p:cNvPr id="2" name="Image 1"/>
          <p:cNvPicPr>
            <a:picLocks noChangeAspect="1"/>
          </p:cNvPicPr>
          <p:nvPr/>
        </p:nvPicPr>
        <p:blipFill>
          <a:blip r:embed="rId4"/>
          <a:stretch>
            <a:fillRect/>
          </a:stretch>
        </p:blipFill>
        <p:spPr>
          <a:xfrm>
            <a:off x="0" y="5956300"/>
            <a:ext cx="825500" cy="901700"/>
          </a:xfrm>
          <a:prstGeom prst="rect">
            <a:avLst/>
          </a:prstGeom>
        </p:spPr>
      </p:pic>
      <p:cxnSp>
        <p:nvCxnSpPr>
          <p:cNvPr id="81" name="Straight Arrow Connector 75"/>
          <p:cNvCxnSpPr/>
          <p:nvPr/>
        </p:nvCxnSpPr>
        <p:spPr bwMode="auto">
          <a:xfrm flipH="1">
            <a:off x="2405856" y="4495800"/>
            <a:ext cx="1099344" cy="1563537"/>
          </a:xfrm>
          <a:prstGeom prst="straightConnector1">
            <a:avLst/>
          </a:prstGeom>
          <a:solidFill>
            <a:schemeClr val="accent1"/>
          </a:solidFill>
          <a:ln w="28575" cap="flat" cmpd="sng" algn="ctr">
            <a:solidFill>
              <a:schemeClr val="tx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Arrow Connector 75"/>
          <p:cNvCxnSpPr/>
          <p:nvPr/>
        </p:nvCxnSpPr>
        <p:spPr bwMode="auto">
          <a:xfrm>
            <a:off x="3657600" y="4495800"/>
            <a:ext cx="838200" cy="1447800"/>
          </a:xfrm>
          <a:prstGeom prst="straightConnector1">
            <a:avLst/>
          </a:prstGeom>
          <a:solidFill>
            <a:schemeClr val="accent1"/>
          </a:solidFill>
          <a:ln w="28575" cap="flat" cmpd="sng" algn="ctr">
            <a:solidFill>
              <a:schemeClr val="tx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205907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Missions of ANAC2	</a:t>
            </a:r>
            <a:endParaRPr lang="en-GB" dirty="0"/>
          </a:p>
        </p:txBody>
      </p:sp>
      <p:sp>
        <p:nvSpPr>
          <p:cNvPr id="3" name="Content Placeholder 2"/>
          <p:cNvSpPr>
            <a:spLocks noGrp="1"/>
          </p:cNvSpPr>
          <p:nvPr>
            <p:ph idx="1"/>
          </p:nvPr>
        </p:nvSpPr>
        <p:spPr>
          <a:xfrm>
            <a:off x="381000" y="1524000"/>
            <a:ext cx="8382000" cy="5257800"/>
          </a:xfrm>
        </p:spPr>
        <p:txBody>
          <a:bodyPr>
            <a:normAutofit fontScale="25000" lnSpcReduction="20000"/>
          </a:bodyPr>
          <a:lstStyle/>
          <a:p>
            <a:pPr marL="0" indent="0">
              <a:buNone/>
            </a:pPr>
            <a:endParaRPr lang="en-GB" dirty="0" smtClean="0"/>
          </a:p>
          <a:p>
            <a:pPr marL="0" indent="0">
              <a:buNone/>
            </a:pPr>
            <a:r>
              <a:rPr lang="en-US" sz="5600" b="1" i="1" dirty="0" smtClean="0"/>
              <a:t>The Anac2 team : </a:t>
            </a:r>
          </a:p>
          <a:p>
            <a:pPr marL="0" indent="0">
              <a:buNone/>
            </a:pPr>
            <a:r>
              <a:rPr lang="en-US" sz="5600" dirty="0" smtClean="0"/>
              <a:t>8 </a:t>
            </a:r>
            <a:r>
              <a:rPr lang="en-US" sz="5600" dirty="0"/>
              <a:t>contractors, CNRS, DESY, UDUS, HZDR, INFN, LUND, STRATH, </a:t>
            </a:r>
            <a:r>
              <a:rPr lang="en-US" sz="5600" dirty="0" smtClean="0"/>
              <a:t>UCL</a:t>
            </a:r>
            <a:r>
              <a:rPr lang="en-US" sz="5600" dirty="0"/>
              <a:t>+ One invited CERN</a:t>
            </a:r>
            <a:r>
              <a:rPr lang="en-US" sz="5600" dirty="0" smtClean="0"/>
              <a:t>. </a:t>
            </a:r>
          </a:p>
          <a:p>
            <a:endParaRPr lang="en-US" sz="5600" dirty="0" smtClean="0"/>
          </a:p>
          <a:p>
            <a:pPr marL="0" indent="0">
              <a:buNone/>
            </a:pPr>
            <a:r>
              <a:rPr lang="en-US" sz="5600" b="1" i="1" dirty="0"/>
              <a:t>Task 13.1. Coordination and </a:t>
            </a:r>
            <a:r>
              <a:rPr lang="en-US" sz="5600" b="1" i="1" dirty="0" smtClean="0"/>
              <a:t>Communication (V. </a:t>
            </a:r>
            <a:r>
              <a:rPr lang="en-US" sz="5600" b="1" i="1" dirty="0" err="1" smtClean="0"/>
              <a:t>Malka</a:t>
            </a:r>
            <a:r>
              <a:rPr lang="en-US" sz="5600" b="1" i="1" dirty="0" smtClean="0"/>
              <a:t>)</a:t>
            </a:r>
            <a:endParaRPr lang="en-US" sz="5600" b="1" i="1" dirty="0"/>
          </a:p>
          <a:p>
            <a:pPr marL="0" indent="0">
              <a:buNone/>
            </a:pPr>
            <a:r>
              <a:rPr lang="en-US" sz="5600" dirty="0"/>
              <a:t>• Coordination and scheduling of the WP tasks and WP budget follow-up</a:t>
            </a:r>
          </a:p>
          <a:p>
            <a:pPr marL="0" indent="0">
              <a:buNone/>
            </a:pPr>
            <a:r>
              <a:rPr lang="en-US" sz="5600" dirty="0"/>
              <a:t>• Monitoring the work, informing the project management and participants within the JRA</a:t>
            </a:r>
          </a:p>
          <a:p>
            <a:pPr marL="0" indent="0">
              <a:buNone/>
            </a:pPr>
            <a:endParaRPr lang="en-US" sz="5600" b="1" i="1" dirty="0" smtClean="0"/>
          </a:p>
          <a:p>
            <a:pPr marL="0" indent="0">
              <a:buNone/>
            </a:pPr>
            <a:r>
              <a:rPr lang="en-US" sz="5600" b="1" i="1" dirty="0" smtClean="0"/>
              <a:t>Task </a:t>
            </a:r>
            <a:r>
              <a:rPr lang="en-US" sz="5600" b="1" i="1" dirty="0"/>
              <a:t>13.2. Achievement of high brightness electron beam with laser plasma </a:t>
            </a:r>
            <a:r>
              <a:rPr lang="en-US" sz="5600" b="1" i="1" dirty="0" smtClean="0"/>
              <a:t>accelerators (O. </a:t>
            </a:r>
            <a:r>
              <a:rPr lang="en-US" sz="5600" b="1" i="1" dirty="0" err="1" smtClean="0"/>
              <a:t>Lundh</a:t>
            </a:r>
            <a:r>
              <a:rPr lang="en-US" sz="5600" b="1" i="1" dirty="0" smtClean="0"/>
              <a:t>)</a:t>
            </a:r>
            <a:endParaRPr lang="en-US" sz="5600" b="1" i="1" dirty="0"/>
          </a:p>
          <a:p>
            <a:pPr marL="0" indent="0">
              <a:buNone/>
            </a:pPr>
            <a:r>
              <a:rPr lang="en-US" sz="5600" dirty="0"/>
              <a:t>• Feasibility study of external injection done at INFN and HFZD</a:t>
            </a:r>
          </a:p>
          <a:p>
            <a:pPr marL="0" indent="0">
              <a:buNone/>
            </a:pPr>
            <a:r>
              <a:rPr lang="en-US" sz="5600" dirty="0"/>
              <a:t>• Optical injection done at LOA and LLC</a:t>
            </a:r>
          </a:p>
          <a:p>
            <a:pPr marL="0" indent="0">
              <a:buNone/>
            </a:pPr>
            <a:r>
              <a:rPr lang="en-US" sz="5600" dirty="0"/>
              <a:t>• Two stage laser plasma accelerator done at STRATH</a:t>
            </a:r>
          </a:p>
          <a:p>
            <a:pPr marL="0" indent="0">
              <a:buNone/>
            </a:pPr>
            <a:endParaRPr lang="it-IT" sz="5600" b="1" i="1" dirty="0" smtClean="0"/>
          </a:p>
          <a:p>
            <a:pPr marL="0" indent="0">
              <a:buNone/>
            </a:pPr>
            <a:r>
              <a:rPr lang="it-IT" sz="5600" b="1" i="1" dirty="0" smtClean="0"/>
              <a:t>Task </a:t>
            </a:r>
            <a:r>
              <a:rPr lang="it-IT" sz="5600" b="1" i="1" dirty="0"/>
              <a:t>13.3. Ultra-fast </a:t>
            </a:r>
            <a:r>
              <a:rPr lang="it-IT" sz="5600" b="1" i="1" dirty="0" err="1"/>
              <a:t>accelerator</a:t>
            </a:r>
            <a:r>
              <a:rPr lang="it-IT" sz="5600" b="1" i="1" dirty="0"/>
              <a:t> </a:t>
            </a:r>
            <a:r>
              <a:rPr lang="it-IT" sz="5600" b="1" i="1" dirty="0" smtClean="0"/>
              <a:t>science (H. </a:t>
            </a:r>
            <a:r>
              <a:rPr lang="it-IT" sz="5600" b="1" i="1" dirty="0" err="1" smtClean="0"/>
              <a:t>Schlarb</a:t>
            </a:r>
            <a:r>
              <a:rPr lang="it-IT" sz="5600" b="1" i="1" dirty="0" smtClean="0"/>
              <a:t>)</a:t>
            </a:r>
            <a:endParaRPr lang="it-IT" sz="5600" b="1" i="1" dirty="0"/>
          </a:p>
          <a:p>
            <a:pPr marL="0" indent="0">
              <a:buNone/>
            </a:pPr>
            <a:r>
              <a:rPr lang="en-US" sz="5600" dirty="0"/>
              <a:t>• Digital intra-bunch-train feedback for femtosecond arrival-time control of electron bunches</a:t>
            </a:r>
          </a:p>
          <a:p>
            <a:pPr marL="0" indent="0">
              <a:buNone/>
            </a:pPr>
            <a:r>
              <a:rPr lang="en-US" sz="5600" dirty="0"/>
              <a:t>• Determine opportunistic effects causing slow and fast femtosecond bunch arrival time variations at FLASH</a:t>
            </a:r>
          </a:p>
          <a:p>
            <a:pPr marL="0" indent="0">
              <a:buNone/>
            </a:pPr>
            <a:r>
              <a:rPr lang="en-US" sz="5600" dirty="0"/>
              <a:t>• Further improvements of the low level RF regulation system for pulse superconducting accelerators towards</a:t>
            </a:r>
          </a:p>
          <a:p>
            <a:pPr marL="0" indent="0">
              <a:buNone/>
            </a:pPr>
            <a:r>
              <a:rPr lang="en-US" sz="5600" dirty="0"/>
              <a:t>2e-5 field instability</a:t>
            </a:r>
          </a:p>
          <a:p>
            <a:pPr marL="0" indent="0">
              <a:buNone/>
            </a:pPr>
            <a:endParaRPr lang="en-US" sz="5600" b="1" i="1" dirty="0" smtClean="0"/>
          </a:p>
          <a:p>
            <a:pPr marL="0" indent="0">
              <a:buNone/>
            </a:pPr>
            <a:r>
              <a:rPr lang="en-US" sz="5600" b="1" i="1" dirty="0" smtClean="0"/>
              <a:t>Task </a:t>
            </a:r>
            <a:r>
              <a:rPr lang="en-US" sz="5600" b="1" i="1" dirty="0"/>
              <a:t>13.4. Modulation of long </a:t>
            </a:r>
            <a:r>
              <a:rPr lang="en-US" sz="5600" b="1" i="1" dirty="0" smtClean="0"/>
              <a:t>plasmas (M. Wing)</a:t>
            </a:r>
            <a:endParaRPr lang="en-US" sz="5600" b="1" i="1" dirty="0"/>
          </a:p>
          <a:p>
            <a:pPr marL="0" indent="0">
              <a:buNone/>
            </a:pPr>
            <a:r>
              <a:rPr lang="en-US" sz="5600" dirty="0"/>
              <a:t>• Concept for plasma cells for beam acceleration with a length of equal or above 10m</a:t>
            </a:r>
          </a:p>
          <a:p>
            <a:pPr marL="0" indent="0">
              <a:buNone/>
            </a:pPr>
            <a:r>
              <a:rPr lang="en-US" sz="5600" dirty="0"/>
              <a:t>• Understand instabilities and modulations in long plasma, driver and accelerated beam</a:t>
            </a:r>
          </a:p>
          <a:p>
            <a:pPr marL="0" indent="0">
              <a:buNone/>
            </a:pPr>
            <a:r>
              <a:rPr lang="en-US" sz="5600" dirty="0"/>
              <a:t>• Prototyping and development of diagnostics for long plasma cells to be used in CERN experiment testing</a:t>
            </a:r>
          </a:p>
          <a:p>
            <a:pPr marL="0" indent="0">
              <a:buNone/>
            </a:pPr>
            <a:r>
              <a:rPr lang="en-US" sz="5600" dirty="0"/>
              <a:t>proton-driven plasma </a:t>
            </a:r>
            <a:r>
              <a:rPr lang="en-US" sz="5600" dirty="0" err="1"/>
              <a:t>wakefield</a:t>
            </a:r>
            <a:r>
              <a:rPr lang="en-US" sz="5600" dirty="0"/>
              <a:t> acceleration</a:t>
            </a:r>
          </a:p>
          <a:p>
            <a:pPr marL="0" indent="0">
              <a:buNone/>
            </a:pPr>
            <a:endParaRPr lang="en-GB" sz="3300" dirty="0"/>
          </a:p>
        </p:txBody>
      </p:sp>
      <p:sp>
        <p:nvSpPr>
          <p:cNvPr id="4" name="ZoneTexte 3"/>
          <p:cNvSpPr txBox="1"/>
          <p:nvPr/>
        </p:nvSpPr>
        <p:spPr>
          <a:xfrm>
            <a:off x="1961444" y="2737556"/>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40755603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4000" dirty="0"/>
              <a:t>WP13.3 DESY Final </a:t>
            </a:r>
            <a:r>
              <a:rPr lang="en-GB" sz="4000" dirty="0" smtClean="0"/>
              <a:t>Results</a:t>
            </a:r>
            <a:endParaRPr lang="en-US" dirty="0"/>
          </a:p>
        </p:txBody>
      </p:sp>
      <p:sp>
        <p:nvSpPr>
          <p:cNvPr id="3" name="Inhaltsplatzhalter 2"/>
          <p:cNvSpPr>
            <a:spLocks noGrp="1"/>
          </p:cNvSpPr>
          <p:nvPr>
            <p:ph idx="1"/>
          </p:nvPr>
        </p:nvSpPr>
        <p:spPr>
          <a:xfrm>
            <a:off x="228600" y="1600200"/>
            <a:ext cx="6106480" cy="4709120"/>
          </a:xfrm>
        </p:spPr>
        <p:txBody>
          <a:bodyPr>
            <a:normAutofit lnSpcReduction="10000"/>
          </a:bodyPr>
          <a:lstStyle/>
          <a:p>
            <a:pPr marL="0" indent="0">
              <a:buNone/>
            </a:pPr>
            <a:r>
              <a:rPr lang="en-US" sz="2400" b="1" dirty="0" smtClean="0"/>
              <a:t>Working</a:t>
            </a:r>
            <a:r>
              <a:rPr lang="en-US" sz="2400" dirty="0" smtClean="0"/>
              <a:t> </a:t>
            </a:r>
            <a:r>
              <a:rPr lang="en-US" sz="2400" b="1" dirty="0" smtClean="0"/>
              <a:t>plan</a:t>
            </a:r>
            <a:endParaRPr lang="en-US" sz="2000" b="1" dirty="0" smtClean="0"/>
          </a:p>
          <a:p>
            <a:pPr marL="457200" indent="-457200">
              <a:buFont typeface="+mj-lt"/>
              <a:buAutoNum type="arabicPeriod"/>
            </a:pPr>
            <a:r>
              <a:rPr lang="en-US" sz="2000" dirty="0" smtClean="0"/>
              <a:t>Design a normal conducting energy corrector cavity</a:t>
            </a:r>
          </a:p>
          <a:p>
            <a:pPr marL="857250" lvl="1" indent="-457200"/>
            <a:r>
              <a:rPr lang="en-US" sz="1600" dirty="0" smtClean="0"/>
              <a:t>Special requirements (frequency mode separation, adjustable half bandwidth, field flatness)</a:t>
            </a:r>
          </a:p>
          <a:p>
            <a:pPr marL="457200" indent="-457200">
              <a:buFont typeface="+mj-lt"/>
              <a:buAutoNum type="arabicPeriod"/>
            </a:pPr>
            <a:r>
              <a:rPr lang="en-US" sz="2000" dirty="0" smtClean="0"/>
              <a:t>Design the signal chain (feedback loop) to drive the cavity</a:t>
            </a:r>
          </a:p>
          <a:p>
            <a:pPr marL="857250" lvl="1" indent="-457200"/>
            <a:r>
              <a:rPr lang="en-US" sz="1600" dirty="0" smtClean="0"/>
              <a:t>MicroTCA.4 based electronics</a:t>
            </a:r>
          </a:p>
          <a:p>
            <a:pPr marL="857250" lvl="1" indent="-457200"/>
            <a:r>
              <a:rPr lang="en-US" sz="1600" dirty="0" smtClean="0"/>
              <a:t>High power amplifier driving the cavity</a:t>
            </a:r>
          </a:p>
          <a:p>
            <a:pPr marL="457200" indent="-457200">
              <a:buFont typeface="+mj-lt"/>
              <a:buAutoNum type="arabicPeriod"/>
            </a:pPr>
            <a:r>
              <a:rPr lang="en-US" sz="2000" dirty="0" smtClean="0"/>
              <a:t>Fast fiber-link communication between the sensor (bunch arrival time monitor) and the actuator (cavity) – mandatory for fast feedback</a:t>
            </a:r>
          </a:p>
          <a:p>
            <a:pPr marL="457200" indent="-457200">
              <a:buFont typeface="+mj-lt"/>
              <a:buAutoNum type="arabicPeriod"/>
            </a:pPr>
            <a:r>
              <a:rPr lang="en-US" sz="2000" dirty="0" smtClean="0"/>
              <a:t>Additional developments/considerations</a:t>
            </a:r>
          </a:p>
          <a:p>
            <a:pPr marL="857250" lvl="1" indent="-457200"/>
            <a:r>
              <a:rPr lang="en-US" sz="1600" dirty="0" smtClean="0"/>
              <a:t>Precise temperature regulation (essential for all normal conducting RF cavities)</a:t>
            </a:r>
          </a:p>
          <a:p>
            <a:pPr marL="857250" lvl="1" indent="-457200"/>
            <a:r>
              <a:rPr lang="en-US" sz="1600" dirty="0" smtClean="0"/>
              <a:t>Digital LLRF regulation improvement towards bit level</a:t>
            </a:r>
          </a:p>
          <a:p>
            <a:endParaRPr lang="en-US" sz="2000"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63680" y="1459919"/>
            <a:ext cx="2400808" cy="1176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8"/>
          <p:cNvPicPr>
            <a:picLocks noChangeAspect="1"/>
          </p:cNvPicPr>
          <p:nvPr/>
        </p:nvPicPr>
        <p:blipFill rotWithShape="1">
          <a:blip r:embed="rId4"/>
          <a:srcRect r="2817" b="6897"/>
          <a:stretch/>
        </p:blipFill>
        <p:spPr>
          <a:xfrm>
            <a:off x="7391400" y="6172200"/>
            <a:ext cx="1752600" cy="685800"/>
          </a:xfrm>
          <a:prstGeom prst="rect">
            <a:avLst/>
          </a:prstGeom>
        </p:spPr>
      </p:pic>
      <p:pic>
        <p:nvPicPr>
          <p:cNvPr id="7" name="Image 1"/>
          <p:cNvPicPr>
            <a:picLocks noChangeAspect="1"/>
          </p:cNvPicPr>
          <p:nvPr/>
        </p:nvPicPr>
        <p:blipFill>
          <a:blip r:embed="rId5"/>
          <a:stretch>
            <a:fillRect/>
          </a:stretch>
        </p:blipFill>
        <p:spPr>
          <a:xfrm>
            <a:off x="0" y="5956300"/>
            <a:ext cx="825500" cy="901700"/>
          </a:xfrm>
          <a:prstGeom prst="rect">
            <a:avLst/>
          </a:prstGeom>
        </p:spPr>
      </p:pic>
      <p:pic>
        <p:nvPicPr>
          <p:cNvPr id="6148" name="Picture 4" descr="Example feedback loo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2636912"/>
            <a:ext cx="1330896" cy="1330896"/>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r="50000"/>
          <a:stretch/>
        </p:blipFill>
        <p:spPr bwMode="auto">
          <a:xfrm>
            <a:off x="6228184" y="3945597"/>
            <a:ext cx="2880320" cy="2226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82209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2800" y="228600"/>
            <a:ext cx="5638800" cy="1020762"/>
          </a:xfrm>
        </p:spPr>
        <p:txBody>
          <a:bodyPr/>
          <a:lstStyle/>
          <a:p>
            <a:r>
              <a:rPr lang="en-GB" sz="4000" dirty="0"/>
              <a:t>WP13.3 DESY Final Results</a:t>
            </a:r>
            <a:endParaRPr lang="en-GB" sz="4400" dirty="0"/>
          </a:p>
        </p:txBody>
      </p:sp>
      <p:pic>
        <p:nvPicPr>
          <p:cNvPr id="1026" name="Picture 2" descr="D:\EuCARD2 Project\Measurements\NRF_BG2_results\20170222_150953_148939700097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42" t="19227"/>
          <a:stretch/>
        </p:blipFill>
        <p:spPr bwMode="auto">
          <a:xfrm rot="5400000">
            <a:off x="5977426" y="2907801"/>
            <a:ext cx="3248744" cy="213090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7"/>
          <p:cNvPicPr>
            <a:picLocks noChangeAspect="1"/>
          </p:cNvPicPr>
          <p:nvPr/>
        </p:nvPicPr>
        <p:blipFill>
          <a:blip r:embed="rId4"/>
          <a:stretch>
            <a:fillRect/>
          </a:stretch>
        </p:blipFill>
        <p:spPr>
          <a:xfrm>
            <a:off x="0" y="5956300"/>
            <a:ext cx="825500" cy="901700"/>
          </a:xfrm>
          <a:prstGeom prst="rect">
            <a:avLst/>
          </a:prstGeom>
        </p:spPr>
      </p:pic>
      <p:pic>
        <p:nvPicPr>
          <p:cNvPr id="11" name="Image 8"/>
          <p:cNvPicPr>
            <a:picLocks noChangeAspect="1"/>
          </p:cNvPicPr>
          <p:nvPr/>
        </p:nvPicPr>
        <p:blipFill rotWithShape="1">
          <a:blip r:embed="rId5"/>
          <a:srcRect r="2817" b="6897"/>
          <a:stretch/>
        </p:blipFill>
        <p:spPr>
          <a:xfrm>
            <a:off x="7391400" y="6172200"/>
            <a:ext cx="1752600" cy="685800"/>
          </a:xfrm>
          <a:prstGeom prst="rect">
            <a:avLst/>
          </a:prstGeom>
        </p:spPr>
      </p:pic>
      <p:sp>
        <p:nvSpPr>
          <p:cNvPr id="12" name="Inhaltsplatzhalter 2"/>
          <p:cNvSpPr txBox="1">
            <a:spLocks/>
          </p:cNvSpPr>
          <p:nvPr/>
        </p:nvSpPr>
        <p:spPr>
          <a:xfrm>
            <a:off x="444625" y="1628800"/>
            <a:ext cx="3839343" cy="410445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smtClean="0"/>
              <a:t>Normal conducting RF Cavity</a:t>
            </a:r>
            <a:endParaRPr lang="en-US" sz="2000" dirty="0" smtClean="0"/>
          </a:p>
          <a:p>
            <a:r>
              <a:rPr lang="en-US" sz="2000" dirty="0" smtClean="0"/>
              <a:t>Cavity design completed </a:t>
            </a:r>
          </a:p>
          <a:p>
            <a:endParaRPr lang="en-US" sz="2000" dirty="0" smtClean="0"/>
          </a:p>
          <a:p>
            <a:endParaRPr lang="en-US" sz="2000" dirty="0"/>
          </a:p>
          <a:p>
            <a:endParaRPr lang="en-US" sz="2000" dirty="0" smtClean="0"/>
          </a:p>
          <a:p>
            <a:endParaRPr lang="en-US" sz="2000" dirty="0"/>
          </a:p>
          <a:p>
            <a:endParaRPr lang="en-US" sz="2000" dirty="0" smtClean="0"/>
          </a:p>
          <a:p>
            <a:r>
              <a:rPr lang="en-US" sz="2000" dirty="0" smtClean="0"/>
              <a:t>Cavity production – finished</a:t>
            </a:r>
          </a:p>
          <a:p>
            <a:pPr marL="0" indent="0">
              <a:buNone/>
            </a:pPr>
            <a:endParaRPr lang="en-US" sz="1800" dirty="0" smtClean="0"/>
          </a:p>
          <a:p>
            <a:endParaRPr lang="en-US" sz="2000" dirty="0"/>
          </a:p>
        </p:txBody>
      </p:sp>
      <p:sp>
        <p:nvSpPr>
          <p:cNvPr id="13" name="Inhaltsplatzhalter 2"/>
          <p:cNvSpPr txBox="1">
            <a:spLocks/>
          </p:cNvSpPr>
          <p:nvPr/>
        </p:nvSpPr>
        <p:spPr>
          <a:xfrm>
            <a:off x="5004048" y="1637184"/>
            <a:ext cx="4032448" cy="1071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smtClean="0"/>
              <a:t>Measurements </a:t>
            </a:r>
            <a:r>
              <a:rPr lang="en-US" sz="1800" dirty="0"/>
              <a:t>performed with network analyzer and applying bead-pull method</a:t>
            </a:r>
          </a:p>
          <a:p>
            <a:endParaRPr lang="en-US" sz="1800" dirty="0" smtClean="0"/>
          </a:p>
          <a:p>
            <a:endParaRPr lang="en-US" sz="2000" dirty="0"/>
          </a:p>
        </p:txBody>
      </p:sp>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9592" y="2420888"/>
            <a:ext cx="3672408" cy="1758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9592" y="4652943"/>
            <a:ext cx="3672408" cy="1800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descr="C:\Users\sesp0915\AppData\Local\Microsoft\Windows\Temporary Internet Files\Content.IE5\ZLFJZJ2U\512px-Check-green.svg[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51920" y="2017973"/>
            <a:ext cx="307404" cy="30740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Users\sesp0915\AppData\Local\Microsoft\Windows\Temporary Internet Files\Content.IE5\ZLFJZJ2U\512px-Check-green.svg[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23928" y="4221088"/>
            <a:ext cx="307404" cy="307404"/>
          </a:xfrm>
          <a:prstGeom prst="rect">
            <a:avLst/>
          </a:prstGeom>
          <a:noFill/>
          <a:extLst>
            <a:ext uri="{909E8E84-426E-40dd-AFC4-6F175D3DCCD1}">
              <a14:hiddenFill xmlns:a14="http://schemas.microsoft.com/office/drawing/2010/main">
                <a:solidFill>
                  <a:srgbClr val="FFFFFF"/>
                </a:solidFill>
              </a14:hiddenFill>
            </a:ext>
          </a:extLst>
        </p:spPr>
      </p:pic>
      <p:sp>
        <p:nvSpPr>
          <p:cNvPr id="18" name="Textfeld 17"/>
          <p:cNvSpPr txBox="1"/>
          <p:nvPr/>
        </p:nvSpPr>
        <p:spPr>
          <a:xfrm>
            <a:off x="5004048" y="5745450"/>
            <a:ext cx="4032448" cy="400110"/>
          </a:xfrm>
          <a:prstGeom prst="rect">
            <a:avLst/>
          </a:prstGeom>
          <a:noFill/>
        </p:spPr>
        <p:txBody>
          <a:bodyPr wrap="square" rtlCol="0">
            <a:spAutoFit/>
          </a:bodyPr>
          <a:lstStyle/>
          <a:p>
            <a:r>
              <a:rPr lang="en-US" sz="2000" dirty="0" smtClean="0">
                <a:solidFill>
                  <a:srgbClr val="000000"/>
                </a:solidFill>
              </a:rPr>
              <a:t>Some main results will be outlined. </a:t>
            </a:r>
            <a:endParaRPr lang="en-US" sz="2000" dirty="0">
              <a:solidFill>
                <a:srgbClr val="000000"/>
              </a:solidFill>
            </a:endParaRPr>
          </a:p>
        </p:txBody>
      </p:sp>
    </p:spTree>
    <p:extLst>
      <p:ext uri="{BB962C8B-B14F-4D97-AF65-F5344CB8AC3E}">
        <p14:creationId xmlns:p14="http://schemas.microsoft.com/office/powerpoint/2010/main" val="6035365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2800" y="304800"/>
            <a:ext cx="5638800" cy="1020762"/>
          </a:xfrm>
        </p:spPr>
        <p:txBody>
          <a:bodyPr/>
          <a:lstStyle/>
          <a:p>
            <a:r>
              <a:rPr lang="en-GB" sz="4000" dirty="0"/>
              <a:t>WP13.3 DESY Final Results</a:t>
            </a:r>
            <a:endParaRPr lang="en-GB" sz="4400" dirty="0"/>
          </a:p>
        </p:txBody>
      </p:sp>
      <p:sp>
        <p:nvSpPr>
          <p:cNvPr id="3" name="Inhaltsplatzhalter 2"/>
          <p:cNvSpPr>
            <a:spLocks noGrp="1"/>
          </p:cNvSpPr>
          <p:nvPr>
            <p:ph idx="1"/>
          </p:nvPr>
        </p:nvSpPr>
        <p:spPr>
          <a:xfrm>
            <a:off x="179512" y="1484784"/>
            <a:ext cx="4713121" cy="4525963"/>
          </a:xfrm>
        </p:spPr>
        <p:txBody>
          <a:bodyPr/>
          <a:lstStyle/>
          <a:p>
            <a:pPr marL="57150" indent="0">
              <a:buNone/>
            </a:pPr>
            <a:r>
              <a:rPr lang="en-US" sz="1800" b="1" dirty="0"/>
              <a:t>Mode separation of the 4 resonant modes </a:t>
            </a:r>
          </a:p>
          <a:p>
            <a:pPr marL="0" indent="0">
              <a:buNone/>
            </a:pPr>
            <a:r>
              <a:rPr lang="en-US" sz="1600" dirty="0"/>
              <a:t>Only pi-mode is used for acceleration; the other should be shifted towards higher frequencies</a:t>
            </a:r>
          </a:p>
          <a:p>
            <a:pPr marL="0" indent="0">
              <a:buNone/>
            </a:pPr>
            <a:endParaRPr lang="en-US" sz="2400" dirty="0"/>
          </a:p>
        </p:txBody>
      </p:sp>
      <p:pic>
        <p:nvPicPr>
          <p:cNvPr id="4" name="Image 7"/>
          <p:cNvPicPr>
            <a:picLocks noChangeAspect="1"/>
          </p:cNvPicPr>
          <p:nvPr/>
        </p:nvPicPr>
        <p:blipFill>
          <a:blip r:embed="rId7"/>
          <a:stretch>
            <a:fillRect/>
          </a:stretch>
        </p:blipFill>
        <p:spPr>
          <a:xfrm>
            <a:off x="0" y="5956300"/>
            <a:ext cx="825500" cy="901700"/>
          </a:xfrm>
          <a:prstGeom prst="rect">
            <a:avLst/>
          </a:prstGeom>
        </p:spPr>
      </p:pic>
      <p:pic>
        <p:nvPicPr>
          <p:cNvPr id="3074" name="Picture 2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3" y="3017522"/>
            <a:ext cx="4608512" cy="2283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Grafik 3080"/>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4139952" y="2564904"/>
            <a:ext cx="574365" cy="125029"/>
          </a:xfrm>
          <a:prstGeom prst="rect">
            <a:avLst/>
          </a:prstGeom>
        </p:spPr>
      </p:pic>
      <p:pic>
        <p:nvPicPr>
          <p:cNvPr id="3080" name="Grafik 3079"/>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3410122" y="2829463"/>
            <a:ext cx="835944" cy="176662"/>
          </a:xfrm>
          <a:prstGeom prst="rect">
            <a:avLst/>
          </a:prstGeom>
        </p:spPr>
      </p:pic>
      <p:pic>
        <p:nvPicPr>
          <p:cNvPr id="3079" name="Grafik 3078"/>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2020346" y="2708919"/>
            <a:ext cx="751454" cy="176662"/>
          </a:xfrm>
          <a:prstGeom prst="rect">
            <a:avLst/>
          </a:prstGeom>
        </p:spPr>
      </p:pic>
      <p:sp>
        <p:nvSpPr>
          <p:cNvPr id="22" name="Textfeld 21"/>
          <p:cNvSpPr txBox="1"/>
          <p:nvPr/>
        </p:nvSpPr>
        <p:spPr>
          <a:xfrm>
            <a:off x="859497" y="5478323"/>
            <a:ext cx="3640495" cy="830997"/>
          </a:xfrm>
          <a:prstGeom prst="rect">
            <a:avLst/>
          </a:prstGeom>
          <a:noFill/>
        </p:spPr>
        <p:txBody>
          <a:bodyPr wrap="square" rtlCol="0">
            <a:spAutoFit/>
          </a:bodyPr>
          <a:lstStyle/>
          <a:p>
            <a:r>
              <a:rPr lang="en-US" sz="1600" dirty="0" smtClean="0">
                <a:solidFill>
                  <a:srgbClr val="000000"/>
                </a:solidFill>
              </a:rPr>
              <a:t>The measurement results match the simulation. A slight difference is present which will not affect its operation.</a:t>
            </a:r>
            <a:endParaRPr lang="en-US" sz="1600" dirty="0">
              <a:solidFill>
                <a:srgbClr val="000000"/>
              </a:solidFill>
            </a:endParaRPr>
          </a:p>
        </p:txBody>
      </p:sp>
      <p:pic>
        <p:nvPicPr>
          <p:cNvPr id="23" name="Image 8"/>
          <p:cNvPicPr>
            <a:picLocks noChangeAspect="1"/>
          </p:cNvPicPr>
          <p:nvPr/>
        </p:nvPicPr>
        <p:blipFill rotWithShape="1">
          <a:blip r:embed="rId12"/>
          <a:srcRect r="2817" b="6897"/>
          <a:stretch/>
        </p:blipFill>
        <p:spPr>
          <a:xfrm>
            <a:off x="7391400" y="6172200"/>
            <a:ext cx="1752600" cy="685800"/>
          </a:xfrm>
          <a:prstGeom prst="rect">
            <a:avLst/>
          </a:prstGeom>
        </p:spPr>
      </p:pic>
      <p:cxnSp>
        <p:nvCxnSpPr>
          <p:cNvPr id="25" name="Gerade Verbindung mit Pfeil 24"/>
          <p:cNvCxnSpPr/>
          <p:nvPr/>
        </p:nvCxnSpPr>
        <p:spPr>
          <a:xfrm>
            <a:off x="4427984" y="2829464"/>
            <a:ext cx="0" cy="31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7" name="Gerade Verbindung mit Pfeil 26"/>
          <p:cNvCxnSpPr/>
          <p:nvPr/>
        </p:nvCxnSpPr>
        <p:spPr>
          <a:xfrm>
            <a:off x="3779912" y="3068960"/>
            <a:ext cx="0" cy="31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Gerade Verbindung mit Pfeil 27"/>
          <p:cNvCxnSpPr/>
          <p:nvPr/>
        </p:nvCxnSpPr>
        <p:spPr>
          <a:xfrm>
            <a:off x="2267744" y="2924944"/>
            <a:ext cx="0" cy="31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3078" name="Grafik 3077"/>
          <p:cNvPicPr>
            <a:picLocks noChangeAspect="1"/>
          </p:cNvPicPr>
          <p:nvPr>
            <p:custDataLst>
              <p:tags r:id="rId4"/>
            </p:custDataLst>
          </p:nvPr>
        </p:nvPicPr>
        <p:blipFill>
          <a:blip r:embed="rId13" cstate="print">
            <a:extLst>
              <a:ext uri="{28A0092B-C50C-407E-A947-70E740481C1C}">
                <a14:useLocalDpi xmlns:a14="http://schemas.microsoft.com/office/drawing/2010/main" val="0"/>
              </a:ext>
            </a:extLst>
          </a:blip>
          <a:stretch>
            <a:fillRect/>
          </a:stretch>
        </p:blipFill>
        <p:spPr>
          <a:xfrm>
            <a:off x="490152" y="2757070"/>
            <a:ext cx="553456" cy="126736"/>
          </a:xfrm>
          <a:prstGeom prst="rect">
            <a:avLst/>
          </a:prstGeom>
        </p:spPr>
      </p:pic>
      <p:cxnSp>
        <p:nvCxnSpPr>
          <p:cNvPr id="31" name="Gerade Verbindung mit Pfeil 30"/>
          <p:cNvCxnSpPr/>
          <p:nvPr/>
        </p:nvCxnSpPr>
        <p:spPr>
          <a:xfrm>
            <a:off x="755576" y="2996952"/>
            <a:ext cx="0" cy="31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072" name="Gerade Verbindung mit Pfeil 3071"/>
          <p:cNvCxnSpPr/>
          <p:nvPr/>
        </p:nvCxnSpPr>
        <p:spPr>
          <a:xfrm>
            <a:off x="3866336" y="4005064"/>
            <a:ext cx="472143"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4" name="Gerade Verbindung mit Pfeil 33"/>
          <p:cNvCxnSpPr/>
          <p:nvPr/>
        </p:nvCxnSpPr>
        <p:spPr>
          <a:xfrm>
            <a:off x="2267744" y="4221088"/>
            <a:ext cx="2056319"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6" name="Gerade Verbindung mit Pfeil 35"/>
          <p:cNvCxnSpPr/>
          <p:nvPr/>
        </p:nvCxnSpPr>
        <p:spPr>
          <a:xfrm>
            <a:off x="755576" y="4437112"/>
            <a:ext cx="3564578"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076" name="Textfeld 3075"/>
          <p:cNvSpPr txBox="1"/>
          <p:nvPr/>
        </p:nvSpPr>
        <p:spPr>
          <a:xfrm>
            <a:off x="3765496" y="3645024"/>
            <a:ext cx="734496" cy="369332"/>
          </a:xfrm>
          <a:prstGeom prst="rect">
            <a:avLst/>
          </a:prstGeom>
          <a:noFill/>
        </p:spPr>
        <p:txBody>
          <a:bodyPr wrap="none" rtlCol="0">
            <a:spAutoFit/>
          </a:bodyPr>
          <a:lstStyle/>
          <a:p>
            <a:r>
              <a:rPr lang="en-US" dirty="0" smtClean="0"/>
              <a:t>8MHz</a:t>
            </a:r>
            <a:endParaRPr lang="en-US" dirty="0"/>
          </a:p>
        </p:txBody>
      </p:sp>
      <p:sp>
        <p:nvSpPr>
          <p:cNvPr id="39" name="Textfeld 38"/>
          <p:cNvSpPr txBox="1"/>
          <p:nvPr/>
        </p:nvSpPr>
        <p:spPr>
          <a:xfrm>
            <a:off x="2699792" y="3851756"/>
            <a:ext cx="851515" cy="369332"/>
          </a:xfrm>
          <a:prstGeom prst="rect">
            <a:avLst/>
          </a:prstGeom>
          <a:noFill/>
        </p:spPr>
        <p:txBody>
          <a:bodyPr wrap="none" rtlCol="0">
            <a:spAutoFit/>
          </a:bodyPr>
          <a:lstStyle/>
          <a:p>
            <a:r>
              <a:rPr lang="en-US" dirty="0" smtClean="0"/>
              <a:t>26MHz</a:t>
            </a:r>
            <a:endParaRPr lang="en-US" dirty="0"/>
          </a:p>
        </p:txBody>
      </p:sp>
      <p:sp>
        <p:nvSpPr>
          <p:cNvPr id="40" name="Textfeld 39"/>
          <p:cNvSpPr txBox="1"/>
          <p:nvPr/>
        </p:nvSpPr>
        <p:spPr>
          <a:xfrm>
            <a:off x="1187624" y="4067780"/>
            <a:ext cx="851515" cy="369332"/>
          </a:xfrm>
          <a:prstGeom prst="rect">
            <a:avLst/>
          </a:prstGeom>
          <a:noFill/>
        </p:spPr>
        <p:txBody>
          <a:bodyPr wrap="none" rtlCol="0">
            <a:spAutoFit/>
          </a:bodyPr>
          <a:lstStyle/>
          <a:p>
            <a:r>
              <a:rPr lang="en-US" dirty="0" smtClean="0"/>
              <a:t>45MHz</a:t>
            </a:r>
            <a:endParaRPr lang="en-US" dirty="0"/>
          </a:p>
        </p:txBody>
      </p:sp>
      <p:sp>
        <p:nvSpPr>
          <p:cNvPr id="41" name="Inhaltsplatzhalter 2"/>
          <p:cNvSpPr txBox="1">
            <a:spLocks/>
          </p:cNvSpPr>
          <p:nvPr/>
        </p:nvSpPr>
        <p:spPr>
          <a:xfrm>
            <a:off x="5285928" y="1484785"/>
            <a:ext cx="3466728" cy="19442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b="1" dirty="0" smtClean="0"/>
              <a:t>RF field distribution</a:t>
            </a:r>
          </a:p>
          <a:p>
            <a:pPr marL="0" indent="0">
              <a:buNone/>
            </a:pPr>
            <a:r>
              <a:rPr lang="en-US" sz="1600" dirty="0" smtClean="0"/>
              <a:t>As expected flat along the structure</a:t>
            </a:r>
          </a:p>
        </p:txBody>
      </p:sp>
      <p:pic>
        <p:nvPicPr>
          <p:cNvPr id="42" name="Picture 2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83040" y="2161456"/>
            <a:ext cx="3669616" cy="1668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Inhaltsplatzhalter 10"/>
          <p:cNvSpPr txBox="1">
            <a:spLocks/>
          </p:cNvSpPr>
          <p:nvPr/>
        </p:nvSpPr>
        <p:spPr>
          <a:xfrm>
            <a:off x="4997896" y="3861048"/>
            <a:ext cx="4038600" cy="1540768"/>
          </a:xfrm>
          <a:prstGeom prst="rect">
            <a:avLst/>
          </a:prstGeom>
        </p:spPr>
        <p:txBody>
          <a:bodyPr>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b="1" dirty="0" smtClean="0"/>
              <a:t>Half bandwidth as function of input loop </a:t>
            </a:r>
          </a:p>
          <a:p>
            <a:pPr marL="0" indent="0">
              <a:buNone/>
            </a:pPr>
            <a:r>
              <a:rPr lang="en-US" sz="1600" dirty="0" smtClean="0"/>
              <a:t>Measured max. half bandwidth of 650 kHz (required: 400 kHz to 500 kHz)</a:t>
            </a:r>
          </a:p>
          <a:p>
            <a:endParaRPr lang="en-US" sz="2400" dirty="0"/>
          </a:p>
        </p:txBody>
      </p:sp>
      <p:pic>
        <p:nvPicPr>
          <p:cNvPr id="51"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76056" y="4725144"/>
            <a:ext cx="3894584" cy="1988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4"/>
          <p:cNvPicPr>
            <a:picLocks noChangeAspect="1" noChangeArrowheads="1"/>
          </p:cNvPicPr>
          <p:nvPr/>
        </p:nvPicPr>
        <p:blipFill rotWithShape="1">
          <a:blip r:embed="rId16">
            <a:extLst>
              <a:ext uri="{28A0092B-C50C-407E-A947-70E740481C1C}">
                <a14:useLocalDpi xmlns:a14="http://schemas.microsoft.com/office/drawing/2010/main" val="0"/>
              </a:ext>
            </a:extLst>
          </a:blip>
          <a:srcRect l="5787" t="8087"/>
          <a:stretch/>
        </p:blipFill>
        <p:spPr bwMode="auto">
          <a:xfrm>
            <a:off x="7812360" y="4581128"/>
            <a:ext cx="1224136" cy="993899"/>
          </a:xfrm>
          <a:prstGeom prst="rect">
            <a:avLst/>
          </a:prstGeom>
          <a:ln w="2857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cxnSp>
        <p:nvCxnSpPr>
          <p:cNvPr id="3085" name="Gerade Verbindung 3084"/>
          <p:cNvCxnSpPr/>
          <p:nvPr/>
        </p:nvCxnSpPr>
        <p:spPr>
          <a:xfrm>
            <a:off x="4894498" y="1484785"/>
            <a:ext cx="34466" cy="5112567"/>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79930142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2800" y="304800"/>
            <a:ext cx="5638800" cy="1020762"/>
          </a:xfrm>
        </p:spPr>
        <p:txBody>
          <a:bodyPr/>
          <a:lstStyle/>
          <a:p>
            <a:r>
              <a:rPr lang="en-GB" sz="4000" dirty="0"/>
              <a:t>WP13.3 DESY Final </a:t>
            </a:r>
            <a:r>
              <a:rPr lang="en-GB" sz="4000" dirty="0" smtClean="0"/>
              <a:t>Results</a:t>
            </a:r>
            <a:endParaRPr lang="en-US"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0184" y="4092493"/>
            <a:ext cx="2672296" cy="2576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3041013" y="4634960"/>
            <a:ext cx="2485273" cy="1217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U:\Presentations DESY\20150623_Wismar\SingleCav_contro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08576" y="1484784"/>
            <a:ext cx="2783904" cy="14901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1484784"/>
            <a:ext cx="1974031"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a:off x="3203848" y="5931104"/>
            <a:ext cx="2304477" cy="369332"/>
          </a:xfrm>
          <a:prstGeom prst="rect">
            <a:avLst/>
          </a:prstGeom>
          <a:noFill/>
        </p:spPr>
        <p:txBody>
          <a:bodyPr wrap="none" rtlCol="0">
            <a:spAutoFit/>
          </a:bodyPr>
          <a:lstStyle/>
          <a:p>
            <a:r>
              <a:rPr lang="en-US" b="1" dirty="0" smtClean="0"/>
              <a:t>NRF cavity as actuator</a:t>
            </a:r>
            <a:endParaRPr lang="en-US" b="1" dirty="0"/>
          </a:p>
        </p:txBody>
      </p:sp>
      <p:sp>
        <p:nvSpPr>
          <p:cNvPr id="9" name="Textfeld 8"/>
          <p:cNvSpPr txBox="1"/>
          <p:nvPr/>
        </p:nvSpPr>
        <p:spPr>
          <a:xfrm>
            <a:off x="251520" y="2708920"/>
            <a:ext cx="2088232" cy="646331"/>
          </a:xfrm>
          <a:prstGeom prst="rect">
            <a:avLst/>
          </a:prstGeom>
          <a:noFill/>
        </p:spPr>
        <p:txBody>
          <a:bodyPr wrap="square" rtlCol="0">
            <a:spAutoFit/>
          </a:bodyPr>
          <a:lstStyle/>
          <a:p>
            <a:r>
              <a:rPr lang="en-US" b="1" dirty="0" smtClean="0"/>
              <a:t>Bunch arrival time monitor as sensor</a:t>
            </a:r>
            <a:endParaRPr lang="en-US" b="1" dirty="0"/>
          </a:p>
        </p:txBody>
      </p:sp>
      <p:sp>
        <p:nvSpPr>
          <p:cNvPr id="10" name="Textfeld 9"/>
          <p:cNvSpPr txBox="1"/>
          <p:nvPr/>
        </p:nvSpPr>
        <p:spPr>
          <a:xfrm>
            <a:off x="6007012" y="2996952"/>
            <a:ext cx="3029484" cy="369332"/>
          </a:xfrm>
          <a:prstGeom prst="rect">
            <a:avLst/>
          </a:prstGeom>
          <a:noFill/>
        </p:spPr>
        <p:txBody>
          <a:bodyPr wrap="none" rtlCol="0">
            <a:spAutoFit/>
          </a:bodyPr>
          <a:lstStyle/>
          <a:p>
            <a:r>
              <a:rPr lang="en-US" b="1" dirty="0" smtClean="0"/>
              <a:t>LLRF system driving the cavity</a:t>
            </a:r>
            <a:endParaRPr lang="en-US" b="1" dirty="0"/>
          </a:p>
        </p:txBody>
      </p:sp>
      <p:sp>
        <p:nvSpPr>
          <p:cNvPr id="11" name="Textfeld 10"/>
          <p:cNvSpPr txBox="1"/>
          <p:nvPr/>
        </p:nvSpPr>
        <p:spPr>
          <a:xfrm>
            <a:off x="6228184" y="3564305"/>
            <a:ext cx="2808312" cy="584775"/>
          </a:xfrm>
          <a:prstGeom prst="rect">
            <a:avLst/>
          </a:prstGeom>
          <a:noFill/>
        </p:spPr>
        <p:txBody>
          <a:bodyPr wrap="square" rtlCol="0">
            <a:spAutoFit/>
          </a:bodyPr>
          <a:lstStyle/>
          <a:p>
            <a:r>
              <a:rPr lang="en-US" sz="1600" dirty="0" smtClean="0">
                <a:solidFill>
                  <a:srgbClr val="000000"/>
                </a:solidFill>
              </a:rPr>
              <a:t>Non-linear amplifier behavior </a:t>
            </a:r>
            <a:r>
              <a:rPr lang="en-US" sz="1600" dirty="0" smtClean="0">
                <a:solidFill>
                  <a:srgbClr val="000000"/>
                </a:solidFill>
                <a:sym typeface="Wingdings" panose="05000000000000000000" pitchFamily="2" charset="2"/>
              </a:rPr>
              <a:t> correctable in digital system</a:t>
            </a:r>
            <a:endParaRPr lang="en-US" sz="1600" dirty="0">
              <a:solidFill>
                <a:srgbClr val="000000"/>
              </a:solidFill>
            </a:endParaRPr>
          </a:p>
        </p:txBody>
      </p:sp>
      <p:sp>
        <p:nvSpPr>
          <p:cNvPr id="12" name="Textfeld 11"/>
          <p:cNvSpPr txBox="1"/>
          <p:nvPr/>
        </p:nvSpPr>
        <p:spPr>
          <a:xfrm>
            <a:off x="3059832" y="2996952"/>
            <a:ext cx="2241283" cy="1200329"/>
          </a:xfrm>
          <a:prstGeom prst="rect">
            <a:avLst/>
          </a:prstGeom>
          <a:noFill/>
        </p:spPr>
        <p:txBody>
          <a:bodyPr wrap="square" rtlCol="0">
            <a:spAutoFit/>
          </a:bodyPr>
          <a:lstStyle/>
          <a:p>
            <a:pPr algn="ctr"/>
            <a:r>
              <a:rPr lang="en-US" b="1" dirty="0" smtClean="0">
                <a:solidFill>
                  <a:srgbClr val="FF0000"/>
                </a:solidFill>
              </a:rPr>
              <a:t>All sub-components within the feedback loop were evaluated and measured</a:t>
            </a:r>
            <a:endParaRPr lang="en-US" b="1" dirty="0">
              <a:solidFill>
                <a:srgbClr val="FF0000"/>
              </a:solidFill>
            </a:endParaRPr>
          </a:p>
        </p:txBody>
      </p:sp>
      <p:pic>
        <p:nvPicPr>
          <p:cNvPr id="5123"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4327" r="51314"/>
          <a:stretch/>
        </p:blipFill>
        <p:spPr bwMode="auto">
          <a:xfrm>
            <a:off x="107504" y="3501008"/>
            <a:ext cx="2516782" cy="3082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a:xfrm rot="5400000" flipV="1">
            <a:off x="3949686" y="162884"/>
            <a:ext cx="327342" cy="34031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feld 13"/>
          <p:cNvSpPr txBox="1"/>
          <p:nvPr/>
        </p:nvSpPr>
        <p:spPr>
          <a:xfrm>
            <a:off x="2302707" y="1980129"/>
            <a:ext cx="3781461" cy="830997"/>
          </a:xfrm>
          <a:prstGeom prst="rect">
            <a:avLst/>
          </a:prstGeom>
          <a:noFill/>
        </p:spPr>
        <p:txBody>
          <a:bodyPr wrap="square" rtlCol="0">
            <a:spAutoFit/>
          </a:bodyPr>
          <a:lstStyle/>
          <a:p>
            <a:r>
              <a:rPr lang="en-US" sz="1600" dirty="0" smtClean="0">
                <a:solidFill>
                  <a:srgbClr val="000000"/>
                </a:solidFill>
              </a:rPr>
              <a:t>Fast optical communication; Tested by revival of beam-based feedback using SRF modules</a:t>
            </a:r>
            <a:endParaRPr lang="en-US" sz="1600" dirty="0">
              <a:solidFill>
                <a:srgbClr val="000000"/>
              </a:solidFill>
            </a:endParaRPr>
          </a:p>
        </p:txBody>
      </p:sp>
      <p:sp>
        <p:nvSpPr>
          <p:cNvPr id="17" name="Pfeil nach unten 16"/>
          <p:cNvSpPr/>
          <p:nvPr/>
        </p:nvSpPr>
        <p:spPr>
          <a:xfrm rot="2193919">
            <a:off x="5502195" y="3280239"/>
            <a:ext cx="325154" cy="12768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Gerade Verbindung mit Pfeil 17"/>
          <p:cNvCxnSpPr/>
          <p:nvPr/>
        </p:nvCxnSpPr>
        <p:spPr>
          <a:xfrm flipH="1">
            <a:off x="2339752" y="2852936"/>
            <a:ext cx="288030" cy="72008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1841866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438400" y="274638"/>
            <a:ext cx="7772400" cy="10207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3600" dirty="0"/>
              <a:t>WP13.3 DESY Final Results</a:t>
            </a:r>
            <a:endParaRPr lang="en-GB" sz="4000" dirty="0"/>
          </a:p>
        </p:txBody>
      </p:sp>
      <p:sp>
        <p:nvSpPr>
          <p:cNvPr id="10" name="Inhaltsplatzhalter 2"/>
          <p:cNvSpPr txBox="1">
            <a:spLocks/>
          </p:cNvSpPr>
          <p:nvPr/>
        </p:nvSpPr>
        <p:spPr>
          <a:xfrm>
            <a:off x="228600" y="1430338"/>
            <a:ext cx="7583760" cy="531103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r>
              <a:rPr lang="en-US" sz="2400" b="1" dirty="0" smtClean="0"/>
              <a:t>Precise temperature control for NRF cavities</a:t>
            </a:r>
          </a:p>
          <a:p>
            <a:pPr marL="542925" lvl="1" indent="-361950"/>
            <a:r>
              <a:rPr lang="en-US" sz="1800" dirty="0" smtClean="0"/>
              <a:t>Essential for all NRF cavities due to limited feedback gain</a:t>
            </a:r>
          </a:p>
          <a:p>
            <a:pPr marL="542925" lvl="1" indent="-361950"/>
            <a:endParaRPr lang="en-US" sz="1800" dirty="0"/>
          </a:p>
          <a:p>
            <a:pPr marL="542925" lvl="1" indent="-361950"/>
            <a:endParaRPr lang="en-US" sz="1800" dirty="0" smtClean="0"/>
          </a:p>
          <a:p>
            <a:pPr marL="542925" lvl="1" indent="-361950"/>
            <a:endParaRPr lang="en-US" sz="1800" dirty="0"/>
          </a:p>
          <a:p>
            <a:pPr marL="542925" lvl="1" indent="-361950"/>
            <a:endParaRPr lang="en-US" sz="1800" dirty="0" smtClean="0"/>
          </a:p>
          <a:p>
            <a:pPr marL="542925" lvl="1" indent="-361950"/>
            <a:endParaRPr lang="en-US" sz="1800" dirty="0"/>
          </a:p>
          <a:p>
            <a:pPr marL="542925" lvl="1" indent="-361950"/>
            <a:endParaRPr lang="en-US" sz="1800" dirty="0" smtClean="0"/>
          </a:p>
          <a:p>
            <a:pPr marL="542925" lvl="1" indent="-361950"/>
            <a:endParaRPr lang="en-US" sz="1800" dirty="0"/>
          </a:p>
        </p:txBody>
      </p:sp>
      <p:sp>
        <p:nvSpPr>
          <p:cNvPr id="18" name="Textfeld 17"/>
          <p:cNvSpPr txBox="1"/>
          <p:nvPr/>
        </p:nvSpPr>
        <p:spPr>
          <a:xfrm>
            <a:off x="683568" y="4376137"/>
            <a:ext cx="2414910" cy="276999"/>
          </a:xfrm>
          <a:prstGeom prst="rect">
            <a:avLst/>
          </a:prstGeom>
          <a:noFill/>
        </p:spPr>
        <p:txBody>
          <a:bodyPr wrap="square" rtlCol="0">
            <a:spAutoFit/>
          </a:bodyPr>
          <a:lstStyle/>
          <a:p>
            <a:r>
              <a:rPr lang="en-US" sz="1200" i="1" dirty="0" smtClean="0">
                <a:solidFill>
                  <a:schemeClr val="bg1">
                    <a:lumMod val="50000"/>
                  </a:schemeClr>
                </a:solidFill>
              </a:rPr>
              <a:t>Accepted for publication in PRST-AB</a:t>
            </a:r>
            <a:endParaRPr lang="en-US" sz="1200" i="1" dirty="0">
              <a:solidFill>
                <a:schemeClr val="bg1">
                  <a:lumMod val="50000"/>
                </a:schemeClr>
              </a:solidFill>
            </a:endParaRPr>
          </a:p>
        </p:txBody>
      </p:sp>
      <p:grpSp>
        <p:nvGrpSpPr>
          <p:cNvPr id="2" name="Gruppieren 1"/>
          <p:cNvGrpSpPr/>
          <p:nvPr/>
        </p:nvGrpSpPr>
        <p:grpSpPr>
          <a:xfrm>
            <a:off x="539552" y="2305253"/>
            <a:ext cx="6768752" cy="2275875"/>
            <a:chOff x="899592" y="4890646"/>
            <a:chExt cx="6289876" cy="1843827"/>
          </a:xfrm>
        </p:grpSpPr>
        <p:sp>
          <p:nvSpPr>
            <p:cNvPr id="4" name="Textfeld 3"/>
            <p:cNvSpPr txBox="1"/>
            <p:nvPr/>
          </p:nvSpPr>
          <p:spPr>
            <a:xfrm>
              <a:off x="1115616" y="4890646"/>
              <a:ext cx="2952328" cy="338554"/>
            </a:xfrm>
            <a:prstGeom prst="rect">
              <a:avLst/>
            </a:prstGeom>
            <a:noFill/>
          </p:spPr>
          <p:txBody>
            <a:bodyPr wrap="square" rtlCol="0">
              <a:spAutoFit/>
            </a:bodyPr>
            <a:lstStyle/>
            <a:p>
              <a:r>
                <a:rPr lang="en-US" sz="1600" b="1" dirty="0" smtClean="0">
                  <a:solidFill>
                    <a:srgbClr val="000000"/>
                  </a:solidFill>
                </a:rPr>
                <a:t>Without high precision feedback</a:t>
              </a:r>
              <a:endParaRPr lang="en-US" sz="1600" b="1" dirty="0">
                <a:solidFill>
                  <a:srgbClr val="000000"/>
                </a:solidFill>
              </a:endParaRPr>
            </a:p>
          </p:txBody>
        </p:sp>
        <p:sp>
          <p:nvSpPr>
            <p:cNvPr id="21" name="Textfeld 20"/>
            <p:cNvSpPr txBox="1"/>
            <p:nvPr/>
          </p:nvSpPr>
          <p:spPr>
            <a:xfrm>
              <a:off x="4113312" y="4890646"/>
              <a:ext cx="2690936" cy="338554"/>
            </a:xfrm>
            <a:prstGeom prst="rect">
              <a:avLst/>
            </a:prstGeom>
            <a:noFill/>
          </p:spPr>
          <p:txBody>
            <a:bodyPr wrap="square" rtlCol="0">
              <a:spAutoFit/>
            </a:bodyPr>
            <a:lstStyle/>
            <a:p>
              <a:r>
                <a:rPr lang="en-US" sz="1600" b="1" dirty="0" smtClean="0">
                  <a:solidFill>
                    <a:srgbClr val="000000"/>
                  </a:solidFill>
                </a:rPr>
                <a:t>With high precision feedback</a:t>
              </a:r>
              <a:endParaRPr lang="en-US" sz="1600" b="1" dirty="0">
                <a:solidFill>
                  <a:srgbClr val="000000"/>
                </a:solidFill>
              </a:endParaRPr>
            </a:p>
          </p:txBody>
        </p:sp>
        <p:pic>
          <p:nvPicPr>
            <p:cNvPr id="2052" name="Picture 4" descr="D:\EuCARD2 Project\Presentations\PWM_F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5178546"/>
              <a:ext cx="6289876" cy="1410144"/>
            </a:xfrm>
            <a:prstGeom prst="rect">
              <a:avLst/>
            </a:prstGeom>
            <a:noFill/>
            <a:extLst>
              <a:ext uri="{909E8E84-426E-40dd-AFC4-6F175D3DCCD1}">
                <a14:hiddenFill xmlns:a14="http://schemas.microsoft.com/office/drawing/2010/main">
                  <a:solidFill>
                    <a:srgbClr val="FFFFFF"/>
                  </a:solidFill>
                </a14:hiddenFill>
              </a:ext>
            </a:extLst>
          </p:spPr>
        </p:pic>
        <p:sp>
          <p:nvSpPr>
            <p:cNvPr id="20" name="Nach oben gekrümmter Pfeil 19"/>
            <p:cNvSpPr/>
            <p:nvPr/>
          </p:nvSpPr>
          <p:spPr>
            <a:xfrm>
              <a:off x="3275856" y="6165304"/>
              <a:ext cx="2736304" cy="569169"/>
            </a:xfrm>
            <a:prstGeom prst="curved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8" name="Image 7"/>
          <p:cNvPicPr>
            <a:picLocks noChangeAspect="1"/>
          </p:cNvPicPr>
          <p:nvPr/>
        </p:nvPicPr>
        <p:blipFill>
          <a:blip r:embed="rId4"/>
          <a:stretch>
            <a:fillRect/>
          </a:stretch>
        </p:blipFill>
        <p:spPr>
          <a:xfrm>
            <a:off x="0" y="5956300"/>
            <a:ext cx="825500" cy="901700"/>
          </a:xfrm>
          <a:prstGeom prst="rect">
            <a:avLst/>
          </a:prstGeom>
        </p:spPr>
      </p:pic>
      <p:pic>
        <p:nvPicPr>
          <p:cNvPr id="22" name="Image 8"/>
          <p:cNvPicPr>
            <a:picLocks noChangeAspect="1"/>
          </p:cNvPicPr>
          <p:nvPr/>
        </p:nvPicPr>
        <p:blipFill rotWithShape="1">
          <a:blip r:embed="rId5"/>
          <a:srcRect r="2817" b="6897"/>
          <a:stretch/>
        </p:blipFill>
        <p:spPr>
          <a:xfrm>
            <a:off x="7391400" y="6172200"/>
            <a:ext cx="1752600" cy="685800"/>
          </a:xfrm>
          <a:prstGeom prst="rect">
            <a:avLst/>
          </a:prstGeom>
        </p:spPr>
      </p:pic>
      <p:sp>
        <p:nvSpPr>
          <p:cNvPr id="23" name="Inhaltsplatzhalter 2"/>
          <p:cNvSpPr txBox="1">
            <a:spLocks/>
          </p:cNvSpPr>
          <p:nvPr/>
        </p:nvSpPr>
        <p:spPr>
          <a:xfrm>
            <a:off x="936104" y="5301208"/>
            <a:ext cx="6444208" cy="764704"/>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smtClean="0"/>
              <a:t>Deliverable  D13.5 (04/2017)  - currently finalizing the report</a:t>
            </a:r>
          </a:p>
          <a:p>
            <a:pPr marL="0" indent="0">
              <a:buNone/>
            </a:pPr>
            <a:r>
              <a:rPr lang="en-US" sz="1800" i="1" dirty="0" smtClean="0"/>
              <a:t>“FLASH </a:t>
            </a:r>
            <a:r>
              <a:rPr lang="en-US" sz="1800" i="1" dirty="0"/>
              <a:t>NRF cavity and FB system: Report on the </a:t>
            </a:r>
            <a:r>
              <a:rPr lang="en-US" sz="1800" i="1" dirty="0" smtClean="0"/>
              <a:t>achievable </a:t>
            </a:r>
            <a:r>
              <a:rPr lang="en-US" sz="1800" i="1" dirty="0"/>
              <a:t>arrival time stability and the limitations of using NRF &amp; SRF beam-based feedbacks at </a:t>
            </a:r>
            <a:r>
              <a:rPr lang="en-US" sz="1800" i="1" dirty="0" smtClean="0"/>
              <a:t>FLASH” </a:t>
            </a:r>
          </a:p>
        </p:txBody>
      </p:sp>
      <p:sp>
        <p:nvSpPr>
          <p:cNvPr id="3" name="Textfeld 2"/>
          <p:cNvSpPr txBox="1"/>
          <p:nvPr/>
        </p:nvSpPr>
        <p:spPr>
          <a:xfrm>
            <a:off x="6948264" y="4161854"/>
            <a:ext cx="1887158" cy="923330"/>
          </a:xfrm>
          <a:prstGeom prst="rect">
            <a:avLst/>
          </a:prstGeom>
          <a:noFill/>
        </p:spPr>
        <p:txBody>
          <a:bodyPr wrap="square" rtlCol="0">
            <a:spAutoFit/>
          </a:bodyPr>
          <a:lstStyle/>
          <a:p>
            <a:pPr algn="ctr"/>
            <a:r>
              <a:rPr lang="en-US" b="1" dirty="0" smtClean="0">
                <a:solidFill>
                  <a:srgbClr val="FF0000"/>
                </a:solidFill>
              </a:rPr>
              <a:t>Temperature improvement</a:t>
            </a:r>
          </a:p>
          <a:p>
            <a:pPr algn="ctr"/>
            <a:r>
              <a:rPr lang="en-US" b="1" dirty="0" smtClean="0">
                <a:solidFill>
                  <a:srgbClr val="FF0000"/>
                </a:solidFill>
              </a:rPr>
              <a:t>14 </a:t>
            </a:r>
            <a:r>
              <a:rPr lang="en-US" b="1" dirty="0" err="1" smtClean="0">
                <a:solidFill>
                  <a:srgbClr val="FF0000"/>
                </a:solidFill>
              </a:rPr>
              <a:t>mK</a:t>
            </a:r>
            <a:r>
              <a:rPr lang="en-US" b="1" dirty="0" smtClean="0">
                <a:solidFill>
                  <a:srgbClr val="FF0000"/>
                </a:solidFill>
              </a:rPr>
              <a:t> </a:t>
            </a:r>
            <a:r>
              <a:rPr lang="en-US" b="1" dirty="0" smtClean="0">
                <a:solidFill>
                  <a:srgbClr val="FF0000"/>
                </a:solidFill>
                <a:sym typeface="Wingdings" panose="05000000000000000000" pitchFamily="2" charset="2"/>
              </a:rPr>
              <a:t> 2.5 </a:t>
            </a:r>
            <a:r>
              <a:rPr lang="en-US" b="1" dirty="0" err="1" smtClean="0">
                <a:solidFill>
                  <a:srgbClr val="FF0000"/>
                </a:solidFill>
                <a:sym typeface="Wingdings" panose="05000000000000000000" pitchFamily="2" charset="2"/>
              </a:rPr>
              <a:t>mK</a:t>
            </a:r>
            <a:endParaRPr lang="en-US" b="1" dirty="0">
              <a:solidFill>
                <a:srgbClr val="FF0000"/>
              </a:solidFill>
            </a:endParaRPr>
          </a:p>
        </p:txBody>
      </p:sp>
      <p:pic>
        <p:nvPicPr>
          <p:cNvPr id="14" name="Picture 2" descr="C:\Users\kuntzsch\Desktop\Desy Logo_bla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01000" y="1524000"/>
            <a:ext cx="576064" cy="576064"/>
          </a:xfrm>
          <a:prstGeom prst="rect">
            <a:avLst/>
          </a:prstGeom>
          <a:solidFill>
            <a:schemeClr val="bg1"/>
          </a:solidFill>
          <a:extLst/>
        </p:spPr>
      </p:pic>
    </p:spTree>
    <p:extLst>
      <p:ext uri="{BB962C8B-B14F-4D97-AF65-F5344CB8AC3E}">
        <p14:creationId xmlns:p14="http://schemas.microsoft.com/office/powerpoint/2010/main" val="23398002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Missions of ANAC2	</a:t>
            </a:r>
            <a:endParaRPr lang="en-GB" dirty="0"/>
          </a:p>
        </p:txBody>
      </p:sp>
      <p:sp>
        <p:nvSpPr>
          <p:cNvPr id="3" name="Content Placeholder 2"/>
          <p:cNvSpPr>
            <a:spLocks noGrp="1"/>
          </p:cNvSpPr>
          <p:nvPr>
            <p:ph idx="1"/>
          </p:nvPr>
        </p:nvSpPr>
        <p:spPr>
          <a:xfrm>
            <a:off x="381000" y="1524000"/>
            <a:ext cx="8382000" cy="5257800"/>
          </a:xfrm>
        </p:spPr>
        <p:txBody>
          <a:bodyPr>
            <a:normAutofit fontScale="25000" lnSpcReduction="20000"/>
          </a:bodyPr>
          <a:lstStyle/>
          <a:p>
            <a:pPr marL="0" indent="0">
              <a:buNone/>
            </a:pPr>
            <a:endParaRPr lang="en-GB" dirty="0" smtClean="0"/>
          </a:p>
          <a:p>
            <a:pPr marL="0" indent="0">
              <a:buNone/>
            </a:pPr>
            <a:r>
              <a:rPr lang="en-US" sz="5600" b="1" i="1" dirty="0" smtClean="0">
                <a:solidFill>
                  <a:srgbClr val="BFE4FF"/>
                </a:solidFill>
              </a:rPr>
              <a:t>The Anac2 team : </a:t>
            </a:r>
          </a:p>
          <a:p>
            <a:pPr marL="0" indent="0">
              <a:buNone/>
            </a:pPr>
            <a:r>
              <a:rPr lang="en-US" sz="5600" dirty="0" smtClean="0">
                <a:solidFill>
                  <a:srgbClr val="BFE4FF"/>
                </a:solidFill>
              </a:rPr>
              <a:t>8 </a:t>
            </a:r>
            <a:r>
              <a:rPr lang="en-US" sz="5600" dirty="0">
                <a:solidFill>
                  <a:srgbClr val="BFE4FF"/>
                </a:solidFill>
              </a:rPr>
              <a:t>contractors, CNRS, DESY, UDUS, HZDR, INFN, LUND, STRATH, </a:t>
            </a:r>
            <a:r>
              <a:rPr lang="en-US" sz="5600" dirty="0" smtClean="0">
                <a:solidFill>
                  <a:srgbClr val="BFE4FF"/>
                </a:solidFill>
              </a:rPr>
              <a:t>UCL</a:t>
            </a:r>
            <a:r>
              <a:rPr lang="en-US" sz="5600" dirty="0">
                <a:solidFill>
                  <a:srgbClr val="BFE4FF"/>
                </a:solidFill>
              </a:rPr>
              <a:t>+ One invited CERN</a:t>
            </a:r>
            <a:r>
              <a:rPr lang="en-US" sz="5600" dirty="0" smtClean="0">
                <a:solidFill>
                  <a:srgbClr val="BFE4FF"/>
                </a:solidFill>
              </a:rPr>
              <a:t>. </a:t>
            </a:r>
          </a:p>
          <a:p>
            <a:endParaRPr lang="en-US" sz="5600" dirty="0" smtClean="0">
              <a:solidFill>
                <a:srgbClr val="BFE4FF"/>
              </a:solidFill>
            </a:endParaRPr>
          </a:p>
          <a:p>
            <a:pPr marL="0" indent="0">
              <a:buNone/>
            </a:pPr>
            <a:r>
              <a:rPr lang="en-US" sz="5600" b="1" i="1" dirty="0">
                <a:solidFill>
                  <a:srgbClr val="BFE4FF"/>
                </a:solidFill>
              </a:rPr>
              <a:t>Task 13.1. Coordination and </a:t>
            </a:r>
            <a:r>
              <a:rPr lang="en-US" sz="5600" b="1" i="1" dirty="0" smtClean="0">
                <a:solidFill>
                  <a:srgbClr val="BFE4FF"/>
                </a:solidFill>
              </a:rPr>
              <a:t>Communication (V. </a:t>
            </a:r>
            <a:r>
              <a:rPr lang="en-US" sz="5600" b="1" i="1" dirty="0" err="1" smtClean="0">
                <a:solidFill>
                  <a:srgbClr val="BFE4FF"/>
                </a:solidFill>
              </a:rPr>
              <a:t>Malka</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Coordination and scheduling of the WP tasks and WP budget follow-up</a:t>
            </a:r>
          </a:p>
          <a:p>
            <a:pPr marL="0" indent="0">
              <a:buNone/>
            </a:pPr>
            <a:r>
              <a:rPr lang="en-US" sz="5600" dirty="0">
                <a:solidFill>
                  <a:srgbClr val="BFE4FF"/>
                </a:solidFill>
              </a:rPr>
              <a:t>• Monitoring the work, informing the project management and participants within the JRA</a:t>
            </a:r>
          </a:p>
          <a:p>
            <a:pPr marL="0" indent="0">
              <a:buNone/>
            </a:pPr>
            <a:endParaRPr lang="en-US" sz="5600" b="1" i="1" dirty="0" smtClean="0">
              <a:solidFill>
                <a:srgbClr val="BFE4FF"/>
              </a:solidFill>
            </a:endParaRPr>
          </a:p>
          <a:p>
            <a:pPr marL="0" indent="0">
              <a:buNone/>
            </a:pPr>
            <a:r>
              <a:rPr lang="en-US" sz="5600" b="1" i="1" dirty="0" smtClean="0">
                <a:solidFill>
                  <a:srgbClr val="BFE4FF"/>
                </a:solidFill>
              </a:rPr>
              <a:t>Task </a:t>
            </a:r>
            <a:r>
              <a:rPr lang="en-US" sz="5600" b="1" i="1" dirty="0">
                <a:solidFill>
                  <a:srgbClr val="BFE4FF"/>
                </a:solidFill>
              </a:rPr>
              <a:t>13.2. Achievement of high brightness electron beam with laser plasma </a:t>
            </a:r>
            <a:r>
              <a:rPr lang="en-US" sz="5600" b="1" i="1" dirty="0" smtClean="0">
                <a:solidFill>
                  <a:srgbClr val="BFE4FF"/>
                </a:solidFill>
              </a:rPr>
              <a:t>accelerators (O. </a:t>
            </a:r>
            <a:r>
              <a:rPr lang="en-US" sz="5600" b="1" i="1" dirty="0" err="1" smtClean="0">
                <a:solidFill>
                  <a:srgbClr val="BFE4FF"/>
                </a:solidFill>
              </a:rPr>
              <a:t>Lundh</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Feasibility study of external injection done at INFN and HFZD</a:t>
            </a:r>
          </a:p>
          <a:p>
            <a:pPr marL="0" indent="0">
              <a:buNone/>
            </a:pPr>
            <a:r>
              <a:rPr lang="en-US" sz="5600" dirty="0">
                <a:solidFill>
                  <a:srgbClr val="BFE4FF"/>
                </a:solidFill>
              </a:rPr>
              <a:t>• Optical injection done at LOA and LLC</a:t>
            </a:r>
          </a:p>
          <a:p>
            <a:pPr marL="0" indent="0">
              <a:buNone/>
            </a:pPr>
            <a:r>
              <a:rPr lang="en-US" sz="5600" dirty="0">
                <a:solidFill>
                  <a:srgbClr val="BFE4FF"/>
                </a:solidFill>
              </a:rPr>
              <a:t>• Two stage laser plasma accelerator done at STRATH</a:t>
            </a:r>
          </a:p>
          <a:p>
            <a:pPr marL="0" indent="0">
              <a:buNone/>
            </a:pPr>
            <a:endParaRPr lang="it-IT" sz="5600" b="1" i="1" dirty="0" smtClean="0">
              <a:solidFill>
                <a:srgbClr val="BFE4FF"/>
              </a:solidFill>
            </a:endParaRPr>
          </a:p>
          <a:p>
            <a:pPr marL="0" indent="0">
              <a:buNone/>
            </a:pPr>
            <a:r>
              <a:rPr lang="it-IT" sz="5600" b="1" i="1" dirty="0" smtClean="0">
                <a:solidFill>
                  <a:srgbClr val="BFE4FF"/>
                </a:solidFill>
              </a:rPr>
              <a:t>Task </a:t>
            </a:r>
            <a:r>
              <a:rPr lang="it-IT" sz="5600" b="1" i="1" dirty="0">
                <a:solidFill>
                  <a:srgbClr val="BFE4FF"/>
                </a:solidFill>
              </a:rPr>
              <a:t>13.3. Ultra-fast </a:t>
            </a:r>
            <a:r>
              <a:rPr lang="it-IT" sz="5600" b="1" i="1" dirty="0" err="1">
                <a:solidFill>
                  <a:srgbClr val="BFE4FF"/>
                </a:solidFill>
              </a:rPr>
              <a:t>accelerator</a:t>
            </a:r>
            <a:r>
              <a:rPr lang="it-IT" sz="5600" b="1" i="1" dirty="0">
                <a:solidFill>
                  <a:srgbClr val="BFE4FF"/>
                </a:solidFill>
              </a:rPr>
              <a:t> </a:t>
            </a:r>
            <a:r>
              <a:rPr lang="it-IT" sz="5600" b="1" i="1" dirty="0" smtClean="0">
                <a:solidFill>
                  <a:srgbClr val="BFE4FF"/>
                </a:solidFill>
              </a:rPr>
              <a:t>science (H. </a:t>
            </a:r>
            <a:r>
              <a:rPr lang="it-IT" sz="5600" b="1" i="1" dirty="0" err="1" smtClean="0">
                <a:solidFill>
                  <a:srgbClr val="BFE4FF"/>
                </a:solidFill>
              </a:rPr>
              <a:t>Schlarb</a:t>
            </a:r>
            <a:r>
              <a:rPr lang="it-IT" sz="5600" b="1" i="1" dirty="0" smtClean="0">
                <a:solidFill>
                  <a:srgbClr val="BFE4FF"/>
                </a:solidFill>
              </a:rPr>
              <a:t>)</a:t>
            </a:r>
            <a:endParaRPr lang="it-IT" sz="5600" b="1" i="1" dirty="0">
              <a:solidFill>
                <a:srgbClr val="BFE4FF"/>
              </a:solidFill>
            </a:endParaRPr>
          </a:p>
          <a:p>
            <a:pPr marL="0" indent="0">
              <a:buNone/>
            </a:pPr>
            <a:r>
              <a:rPr lang="en-US" sz="5600" dirty="0">
                <a:solidFill>
                  <a:srgbClr val="BFE4FF"/>
                </a:solidFill>
              </a:rPr>
              <a:t>• Digital intra-bunch-train feedback for femtosecond arrival-time control of electron bunches</a:t>
            </a:r>
          </a:p>
          <a:p>
            <a:pPr marL="0" indent="0">
              <a:buNone/>
            </a:pPr>
            <a:r>
              <a:rPr lang="en-US" sz="5600" dirty="0">
                <a:solidFill>
                  <a:srgbClr val="BFE4FF"/>
                </a:solidFill>
              </a:rPr>
              <a:t>• Determine opportunistic effects causing slow and fast femtosecond bunch arrival time variations at FLASH</a:t>
            </a:r>
          </a:p>
          <a:p>
            <a:pPr marL="0" indent="0">
              <a:buNone/>
            </a:pPr>
            <a:r>
              <a:rPr lang="en-US" sz="5600" dirty="0">
                <a:solidFill>
                  <a:srgbClr val="BFE4FF"/>
                </a:solidFill>
              </a:rPr>
              <a:t>• Further improvements of the low level RF regulation system for pulse superconducting accelerators towards</a:t>
            </a:r>
          </a:p>
          <a:p>
            <a:pPr marL="0" indent="0">
              <a:buNone/>
            </a:pPr>
            <a:r>
              <a:rPr lang="en-US" sz="5600" dirty="0">
                <a:solidFill>
                  <a:srgbClr val="BFE4FF"/>
                </a:solidFill>
              </a:rPr>
              <a:t>2.10</a:t>
            </a:r>
            <a:r>
              <a:rPr lang="en-US" sz="5600" baseline="30000" dirty="0">
                <a:solidFill>
                  <a:srgbClr val="BFE4FF"/>
                </a:solidFill>
              </a:rPr>
              <a:t>-5</a:t>
            </a:r>
            <a:r>
              <a:rPr lang="en-US" sz="5600" dirty="0" smtClean="0">
                <a:solidFill>
                  <a:srgbClr val="BFE4FF"/>
                </a:solidFill>
              </a:rPr>
              <a:t> </a:t>
            </a:r>
            <a:r>
              <a:rPr lang="en-US" sz="5600" dirty="0">
                <a:solidFill>
                  <a:srgbClr val="BFE4FF"/>
                </a:solidFill>
              </a:rPr>
              <a:t>field instability</a:t>
            </a:r>
          </a:p>
          <a:p>
            <a:pPr marL="0" indent="0">
              <a:buNone/>
            </a:pPr>
            <a:endParaRPr lang="en-US" sz="5600" b="1" i="1" dirty="0" smtClean="0"/>
          </a:p>
          <a:p>
            <a:pPr marL="0" indent="0">
              <a:buNone/>
            </a:pPr>
            <a:r>
              <a:rPr lang="en-US" sz="5600" b="1" i="1" dirty="0" smtClean="0"/>
              <a:t>Task </a:t>
            </a:r>
            <a:r>
              <a:rPr lang="en-US" sz="5600" b="1" i="1" dirty="0"/>
              <a:t>13.4. Modulation of long </a:t>
            </a:r>
            <a:r>
              <a:rPr lang="en-US" sz="5600" b="1" i="1" dirty="0" smtClean="0"/>
              <a:t>plasmas (M. Wing)</a:t>
            </a:r>
            <a:endParaRPr lang="en-US" sz="5600" b="1" i="1" dirty="0"/>
          </a:p>
          <a:p>
            <a:pPr marL="0" indent="0">
              <a:buNone/>
            </a:pPr>
            <a:r>
              <a:rPr lang="en-US" sz="5600" dirty="0"/>
              <a:t>• Concept for plasma cells for beam acceleration with a length of equal or above 10m</a:t>
            </a:r>
          </a:p>
          <a:p>
            <a:pPr marL="0" indent="0">
              <a:buNone/>
            </a:pPr>
            <a:r>
              <a:rPr lang="en-US" sz="5600" dirty="0"/>
              <a:t>• Understand instabilities and modulations in long plasma, driver and accelerated beam</a:t>
            </a:r>
          </a:p>
          <a:p>
            <a:pPr marL="0" indent="0">
              <a:buNone/>
            </a:pPr>
            <a:r>
              <a:rPr lang="en-US" sz="5600" dirty="0"/>
              <a:t>• Prototyping and development of diagnostics for long plasma cells to be used in CERN experiment testing</a:t>
            </a:r>
          </a:p>
          <a:p>
            <a:pPr marL="0" indent="0">
              <a:buNone/>
            </a:pPr>
            <a:r>
              <a:rPr lang="en-US" sz="5600" dirty="0"/>
              <a:t>proton-driven plasma </a:t>
            </a:r>
            <a:r>
              <a:rPr lang="en-US" sz="5600" dirty="0" err="1"/>
              <a:t>wakefield</a:t>
            </a:r>
            <a:r>
              <a:rPr lang="en-US" sz="5600" dirty="0"/>
              <a:t> acceleration</a:t>
            </a:r>
          </a:p>
          <a:p>
            <a:pPr marL="0" indent="0">
              <a:buNone/>
            </a:pPr>
            <a:endParaRPr lang="en-GB" sz="3300" dirty="0"/>
          </a:p>
        </p:txBody>
      </p:sp>
      <p:sp>
        <p:nvSpPr>
          <p:cNvPr id="4" name="ZoneTexte 3"/>
          <p:cNvSpPr txBox="1"/>
          <p:nvPr/>
        </p:nvSpPr>
        <p:spPr>
          <a:xfrm>
            <a:off x="1961444" y="2737556"/>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4039886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6"/>
          <p:cNvGrpSpPr/>
          <p:nvPr/>
        </p:nvGrpSpPr>
        <p:grpSpPr>
          <a:xfrm>
            <a:off x="457200" y="1384066"/>
            <a:ext cx="8563714" cy="2349734"/>
            <a:chOff x="0" y="623806"/>
            <a:chExt cx="8563714" cy="2349734"/>
          </a:xfrm>
        </p:grpSpPr>
        <p:grpSp>
          <p:nvGrpSpPr>
            <p:cNvPr id="8" name="Group 119"/>
            <p:cNvGrpSpPr/>
            <p:nvPr/>
          </p:nvGrpSpPr>
          <p:grpSpPr>
            <a:xfrm>
              <a:off x="0" y="770797"/>
              <a:ext cx="8563714" cy="2202743"/>
              <a:chOff x="0" y="770797"/>
              <a:chExt cx="8563714" cy="2202743"/>
            </a:xfrm>
          </p:grpSpPr>
          <p:grpSp>
            <p:nvGrpSpPr>
              <p:cNvPr id="14" name="Group 61"/>
              <p:cNvGrpSpPr/>
              <p:nvPr/>
            </p:nvGrpSpPr>
            <p:grpSpPr>
              <a:xfrm>
                <a:off x="0" y="770797"/>
                <a:ext cx="8563714" cy="2202743"/>
                <a:chOff x="0" y="770797"/>
                <a:chExt cx="8563714" cy="2202743"/>
              </a:xfrm>
            </p:grpSpPr>
            <p:sp>
              <p:nvSpPr>
                <p:cNvPr id="22" name="Rectangle 21"/>
                <p:cNvSpPr/>
                <p:nvPr/>
              </p:nvSpPr>
              <p:spPr bwMode="auto">
                <a:xfrm>
                  <a:off x="2990145" y="1741862"/>
                  <a:ext cx="2687793" cy="539908"/>
                </a:xfrm>
                <a:prstGeom prst="rect">
                  <a:avLst/>
                </a:prstGeom>
                <a:solidFill>
                  <a:schemeClr val="accent1"/>
                </a:solidFill>
                <a:ln w="9525" cap="flat" cmpd="sng" algn="ctr">
                  <a:solidFill>
                    <a:schemeClr val="tx1"/>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a:spcBef>
                      <a:spcPts val="400"/>
                    </a:spcBef>
                  </a:pPr>
                  <a:r>
                    <a:rPr lang="en-US" sz="1400" dirty="0" smtClean="0"/>
                    <a:t>	  Rubidium </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Plasma</a:t>
                  </a:r>
                </a:p>
                <a:p>
                  <a:pPr>
                    <a:spcBef>
                      <a:spcPts val="400"/>
                    </a:spcBef>
                  </a:pPr>
                  <a:r>
                    <a:rPr lang="en-US" sz="1400" dirty="0" smtClean="0"/>
                    <a:t>          </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         10m,</a:t>
                  </a:r>
                  <a:r>
                    <a:rPr lang="en-US" sz="1400" dirty="0" smtClean="0"/>
                    <a:t> 10</a:t>
                  </a:r>
                  <a:r>
                    <a:rPr lang="en-US" sz="1400" baseline="30000" dirty="0" smtClean="0"/>
                    <a:t>14</a:t>
                  </a:r>
                  <a:r>
                    <a:rPr lang="en-US" sz="1400" dirty="0" smtClean="0"/>
                    <a:t>-10</a:t>
                  </a:r>
                  <a:r>
                    <a:rPr kumimoji="0" lang="en-US" sz="1400" b="0" i="0" u="none" strike="noStrike" cap="none" normalizeH="0" baseline="30000" dirty="0" smtClean="0">
                      <a:ln>
                        <a:noFill/>
                      </a:ln>
                      <a:solidFill>
                        <a:schemeClr val="tx1"/>
                      </a:solidFill>
                      <a:effectLst/>
                      <a:latin typeface="Arial" charset="0"/>
                      <a:ea typeface="ＭＳ Ｐゴシック" charset="-128"/>
                      <a:cs typeface="ＭＳ Ｐゴシック" charset="-128"/>
                    </a:rPr>
                    <a:t>15</a:t>
                  </a:r>
                  <a:r>
                    <a:rPr kumimoji="0" lang="en-US" sz="1400" b="0" i="0" u="none" strike="noStrike" cap="none" normalizeH="0" dirty="0" smtClean="0">
                      <a:ln>
                        <a:noFill/>
                      </a:ln>
                      <a:solidFill>
                        <a:schemeClr val="tx1"/>
                      </a:solidFill>
                      <a:effectLst/>
                      <a:latin typeface="Arial" charset="0"/>
                      <a:ea typeface="ＭＳ Ｐゴシック" charset="-128"/>
                      <a:cs typeface="ＭＳ Ｐゴシック" charset="-128"/>
                    </a:rPr>
                    <a:t> </a:t>
                  </a:r>
                  <a:r>
                    <a:rPr kumimoji="0" lang="en-US" sz="1400" b="0" i="0" u="none" strike="noStrike" cap="none" normalizeH="0" baseline="0" dirty="0" smtClean="0">
                      <a:ln>
                        <a:noFill/>
                      </a:ln>
                      <a:solidFill>
                        <a:schemeClr val="tx1"/>
                      </a:solidFill>
                      <a:effectLst/>
                      <a:latin typeface="Arial" charset="0"/>
                      <a:ea typeface="ＭＳ Ｐゴシック" charset="-128"/>
                      <a:cs typeface="ＭＳ Ｐゴシック" charset="-128"/>
                    </a:rPr>
                    <a:t>cm</a:t>
                  </a:r>
                  <a:r>
                    <a:rPr kumimoji="0" lang="en-US" sz="1400" b="0" i="0" u="none" strike="noStrike" cap="none" normalizeH="0" baseline="30000" dirty="0" smtClean="0">
                      <a:ln>
                        <a:noFill/>
                      </a:ln>
                      <a:solidFill>
                        <a:schemeClr val="tx1"/>
                      </a:solidFill>
                      <a:effectLst/>
                      <a:latin typeface="Arial" charset="0"/>
                      <a:ea typeface="ＭＳ Ｐゴシック" charset="-128"/>
                      <a:cs typeface="ＭＳ Ｐゴシック" charset="-128"/>
                    </a:rPr>
                    <a:t>-3</a:t>
                  </a:r>
                  <a:endParaRPr kumimoji="0" lang="en-US" sz="1400" b="0" i="0" u="none" strike="noStrike" cap="none" normalizeH="0" baseline="30000" dirty="0">
                    <a:ln>
                      <a:noFill/>
                    </a:ln>
                    <a:solidFill>
                      <a:schemeClr val="tx1"/>
                    </a:solidFill>
                    <a:effectLst/>
                    <a:latin typeface="Arial" charset="0"/>
                    <a:ea typeface="ＭＳ Ｐゴシック" charset="-128"/>
                    <a:cs typeface="ＭＳ Ｐゴシック" charset="-128"/>
                  </a:endParaRPr>
                </a:p>
              </p:txBody>
            </p:sp>
            <p:cxnSp>
              <p:nvCxnSpPr>
                <p:cNvPr id="23" name="Straight Arrow Connector 22"/>
                <p:cNvCxnSpPr/>
                <p:nvPr/>
              </p:nvCxnSpPr>
              <p:spPr bwMode="auto">
                <a:xfrm rot="5400000">
                  <a:off x="185389" y="2277424"/>
                  <a:ext cx="649111" cy="1588"/>
                </a:xfrm>
                <a:prstGeom prst="straightConnector1">
                  <a:avLst/>
                </a:prstGeom>
                <a:solidFill>
                  <a:schemeClr val="accent1"/>
                </a:solidFill>
                <a:ln w="38100" cap="flat" cmpd="sng" algn="ctr">
                  <a:solidFill>
                    <a:srgbClr val="FF0000"/>
                  </a:solidFill>
                  <a:prstDash val="solid"/>
                  <a:round/>
                  <a:headEnd type="arrow" w="med" len="med"/>
                  <a:tailEnd type="arrow" w="med" len="med"/>
                </a:ln>
                <a:effectLst/>
              </p:spPr>
            </p:cxnSp>
            <p:sp>
              <p:nvSpPr>
                <p:cNvPr id="24" name="TextBox 23"/>
                <p:cNvSpPr txBox="1"/>
                <p:nvPr/>
              </p:nvSpPr>
              <p:spPr>
                <a:xfrm>
                  <a:off x="183060" y="1496065"/>
                  <a:ext cx="673569" cy="523220"/>
                </a:xfrm>
                <a:prstGeom prst="rect">
                  <a:avLst/>
                </a:prstGeom>
                <a:noFill/>
              </p:spPr>
              <p:txBody>
                <a:bodyPr wrap="none" rtlCol="0">
                  <a:spAutoFit/>
                </a:bodyPr>
                <a:lstStyle/>
                <a:p>
                  <a:pPr algn="ctr"/>
                  <a:r>
                    <a:rPr lang="en-US" sz="1400" dirty="0" smtClean="0">
                      <a:solidFill>
                        <a:srgbClr val="FF0000"/>
                      </a:solidFill>
                    </a:rPr>
                    <a:t>Final</a:t>
                  </a:r>
                </a:p>
                <a:p>
                  <a:pPr algn="ctr"/>
                  <a:r>
                    <a:rPr lang="en-US" sz="1400" dirty="0" smtClean="0">
                      <a:solidFill>
                        <a:srgbClr val="FF0000"/>
                      </a:solidFill>
                    </a:rPr>
                    <a:t>Focus</a:t>
                  </a:r>
                  <a:endParaRPr lang="en-US" sz="1400" dirty="0">
                    <a:solidFill>
                      <a:srgbClr val="FF0000"/>
                    </a:solidFill>
                  </a:endParaRPr>
                </a:p>
              </p:txBody>
            </p:sp>
            <p:sp>
              <p:nvSpPr>
                <p:cNvPr id="25" name="Isosceles Triangle 24"/>
                <p:cNvSpPr/>
                <p:nvPr/>
              </p:nvSpPr>
              <p:spPr bwMode="auto">
                <a:xfrm>
                  <a:off x="1653823" y="1761464"/>
                  <a:ext cx="293511" cy="592666"/>
                </a:xfrm>
                <a:prstGeom prst="triangle">
                  <a:avLst/>
                </a:prstGeom>
                <a:solidFill>
                  <a:schemeClr val="accent2">
                    <a:lumMod val="40000"/>
                    <a:lumOff val="60000"/>
                  </a:schemeClr>
                </a:solidFill>
                <a:ln w="9525" cap="flat" cmpd="sng" algn="ctr">
                  <a:solidFill>
                    <a:schemeClr val="accent2">
                      <a:lumMod val="60000"/>
                      <a:lumOff val="40000"/>
                    </a:schemeClr>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6" name="Isosceles Triangle 25"/>
                <p:cNvSpPr/>
                <p:nvPr/>
              </p:nvSpPr>
              <p:spPr bwMode="auto">
                <a:xfrm flipV="1">
                  <a:off x="999065" y="1986845"/>
                  <a:ext cx="293511" cy="592666"/>
                </a:xfrm>
                <a:prstGeom prst="triangle">
                  <a:avLst/>
                </a:prstGeom>
                <a:solidFill>
                  <a:schemeClr val="accent2">
                    <a:lumMod val="40000"/>
                    <a:lumOff val="60000"/>
                  </a:schemeClr>
                </a:solidFill>
                <a:ln w="9525" cap="flat" cmpd="sng" algn="ctr">
                  <a:solidFill>
                    <a:schemeClr val="accent2">
                      <a:lumMod val="60000"/>
                      <a:lumOff val="40000"/>
                    </a:schemeClr>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cxnSp>
              <p:nvCxnSpPr>
                <p:cNvPr id="27" name="Straight Arrow Connector 26"/>
                <p:cNvCxnSpPr>
                  <a:endCxn id="26" idx="1"/>
                </p:cNvCxnSpPr>
                <p:nvPr/>
              </p:nvCxnSpPr>
              <p:spPr bwMode="auto">
                <a:xfrm flipV="1">
                  <a:off x="440801" y="2283178"/>
                  <a:ext cx="631642" cy="5009"/>
                </a:xfrm>
                <a:prstGeom prst="straightConnector1">
                  <a:avLst/>
                </a:prstGeom>
                <a:solidFill>
                  <a:schemeClr val="accent1"/>
                </a:solidFill>
                <a:ln w="28575" cap="flat" cmpd="sng" algn="ctr">
                  <a:solidFill>
                    <a:srgbClr val="FF0000"/>
                  </a:solidFill>
                  <a:prstDash val="solid"/>
                  <a:round/>
                  <a:headEnd type="none" w="med" len="med"/>
                  <a:tailEnd type="arrow" w="med" len="med"/>
                </a:ln>
                <a:effectLst/>
              </p:spPr>
            </p:cxnSp>
            <p:sp>
              <p:nvSpPr>
                <p:cNvPr id="28" name="TextBox 27"/>
                <p:cNvSpPr txBox="1"/>
                <p:nvPr/>
              </p:nvSpPr>
              <p:spPr>
                <a:xfrm>
                  <a:off x="0" y="2665763"/>
                  <a:ext cx="1207444" cy="307777"/>
                </a:xfrm>
                <a:prstGeom prst="rect">
                  <a:avLst/>
                </a:prstGeom>
                <a:noFill/>
              </p:spPr>
              <p:txBody>
                <a:bodyPr wrap="none" rtlCol="0">
                  <a:spAutoFit/>
                </a:bodyPr>
                <a:lstStyle/>
                <a:p>
                  <a:r>
                    <a:rPr lang="en-US" sz="1400" dirty="0" smtClean="0">
                      <a:solidFill>
                        <a:srgbClr val="FF0000"/>
                      </a:solidFill>
                    </a:rPr>
                    <a:t>p</a:t>
                  </a:r>
                  <a:r>
                    <a:rPr lang="en-US" sz="1400" baseline="30000" dirty="0" smtClean="0">
                      <a:solidFill>
                        <a:srgbClr val="FF0000"/>
                      </a:solidFill>
                    </a:rPr>
                    <a:t>+</a:t>
                  </a:r>
                  <a:r>
                    <a:rPr lang="en-US" sz="1400" dirty="0" smtClean="0">
                      <a:solidFill>
                        <a:srgbClr val="FF0000"/>
                      </a:solidFill>
                    </a:rPr>
                    <a:t> from SPS</a:t>
                  </a:r>
                  <a:endParaRPr lang="en-US" sz="1400" dirty="0">
                    <a:solidFill>
                      <a:srgbClr val="FF0000"/>
                    </a:solidFill>
                  </a:endParaRPr>
                </a:p>
              </p:txBody>
            </p:sp>
            <p:cxnSp>
              <p:nvCxnSpPr>
                <p:cNvPr id="29" name="Straight Arrow Connector 28"/>
                <p:cNvCxnSpPr>
                  <a:endCxn id="25" idx="1"/>
                </p:cNvCxnSpPr>
                <p:nvPr/>
              </p:nvCxnSpPr>
              <p:spPr bwMode="auto">
                <a:xfrm flipV="1">
                  <a:off x="1190980" y="2057797"/>
                  <a:ext cx="536221" cy="183048"/>
                </a:xfrm>
                <a:prstGeom prst="straightConnector1">
                  <a:avLst/>
                </a:prstGeom>
                <a:solidFill>
                  <a:schemeClr val="accent1"/>
                </a:solidFill>
                <a:ln w="28575" cap="flat" cmpd="sng" algn="ctr">
                  <a:solidFill>
                    <a:srgbClr val="FF0000"/>
                  </a:solidFill>
                  <a:prstDash val="solid"/>
                  <a:round/>
                  <a:headEnd type="none" w="med" len="med"/>
                  <a:tailEnd type="arrow" w="med" len="med"/>
                </a:ln>
                <a:effectLst/>
              </p:spPr>
            </p:cxnSp>
            <p:cxnSp>
              <p:nvCxnSpPr>
                <p:cNvPr id="30" name="Straight Arrow Connector 29"/>
                <p:cNvCxnSpPr>
                  <a:stCxn id="25" idx="5"/>
                </p:cNvCxnSpPr>
                <p:nvPr/>
              </p:nvCxnSpPr>
              <p:spPr bwMode="auto">
                <a:xfrm>
                  <a:off x="1873956" y="2057797"/>
                  <a:ext cx="5901619" cy="5953"/>
                </a:xfrm>
                <a:prstGeom prst="straightConnector1">
                  <a:avLst/>
                </a:prstGeom>
                <a:solidFill>
                  <a:schemeClr val="accent1"/>
                </a:solidFill>
                <a:ln w="28575" cap="flat" cmpd="sng" algn="ctr">
                  <a:solidFill>
                    <a:srgbClr val="FF0000"/>
                  </a:solidFill>
                  <a:prstDash val="solid"/>
                  <a:round/>
                  <a:headEnd type="none" w="med" len="med"/>
                  <a:tailEnd type="arrow" w="med" len="med"/>
                </a:ln>
                <a:effectLst/>
              </p:spPr>
            </p:cxnSp>
            <p:cxnSp>
              <p:nvCxnSpPr>
                <p:cNvPr id="31" name="Straight Arrow Connector 30"/>
                <p:cNvCxnSpPr/>
                <p:nvPr/>
              </p:nvCxnSpPr>
              <p:spPr bwMode="auto">
                <a:xfrm>
                  <a:off x="897467" y="2019300"/>
                  <a:ext cx="4994835" cy="10584"/>
                </a:xfrm>
                <a:prstGeom prst="straightConnector1">
                  <a:avLst/>
                </a:prstGeom>
                <a:solidFill>
                  <a:schemeClr val="accent1"/>
                </a:solidFill>
                <a:ln w="28575" cap="flat" cmpd="sng" algn="ctr">
                  <a:solidFill>
                    <a:srgbClr val="0000FF"/>
                  </a:solidFill>
                  <a:prstDash val="solid"/>
                  <a:round/>
                  <a:headEnd type="none" w="med" len="med"/>
                  <a:tailEnd type="arrow" w="med" len="med"/>
                </a:ln>
                <a:effectLst/>
              </p:spPr>
            </p:cxnSp>
            <p:cxnSp>
              <p:nvCxnSpPr>
                <p:cNvPr id="32" name="Straight Arrow Connector 31"/>
                <p:cNvCxnSpPr/>
                <p:nvPr/>
              </p:nvCxnSpPr>
              <p:spPr bwMode="auto">
                <a:xfrm rot="5400000">
                  <a:off x="5654177" y="2251075"/>
                  <a:ext cx="475456" cy="794"/>
                </a:xfrm>
                <a:prstGeom prst="straightConnector1">
                  <a:avLst/>
                </a:prstGeom>
                <a:solidFill>
                  <a:schemeClr val="accent1"/>
                </a:solidFill>
                <a:ln w="28575" cap="flat" cmpd="sng" algn="ctr">
                  <a:solidFill>
                    <a:srgbClr val="0000FF"/>
                  </a:solidFill>
                  <a:prstDash val="solid"/>
                  <a:round/>
                  <a:headEnd type="none" w="med" len="med"/>
                  <a:tailEnd type="arrow" w="med" len="med"/>
                </a:ln>
                <a:effectLst/>
              </p:spPr>
            </p:cxnSp>
            <p:sp>
              <p:nvSpPr>
                <p:cNvPr id="33" name="TextBox 32"/>
                <p:cNvSpPr txBox="1"/>
                <p:nvPr/>
              </p:nvSpPr>
              <p:spPr>
                <a:xfrm>
                  <a:off x="5611441" y="2404153"/>
                  <a:ext cx="627195" cy="523220"/>
                </a:xfrm>
                <a:prstGeom prst="rect">
                  <a:avLst/>
                </a:prstGeom>
                <a:noFill/>
              </p:spPr>
              <p:txBody>
                <a:bodyPr wrap="none" rtlCol="0">
                  <a:spAutoFit/>
                </a:bodyPr>
                <a:lstStyle/>
                <a:p>
                  <a:r>
                    <a:rPr lang="en-US" sz="1400" dirty="0" smtClean="0">
                      <a:solidFill>
                        <a:srgbClr val="0000FF"/>
                      </a:solidFill>
                    </a:rPr>
                    <a:t>Laser</a:t>
                  </a:r>
                </a:p>
                <a:p>
                  <a:r>
                    <a:rPr lang="en-US" sz="1400" dirty="0" smtClean="0">
                      <a:solidFill>
                        <a:srgbClr val="0000FF"/>
                      </a:solidFill>
                    </a:rPr>
                    <a:t>Dump</a:t>
                  </a:r>
                </a:p>
              </p:txBody>
            </p:sp>
            <p:cxnSp>
              <p:nvCxnSpPr>
                <p:cNvPr id="34" name="Straight Connector 33"/>
                <p:cNvCxnSpPr/>
                <p:nvPr/>
              </p:nvCxnSpPr>
              <p:spPr bwMode="auto">
                <a:xfrm rot="16200000" flipH="1">
                  <a:off x="5821658" y="1925320"/>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cxnSp>
              <p:nvCxnSpPr>
                <p:cNvPr id="35" name="Straight Connector 34"/>
                <p:cNvCxnSpPr/>
                <p:nvPr/>
              </p:nvCxnSpPr>
              <p:spPr bwMode="auto">
                <a:xfrm rot="16200000" flipH="1">
                  <a:off x="6420655" y="1963420"/>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cxnSp>
              <p:nvCxnSpPr>
                <p:cNvPr id="36" name="Straight Arrow Connector 35"/>
                <p:cNvCxnSpPr/>
                <p:nvPr/>
              </p:nvCxnSpPr>
              <p:spPr bwMode="auto">
                <a:xfrm rot="5400000">
                  <a:off x="6290480" y="2270125"/>
                  <a:ext cx="412750" cy="1588"/>
                </a:xfrm>
                <a:prstGeom prst="straightConnector1">
                  <a:avLst/>
                </a:prstGeom>
                <a:solidFill>
                  <a:schemeClr val="accent1"/>
                </a:solidFill>
                <a:ln w="28575" cap="flat" cmpd="sng" algn="ctr">
                  <a:solidFill>
                    <a:srgbClr val="FF5D5D"/>
                  </a:solidFill>
                  <a:prstDash val="solid"/>
                  <a:round/>
                  <a:headEnd type="none" w="med" len="med"/>
                  <a:tailEnd type="arrow" w="med" len="med"/>
                </a:ln>
                <a:effectLst/>
              </p:spPr>
            </p:cxnSp>
            <p:sp>
              <p:nvSpPr>
                <p:cNvPr id="37" name="TextBox 36"/>
                <p:cNvSpPr txBox="1"/>
                <p:nvPr/>
              </p:nvSpPr>
              <p:spPr>
                <a:xfrm>
                  <a:off x="6146405" y="2431344"/>
                  <a:ext cx="1545302" cy="523220"/>
                </a:xfrm>
                <a:prstGeom prst="rect">
                  <a:avLst/>
                </a:prstGeom>
                <a:noFill/>
              </p:spPr>
              <p:txBody>
                <a:bodyPr wrap="none" rtlCol="0">
                  <a:spAutoFit/>
                </a:bodyPr>
                <a:lstStyle/>
                <a:p>
                  <a:r>
                    <a:rPr lang="en-US" sz="1400" dirty="0" smtClean="0">
                      <a:solidFill>
                        <a:srgbClr val="FF5D5D"/>
                      </a:solidFill>
                    </a:rPr>
                    <a:t>OTR/CTR, 2-screen</a:t>
                  </a:r>
                </a:p>
                <a:p>
                  <a:r>
                    <a:rPr lang="en-US" sz="1400" dirty="0" smtClean="0">
                      <a:solidFill>
                        <a:srgbClr val="FF5D5D"/>
                      </a:solidFill>
                    </a:rPr>
                    <a:t>Diagnostics</a:t>
                  </a:r>
                </a:p>
              </p:txBody>
            </p:sp>
            <p:sp>
              <p:nvSpPr>
                <p:cNvPr id="38" name="TextBox 37"/>
                <p:cNvSpPr txBox="1"/>
                <p:nvPr/>
              </p:nvSpPr>
              <p:spPr>
                <a:xfrm>
                  <a:off x="951626" y="1281396"/>
                  <a:ext cx="803488" cy="738664"/>
                </a:xfrm>
                <a:prstGeom prst="rect">
                  <a:avLst/>
                </a:prstGeom>
                <a:noFill/>
              </p:spPr>
              <p:txBody>
                <a:bodyPr wrap="none" rtlCol="0">
                  <a:spAutoFit/>
                </a:bodyPr>
                <a:lstStyle/>
                <a:p>
                  <a:pPr algn="ctr"/>
                  <a:r>
                    <a:rPr lang="en-US" sz="1400" dirty="0" smtClean="0">
                      <a:solidFill>
                        <a:srgbClr val="0000FF"/>
                      </a:solidFill>
                    </a:rPr>
                    <a:t>Ionizing</a:t>
                  </a:r>
                </a:p>
                <a:p>
                  <a:pPr algn="ctr"/>
                  <a:r>
                    <a:rPr lang="en-US" sz="1400" dirty="0" smtClean="0">
                      <a:solidFill>
                        <a:srgbClr val="0000FF"/>
                      </a:solidFill>
                    </a:rPr>
                    <a:t>Laser</a:t>
                  </a:r>
                </a:p>
                <a:p>
                  <a:pPr algn="ctr"/>
                  <a:r>
                    <a:rPr lang="en-US" sz="1400" dirty="0" smtClean="0">
                      <a:solidFill>
                        <a:srgbClr val="0000FF"/>
                      </a:solidFill>
                    </a:rPr>
                    <a:t>Pulse</a:t>
                  </a:r>
                  <a:endParaRPr lang="en-US" sz="1400" dirty="0">
                    <a:solidFill>
                      <a:srgbClr val="0000FF"/>
                    </a:solidFill>
                  </a:endParaRPr>
                </a:p>
              </p:txBody>
            </p:sp>
            <p:sp>
              <p:nvSpPr>
                <p:cNvPr id="39" name="TextBox 38"/>
                <p:cNvSpPr txBox="1"/>
                <p:nvPr/>
              </p:nvSpPr>
              <p:spPr>
                <a:xfrm>
                  <a:off x="7710316" y="1873957"/>
                  <a:ext cx="853398" cy="307777"/>
                </a:xfrm>
                <a:prstGeom prst="rect">
                  <a:avLst/>
                </a:prstGeom>
                <a:noFill/>
              </p:spPr>
              <p:txBody>
                <a:bodyPr wrap="none" rtlCol="0">
                  <a:spAutoFit/>
                </a:bodyPr>
                <a:lstStyle/>
                <a:p>
                  <a:r>
                    <a:rPr lang="en-US" sz="1400" dirty="0" smtClean="0">
                      <a:solidFill>
                        <a:srgbClr val="FF0000"/>
                      </a:solidFill>
                    </a:rPr>
                    <a:t>p</a:t>
                  </a:r>
                  <a:r>
                    <a:rPr lang="en-US" sz="1400" baseline="30000" dirty="0" smtClean="0">
                      <a:solidFill>
                        <a:srgbClr val="FF0000"/>
                      </a:solidFill>
                    </a:rPr>
                    <a:t>+</a:t>
                  </a:r>
                  <a:r>
                    <a:rPr lang="en-US" sz="1400" dirty="0" smtClean="0">
                      <a:solidFill>
                        <a:srgbClr val="FF0000"/>
                      </a:solidFill>
                    </a:rPr>
                    <a:t> dump</a:t>
                  </a:r>
                  <a:endParaRPr lang="en-US" sz="1400" dirty="0">
                    <a:solidFill>
                      <a:srgbClr val="FF0000"/>
                    </a:solidFill>
                  </a:endParaRPr>
                </a:p>
              </p:txBody>
            </p:sp>
            <p:cxnSp>
              <p:nvCxnSpPr>
                <p:cNvPr id="40" name="Straight Arrow Connector 39"/>
                <p:cNvCxnSpPr/>
                <p:nvPr/>
              </p:nvCxnSpPr>
              <p:spPr bwMode="auto">
                <a:xfrm>
                  <a:off x="2982859" y="2580027"/>
                  <a:ext cx="881603" cy="1588"/>
                </a:xfrm>
                <a:prstGeom prst="straightConnector1">
                  <a:avLst/>
                </a:prstGeom>
                <a:solidFill>
                  <a:schemeClr val="accent1"/>
                </a:solidFill>
                <a:ln w="38100" cap="flat" cmpd="sng" algn="ctr">
                  <a:solidFill>
                    <a:srgbClr val="FF0000"/>
                  </a:solidFill>
                  <a:prstDash val="solid"/>
                  <a:round/>
                  <a:headEnd type="arrow" w="med" len="med"/>
                  <a:tailEnd type="arrow" w="med" len="med"/>
                </a:ln>
                <a:effectLst/>
              </p:spPr>
            </p:cxnSp>
            <p:sp>
              <p:nvSpPr>
                <p:cNvPr id="41" name="TextBox 40"/>
                <p:cNvSpPr txBox="1"/>
                <p:nvPr/>
              </p:nvSpPr>
              <p:spPr>
                <a:xfrm>
                  <a:off x="3126137" y="2546488"/>
                  <a:ext cx="595047" cy="369332"/>
                </a:xfrm>
                <a:prstGeom prst="rect">
                  <a:avLst/>
                </a:prstGeom>
                <a:noFill/>
              </p:spPr>
              <p:txBody>
                <a:bodyPr wrap="none" rtlCol="0">
                  <a:spAutoFit/>
                </a:bodyPr>
                <a:lstStyle/>
                <a:p>
                  <a:pPr algn="ctr"/>
                  <a:r>
                    <a:rPr lang="en-US" sz="1800" dirty="0" smtClean="0">
                      <a:solidFill>
                        <a:srgbClr val="FF0000"/>
                      </a:solidFill>
                    </a:rPr>
                    <a:t>SMI</a:t>
                  </a:r>
                  <a:endParaRPr lang="en-US" sz="1800" dirty="0">
                    <a:solidFill>
                      <a:srgbClr val="FF0000"/>
                    </a:solidFill>
                  </a:endParaRPr>
                </a:p>
              </p:txBody>
            </p:sp>
            <p:sp>
              <p:nvSpPr>
                <p:cNvPr id="42" name="TextBox 41"/>
                <p:cNvSpPr txBox="1"/>
                <p:nvPr/>
              </p:nvSpPr>
              <p:spPr>
                <a:xfrm>
                  <a:off x="4022424" y="2546488"/>
                  <a:ext cx="1467745" cy="369332"/>
                </a:xfrm>
                <a:prstGeom prst="rect">
                  <a:avLst/>
                </a:prstGeom>
                <a:noFill/>
              </p:spPr>
              <p:txBody>
                <a:bodyPr wrap="none" rtlCol="0">
                  <a:spAutoFit/>
                </a:bodyPr>
                <a:lstStyle/>
                <a:p>
                  <a:pPr algn="ctr"/>
                  <a:r>
                    <a:rPr lang="en-US" sz="1800" dirty="0" smtClean="0">
                      <a:solidFill>
                        <a:srgbClr val="FF0000"/>
                      </a:solidFill>
                    </a:rPr>
                    <a:t>Acceleration</a:t>
                  </a:r>
                  <a:endParaRPr lang="en-US" sz="1800" dirty="0">
                    <a:solidFill>
                      <a:srgbClr val="FF0000"/>
                    </a:solidFill>
                  </a:endParaRPr>
                </a:p>
              </p:txBody>
            </p:sp>
            <p:cxnSp>
              <p:nvCxnSpPr>
                <p:cNvPr id="43" name="Straight Arrow Connector 42"/>
                <p:cNvCxnSpPr>
                  <a:stCxn id="45" idx="2"/>
                </p:cNvCxnSpPr>
                <p:nvPr/>
              </p:nvCxnSpPr>
              <p:spPr bwMode="auto">
                <a:xfrm rot="16200000" flipH="1">
                  <a:off x="502195" y="1620365"/>
                  <a:ext cx="792464" cy="5079"/>
                </a:xfrm>
                <a:prstGeom prst="straightConnector1">
                  <a:avLst/>
                </a:prstGeom>
                <a:solidFill>
                  <a:schemeClr val="accent1"/>
                </a:solidFill>
                <a:ln w="28575" cap="flat" cmpd="sng" algn="ctr">
                  <a:solidFill>
                    <a:srgbClr val="0000FF"/>
                  </a:solidFill>
                  <a:prstDash val="solid"/>
                  <a:round/>
                  <a:headEnd type="none" w="med" len="med"/>
                  <a:tailEnd type="arrow" w="med" len="med"/>
                </a:ln>
                <a:effectLst/>
              </p:spPr>
            </p:cxnSp>
            <p:cxnSp>
              <p:nvCxnSpPr>
                <p:cNvPr id="44" name="Straight Connector 43"/>
                <p:cNvCxnSpPr/>
                <p:nvPr/>
              </p:nvCxnSpPr>
              <p:spPr bwMode="auto">
                <a:xfrm rot="16200000" flipH="1">
                  <a:off x="794028" y="1930772"/>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sp>
              <p:nvSpPr>
                <p:cNvPr id="45" name="Rectangle 44"/>
                <p:cNvSpPr/>
                <p:nvPr/>
              </p:nvSpPr>
              <p:spPr>
                <a:xfrm>
                  <a:off x="510882" y="770797"/>
                  <a:ext cx="770012" cy="455876"/>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Laser</a:t>
                  </a:r>
                  <a:endParaRPr lang="en-US" sz="1800" dirty="0"/>
                </a:p>
              </p:txBody>
            </p:sp>
            <p:cxnSp>
              <p:nvCxnSpPr>
                <p:cNvPr id="46" name="Straight Arrow Connector 45"/>
                <p:cNvCxnSpPr/>
                <p:nvPr/>
              </p:nvCxnSpPr>
              <p:spPr bwMode="auto">
                <a:xfrm flipV="1">
                  <a:off x="3851762" y="2580820"/>
                  <a:ext cx="1815681" cy="2"/>
                </a:xfrm>
                <a:prstGeom prst="straightConnector1">
                  <a:avLst/>
                </a:prstGeom>
                <a:solidFill>
                  <a:schemeClr val="accent1"/>
                </a:solidFill>
                <a:ln w="38100" cap="flat" cmpd="sng" algn="ctr">
                  <a:solidFill>
                    <a:srgbClr val="FF0000"/>
                  </a:solidFill>
                  <a:prstDash val="solid"/>
                  <a:round/>
                  <a:headEnd type="arrow" w="med" len="med"/>
                  <a:tailEnd type="arrow" w="med" len="med"/>
                </a:ln>
                <a:effectLst/>
              </p:spPr>
            </p:cxnSp>
          </p:grpSp>
          <p:cxnSp>
            <p:nvCxnSpPr>
              <p:cNvPr id="15" name="Straight Connector 14"/>
              <p:cNvCxnSpPr/>
              <p:nvPr/>
            </p:nvCxnSpPr>
            <p:spPr bwMode="auto">
              <a:xfrm rot="16200000" flipH="1">
                <a:off x="6166725" y="1977320"/>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cxnSp>
            <p:nvCxnSpPr>
              <p:cNvPr id="16" name="Straight Arrow Connector 15"/>
              <p:cNvCxnSpPr/>
              <p:nvPr/>
            </p:nvCxnSpPr>
            <p:spPr bwMode="auto">
              <a:xfrm rot="5400000">
                <a:off x="6039392" y="2268343"/>
                <a:ext cx="412750" cy="1588"/>
              </a:xfrm>
              <a:prstGeom prst="straightConnector1">
                <a:avLst/>
              </a:prstGeom>
              <a:solidFill>
                <a:schemeClr val="accent1"/>
              </a:solidFill>
              <a:ln w="28575" cap="flat" cmpd="sng" algn="ctr">
                <a:solidFill>
                  <a:srgbClr val="FF5D5D"/>
                </a:solidFill>
                <a:prstDash val="solid"/>
                <a:round/>
                <a:headEnd type="none" w="med" len="med"/>
                <a:tailEnd type="arrow" w="med" len="med"/>
              </a:ln>
              <a:effectLst/>
            </p:spPr>
          </p:cxnSp>
          <p:cxnSp>
            <p:nvCxnSpPr>
              <p:cNvPr id="17" name="Straight Connector 16"/>
              <p:cNvCxnSpPr/>
              <p:nvPr/>
            </p:nvCxnSpPr>
            <p:spPr bwMode="auto">
              <a:xfrm rot="16200000" flipH="1">
                <a:off x="7227237" y="1961638"/>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cxnSp>
            <p:nvCxnSpPr>
              <p:cNvPr id="18" name="Straight Arrow Connector 17"/>
              <p:cNvCxnSpPr/>
              <p:nvPr/>
            </p:nvCxnSpPr>
            <p:spPr bwMode="auto">
              <a:xfrm rot="5400000">
                <a:off x="7097062" y="2268343"/>
                <a:ext cx="412750" cy="1588"/>
              </a:xfrm>
              <a:prstGeom prst="straightConnector1">
                <a:avLst/>
              </a:prstGeom>
              <a:solidFill>
                <a:schemeClr val="accent1"/>
              </a:solidFill>
              <a:ln w="28575" cap="flat" cmpd="sng" algn="ctr">
                <a:solidFill>
                  <a:srgbClr val="FF5D5D"/>
                </a:solidFill>
                <a:prstDash val="solid"/>
                <a:round/>
                <a:headEnd type="none" w="med" len="med"/>
                <a:tailEnd type="arrow" w="med" len="med"/>
              </a:ln>
              <a:effectLst/>
            </p:spPr>
          </p:cxnSp>
          <p:grpSp>
            <p:nvGrpSpPr>
              <p:cNvPr id="19" name="Group 89"/>
              <p:cNvGrpSpPr/>
              <p:nvPr/>
            </p:nvGrpSpPr>
            <p:grpSpPr>
              <a:xfrm>
                <a:off x="6597661" y="1970970"/>
                <a:ext cx="182880" cy="513874"/>
                <a:chOff x="6597661" y="1970970"/>
                <a:chExt cx="182880" cy="513874"/>
              </a:xfrm>
            </p:grpSpPr>
            <p:cxnSp>
              <p:nvCxnSpPr>
                <p:cNvPr id="20" name="Straight Connector 19"/>
                <p:cNvCxnSpPr/>
                <p:nvPr/>
              </p:nvCxnSpPr>
              <p:spPr bwMode="auto">
                <a:xfrm rot="16200000" flipH="1">
                  <a:off x="6597661" y="1970970"/>
                  <a:ext cx="182880" cy="182880"/>
                </a:xfrm>
                <a:prstGeom prst="line">
                  <a:avLst/>
                </a:prstGeom>
                <a:solidFill>
                  <a:schemeClr val="accent1"/>
                </a:solidFill>
                <a:ln w="38100" cap="flat" cmpd="sng" algn="ctr">
                  <a:solidFill>
                    <a:srgbClr val="0000FF"/>
                  </a:solidFill>
                  <a:prstDash val="solid"/>
                  <a:round/>
                  <a:headEnd type="none" w="med" len="med"/>
                  <a:tailEnd type="none" w="med" len="med"/>
                </a:ln>
                <a:effectLst/>
              </p:spPr>
            </p:cxnSp>
            <p:cxnSp>
              <p:nvCxnSpPr>
                <p:cNvPr id="21" name="Straight Arrow Connector 20"/>
                <p:cNvCxnSpPr/>
                <p:nvPr/>
              </p:nvCxnSpPr>
              <p:spPr bwMode="auto">
                <a:xfrm rot="5400000">
                  <a:off x="6467486" y="2277675"/>
                  <a:ext cx="412750" cy="1588"/>
                </a:xfrm>
                <a:prstGeom prst="straightConnector1">
                  <a:avLst/>
                </a:prstGeom>
                <a:solidFill>
                  <a:schemeClr val="accent1"/>
                </a:solidFill>
                <a:ln w="28575" cap="flat" cmpd="sng" algn="ctr">
                  <a:solidFill>
                    <a:srgbClr val="FF5D5D"/>
                  </a:solidFill>
                  <a:prstDash val="solid"/>
                  <a:round/>
                  <a:headEnd type="none" w="med" len="med"/>
                  <a:tailEnd type="arrow" w="med" len="med"/>
                </a:ln>
                <a:effectLst/>
              </p:spPr>
            </p:cxnSp>
          </p:grpSp>
        </p:grpSp>
        <p:pic>
          <p:nvPicPr>
            <p:cNvPr id="9" name="Picture 8"/>
            <p:cNvPicPr>
              <a:picLocks noChangeAspect="1"/>
            </p:cNvPicPr>
            <p:nvPr/>
          </p:nvPicPr>
          <p:blipFill>
            <a:blip r:embed="rId2"/>
            <a:stretch>
              <a:fillRect/>
            </a:stretch>
          </p:blipFill>
          <p:spPr>
            <a:xfrm>
              <a:off x="1873862" y="786169"/>
              <a:ext cx="1126520" cy="888313"/>
            </a:xfrm>
            <a:prstGeom prst="rect">
              <a:avLst/>
            </a:prstGeom>
          </p:spPr>
        </p:pic>
        <p:pic>
          <p:nvPicPr>
            <p:cNvPr id="10" name="Picture 9"/>
            <p:cNvPicPr>
              <a:picLocks noChangeAspect="1"/>
            </p:cNvPicPr>
            <p:nvPr/>
          </p:nvPicPr>
          <p:blipFill>
            <a:blip r:embed="rId3"/>
            <a:stretch>
              <a:fillRect/>
            </a:stretch>
          </p:blipFill>
          <p:spPr>
            <a:xfrm>
              <a:off x="4073258" y="623806"/>
              <a:ext cx="1252018" cy="992591"/>
            </a:xfrm>
            <a:prstGeom prst="rect">
              <a:avLst/>
            </a:prstGeom>
          </p:spPr>
        </p:pic>
        <p:cxnSp>
          <p:nvCxnSpPr>
            <p:cNvPr id="11" name="Straight Arrow Connector 10"/>
            <p:cNvCxnSpPr>
              <a:stCxn id="10" idx="2"/>
            </p:cNvCxnSpPr>
            <p:nvPr/>
          </p:nvCxnSpPr>
          <p:spPr>
            <a:xfrm rot="5400000">
              <a:off x="4271968" y="1327612"/>
              <a:ext cx="138515" cy="71608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4943036" y="1626678"/>
              <a:ext cx="691149" cy="12823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2287692" y="1729418"/>
              <a:ext cx="655494" cy="22527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47" name="TextBox 46"/>
          <p:cNvSpPr txBox="1"/>
          <p:nvPr/>
        </p:nvSpPr>
        <p:spPr>
          <a:xfrm>
            <a:off x="4648200" y="4724400"/>
            <a:ext cx="4572000" cy="1561453"/>
          </a:xfrm>
          <a:prstGeom prst="rect">
            <a:avLst/>
          </a:prstGeom>
          <a:noFill/>
        </p:spPr>
        <p:txBody>
          <a:bodyPr wrap="square" rtlCol="0">
            <a:spAutoFit/>
          </a:bodyPr>
          <a:lstStyle/>
          <a:p>
            <a:pPr>
              <a:lnSpc>
                <a:spcPct val="120000"/>
              </a:lnSpc>
              <a:buClr>
                <a:srgbClr val="FF0000"/>
              </a:buClr>
            </a:pPr>
            <a:r>
              <a:rPr lang="en-US" sz="1600" u="sng" dirty="0" smtClean="0"/>
              <a:t>2016-17: self-modulation instability (SMI) studies</a:t>
            </a:r>
          </a:p>
          <a:p>
            <a:pPr>
              <a:lnSpc>
                <a:spcPct val="120000"/>
              </a:lnSpc>
              <a:buClr>
                <a:srgbClr val="FF0000"/>
              </a:buClr>
            </a:pPr>
            <a:r>
              <a:rPr lang="en-US" sz="1600" i="1" dirty="0" smtClean="0"/>
              <a:t>Three observables</a:t>
            </a:r>
          </a:p>
          <a:p>
            <a:pPr>
              <a:lnSpc>
                <a:spcPct val="120000"/>
              </a:lnSpc>
              <a:buClr>
                <a:srgbClr val="FF0000"/>
              </a:buClr>
              <a:buFont typeface="Wingdings" charset="2"/>
              <a:buChar char="²"/>
            </a:pPr>
            <a:r>
              <a:rPr lang="en-US" sz="1600" dirty="0" smtClean="0"/>
              <a:t>Defocused </a:t>
            </a:r>
            <a:r>
              <a:rPr lang="en-US" sz="1600" dirty="0" err="1" smtClean="0"/>
              <a:t>p</a:t>
            </a:r>
            <a:r>
              <a:rPr lang="en-US" sz="1600" baseline="30000" dirty="0" smtClean="0"/>
              <a:t>+</a:t>
            </a:r>
          </a:p>
          <a:p>
            <a:pPr>
              <a:lnSpc>
                <a:spcPct val="120000"/>
              </a:lnSpc>
              <a:buClr>
                <a:srgbClr val="FF0000"/>
              </a:buClr>
              <a:buFont typeface="Wingdings" charset="2"/>
              <a:buChar char="²"/>
            </a:pPr>
            <a:r>
              <a:rPr lang="en-US" sz="1600" dirty="0" err="1" smtClean="0"/>
              <a:t>p</a:t>
            </a:r>
            <a:r>
              <a:rPr lang="en-US" sz="1600" baseline="30000" dirty="0" smtClean="0"/>
              <a:t>+</a:t>
            </a:r>
            <a:r>
              <a:rPr lang="en-US" sz="1600" dirty="0" smtClean="0"/>
              <a:t> bunch modulation at </a:t>
            </a:r>
            <a:r>
              <a:rPr lang="en-US" sz="1600" dirty="0" err="1" smtClean="0">
                <a:latin typeface="Symbol" charset="2"/>
                <a:cs typeface="Symbol" charset="2"/>
              </a:rPr>
              <a:t>l</a:t>
            </a:r>
            <a:r>
              <a:rPr lang="en-US" sz="1600" baseline="-25000" dirty="0" err="1" smtClean="0"/>
              <a:t>pe</a:t>
            </a:r>
            <a:endParaRPr lang="en-US" sz="1600" baseline="-25000" dirty="0" smtClean="0"/>
          </a:p>
          <a:p>
            <a:pPr>
              <a:lnSpc>
                <a:spcPct val="120000"/>
              </a:lnSpc>
              <a:buClr>
                <a:srgbClr val="FF0000"/>
              </a:buClr>
              <a:buFont typeface="Wingdings" charset="2"/>
              <a:buChar char="²"/>
            </a:pPr>
            <a:r>
              <a:rPr lang="en-US" sz="1600" dirty="0" smtClean="0"/>
              <a:t>Emission of coherent transition radiation at </a:t>
            </a:r>
            <a:r>
              <a:rPr lang="en-US" sz="1600" dirty="0" err="1" smtClean="0">
                <a:latin typeface="Symbol" charset="2"/>
                <a:cs typeface="Symbol" charset="2"/>
              </a:rPr>
              <a:t>l</a:t>
            </a:r>
            <a:r>
              <a:rPr lang="en-US" sz="1600" baseline="-25000" dirty="0" err="1" smtClean="0"/>
              <a:t>pe</a:t>
            </a:r>
            <a:endParaRPr lang="en-US" sz="1600" baseline="-25000" dirty="0" smtClean="0"/>
          </a:p>
        </p:txBody>
      </p:sp>
      <p:pic>
        <p:nvPicPr>
          <p:cNvPr id="78" name="Picture 77"/>
          <p:cNvPicPr>
            <a:picLocks noChangeAspect="1"/>
          </p:cNvPicPr>
          <p:nvPr/>
        </p:nvPicPr>
        <p:blipFill>
          <a:blip r:embed="rId4">
            <a:extLst>
              <a:ext uri="{28A0092B-C50C-407E-A947-70E740481C1C}">
                <a14:useLocalDpi xmlns:a14="http://schemas.microsoft.com/office/drawing/2010/main"/>
              </a:ext>
            </a:extLst>
          </a:blip>
          <a:srcRect/>
          <a:stretch>
            <a:fillRect/>
          </a:stretch>
        </p:blipFill>
        <p:spPr>
          <a:xfrm>
            <a:off x="381000" y="4038600"/>
            <a:ext cx="3811890" cy="2578310"/>
          </a:xfrm>
          <a:prstGeom prst="rect">
            <a:avLst/>
          </a:prstGeom>
        </p:spPr>
      </p:pic>
      <p:sp>
        <p:nvSpPr>
          <p:cNvPr id="79" name="TextBox 78"/>
          <p:cNvSpPr txBox="1"/>
          <p:nvPr/>
        </p:nvSpPr>
        <p:spPr>
          <a:xfrm>
            <a:off x="457200" y="3810000"/>
            <a:ext cx="2826415" cy="369332"/>
          </a:xfrm>
          <a:prstGeom prst="rect">
            <a:avLst/>
          </a:prstGeom>
          <a:noFill/>
        </p:spPr>
        <p:txBody>
          <a:bodyPr wrap="none" rtlCol="0">
            <a:spAutoFit/>
          </a:bodyPr>
          <a:lstStyle/>
          <a:p>
            <a:pPr algn="ctr"/>
            <a:r>
              <a:rPr lang="en-US" dirty="0" smtClean="0">
                <a:solidFill>
                  <a:srgbClr val="ADD7D6"/>
                </a:solidFill>
              </a:rPr>
              <a:t>CERN’s Accelerator Complex </a:t>
            </a:r>
            <a:endParaRPr lang="en-US" dirty="0">
              <a:solidFill>
                <a:srgbClr val="ADD7D6"/>
              </a:solidFill>
            </a:endParaRPr>
          </a:p>
        </p:txBody>
      </p:sp>
      <p:sp>
        <p:nvSpPr>
          <p:cNvPr id="80" name="Oval 79"/>
          <p:cNvSpPr/>
          <p:nvPr/>
        </p:nvSpPr>
        <p:spPr bwMode="auto">
          <a:xfrm rot="1970947">
            <a:off x="2950442" y="4416341"/>
            <a:ext cx="1008826" cy="580462"/>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81" name="Text Box 25"/>
          <p:cNvSpPr txBox="1">
            <a:spLocks noChangeArrowheads="1"/>
          </p:cNvSpPr>
          <p:nvPr/>
        </p:nvSpPr>
        <p:spPr bwMode="auto">
          <a:xfrm>
            <a:off x="4724400" y="3886200"/>
            <a:ext cx="3518912" cy="523220"/>
          </a:xfrm>
          <a:prstGeom prst="rect">
            <a:avLst/>
          </a:prstGeom>
          <a:noFill/>
          <a:ln w="9525">
            <a:noFill/>
            <a:miter lim="800000"/>
            <a:headEnd/>
            <a:tailEnd/>
          </a:ln>
        </p:spPr>
        <p:txBody>
          <a:bodyPr wrap="none">
            <a:prstTxWarp prst="textNoShape">
              <a:avLst/>
            </a:prstTxWarp>
            <a:spAutoFit/>
          </a:bodyPr>
          <a:lstStyle/>
          <a:p>
            <a:pPr>
              <a:buClr>
                <a:srgbClr val="FF0000"/>
              </a:buClr>
              <a:buFont typeface="Wingdings" charset="2"/>
              <a:buChar char="²"/>
            </a:pPr>
            <a:r>
              <a:rPr lang="en-US" sz="1400" dirty="0" smtClean="0"/>
              <a:t>SPS</a:t>
            </a:r>
            <a:r>
              <a:rPr lang="en-US" sz="1400" dirty="0"/>
              <a:t> </a:t>
            </a:r>
            <a:r>
              <a:rPr lang="en-US" sz="1400" dirty="0" smtClean="0"/>
              <a:t>bunch: 400GeV, 3x10</a:t>
            </a:r>
            <a:r>
              <a:rPr lang="en-US" sz="1400" baseline="30000" dirty="0" smtClean="0"/>
              <a:t>11</a:t>
            </a:r>
            <a:r>
              <a:rPr lang="en-US" sz="1400" dirty="0" smtClean="0"/>
              <a:t>p</a:t>
            </a:r>
            <a:r>
              <a:rPr lang="en-US" sz="1400" baseline="30000" dirty="0" smtClean="0"/>
              <a:t>+</a:t>
            </a:r>
            <a:r>
              <a:rPr lang="en-US" sz="1400" dirty="0" smtClean="0"/>
              <a:t>,</a:t>
            </a:r>
          </a:p>
          <a:p>
            <a:pPr>
              <a:buClr>
                <a:srgbClr val="FF0000"/>
              </a:buClr>
              <a:buFont typeface="Wingdings" charset="2"/>
              <a:buChar char="²"/>
            </a:pPr>
            <a:r>
              <a:rPr lang="en-US" sz="1400" dirty="0" smtClean="0"/>
              <a:t>10m, laser ionized </a:t>
            </a:r>
            <a:r>
              <a:rPr lang="en-US" sz="1400" dirty="0" err="1" smtClean="0"/>
              <a:t>Rb</a:t>
            </a:r>
            <a:r>
              <a:rPr lang="en-US" sz="1400" dirty="0" smtClean="0"/>
              <a:t> plasma 1-10x10</a:t>
            </a:r>
            <a:r>
              <a:rPr lang="en-US" sz="1400" baseline="30000" dirty="0" smtClean="0"/>
              <a:t>14</a:t>
            </a:r>
            <a:r>
              <a:rPr lang="en-US" sz="1400" dirty="0" smtClean="0"/>
              <a:t>cm</a:t>
            </a:r>
            <a:r>
              <a:rPr lang="en-US" sz="1400" baseline="30000" dirty="0" smtClean="0"/>
              <a:t>-3</a:t>
            </a:r>
            <a:r>
              <a:rPr lang="en-US" sz="1400" dirty="0" smtClean="0"/>
              <a:t> </a:t>
            </a:r>
            <a:endParaRPr lang="en-US" sz="1600" dirty="0"/>
          </a:p>
        </p:txBody>
      </p:sp>
      <p:sp>
        <p:nvSpPr>
          <p:cNvPr id="2" name="Rectangle 1"/>
          <p:cNvSpPr/>
          <p:nvPr/>
        </p:nvSpPr>
        <p:spPr>
          <a:xfrm>
            <a:off x="3276600" y="381000"/>
            <a:ext cx="5486598" cy="646331"/>
          </a:xfrm>
          <a:prstGeom prst="rect">
            <a:avLst/>
          </a:prstGeom>
        </p:spPr>
        <p:txBody>
          <a:bodyPr wrap="none">
            <a:spAutoFit/>
          </a:bodyPr>
          <a:lstStyle/>
          <a:p>
            <a:r>
              <a:rPr lang="en-GB" sz="3600" dirty="0" smtClean="0"/>
              <a:t>AWAKE experimental set-up</a:t>
            </a:r>
            <a:endParaRPr lang="fr-FR" sz="3600" dirty="0"/>
          </a:p>
        </p:txBody>
      </p:sp>
    </p:spTree>
    <p:extLst>
      <p:ext uri="{BB962C8B-B14F-4D97-AF65-F5344CB8AC3E}">
        <p14:creationId xmlns:p14="http://schemas.microsoft.com/office/powerpoint/2010/main" val="360308401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0"/>
          <p:cNvGrpSpPr/>
          <p:nvPr/>
        </p:nvGrpSpPr>
        <p:grpSpPr>
          <a:xfrm>
            <a:off x="5105400" y="1524000"/>
            <a:ext cx="3886200" cy="2226228"/>
            <a:chOff x="0" y="2484476"/>
            <a:chExt cx="4403349" cy="2858496"/>
          </a:xfrm>
        </p:grpSpPr>
        <p:pic>
          <p:nvPicPr>
            <p:cNvPr id="8" name="Picture 7" descr="figsourceshematic2.pdf"/>
            <p:cNvPicPr>
              <a:picLocks noChangeAspect="1"/>
            </p:cNvPicPr>
            <p:nvPr/>
          </p:nvPicPr>
          <p:blipFill>
            <a:blip r:embed="rId2">
              <a:extLst>
                <a:ext uri="{28A0092B-C50C-407E-A947-70E740481C1C}">
                  <a14:useLocalDpi xmlns:a14="http://schemas.microsoft.com/office/drawing/2010/main"/>
                </a:ext>
              </a:extLst>
            </a:blip>
            <a:srcRect t="34683"/>
            <a:stretch>
              <a:fillRect/>
            </a:stretch>
          </p:blipFill>
          <p:spPr>
            <a:xfrm>
              <a:off x="0" y="2561998"/>
              <a:ext cx="4403349" cy="2780974"/>
            </a:xfrm>
            <a:prstGeom prst="rect">
              <a:avLst/>
            </a:prstGeom>
          </p:spPr>
        </p:pic>
        <p:sp>
          <p:nvSpPr>
            <p:cNvPr id="9" name="Rectangle 6"/>
            <p:cNvSpPr/>
            <p:nvPr/>
          </p:nvSpPr>
          <p:spPr bwMode="auto">
            <a:xfrm>
              <a:off x="142322" y="2945204"/>
              <a:ext cx="361271" cy="4051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Rectangle 7"/>
            <p:cNvSpPr/>
            <p:nvPr/>
          </p:nvSpPr>
          <p:spPr bwMode="auto">
            <a:xfrm>
              <a:off x="1093899" y="2484476"/>
              <a:ext cx="756249" cy="2089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1" name="Rectangle 10"/>
            <p:cNvSpPr/>
            <p:nvPr/>
          </p:nvSpPr>
          <p:spPr bwMode="auto">
            <a:xfrm>
              <a:off x="3940176" y="2505074"/>
              <a:ext cx="264473" cy="16006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pic>
        <p:nvPicPr>
          <p:cNvPr id="13" name="Picture 12"/>
          <p:cNvPicPr>
            <a:picLocks noChangeAspect="1"/>
          </p:cNvPicPr>
          <p:nvPr/>
        </p:nvPicPr>
        <p:blipFill>
          <a:blip r:embed="rId3"/>
          <a:stretch>
            <a:fillRect/>
          </a:stretch>
        </p:blipFill>
        <p:spPr>
          <a:xfrm>
            <a:off x="5207001" y="4729221"/>
            <a:ext cx="3852333" cy="2072335"/>
          </a:xfrm>
          <a:prstGeom prst="rect">
            <a:avLst/>
          </a:prstGeom>
        </p:spPr>
      </p:pic>
      <p:sp>
        <p:nvSpPr>
          <p:cNvPr id="15" name="TextBox 14"/>
          <p:cNvSpPr txBox="1"/>
          <p:nvPr/>
        </p:nvSpPr>
        <p:spPr>
          <a:xfrm>
            <a:off x="2258175" y="4043017"/>
            <a:ext cx="2173424" cy="430887"/>
          </a:xfrm>
          <a:prstGeom prst="rect">
            <a:avLst/>
          </a:prstGeom>
          <a:noFill/>
        </p:spPr>
        <p:txBody>
          <a:bodyPr wrap="square" rtlCol="0">
            <a:spAutoFit/>
          </a:bodyPr>
          <a:lstStyle/>
          <a:p>
            <a:r>
              <a:rPr lang="en-US" sz="1100" dirty="0" smtClean="0">
                <a:solidFill>
                  <a:srgbClr val="008000"/>
                </a:solidFill>
              </a:rPr>
              <a:t>R. </a:t>
            </a:r>
            <a:r>
              <a:rPr lang="en-US" sz="1100" dirty="0" err="1" smtClean="0">
                <a:solidFill>
                  <a:srgbClr val="008000"/>
                </a:solidFill>
              </a:rPr>
              <a:t>Kersevan</a:t>
            </a:r>
            <a:r>
              <a:rPr lang="en-US" sz="1100" dirty="0" smtClean="0">
                <a:solidFill>
                  <a:srgbClr val="008000"/>
                </a:solidFill>
              </a:rPr>
              <a:t> (CERN) </a:t>
            </a:r>
          </a:p>
          <a:p>
            <a:r>
              <a:rPr lang="en-US" sz="1100" dirty="0" smtClean="0">
                <a:solidFill>
                  <a:srgbClr val="008000"/>
                </a:solidFill>
              </a:rPr>
              <a:t>G. </a:t>
            </a:r>
            <a:r>
              <a:rPr lang="en-US" sz="1100" dirty="0" err="1" smtClean="0">
                <a:solidFill>
                  <a:srgbClr val="008000"/>
                </a:solidFill>
              </a:rPr>
              <a:t>Plyushchev</a:t>
            </a:r>
            <a:r>
              <a:rPr lang="en-US" sz="1100" dirty="0" smtClean="0">
                <a:solidFill>
                  <a:srgbClr val="008000"/>
                </a:solidFill>
              </a:rPr>
              <a:t> (CERN/MPP/EPFL)</a:t>
            </a:r>
            <a:endParaRPr lang="en-US" sz="1100" dirty="0">
              <a:solidFill>
                <a:srgbClr val="008000"/>
              </a:solidFill>
            </a:endParaRPr>
          </a:p>
        </p:txBody>
      </p:sp>
      <p:sp>
        <p:nvSpPr>
          <p:cNvPr id="16" name="TextBox 15"/>
          <p:cNvSpPr txBox="1"/>
          <p:nvPr/>
        </p:nvSpPr>
        <p:spPr>
          <a:xfrm>
            <a:off x="1005513" y="1447800"/>
            <a:ext cx="3185487" cy="1169551"/>
          </a:xfrm>
          <a:prstGeom prst="rect">
            <a:avLst/>
          </a:prstGeom>
          <a:noFill/>
        </p:spPr>
        <p:txBody>
          <a:bodyPr wrap="none" rtlCol="0">
            <a:spAutoFit/>
          </a:bodyPr>
          <a:lstStyle/>
          <a:p>
            <a:pPr>
              <a:buClr>
                <a:srgbClr val="FF0000"/>
              </a:buClr>
              <a:buFont typeface="Wingdings" charset="2"/>
              <a:buChar char="²"/>
            </a:pPr>
            <a:r>
              <a:rPr lang="en-US" sz="1400" dirty="0" smtClean="0"/>
              <a:t>1x10</a:t>
            </a:r>
            <a:r>
              <a:rPr lang="en-US" sz="1400" baseline="30000" dirty="0" smtClean="0"/>
              <a:t>14</a:t>
            </a:r>
            <a:r>
              <a:rPr lang="en-US" sz="1400" dirty="0" smtClean="0"/>
              <a:t>&lt;n</a:t>
            </a:r>
            <a:r>
              <a:rPr lang="en-US" sz="1400" baseline="-25000" dirty="0" smtClean="0"/>
              <a:t>e</a:t>
            </a:r>
            <a:r>
              <a:rPr lang="en-US" sz="1400" dirty="0" smtClean="0"/>
              <a:t>&lt;1x10</a:t>
            </a:r>
            <a:r>
              <a:rPr lang="en-US" sz="1400" baseline="30000" dirty="0" smtClean="0"/>
              <a:t>15</a:t>
            </a:r>
            <a:r>
              <a:rPr lang="en-US" sz="1400" dirty="0" smtClean="0"/>
              <a:t>cm</a:t>
            </a:r>
            <a:r>
              <a:rPr lang="en-US" sz="1400" baseline="30000" dirty="0" smtClean="0"/>
              <a:t>-3</a:t>
            </a:r>
            <a:endParaRPr lang="en-US" sz="1400" dirty="0" smtClean="0"/>
          </a:p>
          <a:p>
            <a:pPr>
              <a:buClr>
                <a:srgbClr val="FF0000"/>
              </a:buClr>
              <a:buFont typeface="Wingdings" charset="2"/>
              <a:buChar char="²"/>
            </a:pPr>
            <a:r>
              <a:rPr lang="en-US" sz="1400" dirty="0" smtClean="0"/>
              <a:t>Very uniform density: ∆</a:t>
            </a:r>
            <a:r>
              <a:rPr lang="en-US" sz="1400" dirty="0" err="1" smtClean="0"/>
              <a:t>n</a:t>
            </a:r>
            <a:r>
              <a:rPr lang="en-US" sz="1400" baseline="-25000" dirty="0" err="1" smtClean="0"/>
              <a:t>Rb,e</a:t>
            </a:r>
            <a:r>
              <a:rPr lang="en-US" sz="1400" dirty="0" err="1" smtClean="0"/>
              <a:t>/n</a:t>
            </a:r>
            <a:r>
              <a:rPr lang="en-US" sz="1400" baseline="-25000" dirty="0" err="1" smtClean="0"/>
              <a:t>Rb,e</a:t>
            </a:r>
            <a:r>
              <a:rPr lang="en-US" sz="1400" dirty="0" smtClean="0"/>
              <a:t>&lt;0.2%</a:t>
            </a:r>
          </a:p>
          <a:p>
            <a:pPr>
              <a:buClr>
                <a:srgbClr val="FF0000"/>
              </a:buClr>
              <a:buFont typeface="Wingdings" charset="2"/>
              <a:buChar char="²"/>
            </a:pPr>
            <a:r>
              <a:rPr lang="en-US" sz="1400" dirty="0" smtClean="0"/>
              <a:t>Sharp ramps: a few cm</a:t>
            </a:r>
            <a:endParaRPr lang="en-US" sz="1400" baseline="30000" dirty="0" smtClean="0"/>
          </a:p>
          <a:p>
            <a:pPr>
              <a:buClr>
                <a:srgbClr val="FF0000"/>
              </a:buClr>
              <a:buFont typeface="Wingdings" charset="2"/>
              <a:buChar char="²"/>
            </a:pPr>
            <a:r>
              <a:rPr lang="en-US" sz="1400" dirty="0" smtClean="0"/>
              <a:t>Heat exchanger + free expansion of </a:t>
            </a:r>
            <a:r>
              <a:rPr lang="en-US" sz="1400" dirty="0" err="1" smtClean="0"/>
              <a:t>Rb</a:t>
            </a:r>
            <a:endParaRPr lang="en-US" sz="1400" dirty="0" smtClean="0"/>
          </a:p>
          <a:p>
            <a:pPr>
              <a:buClr>
                <a:srgbClr val="FF0000"/>
              </a:buClr>
              <a:buFont typeface="Wingdings" charset="2"/>
              <a:buChar char="²"/>
            </a:pPr>
            <a:r>
              <a:rPr lang="en-US" sz="1400" dirty="0" smtClean="0"/>
              <a:t>Laser field ionization</a:t>
            </a:r>
          </a:p>
        </p:txBody>
      </p:sp>
      <p:sp>
        <p:nvSpPr>
          <p:cNvPr id="18" name="TextBox 17"/>
          <p:cNvSpPr txBox="1"/>
          <p:nvPr/>
        </p:nvSpPr>
        <p:spPr>
          <a:xfrm>
            <a:off x="5451589" y="3389896"/>
            <a:ext cx="1418565" cy="430887"/>
          </a:xfrm>
          <a:prstGeom prst="rect">
            <a:avLst/>
          </a:prstGeom>
          <a:noFill/>
        </p:spPr>
        <p:txBody>
          <a:bodyPr wrap="none" rtlCol="0">
            <a:spAutoFit/>
          </a:bodyPr>
          <a:lstStyle/>
          <a:p>
            <a:r>
              <a:rPr lang="en-US" sz="1100" dirty="0" smtClean="0">
                <a:solidFill>
                  <a:srgbClr val="008000"/>
                </a:solidFill>
              </a:rPr>
              <a:t>E. Oz, F. </a:t>
            </a:r>
            <a:r>
              <a:rPr lang="en-US" sz="1100" dirty="0" err="1" smtClean="0">
                <a:solidFill>
                  <a:srgbClr val="008000"/>
                </a:solidFill>
              </a:rPr>
              <a:t>Batsch</a:t>
            </a:r>
            <a:r>
              <a:rPr lang="en-US" sz="1100" dirty="0" smtClean="0">
                <a:solidFill>
                  <a:srgbClr val="008000"/>
                </a:solidFill>
              </a:rPr>
              <a:t> (MPP)</a:t>
            </a:r>
          </a:p>
          <a:p>
            <a:r>
              <a:rPr lang="en-US" sz="1100" dirty="0" smtClean="0">
                <a:solidFill>
                  <a:srgbClr val="008000"/>
                </a:solidFill>
              </a:rPr>
              <a:t>WDL</a:t>
            </a:r>
            <a:endParaRPr lang="en-US" sz="1100" dirty="0">
              <a:solidFill>
                <a:srgbClr val="008000"/>
              </a:solidFill>
            </a:endParaRPr>
          </a:p>
        </p:txBody>
      </p:sp>
      <p:grpSp>
        <p:nvGrpSpPr>
          <p:cNvPr id="33" name="Group 32"/>
          <p:cNvGrpSpPr/>
          <p:nvPr/>
        </p:nvGrpSpPr>
        <p:grpSpPr>
          <a:xfrm>
            <a:off x="28250" y="2667000"/>
            <a:ext cx="4403349" cy="2628620"/>
            <a:chOff x="0" y="1747568"/>
            <a:chExt cx="4403349" cy="2628620"/>
          </a:xfrm>
        </p:grpSpPr>
        <p:pic>
          <p:nvPicPr>
            <p:cNvPr id="21" name="Picture 20"/>
            <p:cNvPicPr>
              <a:picLocks noChangeAspect="1"/>
            </p:cNvPicPr>
            <p:nvPr/>
          </p:nvPicPr>
          <p:blipFill>
            <a:blip r:embed="rId4">
              <a:clrChange>
                <a:clrFrom>
                  <a:srgbClr val="FFFFFF"/>
                </a:clrFrom>
                <a:clrTo>
                  <a:srgbClr val="FFFFFF">
                    <a:alpha val="0"/>
                  </a:srgbClr>
                </a:clrTo>
              </a:clrChange>
            </a:blip>
            <a:stretch>
              <a:fillRect/>
            </a:stretch>
          </p:blipFill>
          <p:spPr>
            <a:xfrm>
              <a:off x="0" y="3351901"/>
              <a:ext cx="2943671" cy="1024287"/>
            </a:xfrm>
            <a:prstGeom prst="rect">
              <a:avLst/>
            </a:prstGeom>
          </p:spPr>
        </p:pic>
        <p:pic>
          <p:nvPicPr>
            <p:cNvPr id="14" name="Picture 13"/>
            <p:cNvPicPr>
              <a:picLocks noChangeAspect="1"/>
            </p:cNvPicPr>
            <p:nvPr/>
          </p:nvPicPr>
          <p:blipFill>
            <a:blip r:embed="rId5">
              <a:clrChange>
                <a:clrFrom>
                  <a:srgbClr val="FFFFFF"/>
                </a:clrFrom>
                <a:clrTo>
                  <a:srgbClr val="FFFFFF">
                    <a:alpha val="0"/>
                  </a:srgbClr>
                </a:clrTo>
              </a:clrChange>
            </a:blip>
            <a:stretch>
              <a:fillRect/>
            </a:stretch>
          </p:blipFill>
          <p:spPr>
            <a:xfrm>
              <a:off x="0" y="1747568"/>
              <a:ext cx="4403349" cy="1546214"/>
            </a:xfrm>
            <a:prstGeom prst="rect">
              <a:avLst/>
            </a:prstGeom>
          </p:spPr>
        </p:pic>
        <p:cxnSp>
          <p:nvCxnSpPr>
            <p:cNvPr id="19" name="Straight Arrow Connector 18"/>
            <p:cNvCxnSpPr/>
            <p:nvPr/>
          </p:nvCxnSpPr>
          <p:spPr bwMode="auto">
            <a:xfrm flipV="1">
              <a:off x="1495778" y="2569018"/>
              <a:ext cx="1806224" cy="1001093"/>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20" name="Straight Arrow Connector 19"/>
            <p:cNvCxnSpPr/>
            <p:nvPr/>
          </p:nvCxnSpPr>
          <p:spPr bwMode="auto">
            <a:xfrm rot="5400000" flipH="1" flipV="1">
              <a:off x="1094680" y="2772565"/>
              <a:ext cx="820877" cy="413787"/>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pSp>
      <p:sp>
        <p:nvSpPr>
          <p:cNvPr id="30" name="TextBox 29"/>
          <p:cNvSpPr txBox="1"/>
          <p:nvPr/>
        </p:nvSpPr>
        <p:spPr>
          <a:xfrm>
            <a:off x="5116832" y="4012077"/>
            <a:ext cx="4056367" cy="523220"/>
          </a:xfrm>
          <a:prstGeom prst="rect">
            <a:avLst/>
          </a:prstGeom>
          <a:noFill/>
        </p:spPr>
        <p:txBody>
          <a:bodyPr wrap="square" rtlCol="0">
            <a:spAutoFit/>
          </a:bodyPr>
          <a:lstStyle/>
          <a:p>
            <a:pPr marL="225425" indent="-225425">
              <a:buClr>
                <a:srgbClr val="FF0000"/>
              </a:buClr>
              <a:buFont typeface="Wingdings" charset="2"/>
              <a:buChar char="²"/>
            </a:pPr>
            <a:r>
              <a:rPr lang="en-US" sz="1400" dirty="0" smtClean="0"/>
              <a:t>Meet density requirements</a:t>
            </a:r>
          </a:p>
          <a:p>
            <a:pPr marL="225425" indent="-225425">
              <a:buClr>
                <a:srgbClr val="FF0000"/>
              </a:buClr>
              <a:buFont typeface="Wingdings" charset="2"/>
              <a:buChar char="²"/>
            </a:pPr>
            <a:r>
              <a:rPr lang="en-US" sz="1400" dirty="0" smtClean="0"/>
              <a:t>Measure </a:t>
            </a:r>
            <a:r>
              <a:rPr lang="en-US" sz="1400" dirty="0" err="1" smtClean="0"/>
              <a:t>n</a:t>
            </a:r>
            <a:r>
              <a:rPr lang="en-US" sz="1400" baseline="-25000" dirty="0" err="1" smtClean="0"/>
              <a:t>Rb</a:t>
            </a:r>
            <a:r>
              <a:rPr lang="en-US" sz="1400" dirty="0" smtClean="0"/>
              <a:t> with &lt;0.5% accuracy</a:t>
            </a:r>
          </a:p>
        </p:txBody>
      </p:sp>
      <p:pic>
        <p:nvPicPr>
          <p:cNvPr id="34" name="Picture 33"/>
          <p:cNvPicPr>
            <a:picLocks noChangeAspect="1"/>
          </p:cNvPicPr>
          <p:nvPr/>
        </p:nvPicPr>
        <p:blipFill>
          <a:blip r:embed="rId6"/>
          <a:stretch>
            <a:fillRect/>
          </a:stretch>
        </p:blipFill>
        <p:spPr>
          <a:xfrm>
            <a:off x="504693" y="5166641"/>
            <a:ext cx="3856351" cy="1311419"/>
          </a:xfrm>
          <a:prstGeom prst="rect">
            <a:avLst/>
          </a:prstGeom>
        </p:spPr>
      </p:pic>
      <p:pic>
        <p:nvPicPr>
          <p:cNvPr id="35" name="Picture 34"/>
          <p:cNvPicPr>
            <a:picLocks noChangeAspect="1"/>
          </p:cNvPicPr>
          <p:nvPr/>
        </p:nvPicPr>
        <p:blipFill>
          <a:blip r:embed="rId7"/>
          <a:stretch>
            <a:fillRect/>
          </a:stretch>
        </p:blipFill>
        <p:spPr>
          <a:xfrm>
            <a:off x="154570" y="6388318"/>
            <a:ext cx="2503462" cy="449241"/>
          </a:xfrm>
          <a:prstGeom prst="rect">
            <a:avLst/>
          </a:prstGeom>
        </p:spPr>
      </p:pic>
      <p:sp>
        <p:nvSpPr>
          <p:cNvPr id="36" name="TextBox 35"/>
          <p:cNvSpPr txBox="1"/>
          <p:nvPr/>
        </p:nvSpPr>
        <p:spPr>
          <a:xfrm>
            <a:off x="2658032" y="4981975"/>
            <a:ext cx="1492002" cy="307777"/>
          </a:xfrm>
          <a:prstGeom prst="rect">
            <a:avLst/>
          </a:prstGeom>
          <a:noFill/>
        </p:spPr>
        <p:txBody>
          <a:bodyPr wrap="none" rtlCol="0">
            <a:spAutoFit/>
          </a:bodyPr>
          <a:lstStyle/>
          <a:p>
            <a:r>
              <a:rPr lang="en-US" sz="1400" dirty="0" err="1" smtClean="0"/>
              <a:t>Rb</a:t>
            </a:r>
            <a:r>
              <a:rPr lang="en-US" sz="1400" dirty="0" smtClean="0"/>
              <a:t> D</a:t>
            </a:r>
            <a:r>
              <a:rPr lang="en-US" sz="1400" baseline="-25000" dirty="0" smtClean="0"/>
              <a:t>2</a:t>
            </a:r>
            <a:r>
              <a:rPr lang="en-US" sz="1400" dirty="0" smtClean="0"/>
              <a:t> and D</a:t>
            </a:r>
            <a:r>
              <a:rPr lang="en-US" sz="1400" baseline="-25000" dirty="0" smtClean="0"/>
              <a:t>1</a:t>
            </a:r>
            <a:r>
              <a:rPr lang="en-US" sz="1400" dirty="0" smtClean="0"/>
              <a:t> lines</a:t>
            </a:r>
            <a:endParaRPr lang="en-US" sz="1400" dirty="0"/>
          </a:p>
        </p:txBody>
      </p:sp>
      <p:sp>
        <p:nvSpPr>
          <p:cNvPr id="37" name="TextBox 36"/>
          <p:cNvSpPr txBox="1"/>
          <p:nvPr/>
        </p:nvSpPr>
        <p:spPr>
          <a:xfrm>
            <a:off x="2696603" y="6478060"/>
            <a:ext cx="2178150" cy="276999"/>
          </a:xfrm>
          <a:prstGeom prst="rect">
            <a:avLst/>
          </a:prstGeom>
          <a:noFill/>
        </p:spPr>
        <p:txBody>
          <a:bodyPr wrap="none" rtlCol="0">
            <a:spAutoFit/>
          </a:bodyPr>
          <a:lstStyle/>
          <a:p>
            <a:r>
              <a:rPr lang="en-US" sz="1200" dirty="0" err="1" smtClean="0">
                <a:solidFill>
                  <a:srgbClr val="008000"/>
                </a:solidFill>
              </a:rPr>
              <a:t>Öz</a:t>
            </a:r>
            <a:r>
              <a:rPr lang="en-US" sz="1200" dirty="0" smtClean="0">
                <a:solidFill>
                  <a:srgbClr val="008000"/>
                </a:solidFill>
              </a:rPr>
              <a:t> et al., NIMA 829, 321 (2016)</a:t>
            </a:r>
            <a:endParaRPr lang="en-US" sz="1200" dirty="0">
              <a:solidFill>
                <a:srgbClr val="008000"/>
              </a:solidFill>
            </a:endParaRPr>
          </a:p>
        </p:txBody>
      </p:sp>
      <p:sp>
        <p:nvSpPr>
          <p:cNvPr id="38" name="TextBox 37"/>
          <p:cNvSpPr txBox="1"/>
          <p:nvPr/>
        </p:nvSpPr>
        <p:spPr>
          <a:xfrm>
            <a:off x="5892386" y="3735078"/>
            <a:ext cx="3005951" cy="276999"/>
          </a:xfrm>
          <a:prstGeom prst="rect">
            <a:avLst/>
          </a:prstGeom>
          <a:noFill/>
        </p:spPr>
        <p:txBody>
          <a:bodyPr wrap="none" rtlCol="0">
            <a:spAutoFit/>
          </a:bodyPr>
          <a:lstStyle/>
          <a:p>
            <a:r>
              <a:rPr lang="en-US" sz="1200" dirty="0" smtClean="0">
                <a:solidFill>
                  <a:srgbClr val="008000"/>
                </a:solidFill>
              </a:rPr>
              <a:t>E. Oz  &amp; P. Muggli., NMA 740(11), 197 (2014).</a:t>
            </a:r>
            <a:endParaRPr lang="en-US" sz="1200" dirty="0">
              <a:solidFill>
                <a:srgbClr val="008000"/>
              </a:solidFill>
            </a:endParaRPr>
          </a:p>
        </p:txBody>
      </p:sp>
      <p:sp>
        <p:nvSpPr>
          <p:cNvPr id="3" name="Rectangle 2"/>
          <p:cNvSpPr/>
          <p:nvPr/>
        </p:nvSpPr>
        <p:spPr>
          <a:xfrm>
            <a:off x="3962400" y="381000"/>
            <a:ext cx="4783506" cy="646331"/>
          </a:xfrm>
          <a:prstGeom prst="rect">
            <a:avLst/>
          </a:prstGeom>
        </p:spPr>
        <p:txBody>
          <a:bodyPr wrap="none">
            <a:spAutoFit/>
          </a:bodyPr>
          <a:lstStyle/>
          <a:p>
            <a:r>
              <a:rPr lang="en-GB" sz="3600" dirty="0" err="1" smtClean="0"/>
              <a:t>Rb</a:t>
            </a:r>
            <a:r>
              <a:rPr lang="en-GB" sz="3600" dirty="0" smtClean="0"/>
              <a:t> </a:t>
            </a:r>
            <a:r>
              <a:rPr lang="en-GB" sz="3600" dirty="0" err="1" smtClean="0"/>
              <a:t>Vapor</a:t>
            </a:r>
            <a:r>
              <a:rPr lang="en-GB" sz="3600" dirty="0" smtClean="0"/>
              <a:t>/Plasma source</a:t>
            </a:r>
            <a:endParaRPr lang="fr-FR" sz="3600" dirty="0"/>
          </a:p>
        </p:txBody>
      </p:sp>
    </p:spTree>
    <p:extLst>
      <p:ext uri="{BB962C8B-B14F-4D97-AF65-F5344CB8AC3E}">
        <p14:creationId xmlns:p14="http://schemas.microsoft.com/office/powerpoint/2010/main" val="12165113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48200" y="381000"/>
            <a:ext cx="3271824" cy="646331"/>
          </a:xfrm>
          <a:prstGeom prst="rect">
            <a:avLst/>
          </a:prstGeom>
        </p:spPr>
        <p:txBody>
          <a:bodyPr wrap="none">
            <a:spAutoFit/>
          </a:bodyPr>
          <a:lstStyle/>
          <a:p>
            <a:r>
              <a:rPr lang="en-GB" sz="3600" dirty="0"/>
              <a:t>AWAKE:  Results</a:t>
            </a:r>
          </a:p>
        </p:txBody>
      </p:sp>
      <p:sp>
        <p:nvSpPr>
          <p:cNvPr id="23" name="TextBox 46"/>
          <p:cNvSpPr txBox="1"/>
          <p:nvPr/>
        </p:nvSpPr>
        <p:spPr>
          <a:xfrm>
            <a:off x="2438400" y="4876800"/>
            <a:ext cx="5378395" cy="1015663"/>
          </a:xfrm>
          <a:prstGeom prst="rect">
            <a:avLst/>
          </a:prstGeom>
          <a:noFill/>
        </p:spPr>
        <p:txBody>
          <a:bodyPr wrap="none" rtlCol="0">
            <a:spAutoFit/>
          </a:bodyPr>
          <a:lstStyle/>
          <a:p>
            <a:pPr>
              <a:buClr>
                <a:srgbClr val="FF0000"/>
              </a:buClr>
              <a:buFont typeface="Wingdings" charset="2"/>
              <a:buChar char="²"/>
            </a:pPr>
            <a:r>
              <a:rPr lang="en-US" sz="2000" dirty="0" smtClean="0">
                <a:solidFill>
                  <a:srgbClr val="FF0000"/>
                </a:solidFill>
              </a:rPr>
              <a:t>Successful first SMI physics run: 48h</a:t>
            </a:r>
          </a:p>
          <a:p>
            <a:pPr>
              <a:buClr>
                <a:srgbClr val="FF0000"/>
              </a:buClr>
              <a:buFont typeface="Wingdings" charset="2"/>
              <a:buChar char="²"/>
            </a:pPr>
            <a:r>
              <a:rPr lang="en-US" sz="2000" dirty="0" smtClean="0">
                <a:solidFill>
                  <a:srgbClr val="FF0000"/>
                </a:solidFill>
              </a:rPr>
              <a:t>Operation at low plasma density: 1.5x10</a:t>
            </a:r>
            <a:r>
              <a:rPr lang="en-US" sz="2000" baseline="30000" dirty="0" smtClean="0">
                <a:solidFill>
                  <a:srgbClr val="FF0000"/>
                </a:solidFill>
              </a:rPr>
              <a:t>14</a:t>
            </a:r>
            <a:r>
              <a:rPr lang="en-US" sz="2000" dirty="0" smtClean="0">
                <a:solidFill>
                  <a:srgbClr val="FF0000"/>
                </a:solidFill>
              </a:rPr>
              <a:t>cm</a:t>
            </a:r>
            <a:r>
              <a:rPr lang="en-US" sz="2000" baseline="30000" dirty="0" smtClean="0">
                <a:solidFill>
                  <a:srgbClr val="FF0000"/>
                </a:solidFill>
              </a:rPr>
              <a:t>-3</a:t>
            </a:r>
          </a:p>
          <a:p>
            <a:pPr>
              <a:buClr>
                <a:srgbClr val="FF0000"/>
              </a:buClr>
              <a:buFont typeface="Wingdings" charset="2"/>
              <a:buChar char="²"/>
            </a:pPr>
            <a:r>
              <a:rPr lang="en-US" sz="2000" dirty="0" smtClean="0">
                <a:solidFill>
                  <a:srgbClr val="FF0000"/>
                </a:solidFill>
              </a:rPr>
              <a:t>Signal detected on all three diagnostics</a:t>
            </a:r>
          </a:p>
        </p:txBody>
      </p:sp>
      <p:sp>
        <p:nvSpPr>
          <p:cNvPr id="25" name="TextBox 60"/>
          <p:cNvSpPr txBox="1"/>
          <p:nvPr/>
        </p:nvSpPr>
        <p:spPr>
          <a:xfrm>
            <a:off x="4041440" y="4601751"/>
            <a:ext cx="1635034" cy="422522"/>
          </a:xfrm>
          <a:prstGeom prst="rect">
            <a:avLst/>
          </a:prstGeom>
          <a:noFill/>
        </p:spPr>
        <p:txBody>
          <a:bodyPr wrap="none" rtlCol="0">
            <a:spAutoFit/>
          </a:bodyPr>
          <a:lstStyle/>
          <a:p>
            <a:pPr algn="ctr"/>
            <a:r>
              <a:rPr lang="en-US" sz="1600" dirty="0" smtClean="0"/>
              <a:t>K. Rieger, MPP</a:t>
            </a:r>
            <a:endParaRPr lang="en-US" sz="1600" dirty="0"/>
          </a:p>
        </p:txBody>
      </p:sp>
      <p:sp>
        <p:nvSpPr>
          <p:cNvPr id="26" name="TextBox 62"/>
          <p:cNvSpPr txBox="1"/>
          <p:nvPr/>
        </p:nvSpPr>
        <p:spPr>
          <a:xfrm>
            <a:off x="3073854" y="1637413"/>
            <a:ext cx="3570208" cy="400110"/>
          </a:xfrm>
          <a:prstGeom prst="rect">
            <a:avLst/>
          </a:prstGeom>
          <a:noFill/>
        </p:spPr>
        <p:txBody>
          <a:bodyPr wrap="none" rtlCol="0">
            <a:spAutoFit/>
          </a:bodyPr>
          <a:lstStyle/>
          <a:p>
            <a:pPr algn="ctr">
              <a:buClr>
                <a:srgbClr val="FF0000"/>
              </a:buClr>
              <a:buFont typeface="Wingdings" charset="2"/>
              <a:buChar char="²"/>
            </a:pPr>
            <a:r>
              <a:rPr lang="en-US" sz="2000" dirty="0" err="1" smtClean="0"/>
              <a:t>OTR:Modulation</a:t>
            </a:r>
            <a:r>
              <a:rPr lang="en-US" sz="2000" dirty="0" smtClean="0"/>
              <a:t> </a:t>
            </a:r>
            <a:r>
              <a:rPr lang="en-US" sz="2000" dirty="0" smtClean="0"/>
              <a:t>at 10 </a:t>
            </a:r>
            <a:r>
              <a:rPr lang="en-US" sz="2000" dirty="0" err="1" smtClean="0"/>
              <a:t>ps</a:t>
            </a:r>
            <a:r>
              <a:rPr lang="en-US" sz="2000" dirty="0" smtClean="0"/>
              <a:t> scale</a:t>
            </a:r>
            <a:endParaRPr lang="en-US" sz="2000" dirty="0"/>
          </a:p>
        </p:txBody>
      </p:sp>
      <p:pic>
        <p:nvPicPr>
          <p:cNvPr id="47" name="Picture 78" descr="signal-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094906"/>
            <a:ext cx="3429000" cy="2675081"/>
          </a:xfrm>
          <a:prstGeom prst="rect">
            <a:avLst/>
          </a:prstGeom>
        </p:spPr>
      </p:pic>
      <p:grpSp>
        <p:nvGrpSpPr>
          <p:cNvPr id="27" name="Group 63"/>
          <p:cNvGrpSpPr/>
          <p:nvPr/>
        </p:nvGrpSpPr>
        <p:grpSpPr>
          <a:xfrm>
            <a:off x="3200400" y="2209800"/>
            <a:ext cx="3191343" cy="2261873"/>
            <a:chOff x="6280149" y="3524249"/>
            <a:chExt cx="2705101" cy="1812370"/>
          </a:xfrm>
        </p:grpSpPr>
        <p:grpSp>
          <p:nvGrpSpPr>
            <p:cNvPr id="28" name="Group 102"/>
            <p:cNvGrpSpPr/>
            <p:nvPr/>
          </p:nvGrpSpPr>
          <p:grpSpPr>
            <a:xfrm>
              <a:off x="6280149" y="3536474"/>
              <a:ext cx="2705101" cy="1800145"/>
              <a:chOff x="6280149" y="3536474"/>
              <a:chExt cx="2705101" cy="1800145"/>
            </a:xfrm>
          </p:grpSpPr>
          <p:grpSp>
            <p:nvGrpSpPr>
              <p:cNvPr id="31" name="Group 98"/>
              <p:cNvGrpSpPr/>
              <p:nvPr/>
            </p:nvGrpSpPr>
            <p:grpSpPr>
              <a:xfrm>
                <a:off x="6489902" y="3536474"/>
                <a:ext cx="2495348" cy="1800145"/>
                <a:chOff x="5527182" y="3536474"/>
                <a:chExt cx="2495348" cy="1800145"/>
              </a:xfrm>
            </p:grpSpPr>
            <p:pic>
              <p:nvPicPr>
                <p:cNvPr id="39" name="Picture 68" descr="RbandLaser_200ps_3.png"/>
                <p:cNvPicPr>
                  <a:picLocks noChangeAspect="1"/>
                </p:cNvPicPr>
                <p:nvPr/>
              </p:nvPicPr>
              <p:blipFill>
                <a:blip r:embed="rId3">
                  <a:extLst>
                    <a:ext uri="{28A0092B-C50C-407E-A947-70E740481C1C}">
                      <a14:useLocalDpi xmlns:a14="http://schemas.microsoft.com/office/drawing/2010/main"/>
                    </a:ext>
                  </a:extLst>
                </a:blip>
                <a:srcRect r="6814"/>
                <a:stretch>
                  <a:fillRect/>
                </a:stretch>
              </p:blipFill>
              <p:spPr>
                <a:xfrm>
                  <a:off x="5527182" y="3536474"/>
                  <a:ext cx="2495348" cy="1633648"/>
                </a:xfrm>
                <a:prstGeom prst="rect">
                  <a:avLst/>
                </a:prstGeom>
              </p:spPr>
            </p:pic>
            <p:grpSp>
              <p:nvGrpSpPr>
                <p:cNvPr id="40" name="Group 97"/>
                <p:cNvGrpSpPr/>
                <p:nvPr/>
              </p:nvGrpSpPr>
              <p:grpSpPr>
                <a:xfrm>
                  <a:off x="5619750" y="3667784"/>
                  <a:ext cx="2349500" cy="1668835"/>
                  <a:chOff x="5619750" y="3667784"/>
                  <a:chExt cx="2349500" cy="1668835"/>
                </a:xfrm>
              </p:grpSpPr>
              <p:sp>
                <p:nvSpPr>
                  <p:cNvPr id="41" name="TextBox 70"/>
                  <p:cNvSpPr txBox="1"/>
                  <p:nvPr/>
                </p:nvSpPr>
                <p:spPr>
                  <a:xfrm>
                    <a:off x="5715730" y="3710606"/>
                    <a:ext cx="796694" cy="200055"/>
                  </a:xfrm>
                  <a:prstGeom prst="rect">
                    <a:avLst/>
                  </a:prstGeom>
                  <a:noFill/>
                </p:spPr>
                <p:txBody>
                  <a:bodyPr wrap="none" rtlCol="0">
                    <a:spAutoFit/>
                  </a:bodyPr>
                  <a:lstStyle/>
                  <a:p>
                    <a:r>
                      <a:rPr lang="en-US" sz="700" dirty="0" smtClean="0">
                        <a:solidFill>
                          <a:schemeClr val="bg1"/>
                        </a:solidFill>
                      </a:rPr>
                      <a:t>K. Rieger, MPP</a:t>
                    </a:r>
                    <a:endParaRPr lang="en-US" sz="700" dirty="0">
                      <a:solidFill>
                        <a:schemeClr val="bg1"/>
                      </a:solidFill>
                    </a:endParaRPr>
                  </a:p>
                </p:txBody>
              </p:sp>
              <p:cxnSp>
                <p:nvCxnSpPr>
                  <p:cNvPr id="42" name="Straight Connector 71"/>
                  <p:cNvCxnSpPr/>
                  <p:nvPr/>
                </p:nvCxnSpPr>
                <p:spPr bwMode="auto">
                  <a:xfrm>
                    <a:off x="6816895" y="3912807"/>
                    <a:ext cx="486580" cy="1588"/>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43" name="TextBox 72"/>
                  <p:cNvSpPr txBox="1"/>
                  <p:nvPr/>
                </p:nvSpPr>
                <p:spPr>
                  <a:xfrm rot="16200000">
                    <a:off x="7096956" y="4130853"/>
                    <a:ext cx="655041" cy="261610"/>
                  </a:xfrm>
                  <a:prstGeom prst="rect">
                    <a:avLst/>
                  </a:prstGeom>
                  <a:noFill/>
                </p:spPr>
                <p:txBody>
                  <a:bodyPr wrap="none" rtlCol="0">
                    <a:spAutoFit/>
                  </a:bodyPr>
                  <a:lstStyle/>
                  <a:p>
                    <a:r>
                      <a:rPr lang="en-US" sz="1100" dirty="0" smtClean="0">
                        <a:solidFill>
                          <a:schemeClr val="bg1"/>
                        </a:solidFill>
                      </a:rPr>
                      <a:t>Plasma</a:t>
                    </a:r>
                    <a:endParaRPr lang="en-US" sz="1100" dirty="0">
                      <a:solidFill>
                        <a:schemeClr val="bg1"/>
                      </a:solidFill>
                    </a:endParaRPr>
                  </a:p>
                </p:txBody>
              </p:sp>
              <p:sp>
                <p:nvSpPr>
                  <p:cNvPr id="44" name="TextBox 73"/>
                  <p:cNvSpPr txBox="1"/>
                  <p:nvPr/>
                </p:nvSpPr>
                <p:spPr>
                  <a:xfrm>
                    <a:off x="7118012" y="3667784"/>
                    <a:ext cx="563444" cy="261610"/>
                  </a:xfrm>
                  <a:prstGeom prst="rect">
                    <a:avLst/>
                  </a:prstGeom>
                  <a:noFill/>
                </p:spPr>
                <p:txBody>
                  <a:bodyPr wrap="none" rtlCol="0">
                    <a:spAutoFit/>
                  </a:bodyPr>
                  <a:lstStyle/>
                  <a:p>
                    <a:r>
                      <a:rPr lang="en-US" sz="1100" dirty="0" smtClean="0">
                        <a:solidFill>
                          <a:schemeClr val="bg1"/>
                        </a:solidFill>
                      </a:rPr>
                      <a:t>Vapor</a:t>
                    </a:r>
                    <a:endParaRPr lang="en-US" sz="1100" dirty="0">
                      <a:solidFill>
                        <a:schemeClr val="bg1"/>
                      </a:solidFill>
                    </a:endParaRPr>
                  </a:p>
                </p:txBody>
              </p:sp>
              <p:pic>
                <p:nvPicPr>
                  <p:cNvPr id="45" name="Picture 74"/>
                  <p:cNvPicPr>
                    <a:picLocks noChangeAspect="1"/>
                  </p:cNvPicPr>
                  <p:nvPr/>
                </p:nvPicPr>
                <p:blipFill>
                  <a:blip r:embed="rId4"/>
                  <a:stretch>
                    <a:fillRect/>
                  </a:stretch>
                </p:blipFill>
                <p:spPr>
                  <a:xfrm>
                    <a:off x="5619750" y="5010150"/>
                    <a:ext cx="2349500" cy="326469"/>
                  </a:xfrm>
                  <a:prstGeom prst="rect">
                    <a:avLst/>
                  </a:prstGeom>
                </p:spPr>
              </p:pic>
            </p:grpSp>
          </p:grpSp>
          <p:pic>
            <p:nvPicPr>
              <p:cNvPr id="32" name="Picture 67"/>
              <p:cNvPicPr>
                <a:picLocks noChangeAspect="1"/>
              </p:cNvPicPr>
              <p:nvPr/>
            </p:nvPicPr>
            <p:blipFill>
              <a:blip r:embed="rId5"/>
              <a:stretch>
                <a:fillRect/>
              </a:stretch>
            </p:blipFill>
            <p:spPr>
              <a:xfrm>
                <a:off x="6280149" y="3688289"/>
                <a:ext cx="472525" cy="1356783"/>
              </a:xfrm>
              <a:prstGeom prst="rect">
                <a:avLst/>
              </a:prstGeom>
            </p:spPr>
          </p:pic>
        </p:grpSp>
        <p:pic>
          <p:nvPicPr>
            <p:cNvPr id="29" name="Picture 65"/>
            <p:cNvPicPr>
              <a:picLocks noChangeAspect="1"/>
            </p:cNvPicPr>
            <p:nvPr/>
          </p:nvPicPr>
          <p:blipFill>
            <a:blip r:embed="rId6"/>
            <a:stretch>
              <a:fillRect/>
            </a:stretch>
          </p:blipFill>
          <p:spPr>
            <a:xfrm>
              <a:off x="7353302" y="3524249"/>
              <a:ext cx="1007532" cy="166499"/>
            </a:xfrm>
            <a:prstGeom prst="rect">
              <a:avLst/>
            </a:prstGeom>
          </p:spPr>
        </p:pic>
      </p:grpSp>
      <p:sp>
        <p:nvSpPr>
          <p:cNvPr id="48" name="TextBox 79"/>
          <p:cNvSpPr txBox="1"/>
          <p:nvPr/>
        </p:nvSpPr>
        <p:spPr>
          <a:xfrm>
            <a:off x="771078" y="4570263"/>
            <a:ext cx="1886845" cy="485498"/>
          </a:xfrm>
          <a:prstGeom prst="rect">
            <a:avLst/>
          </a:prstGeom>
          <a:noFill/>
        </p:spPr>
        <p:txBody>
          <a:bodyPr wrap="none" rtlCol="0">
            <a:spAutoFit/>
          </a:bodyPr>
          <a:lstStyle/>
          <a:p>
            <a:pPr algn="ctr"/>
            <a:r>
              <a:rPr lang="en-US" sz="1600" dirty="0" smtClean="0"/>
              <a:t>M. Turner, CERN</a:t>
            </a:r>
            <a:endParaRPr lang="en-US" sz="1600" dirty="0"/>
          </a:p>
        </p:txBody>
      </p:sp>
      <p:sp>
        <p:nvSpPr>
          <p:cNvPr id="49" name="TextBox 80"/>
          <p:cNvSpPr txBox="1"/>
          <p:nvPr/>
        </p:nvSpPr>
        <p:spPr>
          <a:xfrm>
            <a:off x="595570" y="1600200"/>
            <a:ext cx="2237862" cy="573771"/>
          </a:xfrm>
          <a:prstGeom prst="rect">
            <a:avLst/>
          </a:prstGeom>
          <a:noFill/>
        </p:spPr>
        <p:txBody>
          <a:bodyPr wrap="none" rtlCol="0">
            <a:spAutoFit/>
          </a:bodyPr>
          <a:lstStyle/>
          <a:p>
            <a:pPr>
              <a:buClr>
                <a:srgbClr val="FF0000"/>
              </a:buClr>
              <a:buFont typeface="Wingdings" charset="2"/>
              <a:buChar char="²"/>
            </a:pPr>
            <a:r>
              <a:rPr lang="en-US" sz="2000" dirty="0" smtClean="0"/>
              <a:t>Defocused </a:t>
            </a:r>
            <a:r>
              <a:rPr lang="en-US" sz="2000" dirty="0" err="1" smtClean="0"/>
              <a:t>p</a:t>
            </a:r>
            <a:r>
              <a:rPr lang="en-US" sz="2000" baseline="30000" dirty="0" smtClean="0"/>
              <a:t>+</a:t>
            </a:r>
            <a:endParaRPr lang="en-US" sz="2000" baseline="30000" dirty="0"/>
          </a:p>
        </p:txBody>
      </p:sp>
      <p:sp>
        <p:nvSpPr>
          <p:cNvPr id="50" name="TextBox 85"/>
          <p:cNvSpPr txBox="1"/>
          <p:nvPr/>
        </p:nvSpPr>
        <p:spPr>
          <a:xfrm>
            <a:off x="7010400" y="4520624"/>
            <a:ext cx="1959591" cy="584776"/>
          </a:xfrm>
          <a:prstGeom prst="rect">
            <a:avLst/>
          </a:prstGeom>
          <a:noFill/>
        </p:spPr>
        <p:txBody>
          <a:bodyPr wrap="none" rtlCol="0">
            <a:spAutoFit/>
          </a:bodyPr>
          <a:lstStyle/>
          <a:p>
            <a:pPr algn="ctr"/>
            <a:r>
              <a:rPr lang="en-US" sz="1600" dirty="0" smtClean="0"/>
              <a:t>M. </a:t>
            </a:r>
            <a:r>
              <a:rPr lang="en-US" sz="1600" dirty="0" err="1" smtClean="0"/>
              <a:t>Martyanov</a:t>
            </a:r>
            <a:endParaRPr lang="en-US" sz="1600" dirty="0"/>
          </a:p>
          <a:p>
            <a:pPr algn="ctr"/>
            <a:r>
              <a:rPr lang="en-US" sz="1600" dirty="0" smtClean="0"/>
              <a:t>F. </a:t>
            </a:r>
            <a:r>
              <a:rPr lang="en-US" sz="1600" dirty="0" err="1" smtClean="0"/>
              <a:t>Braunmueller</a:t>
            </a:r>
            <a:r>
              <a:rPr lang="en-US" sz="1600" dirty="0" smtClean="0"/>
              <a:t>, MPP</a:t>
            </a:r>
            <a:endParaRPr lang="en-US" sz="1600" dirty="0"/>
          </a:p>
        </p:txBody>
      </p:sp>
      <p:pic>
        <p:nvPicPr>
          <p:cNvPr id="51" name="Picture 90"/>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6346091" y="2362200"/>
            <a:ext cx="2821355" cy="2133600"/>
          </a:xfrm>
          <a:prstGeom prst="rect">
            <a:avLst/>
          </a:prstGeom>
        </p:spPr>
      </p:pic>
      <p:sp>
        <p:nvSpPr>
          <p:cNvPr id="52" name="TextBox 5"/>
          <p:cNvSpPr txBox="1"/>
          <p:nvPr/>
        </p:nvSpPr>
        <p:spPr>
          <a:xfrm>
            <a:off x="3124200" y="6019800"/>
            <a:ext cx="3733800" cy="369332"/>
          </a:xfrm>
          <a:prstGeom prst="rect">
            <a:avLst/>
          </a:prstGeom>
          <a:noFill/>
        </p:spPr>
        <p:txBody>
          <a:bodyPr wrap="square" rtlCol="0">
            <a:spAutoFit/>
          </a:bodyPr>
          <a:lstStyle/>
          <a:p>
            <a:r>
              <a:rPr lang="en-US" dirty="0" smtClean="0"/>
              <a:t>See P. </a:t>
            </a:r>
            <a:r>
              <a:rPr lang="en-US" dirty="0" err="1" smtClean="0"/>
              <a:t>Muggli’s</a:t>
            </a:r>
            <a:r>
              <a:rPr lang="en-US" dirty="0" smtClean="0"/>
              <a:t> talk for more details</a:t>
            </a:r>
            <a:endParaRPr lang="en-US" dirty="0"/>
          </a:p>
        </p:txBody>
      </p:sp>
      <p:sp>
        <p:nvSpPr>
          <p:cNvPr id="2" name="Rectangle 1"/>
          <p:cNvSpPr/>
          <p:nvPr/>
        </p:nvSpPr>
        <p:spPr>
          <a:xfrm>
            <a:off x="7137400" y="1702419"/>
            <a:ext cx="1608133" cy="369332"/>
          </a:xfrm>
          <a:prstGeom prst="rect">
            <a:avLst/>
          </a:prstGeom>
        </p:spPr>
        <p:txBody>
          <a:bodyPr wrap="none">
            <a:spAutoFit/>
          </a:bodyPr>
          <a:lstStyle/>
          <a:p>
            <a:pPr>
              <a:buClr>
                <a:srgbClr val="FF0000"/>
              </a:buClr>
              <a:buFont typeface="Wingdings" charset="2"/>
              <a:buChar char="²"/>
            </a:pPr>
            <a:r>
              <a:rPr lang="en-US" dirty="0"/>
              <a:t>CTR emission</a:t>
            </a:r>
          </a:p>
        </p:txBody>
      </p:sp>
    </p:spTree>
    <p:extLst>
      <p:ext uri="{BB962C8B-B14F-4D97-AF65-F5344CB8AC3E}">
        <p14:creationId xmlns:p14="http://schemas.microsoft.com/office/powerpoint/2010/main" val="184475302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3810000" y="533400"/>
            <a:ext cx="4947639" cy="523220"/>
          </a:xfrm>
          <a:prstGeom prst="rect">
            <a:avLst/>
          </a:prstGeom>
          <a:noFill/>
        </p:spPr>
        <p:txBody>
          <a:bodyPr wrap="none" rtlCol="0">
            <a:spAutoFit/>
          </a:bodyPr>
          <a:lstStyle/>
          <a:p>
            <a:r>
              <a:rPr lang="fr-FR" sz="2800" dirty="0" smtClean="0"/>
              <a:t>Liste des publications 2016-2017</a:t>
            </a:r>
            <a:endParaRPr lang="fr-FR" sz="2800" dirty="0"/>
          </a:p>
        </p:txBody>
      </p:sp>
      <p:sp>
        <p:nvSpPr>
          <p:cNvPr id="2" name="ZoneTexte 1"/>
          <p:cNvSpPr txBox="1"/>
          <p:nvPr/>
        </p:nvSpPr>
        <p:spPr>
          <a:xfrm>
            <a:off x="457200" y="1447800"/>
            <a:ext cx="7924800" cy="5632310"/>
          </a:xfrm>
          <a:prstGeom prst="rect">
            <a:avLst/>
          </a:prstGeom>
          <a:noFill/>
        </p:spPr>
        <p:txBody>
          <a:bodyPr wrap="square" rtlCol="0">
            <a:spAutoFit/>
          </a:bodyPr>
          <a:lstStyle/>
          <a:p>
            <a:r>
              <a:rPr lang="fr-FR" sz="1200" b="1" dirty="0" smtClean="0"/>
              <a:t>1 </a:t>
            </a:r>
            <a:r>
              <a:rPr lang="fr-FR" sz="1200" b="1" dirty="0" err="1"/>
              <a:t>Energy</a:t>
            </a:r>
            <a:r>
              <a:rPr lang="fr-FR" sz="1200" b="1" dirty="0"/>
              <a:t> </a:t>
            </a:r>
            <a:r>
              <a:rPr lang="fr-FR" sz="1200" b="1" dirty="0" err="1"/>
              <a:t>boost</a:t>
            </a:r>
            <a:r>
              <a:rPr lang="fr-FR" sz="1200" b="1" dirty="0"/>
              <a:t> in Laser-Wakefield Accelerator </a:t>
            </a:r>
            <a:r>
              <a:rPr lang="fr-FR" sz="1200" b="1" dirty="0" err="1"/>
              <a:t>using</a:t>
            </a:r>
            <a:r>
              <a:rPr lang="fr-FR" sz="1200" b="1" dirty="0"/>
              <a:t> </a:t>
            </a:r>
            <a:r>
              <a:rPr lang="fr-FR" sz="1200" b="1" dirty="0" err="1"/>
              <a:t>sharp</a:t>
            </a:r>
            <a:r>
              <a:rPr lang="fr-FR" sz="1200" b="1" dirty="0"/>
              <a:t> </a:t>
            </a:r>
            <a:r>
              <a:rPr lang="fr-FR" sz="1200" b="1" dirty="0" err="1"/>
              <a:t>density</a:t>
            </a:r>
            <a:r>
              <a:rPr lang="fr-FR" sz="1200" b="1" dirty="0"/>
              <a:t> transitions</a:t>
            </a:r>
            <a:endParaRPr lang="fr-FR" sz="1200" dirty="0"/>
          </a:p>
          <a:p>
            <a:pPr marL="228600" indent="-228600">
              <a:buAutoNum type="alphaUcPeriod"/>
            </a:pPr>
            <a:r>
              <a:rPr lang="fr-FR" sz="1200" dirty="0" err="1" smtClean="0"/>
              <a:t>Döpp</a:t>
            </a:r>
            <a:r>
              <a:rPr lang="fr-FR" sz="1200" dirty="0"/>
              <a:t>, E. Guillaume, C. </a:t>
            </a:r>
            <a:r>
              <a:rPr lang="fr-FR" sz="1200" dirty="0" err="1"/>
              <a:t>Thaury</a:t>
            </a:r>
            <a:r>
              <a:rPr lang="fr-FR" sz="1200" dirty="0"/>
              <a:t>, A. </a:t>
            </a:r>
            <a:r>
              <a:rPr lang="fr-FR" sz="1200" dirty="0" err="1"/>
              <a:t>Lifschitz</a:t>
            </a:r>
            <a:r>
              <a:rPr lang="fr-FR" sz="1200" dirty="0"/>
              <a:t>, K. Ta </a:t>
            </a:r>
            <a:r>
              <a:rPr lang="fr-FR" sz="1200" dirty="0" err="1"/>
              <a:t>Phuoc</a:t>
            </a:r>
            <a:r>
              <a:rPr lang="fr-FR" sz="1200" dirty="0"/>
              <a:t>, and V. Malka, Phys. of Plasma 23, 056702 (2016)</a:t>
            </a:r>
          </a:p>
          <a:p>
            <a:r>
              <a:rPr lang="fr-FR" sz="1200" b="1" dirty="0" smtClean="0"/>
              <a:t>2 </a:t>
            </a:r>
            <a:r>
              <a:rPr lang="fr-FR" sz="1200" b="1" dirty="0" err="1"/>
              <a:t>Particle</a:t>
            </a:r>
            <a:r>
              <a:rPr lang="fr-FR" sz="1200" b="1" dirty="0"/>
              <a:t>-in-</a:t>
            </a:r>
            <a:r>
              <a:rPr lang="fr-FR" sz="1200" b="1" dirty="0" err="1"/>
              <a:t>Cell</a:t>
            </a:r>
            <a:r>
              <a:rPr lang="fr-FR" sz="1200" b="1" dirty="0"/>
              <a:t> Codes for plasma-</a:t>
            </a:r>
            <a:r>
              <a:rPr lang="fr-FR" sz="1200" b="1" dirty="0" err="1"/>
              <a:t>based</a:t>
            </a:r>
            <a:r>
              <a:rPr lang="fr-FR" sz="1200" b="1" dirty="0"/>
              <a:t> </a:t>
            </a:r>
            <a:r>
              <a:rPr lang="fr-FR" sz="1200" b="1" dirty="0" err="1"/>
              <a:t>particle</a:t>
            </a:r>
            <a:r>
              <a:rPr lang="fr-FR" sz="1200" b="1" dirty="0"/>
              <a:t> </a:t>
            </a:r>
            <a:r>
              <a:rPr lang="fr-FR" sz="1200" b="1" dirty="0" err="1"/>
              <a:t>acceleration</a:t>
            </a:r>
            <a:endParaRPr lang="fr-FR" sz="1200" dirty="0"/>
          </a:p>
          <a:p>
            <a:pPr marL="228600" indent="-228600">
              <a:buAutoNum type="alphaUcPeriod"/>
            </a:pPr>
            <a:r>
              <a:rPr lang="fr-FR" sz="1200" dirty="0" err="1" smtClean="0"/>
              <a:t>Pukhov</a:t>
            </a:r>
            <a:r>
              <a:rPr lang="fr-FR" sz="1200" dirty="0"/>
              <a:t>, CERN </a:t>
            </a:r>
            <a:r>
              <a:rPr lang="fr-FR" sz="1200" dirty="0" err="1"/>
              <a:t>Yellow</a:t>
            </a:r>
            <a:r>
              <a:rPr lang="fr-FR" sz="1200" dirty="0"/>
              <a:t> reports, 1 (2016), </a:t>
            </a:r>
            <a:r>
              <a:rPr lang="fr-FR" sz="1200" dirty="0" err="1"/>
              <a:t>doi</a:t>
            </a:r>
            <a:r>
              <a:rPr lang="fr-FR" sz="1200" dirty="0"/>
              <a:t>/10.5170/CERN-2016-001.181</a:t>
            </a:r>
          </a:p>
          <a:p>
            <a:r>
              <a:rPr lang="fr-FR" sz="1200" b="1" dirty="0" smtClean="0"/>
              <a:t>3 </a:t>
            </a:r>
            <a:r>
              <a:rPr lang="fr-FR" sz="1200" b="1" dirty="0" err="1"/>
              <a:t>Voronoi</a:t>
            </a:r>
            <a:r>
              <a:rPr lang="fr-FR" sz="1200" b="1" dirty="0"/>
              <a:t> </a:t>
            </a:r>
            <a:r>
              <a:rPr lang="fr-FR" sz="1200" b="1" dirty="0" err="1"/>
              <a:t>Particle</a:t>
            </a:r>
            <a:r>
              <a:rPr lang="fr-FR" sz="1200" b="1" dirty="0"/>
              <a:t> </a:t>
            </a:r>
            <a:r>
              <a:rPr lang="fr-FR" sz="1200" b="1" dirty="0" err="1"/>
              <a:t>Merging</a:t>
            </a:r>
            <a:r>
              <a:rPr lang="fr-FR" sz="1200" b="1" dirty="0"/>
              <a:t> </a:t>
            </a:r>
            <a:r>
              <a:rPr lang="fr-FR" sz="1200" b="1" dirty="0" err="1"/>
              <a:t>Algorithm</a:t>
            </a:r>
            <a:r>
              <a:rPr lang="fr-FR" sz="1200" b="1" dirty="0"/>
              <a:t> for PIC Codes</a:t>
            </a:r>
            <a:endParaRPr lang="fr-FR" sz="1200" dirty="0"/>
          </a:p>
          <a:p>
            <a:r>
              <a:rPr lang="fr-FR" sz="1200" dirty="0"/>
              <a:t>P.T. </a:t>
            </a:r>
            <a:r>
              <a:rPr lang="fr-FR" sz="1200" dirty="0" err="1"/>
              <a:t>Luu</a:t>
            </a:r>
            <a:r>
              <a:rPr lang="fr-FR" sz="1200" dirty="0"/>
              <a:t>, </a:t>
            </a:r>
            <a:r>
              <a:rPr lang="fr-FR" sz="1200" dirty="0" err="1"/>
              <a:t>T</a:t>
            </a:r>
            <a:r>
              <a:rPr lang="fr-FR" sz="1200" dirty="0"/>
              <a:t>. </a:t>
            </a:r>
            <a:r>
              <a:rPr lang="fr-FR" sz="1200" dirty="0" err="1"/>
              <a:t>Tückmantel</a:t>
            </a:r>
            <a:r>
              <a:rPr lang="fr-FR" sz="1200" dirty="0"/>
              <a:t>, A. </a:t>
            </a:r>
            <a:r>
              <a:rPr lang="fr-FR" sz="1200" dirty="0" err="1"/>
              <a:t>Pukhov</a:t>
            </a:r>
            <a:r>
              <a:rPr lang="fr-FR" sz="1200" dirty="0" smtClean="0">
                <a:solidFill>
                  <a:schemeClr val="tx1">
                    <a:lumMod val="75000"/>
                  </a:schemeClr>
                </a:solidFill>
              </a:rPr>
              <a:t>, Comput. Phys. Commun. 202 (2016) 165-174, </a:t>
            </a:r>
            <a:r>
              <a:rPr lang="fr-FR" sz="1200" dirty="0" err="1">
                <a:solidFill>
                  <a:schemeClr val="tx1">
                    <a:lumMod val="75000"/>
                  </a:schemeClr>
                </a:solidFill>
              </a:rPr>
              <a:t>doi</a:t>
            </a:r>
            <a:r>
              <a:rPr lang="fr-FR" sz="1200" dirty="0"/>
              <a:t> :10.1016/j.cpc.2016.01.009</a:t>
            </a:r>
          </a:p>
          <a:p>
            <a:r>
              <a:rPr lang="fr-FR" sz="1200" b="1" dirty="0" smtClean="0"/>
              <a:t>4 </a:t>
            </a:r>
            <a:r>
              <a:rPr lang="fr-FR" sz="1200" b="1" dirty="0"/>
              <a:t>Injection of </a:t>
            </a:r>
            <a:r>
              <a:rPr lang="fr-FR" sz="1200" b="1" dirty="0" err="1"/>
              <a:t>electrons</a:t>
            </a:r>
            <a:r>
              <a:rPr lang="fr-FR" sz="1200" b="1" dirty="0"/>
              <a:t> by </a:t>
            </a:r>
            <a:r>
              <a:rPr lang="fr-FR" sz="1200" b="1" dirty="0" err="1"/>
              <a:t>colliding</a:t>
            </a:r>
            <a:r>
              <a:rPr lang="fr-FR" sz="1200" b="1" dirty="0"/>
              <a:t> laser pulses in a laser </a:t>
            </a:r>
            <a:r>
              <a:rPr lang="fr-FR" sz="1200" b="1" dirty="0" err="1"/>
              <a:t>wakefield</a:t>
            </a:r>
            <a:r>
              <a:rPr lang="fr-FR" sz="1200" b="1" dirty="0"/>
              <a:t> </a:t>
            </a:r>
            <a:r>
              <a:rPr lang="fr-FR" sz="1200" b="1" dirty="0" err="1"/>
              <a:t>accelerator</a:t>
            </a:r>
            <a:r>
              <a:rPr lang="fr-FR" sz="1200" b="1" dirty="0"/>
              <a:t> </a:t>
            </a:r>
            <a:endParaRPr lang="fr-FR" sz="1200" dirty="0"/>
          </a:p>
          <a:p>
            <a:r>
              <a:rPr lang="fr-FR" sz="1200" dirty="0"/>
              <a:t>M. </a:t>
            </a:r>
            <a:r>
              <a:rPr lang="fr-FR" sz="1200" dirty="0" err="1"/>
              <a:t>Hansson</a:t>
            </a:r>
            <a:r>
              <a:rPr lang="fr-FR" sz="1200" dirty="0"/>
              <a:t>, B. </a:t>
            </a:r>
            <a:r>
              <a:rPr lang="fr-FR" sz="1200" dirty="0" err="1"/>
              <a:t>Aurand</a:t>
            </a:r>
            <a:r>
              <a:rPr lang="fr-FR" sz="1200" dirty="0"/>
              <a:t>, H. </a:t>
            </a:r>
            <a:r>
              <a:rPr lang="fr-FR" sz="1200" dirty="0" err="1"/>
              <a:t>Ekerfelt</a:t>
            </a:r>
            <a:r>
              <a:rPr lang="fr-FR" sz="1200" dirty="0"/>
              <a:t>, A. </a:t>
            </a:r>
            <a:r>
              <a:rPr lang="fr-FR" sz="1200" dirty="0" err="1"/>
              <a:t>Persson</a:t>
            </a:r>
            <a:r>
              <a:rPr lang="fr-FR" sz="1200" dirty="0"/>
              <a:t>, C.-G. </a:t>
            </a:r>
            <a:r>
              <a:rPr lang="fr-FR" sz="1200" dirty="0" err="1"/>
              <a:t>Wahlström</a:t>
            </a:r>
            <a:r>
              <a:rPr lang="fr-FR" sz="1200" dirty="0"/>
              <a:t>, O. </a:t>
            </a:r>
            <a:r>
              <a:rPr lang="fr-FR" sz="1200" dirty="0" err="1"/>
              <a:t>Lundh</a:t>
            </a:r>
            <a:r>
              <a:rPr lang="fr-FR" sz="1200" dirty="0"/>
              <a:t>, </a:t>
            </a:r>
            <a:r>
              <a:rPr lang="fr-FR" sz="1200" dirty="0" err="1"/>
              <a:t>Nuclear</a:t>
            </a:r>
            <a:r>
              <a:rPr lang="fr-FR" sz="1200" dirty="0"/>
              <a:t> Instruments &amp; </a:t>
            </a:r>
            <a:r>
              <a:rPr lang="fr-FR" sz="1200" dirty="0" err="1"/>
              <a:t>Methods</a:t>
            </a:r>
            <a:r>
              <a:rPr lang="fr-FR" sz="1200" dirty="0"/>
              <a:t> in </a:t>
            </a:r>
            <a:r>
              <a:rPr lang="fr-FR" sz="1200" dirty="0" err="1"/>
              <a:t>Physics</a:t>
            </a:r>
            <a:r>
              <a:rPr lang="fr-FR" sz="1200" dirty="0"/>
              <a:t> </a:t>
            </a:r>
            <a:r>
              <a:rPr lang="fr-FR" sz="1200" dirty="0" err="1"/>
              <a:t>Research</a:t>
            </a:r>
            <a:r>
              <a:rPr lang="fr-FR" sz="1200" dirty="0"/>
              <a:t> A (2016)</a:t>
            </a:r>
          </a:p>
          <a:p>
            <a:r>
              <a:rPr lang="fr-FR" sz="1200" b="1" dirty="0" smtClean="0"/>
              <a:t>5</a:t>
            </a:r>
            <a:r>
              <a:rPr lang="fr-FR" sz="1200" dirty="0" smtClean="0"/>
              <a:t> </a:t>
            </a:r>
            <a:r>
              <a:rPr lang="fr-FR" sz="1200" b="1" dirty="0" err="1" smtClean="0"/>
              <a:t>Localization</a:t>
            </a:r>
            <a:r>
              <a:rPr lang="fr-FR" sz="1200" b="1" dirty="0" smtClean="0"/>
              <a:t> </a:t>
            </a:r>
            <a:r>
              <a:rPr lang="fr-FR" sz="1200" b="1" dirty="0"/>
              <a:t>of </a:t>
            </a:r>
            <a:r>
              <a:rPr lang="fr-FR" sz="1200" b="1" dirty="0" err="1"/>
              <a:t>ionization-induced</a:t>
            </a:r>
            <a:r>
              <a:rPr lang="fr-FR" sz="1200" b="1" dirty="0"/>
              <a:t> </a:t>
            </a:r>
            <a:r>
              <a:rPr lang="fr-FR" sz="1200" b="1" dirty="0" err="1"/>
              <a:t>trapping</a:t>
            </a:r>
            <a:r>
              <a:rPr lang="fr-FR" sz="1200" b="1" dirty="0"/>
              <a:t> in a laser </a:t>
            </a:r>
            <a:r>
              <a:rPr lang="fr-FR" sz="1200" b="1" dirty="0" err="1"/>
              <a:t>wakefield</a:t>
            </a:r>
            <a:r>
              <a:rPr lang="fr-FR" sz="1200" b="1" dirty="0"/>
              <a:t> </a:t>
            </a:r>
            <a:r>
              <a:rPr lang="fr-FR" sz="1200" b="1" dirty="0" err="1"/>
              <a:t>accelerator</a:t>
            </a:r>
            <a:r>
              <a:rPr lang="fr-FR" sz="1200" b="1" dirty="0"/>
              <a:t> </a:t>
            </a:r>
            <a:r>
              <a:rPr lang="fr-FR" sz="1200" b="1" dirty="0" err="1"/>
              <a:t>using</a:t>
            </a:r>
            <a:r>
              <a:rPr lang="fr-FR" sz="1200" b="1" dirty="0"/>
              <a:t> a </a:t>
            </a:r>
            <a:r>
              <a:rPr lang="fr-FR" sz="1200" b="1" dirty="0" err="1"/>
              <a:t>density</a:t>
            </a:r>
            <a:r>
              <a:rPr lang="fr-FR" sz="1200" b="1" dirty="0"/>
              <a:t> down-</a:t>
            </a:r>
            <a:r>
              <a:rPr lang="fr-FR" sz="1200" b="1" dirty="0" err="1"/>
              <a:t>ramp</a:t>
            </a:r>
            <a:r>
              <a:rPr lang="fr-FR" sz="1200" b="1" dirty="0"/>
              <a:t> </a:t>
            </a:r>
            <a:endParaRPr lang="fr-FR" sz="1200" dirty="0"/>
          </a:p>
          <a:p>
            <a:r>
              <a:rPr lang="fr-FR" sz="1200" dirty="0"/>
              <a:t>M. </a:t>
            </a:r>
            <a:r>
              <a:rPr lang="fr-FR" sz="1200" dirty="0" err="1"/>
              <a:t>Hansson</a:t>
            </a:r>
            <a:r>
              <a:rPr lang="fr-FR" sz="1200" dirty="0"/>
              <a:t>, </a:t>
            </a:r>
            <a:r>
              <a:rPr lang="fr-FR" sz="1200" dirty="0" err="1"/>
              <a:t>T</a:t>
            </a:r>
            <a:r>
              <a:rPr lang="fr-FR" sz="1200" dirty="0"/>
              <a:t>. L. Audet, H. </a:t>
            </a:r>
            <a:r>
              <a:rPr lang="fr-FR" sz="1200" dirty="0" err="1"/>
              <a:t>Ekerfelt</a:t>
            </a:r>
            <a:r>
              <a:rPr lang="fr-FR" sz="1200" dirty="0"/>
              <a:t>, B. </a:t>
            </a:r>
            <a:r>
              <a:rPr lang="fr-FR" sz="1200" dirty="0" err="1"/>
              <a:t>Aurand</a:t>
            </a:r>
            <a:r>
              <a:rPr lang="fr-FR" sz="1200" dirty="0"/>
              <a:t>, I. </a:t>
            </a:r>
            <a:r>
              <a:rPr lang="fr-FR" sz="1200" dirty="0" err="1"/>
              <a:t>Gallardo</a:t>
            </a:r>
            <a:r>
              <a:rPr lang="fr-FR" sz="1200" dirty="0"/>
              <a:t> González, F. G. </a:t>
            </a:r>
            <a:r>
              <a:rPr lang="fr-FR" sz="1200" dirty="0" err="1"/>
              <a:t>Desforges</a:t>
            </a:r>
            <a:r>
              <a:rPr lang="fr-FR" sz="1200" dirty="0"/>
              <a:t>, X. </a:t>
            </a:r>
            <a:r>
              <a:rPr lang="fr-FR" sz="1200" dirty="0" err="1"/>
              <a:t>Davoine</a:t>
            </a:r>
            <a:r>
              <a:rPr lang="fr-FR" sz="1200" dirty="0"/>
              <a:t>, A. </a:t>
            </a:r>
            <a:r>
              <a:rPr lang="fr-FR" sz="1200" dirty="0" err="1"/>
              <a:t>Maitrallain</a:t>
            </a:r>
            <a:r>
              <a:rPr lang="fr-FR" sz="1200" dirty="0"/>
              <a:t>, S. Reymond, P. </a:t>
            </a:r>
            <a:r>
              <a:rPr lang="fr-FR" sz="1200" dirty="0" err="1"/>
              <a:t>Monot</a:t>
            </a:r>
            <a:r>
              <a:rPr lang="fr-FR" sz="1200" dirty="0"/>
              <a:t>, A. </a:t>
            </a:r>
            <a:r>
              <a:rPr lang="fr-FR" sz="1200" dirty="0" err="1"/>
              <a:t>Persson</a:t>
            </a:r>
            <a:r>
              <a:rPr lang="fr-FR" sz="1200" dirty="0"/>
              <a:t>, S. </a:t>
            </a:r>
            <a:r>
              <a:rPr lang="fr-FR" sz="1200" dirty="0" err="1"/>
              <a:t>Dobosz</a:t>
            </a:r>
            <a:r>
              <a:rPr lang="fr-FR" sz="1200" dirty="0"/>
              <a:t> </a:t>
            </a:r>
            <a:r>
              <a:rPr lang="fr-FR" sz="1200" dirty="0" err="1"/>
              <a:t>Dufrénoy</a:t>
            </a:r>
            <a:r>
              <a:rPr lang="fr-FR" sz="1200" dirty="0"/>
              <a:t>, C.-G. </a:t>
            </a:r>
            <a:r>
              <a:rPr lang="fr-FR" sz="1200" dirty="0" err="1"/>
              <a:t>Wahlström</a:t>
            </a:r>
            <a:r>
              <a:rPr lang="fr-FR" sz="1200" dirty="0"/>
              <a:t>, B. Cros, and O. </a:t>
            </a:r>
            <a:r>
              <a:rPr lang="fr-FR" sz="1200" dirty="0" err="1"/>
              <a:t>Lundh</a:t>
            </a:r>
            <a:r>
              <a:rPr lang="fr-FR" sz="1200" dirty="0"/>
              <a:t>, </a:t>
            </a:r>
          </a:p>
          <a:p>
            <a:r>
              <a:rPr lang="fr-FR" sz="1200" dirty="0"/>
              <a:t>Plasma </a:t>
            </a:r>
            <a:r>
              <a:rPr lang="fr-FR" sz="1200" dirty="0" err="1"/>
              <a:t>Physics</a:t>
            </a:r>
            <a:r>
              <a:rPr lang="fr-FR" sz="1200" dirty="0"/>
              <a:t> and </a:t>
            </a:r>
            <a:r>
              <a:rPr lang="fr-FR" sz="1200" dirty="0" err="1"/>
              <a:t>Controlled</a:t>
            </a:r>
            <a:r>
              <a:rPr lang="fr-FR" sz="1200" dirty="0"/>
              <a:t> Fusion 58, 055009 (2016).</a:t>
            </a:r>
          </a:p>
          <a:p>
            <a:r>
              <a:rPr lang="fr-FR" sz="1200" b="1" dirty="0" smtClean="0"/>
              <a:t>6 </a:t>
            </a:r>
            <a:r>
              <a:rPr lang="fr-FR" sz="1200" b="1" dirty="0" err="1"/>
              <a:t>Optmized</a:t>
            </a:r>
            <a:r>
              <a:rPr lang="fr-FR" sz="1200" b="1" dirty="0"/>
              <a:t> </a:t>
            </a:r>
            <a:r>
              <a:rPr lang="fr-FR" sz="1200" b="1" dirty="0" err="1"/>
              <a:t>stability</a:t>
            </a:r>
            <a:r>
              <a:rPr lang="fr-FR" sz="1200" b="1" dirty="0"/>
              <a:t> of a </a:t>
            </a:r>
            <a:r>
              <a:rPr lang="fr-FR" sz="1200" b="1" dirty="0" err="1"/>
              <a:t>modulated</a:t>
            </a:r>
            <a:r>
              <a:rPr lang="fr-FR" sz="1200" b="1" dirty="0"/>
              <a:t> driver in a plasma </a:t>
            </a:r>
            <a:r>
              <a:rPr lang="fr-FR" sz="1200" b="1" dirty="0" err="1"/>
              <a:t>wakefield</a:t>
            </a:r>
            <a:r>
              <a:rPr lang="fr-FR" sz="1200" b="1" dirty="0"/>
              <a:t> </a:t>
            </a:r>
            <a:r>
              <a:rPr lang="fr-FR" sz="1200" b="1" dirty="0" err="1"/>
              <a:t>accelerator</a:t>
            </a:r>
            <a:endParaRPr lang="fr-FR" sz="1200" dirty="0"/>
          </a:p>
          <a:p>
            <a:r>
              <a:rPr lang="fr-FR" sz="1200" dirty="0"/>
              <a:t>R. </a:t>
            </a:r>
            <a:r>
              <a:rPr lang="fr-FR" sz="1200" dirty="0" err="1"/>
              <a:t>Martorelli</a:t>
            </a:r>
            <a:r>
              <a:rPr lang="fr-FR" sz="1200" dirty="0"/>
              <a:t>, A. </a:t>
            </a:r>
            <a:r>
              <a:rPr lang="fr-FR" sz="1200" dirty="0" err="1"/>
              <a:t>Pukhov</a:t>
            </a:r>
            <a:r>
              <a:rPr lang="fr-FR" sz="1200" dirty="0"/>
              <a:t>, </a:t>
            </a:r>
            <a:r>
              <a:rPr lang="fr-FR" sz="1200" dirty="0" err="1"/>
              <a:t>arXiv</a:t>
            </a:r>
            <a:r>
              <a:rPr lang="fr-FR" sz="1200" dirty="0"/>
              <a:t> </a:t>
            </a:r>
            <a:r>
              <a:rPr lang="fr-FR" sz="1200" dirty="0" err="1"/>
              <a:t>preprint</a:t>
            </a:r>
            <a:r>
              <a:rPr lang="fr-FR" sz="1200" dirty="0"/>
              <a:t>, arXiv:1603.04326 (2016)</a:t>
            </a:r>
          </a:p>
          <a:p>
            <a:r>
              <a:rPr lang="fr-FR" sz="1200" b="1" dirty="0" smtClean="0"/>
              <a:t>7 </a:t>
            </a:r>
            <a:r>
              <a:rPr lang="fr-FR" sz="1200" b="1" dirty="0" err="1"/>
              <a:t>Characterization</a:t>
            </a:r>
            <a:r>
              <a:rPr lang="fr-FR" sz="1200" b="1" dirty="0"/>
              <a:t> of the </a:t>
            </a:r>
            <a:r>
              <a:rPr lang="fr-FR" sz="1200" b="1" dirty="0" err="1"/>
              <a:t>equilibrium</a:t>
            </a:r>
            <a:r>
              <a:rPr lang="fr-FR" sz="1200" b="1" dirty="0"/>
              <a:t> configuration for </a:t>
            </a:r>
            <a:r>
              <a:rPr lang="fr-FR" sz="1200" b="1" dirty="0" err="1"/>
              <a:t>modulated</a:t>
            </a:r>
            <a:r>
              <a:rPr lang="fr-FR" sz="1200" b="1" dirty="0"/>
              <a:t> </a:t>
            </a:r>
            <a:r>
              <a:rPr lang="fr-FR" sz="1200" b="1" dirty="0" err="1"/>
              <a:t>beams</a:t>
            </a:r>
            <a:r>
              <a:rPr lang="fr-FR" sz="1200" b="1" dirty="0"/>
              <a:t> in a plasma </a:t>
            </a:r>
            <a:r>
              <a:rPr lang="fr-FR" sz="1200" b="1" dirty="0" err="1"/>
              <a:t>wakefield</a:t>
            </a:r>
            <a:r>
              <a:rPr lang="fr-FR" sz="1200" b="1" dirty="0"/>
              <a:t> </a:t>
            </a:r>
            <a:r>
              <a:rPr lang="fr-FR" sz="1200" b="1" dirty="0" err="1"/>
              <a:t>accelerator</a:t>
            </a:r>
            <a:endParaRPr lang="fr-FR" sz="1200" dirty="0"/>
          </a:p>
          <a:p>
            <a:r>
              <a:rPr lang="fr-FR" sz="1200" dirty="0"/>
              <a:t>R. </a:t>
            </a:r>
            <a:r>
              <a:rPr lang="fr-FR" sz="1200" dirty="0" err="1"/>
              <a:t>Martorelli</a:t>
            </a:r>
            <a:r>
              <a:rPr lang="fr-FR" sz="1200" dirty="0"/>
              <a:t>, A. </a:t>
            </a:r>
            <a:r>
              <a:rPr lang="fr-FR" sz="1200" dirty="0" err="1"/>
              <a:t>Pukhov</a:t>
            </a:r>
            <a:r>
              <a:rPr lang="fr-FR" sz="1200" dirty="0"/>
              <a:t>, </a:t>
            </a:r>
            <a:r>
              <a:rPr lang="fr-FR" sz="1200" dirty="0" err="1"/>
              <a:t>Physics</a:t>
            </a:r>
            <a:r>
              <a:rPr lang="fr-FR" sz="1200" dirty="0"/>
              <a:t> of Plasmas </a:t>
            </a:r>
            <a:r>
              <a:rPr lang="fr-FR" sz="1200" b="1" dirty="0"/>
              <a:t>23</a:t>
            </a:r>
            <a:r>
              <a:rPr lang="fr-FR" sz="1200" dirty="0"/>
              <a:t>, 053109 (2016); Laser and </a:t>
            </a:r>
            <a:r>
              <a:rPr lang="fr-FR" sz="1200" dirty="0" err="1"/>
              <a:t>Particle</a:t>
            </a:r>
            <a:r>
              <a:rPr lang="fr-FR" sz="1200" dirty="0"/>
              <a:t> </a:t>
            </a:r>
            <a:r>
              <a:rPr lang="fr-FR" sz="1200" dirty="0" err="1"/>
              <a:t>Beams</a:t>
            </a:r>
            <a:r>
              <a:rPr lang="fr-FR" sz="1200" dirty="0"/>
              <a:t>, 34, 3 (2016), 519-526, </a:t>
            </a:r>
            <a:r>
              <a:rPr lang="fr-FR" sz="1200" dirty="0" err="1"/>
              <a:t>doi</a:t>
            </a:r>
            <a:r>
              <a:rPr lang="fr-FR" sz="1200" dirty="0"/>
              <a:t>/10.1017/S02630346000409</a:t>
            </a:r>
          </a:p>
          <a:p>
            <a:r>
              <a:rPr lang="fr-FR" sz="1200" b="1" dirty="0" smtClean="0"/>
              <a:t>8 </a:t>
            </a:r>
            <a:r>
              <a:rPr lang="fr-FR" sz="1200" b="1" dirty="0"/>
              <a:t>Bright X-Ray Source </a:t>
            </a:r>
            <a:r>
              <a:rPr lang="fr-FR" sz="1200" b="1" dirty="0" err="1"/>
              <a:t>from</a:t>
            </a:r>
            <a:r>
              <a:rPr lang="fr-FR" sz="1200" b="1" dirty="0"/>
              <a:t> a Laser-</a:t>
            </a:r>
            <a:r>
              <a:rPr lang="fr-FR" sz="1200" b="1" dirty="0" err="1"/>
              <a:t>Driven</a:t>
            </a:r>
            <a:r>
              <a:rPr lang="fr-FR" sz="1200" b="1" dirty="0"/>
              <a:t> </a:t>
            </a:r>
            <a:r>
              <a:rPr lang="fr-FR" sz="1200" b="1" dirty="0" err="1"/>
              <a:t>Microplasma</a:t>
            </a:r>
            <a:r>
              <a:rPr lang="fr-FR" sz="1200" b="1" dirty="0"/>
              <a:t> </a:t>
            </a:r>
            <a:r>
              <a:rPr lang="fr-FR" sz="1200" b="1" dirty="0" err="1"/>
              <a:t>Waveguide</a:t>
            </a:r>
            <a:endParaRPr lang="fr-FR" sz="1200" dirty="0"/>
          </a:p>
          <a:p>
            <a:r>
              <a:rPr lang="fr-FR" sz="1200" dirty="0"/>
              <a:t>L. Yi, A. </a:t>
            </a:r>
            <a:r>
              <a:rPr lang="fr-FR" sz="1200" dirty="0" err="1"/>
              <a:t>Pukhov</a:t>
            </a:r>
            <a:r>
              <a:rPr lang="fr-FR" sz="1200" dirty="0"/>
              <a:t>, P. </a:t>
            </a:r>
            <a:r>
              <a:rPr lang="fr-FR" sz="1200" dirty="0" err="1"/>
              <a:t>Luu-Thanh</a:t>
            </a:r>
            <a:r>
              <a:rPr lang="fr-FR" sz="1200" dirty="0"/>
              <a:t>, and B. </a:t>
            </a:r>
            <a:r>
              <a:rPr lang="fr-FR" sz="1200" dirty="0" err="1"/>
              <a:t>Shen</a:t>
            </a:r>
            <a:r>
              <a:rPr lang="fr-FR" sz="1200" dirty="0"/>
              <a:t>, Phys. </a:t>
            </a:r>
            <a:r>
              <a:rPr lang="fr-FR" sz="1200" dirty="0" err="1"/>
              <a:t>Rev</a:t>
            </a:r>
            <a:r>
              <a:rPr lang="fr-FR" sz="1200" dirty="0"/>
              <a:t>. </a:t>
            </a:r>
            <a:r>
              <a:rPr lang="fr-FR" sz="1200" dirty="0" err="1"/>
              <a:t>Lett</a:t>
            </a:r>
            <a:r>
              <a:rPr lang="fr-FR" sz="1200" dirty="0"/>
              <a:t>. 116, 115001 (2016)</a:t>
            </a:r>
          </a:p>
          <a:p>
            <a:r>
              <a:rPr lang="fr-FR" sz="1200" b="1" dirty="0" smtClean="0"/>
              <a:t>9 </a:t>
            </a:r>
            <a:r>
              <a:rPr lang="fr-FR" sz="1200" b="1" dirty="0"/>
              <a:t>A non-</a:t>
            </a:r>
            <a:r>
              <a:rPr lang="fr-FR" sz="1200" b="1" dirty="0" err="1"/>
              <a:t>linear</a:t>
            </a:r>
            <a:r>
              <a:rPr lang="fr-FR" sz="1200" b="1" dirty="0"/>
              <a:t> </a:t>
            </a:r>
            <a:r>
              <a:rPr lang="fr-FR" sz="1200" b="1" dirty="0" err="1"/>
              <a:t>theory</a:t>
            </a:r>
            <a:r>
              <a:rPr lang="fr-FR" sz="1200" b="1" dirty="0"/>
              <a:t> for the </a:t>
            </a:r>
            <a:r>
              <a:rPr lang="fr-FR" sz="1200" b="1" dirty="0" err="1"/>
              <a:t>bubble</a:t>
            </a:r>
            <a:r>
              <a:rPr lang="fr-FR" sz="1200" b="1" dirty="0"/>
              <a:t> </a:t>
            </a:r>
            <a:r>
              <a:rPr lang="fr-FR" sz="1200" b="1" dirty="0" err="1"/>
              <a:t>regime</a:t>
            </a:r>
            <a:r>
              <a:rPr lang="fr-FR" sz="1200" b="1" dirty="0"/>
              <a:t> of plasma </a:t>
            </a:r>
            <a:r>
              <a:rPr lang="fr-FR" sz="1200" b="1" dirty="0" err="1"/>
              <a:t>wake</a:t>
            </a:r>
            <a:r>
              <a:rPr lang="fr-FR" sz="1200" b="1" dirty="0"/>
              <a:t> </a:t>
            </a:r>
            <a:r>
              <a:rPr lang="fr-FR" sz="1200" b="1" dirty="0" err="1"/>
              <a:t>fields</a:t>
            </a:r>
            <a:r>
              <a:rPr lang="fr-FR" sz="1200" b="1" dirty="0"/>
              <a:t> in a plasma </a:t>
            </a:r>
            <a:r>
              <a:rPr lang="fr-FR" sz="1200" b="1" dirty="0" err="1"/>
              <a:t>channels</a:t>
            </a:r>
            <a:r>
              <a:rPr lang="fr-FR" sz="1200" b="1" dirty="0"/>
              <a:t> for </a:t>
            </a:r>
            <a:r>
              <a:rPr lang="fr-FR" sz="1200" b="1" dirty="0" err="1"/>
              <a:t>special</a:t>
            </a:r>
            <a:r>
              <a:rPr lang="fr-FR" sz="1200" b="1" dirty="0"/>
              <a:t> applications and control</a:t>
            </a:r>
            <a:endParaRPr lang="fr-FR" sz="1200" dirty="0"/>
          </a:p>
          <a:p>
            <a:r>
              <a:rPr lang="fr-FR" sz="1200" dirty="0"/>
              <a:t>J. Thomas, I.Y. </a:t>
            </a:r>
            <a:r>
              <a:rPr lang="fr-FR" sz="1200" dirty="0" err="1"/>
              <a:t>Kostyukov</a:t>
            </a:r>
            <a:r>
              <a:rPr lang="fr-FR" sz="1200" dirty="0"/>
              <a:t>, J. </a:t>
            </a:r>
            <a:r>
              <a:rPr lang="fr-FR" sz="1200" dirty="0" err="1"/>
              <a:t>Pronold</a:t>
            </a:r>
            <a:r>
              <a:rPr lang="fr-FR" sz="1200" dirty="0"/>
              <a:t>, A. </a:t>
            </a:r>
            <a:r>
              <a:rPr lang="fr-FR" sz="1200" dirty="0" err="1"/>
              <a:t>Golovanov</a:t>
            </a:r>
            <a:r>
              <a:rPr lang="fr-FR" sz="1200" dirty="0"/>
              <a:t>, A. </a:t>
            </a:r>
            <a:r>
              <a:rPr lang="fr-FR" sz="1200" dirty="0" err="1"/>
              <a:t>Pukhov</a:t>
            </a:r>
            <a:r>
              <a:rPr lang="fr-FR" sz="1200" dirty="0"/>
              <a:t>, Phys. of Plasmas 23, 053108 (2016)</a:t>
            </a:r>
          </a:p>
          <a:p>
            <a:r>
              <a:rPr lang="fr-FR" sz="1200" b="1" dirty="0" smtClean="0"/>
              <a:t>10 </a:t>
            </a:r>
            <a:r>
              <a:rPr lang="fr-FR" sz="1200" b="1" dirty="0"/>
              <a:t>Investigation of </a:t>
            </a:r>
            <a:r>
              <a:rPr lang="fr-FR" sz="1200" b="1" dirty="0" err="1"/>
              <a:t>ionization-induced</a:t>
            </a:r>
            <a:r>
              <a:rPr lang="fr-FR" sz="1200" b="1" dirty="0"/>
              <a:t> </a:t>
            </a:r>
            <a:r>
              <a:rPr lang="fr-FR" sz="1200" b="1" dirty="0" err="1"/>
              <a:t>electron</a:t>
            </a:r>
            <a:r>
              <a:rPr lang="fr-FR" sz="1200" b="1" dirty="0"/>
              <a:t> injection in a </a:t>
            </a:r>
            <a:r>
              <a:rPr lang="fr-FR" sz="1200" b="1" dirty="0" err="1"/>
              <a:t>wakefield</a:t>
            </a:r>
            <a:r>
              <a:rPr lang="fr-FR" sz="1200" b="1" dirty="0"/>
              <a:t> </a:t>
            </a:r>
            <a:r>
              <a:rPr lang="fr-FR" sz="1200" b="1" dirty="0" err="1"/>
              <a:t>driven</a:t>
            </a:r>
            <a:r>
              <a:rPr lang="fr-FR" sz="1200" b="1" dirty="0"/>
              <a:t> by laser </a:t>
            </a:r>
            <a:r>
              <a:rPr lang="fr-FR" sz="1200" b="1" dirty="0" err="1"/>
              <a:t>inside</a:t>
            </a:r>
            <a:r>
              <a:rPr lang="fr-FR" sz="1200" b="1" dirty="0"/>
              <a:t> a </a:t>
            </a:r>
            <a:r>
              <a:rPr lang="fr-FR" sz="1200" b="1" dirty="0" err="1"/>
              <a:t>gas</a:t>
            </a:r>
            <a:r>
              <a:rPr lang="fr-FR" sz="1200" b="1" dirty="0"/>
              <a:t> </a:t>
            </a:r>
            <a:r>
              <a:rPr lang="fr-FR" sz="1200" b="1" dirty="0" err="1"/>
              <a:t>cell</a:t>
            </a:r>
            <a:endParaRPr lang="fr-FR" sz="1200" dirty="0"/>
          </a:p>
          <a:p>
            <a:r>
              <a:rPr lang="fr-FR" sz="1200" dirty="0" err="1"/>
              <a:t>T</a:t>
            </a:r>
            <a:r>
              <a:rPr lang="fr-FR" sz="1200" dirty="0"/>
              <a:t>. L. Audet, M. </a:t>
            </a:r>
            <a:r>
              <a:rPr lang="fr-FR" sz="1200" dirty="0" err="1"/>
              <a:t>Hansson</a:t>
            </a:r>
            <a:r>
              <a:rPr lang="fr-FR" sz="1200" dirty="0"/>
              <a:t>, P. Lee, F. G. </a:t>
            </a:r>
            <a:r>
              <a:rPr lang="fr-FR" sz="1200" dirty="0" err="1"/>
              <a:t>Desforges</a:t>
            </a:r>
            <a:r>
              <a:rPr lang="fr-FR" sz="1200" dirty="0"/>
              <a:t>, G. Maynard, S. </a:t>
            </a:r>
            <a:r>
              <a:rPr lang="fr-FR" sz="1200" dirty="0" err="1"/>
              <a:t>Dobosz</a:t>
            </a:r>
            <a:r>
              <a:rPr lang="fr-FR" sz="1200" dirty="0"/>
              <a:t> </a:t>
            </a:r>
            <a:r>
              <a:rPr lang="fr-FR" sz="1200" dirty="0" err="1"/>
              <a:t>Dufrénoy</a:t>
            </a:r>
            <a:r>
              <a:rPr lang="fr-FR" sz="1200" dirty="0"/>
              <a:t>, R. </a:t>
            </a:r>
            <a:r>
              <a:rPr lang="fr-FR" sz="1200" dirty="0" err="1"/>
              <a:t>Lehe</a:t>
            </a:r>
            <a:r>
              <a:rPr lang="fr-FR" sz="1200" dirty="0"/>
              <a:t>, J. -L. </a:t>
            </a:r>
            <a:r>
              <a:rPr lang="fr-FR" sz="1200" dirty="0" err="1"/>
              <a:t>Vay</a:t>
            </a:r>
            <a:r>
              <a:rPr lang="fr-FR" sz="1200" dirty="0"/>
              <a:t>, B. </a:t>
            </a:r>
            <a:r>
              <a:rPr lang="fr-FR" sz="1200" dirty="0" err="1"/>
              <a:t>Aurand</a:t>
            </a:r>
            <a:r>
              <a:rPr lang="fr-FR" sz="1200" dirty="0"/>
              <a:t>, A. </a:t>
            </a:r>
            <a:r>
              <a:rPr lang="fr-FR" sz="1200" dirty="0" err="1"/>
              <a:t>Persson</a:t>
            </a:r>
            <a:r>
              <a:rPr lang="fr-FR" sz="1200" dirty="0"/>
              <a:t>, I. </a:t>
            </a:r>
            <a:r>
              <a:rPr lang="fr-FR" sz="1200" dirty="0" err="1"/>
              <a:t>Gallardo</a:t>
            </a:r>
            <a:r>
              <a:rPr lang="fr-FR" sz="1200" dirty="0"/>
              <a:t> González, A. </a:t>
            </a:r>
            <a:r>
              <a:rPr lang="fr-FR" sz="1200" dirty="0" err="1"/>
              <a:t>Maitrallain</a:t>
            </a:r>
            <a:r>
              <a:rPr lang="fr-FR" sz="1200" dirty="0"/>
              <a:t>, P. </a:t>
            </a:r>
            <a:r>
              <a:rPr lang="fr-FR" sz="1200" dirty="0" err="1"/>
              <a:t>Monot</a:t>
            </a:r>
            <a:r>
              <a:rPr lang="fr-FR" sz="1200" dirty="0"/>
              <a:t>, C.-G. </a:t>
            </a:r>
            <a:r>
              <a:rPr lang="fr-FR" sz="1200" dirty="0" err="1"/>
              <a:t>Wahlström</a:t>
            </a:r>
            <a:r>
              <a:rPr lang="fr-FR" sz="1200" dirty="0"/>
              <a:t>, O. </a:t>
            </a:r>
            <a:r>
              <a:rPr lang="fr-FR" sz="1200" dirty="0" err="1"/>
              <a:t>Lundh</a:t>
            </a:r>
            <a:r>
              <a:rPr lang="fr-FR" sz="1200" dirty="0"/>
              <a:t>, and B. Cros, </a:t>
            </a:r>
            <a:r>
              <a:rPr lang="fr-FR" sz="1200" dirty="0" err="1"/>
              <a:t>Physics</a:t>
            </a:r>
            <a:r>
              <a:rPr lang="fr-FR" sz="1200" dirty="0"/>
              <a:t> of Plasmas 23, 023110 (2016).</a:t>
            </a:r>
          </a:p>
          <a:p>
            <a:r>
              <a:rPr lang="fr-FR" sz="1200" b="1" dirty="0" smtClean="0"/>
              <a:t>11 </a:t>
            </a:r>
            <a:r>
              <a:rPr lang="fr-FR" sz="1200" b="1" dirty="0" err="1"/>
              <a:t>Supersonic</a:t>
            </a:r>
            <a:r>
              <a:rPr lang="fr-FR" sz="1200" b="1" dirty="0"/>
              <a:t> jets of </a:t>
            </a:r>
            <a:r>
              <a:rPr lang="fr-FR" sz="1200" b="1" dirty="0" err="1"/>
              <a:t>hydrogen</a:t>
            </a:r>
            <a:r>
              <a:rPr lang="fr-FR" sz="1200" b="1" dirty="0"/>
              <a:t> and </a:t>
            </a:r>
            <a:r>
              <a:rPr lang="fr-FR" sz="1200" b="1" dirty="0" err="1"/>
              <a:t>helium</a:t>
            </a:r>
            <a:r>
              <a:rPr lang="fr-FR" sz="1200" b="1" dirty="0"/>
              <a:t> for laser </a:t>
            </a:r>
            <a:r>
              <a:rPr lang="fr-FR" sz="1200" b="1" dirty="0" err="1"/>
              <a:t>wakefield</a:t>
            </a:r>
            <a:r>
              <a:rPr lang="fr-FR" sz="1200" b="1" dirty="0"/>
              <a:t> </a:t>
            </a:r>
            <a:r>
              <a:rPr lang="fr-FR" sz="1200" b="1" dirty="0" err="1"/>
              <a:t>acceleration</a:t>
            </a:r>
            <a:endParaRPr lang="fr-FR" sz="1200" dirty="0"/>
          </a:p>
          <a:p>
            <a:r>
              <a:rPr lang="fr-FR" sz="1200" dirty="0"/>
              <a:t>K. </a:t>
            </a:r>
            <a:r>
              <a:rPr lang="fr-FR" sz="1200" dirty="0" err="1"/>
              <a:t>Svensson</a:t>
            </a:r>
            <a:r>
              <a:rPr lang="fr-FR" sz="1200" dirty="0"/>
              <a:t>, M. </a:t>
            </a:r>
            <a:r>
              <a:rPr lang="fr-FR" sz="1200" dirty="0" err="1"/>
              <a:t>Hansson</a:t>
            </a:r>
            <a:r>
              <a:rPr lang="fr-FR" sz="1200" dirty="0"/>
              <a:t>, F. </a:t>
            </a:r>
            <a:r>
              <a:rPr lang="fr-FR" sz="1200" dirty="0" err="1"/>
              <a:t>Wojda</a:t>
            </a:r>
            <a:r>
              <a:rPr lang="fr-FR" sz="1200" dirty="0"/>
              <a:t>, L. </a:t>
            </a:r>
            <a:r>
              <a:rPr lang="fr-FR" sz="1200" dirty="0" err="1"/>
              <a:t>Senje</a:t>
            </a:r>
            <a:r>
              <a:rPr lang="fr-FR" sz="1200" dirty="0"/>
              <a:t>, M. </a:t>
            </a:r>
            <a:r>
              <a:rPr lang="fr-FR" sz="1200" dirty="0" err="1"/>
              <a:t>Burza</a:t>
            </a:r>
            <a:r>
              <a:rPr lang="fr-FR" sz="1200" dirty="0"/>
              <a:t>, B. </a:t>
            </a:r>
            <a:r>
              <a:rPr lang="fr-FR" sz="1200" dirty="0" err="1"/>
              <a:t>Aurand</a:t>
            </a:r>
            <a:r>
              <a:rPr lang="fr-FR" sz="1200" dirty="0"/>
              <a:t>, G. </a:t>
            </a:r>
            <a:r>
              <a:rPr lang="fr-FR" sz="1200" dirty="0" err="1"/>
              <a:t>Genoud</a:t>
            </a:r>
            <a:r>
              <a:rPr lang="fr-FR" sz="1200" dirty="0"/>
              <a:t>, A. </a:t>
            </a:r>
            <a:r>
              <a:rPr lang="fr-FR" sz="1200" dirty="0" err="1"/>
              <a:t>Persson</a:t>
            </a:r>
            <a:r>
              <a:rPr lang="fr-FR" sz="1200" dirty="0"/>
              <a:t>, C.-G. </a:t>
            </a:r>
            <a:r>
              <a:rPr lang="fr-FR" sz="1200" dirty="0" err="1"/>
              <a:t>Wahlström</a:t>
            </a:r>
            <a:r>
              <a:rPr lang="fr-FR" sz="1200" dirty="0"/>
              <a:t>, and O. </a:t>
            </a:r>
            <a:r>
              <a:rPr lang="fr-FR" sz="1200" dirty="0" err="1"/>
              <a:t>Lundh</a:t>
            </a:r>
            <a:r>
              <a:rPr lang="fr-FR" sz="1200" dirty="0"/>
              <a:t>, </a:t>
            </a:r>
            <a:r>
              <a:rPr lang="fr-FR" sz="1200" dirty="0" err="1"/>
              <a:t>Physical</a:t>
            </a:r>
            <a:r>
              <a:rPr lang="fr-FR" sz="1200" dirty="0"/>
              <a:t> </a:t>
            </a:r>
            <a:r>
              <a:rPr lang="fr-FR" sz="1200" dirty="0" err="1"/>
              <a:t>Review</a:t>
            </a:r>
            <a:r>
              <a:rPr lang="fr-FR" sz="1200" dirty="0"/>
              <a:t> </a:t>
            </a:r>
            <a:r>
              <a:rPr lang="fr-FR" sz="1200" dirty="0" err="1"/>
              <a:t>Accelerators</a:t>
            </a:r>
            <a:r>
              <a:rPr lang="fr-FR" sz="1200" dirty="0"/>
              <a:t> and </a:t>
            </a:r>
            <a:r>
              <a:rPr lang="fr-FR" sz="1200" dirty="0" err="1"/>
              <a:t>Beams</a:t>
            </a:r>
            <a:r>
              <a:rPr lang="fr-FR" sz="1200" dirty="0"/>
              <a:t> 19, (</a:t>
            </a:r>
            <a:r>
              <a:rPr lang="fr-FR" sz="1200" dirty="0" smtClean="0"/>
              <a:t>2016</a:t>
            </a:r>
            <a:endParaRPr lang="fr-FR" sz="1200" dirty="0"/>
          </a:p>
        </p:txBody>
      </p:sp>
    </p:spTree>
    <p:extLst>
      <p:ext uri="{BB962C8B-B14F-4D97-AF65-F5344CB8AC3E}">
        <p14:creationId xmlns:p14="http://schemas.microsoft.com/office/powerpoint/2010/main" val="2797340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Missions of ANAC2	</a:t>
            </a:r>
            <a:endParaRPr lang="en-GB" dirty="0"/>
          </a:p>
        </p:txBody>
      </p:sp>
      <p:sp>
        <p:nvSpPr>
          <p:cNvPr id="3" name="Content Placeholder 2"/>
          <p:cNvSpPr>
            <a:spLocks noGrp="1"/>
          </p:cNvSpPr>
          <p:nvPr>
            <p:ph idx="1"/>
          </p:nvPr>
        </p:nvSpPr>
        <p:spPr>
          <a:xfrm>
            <a:off x="381000" y="1524000"/>
            <a:ext cx="8382000" cy="5257800"/>
          </a:xfrm>
        </p:spPr>
        <p:txBody>
          <a:bodyPr>
            <a:normAutofit fontScale="25000" lnSpcReduction="20000"/>
          </a:bodyPr>
          <a:lstStyle/>
          <a:p>
            <a:pPr marL="0" indent="0">
              <a:buNone/>
            </a:pPr>
            <a:endParaRPr lang="en-GB" dirty="0" smtClean="0"/>
          </a:p>
          <a:p>
            <a:pPr marL="0" indent="0">
              <a:buNone/>
            </a:pPr>
            <a:r>
              <a:rPr lang="en-US" sz="5600" b="1" i="1" dirty="0" smtClean="0">
                <a:solidFill>
                  <a:schemeClr val="tx1">
                    <a:lumMod val="20000"/>
                    <a:lumOff val="80000"/>
                  </a:schemeClr>
                </a:solidFill>
              </a:rPr>
              <a:t>The Anac2 team : </a:t>
            </a:r>
          </a:p>
          <a:p>
            <a:pPr marL="0" indent="0">
              <a:buNone/>
            </a:pPr>
            <a:r>
              <a:rPr lang="en-US" sz="5600" dirty="0" smtClean="0">
                <a:solidFill>
                  <a:schemeClr val="tx1">
                    <a:lumMod val="20000"/>
                    <a:lumOff val="80000"/>
                  </a:schemeClr>
                </a:solidFill>
              </a:rPr>
              <a:t>8 </a:t>
            </a:r>
            <a:r>
              <a:rPr lang="en-US" sz="5600" dirty="0">
                <a:solidFill>
                  <a:schemeClr val="tx1">
                    <a:lumMod val="20000"/>
                    <a:lumOff val="80000"/>
                  </a:schemeClr>
                </a:solidFill>
              </a:rPr>
              <a:t>contractors, CNRS, DESY, UDUS, HZDR, INFN, LUND, STRATH, </a:t>
            </a:r>
            <a:r>
              <a:rPr lang="en-US" sz="5600" dirty="0" smtClean="0">
                <a:solidFill>
                  <a:schemeClr val="tx1">
                    <a:lumMod val="20000"/>
                    <a:lumOff val="80000"/>
                  </a:schemeClr>
                </a:solidFill>
              </a:rPr>
              <a:t>UCL</a:t>
            </a:r>
            <a:r>
              <a:rPr lang="en-US" sz="5600" dirty="0">
                <a:solidFill>
                  <a:schemeClr val="tx1">
                    <a:lumMod val="20000"/>
                    <a:lumOff val="80000"/>
                  </a:schemeClr>
                </a:solidFill>
              </a:rPr>
              <a:t>+ One invited CERN</a:t>
            </a:r>
            <a:r>
              <a:rPr lang="en-US" sz="5600" dirty="0" smtClean="0">
                <a:solidFill>
                  <a:schemeClr val="tx1">
                    <a:lumMod val="20000"/>
                    <a:lumOff val="80000"/>
                  </a:schemeClr>
                </a:solidFill>
              </a:rPr>
              <a:t>. </a:t>
            </a:r>
          </a:p>
          <a:p>
            <a:endParaRPr lang="en-US" sz="5600" dirty="0" smtClean="0"/>
          </a:p>
          <a:p>
            <a:pPr marL="0" indent="0">
              <a:buNone/>
            </a:pPr>
            <a:r>
              <a:rPr lang="en-US" sz="5600" b="1" i="1" dirty="0"/>
              <a:t>Task 13.1. Coordination and </a:t>
            </a:r>
            <a:r>
              <a:rPr lang="en-US" sz="5600" b="1" i="1" dirty="0" smtClean="0"/>
              <a:t>Communication (V. </a:t>
            </a:r>
            <a:r>
              <a:rPr lang="en-US" sz="5600" b="1" i="1" dirty="0" err="1" smtClean="0"/>
              <a:t>Malka</a:t>
            </a:r>
            <a:r>
              <a:rPr lang="en-US" sz="5600" b="1" i="1" dirty="0" smtClean="0"/>
              <a:t>)</a:t>
            </a:r>
            <a:endParaRPr lang="en-US" sz="5600" b="1" i="1" dirty="0"/>
          </a:p>
          <a:p>
            <a:pPr marL="0" indent="0">
              <a:buNone/>
            </a:pPr>
            <a:r>
              <a:rPr lang="en-US" sz="5600" dirty="0"/>
              <a:t>• Coordination and scheduling of the WP tasks and WP budget follow-up</a:t>
            </a:r>
          </a:p>
          <a:p>
            <a:pPr marL="0" indent="0">
              <a:buNone/>
            </a:pPr>
            <a:r>
              <a:rPr lang="en-US" sz="5600" dirty="0"/>
              <a:t>• Monitoring the work, informing the project management and participants within the JRA</a:t>
            </a:r>
          </a:p>
          <a:p>
            <a:pPr marL="0" indent="0">
              <a:buNone/>
            </a:pPr>
            <a:endParaRPr lang="en-US" sz="5600" b="1" i="1" dirty="0" smtClean="0"/>
          </a:p>
          <a:p>
            <a:pPr marL="0" indent="0">
              <a:buNone/>
            </a:pPr>
            <a:r>
              <a:rPr lang="en-US" sz="5600" b="1" i="1" dirty="0" smtClean="0">
                <a:solidFill>
                  <a:srgbClr val="BFE4FF"/>
                </a:solidFill>
              </a:rPr>
              <a:t>Task </a:t>
            </a:r>
            <a:r>
              <a:rPr lang="en-US" sz="5600" b="1" i="1" dirty="0">
                <a:solidFill>
                  <a:srgbClr val="BFE4FF"/>
                </a:solidFill>
              </a:rPr>
              <a:t>13.2. Achievement of high brightness electron beam with laser plasma </a:t>
            </a:r>
            <a:r>
              <a:rPr lang="en-US" sz="5600" b="1" i="1" dirty="0" smtClean="0">
                <a:solidFill>
                  <a:srgbClr val="BFE4FF"/>
                </a:solidFill>
              </a:rPr>
              <a:t>accelerators (O. </a:t>
            </a:r>
            <a:r>
              <a:rPr lang="en-US" sz="5600" b="1" i="1" dirty="0" err="1" smtClean="0">
                <a:solidFill>
                  <a:srgbClr val="BFE4FF"/>
                </a:solidFill>
              </a:rPr>
              <a:t>Lundh</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Feasibility study of external injection done at INFN and HFZD</a:t>
            </a:r>
          </a:p>
          <a:p>
            <a:pPr marL="0" indent="0">
              <a:buNone/>
            </a:pPr>
            <a:r>
              <a:rPr lang="en-US" sz="5600" dirty="0">
                <a:solidFill>
                  <a:srgbClr val="BFE4FF"/>
                </a:solidFill>
              </a:rPr>
              <a:t>• Optical injection done at LOA and LLC</a:t>
            </a:r>
          </a:p>
          <a:p>
            <a:pPr marL="0" indent="0">
              <a:buNone/>
            </a:pPr>
            <a:r>
              <a:rPr lang="en-US" sz="5600" dirty="0">
                <a:solidFill>
                  <a:srgbClr val="BFE4FF"/>
                </a:solidFill>
              </a:rPr>
              <a:t>• Two stage laser plasma accelerator done at STRATH</a:t>
            </a:r>
          </a:p>
          <a:p>
            <a:pPr marL="0" indent="0">
              <a:buNone/>
            </a:pPr>
            <a:endParaRPr lang="it-IT" sz="5600" b="1" i="1" dirty="0" smtClean="0">
              <a:solidFill>
                <a:srgbClr val="BFE4FF"/>
              </a:solidFill>
            </a:endParaRPr>
          </a:p>
          <a:p>
            <a:pPr marL="0" indent="0">
              <a:buNone/>
            </a:pPr>
            <a:r>
              <a:rPr lang="it-IT" sz="5600" b="1" i="1" dirty="0" smtClean="0">
                <a:solidFill>
                  <a:srgbClr val="BFE4FF"/>
                </a:solidFill>
              </a:rPr>
              <a:t>Task </a:t>
            </a:r>
            <a:r>
              <a:rPr lang="it-IT" sz="5600" b="1" i="1" dirty="0">
                <a:solidFill>
                  <a:srgbClr val="BFE4FF"/>
                </a:solidFill>
              </a:rPr>
              <a:t>13.3. Ultra-fast </a:t>
            </a:r>
            <a:r>
              <a:rPr lang="it-IT" sz="5600" b="1" i="1" dirty="0" err="1">
                <a:solidFill>
                  <a:srgbClr val="BFE4FF"/>
                </a:solidFill>
              </a:rPr>
              <a:t>accelerator</a:t>
            </a:r>
            <a:r>
              <a:rPr lang="it-IT" sz="5600" b="1" i="1" dirty="0">
                <a:solidFill>
                  <a:srgbClr val="BFE4FF"/>
                </a:solidFill>
              </a:rPr>
              <a:t> </a:t>
            </a:r>
            <a:r>
              <a:rPr lang="it-IT" sz="5600" b="1" i="1" dirty="0" smtClean="0">
                <a:solidFill>
                  <a:srgbClr val="BFE4FF"/>
                </a:solidFill>
              </a:rPr>
              <a:t>science (H. </a:t>
            </a:r>
            <a:r>
              <a:rPr lang="it-IT" sz="5600" b="1" i="1" dirty="0" err="1" smtClean="0">
                <a:solidFill>
                  <a:srgbClr val="BFE4FF"/>
                </a:solidFill>
              </a:rPr>
              <a:t>Schlarb</a:t>
            </a:r>
            <a:r>
              <a:rPr lang="it-IT" sz="5600" b="1" i="1" dirty="0" smtClean="0">
                <a:solidFill>
                  <a:srgbClr val="BFE4FF"/>
                </a:solidFill>
              </a:rPr>
              <a:t>)</a:t>
            </a:r>
            <a:endParaRPr lang="it-IT" sz="5600" b="1" i="1" dirty="0">
              <a:solidFill>
                <a:srgbClr val="BFE4FF"/>
              </a:solidFill>
            </a:endParaRPr>
          </a:p>
          <a:p>
            <a:pPr marL="0" indent="0">
              <a:buNone/>
            </a:pPr>
            <a:r>
              <a:rPr lang="en-US" sz="5600" dirty="0">
                <a:solidFill>
                  <a:srgbClr val="BFE4FF"/>
                </a:solidFill>
              </a:rPr>
              <a:t>• Digital intra-bunch-train feedback for femtosecond arrival-time control of electron bunches</a:t>
            </a:r>
          </a:p>
          <a:p>
            <a:pPr marL="0" indent="0">
              <a:buNone/>
            </a:pPr>
            <a:r>
              <a:rPr lang="en-US" sz="5600" dirty="0">
                <a:solidFill>
                  <a:srgbClr val="BFE4FF"/>
                </a:solidFill>
              </a:rPr>
              <a:t>• Determine opportunistic effects causing slow and fast femtosecond bunch arrival time variations at FLASH</a:t>
            </a:r>
          </a:p>
          <a:p>
            <a:pPr marL="0" indent="0">
              <a:buNone/>
            </a:pPr>
            <a:r>
              <a:rPr lang="en-US" sz="5600" dirty="0">
                <a:solidFill>
                  <a:srgbClr val="BFE4FF"/>
                </a:solidFill>
              </a:rPr>
              <a:t>• Further improvements of the low level RF regulation system for pulse superconducting accelerators towards</a:t>
            </a:r>
          </a:p>
          <a:p>
            <a:pPr marL="0" indent="0">
              <a:buNone/>
            </a:pPr>
            <a:r>
              <a:rPr lang="en-US" sz="5600" dirty="0" smtClean="0">
                <a:solidFill>
                  <a:srgbClr val="BFE4FF"/>
                </a:solidFill>
              </a:rPr>
              <a:t>2.10</a:t>
            </a:r>
            <a:r>
              <a:rPr lang="en-US" sz="5600" baseline="30000" dirty="0" smtClean="0">
                <a:solidFill>
                  <a:srgbClr val="BFE4FF"/>
                </a:solidFill>
              </a:rPr>
              <a:t>-5</a:t>
            </a:r>
            <a:r>
              <a:rPr lang="en-US" sz="5600" dirty="0" smtClean="0">
                <a:solidFill>
                  <a:srgbClr val="BFE4FF"/>
                </a:solidFill>
              </a:rPr>
              <a:t> </a:t>
            </a:r>
            <a:r>
              <a:rPr lang="en-US" sz="5600" dirty="0">
                <a:solidFill>
                  <a:srgbClr val="BFE4FF"/>
                </a:solidFill>
              </a:rPr>
              <a:t>field instability</a:t>
            </a:r>
          </a:p>
          <a:p>
            <a:pPr marL="0" indent="0">
              <a:buNone/>
            </a:pPr>
            <a:endParaRPr lang="en-US" sz="5600" b="1" i="1" dirty="0" smtClean="0">
              <a:solidFill>
                <a:srgbClr val="BFE4FF"/>
              </a:solidFill>
            </a:endParaRPr>
          </a:p>
          <a:p>
            <a:pPr marL="0" indent="0">
              <a:buNone/>
            </a:pPr>
            <a:r>
              <a:rPr lang="en-US" sz="5600" b="1" i="1" dirty="0" smtClean="0">
                <a:solidFill>
                  <a:srgbClr val="BFE4FF"/>
                </a:solidFill>
              </a:rPr>
              <a:t>Task </a:t>
            </a:r>
            <a:r>
              <a:rPr lang="en-US" sz="5600" b="1" i="1" dirty="0">
                <a:solidFill>
                  <a:srgbClr val="BFE4FF"/>
                </a:solidFill>
              </a:rPr>
              <a:t>13.4. Modulation of long </a:t>
            </a:r>
            <a:r>
              <a:rPr lang="en-US" sz="5600" b="1" i="1" dirty="0" smtClean="0">
                <a:solidFill>
                  <a:srgbClr val="BFE4FF"/>
                </a:solidFill>
              </a:rPr>
              <a:t>plasmas (M. Wing)</a:t>
            </a:r>
            <a:endParaRPr lang="en-US" sz="5600" b="1" i="1" dirty="0">
              <a:solidFill>
                <a:srgbClr val="BFE4FF"/>
              </a:solidFill>
            </a:endParaRPr>
          </a:p>
          <a:p>
            <a:pPr marL="0" indent="0">
              <a:buNone/>
            </a:pPr>
            <a:r>
              <a:rPr lang="en-US" sz="5600" dirty="0">
                <a:solidFill>
                  <a:srgbClr val="BFE4FF"/>
                </a:solidFill>
              </a:rPr>
              <a:t>• Concept for plasma cells for beam acceleration with a length of equal or above 10m</a:t>
            </a:r>
          </a:p>
          <a:p>
            <a:pPr marL="0" indent="0">
              <a:buNone/>
            </a:pPr>
            <a:r>
              <a:rPr lang="en-US" sz="5600" dirty="0">
                <a:solidFill>
                  <a:srgbClr val="BFE4FF"/>
                </a:solidFill>
              </a:rPr>
              <a:t>• Understand instabilities and modulations in long plasma, driver and accelerated beam</a:t>
            </a:r>
          </a:p>
          <a:p>
            <a:pPr marL="0" indent="0">
              <a:buNone/>
            </a:pPr>
            <a:r>
              <a:rPr lang="en-US" sz="5600" dirty="0">
                <a:solidFill>
                  <a:srgbClr val="BFE4FF"/>
                </a:solidFill>
              </a:rPr>
              <a:t>• Prototyping and development of diagnostics for long plasma cells to be used in CERN experiment testing</a:t>
            </a:r>
          </a:p>
          <a:p>
            <a:pPr marL="0" indent="0">
              <a:buNone/>
            </a:pPr>
            <a:r>
              <a:rPr lang="en-US" sz="5600" dirty="0">
                <a:solidFill>
                  <a:srgbClr val="BFE4FF"/>
                </a:solidFill>
              </a:rPr>
              <a:t>proton-driven plasma </a:t>
            </a:r>
            <a:r>
              <a:rPr lang="en-US" sz="5600" dirty="0" err="1">
                <a:solidFill>
                  <a:srgbClr val="BFE4FF"/>
                </a:solidFill>
              </a:rPr>
              <a:t>wakefield</a:t>
            </a:r>
            <a:r>
              <a:rPr lang="en-US" sz="5600" dirty="0">
                <a:solidFill>
                  <a:srgbClr val="BFE4FF"/>
                </a:solidFill>
              </a:rPr>
              <a:t> acceleration</a:t>
            </a:r>
          </a:p>
          <a:p>
            <a:pPr marL="0" indent="0">
              <a:buNone/>
            </a:pPr>
            <a:endParaRPr lang="en-GB" sz="3300" dirty="0"/>
          </a:p>
        </p:txBody>
      </p:sp>
      <p:sp>
        <p:nvSpPr>
          <p:cNvPr id="4" name="ZoneTexte 3"/>
          <p:cNvSpPr txBox="1"/>
          <p:nvPr/>
        </p:nvSpPr>
        <p:spPr>
          <a:xfrm>
            <a:off x="1961444" y="2737556"/>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2249968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3810000" y="533400"/>
            <a:ext cx="4947639" cy="523220"/>
          </a:xfrm>
          <a:prstGeom prst="rect">
            <a:avLst/>
          </a:prstGeom>
          <a:noFill/>
        </p:spPr>
        <p:txBody>
          <a:bodyPr wrap="none" rtlCol="0">
            <a:spAutoFit/>
          </a:bodyPr>
          <a:lstStyle/>
          <a:p>
            <a:r>
              <a:rPr lang="fr-FR" sz="2800" dirty="0" smtClean="0"/>
              <a:t>Liste des publications 2016-2017</a:t>
            </a:r>
            <a:endParaRPr lang="fr-FR" sz="2800" dirty="0"/>
          </a:p>
        </p:txBody>
      </p:sp>
      <p:sp>
        <p:nvSpPr>
          <p:cNvPr id="2" name="ZoneTexte 1"/>
          <p:cNvSpPr txBox="1"/>
          <p:nvPr/>
        </p:nvSpPr>
        <p:spPr>
          <a:xfrm>
            <a:off x="457200" y="1447800"/>
            <a:ext cx="8686800" cy="6186307"/>
          </a:xfrm>
          <a:prstGeom prst="rect">
            <a:avLst/>
          </a:prstGeom>
          <a:noFill/>
        </p:spPr>
        <p:txBody>
          <a:bodyPr wrap="square" rtlCol="0">
            <a:spAutoFit/>
          </a:bodyPr>
          <a:lstStyle/>
          <a:p>
            <a:r>
              <a:rPr lang="fr-FR" sz="1200" b="1" dirty="0" smtClean="0"/>
              <a:t>12 </a:t>
            </a:r>
            <a:r>
              <a:rPr lang="fr-FR" sz="1200" b="1" dirty="0"/>
              <a:t>AWAKE, A proton-</a:t>
            </a:r>
            <a:r>
              <a:rPr lang="fr-FR" sz="1200" b="1" dirty="0" err="1"/>
              <a:t>driven</a:t>
            </a:r>
            <a:r>
              <a:rPr lang="fr-FR" sz="1200" b="1" dirty="0"/>
              <a:t> plasma </a:t>
            </a:r>
            <a:r>
              <a:rPr lang="fr-FR" sz="1200" b="1" dirty="0" err="1"/>
              <a:t>wakefield</a:t>
            </a:r>
            <a:r>
              <a:rPr lang="fr-FR" sz="1200" b="1" dirty="0"/>
              <a:t> </a:t>
            </a:r>
            <a:r>
              <a:rPr lang="fr-FR" sz="1200" b="1" dirty="0" err="1"/>
              <a:t>acceleration</a:t>
            </a:r>
            <a:r>
              <a:rPr lang="fr-FR" sz="1200" b="1" dirty="0"/>
              <a:t> </a:t>
            </a:r>
            <a:r>
              <a:rPr lang="fr-FR" sz="1200" b="1" dirty="0" err="1"/>
              <a:t>experiment</a:t>
            </a:r>
            <a:r>
              <a:rPr lang="fr-FR" sz="1200" b="1" dirty="0"/>
              <a:t> </a:t>
            </a:r>
            <a:r>
              <a:rPr lang="fr-FR" sz="1200" b="1" dirty="0" err="1"/>
              <a:t>at</a:t>
            </a:r>
            <a:r>
              <a:rPr lang="fr-FR" sz="1200" b="1" dirty="0"/>
              <a:t> CERN</a:t>
            </a:r>
            <a:endParaRPr lang="fr-FR" sz="1200" dirty="0"/>
          </a:p>
          <a:p>
            <a:r>
              <a:rPr lang="fr-FR" sz="1200" dirty="0"/>
              <a:t>AWAKE Collaboration, E. </a:t>
            </a:r>
            <a:r>
              <a:rPr lang="fr-FR" sz="1200" dirty="0" err="1"/>
              <a:t>Gschwendtner</a:t>
            </a:r>
            <a:r>
              <a:rPr lang="fr-FR" sz="1200" dirty="0"/>
              <a:t> </a:t>
            </a:r>
            <a:r>
              <a:rPr lang="fr-FR" sz="1200" i="1" dirty="0"/>
              <a:t>et al.</a:t>
            </a:r>
            <a:r>
              <a:rPr lang="fr-FR" sz="1200" dirty="0"/>
              <a:t>, </a:t>
            </a:r>
            <a:r>
              <a:rPr lang="fr-FR" sz="1200" dirty="0" err="1"/>
              <a:t>Nucl</a:t>
            </a:r>
            <a:r>
              <a:rPr lang="fr-FR" sz="1200" dirty="0"/>
              <a:t>. </a:t>
            </a:r>
            <a:r>
              <a:rPr lang="fr-FR" sz="1200" dirty="0" err="1"/>
              <a:t>Inst</a:t>
            </a:r>
            <a:r>
              <a:rPr lang="fr-FR" sz="1200" dirty="0"/>
              <a:t>. </a:t>
            </a:r>
            <a:r>
              <a:rPr lang="fr-FR" sz="1200" dirty="0" err="1"/>
              <a:t>Meth</a:t>
            </a:r>
            <a:r>
              <a:rPr lang="fr-FR" sz="1200" dirty="0"/>
              <a:t>. A 829 (2016) 76-82, DOI/10.1016/ nima.2016.02.026</a:t>
            </a:r>
          </a:p>
          <a:p>
            <a:r>
              <a:rPr lang="fr-FR" sz="1200" b="1" dirty="0" smtClean="0"/>
              <a:t>13 </a:t>
            </a:r>
            <a:r>
              <a:rPr lang="fr-FR" sz="1200" b="1" dirty="0"/>
              <a:t>AWAKE, The </a:t>
            </a:r>
            <a:r>
              <a:rPr lang="fr-FR" sz="1200" b="1" dirty="0" err="1"/>
              <a:t>advanced</a:t>
            </a:r>
            <a:r>
              <a:rPr lang="fr-FR" sz="1200" b="1" dirty="0"/>
              <a:t> proton </a:t>
            </a:r>
            <a:r>
              <a:rPr lang="fr-FR" sz="1200" b="1" dirty="0" err="1"/>
              <a:t>driven</a:t>
            </a:r>
            <a:r>
              <a:rPr lang="fr-FR" sz="1200" b="1" dirty="0"/>
              <a:t> plasma </a:t>
            </a:r>
            <a:r>
              <a:rPr lang="fr-FR" sz="1200" b="1" dirty="0" err="1"/>
              <a:t>wakefield</a:t>
            </a:r>
            <a:r>
              <a:rPr lang="fr-FR" sz="1200" b="1" dirty="0"/>
              <a:t> </a:t>
            </a:r>
            <a:r>
              <a:rPr lang="fr-FR" sz="1200" b="1" dirty="0" err="1"/>
              <a:t>acceleration</a:t>
            </a:r>
            <a:r>
              <a:rPr lang="fr-FR" sz="1200" b="1" dirty="0"/>
              <a:t> </a:t>
            </a:r>
            <a:r>
              <a:rPr lang="fr-FR" sz="1200" b="1" dirty="0" err="1"/>
              <a:t>experiment</a:t>
            </a:r>
            <a:r>
              <a:rPr lang="fr-FR" sz="1200" b="1" dirty="0"/>
              <a:t> </a:t>
            </a:r>
            <a:r>
              <a:rPr lang="fr-FR" sz="1200" b="1" dirty="0" err="1"/>
              <a:t>at</a:t>
            </a:r>
            <a:r>
              <a:rPr lang="fr-FR" sz="1200" b="1" dirty="0"/>
              <a:t> CERN</a:t>
            </a:r>
            <a:endParaRPr lang="fr-FR" sz="1200" dirty="0"/>
          </a:p>
          <a:p>
            <a:r>
              <a:rPr lang="fr-FR" sz="1200" dirty="0"/>
              <a:t>AWAKE Collaboration, C. </a:t>
            </a:r>
            <a:r>
              <a:rPr lang="fr-FR" sz="1200" dirty="0" err="1"/>
              <a:t>Bracco</a:t>
            </a:r>
            <a:r>
              <a:rPr lang="fr-FR" sz="1200" i="1" dirty="0"/>
              <a:t> et al</a:t>
            </a:r>
            <a:r>
              <a:rPr lang="fr-FR" sz="1200" dirty="0"/>
              <a:t>., </a:t>
            </a:r>
            <a:r>
              <a:rPr lang="fr-FR" sz="1200" dirty="0" err="1"/>
              <a:t>Nucl</a:t>
            </a:r>
            <a:r>
              <a:rPr lang="fr-FR" sz="1200" dirty="0"/>
              <a:t>. </a:t>
            </a:r>
            <a:r>
              <a:rPr lang="fr-FR" sz="1200" dirty="0" err="1"/>
              <a:t>Inst</a:t>
            </a:r>
            <a:r>
              <a:rPr lang="fr-FR" sz="1200" dirty="0"/>
              <a:t>. </a:t>
            </a:r>
            <a:r>
              <a:rPr lang="fr-FR" sz="1200" dirty="0" err="1"/>
              <a:t>Meth</a:t>
            </a:r>
            <a:r>
              <a:rPr lang="fr-FR" sz="1200" dirty="0"/>
              <a:t>. A 273-285 (2016), DOI/10.1016/ nima.</a:t>
            </a:r>
            <a:r>
              <a:rPr lang="fr-FR" sz="1200" dirty="0" smtClean="0"/>
              <a:t>2015.09.022</a:t>
            </a:r>
          </a:p>
          <a:p>
            <a:r>
              <a:rPr lang="fr-FR" sz="1200" b="1" dirty="0" smtClean="0"/>
              <a:t>14 Single </a:t>
            </a:r>
            <a:r>
              <a:rPr lang="fr-FR" sz="1200" b="1" dirty="0" err="1" smtClean="0"/>
              <a:t>shot</a:t>
            </a:r>
            <a:r>
              <a:rPr lang="fr-FR" sz="1200" b="1" dirty="0" smtClean="0"/>
              <a:t> </a:t>
            </a:r>
            <a:r>
              <a:rPr lang="fr-FR" sz="1200" b="1" dirty="0" err="1" smtClean="0"/>
              <a:t>betatron</a:t>
            </a:r>
            <a:r>
              <a:rPr lang="fr-FR" sz="1200" b="1" dirty="0" smtClean="0"/>
              <a:t> </a:t>
            </a:r>
            <a:r>
              <a:rPr lang="fr-FR" sz="1200" b="1" dirty="0"/>
              <a:t>source size </a:t>
            </a:r>
            <a:r>
              <a:rPr lang="fr-FR" sz="1200" b="1" dirty="0" err="1"/>
              <a:t>measurement</a:t>
            </a:r>
            <a:r>
              <a:rPr lang="fr-FR" sz="1200" b="1" dirty="0"/>
              <a:t> </a:t>
            </a:r>
            <a:r>
              <a:rPr lang="fr-FR" sz="1200" b="1" dirty="0" err="1"/>
              <a:t>from</a:t>
            </a:r>
            <a:r>
              <a:rPr lang="fr-FR" sz="1200" b="1" dirty="0"/>
              <a:t> a laser-</a:t>
            </a:r>
            <a:r>
              <a:rPr lang="fr-FR" sz="1200" b="1" dirty="0" err="1"/>
              <a:t>wakefield</a:t>
            </a:r>
            <a:r>
              <a:rPr lang="fr-FR" sz="1200" b="1" dirty="0"/>
              <a:t> </a:t>
            </a:r>
            <a:r>
              <a:rPr lang="fr-FR" sz="1200" b="1" dirty="0" err="1"/>
              <a:t>accelerator</a:t>
            </a:r>
            <a:r>
              <a:rPr lang="fr-FR" sz="1200" b="1" dirty="0"/>
              <a:t> </a:t>
            </a:r>
            <a:endParaRPr lang="fr-FR" sz="1200" b="1" i="1" dirty="0">
              <a:solidFill>
                <a:srgbClr val="005490"/>
              </a:solidFill>
            </a:endParaRPr>
          </a:p>
          <a:p>
            <a:r>
              <a:rPr lang="fr-FR" sz="1200" dirty="0" err="1" smtClean="0"/>
              <a:t>A.Köhler</a:t>
            </a:r>
            <a:r>
              <a:rPr lang="fr-FR" sz="1200" dirty="0"/>
              <a:t>, J.P. Couperus, O. </a:t>
            </a:r>
            <a:r>
              <a:rPr lang="fr-FR" sz="1200" dirty="0" err="1"/>
              <a:t>Zarini</a:t>
            </a:r>
            <a:r>
              <a:rPr lang="fr-FR" sz="1200" dirty="0"/>
              <a:t>, A. </a:t>
            </a:r>
            <a:r>
              <a:rPr lang="fr-FR" sz="1200" dirty="0" err="1"/>
              <a:t>Jochmann</a:t>
            </a:r>
            <a:r>
              <a:rPr lang="fr-FR" sz="1200" dirty="0"/>
              <a:t>, A. </a:t>
            </a:r>
            <a:r>
              <a:rPr lang="fr-FR" sz="1200" dirty="0" err="1"/>
              <a:t>Irman</a:t>
            </a:r>
            <a:r>
              <a:rPr lang="fr-FR" sz="1200" dirty="0"/>
              <a:t>, U. </a:t>
            </a:r>
            <a:r>
              <a:rPr lang="fr-FR" sz="1200" dirty="0" err="1"/>
              <a:t>Schramm</a:t>
            </a:r>
            <a:r>
              <a:rPr lang="fr-FR" sz="1200" dirty="0"/>
              <a:t>, </a:t>
            </a:r>
            <a:r>
              <a:rPr lang="en-US" sz="1200" dirty="0"/>
              <a:t>Nuclear Instruments and Methods in </a:t>
            </a:r>
            <a:r>
              <a:rPr lang="en-US" sz="1200" dirty="0" smtClean="0"/>
              <a:t>Physics Research </a:t>
            </a:r>
            <a:r>
              <a:rPr lang="en-US" sz="1200" dirty="0"/>
              <a:t>A 829, 265-269 (2016), </a:t>
            </a:r>
            <a:r>
              <a:rPr lang="fr-FR" sz="1200" u="sng" dirty="0"/>
              <a:t>doi:10.1016/j.nima.</a:t>
            </a:r>
            <a:r>
              <a:rPr lang="fr-FR" sz="1200" u="sng" dirty="0" smtClean="0"/>
              <a:t>2016.02.03</a:t>
            </a:r>
            <a:endParaRPr lang="fr-FR" sz="1200" dirty="0"/>
          </a:p>
          <a:p>
            <a:r>
              <a:rPr lang="en-US" sz="1200" b="1" dirty="0" smtClean="0"/>
              <a:t>15 </a:t>
            </a:r>
            <a:r>
              <a:rPr lang="nl-NL" sz="1200" b="1" dirty="0" err="1"/>
              <a:t>Tomographic</a:t>
            </a:r>
            <a:r>
              <a:rPr lang="nl-NL" sz="1200" b="1" dirty="0"/>
              <a:t> </a:t>
            </a:r>
            <a:r>
              <a:rPr lang="nl-NL" sz="1200" b="1" dirty="0" err="1"/>
              <a:t>characterisation</a:t>
            </a:r>
            <a:r>
              <a:rPr lang="nl-NL" sz="1200" b="1" dirty="0"/>
              <a:t> of gas-jet targets </a:t>
            </a:r>
            <a:r>
              <a:rPr lang="nl-NL" sz="1200" b="1" dirty="0" err="1"/>
              <a:t>for</a:t>
            </a:r>
            <a:r>
              <a:rPr lang="nl-NL" sz="1200" b="1" dirty="0"/>
              <a:t> laser </a:t>
            </a:r>
            <a:r>
              <a:rPr lang="nl-NL" sz="1200" b="1" dirty="0" err="1"/>
              <a:t>wakefield</a:t>
            </a:r>
            <a:r>
              <a:rPr lang="nl-NL" sz="1200" b="1" dirty="0"/>
              <a:t> </a:t>
            </a:r>
            <a:r>
              <a:rPr lang="nl-NL" sz="1200" b="1" dirty="0" err="1"/>
              <a:t>acceleration</a:t>
            </a:r>
            <a:endParaRPr lang="fr-FR" sz="1200" dirty="0"/>
          </a:p>
          <a:p>
            <a:r>
              <a:rPr lang="nl-NL" sz="1200" dirty="0"/>
              <a:t> </a:t>
            </a:r>
            <a:r>
              <a:rPr lang="fr-FR" sz="1200" dirty="0"/>
              <a:t>J.P. Couperus, A. Köhler, T.A.W. </a:t>
            </a:r>
            <a:r>
              <a:rPr lang="fr-FR" sz="1200" dirty="0" err="1"/>
              <a:t>Wolterink</a:t>
            </a:r>
            <a:r>
              <a:rPr lang="fr-FR" sz="1200" dirty="0"/>
              <a:t>, A. </a:t>
            </a:r>
            <a:r>
              <a:rPr lang="fr-FR" sz="1200" dirty="0" err="1"/>
              <a:t>Jochmann</a:t>
            </a:r>
            <a:r>
              <a:rPr lang="fr-FR" sz="1200" dirty="0"/>
              <a:t>, O. </a:t>
            </a:r>
            <a:r>
              <a:rPr lang="fr-FR" sz="1200" dirty="0" err="1"/>
              <a:t>Zarini</a:t>
            </a:r>
            <a:r>
              <a:rPr lang="fr-FR" sz="1200" dirty="0"/>
              <a:t>, H.M.J. </a:t>
            </a:r>
            <a:r>
              <a:rPr lang="fr-FR" sz="1200" dirty="0" err="1"/>
              <a:t>Bastiaens</a:t>
            </a:r>
            <a:r>
              <a:rPr lang="fr-FR" sz="1200" dirty="0"/>
              <a:t>, K.J. </a:t>
            </a:r>
            <a:r>
              <a:rPr lang="fr-FR" sz="1200" dirty="0" err="1"/>
              <a:t>Boller</a:t>
            </a:r>
            <a:r>
              <a:rPr lang="fr-FR" sz="1200" dirty="0"/>
              <a:t>, A. </a:t>
            </a:r>
            <a:r>
              <a:rPr lang="fr-FR" sz="1200" dirty="0" err="1"/>
              <a:t>Irman</a:t>
            </a:r>
            <a:r>
              <a:rPr lang="fr-FR" sz="1200" dirty="0"/>
              <a:t>, U. </a:t>
            </a:r>
            <a:r>
              <a:rPr lang="fr-FR" sz="1200" dirty="0" err="1"/>
              <a:t>Schramm</a:t>
            </a:r>
            <a:r>
              <a:rPr lang="fr-FR" sz="1200" dirty="0"/>
              <a:t>, </a:t>
            </a:r>
            <a:r>
              <a:rPr lang="en-US" sz="1200" dirty="0"/>
              <a:t>Nuclear Instruments and Methods in Physics Research A, 830, 504-509 (2016), </a:t>
            </a:r>
            <a:r>
              <a:rPr lang="fr-FR" sz="1200" u="sng" dirty="0"/>
              <a:t>doi:10.1016/j.nima.2016.02.099</a:t>
            </a:r>
            <a:endParaRPr lang="fr-FR" sz="1200" dirty="0"/>
          </a:p>
          <a:p>
            <a:r>
              <a:rPr lang="fr-FR" sz="1200" b="1" dirty="0" smtClean="0"/>
              <a:t>16 </a:t>
            </a:r>
            <a:r>
              <a:rPr lang="fr-FR" sz="1200" b="1" dirty="0"/>
              <a:t>3D printing of </a:t>
            </a:r>
            <a:r>
              <a:rPr lang="fr-FR" sz="1200" b="1" dirty="0" err="1"/>
              <a:t>gas</a:t>
            </a:r>
            <a:r>
              <a:rPr lang="fr-FR" sz="1200" b="1" dirty="0"/>
              <a:t> jet </a:t>
            </a:r>
            <a:r>
              <a:rPr lang="fr-FR" sz="1200" b="1" dirty="0" err="1"/>
              <a:t>nozzles</a:t>
            </a:r>
            <a:r>
              <a:rPr lang="fr-FR" sz="1200" b="1" dirty="0"/>
              <a:t> for laser-plasma </a:t>
            </a:r>
            <a:r>
              <a:rPr lang="fr-FR" sz="1200" b="1" dirty="0" err="1"/>
              <a:t>accelerators</a:t>
            </a:r>
            <a:r>
              <a:rPr lang="fr-FR" sz="1200" b="1" dirty="0"/>
              <a:t> </a:t>
            </a:r>
            <a:endParaRPr lang="fr-FR" sz="1200" dirty="0"/>
          </a:p>
          <a:p>
            <a:r>
              <a:rPr lang="fr-FR" sz="1200" dirty="0" err="1" smtClean="0"/>
              <a:t>A.Döpp</a:t>
            </a:r>
            <a:r>
              <a:rPr lang="fr-FR" sz="1200" dirty="0"/>
              <a:t>, E. Guillaume, C. </a:t>
            </a:r>
            <a:r>
              <a:rPr lang="fr-FR" sz="1200" dirty="0" err="1"/>
              <a:t>Thaury</a:t>
            </a:r>
            <a:r>
              <a:rPr lang="fr-FR" sz="1200" dirty="0"/>
              <a:t>, J. Gautier, K. Ta </a:t>
            </a:r>
            <a:r>
              <a:rPr lang="fr-FR" sz="1200" dirty="0" err="1"/>
              <a:t>Phuoc</a:t>
            </a:r>
            <a:r>
              <a:rPr lang="fr-FR" sz="1200" dirty="0"/>
              <a:t>, and V. Malka, </a:t>
            </a:r>
            <a:r>
              <a:rPr lang="fr-FR" sz="1200" i="1" dirty="0" err="1"/>
              <a:t>Review</a:t>
            </a:r>
            <a:r>
              <a:rPr lang="fr-FR" sz="1200" i="1" dirty="0"/>
              <a:t> of </a:t>
            </a:r>
            <a:r>
              <a:rPr lang="fr-FR" sz="1200" i="1" dirty="0" err="1"/>
              <a:t>Scientific</a:t>
            </a:r>
            <a:r>
              <a:rPr lang="fr-FR" sz="1200" i="1" dirty="0"/>
              <a:t> Instruments</a:t>
            </a:r>
            <a:r>
              <a:rPr lang="fr-FR" sz="1200" dirty="0"/>
              <a:t> </a:t>
            </a:r>
            <a:r>
              <a:rPr lang="fr-FR" sz="1200" b="1" dirty="0"/>
              <a:t>87</a:t>
            </a:r>
            <a:r>
              <a:rPr lang="fr-FR" sz="1200" dirty="0"/>
              <a:t>, 073505 (2016), http://dx.doi.org/10.1063/</a:t>
            </a:r>
            <a:r>
              <a:rPr lang="fr-FR" sz="1200" dirty="0" smtClean="0"/>
              <a:t>1.4958649</a:t>
            </a:r>
          </a:p>
          <a:p>
            <a:r>
              <a:rPr lang="fr-FR" sz="1200" b="1" dirty="0" smtClean="0"/>
              <a:t>17 </a:t>
            </a:r>
            <a:r>
              <a:rPr lang="fr-FR" sz="1200" b="1" dirty="0"/>
              <a:t>Quasi-stable injection </a:t>
            </a:r>
            <a:r>
              <a:rPr lang="fr-FR" sz="1200" b="1" dirty="0" err="1"/>
              <a:t>channels</a:t>
            </a:r>
            <a:r>
              <a:rPr lang="fr-FR" sz="1200" b="1" dirty="0"/>
              <a:t> in a </a:t>
            </a:r>
            <a:r>
              <a:rPr lang="fr-FR" sz="1200" b="1" dirty="0" err="1"/>
              <a:t>wakefield</a:t>
            </a:r>
            <a:r>
              <a:rPr lang="fr-FR" sz="1200" b="1" dirty="0"/>
              <a:t> </a:t>
            </a:r>
            <a:r>
              <a:rPr lang="fr-FR" sz="1200" b="1" dirty="0" err="1"/>
              <a:t>accelerator</a:t>
            </a:r>
            <a:endParaRPr lang="fr-FR" sz="1200" dirty="0"/>
          </a:p>
          <a:p>
            <a:r>
              <a:rPr lang="fr-FR" sz="1200" dirty="0"/>
              <a:t>M. Wiltshire-</a:t>
            </a:r>
            <a:r>
              <a:rPr lang="fr-FR" sz="1200" dirty="0" err="1"/>
              <a:t>Turkay</a:t>
            </a:r>
            <a:r>
              <a:rPr lang="fr-FR" sz="1200" dirty="0"/>
              <a:t>, J. P. </a:t>
            </a:r>
            <a:r>
              <a:rPr lang="fr-FR" sz="1200" dirty="0" err="1"/>
              <a:t>Farmer</a:t>
            </a:r>
            <a:r>
              <a:rPr lang="fr-FR" sz="1200" dirty="0"/>
              <a:t>, A. </a:t>
            </a:r>
            <a:r>
              <a:rPr lang="fr-FR" sz="1200" dirty="0" err="1"/>
              <a:t>Pukhov</a:t>
            </a:r>
            <a:r>
              <a:rPr lang="fr-FR" sz="1200" dirty="0"/>
              <a:t>, Phys. Of Plasmas, 23, 5 053112 (2016), </a:t>
            </a:r>
            <a:r>
              <a:rPr lang="fr-FR" sz="1200" dirty="0" err="1"/>
              <a:t>doi</a:t>
            </a:r>
            <a:r>
              <a:rPr lang="fr-FR" sz="1200" dirty="0"/>
              <a:t> :10.1063/1.49508038</a:t>
            </a:r>
          </a:p>
          <a:p>
            <a:r>
              <a:rPr lang="fr-FR" sz="1200" b="1" dirty="0" smtClean="0"/>
              <a:t>18 </a:t>
            </a:r>
            <a:r>
              <a:rPr lang="fr-FR" sz="1200" b="1" dirty="0"/>
              <a:t>Raman amplification in the </a:t>
            </a:r>
            <a:r>
              <a:rPr lang="fr-FR" sz="1200" b="1" dirty="0" err="1"/>
              <a:t>coherent</a:t>
            </a:r>
            <a:r>
              <a:rPr lang="fr-FR" sz="1200" b="1" dirty="0"/>
              <a:t> </a:t>
            </a:r>
            <a:r>
              <a:rPr lang="fr-FR" sz="1200" b="1" dirty="0" err="1"/>
              <a:t>wave-breaking</a:t>
            </a:r>
            <a:r>
              <a:rPr lang="fr-FR" sz="1200" b="1" dirty="0"/>
              <a:t> </a:t>
            </a:r>
            <a:r>
              <a:rPr lang="fr-FR" sz="1200" b="1" dirty="0" err="1"/>
              <a:t>regime</a:t>
            </a:r>
            <a:endParaRPr lang="fr-FR" sz="1200" dirty="0"/>
          </a:p>
          <a:p>
            <a:r>
              <a:rPr lang="fr-FR" sz="1200" dirty="0"/>
              <a:t>J. P. </a:t>
            </a:r>
            <a:r>
              <a:rPr lang="fr-FR" sz="1200" dirty="0" err="1"/>
              <a:t>Farmer</a:t>
            </a:r>
            <a:r>
              <a:rPr lang="fr-FR" sz="1200" dirty="0"/>
              <a:t>, A. </a:t>
            </a:r>
            <a:r>
              <a:rPr lang="fr-FR" sz="1200" dirty="0" err="1"/>
              <a:t>Pukhov</a:t>
            </a:r>
            <a:r>
              <a:rPr lang="fr-FR" sz="1200" dirty="0"/>
              <a:t>, Phys. </a:t>
            </a:r>
            <a:r>
              <a:rPr lang="fr-FR" sz="1200" dirty="0" err="1"/>
              <a:t>Rev</a:t>
            </a:r>
            <a:r>
              <a:rPr lang="fr-FR" sz="1200" dirty="0"/>
              <a:t>. E, 92, 6 063109 (2015), </a:t>
            </a:r>
            <a:r>
              <a:rPr lang="fr-FR" sz="1200" dirty="0" err="1"/>
              <a:t>doi</a:t>
            </a:r>
            <a:r>
              <a:rPr lang="fr-FR" sz="1200" dirty="0"/>
              <a:t> :10.1103/PhysRevE.92.063109</a:t>
            </a:r>
          </a:p>
          <a:p>
            <a:r>
              <a:rPr lang="fr-FR" sz="1200" b="1" dirty="0" smtClean="0"/>
              <a:t>19 </a:t>
            </a:r>
            <a:r>
              <a:rPr lang="fr-FR" sz="1200" b="1" dirty="0" err="1"/>
              <a:t>Three</a:t>
            </a:r>
            <a:r>
              <a:rPr lang="fr-FR" sz="1200" b="1" dirty="0"/>
              <a:t> </a:t>
            </a:r>
            <a:r>
              <a:rPr lang="fr-FR" sz="1200" b="1" dirty="0" err="1"/>
              <a:t>electron</a:t>
            </a:r>
            <a:r>
              <a:rPr lang="fr-FR" sz="1200" b="1" dirty="0"/>
              <a:t> </a:t>
            </a:r>
            <a:r>
              <a:rPr lang="fr-FR" sz="1200" b="1" dirty="0" err="1"/>
              <a:t>beams</a:t>
            </a:r>
            <a:r>
              <a:rPr lang="fr-FR" sz="1200" b="1" dirty="0"/>
              <a:t> </a:t>
            </a:r>
            <a:r>
              <a:rPr lang="fr-FR" sz="1200" b="1" dirty="0" err="1"/>
              <a:t>from</a:t>
            </a:r>
            <a:r>
              <a:rPr lang="fr-FR" sz="1200" b="1" dirty="0"/>
              <a:t> a laser-plasma </a:t>
            </a:r>
            <a:r>
              <a:rPr lang="fr-FR" sz="1200" b="1" dirty="0" err="1"/>
              <a:t>wakefield</a:t>
            </a:r>
            <a:r>
              <a:rPr lang="fr-FR" sz="1200" b="1" dirty="0"/>
              <a:t> </a:t>
            </a:r>
            <a:r>
              <a:rPr lang="fr-FR" sz="1200" b="1" dirty="0" err="1"/>
              <a:t>accelerator</a:t>
            </a:r>
            <a:r>
              <a:rPr lang="fr-FR" sz="1200" b="1" dirty="0"/>
              <a:t> and the </a:t>
            </a:r>
            <a:r>
              <a:rPr lang="fr-FR" sz="1200" b="1" dirty="0" err="1"/>
              <a:t>energy</a:t>
            </a:r>
            <a:r>
              <a:rPr lang="fr-FR" sz="1200" b="1" dirty="0"/>
              <a:t> </a:t>
            </a:r>
            <a:r>
              <a:rPr lang="fr-FR" sz="1200" b="1" dirty="0" err="1"/>
              <a:t>apportioning</a:t>
            </a:r>
            <a:r>
              <a:rPr lang="fr-FR" sz="1200" b="1" dirty="0"/>
              <a:t> question</a:t>
            </a:r>
            <a:endParaRPr lang="fr-FR" sz="1200" dirty="0"/>
          </a:p>
          <a:p>
            <a:pPr lvl="0"/>
            <a:r>
              <a:rPr lang="fr-FR" sz="1200" dirty="0"/>
              <a:t>X. Yang, E. </a:t>
            </a:r>
            <a:r>
              <a:rPr lang="fr-FR" sz="1200" dirty="0" err="1"/>
              <a:t>Brunetti</a:t>
            </a:r>
            <a:r>
              <a:rPr lang="fr-FR" sz="1200" dirty="0"/>
              <a:t>, D. </a:t>
            </a:r>
            <a:r>
              <a:rPr lang="fr-FR" sz="1200" dirty="0" err="1"/>
              <a:t>Reboredo</a:t>
            </a:r>
            <a:r>
              <a:rPr lang="fr-FR" sz="1200" dirty="0"/>
              <a:t> Gil, G. H. </a:t>
            </a:r>
            <a:r>
              <a:rPr lang="fr-FR" sz="1200" dirty="0" err="1"/>
              <a:t>Welsh</a:t>
            </a:r>
            <a:r>
              <a:rPr lang="fr-FR" sz="1200" dirty="0"/>
              <a:t>, F. Y. Li, S. </a:t>
            </a:r>
            <a:r>
              <a:rPr lang="fr-FR" sz="1200" dirty="0" err="1"/>
              <a:t>Cipiccia</a:t>
            </a:r>
            <a:r>
              <a:rPr lang="fr-FR" sz="1200" dirty="0"/>
              <a:t>, B. </a:t>
            </a:r>
            <a:r>
              <a:rPr lang="fr-FR" sz="1200" dirty="0" err="1"/>
              <a:t>Ersfeld</a:t>
            </a:r>
            <a:r>
              <a:rPr lang="fr-FR" sz="1200" dirty="0"/>
              <a:t>, D. W. Grant, P. A. Grant,</a:t>
            </a:r>
          </a:p>
          <a:p>
            <a:pPr lvl="0"/>
            <a:r>
              <a:rPr lang="fr-FR" sz="1200" dirty="0"/>
              <a:t>M. R. Islam, M. P. Tooley, G. Vieux, S. M. Wiggins, Z. M. Sheng &amp; D. A. </a:t>
            </a:r>
            <a:r>
              <a:rPr lang="fr-FR" sz="1200" dirty="0" err="1"/>
              <a:t>Jaroszynski</a:t>
            </a:r>
            <a:r>
              <a:rPr lang="fr-FR" sz="1200" dirty="0"/>
              <a:t>, </a:t>
            </a:r>
            <a:r>
              <a:rPr lang="fr-FR" sz="1200" i="1" dirty="0" err="1"/>
              <a:t>Scientific</a:t>
            </a:r>
            <a:r>
              <a:rPr lang="fr-FR" sz="1200" i="1" dirty="0"/>
              <a:t> Reports</a:t>
            </a:r>
            <a:r>
              <a:rPr lang="fr-FR" sz="1200" dirty="0"/>
              <a:t> </a:t>
            </a:r>
            <a:r>
              <a:rPr lang="fr-FR" sz="1200" b="1" dirty="0"/>
              <a:t>7</a:t>
            </a:r>
            <a:r>
              <a:rPr lang="fr-FR" sz="1200" dirty="0"/>
              <a:t>, 43910 (2017), doi:10.1038/srep43910</a:t>
            </a:r>
          </a:p>
          <a:p>
            <a:pPr lvl="0"/>
            <a:r>
              <a:rPr lang="fr-FR" sz="1200" b="1" dirty="0" smtClean="0"/>
              <a:t>20 </a:t>
            </a:r>
            <a:r>
              <a:rPr lang="fr-FR" sz="1200" b="1" dirty="0" err="1"/>
              <a:t>Femtosecond</a:t>
            </a:r>
            <a:r>
              <a:rPr lang="fr-FR" sz="1200" b="1" dirty="0"/>
              <a:t> timing-</a:t>
            </a:r>
            <a:r>
              <a:rPr lang="fr-FR" sz="1200" b="1" dirty="0" err="1"/>
              <a:t>jitter</a:t>
            </a:r>
            <a:r>
              <a:rPr lang="fr-FR" sz="1200" b="1" dirty="0"/>
              <a:t> </a:t>
            </a:r>
            <a:r>
              <a:rPr lang="fr-FR" sz="1200" b="1" dirty="0" err="1"/>
              <a:t>between</a:t>
            </a:r>
            <a:r>
              <a:rPr lang="fr-FR" sz="1200" b="1" dirty="0"/>
              <a:t> </a:t>
            </a:r>
            <a:r>
              <a:rPr lang="fr-FR" sz="1200" b="1" dirty="0" err="1"/>
              <a:t>photo-cathode</a:t>
            </a:r>
            <a:r>
              <a:rPr lang="fr-FR" sz="1200" b="1" dirty="0"/>
              <a:t> laser and </a:t>
            </a:r>
            <a:r>
              <a:rPr lang="fr-FR" sz="1200" b="1" dirty="0" err="1"/>
              <a:t>ultrashort</a:t>
            </a:r>
            <a:r>
              <a:rPr lang="fr-FR" sz="1200" b="1" dirty="0"/>
              <a:t> </a:t>
            </a:r>
            <a:r>
              <a:rPr lang="fr-FR" sz="1200" b="1" dirty="0" err="1"/>
              <a:t>electron</a:t>
            </a:r>
            <a:r>
              <a:rPr lang="fr-FR" sz="1200" b="1" dirty="0"/>
              <a:t> </a:t>
            </a:r>
            <a:r>
              <a:rPr lang="fr-FR" sz="1200" b="1" dirty="0" err="1"/>
              <a:t>bunches</a:t>
            </a:r>
            <a:r>
              <a:rPr lang="fr-FR" sz="1200" b="1" dirty="0"/>
              <a:t> by </a:t>
            </a:r>
            <a:r>
              <a:rPr lang="fr-FR" sz="1200" b="1" dirty="0" err="1"/>
              <a:t>means</a:t>
            </a:r>
            <a:r>
              <a:rPr lang="fr-FR" sz="1200" b="1" dirty="0"/>
              <a:t> of </a:t>
            </a:r>
            <a:r>
              <a:rPr lang="fr-FR" sz="1200" b="1" dirty="0" err="1"/>
              <a:t>hybrid</a:t>
            </a:r>
            <a:r>
              <a:rPr lang="fr-FR" sz="1200" b="1" dirty="0"/>
              <a:t> compression</a:t>
            </a:r>
            <a:endParaRPr lang="fr-FR" sz="1200" dirty="0"/>
          </a:p>
          <a:p>
            <a:r>
              <a:rPr lang="fr-FR" sz="1200" dirty="0"/>
              <a:t>R. </a:t>
            </a:r>
            <a:r>
              <a:rPr lang="fr-FR" sz="1200" dirty="0" err="1"/>
              <a:t>Pompili</a:t>
            </a:r>
            <a:r>
              <a:rPr lang="fr-FR" sz="1200" dirty="0"/>
              <a:t>, M. P. </a:t>
            </a:r>
            <a:r>
              <a:rPr lang="fr-FR" sz="1200" dirty="0" err="1"/>
              <a:t>Anania</a:t>
            </a:r>
            <a:r>
              <a:rPr lang="fr-FR" sz="1200" dirty="0"/>
              <a:t>, M. </a:t>
            </a:r>
            <a:r>
              <a:rPr lang="fr-FR" sz="1200" dirty="0" err="1"/>
              <a:t>Bellaveglia</a:t>
            </a:r>
            <a:r>
              <a:rPr lang="fr-FR" sz="1200" dirty="0"/>
              <a:t>, A. </a:t>
            </a:r>
            <a:r>
              <a:rPr lang="fr-FR" sz="1200" dirty="0" err="1"/>
              <a:t>Biagioni</a:t>
            </a:r>
            <a:r>
              <a:rPr lang="fr-FR" sz="1200" dirty="0"/>
              <a:t>, G. </a:t>
            </a:r>
            <a:r>
              <a:rPr lang="fr-FR" sz="1200" dirty="0" err="1"/>
              <a:t>Castorina</a:t>
            </a:r>
            <a:r>
              <a:rPr lang="fr-FR" sz="1200" dirty="0"/>
              <a:t>, E. </a:t>
            </a:r>
            <a:r>
              <a:rPr lang="fr-FR" sz="1200" dirty="0" err="1"/>
              <a:t>Chiadroni</a:t>
            </a:r>
            <a:r>
              <a:rPr lang="fr-FR" sz="1200" dirty="0"/>
              <a:t>, A. </a:t>
            </a:r>
            <a:r>
              <a:rPr lang="fr-FR" sz="1200" dirty="0" err="1"/>
              <a:t>Cianchi</a:t>
            </a:r>
            <a:r>
              <a:rPr lang="fr-FR" sz="1200" dirty="0"/>
              <a:t>, M. </a:t>
            </a:r>
            <a:r>
              <a:rPr lang="fr-FR" sz="1200" dirty="0" err="1"/>
              <a:t>Croia</a:t>
            </a:r>
            <a:r>
              <a:rPr lang="fr-FR" sz="1200" dirty="0"/>
              <a:t>, D. Di </a:t>
            </a:r>
            <a:r>
              <a:rPr lang="fr-FR" sz="1200" dirty="0" err="1"/>
              <a:t>Giovenale</a:t>
            </a:r>
            <a:r>
              <a:rPr lang="fr-FR" sz="1200" dirty="0"/>
              <a:t>, M. </a:t>
            </a:r>
            <a:r>
              <a:rPr lang="fr-FR" sz="1200" dirty="0" err="1"/>
              <a:t>Ferrario</a:t>
            </a:r>
            <a:r>
              <a:rPr lang="fr-FR" sz="1200" dirty="0"/>
              <a:t>, F. </a:t>
            </a:r>
            <a:r>
              <a:rPr lang="fr-FR" sz="1200" dirty="0" err="1"/>
              <a:t>Filippi</a:t>
            </a:r>
            <a:r>
              <a:rPr lang="fr-FR" sz="1200" dirty="0"/>
              <a:t>, A. Gallo, G. Gatti, F. </a:t>
            </a:r>
            <a:r>
              <a:rPr lang="fr-FR" sz="1200" dirty="0" err="1"/>
              <a:t>Giorgianni</a:t>
            </a:r>
            <a:r>
              <a:rPr lang="fr-FR" sz="1200" dirty="0"/>
              <a:t>, A. </a:t>
            </a:r>
            <a:r>
              <a:rPr lang="fr-FR" sz="1200" dirty="0" err="1"/>
              <a:t>Giribono</a:t>
            </a:r>
            <a:r>
              <a:rPr lang="fr-FR" sz="1200" dirty="0"/>
              <a:t>, W. Li, S. </a:t>
            </a:r>
            <a:r>
              <a:rPr lang="fr-FR" sz="1200" dirty="0" err="1"/>
              <a:t>Lupi</a:t>
            </a:r>
            <a:r>
              <a:rPr lang="fr-FR" sz="1200" dirty="0"/>
              <a:t>, A. </a:t>
            </a:r>
            <a:r>
              <a:rPr lang="fr-FR" sz="1200" dirty="0" err="1"/>
              <a:t>Mostacci</a:t>
            </a:r>
            <a:r>
              <a:rPr lang="fr-FR" sz="1200" dirty="0"/>
              <a:t>, M. </a:t>
            </a:r>
            <a:r>
              <a:rPr lang="fr-FR" sz="1200" dirty="0" err="1"/>
              <a:t>Petrarca</a:t>
            </a:r>
            <a:r>
              <a:rPr lang="fr-FR" sz="1200" dirty="0"/>
              <a:t>, L. </a:t>
            </a:r>
            <a:r>
              <a:rPr lang="fr-FR" sz="1200" dirty="0" err="1"/>
              <a:t>Piersanti</a:t>
            </a:r>
            <a:r>
              <a:rPr lang="fr-FR" sz="1200" dirty="0"/>
              <a:t>, G. Di </a:t>
            </a:r>
            <a:r>
              <a:rPr lang="fr-FR" sz="1200" dirty="0" err="1"/>
              <a:t>Pirro</a:t>
            </a:r>
            <a:r>
              <a:rPr lang="fr-FR" sz="1200" dirty="0"/>
              <a:t>, S. Romeo, J. </a:t>
            </a:r>
            <a:r>
              <a:rPr lang="fr-FR" sz="1200" dirty="0" err="1"/>
              <a:t>Scifo</a:t>
            </a:r>
            <a:r>
              <a:rPr lang="fr-FR" sz="1200" dirty="0"/>
              <a:t>, V. </a:t>
            </a:r>
            <a:r>
              <a:rPr lang="fr-FR" sz="1200" dirty="0" err="1"/>
              <a:t>Shpakov</a:t>
            </a:r>
            <a:r>
              <a:rPr lang="fr-FR" sz="1200" dirty="0"/>
              <a:t>, C. </a:t>
            </a:r>
            <a:r>
              <a:rPr lang="fr-FR" sz="1200" dirty="0" err="1"/>
              <a:t>Vaccarezza</a:t>
            </a:r>
            <a:r>
              <a:rPr lang="fr-FR" sz="1200" dirty="0"/>
              <a:t> and F. Villa,  New J. Phys. 18 (2016) 083033</a:t>
            </a:r>
          </a:p>
          <a:p>
            <a:r>
              <a:rPr lang="fr-FR" sz="1200" b="1" dirty="0" smtClean="0"/>
              <a:t>21 </a:t>
            </a:r>
            <a:r>
              <a:rPr lang="fr-FR" sz="1200" b="1" dirty="0" err="1"/>
              <a:t>Experimental</a:t>
            </a:r>
            <a:r>
              <a:rPr lang="fr-FR" sz="1200" b="1" dirty="0"/>
              <a:t> </a:t>
            </a:r>
            <a:r>
              <a:rPr lang="fr-FR" sz="1200" b="1" dirty="0" err="1"/>
              <a:t>characterization</a:t>
            </a:r>
            <a:r>
              <a:rPr lang="fr-FR" sz="1200" b="1" dirty="0"/>
              <a:t> of active plasma </a:t>
            </a:r>
            <a:r>
              <a:rPr lang="fr-FR" sz="1200" b="1" dirty="0" err="1"/>
              <a:t>lensing</a:t>
            </a:r>
            <a:r>
              <a:rPr lang="fr-FR" sz="1200" b="1" dirty="0"/>
              <a:t> for </a:t>
            </a:r>
            <a:r>
              <a:rPr lang="fr-FR" sz="1200" b="1" dirty="0" err="1"/>
              <a:t>electron</a:t>
            </a:r>
            <a:r>
              <a:rPr lang="fr-FR" sz="1200" b="1" dirty="0"/>
              <a:t> </a:t>
            </a:r>
            <a:r>
              <a:rPr lang="fr-FR" sz="1200" b="1" dirty="0" err="1"/>
              <a:t>beams</a:t>
            </a:r>
            <a:r>
              <a:rPr lang="fr-FR" sz="1200" b="1" dirty="0"/>
              <a:t> </a:t>
            </a:r>
            <a:endParaRPr lang="fr-FR" sz="1200" dirty="0"/>
          </a:p>
          <a:p>
            <a:r>
              <a:rPr lang="fr-FR" sz="1200" dirty="0"/>
              <a:t>R. </a:t>
            </a:r>
            <a:r>
              <a:rPr lang="fr-FR" sz="1200" dirty="0" err="1"/>
              <a:t>Pompili</a:t>
            </a:r>
            <a:r>
              <a:rPr lang="fr-FR" sz="1200" dirty="0"/>
              <a:t>, M. P. </a:t>
            </a:r>
            <a:r>
              <a:rPr lang="fr-FR" sz="1200" dirty="0" err="1"/>
              <a:t>Anania</a:t>
            </a:r>
            <a:r>
              <a:rPr lang="fr-FR" sz="1200" dirty="0"/>
              <a:t>, M. </a:t>
            </a:r>
            <a:r>
              <a:rPr lang="fr-FR" sz="1200" dirty="0" err="1"/>
              <a:t>Bellaveglia</a:t>
            </a:r>
            <a:r>
              <a:rPr lang="fr-FR" sz="1200" dirty="0"/>
              <a:t>, A. </a:t>
            </a:r>
            <a:r>
              <a:rPr lang="fr-FR" sz="1200" dirty="0" err="1"/>
              <a:t>Biagioni</a:t>
            </a:r>
            <a:r>
              <a:rPr lang="fr-FR" sz="1200" dirty="0"/>
              <a:t>, S. Bini, F. </a:t>
            </a:r>
            <a:r>
              <a:rPr lang="fr-FR" sz="1200" dirty="0" err="1"/>
              <a:t>Bisesto</a:t>
            </a:r>
            <a:r>
              <a:rPr lang="fr-FR" sz="1200" dirty="0"/>
              <a:t>, E. </a:t>
            </a:r>
            <a:r>
              <a:rPr lang="fr-FR" sz="1200" dirty="0" err="1"/>
              <a:t>Brentegani</a:t>
            </a:r>
            <a:r>
              <a:rPr lang="fr-FR" sz="1200" dirty="0"/>
              <a:t>, G. </a:t>
            </a:r>
            <a:r>
              <a:rPr lang="fr-FR" sz="1200" dirty="0" err="1"/>
              <a:t>Castorina</a:t>
            </a:r>
            <a:r>
              <a:rPr lang="fr-FR" sz="1200" dirty="0"/>
              <a:t>, E. </a:t>
            </a:r>
            <a:r>
              <a:rPr lang="fr-FR" sz="1200" dirty="0" err="1"/>
              <a:t>Chiadroni</a:t>
            </a:r>
            <a:r>
              <a:rPr lang="fr-FR" sz="1200" dirty="0"/>
              <a:t>, A. </a:t>
            </a:r>
            <a:r>
              <a:rPr lang="fr-FR" sz="1200" dirty="0" err="1"/>
              <a:t>Cianchi</a:t>
            </a:r>
            <a:r>
              <a:rPr lang="fr-FR" sz="1200" dirty="0"/>
              <a:t>, M. </a:t>
            </a:r>
            <a:r>
              <a:rPr lang="fr-FR" sz="1200" dirty="0" err="1"/>
              <a:t>Croia</a:t>
            </a:r>
            <a:r>
              <a:rPr lang="fr-FR" sz="1200" dirty="0"/>
              <a:t>, D. Di </a:t>
            </a:r>
            <a:r>
              <a:rPr lang="fr-FR" sz="1200" dirty="0" err="1"/>
              <a:t>Giovenale</a:t>
            </a:r>
            <a:r>
              <a:rPr lang="fr-FR" sz="1200" dirty="0"/>
              <a:t>, M. </a:t>
            </a:r>
            <a:r>
              <a:rPr lang="fr-FR" sz="1200" dirty="0" err="1"/>
              <a:t>Ferrario</a:t>
            </a:r>
            <a:r>
              <a:rPr lang="fr-FR" sz="1200" dirty="0"/>
              <a:t>, F. </a:t>
            </a:r>
            <a:r>
              <a:rPr lang="fr-FR" sz="1200" dirty="0" err="1"/>
              <a:t>Filippi</a:t>
            </a:r>
            <a:r>
              <a:rPr lang="fr-FR" sz="1200" dirty="0"/>
              <a:t>, A. </a:t>
            </a:r>
            <a:r>
              <a:rPr lang="fr-FR" sz="1200" dirty="0" err="1"/>
              <a:t>Giribono</a:t>
            </a:r>
            <a:r>
              <a:rPr lang="fr-FR" sz="1200" dirty="0"/>
              <a:t>, V. </a:t>
            </a:r>
            <a:r>
              <a:rPr lang="fr-FR" sz="1200" dirty="0" err="1"/>
              <a:t>Lollo</a:t>
            </a:r>
            <a:r>
              <a:rPr lang="fr-FR" sz="1200" dirty="0"/>
              <a:t>, A. </a:t>
            </a:r>
            <a:r>
              <a:rPr lang="fr-FR" sz="1200" dirty="0" err="1"/>
              <a:t>Marocchino</a:t>
            </a:r>
            <a:r>
              <a:rPr lang="fr-FR" sz="1200" dirty="0"/>
              <a:t>, M. </a:t>
            </a:r>
            <a:r>
              <a:rPr lang="fr-FR" sz="1200" dirty="0" err="1"/>
              <a:t>Marongiu</a:t>
            </a:r>
            <a:r>
              <a:rPr lang="fr-FR" sz="1200" dirty="0"/>
              <a:t>, A. </a:t>
            </a:r>
            <a:r>
              <a:rPr lang="fr-FR" sz="1200" dirty="0" err="1"/>
              <a:t>Mostacci</a:t>
            </a:r>
            <a:r>
              <a:rPr lang="fr-FR" sz="1200" dirty="0"/>
              <a:t>, G. Di </a:t>
            </a:r>
            <a:r>
              <a:rPr lang="fr-FR" sz="1200" dirty="0" err="1"/>
              <a:t>Pirro</a:t>
            </a:r>
            <a:r>
              <a:rPr lang="fr-FR" sz="1200" dirty="0"/>
              <a:t>, S. Romeo, A. R. Rossi, J. </a:t>
            </a:r>
            <a:r>
              <a:rPr lang="fr-FR" sz="1200" dirty="0" err="1"/>
              <a:t>Scifo</a:t>
            </a:r>
            <a:r>
              <a:rPr lang="fr-FR" sz="1200" dirty="0"/>
              <a:t>, V. </a:t>
            </a:r>
            <a:r>
              <a:rPr lang="fr-FR" sz="1200" dirty="0" err="1"/>
              <a:t>Shpakov</a:t>
            </a:r>
            <a:r>
              <a:rPr lang="fr-FR" sz="1200" dirty="0"/>
              <a:t>, C. </a:t>
            </a:r>
            <a:r>
              <a:rPr lang="fr-FR" sz="1200" dirty="0" err="1"/>
              <a:t>Vaccarezza</a:t>
            </a:r>
            <a:r>
              <a:rPr lang="fr-FR" sz="1200" dirty="0"/>
              <a:t>, F. Villa, and A. </a:t>
            </a:r>
            <a:r>
              <a:rPr lang="fr-FR" sz="1200" dirty="0" err="1"/>
              <a:t>Zigler</a:t>
            </a:r>
            <a:r>
              <a:rPr lang="fr-FR" sz="1200" dirty="0"/>
              <a:t>, </a:t>
            </a:r>
            <a:r>
              <a:rPr lang="fr-FR" sz="1200" dirty="0" err="1"/>
              <a:t>Appl</a:t>
            </a:r>
            <a:r>
              <a:rPr lang="fr-FR" sz="1200" dirty="0"/>
              <a:t>. Phys. </a:t>
            </a:r>
            <a:r>
              <a:rPr lang="fr-FR" sz="1200" dirty="0" err="1"/>
              <a:t>Lett</a:t>
            </a:r>
            <a:r>
              <a:rPr lang="fr-FR" sz="1200" dirty="0"/>
              <a:t>. </a:t>
            </a:r>
            <a:r>
              <a:rPr lang="fr-FR" sz="1200" b="1" dirty="0"/>
              <a:t>110</a:t>
            </a:r>
            <a:r>
              <a:rPr lang="fr-FR" sz="1200" dirty="0"/>
              <a:t>, 104101 (2017); </a:t>
            </a:r>
            <a:r>
              <a:rPr lang="fr-FR" sz="1200" dirty="0" err="1"/>
              <a:t>doi</a:t>
            </a:r>
            <a:r>
              <a:rPr lang="fr-FR" sz="1200" dirty="0"/>
              <a:t>: 10.1063/1.4977894 </a:t>
            </a:r>
          </a:p>
          <a:p>
            <a:r>
              <a:rPr lang="fr-FR" sz="1200" dirty="0"/>
              <a:t> </a:t>
            </a:r>
          </a:p>
          <a:p>
            <a:r>
              <a:rPr lang="fr-FR" sz="1200" dirty="0"/>
              <a:t> </a:t>
            </a:r>
          </a:p>
          <a:p>
            <a:endParaRPr lang="fr-FR" sz="1200" dirty="0"/>
          </a:p>
          <a:p>
            <a:endParaRPr lang="fr-FR" sz="1200" dirty="0"/>
          </a:p>
        </p:txBody>
      </p:sp>
    </p:spTree>
    <p:extLst>
      <p:ext uri="{BB962C8B-B14F-4D97-AF65-F5344CB8AC3E}">
        <p14:creationId xmlns:p14="http://schemas.microsoft.com/office/powerpoint/2010/main" val="8921917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5943600" cy="1020762"/>
          </a:xfrm>
        </p:spPr>
        <p:txBody>
          <a:bodyPr/>
          <a:lstStyle/>
          <a:p>
            <a:r>
              <a:rPr lang="en-GB" sz="3600" dirty="0" smtClean="0">
                <a:solidFill>
                  <a:srgbClr val="005490"/>
                </a:solidFill>
              </a:rPr>
              <a:t>Milestones and Deliverables </a:t>
            </a:r>
            <a:endParaRPr lang="en-GB" sz="3600" dirty="0">
              <a:solidFill>
                <a:srgbClr val="00549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0130179"/>
              </p:ext>
            </p:extLst>
          </p:nvPr>
        </p:nvGraphicFramePr>
        <p:xfrm>
          <a:off x="381001" y="1447800"/>
          <a:ext cx="8458198" cy="5399237"/>
        </p:xfrm>
        <a:graphic>
          <a:graphicData uri="http://schemas.openxmlformats.org/drawingml/2006/table">
            <a:tbl>
              <a:tblPr firstRow="1" bandRow="1">
                <a:tableStyleId>{5C22544A-7EE6-4342-B048-85BDC9FD1C3A}</a:tableStyleId>
              </a:tblPr>
              <a:tblGrid>
                <a:gridCol w="1845425"/>
                <a:gridCol w="3998421"/>
                <a:gridCol w="1384069"/>
                <a:gridCol w="1230283"/>
              </a:tblGrid>
              <a:tr h="457200">
                <a:tc>
                  <a:txBody>
                    <a:bodyPr/>
                    <a:lstStyle/>
                    <a:p>
                      <a:r>
                        <a:rPr lang="en-GB" dirty="0" smtClean="0"/>
                        <a:t>Report no. (D/M)</a:t>
                      </a:r>
                      <a:endParaRPr lang="en-GB" dirty="0"/>
                    </a:p>
                  </a:txBody>
                  <a:tcPr/>
                </a:tc>
                <a:tc>
                  <a:txBody>
                    <a:bodyPr/>
                    <a:lstStyle/>
                    <a:p>
                      <a:r>
                        <a:rPr lang="en-GB" dirty="0" smtClean="0"/>
                        <a:t>Title</a:t>
                      </a:r>
                      <a:endParaRPr lang="en-GB" dirty="0"/>
                    </a:p>
                  </a:txBody>
                  <a:tcPr/>
                </a:tc>
                <a:tc>
                  <a:txBody>
                    <a:bodyPr/>
                    <a:lstStyle/>
                    <a:p>
                      <a:r>
                        <a:rPr lang="en-GB" dirty="0" smtClean="0"/>
                        <a:t>Due date</a:t>
                      </a:r>
                      <a:endParaRPr lang="en-GB" dirty="0"/>
                    </a:p>
                  </a:txBody>
                  <a:tcPr/>
                </a:tc>
                <a:tc>
                  <a:txBody>
                    <a:bodyPr/>
                    <a:lstStyle/>
                    <a:p>
                      <a:r>
                        <a:rPr lang="en-GB" dirty="0" smtClean="0"/>
                        <a:t>Status</a:t>
                      </a:r>
                      <a:endParaRPr lang="en-GB" dirty="0"/>
                    </a:p>
                  </a:txBody>
                  <a:tcPr/>
                </a:tc>
              </a:tr>
              <a:tr h="419178">
                <a:tc>
                  <a:txBody>
                    <a:bodyPr/>
                    <a:lstStyle/>
                    <a:p>
                      <a:pPr algn="l"/>
                      <a:r>
                        <a:rPr lang="en-GB" sz="1400" dirty="0" smtClean="0">
                          <a:solidFill>
                            <a:schemeClr val="tx1"/>
                          </a:solidFill>
                        </a:rPr>
                        <a:t>DL13.1</a:t>
                      </a:r>
                      <a:endParaRPr lang="en-GB" sz="1400"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Technical design report on ultra-fast longitudinal feedback for FLASH</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31.10.2014</a:t>
                      </a:r>
                    </a:p>
                    <a:p>
                      <a:endParaRPr lang="en-GB" sz="1400" dirty="0">
                        <a:solidFill>
                          <a:srgbClr val="000000"/>
                        </a:solidFill>
                      </a:endParaRPr>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Done</a:t>
                      </a:r>
                    </a:p>
                    <a:p>
                      <a:pPr indent="0" algn="ctr"/>
                      <a:endParaRPr lang="en-GB" sz="1400" dirty="0">
                        <a:solidFill>
                          <a:schemeClr val="tx1"/>
                        </a:solidFill>
                      </a:endParaRPr>
                    </a:p>
                  </a:txBody>
                  <a:tcPr anchor="ctr"/>
                </a:tc>
              </a:tr>
              <a:tr h="419178">
                <a:tc>
                  <a:txBody>
                    <a:bodyPr/>
                    <a:lstStyle/>
                    <a:p>
                      <a:pPr algn="l"/>
                      <a:r>
                        <a:rPr lang="en-GB" sz="1400" dirty="0" smtClean="0">
                          <a:solidFill>
                            <a:schemeClr val="tx1"/>
                          </a:solidFill>
                        </a:rPr>
                        <a:t>MS90</a:t>
                      </a:r>
                      <a:endParaRPr lang="en-GB" sz="1400" dirty="0">
                        <a:solidFill>
                          <a:schemeClr val="tx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rgbClr val="000000"/>
                          </a:solidFill>
                          <a:effectLst/>
                          <a:latin typeface="+mn-lt"/>
                          <a:ea typeface="+mn-ea"/>
                          <a:cs typeface="+mn-cs"/>
                        </a:rPr>
                        <a:t>Development and characterization of a new gas target system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31.10.2014</a:t>
                      </a:r>
                    </a:p>
                    <a:p>
                      <a:endParaRPr lang="en-GB" sz="1400" dirty="0">
                        <a:solidFill>
                          <a:srgbClr val="000000"/>
                        </a:solidFill>
                      </a:endParaRPr>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Done</a:t>
                      </a:r>
                    </a:p>
                  </a:txBody>
                  <a:tcPr anchor="ctr"/>
                </a:tc>
              </a:tr>
              <a:tr h="419178">
                <a:tc>
                  <a:txBody>
                    <a:bodyPr/>
                    <a:lstStyle/>
                    <a:p>
                      <a:pPr algn="l"/>
                      <a:r>
                        <a:rPr lang="en-GB" sz="1400" dirty="0" smtClean="0">
                          <a:solidFill>
                            <a:schemeClr val="tx1"/>
                          </a:solidFill>
                        </a:rPr>
                        <a:t>MS91</a:t>
                      </a:r>
                      <a:endParaRPr lang="en-GB" sz="1400" dirty="0">
                        <a:solidFill>
                          <a:schemeClr val="tx1"/>
                        </a:solidFill>
                      </a:endParaRPr>
                    </a:p>
                  </a:txBody>
                  <a:tcPr anchor="ctr"/>
                </a:tc>
                <a:tc>
                  <a:txBody>
                    <a:bodyPr/>
                    <a:lstStyle/>
                    <a:p>
                      <a:pPr algn="l" fontAlgn="ctr">
                        <a:lnSpc>
                          <a:spcPct val="100000"/>
                        </a:lnSpc>
                      </a:pPr>
                      <a:r>
                        <a:rPr lang="en-US" sz="1400" b="0" i="0" u="none" strike="noStrike" kern="1200" dirty="0" smtClean="0">
                          <a:solidFill>
                            <a:srgbClr val="000000"/>
                          </a:solidFill>
                          <a:effectLst/>
                          <a:latin typeface="+mn-lt"/>
                          <a:ea typeface="+mn-ea"/>
                          <a:cs typeface="+mn-cs"/>
                        </a:rPr>
                        <a:t>Simulation of SPS beam self-modulation in plasma with seeding by laser</a:t>
                      </a:r>
                      <a:endParaRPr lang="en-US" sz="1400" b="0" i="0" u="none" strike="noStrike" kern="1200" dirty="0">
                        <a:solidFill>
                          <a:srgbClr val="000000"/>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31.10.2014</a:t>
                      </a:r>
                    </a:p>
                    <a:p>
                      <a:endParaRPr lang="en-GB" sz="1400" dirty="0">
                        <a:solidFill>
                          <a:srgbClr val="000000"/>
                        </a:solidFill>
                      </a:endParaRPr>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Done</a:t>
                      </a:r>
                    </a:p>
                  </a:txBody>
                  <a:tcPr anchor="ctr"/>
                </a:tc>
              </a:tr>
              <a:tr h="419178">
                <a:tc>
                  <a:txBody>
                    <a:bodyPr/>
                    <a:lstStyle/>
                    <a:p>
                      <a:pPr marL="0" algn="l" defTabSz="914400" rtl="0" eaLnBrk="1" latinLnBrk="0" hangingPunct="1"/>
                      <a:r>
                        <a:rPr lang="en-GB" sz="1400" b="0" i="0" u="none" strike="noStrike" kern="1200" dirty="0" smtClean="0">
                          <a:solidFill>
                            <a:schemeClr val="tx1"/>
                          </a:solidFill>
                          <a:effectLst/>
                          <a:latin typeface="+mj-lt"/>
                          <a:ea typeface="+mn-ea"/>
                          <a:cs typeface="+mn-cs"/>
                        </a:rPr>
                        <a:t>DL13.2</a:t>
                      </a:r>
                      <a:endParaRPr lang="en-GB" sz="1400" b="0" i="0" u="none" strike="noStrike" kern="1200" dirty="0">
                        <a:solidFill>
                          <a:schemeClr val="tx1"/>
                        </a:solidFill>
                        <a:effectLst/>
                        <a:latin typeface="+mj-lt"/>
                        <a:ea typeface="+mn-ea"/>
                        <a:cs typeface="+mn-cs"/>
                      </a:endParaRP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kern="1200" dirty="0" smtClean="0">
                          <a:solidFill>
                            <a:srgbClr val="000000"/>
                          </a:solidFill>
                          <a:effectLst/>
                          <a:latin typeface="+mn-lt"/>
                          <a:ea typeface="+mn-ea"/>
                          <a:cs typeface="+mn-cs"/>
                        </a:rPr>
                        <a:t>Simulation of external injection into bubble</a:t>
                      </a:r>
                      <a:endParaRPr lang="en-US" sz="1400" dirty="0" smtClean="0">
                        <a:solidFill>
                          <a:srgbClr val="000000"/>
                        </a:solidFill>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31.04.2015</a:t>
                      </a:r>
                    </a:p>
                  </a:txBody>
                  <a:tcPr marL="9525" marR="9525" marT="9525" marB="0" anchor="ctr" anchorCtr="1"/>
                </a:tc>
                <a:tc>
                  <a:txBody>
                    <a:bodyPr/>
                    <a:lstStyle/>
                    <a:p>
                      <a:pPr indent="0" algn="ctr"/>
                      <a:r>
                        <a:rPr lang="en-GB" sz="1400" dirty="0" smtClean="0">
                          <a:solidFill>
                            <a:schemeClr val="tx1"/>
                          </a:solidFill>
                          <a:latin typeface="+mj-lt"/>
                        </a:rPr>
                        <a:t>Done</a:t>
                      </a:r>
                      <a:endParaRPr lang="en-GB" sz="1400" dirty="0">
                        <a:solidFill>
                          <a:schemeClr val="tx1"/>
                        </a:solidFill>
                        <a:latin typeface="+mj-lt"/>
                      </a:endParaRPr>
                    </a:p>
                  </a:txBody>
                  <a:tcPr anchor="ctr"/>
                </a:tc>
              </a:tr>
              <a:tr h="4191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dirty="0" smtClean="0">
                          <a:solidFill>
                            <a:schemeClr val="tx1"/>
                          </a:solidFill>
                          <a:effectLst/>
                          <a:latin typeface="+mn-lt"/>
                          <a:ea typeface="+mn-ea"/>
                          <a:cs typeface="+mn-cs"/>
                        </a:rPr>
                        <a:t>DL13.2</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kern="1200" dirty="0" smtClean="0">
                          <a:solidFill>
                            <a:srgbClr val="000000"/>
                          </a:solidFill>
                          <a:effectLst/>
                          <a:latin typeface="+mn-lt"/>
                          <a:ea typeface="+mn-ea"/>
                          <a:cs typeface="+mn-cs"/>
                        </a:rPr>
                        <a:t>Optimal realizable SPS configuration</a:t>
                      </a:r>
                      <a:endParaRPr lang="en-US" sz="1400" dirty="0" smtClean="0">
                        <a:solidFill>
                          <a:srgbClr val="000000"/>
                        </a:solidFill>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kern="1200" dirty="0" smtClean="0">
                          <a:solidFill>
                            <a:srgbClr val="000000"/>
                          </a:solidFill>
                          <a:effectLst/>
                          <a:latin typeface="+mn-lt"/>
                          <a:ea typeface="+mn-ea"/>
                          <a:cs typeface="+mn-cs"/>
                        </a:rPr>
                        <a:t>31.04.2015</a:t>
                      </a:r>
                    </a:p>
                  </a:txBody>
                  <a:tcPr marL="9525" marR="9525" marT="9525" marB="0" anchor="ctr" anchorCtr="1"/>
                </a:tc>
                <a:tc>
                  <a:txBody>
                    <a:bodyPr/>
                    <a:lstStyle/>
                    <a:p>
                      <a:pPr indent="0" algn="ctr"/>
                      <a:r>
                        <a:rPr lang="en-GB" sz="1400" dirty="0" smtClean="0">
                          <a:solidFill>
                            <a:schemeClr val="tx1"/>
                          </a:solidFill>
                          <a:latin typeface="+mj-lt"/>
                        </a:rPr>
                        <a:t>Done</a:t>
                      </a:r>
                      <a:endParaRPr lang="en-GB" sz="1400" dirty="0">
                        <a:solidFill>
                          <a:schemeClr val="tx1"/>
                        </a:solidFill>
                        <a:latin typeface="+mj-lt"/>
                      </a:endParaRPr>
                    </a:p>
                  </a:txBody>
                  <a:tcPr anchor="ctr"/>
                </a:tc>
              </a:tr>
              <a:tr h="419178">
                <a:tc>
                  <a:txBody>
                    <a:bodyPr/>
                    <a:lstStyle/>
                    <a:p>
                      <a:pPr marL="0" algn="l" defTabSz="914400" rtl="0" eaLnBrk="1" latinLnBrk="0" hangingPunct="1"/>
                      <a:r>
                        <a:rPr lang="en-US" sz="1400" b="0" i="0" u="none" strike="noStrike" kern="1200" dirty="0" smtClean="0">
                          <a:solidFill>
                            <a:schemeClr val="tx1"/>
                          </a:solidFill>
                          <a:effectLst/>
                          <a:latin typeface="+mj-lt"/>
                          <a:ea typeface="+mn-ea"/>
                          <a:cs typeface="+mn-cs"/>
                        </a:rPr>
                        <a:t> MS92 </a:t>
                      </a:r>
                      <a:endParaRPr lang="en-GB" sz="1400" b="0" i="0" u="none" strike="noStrike" kern="1200" dirty="0">
                        <a:solidFill>
                          <a:schemeClr val="tx1"/>
                        </a:solidFill>
                        <a:effectLst/>
                        <a:latin typeface="+mj-lt"/>
                        <a:ea typeface="+mn-ea"/>
                        <a:cs typeface="+mn-cs"/>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NRF </a:t>
                      </a:r>
                      <a:r>
                        <a:rPr lang="en-US" sz="1400" b="0" i="0" u="none" strike="noStrike" kern="1200" dirty="0">
                          <a:solidFill>
                            <a:srgbClr val="000000"/>
                          </a:solidFill>
                          <a:effectLst/>
                          <a:latin typeface="+mj-lt"/>
                          <a:ea typeface="+mn-ea"/>
                          <a:cs typeface="+mn-cs"/>
                        </a:rPr>
                        <a:t>operation established with closed beam based FB loop</a:t>
                      </a: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31.10.</a:t>
                      </a:r>
                      <a:r>
                        <a:rPr lang="en-GB" sz="1400" b="0" i="0" u="none" strike="noStrike" baseline="0" dirty="0" smtClean="0">
                          <a:solidFill>
                            <a:srgbClr val="000000"/>
                          </a:solidFill>
                          <a:effectLst/>
                          <a:latin typeface="+mj-lt"/>
                        </a:rPr>
                        <a:t> 2015</a:t>
                      </a:r>
                      <a:endParaRPr lang="en-GB" sz="1400" b="0" i="0" u="none" strike="noStrike" dirty="0" smtClean="0">
                        <a:solidFill>
                          <a:srgbClr val="000000"/>
                        </a:solidFill>
                        <a:effectLst/>
                        <a:latin typeface="+mj-lt"/>
                      </a:endParaRPr>
                    </a:p>
                  </a:txBody>
                  <a:tcPr marL="9525" marR="9525" marT="9525" marB="0" anchor="ctr" anchorCtr="1"/>
                </a:tc>
                <a:tc>
                  <a:txBody>
                    <a:bodyPr/>
                    <a:lstStyle/>
                    <a:p>
                      <a:pPr indent="0" algn="ctr"/>
                      <a:r>
                        <a:rPr lang="fr-FR" sz="1400" kern="1200" dirty="0" smtClean="0">
                          <a:solidFill>
                            <a:schemeClr val="tx1"/>
                          </a:solidFill>
                          <a:effectLst/>
                          <a:latin typeface="+mj-lt"/>
                          <a:ea typeface="+mn-ea"/>
                          <a:cs typeface="+mn-cs"/>
                        </a:rPr>
                        <a:t>=&gt;DL13.5</a:t>
                      </a:r>
                      <a:endParaRPr lang="en-GB" sz="1400" dirty="0">
                        <a:solidFill>
                          <a:schemeClr val="tx1"/>
                        </a:solidFill>
                        <a:latin typeface="+mj-lt"/>
                      </a:endParaRPr>
                    </a:p>
                  </a:txBody>
                  <a:tcPr anchor="ctr"/>
                </a:tc>
              </a:tr>
              <a:tr h="419178">
                <a:tc>
                  <a:txBody>
                    <a:bodyPr/>
                    <a:lstStyle/>
                    <a:p>
                      <a:pPr algn="l" fontAlgn="b"/>
                      <a:r>
                        <a:rPr lang="en-US" sz="1400" b="0" i="0" u="none" strike="noStrike" dirty="0" smtClean="0">
                          <a:solidFill>
                            <a:schemeClr val="tx1"/>
                          </a:solidFill>
                          <a:effectLst/>
                          <a:latin typeface="+mj-lt"/>
                        </a:rPr>
                        <a:t> MS93</a:t>
                      </a:r>
                      <a:endParaRPr lang="en-US" sz="1400" b="0" i="0" u="none" strike="noStrike" dirty="0">
                        <a:solidFill>
                          <a:schemeClr val="tx1"/>
                        </a:solidFill>
                        <a:effectLst/>
                        <a:latin typeface="+mj-lt"/>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Diagnostic </a:t>
                      </a:r>
                      <a:r>
                        <a:rPr lang="en-US" sz="1400" b="0" i="0" u="none" strike="noStrike" kern="1200" dirty="0">
                          <a:solidFill>
                            <a:srgbClr val="000000"/>
                          </a:solidFill>
                          <a:effectLst/>
                          <a:latin typeface="+mj-lt"/>
                          <a:ea typeface="+mn-ea"/>
                          <a:cs typeface="+mn-cs"/>
                        </a:rPr>
                        <a:t>system installed and performance determined</a:t>
                      </a: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31.10.</a:t>
                      </a:r>
                      <a:r>
                        <a:rPr lang="en-GB" sz="1400" b="0" i="0" u="none" strike="noStrike" baseline="0" dirty="0" smtClean="0">
                          <a:solidFill>
                            <a:srgbClr val="000000"/>
                          </a:solidFill>
                          <a:effectLst/>
                          <a:latin typeface="+mj-lt"/>
                        </a:rPr>
                        <a:t>2015</a:t>
                      </a:r>
                      <a:endParaRPr lang="en-GB" sz="1400" b="0" i="0" u="none" strike="noStrike" dirty="0" smtClean="0">
                        <a:solidFill>
                          <a:srgbClr val="000000"/>
                        </a:solidFill>
                        <a:effectLst/>
                        <a:latin typeface="+mj-lt"/>
                      </a:endParaRPr>
                    </a:p>
                  </a:txBody>
                  <a:tcPr marL="9525" marR="9525" marT="9525" marB="0" anchor="ctr" anchorCtr="1"/>
                </a:tc>
                <a:tc>
                  <a:txBody>
                    <a:bodyPr/>
                    <a:lstStyle/>
                    <a:p>
                      <a:pPr indent="0" algn="ctr"/>
                      <a:r>
                        <a:rPr lang="fr-CH" sz="1400" dirty="0" smtClean="0">
                          <a:solidFill>
                            <a:schemeClr val="tx1"/>
                          </a:solidFill>
                          <a:latin typeface="+mj-lt"/>
                        </a:rPr>
                        <a:t>Done</a:t>
                      </a:r>
                    </a:p>
                  </a:txBody>
                  <a:tcPr anchor="ctr"/>
                </a:tc>
              </a:tr>
              <a:tr h="419178">
                <a:tc>
                  <a:txBody>
                    <a:bodyPr/>
                    <a:lstStyle/>
                    <a:p>
                      <a:pPr algn="l" fontAlgn="b"/>
                      <a:r>
                        <a:rPr lang="en-US" sz="1400" b="0" i="0" u="none" strike="noStrike" dirty="0" smtClean="0">
                          <a:solidFill>
                            <a:schemeClr val="tx1"/>
                          </a:solidFill>
                          <a:effectLst/>
                          <a:latin typeface="+mj-lt"/>
                        </a:rPr>
                        <a:t> MS94</a:t>
                      </a:r>
                      <a:endParaRPr lang="en-US" sz="1400" b="0" i="0" u="none" strike="noStrike" dirty="0">
                        <a:solidFill>
                          <a:schemeClr val="tx1"/>
                        </a:solidFill>
                        <a:effectLst/>
                        <a:latin typeface="+mj-lt"/>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Simulation of modular plasma</a:t>
                      </a:r>
                      <a:r>
                        <a:rPr lang="en-US" sz="1400" b="0" i="0" u="none" strike="noStrike" kern="1200" baseline="0" dirty="0" smtClean="0">
                          <a:solidFill>
                            <a:srgbClr val="000000"/>
                          </a:solidFill>
                          <a:effectLst/>
                          <a:latin typeface="+mj-lt"/>
                          <a:ea typeface="+mn-ea"/>
                          <a:cs typeface="+mn-cs"/>
                        </a:rPr>
                        <a:t> configuration </a:t>
                      </a:r>
                      <a:endParaRPr lang="en-US" sz="1400" b="0" i="0" u="none" strike="noStrike" kern="1200" dirty="0">
                        <a:solidFill>
                          <a:srgbClr val="000000"/>
                        </a:solidFill>
                        <a:effectLst/>
                        <a:latin typeface="+mj-lt"/>
                        <a:ea typeface="+mn-ea"/>
                        <a:cs typeface="+mn-cs"/>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31.04.2016</a:t>
                      </a:r>
                    </a:p>
                  </a:txBody>
                  <a:tcPr marL="9525" marR="9525" marT="9525" marB="0" anchor="ctr" anchorCtr="1"/>
                </a:tc>
                <a:tc>
                  <a:txBody>
                    <a:bodyPr/>
                    <a:lstStyle/>
                    <a:p>
                      <a:pPr indent="0" algn="ctr"/>
                      <a:r>
                        <a:rPr lang="fr-CH" sz="1400" dirty="0" smtClean="0">
                          <a:solidFill>
                            <a:schemeClr val="tx1"/>
                          </a:solidFill>
                          <a:latin typeface="+mj-lt"/>
                        </a:rPr>
                        <a:t>Done</a:t>
                      </a:r>
                    </a:p>
                  </a:txBody>
                  <a:tcPr anchor="ctr"/>
                </a:tc>
              </a:tr>
              <a:tr h="419178">
                <a:tc>
                  <a:txBody>
                    <a:bodyPr/>
                    <a:lstStyle/>
                    <a:p>
                      <a:pPr algn="l" fontAlgn="b"/>
                      <a:r>
                        <a:rPr lang="en-US" sz="1400" b="0" i="0" u="none" strike="noStrike" dirty="0" smtClean="0">
                          <a:solidFill>
                            <a:schemeClr val="tx1"/>
                          </a:solidFill>
                          <a:effectLst/>
                          <a:latin typeface="+mj-lt"/>
                        </a:rPr>
                        <a:t> DL13.4</a:t>
                      </a:r>
                      <a:endParaRPr lang="en-US" sz="1400" b="0" i="0" u="none" strike="noStrike" dirty="0">
                        <a:solidFill>
                          <a:schemeClr val="tx1"/>
                        </a:solidFill>
                        <a:effectLst/>
                        <a:latin typeface="+mj-lt"/>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Experimental</a:t>
                      </a:r>
                      <a:r>
                        <a:rPr lang="en-US" sz="1400" b="0" i="0" u="none" strike="noStrike" kern="1200" baseline="0" dirty="0" smtClean="0">
                          <a:solidFill>
                            <a:srgbClr val="000000"/>
                          </a:solidFill>
                          <a:effectLst/>
                          <a:latin typeface="+mj-lt"/>
                          <a:ea typeface="+mn-ea"/>
                          <a:cs typeface="+mn-cs"/>
                        </a:rPr>
                        <a:t> characterization of e-beams</a:t>
                      </a:r>
                      <a:endParaRPr lang="en-US" sz="1400" b="0" i="0" u="none" strike="noStrike" kern="1200" dirty="0">
                        <a:solidFill>
                          <a:srgbClr val="000000"/>
                        </a:solidFill>
                        <a:effectLst/>
                        <a:latin typeface="+mj-lt"/>
                        <a:ea typeface="+mn-ea"/>
                        <a:cs typeface="+mn-cs"/>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31.04.2016</a:t>
                      </a:r>
                    </a:p>
                  </a:txBody>
                  <a:tcPr marL="9525" marR="9525" marT="9525" marB="0" anchor="ctr" anchorCtr="1"/>
                </a:tc>
                <a:tc>
                  <a:txBody>
                    <a:bodyPr/>
                    <a:lstStyle/>
                    <a:p>
                      <a:pPr indent="0" algn="ctr"/>
                      <a:r>
                        <a:rPr lang="fr-CH" sz="1400" dirty="0" smtClean="0">
                          <a:solidFill>
                            <a:schemeClr val="tx1"/>
                          </a:solidFill>
                          <a:latin typeface="+mj-lt"/>
                        </a:rPr>
                        <a:t>Done</a:t>
                      </a:r>
                    </a:p>
                  </a:txBody>
                  <a:tcPr anchor="ctr"/>
                </a:tc>
              </a:tr>
              <a:tr h="419178">
                <a:tc>
                  <a:txBody>
                    <a:bodyPr/>
                    <a:lstStyle/>
                    <a:p>
                      <a:pPr algn="l" fontAlgn="b"/>
                      <a:r>
                        <a:rPr lang="en-US" sz="1400" b="0" i="0" u="none" strike="noStrike" dirty="0" smtClean="0">
                          <a:solidFill>
                            <a:schemeClr val="tx1"/>
                          </a:solidFill>
                          <a:effectLst/>
                          <a:latin typeface="+mj-lt"/>
                        </a:rPr>
                        <a:t> DL13.5</a:t>
                      </a:r>
                      <a:endParaRPr lang="en-US" sz="1400" b="0" i="0" u="none" strike="noStrike" dirty="0">
                        <a:solidFill>
                          <a:schemeClr val="tx1"/>
                        </a:solidFill>
                        <a:effectLst/>
                        <a:latin typeface="+mj-lt"/>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FLASH</a:t>
                      </a:r>
                      <a:r>
                        <a:rPr lang="en-US" sz="1400" b="0" i="0" u="none" strike="noStrike" kern="1200" baseline="0" dirty="0" smtClean="0">
                          <a:solidFill>
                            <a:srgbClr val="000000"/>
                          </a:solidFill>
                          <a:effectLst/>
                          <a:latin typeface="+mj-lt"/>
                          <a:ea typeface="+mn-ea"/>
                          <a:cs typeface="+mn-cs"/>
                        </a:rPr>
                        <a:t> NRF cavity and FB system</a:t>
                      </a:r>
                      <a:endParaRPr lang="en-US" sz="1400" b="0" i="0" u="none" strike="noStrike" kern="1200" dirty="0">
                        <a:solidFill>
                          <a:srgbClr val="000000"/>
                        </a:solidFill>
                        <a:effectLst/>
                        <a:latin typeface="+mj-lt"/>
                        <a:ea typeface="+mn-ea"/>
                        <a:cs typeface="+mn-cs"/>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31.04.2017</a:t>
                      </a:r>
                    </a:p>
                  </a:txBody>
                  <a:tcPr marL="9525" marR="9525" marT="9525" marB="0" anchor="ctr" anchorCtr="1"/>
                </a:tc>
                <a:tc>
                  <a:txBody>
                    <a:bodyPr/>
                    <a:lstStyle/>
                    <a:p>
                      <a:pPr indent="0" algn="ctr"/>
                      <a:r>
                        <a:rPr lang="fr-FR" sz="1400" dirty="0" smtClean="0">
                          <a:solidFill>
                            <a:schemeClr val="tx1"/>
                          </a:solidFill>
                          <a:latin typeface="+mj-lt"/>
                        </a:rPr>
                        <a:t>On</a:t>
                      </a:r>
                      <a:r>
                        <a:rPr lang="fr-FR" sz="1400" baseline="0" dirty="0" smtClean="0">
                          <a:solidFill>
                            <a:schemeClr val="tx1"/>
                          </a:solidFill>
                          <a:latin typeface="+mj-lt"/>
                        </a:rPr>
                        <a:t> </a:t>
                      </a:r>
                      <a:r>
                        <a:rPr lang="fr-FR" sz="1400" baseline="0" dirty="0" err="1" smtClean="0">
                          <a:solidFill>
                            <a:schemeClr val="tx1"/>
                          </a:solidFill>
                          <a:latin typeface="+mj-lt"/>
                        </a:rPr>
                        <a:t>going</a:t>
                      </a:r>
                      <a:endParaRPr lang="fr-CH" sz="1400" dirty="0" smtClean="0">
                        <a:solidFill>
                          <a:schemeClr val="tx1"/>
                        </a:solidFill>
                        <a:latin typeface="+mj-lt"/>
                      </a:endParaRPr>
                    </a:p>
                  </a:txBody>
                  <a:tcPr anchor="ctr"/>
                </a:tc>
              </a:tr>
              <a:tr h="419178">
                <a:tc>
                  <a:txBody>
                    <a:bodyPr/>
                    <a:lstStyle/>
                    <a:p>
                      <a:pPr algn="l" fontAlgn="b"/>
                      <a:r>
                        <a:rPr lang="en-US" sz="1400" b="0" i="0" u="none" strike="noStrike" dirty="0" smtClean="0">
                          <a:solidFill>
                            <a:schemeClr val="tx1"/>
                          </a:solidFill>
                          <a:effectLst/>
                          <a:latin typeface="+mj-lt"/>
                        </a:rPr>
                        <a:t> DL13.6</a:t>
                      </a:r>
                      <a:endParaRPr lang="en-US" sz="1400" b="0" i="0" u="none" strike="noStrike" dirty="0">
                        <a:solidFill>
                          <a:schemeClr val="tx1"/>
                        </a:solidFill>
                        <a:effectLst/>
                        <a:latin typeface="+mj-lt"/>
                      </a:endParaRPr>
                    </a:p>
                  </a:txBody>
                  <a:tcPr marL="9525" marR="9525" marT="9525" marB="0" anchor="ctr"/>
                </a:tc>
                <a:tc>
                  <a:txBody>
                    <a:bodyPr/>
                    <a:lstStyle/>
                    <a:p>
                      <a:pPr algn="l" fontAlgn="b">
                        <a:lnSpc>
                          <a:spcPct val="100000"/>
                        </a:lnSpc>
                      </a:pPr>
                      <a:r>
                        <a:rPr lang="en-US" sz="1400" b="0" i="0" u="none" strike="noStrike" kern="1200" dirty="0" smtClean="0">
                          <a:solidFill>
                            <a:srgbClr val="000000"/>
                          </a:solidFill>
                          <a:effectLst/>
                          <a:latin typeface="+mj-lt"/>
                          <a:ea typeface="+mn-ea"/>
                          <a:cs typeface="+mn-cs"/>
                        </a:rPr>
                        <a:t> </a:t>
                      </a:r>
                      <a:r>
                        <a:rPr lang="en-US" sz="1400" b="0" i="0" u="none" strike="noStrike" kern="1200" baseline="0" dirty="0" smtClean="0">
                          <a:solidFill>
                            <a:srgbClr val="232329"/>
                          </a:solidFill>
                          <a:latin typeface="+mn-lt"/>
                          <a:ea typeface="+mn-ea"/>
                          <a:cs typeface="+mn-cs"/>
                        </a:rPr>
                        <a:t>Optimum beam-plasma configuration</a:t>
                      </a:r>
                      <a:endParaRPr lang="en-US" sz="1400" b="0" i="0" u="none" strike="noStrike" kern="1200" dirty="0">
                        <a:solidFill>
                          <a:srgbClr val="232329"/>
                        </a:solidFill>
                        <a:effectLst/>
                        <a:latin typeface="+mj-lt"/>
                        <a:ea typeface="+mn-ea"/>
                        <a:cs typeface="+mn-cs"/>
                      </a:endParaRPr>
                    </a:p>
                  </a:txBody>
                  <a:tcPr marL="9525" marR="9525" marT="9525"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j-lt"/>
                        </a:rPr>
                        <a:t>31.04.2017</a:t>
                      </a:r>
                    </a:p>
                  </a:txBody>
                  <a:tcPr marL="9525" marR="9525" marT="9525" marB="0" anchor="ctr" anchorCtr="1"/>
                </a:tc>
                <a:tc>
                  <a:txBody>
                    <a:bodyPr/>
                    <a:lstStyle/>
                    <a:p>
                      <a:pPr indent="0" algn="ctr"/>
                      <a:r>
                        <a:rPr lang="fr-FR" sz="1400" dirty="0" smtClean="0">
                          <a:solidFill>
                            <a:schemeClr val="tx1"/>
                          </a:solidFill>
                          <a:latin typeface="+mj-lt"/>
                        </a:rPr>
                        <a:t>O</a:t>
                      </a:r>
                      <a:r>
                        <a:rPr lang="fr-CH" sz="1400" dirty="0" smtClean="0">
                          <a:solidFill>
                            <a:schemeClr val="tx1"/>
                          </a:solidFill>
                          <a:latin typeface="+mj-lt"/>
                        </a:rPr>
                        <a:t>n going</a:t>
                      </a:r>
                    </a:p>
                  </a:txBody>
                  <a:tcPr anchor="ctr"/>
                </a:tc>
              </a:tr>
            </a:tbl>
          </a:graphicData>
        </a:graphic>
      </p:graphicFrame>
    </p:spTree>
    <p:extLst>
      <p:ext uri="{BB962C8B-B14F-4D97-AF65-F5344CB8AC3E}">
        <p14:creationId xmlns:p14="http://schemas.microsoft.com/office/powerpoint/2010/main" val="354006487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fr-FR" sz="3600" dirty="0" err="1"/>
              <a:t>Task</a:t>
            </a:r>
            <a:r>
              <a:rPr lang="fr-FR" sz="3600" dirty="0"/>
              <a:t> 13.1. Coordination and </a:t>
            </a:r>
            <a:r>
              <a:rPr lang="fr-FR" sz="3600" dirty="0" smtClean="0"/>
              <a:t>Communication: </a:t>
            </a:r>
            <a:r>
              <a:rPr lang="en-GB" sz="3600" dirty="0" smtClean="0"/>
              <a:t>Summary</a:t>
            </a:r>
            <a:endParaRPr lang="en-GB" sz="4000" dirty="0"/>
          </a:p>
        </p:txBody>
      </p:sp>
      <p:sp>
        <p:nvSpPr>
          <p:cNvPr id="3" name="Content Placeholder 2"/>
          <p:cNvSpPr>
            <a:spLocks noGrp="1"/>
          </p:cNvSpPr>
          <p:nvPr>
            <p:ph idx="1"/>
          </p:nvPr>
        </p:nvSpPr>
        <p:spPr>
          <a:xfrm>
            <a:off x="457200" y="1600200"/>
            <a:ext cx="8534400" cy="4525963"/>
          </a:xfrm>
        </p:spPr>
        <p:txBody>
          <a:bodyPr>
            <a:normAutofit/>
          </a:bodyPr>
          <a:lstStyle/>
          <a:p>
            <a:r>
              <a:rPr lang="en-GB" sz="2800" dirty="0" smtClean="0"/>
              <a:t>Publication of 48 scientific papers</a:t>
            </a:r>
          </a:p>
          <a:p>
            <a:r>
              <a:rPr lang="en-GB" sz="2800" dirty="0" smtClean="0"/>
              <a:t>21 publications in refereed journals in 2016-2017</a:t>
            </a:r>
          </a:p>
          <a:p>
            <a:r>
              <a:rPr lang="en-US" sz="2800" dirty="0" smtClean="0"/>
              <a:t>1 International workshop LPAW in Guadeloupe in 2015</a:t>
            </a:r>
          </a:p>
          <a:p>
            <a:r>
              <a:rPr lang="en-US" sz="2800" dirty="0" smtClean="0"/>
              <a:t>2 PhD prizes (John Dawson)</a:t>
            </a:r>
          </a:p>
          <a:p>
            <a:r>
              <a:rPr lang="en-US" sz="2800" dirty="0" smtClean="0"/>
              <a:t>4 communications in H2020 portal</a:t>
            </a:r>
          </a:p>
          <a:p>
            <a:r>
              <a:rPr lang="en-US" sz="2800" dirty="0" smtClean="0"/>
              <a:t>1 communication in Accelerator News</a:t>
            </a:r>
          </a:p>
          <a:p>
            <a:r>
              <a:rPr lang="en-US" sz="2800" dirty="0" smtClean="0"/>
              <a:t>6 ANAC2 meetings</a:t>
            </a:r>
            <a:endParaRPr lang="en-GB" sz="2800" dirty="0" smtClean="0"/>
          </a:p>
        </p:txBody>
      </p:sp>
    </p:spTree>
    <p:extLst>
      <p:ext uri="{BB962C8B-B14F-4D97-AF65-F5344CB8AC3E}">
        <p14:creationId xmlns:p14="http://schemas.microsoft.com/office/powerpoint/2010/main" val="3601195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Missions of ANAC2	</a:t>
            </a:r>
            <a:endParaRPr lang="en-GB" dirty="0"/>
          </a:p>
        </p:txBody>
      </p:sp>
      <p:sp>
        <p:nvSpPr>
          <p:cNvPr id="3" name="Content Placeholder 2"/>
          <p:cNvSpPr>
            <a:spLocks noGrp="1"/>
          </p:cNvSpPr>
          <p:nvPr>
            <p:ph idx="1"/>
          </p:nvPr>
        </p:nvSpPr>
        <p:spPr>
          <a:xfrm>
            <a:off x="381000" y="1524000"/>
            <a:ext cx="8382000" cy="5257800"/>
          </a:xfrm>
        </p:spPr>
        <p:txBody>
          <a:bodyPr>
            <a:normAutofit fontScale="25000" lnSpcReduction="20000"/>
          </a:bodyPr>
          <a:lstStyle/>
          <a:p>
            <a:pPr marL="0" indent="0">
              <a:buNone/>
            </a:pPr>
            <a:endParaRPr lang="en-GB" dirty="0" smtClean="0"/>
          </a:p>
          <a:p>
            <a:pPr marL="0" indent="0">
              <a:buNone/>
            </a:pPr>
            <a:r>
              <a:rPr lang="en-US" sz="5600" b="1" i="1" dirty="0" smtClean="0">
                <a:solidFill>
                  <a:srgbClr val="BFE4FF"/>
                </a:solidFill>
              </a:rPr>
              <a:t>The Anac2 team : </a:t>
            </a:r>
          </a:p>
          <a:p>
            <a:pPr marL="0" indent="0">
              <a:buNone/>
            </a:pPr>
            <a:r>
              <a:rPr lang="en-US" sz="5600" dirty="0" smtClean="0">
                <a:solidFill>
                  <a:srgbClr val="BFE4FF"/>
                </a:solidFill>
              </a:rPr>
              <a:t>8 </a:t>
            </a:r>
            <a:r>
              <a:rPr lang="en-US" sz="5600" dirty="0">
                <a:solidFill>
                  <a:srgbClr val="BFE4FF"/>
                </a:solidFill>
              </a:rPr>
              <a:t>contractors, CNRS, DESY, UDUS, HZDR, INFN, LUND, STRATH, </a:t>
            </a:r>
            <a:r>
              <a:rPr lang="en-US" sz="5600" dirty="0" smtClean="0">
                <a:solidFill>
                  <a:srgbClr val="BFE4FF"/>
                </a:solidFill>
              </a:rPr>
              <a:t>UCL</a:t>
            </a:r>
            <a:r>
              <a:rPr lang="en-US" sz="5600" dirty="0">
                <a:solidFill>
                  <a:srgbClr val="BFE4FF"/>
                </a:solidFill>
              </a:rPr>
              <a:t>+ One invited CERN</a:t>
            </a:r>
            <a:r>
              <a:rPr lang="en-US" sz="5600" dirty="0" smtClean="0">
                <a:solidFill>
                  <a:srgbClr val="BFE4FF"/>
                </a:solidFill>
              </a:rPr>
              <a:t>. </a:t>
            </a:r>
          </a:p>
          <a:p>
            <a:endParaRPr lang="en-US" sz="5600" dirty="0" smtClean="0">
              <a:solidFill>
                <a:srgbClr val="BFE4FF"/>
              </a:solidFill>
            </a:endParaRPr>
          </a:p>
          <a:p>
            <a:pPr marL="0" indent="0">
              <a:buNone/>
            </a:pPr>
            <a:r>
              <a:rPr lang="en-US" sz="5600" b="1" i="1" dirty="0">
                <a:solidFill>
                  <a:srgbClr val="BFE4FF"/>
                </a:solidFill>
              </a:rPr>
              <a:t>Task 13.1. Coordination and </a:t>
            </a:r>
            <a:r>
              <a:rPr lang="en-US" sz="5600" b="1" i="1" dirty="0" smtClean="0">
                <a:solidFill>
                  <a:srgbClr val="BFE4FF"/>
                </a:solidFill>
              </a:rPr>
              <a:t>Communication (V. </a:t>
            </a:r>
            <a:r>
              <a:rPr lang="en-US" sz="5600" b="1" i="1" dirty="0" err="1" smtClean="0">
                <a:solidFill>
                  <a:srgbClr val="BFE4FF"/>
                </a:solidFill>
              </a:rPr>
              <a:t>Malka</a:t>
            </a:r>
            <a:r>
              <a:rPr lang="en-US" sz="5600" b="1" i="1" dirty="0" smtClean="0">
                <a:solidFill>
                  <a:srgbClr val="BFE4FF"/>
                </a:solidFill>
              </a:rPr>
              <a:t>)</a:t>
            </a:r>
            <a:endParaRPr lang="en-US" sz="5600" b="1" i="1" dirty="0">
              <a:solidFill>
                <a:srgbClr val="BFE4FF"/>
              </a:solidFill>
            </a:endParaRPr>
          </a:p>
          <a:p>
            <a:pPr marL="0" indent="0">
              <a:buNone/>
            </a:pPr>
            <a:r>
              <a:rPr lang="en-US" sz="5600" dirty="0">
                <a:solidFill>
                  <a:srgbClr val="BFE4FF"/>
                </a:solidFill>
              </a:rPr>
              <a:t>• Coordination and scheduling of the WP tasks and WP budget follow-up</a:t>
            </a:r>
          </a:p>
          <a:p>
            <a:pPr marL="0" indent="0">
              <a:buNone/>
            </a:pPr>
            <a:r>
              <a:rPr lang="en-US" sz="5600" dirty="0">
                <a:solidFill>
                  <a:srgbClr val="BFE4FF"/>
                </a:solidFill>
              </a:rPr>
              <a:t>• Monitoring the work, informing the project management and participants within the JRA</a:t>
            </a:r>
          </a:p>
          <a:p>
            <a:pPr marL="0" indent="0">
              <a:buNone/>
            </a:pPr>
            <a:endParaRPr lang="en-US" sz="5600" b="1" i="1" dirty="0" smtClean="0"/>
          </a:p>
          <a:p>
            <a:pPr marL="0" indent="0">
              <a:buNone/>
            </a:pPr>
            <a:r>
              <a:rPr lang="en-US" sz="5600" b="1" i="1" dirty="0" smtClean="0"/>
              <a:t>Task </a:t>
            </a:r>
            <a:r>
              <a:rPr lang="en-US" sz="5600" b="1" i="1" dirty="0"/>
              <a:t>13.2. Achievement of high brightness electron beam with laser plasma </a:t>
            </a:r>
            <a:r>
              <a:rPr lang="en-US" sz="5600" b="1" i="1" dirty="0" smtClean="0"/>
              <a:t>accelerators (O. </a:t>
            </a:r>
            <a:r>
              <a:rPr lang="en-US" sz="5600" b="1" i="1" dirty="0" err="1" smtClean="0"/>
              <a:t>Lundh</a:t>
            </a:r>
            <a:r>
              <a:rPr lang="en-US" sz="5600" b="1" i="1" dirty="0" smtClean="0"/>
              <a:t>)</a:t>
            </a:r>
            <a:endParaRPr lang="en-US" sz="5600" b="1" i="1" dirty="0"/>
          </a:p>
          <a:p>
            <a:pPr marL="0" indent="0">
              <a:buNone/>
            </a:pPr>
            <a:r>
              <a:rPr lang="en-US" sz="5600" dirty="0"/>
              <a:t>• Feasibility study of external injection done at INFN and HFZD</a:t>
            </a:r>
          </a:p>
          <a:p>
            <a:pPr marL="0" indent="0">
              <a:buNone/>
            </a:pPr>
            <a:r>
              <a:rPr lang="en-US" sz="5600" dirty="0"/>
              <a:t>• Optical injection done at LOA and LLC</a:t>
            </a:r>
          </a:p>
          <a:p>
            <a:pPr marL="0" indent="0">
              <a:buNone/>
            </a:pPr>
            <a:r>
              <a:rPr lang="en-US" sz="5600" dirty="0"/>
              <a:t>• Two stage laser plasma accelerator done at STRATH</a:t>
            </a:r>
          </a:p>
          <a:p>
            <a:pPr marL="0" indent="0">
              <a:buNone/>
            </a:pPr>
            <a:endParaRPr lang="it-IT" sz="5600" b="1" i="1" dirty="0" smtClean="0"/>
          </a:p>
          <a:p>
            <a:pPr marL="0" indent="0">
              <a:buNone/>
            </a:pPr>
            <a:r>
              <a:rPr lang="it-IT" sz="5600" b="1" i="1" dirty="0" smtClean="0">
                <a:solidFill>
                  <a:srgbClr val="BFE4FF"/>
                </a:solidFill>
              </a:rPr>
              <a:t>Task </a:t>
            </a:r>
            <a:r>
              <a:rPr lang="it-IT" sz="5600" b="1" i="1" dirty="0">
                <a:solidFill>
                  <a:srgbClr val="BFE4FF"/>
                </a:solidFill>
              </a:rPr>
              <a:t>13.3. Ultra-fast </a:t>
            </a:r>
            <a:r>
              <a:rPr lang="it-IT" sz="5600" b="1" i="1" dirty="0" err="1">
                <a:solidFill>
                  <a:srgbClr val="BFE4FF"/>
                </a:solidFill>
              </a:rPr>
              <a:t>accelerator</a:t>
            </a:r>
            <a:r>
              <a:rPr lang="it-IT" sz="5600" b="1" i="1" dirty="0">
                <a:solidFill>
                  <a:srgbClr val="BFE4FF"/>
                </a:solidFill>
              </a:rPr>
              <a:t> </a:t>
            </a:r>
            <a:r>
              <a:rPr lang="it-IT" sz="5600" b="1" i="1" dirty="0" smtClean="0">
                <a:solidFill>
                  <a:srgbClr val="BFE4FF"/>
                </a:solidFill>
              </a:rPr>
              <a:t>science (H. </a:t>
            </a:r>
            <a:r>
              <a:rPr lang="it-IT" sz="5600" b="1" i="1" dirty="0" err="1" smtClean="0">
                <a:solidFill>
                  <a:srgbClr val="BFE4FF"/>
                </a:solidFill>
              </a:rPr>
              <a:t>Schlarb</a:t>
            </a:r>
            <a:r>
              <a:rPr lang="it-IT" sz="5600" b="1" i="1" dirty="0" smtClean="0">
                <a:solidFill>
                  <a:srgbClr val="BFE4FF"/>
                </a:solidFill>
              </a:rPr>
              <a:t>)</a:t>
            </a:r>
            <a:endParaRPr lang="it-IT" sz="5600" b="1" i="1" dirty="0">
              <a:solidFill>
                <a:srgbClr val="BFE4FF"/>
              </a:solidFill>
            </a:endParaRPr>
          </a:p>
          <a:p>
            <a:pPr marL="0" indent="0">
              <a:buNone/>
            </a:pPr>
            <a:r>
              <a:rPr lang="en-US" sz="5600" dirty="0">
                <a:solidFill>
                  <a:srgbClr val="BFE4FF"/>
                </a:solidFill>
              </a:rPr>
              <a:t>• Digital intra-bunch-train feedback for femtosecond arrival-time control of electron bunches</a:t>
            </a:r>
          </a:p>
          <a:p>
            <a:pPr marL="0" indent="0">
              <a:buNone/>
            </a:pPr>
            <a:r>
              <a:rPr lang="en-US" sz="5600" dirty="0">
                <a:solidFill>
                  <a:srgbClr val="BFE4FF"/>
                </a:solidFill>
              </a:rPr>
              <a:t>• Determine opportunistic effects causing slow and fast femtosecond bunch arrival time variations at FLASH</a:t>
            </a:r>
          </a:p>
          <a:p>
            <a:pPr marL="0" indent="0">
              <a:buNone/>
            </a:pPr>
            <a:r>
              <a:rPr lang="en-US" sz="5600" dirty="0">
                <a:solidFill>
                  <a:srgbClr val="BFE4FF"/>
                </a:solidFill>
              </a:rPr>
              <a:t>• Further improvements of the low level RF regulation system for pulse superconducting accelerators towards</a:t>
            </a:r>
          </a:p>
          <a:p>
            <a:pPr marL="0" indent="0">
              <a:buNone/>
            </a:pPr>
            <a:r>
              <a:rPr lang="en-US" sz="5600" dirty="0">
                <a:solidFill>
                  <a:srgbClr val="BFE4FF"/>
                </a:solidFill>
              </a:rPr>
              <a:t>2e-5 field instability</a:t>
            </a:r>
          </a:p>
          <a:p>
            <a:pPr marL="0" indent="0">
              <a:buNone/>
            </a:pPr>
            <a:endParaRPr lang="en-US" sz="5600" b="1" i="1" dirty="0" smtClean="0">
              <a:solidFill>
                <a:srgbClr val="BFE4FF"/>
              </a:solidFill>
            </a:endParaRPr>
          </a:p>
          <a:p>
            <a:pPr marL="0" indent="0">
              <a:buNone/>
            </a:pPr>
            <a:r>
              <a:rPr lang="en-US" sz="5600" b="1" i="1" dirty="0" smtClean="0">
                <a:solidFill>
                  <a:srgbClr val="BFE4FF"/>
                </a:solidFill>
              </a:rPr>
              <a:t>Task </a:t>
            </a:r>
            <a:r>
              <a:rPr lang="en-US" sz="5600" b="1" i="1" dirty="0">
                <a:solidFill>
                  <a:srgbClr val="BFE4FF"/>
                </a:solidFill>
              </a:rPr>
              <a:t>13.4. Modulation of long </a:t>
            </a:r>
            <a:r>
              <a:rPr lang="en-US" sz="5600" b="1" i="1" dirty="0" smtClean="0">
                <a:solidFill>
                  <a:srgbClr val="BFE4FF"/>
                </a:solidFill>
              </a:rPr>
              <a:t>plasmas (M. Wing)</a:t>
            </a:r>
            <a:endParaRPr lang="en-US" sz="5600" b="1" i="1" dirty="0">
              <a:solidFill>
                <a:srgbClr val="BFE4FF"/>
              </a:solidFill>
            </a:endParaRPr>
          </a:p>
          <a:p>
            <a:pPr marL="0" indent="0">
              <a:buNone/>
            </a:pPr>
            <a:r>
              <a:rPr lang="en-US" sz="5600" dirty="0">
                <a:solidFill>
                  <a:srgbClr val="BFE4FF"/>
                </a:solidFill>
              </a:rPr>
              <a:t>• Concept for plasma cells for beam acceleration with a length of equal or above 10m</a:t>
            </a:r>
          </a:p>
          <a:p>
            <a:pPr marL="0" indent="0">
              <a:buNone/>
            </a:pPr>
            <a:r>
              <a:rPr lang="en-US" sz="5600" dirty="0">
                <a:solidFill>
                  <a:srgbClr val="BFE4FF"/>
                </a:solidFill>
              </a:rPr>
              <a:t>• Understand instabilities and modulations in long plasma, driver and accelerated beam</a:t>
            </a:r>
          </a:p>
          <a:p>
            <a:pPr marL="0" indent="0">
              <a:buNone/>
            </a:pPr>
            <a:r>
              <a:rPr lang="en-US" sz="5600" dirty="0">
                <a:solidFill>
                  <a:srgbClr val="BFE4FF"/>
                </a:solidFill>
              </a:rPr>
              <a:t>• Prototyping and development of diagnostics for long plasma cells to be used in CERN experiment testing</a:t>
            </a:r>
          </a:p>
          <a:p>
            <a:pPr marL="0" indent="0">
              <a:buNone/>
            </a:pPr>
            <a:r>
              <a:rPr lang="en-US" sz="5600" dirty="0">
                <a:solidFill>
                  <a:srgbClr val="BFE4FF"/>
                </a:solidFill>
              </a:rPr>
              <a:t>proton-driven plasma </a:t>
            </a:r>
            <a:r>
              <a:rPr lang="en-US" sz="5600" dirty="0" err="1">
                <a:solidFill>
                  <a:srgbClr val="BFE4FF"/>
                </a:solidFill>
              </a:rPr>
              <a:t>wakefield</a:t>
            </a:r>
            <a:r>
              <a:rPr lang="en-US" sz="5600" dirty="0">
                <a:solidFill>
                  <a:srgbClr val="BFE4FF"/>
                </a:solidFill>
              </a:rPr>
              <a:t> acceleration</a:t>
            </a:r>
          </a:p>
          <a:p>
            <a:pPr marL="0" indent="0">
              <a:buNone/>
            </a:pPr>
            <a:endParaRPr lang="en-GB" sz="3300" dirty="0"/>
          </a:p>
        </p:txBody>
      </p:sp>
      <p:sp>
        <p:nvSpPr>
          <p:cNvPr id="4" name="ZoneTexte 3"/>
          <p:cNvSpPr txBox="1"/>
          <p:nvPr/>
        </p:nvSpPr>
        <p:spPr>
          <a:xfrm>
            <a:off x="1961444" y="2737556"/>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4134464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en-GB" sz="3600" dirty="0"/>
              <a:t>Conundrum: What happens to the laser energy in a LWFA?</a:t>
            </a:r>
            <a:endParaRPr lang="en-GB" sz="4000" dirty="0"/>
          </a:p>
        </p:txBody>
      </p:sp>
      <p:sp>
        <p:nvSpPr>
          <p:cNvPr id="3" name="Content Placeholder 2"/>
          <p:cNvSpPr>
            <a:spLocks noGrp="1"/>
          </p:cNvSpPr>
          <p:nvPr>
            <p:ph idx="1"/>
          </p:nvPr>
        </p:nvSpPr>
        <p:spPr>
          <a:xfrm>
            <a:off x="228600" y="1600201"/>
            <a:ext cx="4419600" cy="4191000"/>
          </a:xfrm>
        </p:spPr>
        <p:txBody>
          <a:bodyPr>
            <a:normAutofit/>
          </a:bodyPr>
          <a:lstStyle/>
          <a:p>
            <a:pPr marL="457200" indent="-457200"/>
            <a:r>
              <a:rPr lang="en-GB" sz="1800" b="1" dirty="0"/>
              <a:t>100s </a:t>
            </a:r>
            <a:r>
              <a:rPr lang="en-GB" sz="1800" b="1" dirty="0" err="1"/>
              <a:t>keV</a:t>
            </a:r>
            <a:r>
              <a:rPr lang="en-GB" sz="1800" b="1" dirty="0"/>
              <a:t> </a:t>
            </a:r>
            <a:r>
              <a:rPr lang="en-GB" sz="1800" dirty="0"/>
              <a:t>electrons in backward direction</a:t>
            </a:r>
          </a:p>
          <a:p>
            <a:pPr marL="457200" indent="-457200"/>
            <a:r>
              <a:rPr lang="en-GB" sz="1800" b="1" dirty="0"/>
              <a:t>1-2 MeV </a:t>
            </a:r>
            <a:r>
              <a:rPr lang="en-GB" sz="1800" dirty="0"/>
              <a:t>beam with </a:t>
            </a:r>
            <a:r>
              <a:rPr lang="en-GB" sz="1800" b="1" dirty="0"/>
              <a:t>10s </a:t>
            </a:r>
            <a:r>
              <a:rPr lang="en-GB" sz="1800" b="1" dirty="0" err="1"/>
              <a:t>nC</a:t>
            </a:r>
            <a:r>
              <a:rPr lang="en-GB" sz="1800" b="1" dirty="0"/>
              <a:t> </a:t>
            </a:r>
            <a:r>
              <a:rPr lang="en-GB" sz="1800" dirty="0"/>
              <a:t>in forward direction in a </a:t>
            </a:r>
            <a:r>
              <a:rPr lang="en-GB" sz="1800" b="1" dirty="0"/>
              <a:t>30-40</a:t>
            </a:r>
            <a:r>
              <a:rPr lang="en-GB" sz="1800" b="1" dirty="0">
                <a:sym typeface="Symbol" panose="05050102010706020507" pitchFamily="18" charset="2"/>
              </a:rPr>
              <a:t></a:t>
            </a:r>
            <a:r>
              <a:rPr lang="en-GB" sz="1800" dirty="0"/>
              <a:t> opening angle</a:t>
            </a:r>
          </a:p>
          <a:p>
            <a:pPr marL="457200" indent="-457200"/>
            <a:r>
              <a:rPr lang="en-GB" sz="1800" b="1" dirty="0" smtClean="0"/>
              <a:t>1-10 MeV</a:t>
            </a:r>
            <a:r>
              <a:rPr lang="en-GB" sz="1800" dirty="0" smtClean="0"/>
              <a:t>, </a:t>
            </a:r>
            <a:r>
              <a:rPr lang="en-GB" sz="1800" b="1" dirty="0" smtClean="0"/>
              <a:t>5-10 </a:t>
            </a:r>
            <a:r>
              <a:rPr lang="en-GB" sz="1800" b="1" dirty="0" err="1" smtClean="0"/>
              <a:t>nC</a:t>
            </a:r>
            <a:r>
              <a:rPr lang="en-GB" sz="1800" b="1" dirty="0" smtClean="0"/>
              <a:t> </a:t>
            </a:r>
            <a:r>
              <a:rPr lang="en-GB" sz="1800" dirty="0" smtClean="0"/>
              <a:t>beam fills the cone – </a:t>
            </a:r>
            <a:r>
              <a:rPr lang="en-GB" sz="1800" dirty="0" smtClean="0">
                <a:solidFill>
                  <a:srgbClr val="FF0000"/>
                </a:solidFill>
              </a:rPr>
              <a:t>forming a halo around the higher energy (</a:t>
            </a:r>
            <a:r>
              <a:rPr lang="en-GB" sz="1800" b="1" dirty="0" smtClean="0">
                <a:solidFill>
                  <a:srgbClr val="FF0000"/>
                </a:solidFill>
              </a:rPr>
              <a:t>100s MeV</a:t>
            </a:r>
            <a:r>
              <a:rPr lang="en-GB" sz="1800" dirty="0" smtClean="0">
                <a:solidFill>
                  <a:srgbClr val="FF0000"/>
                </a:solidFill>
              </a:rPr>
              <a:t>) beam</a:t>
            </a:r>
            <a:endParaRPr lang="en-GB" sz="2800" dirty="0" smtClean="0"/>
          </a:p>
        </p:txBody>
      </p:sp>
      <p:pic>
        <p:nvPicPr>
          <p:cNvPr id="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3642" y="6172200"/>
            <a:ext cx="630358"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Picture 1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6267089"/>
            <a:ext cx="1233129" cy="590911"/>
          </a:xfrm>
          <a:prstGeom prst="rect">
            <a:avLst/>
          </a:prstGeom>
          <a:solidFill>
            <a:schemeClr val="accent1"/>
          </a:solidFill>
          <a:ln>
            <a:noFill/>
          </a:ln>
          <a:extLst/>
        </p:spPr>
      </p:pic>
      <p:pic>
        <p:nvPicPr>
          <p:cNvPr id="6" name="Picture 4" descr="http://www.scapa.ac.uk/wp-content/uploads/2012/10/homepage-header56.jpg"/>
          <p:cNvPicPr>
            <a:picLocks noChangeAspect="1" noChangeArrowheads="1"/>
          </p:cNvPicPr>
          <p:nvPr/>
        </p:nvPicPr>
        <p:blipFill rotWithShape="1">
          <a:blip r:embed="rId4">
            <a:extLst>
              <a:ext uri="{28A0092B-C50C-407E-A947-70E740481C1C}">
                <a14:useLocalDpi xmlns:a14="http://schemas.microsoft.com/office/drawing/2010/main" val="0"/>
              </a:ext>
            </a:extLst>
          </a:blip>
          <a:srcRect r="11445"/>
          <a:stretch/>
        </p:blipFill>
        <p:spPr bwMode="auto">
          <a:xfrm>
            <a:off x="3505200" y="6400800"/>
            <a:ext cx="3505200" cy="42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ight Arrow 4"/>
          <p:cNvSpPr/>
          <p:nvPr/>
        </p:nvSpPr>
        <p:spPr bwMode="auto">
          <a:xfrm>
            <a:off x="317595" y="4809955"/>
            <a:ext cx="432048" cy="216024"/>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8" name="Right Arrow 9"/>
          <p:cNvSpPr/>
          <p:nvPr/>
        </p:nvSpPr>
        <p:spPr bwMode="auto">
          <a:xfrm rot="12097828">
            <a:off x="880057" y="4514653"/>
            <a:ext cx="432048" cy="216024"/>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9" name="Right Arrow 10"/>
          <p:cNvSpPr/>
          <p:nvPr/>
        </p:nvSpPr>
        <p:spPr bwMode="auto">
          <a:xfrm rot="8692891">
            <a:off x="899340" y="5050084"/>
            <a:ext cx="432048" cy="216024"/>
          </a:xfrm>
          <a:prstGeom prst="right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0" name="Right Arrow 11"/>
          <p:cNvSpPr/>
          <p:nvPr/>
        </p:nvSpPr>
        <p:spPr bwMode="auto">
          <a:xfrm rot="19508235">
            <a:off x="1836744" y="4471298"/>
            <a:ext cx="774280" cy="191628"/>
          </a:xfrm>
          <a:prstGeom prst="rightArrow">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1" name="Right Arrow 12"/>
          <p:cNvSpPr/>
          <p:nvPr/>
        </p:nvSpPr>
        <p:spPr bwMode="auto">
          <a:xfrm rot="1617162">
            <a:off x="1865761" y="5082734"/>
            <a:ext cx="774280" cy="191628"/>
          </a:xfrm>
          <a:prstGeom prst="rightArrow">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2" name="Right Arrow 14"/>
          <p:cNvSpPr/>
          <p:nvPr/>
        </p:nvSpPr>
        <p:spPr bwMode="auto">
          <a:xfrm>
            <a:off x="2223884" y="4802702"/>
            <a:ext cx="1795930" cy="128644"/>
          </a:xfrm>
          <a:prstGeom prst="rightArrow">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pitchFamily="18" charset="0"/>
            </a:endParaRPr>
          </a:p>
        </p:txBody>
      </p:sp>
      <p:sp>
        <p:nvSpPr>
          <p:cNvPr id="13" name="Right Arrow 15"/>
          <p:cNvSpPr/>
          <p:nvPr/>
        </p:nvSpPr>
        <p:spPr bwMode="auto">
          <a:xfrm>
            <a:off x="4536256" y="4824186"/>
            <a:ext cx="617818" cy="85675"/>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4" name="TextBox 16"/>
          <p:cNvSpPr txBox="1"/>
          <p:nvPr/>
        </p:nvSpPr>
        <p:spPr>
          <a:xfrm>
            <a:off x="215776" y="4519214"/>
            <a:ext cx="684803" cy="369332"/>
          </a:xfrm>
          <a:prstGeom prst="rect">
            <a:avLst/>
          </a:prstGeom>
          <a:noFill/>
        </p:spPr>
        <p:txBody>
          <a:bodyPr wrap="none" rtlCol="0">
            <a:spAutoFit/>
          </a:bodyPr>
          <a:lstStyle/>
          <a:p>
            <a:r>
              <a:rPr lang="en-GB" dirty="0" smtClean="0"/>
              <a:t>laser</a:t>
            </a:r>
            <a:endParaRPr lang="en-GB" dirty="0"/>
          </a:p>
        </p:txBody>
      </p:sp>
      <p:sp>
        <p:nvSpPr>
          <p:cNvPr id="15" name="TextBox 19"/>
          <p:cNvSpPr txBox="1"/>
          <p:nvPr/>
        </p:nvSpPr>
        <p:spPr>
          <a:xfrm>
            <a:off x="2147786" y="4516053"/>
            <a:ext cx="1524374" cy="646331"/>
          </a:xfrm>
          <a:prstGeom prst="rect">
            <a:avLst/>
          </a:prstGeom>
          <a:noFill/>
        </p:spPr>
        <p:txBody>
          <a:bodyPr wrap="square" rtlCol="0">
            <a:spAutoFit/>
          </a:bodyPr>
          <a:lstStyle/>
          <a:p>
            <a:r>
              <a:rPr lang="en-GB" dirty="0" smtClean="0"/>
              <a:t>High energy electrons</a:t>
            </a:r>
            <a:endParaRPr lang="en-GB" dirty="0"/>
          </a:p>
        </p:txBody>
      </p:sp>
      <p:sp>
        <p:nvSpPr>
          <p:cNvPr id="16" name="TextBox 20"/>
          <p:cNvSpPr txBox="1"/>
          <p:nvPr/>
        </p:nvSpPr>
        <p:spPr>
          <a:xfrm>
            <a:off x="4191000" y="4495800"/>
            <a:ext cx="1152127" cy="646331"/>
          </a:xfrm>
          <a:prstGeom prst="rect">
            <a:avLst/>
          </a:prstGeom>
          <a:noFill/>
        </p:spPr>
        <p:txBody>
          <a:bodyPr wrap="square" rtlCol="0">
            <a:spAutoFit/>
          </a:bodyPr>
          <a:lstStyle/>
          <a:p>
            <a:r>
              <a:rPr lang="en-GB" dirty="0" smtClean="0"/>
              <a:t>Depleted laser</a:t>
            </a:r>
            <a:endParaRPr lang="en-GB" dirty="0"/>
          </a:p>
        </p:txBody>
      </p:sp>
      <p:sp>
        <p:nvSpPr>
          <p:cNvPr id="17" name="TextBox 21"/>
          <p:cNvSpPr txBox="1"/>
          <p:nvPr/>
        </p:nvSpPr>
        <p:spPr>
          <a:xfrm>
            <a:off x="1047927" y="4664987"/>
            <a:ext cx="928459" cy="369332"/>
          </a:xfrm>
          <a:prstGeom prst="rect">
            <a:avLst/>
          </a:prstGeom>
          <a:noFill/>
        </p:spPr>
        <p:txBody>
          <a:bodyPr wrap="none" rtlCol="0">
            <a:spAutoFit/>
          </a:bodyPr>
          <a:lstStyle/>
          <a:p>
            <a:r>
              <a:rPr lang="en-GB" dirty="0" smtClean="0"/>
              <a:t>plasma</a:t>
            </a:r>
            <a:endParaRPr lang="en-GB" dirty="0"/>
          </a:p>
        </p:txBody>
      </p:sp>
      <p:sp>
        <p:nvSpPr>
          <p:cNvPr id="18" name="Rectangle 17"/>
          <p:cNvSpPr/>
          <p:nvPr/>
        </p:nvSpPr>
        <p:spPr>
          <a:xfrm>
            <a:off x="685800" y="5791200"/>
            <a:ext cx="6172200" cy="369332"/>
          </a:xfrm>
          <a:prstGeom prst="rect">
            <a:avLst/>
          </a:prstGeom>
        </p:spPr>
        <p:txBody>
          <a:bodyPr wrap="square">
            <a:spAutoFit/>
          </a:bodyPr>
          <a:lstStyle/>
          <a:p>
            <a:r>
              <a:rPr lang="en-GB" dirty="0"/>
              <a:t>X. Yang, E. </a:t>
            </a:r>
            <a:r>
              <a:rPr lang="en-GB" dirty="0" err="1"/>
              <a:t>Brunetti</a:t>
            </a:r>
            <a:r>
              <a:rPr lang="en-GB" dirty="0"/>
              <a:t> et al., Scientific Reports 2017</a:t>
            </a:r>
          </a:p>
        </p:txBody>
      </p:sp>
      <p:sp>
        <p:nvSpPr>
          <p:cNvPr id="19" name="ZoneTexte 18"/>
          <p:cNvSpPr txBox="1"/>
          <p:nvPr/>
        </p:nvSpPr>
        <p:spPr>
          <a:xfrm>
            <a:off x="5257800" y="1600200"/>
            <a:ext cx="3505200" cy="3416320"/>
          </a:xfrm>
          <a:prstGeom prst="rect">
            <a:avLst/>
          </a:prstGeom>
          <a:noFill/>
        </p:spPr>
        <p:txBody>
          <a:bodyPr wrap="square" rtlCol="0">
            <a:spAutoFit/>
          </a:bodyPr>
          <a:lstStyle/>
          <a:p>
            <a:pPr marL="457200" indent="-457200">
              <a:buFont typeface="Arial" panose="020B0604020202020204" pitchFamily="34" charset="0"/>
              <a:buChar char="•"/>
            </a:pPr>
            <a:r>
              <a:rPr lang="en-GB" dirty="0"/>
              <a:t>1 J, 30 </a:t>
            </a:r>
            <a:r>
              <a:rPr lang="en-GB" dirty="0" err="1"/>
              <a:t>fs</a:t>
            </a:r>
            <a:r>
              <a:rPr lang="en-GB" dirty="0"/>
              <a:t> laser</a:t>
            </a:r>
          </a:p>
          <a:p>
            <a:pPr marL="457200" indent="-457200">
              <a:buFont typeface="Arial" panose="020B0604020202020204" pitchFamily="34" charset="0"/>
              <a:buChar char="•"/>
            </a:pPr>
            <a:r>
              <a:rPr lang="en-GB" dirty="0"/>
              <a:t>Up to </a:t>
            </a:r>
            <a:r>
              <a:rPr lang="en-GB" b="1" dirty="0"/>
              <a:t>50%</a:t>
            </a:r>
            <a:r>
              <a:rPr lang="en-GB" dirty="0"/>
              <a:t> delivered to plasma wave</a:t>
            </a:r>
          </a:p>
          <a:p>
            <a:pPr marL="457200" indent="-457200">
              <a:buFont typeface="Arial" panose="020B0604020202020204" pitchFamily="34" charset="0"/>
              <a:buChar char="•"/>
            </a:pPr>
            <a:r>
              <a:rPr lang="en-GB" b="1" dirty="0"/>
              <a:t>5-10%</a:t>
            </a:r>
            <a:r>
              <a:rPr lang="en-GB" dirty="0"/>
              <a:t> of laser energy transferred to side electrons</a:t>
            </a:r>
          </a:p>
          <a:p>
            <a:pPr marL="457200" indent="-457200">
              <a:buFont typeface="Arial" panose="020B0604020202020204" pitchFamily="34" charset="0"/>
              <a:buChar char="•"/>
            </a:pPr>
            <a:r>
              <a:rPr lang="en-GB" b="1" dirty="0"/>
              <a:t>0.1 – 1 </a:t>
            </a:r>
            <a:r>
              <a:rPr lang="en-GB" b="1" dirty="0" err="1"/>
              <a:t>ps</a:t>
            </a:r>
            <a:r>
              <a:rPr lang="en-GB" b="1" dirty="0"/>
              <a:t> </a:t>
            </a:r>
            <a:r>
              <a:rPr lang="en-GB" dirty="0"/>
              <a:t>bunch </a:t>
            </a:r>
            <a:r>
              <a:rPr lang="en-GB" dirty="0" smtClean="0"/>
              <a:t>duration</a:t>
            </a: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r>
              <a:rPr lang="en-GB" dirty="0"/>
              <a:t>Peak current can be extremely high </a:t>
            </a:r>
            <a:r>
              <a:rPr lang="en-GB" b="1" dirty="0"/>
              <a:t>(&gt;10 kA</a:t>
            </a:r>
            <a:r>
              <a:rPr lang="en-GB" dirty="0"/>
              <a:t>)</a:t>
            </a:r>
          </a:p>
          <a:p>
            <a:pPr marL="457200" indent="-457200">
              <a:buFont typeface="Arial" panose="020B0604020202020204" pitchFamily="34" charset="0"/>
              <a:buChar char="•"/>
            </a:pPr>
            <a:r>
              <a:rPr lang="en-GB" dirty="0">
                <a:solidFill>
                  <a:srgbClr val="FF0000"/>
                </a:solidFill>
              </a:rPr>
              <a:t>Consequences for capillary staged LWFA</a:t>
            </a:r>
          </a:p>
          <a:p>
            <a:endParaRPr lang="fr-FR" dirty="0"/>
          </a:p>
        </p:txBody>
      </p:sp>
    </p:spTree>
    <p:extLst>
      <p:ext uri="{BB962C8B-B14F-4D97-AF65-F5344CB8AC3E}">
        <p14:creationId xmlns:p14="http://schemas.microsoft.com/office/powerpoint/2010/main" val="375630026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en-GB" sz="3600" dirty="0"/>
              <a:t>Side electron experiment: energy spectra and imaging</a:t>
            </a:r>
            <a:endParaRPr lang="en-GB" sz="4000" dirty="0"/>
          </a:p>
        </p:txBody>
      </p:sp>
      <p:pic>
        <p:nvPicPr>
          <p:cNvPr id="4" name="Picture 5"/>
          <p:cNvPicPr>
            <a:picLocks noGrp="1" noChangeAspect="1"/>
          </p:cNvPicPr>
          <p:nvPr>
            <p:ph idx="1"/>
          </p:nvPr>
        </p:nvPicPr>
        <p:blipFill rotWithShape="1">
          <a:blip r:embed="rId2"/>
          <a:srcRect t="1968" b="1968"/>
          <a:stretch/>
        </p:blipFill>
        <p:spPr>
          <a:xfrm>
            <a:off x="914400" y="1600200"/>
            <a:ext cx="7391400" cy="3276599"/>
          </a:xfrm>
          <a:prstGeom prst="rect">
            <a:avLst/>
          </a:prstGeom>
        </p:spPr>
      </p:pic>
      <p:pic>
        <p:nvPicPr>
          <p:cNvPr id="5" name="Picture 8"/>
          <p:cNvPicPr>
            <a:picLocks noChangeAspect="1"/>
          </p:cNvPicPr>
          <p:nvPr/>
        </p:nvPicPr>
        <p:blipFill rotWithShape="1">
          <a:blip r:embed="rId3"/>
          <a:srcRect l="8453" t="6678" r="5343" b="13187"/>
          <a:stretch/>
        </p:blipFill>
        <p:spPr>
          <a:xfrm>
            <a:off x="762000" y="4800601"/>
            <a:ext cx="3733800" cy="1659466"/>
          </a:xfrm>
          <a:prstGeom prst="rect">
            <a:avLst/>
          </a:prstGeom>
        </p:spPr>
      </p:pic>
      <p:sp>
        <p:nvSpPr>
          <p:cNvPr id="10" name="Rectangle 9"/>
          <p:cNvSpPr/>
          <p:nvPr/>
        </p:nvSpPr>
        <p:spPr>
          <a:xfrm>
            <a:off x="457200" y="4343400"/>
            <a:ext cx="7467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 name="TextBox 9"/>
          <p:cNvSpPr txBox="1"/>
          <p:nvPr/>
        </p:nvSpPr>
        <p:spPr>
          <a:xfrm>
            <a:off x="2255487" y="4499858"/>
            <a:ext cx="1089592" cy="369332"/>
          </a:xfrm>
          <a:prstGeom prst="rect">
            <a:avLst/>
          </a:prstGeom>
          <a:noFill/>
        </p:spPr>
        <p:txBody>
          <a:bodyPr wrap="square" rtlCol="0">
            <a:spAutoFit/>
          </a:bodyPr>
          <a:lstStyle/>
          <a:p>
            <a:r>
              <a:rPr lang="en-GB" dirty="0" smtClean="0"/>
              <a:t>20 shots</a:t>
            </a:r>
            <a:endParaRPr lang="en-GB" dirty="0"/>
          </a:p>
        </p:txBody>
      </p:sp>
      <p:sp>
        <p:nvSpPr>
          <p:cNvPr id="7" name="TextBox 10"/>
          <p:cNvSpPr txBox="1"/>
          <p:nvPr/>
        </p:nvSpPr>
        <p:spPr>
          <a:xfrm>
            <a:off x="3842643" y="4499858"/>
            <a:ext cx="1080120" cy="369332"/>
          </a:xfrm>
          <a:prstGeom prst="rect">
            <a:avLst/>
          </a:prstGeom>
          <a:noFill/>
        </p:spPr>
        <p:txBody>
          <a:bodyPr wrap="square" rtlCol="0">
            <a:spAutoFit/>
          </a:bodyPr>
          <a:lstStyle/>
          <a:p>
            <a:r>
              <a:rPr lang="en-GB" dirty="0" smtClean="0"/>
              <a:t>1 shot</a:t>
            </a:r>
            <a:endParaRPr lang="en-GB" dirty="0"/>
          </a:p>
        </p:txBody>
      </p:sp>
      <p:sp>
        <p:nvSpPr>
          <p:cNvPr id="8" name="TextBox 11"/>
          <p:cNvSpPr txBox="1"/>
          <p:nvPr/>
        </p:nvSpPr>
        <p:spPr>
          <a:xfrm>
            <a:off x="838200" y="4191000"/>
            <a:ext cx="1541745" cy="646331"/>
          </a:xfrm>
          <a:prstGeom prst="rect">
            <a:avLst/>
          </a:prstGeom>
          <a:noFill/>
        </p:spPr>
        <p:txBody>
          <a:bodyPr wrap="square" rtlCol="0">
            <a:spAutoFit/>
          </a:bodyPr>
          <a:lstStyle/>
          <a:p>
            <a:r>
              <a:rPr lang="en-GB" dirty="0" smtClean="0"/>
              <a:t>Hard disk controller</a:t>
            </a:r>
            <a:endParaRPr lang="en-GB" dirty="0"/>
          </a:p>
        </p:txBody>
      </p:sp>
      <p:sp>
        <p:nvSpPr>
          <p:cNvPr id="9" name="TextBox 1"/>
          <p:cNvSpPr txBox="1"/>
          <p:nvPr/>
        </p:nvSpPr>
        <p:spPr>
          <a:xfrm>
            <a:off x="2436266" y="4114800"/>
            <a:ext cx="1069524" cy="369332"/>
          </a:xfrm>
          <a:prstGeom prst="rect">
            <a:avLst/>
          </a:prstGeom>
          <a:noFill/>
        </p:spPr>
        <p:txBody>
          <a:bodyPr wrap="none" rtlCol="0">
            <a:spAutoFit/>
          </a:bodyPr>
          <a:lstStyle/>
          <a:p>
            <a:r>
              <a:rPr lang="en-GB" b="1" dirty="0" smtClean="0"/>
              <a:t>imaging</a:t>
            </a:r>
            <a:endParaRPr lang="en-GB" b="1" dirty="0"/>
          </a:p>
        </p:txBody>
      </p:sp>
      <p:sp>
        <p:nvSpPr>
          <p:cNvPr id="11" name="Rectangle 10"/>
          <p:cNvSpPr/>
          <p:nvPr/>
        </p:nvSpPr>
        <p:spPr>
          <a:xfrm>
            <a:off x="5791200" y="4419600"/>
            <a:ext cx="2971800" cy="1200329"/>
          </a:xfrm>
          <a:prstGeom prst="rect">
            <a:avLst/>
          </a:prstGeom>
        </p:spPr>
        <p:txBody>
          <a:bodyPr wrap="square">
            <a:spAutoFit/>
          </a:bodyPr>
          <a:lstStyle/>
          <a:p>
            <a:r>
              <a:rPr lang="en-GB" b="1" dirty="0">
                <a:solidFill>
                  <a:srgbClr val="FF0000"/>
                </a:solidFill>
              </a:rPr>
              <a:t>Easy to mistake high charge, oblique angled beams from injected beams – Halo can have quite high energy.</a:t>
            </a:r>
          </a:p>
        </p:txBody>
      </p:sp>
      <p:pic>
        <p:nvPicPr>
          <p:cNvPr id="12"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3642" y="6164174"/>
            <a:ext cx="630358"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11" descr="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2800" y="6267089"/>
            <a:ext cx="1233129" cy="590911"/>
          </a:xfrm>
          <a:prstGeom prst="rect">
            <a:avLst/>
          </a:prstGeom>
          <a:solidFill>
            <a:schemeClr val="accent1"/>
          </a:solidFill>
          <a:ln>
            <a:noFill/>
          </a:ln>
          <a:extLst/>
        </p:spPr>
      </p:pic>
      <p:pic>
        <p:nvPicPr>
          <p:cNvPr id="14" name="Picture 4" descr="http://www.scapa.ac.uk/wp-content/uploads/2012/10/homepage-header56.jpg"/>
          <p:cNvPicPr>
            <a:picLocks noChangeAspect="1" noChangeArrowheads="1"/>
          </p:cNvPicPr>
          <p:nvPr/>
        </p:nvPicPr>
        <p:blipFill rotWithShape="1">
          <a:blip r:embed="rId6">
            <a:extLst>
              <a:ext uri="{28A0092B-C50C-407E-A947-70E740481C1C}">
                <a14:useLocalDpi xmlns:a14="http://schemas.microsoft.com/office/drawing/2010/main" val="0"/>
              </a:ext>
            </a:extLst>
          </a:blip>
          <a:srcRect r="11445"/>
          <a:stretch/>
        </p:blipFill>
        <p:spPr bwMode="auto">
          <a:xfrm>
            <a:off x="3505200" y="6400800"/>
            <a:ext cx="3505200" cy="42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4226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en-GB" sz="3600" dirty="0"/>
              <a:t>Experimental results</a:t>
            </a:r>
            <a:endParaRPr lang="en-GB" sz="4000" dirty="0"/>
          </a:p>
        </p:txBody>
      </p:sp>
      <p:sp>
        <p:nvSpPr>
          <p:cNvPr id="3" name="Content Placeholder 2"/>
          <p:cNvSpPr>
            <a:spLocks noGrp="1"/>
          </p:cNvSpPr>
          <p:nvPr>
            <p:ph idx="1"/>
          </p:nvPr>
        </p:nvSpPr>
        <p:spPr>
          <a:xfrm>
            <a:off x="6172200" y="4648200"/>
            <a:ext cx="2667000" cy="2209800"/>
          </a:xfrm>
        </p:spPr>
        <p:txBody>
          <a:bodyPr>
            <a:normAutofit fontScale="47500" lnSpcReduction="20000"/>
          </a:bodyPr>
          <a:lstStyle/>
          <a:p>
            <a:pPr>
              <a:buAutoNum type="alphaLcParenBoth"/>
            </a:pPr>
            <a:r>
              <a:rPr lang="en-GB" sz="2500" dirty="0"/>
              <a:t>Forward direction</a:t>
            </a:r>
          </a:p>
          <a:p>
            <a:pPr>
              <a:buAutoNum type="alphaLcParenBoth"/>
            </a:pPr>
            <a:r>
              <a:rPr lang="en-GB" sz="2500" dirty="0"/>
              <a:t>Emission angle</a:t>
            </a:r>
          </a:p>
          <a:p>
            <a:pPr>
              <a:buAutoNum type="alphaLcParenBoth"/>
            </a:pPr>
            <a:r>
              <a:rPr lang="en-GB" sz="2500" dirty="0"/>
              <a:t>200 shot accumulation</a:t>
            </a:r>
          </a:p>
          <a:p>
            <a:pPr>
              <a:buAutoNum type="alphaLcParenBoth"/>
            </a:pPr>
            <a:r>
              <a:rPr lang="en-GB" sz="2500" dirty="0"/>
              <a:t>70 shot accumulation</a:t>
            </a:r>
          </a:p>
          <a:p>
            <a:pPr>
              <a:buAutoNum type="alphaLcParenBoth"/>
            </a:pPr>
            <a:r>
              <a:rPr lang="en-GB" sz="2500" dirty="0"/>
              <a:t>Single shot</a:t>
            </a:r>
          </a:p>
          <a:p>
            <a:pPr>
              <a:buAutoNum type="alphaLcParenBoth"/>
            </a:pPr>
            <a:r>
              <a:rPr lang="en-GB" sz="2500" dirty="0"/>
              <a:t>Mean energy </a:t>
            </a:r>
            <a:r>
              <a:rPr lang="en-GB" sz="2500" dirty="0" err="1"/>
              <a:t>vs</a:t>
            </a:r>
            <a:r>
              <a:rPr lang="en-GB" sz="2500" dirty="0"/>
              <a:t> angle</a:t>
            </a:r>
          </a:p>
          <a:p>
            <a:pPr>
              <a:buAutoNum type="alphaLcParenBoth"/>
            </a:pPr>
            <a:r>
              <a:rPr lang="en-GB" sz="2500" dirty="0"/>
              <a:t>200 shots</a:t>
            </a:r>
          </a:p>
          <a:p>
            <a:pPr>
              <a:buAutoNum type="alphaLcParenBoth"/>
            </a:pPr>
            <a:r>
              <a:rPr lang="en-GB" sz="2500" dirty="0"/>
              <a:t>Backward electrons distribution</a:t>
            </a:r>
          </a:p>
          <a:p>
            <a:pPr>
              <a:buAutoNum type="alphaLcParenBoth"/>
            </a:pPr>
            <a:r>
              <a:rPr lang="en-GB" sz="2500" dirty="0"/>
              <a:t>Backward electrons energy </a:t>
            </a:r>
            <a:r>
              <a:rPr lang="en-GB" sz="2500" dirty="0" smtClean="0"/>
              <a:t>measurement</a:t>
            </a:r>
            <a:endParaRPr lang="en-GB" sz="2500" dirty="0"/>
          </a:p>
        </p:txBody>
      </p:sp>
      <p:pic>
        <p:nvPicPr>
          <p:cNvPr id="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3642" y="6164174"/>
            <a:ext cx="630358"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Picture 1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6267089"/>
            <a:ext cx="1233129" cy="590911"/>
          </a:xfrm>
          <a:prstGeom prst="rect">
            <a:avLst/>
          </a:prstGeom>
          <a:solidFill>
            <a:schemeClr val="accent1"/>
          </a:solidFill>
          <a:ln>
            <a:noFill/>
          </a:ln>
          <a:extLst/>
        </p:spPr>
      </p:pic>
      <p:pic>
        <p:nvPicPr>
          <p:cNvPr id="6" name="Picture 4" descr="http://www.scapa.ac.uk/wp-content/uploads/2012/10/homepage-header56.jpg"/>
          <p:cNvPicPr>
            <a:picLocks noChangeAspect="1" noChangeArrowheads="1"/>
          </p:cNvPicPr>
          <p:nvPr/>
        </p:nvPicPr>
        <p:blipFill rotWithShape="1">
          <a:blip r:embed="rId4">
            <a:extLst>
              <a:ext uri="{28A0092B-C50C-407E-A947-70E740481C1C}">
                <a14:useLocalDpi xmlns:a14="http://schemas.microsoft.com/office/drawing/2010/main" val="0"/>
              </a:ext>
            </a:extLst>
          </a:blip>
          <a:srcRect r="11445"/>
          <a:stretch/>
        </p:blipFill>
        <p:spPr bwMode="auto">
          <a:xfrm>
            <a:off x="3505200" y="6400800"/>
            <a:ext cx="3505200" cy="42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p:nvPicPr>
        <p:blipFill rotWithShape="1">
          <a:blip r:embed="rId5"/>
          <a:srcRect l="5135" t="4855" r="4497" b="17463"/>
          <a:stretch/>
        </p:blipFill>
        <p:spPr>
          <a:xfrm>
            <a:off x="152400" y="1447800"/>
            <a:ext cx="5626716" cy="5115196"/>
          </a:xfrm>
          <a:prstGeom prst="rect">
            <a:avLst/>
          </a:prstGeom>
        </p:spPr>
      </p:pic>
      <p:pic>
        <p:nvPicPr>
          <p:cNvPr id="8" name="Picture 5"/>
          <p:cNvPicPr>
            <a:picLocks noChangeAspect="1"/>
          </p:cNvPicPr>
          <p:nvPr/>
        </p:nvPicPr>
        <p:blipFill rotWithShape="1">
          <a:blip r:embed="rId6"/>
          <a:srcRect l="47909" t="19288" r="10685" b="34971"/>
          <a:stretch/>
        </p:blipFill>
        <p:spPr>
          <a:xfrm>
            <a:off x="6248400" y="3276600"/>
            <a:ext cx="2193328" cy="1399192"/>
          </a:xfrm>
          <a:prstGeom prst="rect">
            <a:avLst/>
          </a:prstGeom>
        </p:spPr>
      </p:pic>
      <p:pic>
        <p:nvPicPr>
          <p:cNvPr id="9" name="Picture 6"/>
          <p:cNvPicPr>
            <a:picLocks noChangeAspect="1"/>
          </p:cNvPicPr>
          <p:nvPr/>
        </p:nvPicPr>
        <p:blipFill rotWithShape="1">
          <a:blip r:embed="rId6"/>
          <a:srcRect l="8916" t="6220" r="53349" b="20813"/>
          <a:stretch/>
        </p:blipFill>
        <p:spPr>
          <a:xfrm>
            <a:off x="6400800" y="1447800"/>
            <a:ext cx="1705970" cy="1905000"/>
          </a:xfrm>
          <a:prstGeom prst="rect">
            <a:avLst/>
          </a:prstGeom>
        </p:spPr>
      </p:pic>
      <p:sp>
        <p:nvSpPr>
          <p:cNvPr id="10" name="TextBox 11"/>
          <p:cNvSpPr txBox="1"/>
          <p:nvPr/>
        </p:nvSpPr>
        <p:spPr>
          <a:xfrm>
            <a:off x="7162800" y="1524000"/>
            <a:ext cx="969478" cy="523220"/>
          </a:xfrm>
          <a:prstGeom prst="rect">
            <a:avLst/>
          </a:prstGeom>
          <a:noFill/>
        </p:spPr>
        <p:txBody>
          <a:bodyPr wrap="square" rtlCol="0">
            <a:spAutoFit/>
          </a:bodyPr>
          <a:lstStyle/>
          <a:p>
            <a:r>
              <a:rPr lang="en-GB" sz="1400" dirty="0" smtClean="0">
                <a:solidFill>
                  <a:schemeClr val="bg1"/>
                </a:solidFill>
              </a:rPr>
              <a:t>Backward electrons</a:t>
            </a:r>
            <a:endParaRPr lang="en-GB" sz="1400" dirty="0">
              <a:solidFill>
                <a:schemeClr val="bg1"/>
              </a:solidFill>
            </a:endParaRPr>
          </a:p>
        </p:txBody>
      </p:sp>
    </p:spTree>
    <p:extLst>
      <p:ext uri="{BB962C8B-B14F-4D97-AF65-F5344CB8AC3E}">
        <p14:creationId xmlns:p14="http://schemas.microsoft.com/office/powerpoint/2010/main" val="36953982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98438"/>
            <a:ext cx="5943600" cy="1020762"/>
          </a:xfrm>
        </p:spPr>
        <p:txBody>
          <a:bodyPr/>
          <a:lstStyle/>
          <a:p>
            <a:r>
              <a:rPr lang="en-GB" sz="3600" dirty="0"/>
              <a:t>Snapshots of oblique angle and backward beams</a:t>
            </a:r>
            <a:endParaRPr lang="en-GB" sz="4000" dirty="0"/>
          </a:p>
        </p:txBody>
      </p:sp>
      <p:sp>
        <p:nvSpPr>
          <p:cNvPr id="3" name="Content Placeholder 2"/>
          <p:cNvSpPr>
            <a:spLocks noGrp="1"/>
          </p:cNvSpPr>
          <p:nvPr>
            <p:ph idx="1"/>
          </p:nvPr>
        </p:nvSpPr>
        <p:spPr>
          <a:xfrm>
            <a:off x="1219200" y="5334000"/>
            <a:ext cx="2667000" cy="685800"/>
          </a:xfrm>
        </p:spPr>
        <p:txBody>
          <a:bodyPr>
            <a:normAutofit/>
          </a:bodyPr>
          <a:lstStyle/>
          <a:p>
            <a:pPr marL="0" indent="0">
              <a:buNone/>
            </a:pPr>
            <a:r>
              <a:rPr lang="en-GB" sz="2800" dirty="0" smtClean="0"/>
              <a:t>Backward beams</a:t>
            </a:r>
            <a:endParaRPr lang="en-GB" sz="2800" dirty="0" smtClean="0"/>
          </a:p>
          <a:p>
            <a:pPr marL="0" indent="0">
              <a:buNone/>
            </a:pPr>
            <a:endParaRPr lang="en-GB" sz="2500" dirty="0"/>
          </a:p>
        </p:txBody>
      </p:sp>
      <p:pic>
        <p:nvPicPr>
          <p:cNvPr id="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3642" y="6164174"/>
            <a:ext cx="630358"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 name="Picture 1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6267089"/>
            <a:ext cx="1233129" cy="590911"/>
          </a:xfrm>
          <a:prstGeom prst="rect">
            <a:avLst/>
          </a:prstGeom>
          <a:solidFill>
            <a:schemeClr val="accent1"/>
          </a:solidFill>
          <a:ln>
            <a:noFill/>
          </a:ln>
          <a:extLst/>
        </p:spPr>
      </p:pic>
      <p:pic>
        <p:nvPicPr>
          <p:cNvPr id="6" name="Picture 4" descr="http://www.scapa.ac.uk/wp-content/uploads/2012/10/homepage-header56.jpg"/>
          <p:cNvPicPr>
            <a:picLocks noChangeAspect="1" noChangeArrowheads="1"/>
          </p:cNvPicPr>
          <p:nvPr/>
        </p:nvPicPr>
        <p:blipFill rotWithShape="1">
          <a:blip r:embed="rId4">
            <a:extLst>
              <a:ext uri="{28A0092B-C50C-407E-A947-70E740481C1C}">
                <a14:useLocalDpi xmlns:a14="http://schemas.microsoft.com/office/drawing/2010/main" val="0"/>
              </a:ext>
            </a:extLst>
          </a:blip>
          <a:srcRect r="11445"/>
          <a:stretch/>
        </p:blipFill>
        <p:spPr bwMode="auto">
          <a:xfrm>
            <a:off x="3505200" y="6400800"/>
            <a:ext cx="3505200" cy="42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1"/>
          <p:cNvSpPr txBox="1"/>
          <p:nvPr/>
        </p:nvSpPr>
        <p:spPr>
          <a:xfrm>
            <a:off x="7162800" y="1524000"/>
            <a:ext cx="969478" cy="523220"/>
          </a:xfrm>
          <a:prstGeom prst="rect">
            <a:avLst/>
          </a:prstGeom>
          <a:noFill/>
        </p:spPr>
        <p:txBody>
          <a:bodyPr wrap="square" rtlCol="0">
            <a:spAutoFit/>
          </a:bodyPr>
          <a:lstStyle/>
          <a:p>
            <a:r>
              <a:rPr lang="en-GB" sz="1400" dirty="0" smtClean="0">
                <a:solidFill>
                  <a:schemeClr val="bg1"/>
                </a:solidFill>
              </a:rPr>
              <a:t>Backward electrons</a:t>
            </a:r>
            <a:endParaRPr lang="en-GB" sz="1400" dirty="0">
              <a:solidFill>
                <a:schemeClr val="bg1"/>
              </a:solidFill>
            </a:endParaRPr>
          </a:p>
        </p:txBody>
      </p:sp>
      <p:pic>
        <p:nvPicPr>
          <p:cNvPr id="11" name="Picture 5"/>
          <p:cNvPicPr>
            <a:picLocks noChangeAspect="1"/>
          </p:cNvPicPr>
          <p:nvPr/>
        </p:nvPicPr>
        <p:blipFill rotWithShape="1">
          <a:blip r:embed="rId5"/>
          <a:srcRect l="5349" t="6191" r="6377" b="23748"/>
          <a:stretch/>
        </p:blipFill>
        <p:spPr>
          <a:xfrm>
            <a:off x="-9769" y="1905000"/>
            <a:ext cx="4754984" cy="3228368"/>
          </a:xfrm>
          <a:prstGeom prst="rect">
            <a:avLst/>
          </a:prstGeom>
        </p:spPr>
      </p:pic>
      <p:pic>
        <p:nvPicPr>
          <p:cNvPr id="12" name="Picture 8"/>
          <p:cNvPicPr>
            <a:picLocks noChangeAspect="1"/>
          </p:cNvPicPr>
          <p:nvPr/>
        </p:nvPicPr>
        <p:blipFill rotWithShape="1">
          <a:blip r:embed="rId6"/>
          <a:srcRect l="5464" t="5075" r="4244" b="20065"/>
          <a:stretch/>
        </p:blipFill>
        <p:spPr>
          <a:xfrm>
            <a:off x="4724400" y="1981200"/>
            <a:ext cx="4651038" cy="3228368"/>
          </a:xfrm>
          <a:prstGeom prst="rect">
            <a:avLst/>
          </a:prstGeom>
        </p:spPr>
      </p:pic>
      <p:sp>
        <p:nvSpPr>
          <p:cNvPr id="7" name="Rectangle 6"/>
          <p:cNvSpPr/>
          <p:nvPr/>
        </p:nvSpPr>
        <p:spPr>
          <a:xfrm>
            <a:off x="5943600" y="5334000"/>
            <a:ext cx="2379603" cy="523220"/>
          </a:xfrm>
          <a:prstGeom prst="rect">
            <a:avLst/>
          </a:prstGeom>
        </p:spPr>
        <p:txBody>
          <a:bodyPr wrap="none">
            <a:spAutoFit/>
          </a:bodyPr>
          <a:lstStyle/>
          <a:p>
            <a:r>
              <a:rPr lang="en-GB" sz="2800" dirty="0" smtClean="0">
                <a:solidFill>
                  <a:schemeClr val="tx1">
                    <a:lumMod val="75000"/>
                  </a:schemeClr>
                </a:solidFill>
              </a:rPr>
              <a:t>Oblique beams</a:t>
            </a:r>
            <a:endParaRPr lang="en-GB" sz="2800" dirty="0">
              <a:solidFill>
                <a:schemeClr val="tx1">
                  <a:lumMod val="75000"/>
                </a:schemeClr>
              </a:solidFill>
            </a:endParaRPr>
          </a:p>
        </p:txBody>
      </p:sp>
    </p:spTree>
    <p:extLst>
      <p:ext uri="{BB962C8B-B14F-4D97-AF65-F5344CB8AC3E}">
        <p14:creationId xmlns:p14="http://schemas.microsoft.com/office/powerpoint/2010/main" val="1335634860"/>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RIGINALHEIGHT" val="219,75"/>
  <p:tag name="ORIGINALWIDTH" val="1009,5"/>
  <p:tag name="OUTPUTDPI" val="3000"/>
  <p:tag name="LATEXADDIN" val="\documentclass{article}&#10;\newcommand{\bbma} {\begin{bmatrix}}&#10;\newcommand{\ebma} {\end{bmatrix}}&#10;\newcommand{\bpma} {\begin{pmatrix}}&#10;\newcommand{\epma} {\end{pmatrix}}&#10;\newcommand{\vs}[1]{\vspace{#1mm}}&#10;\usepackage[fleqn]{amsmath}&#10;\pagestyle{empty}&#10;\begin{document}&#10;$\pi$-mode&#10;\end{document}"/>
  <p:tag name="IGUANATEXSIZE" val="14"/>
  <p:tag name="IGUANATEXCURSOR" val="276"/>
  <p:tag name="TRANSPARENCY" val="Wahr"/>
  <p:tag name="FILENAME" val=""/>
  <p:tag name="INPUTTYPE" val="0"/>
  <p:tag name="LATEXENGINEID" val="0"/>
  <p:tag name="TEMPFOLDER" val="c:\temp\"/>
</p:tagLst>
</file>

<file path=ppt/tags/tag2.xml><?xml version="1.0" encoding="utf-8"?>
<p:tagLst xmlns:a="http://schemas.openxmlformats.org/drawingml/2006/main" xmlns:r="http://schemas.openxmlformats.org/officeDocument/2006/relationships" xmlns:p="http://schemas.openxmlformats.org/presentationml/2006/main">
  <p:tag name="ORIGINALHEIGHT" val="310,5"/>
  <p:tag name="ORIGINALWIDTH" val="1469,25"/>
  <p:tag name="OUTPUTDPI" val="3000"/>
  <p:tag name="LATEXADDIN" val="\documentclass{article}&#10;\newcommand{\bbma} {\begin{bmatrix}}&#10;\newcommand{\ebma} {\end{bmatrix}}&#10;\newcommand{\bpma} {\begin{pmatrix}}&#10;\newcommand{\epma} {\end{pmatrix}}&#10;\newcommand{\vs}[1]{\vspace{#1mm}}&#10;\usepackage[fleqn]{amsmath}&#10;\pagestyle{empty}&#10;\begin{document}&#10;$2\pi/3$-mode&#10;\end{document}"/>
  <p:tag name="IGUANATEXSIZE" val="14"/>
  <p:tag name="IGUANATEXCURSOR" val="273"/>
  <p:tag name="TRANSPARENCY" val="Wahr"/>
  <p:tag name="FILENAME" val=""/>
  <p:tag name="INPUTTYPE" val="0"/>
  <p:tag name="LATEXENGINEID" val="0"/>
  <p:tag name="TEMPFOLDER" val="c:\temp\"/>
</p:tagLst>
</file>

<file path=ppt/tags/tag3.xml><?xml version="1.0" encoding="utf-8"?>
<p:tagLst xmlns:a="http://schemas.openxmlformats.org/drawingml/2006/main" xmlns:r="http://schemas.openxmlformats.org/officeDocument/2006/relationships" xmlns:p="http://schemas.openxmlformats.org/presentationml/2006/main">
  <p:tag name="ORIGINALHEIGHT" val="310,5"/>
  <p:tag name="ORIGINALWIDTH" val="1320,75"/>
  <p:tag name="OUTPUTDPI" val="3000"/>
  <p:tag name="LATEXADDIN" val="\documentclass{article}&#10;\newcommand{\bbma} {\begin{bmatrix}}&#10;\newcommand{\ebma} {\end{bmatrix}}&#10;\newcommand{\bpma} {\begin{pmatrix}}&#10;\newcommand{\epma} {\end{pmatrix}}&#10;\newcommand{\vs}[1]{\vspace{#1mm}}&#10;\usepackage[fleqn]{amsmath}&#10;\pagestyle{empty}&#10;\begin{document}&#10;$\pi/3$-mode&#10;\end{document}"/>
  <p:tag name="IGUANATEXSIZE" val="14"/>
  <p:tag name="IGUANATEXCURSOR" val="268"/>
  <p:tag name="TRANSPARENCY" val="Wahr"/>
  <p:tag name="FILENAME" val=""/>
  <p:tag name="INPUTTYPE" val="0"/>
  <p:tag name="LATEXENGINEID" val="0"/>
  <p:tag name="TEMPFOLDER" val="c:\temp\"/>
</p:tagLst>
</file>

<file path=ppt/tags/tag4.xml><?xml version="1.0" encoding="utf-8"?>
<p:tagLst xmlns:a="http://schemas.openxmlformats.org/drawingml/2006/main" xmlns:r="http://schemas.openxmlformats.org/officeDocument/2006/relationships" xmlns:p="http://schemas.openxmlformats.org/presentationml/2006/main">
  <p:tag name="ORIGINALHEIGHT" val="222,75"/>
  <p:tag name="ORIGINALWIDTH" val="972,75"/>
  <p:tag name="OUTPUTDPI" val="3000"/>
  <p:tag name="LATEXADDIN" val="\documentclass{article}&#10;\newcommand{\bbma} {\begin{bmatrix}}&#10;\newcommand{\ebma} {\end{bmatrix}}&#10;\newcommand{\bpma} {\begin{pmatrix}}&#10;\newcommand{\epma} {\end{pmatrix}}&#10;\newcommand{\vs}[1]{\vspace{#1mm}}&#10;\usepackage[fleqn]{amsmath}&#10;\pagestyle{empty}&#10;\begin{document}&#10;0-mode&#10;\end{document}"/>
  <p:tag name="IGUANATEXSIZE" val="14"/>
  <p:tag name="IGUANATEXCURSOR" val="268"/>
  <p:tag name="TRANSPARENCY" val="Wahr"/>
  <p:tag name="FILENAME" val=""/>
  <p:tag name="INPUTTYPE" val="0"/>
  <p:tag name="LATEXENGINEID" val="0"/>
  <p:tag name="TEMPFOLDER" val="c:\temp\"/>
</p:tagLst>
</file>

<file path=ppt/theme/theme1.xml><?xml version="1.0" encoding="utf-8"?>
<a:theme xmlns:a="http://schemas.openxmlformats.org/drawingml/2006/main" name="Office Theme">
  <a:themeElements>
    <a:clrScheme name="EuCARD-2">
      <a:dk1>
        <a:srgbClr val="0070C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FFC000"/>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753</TotalTime>
  <Words>4283</Words>
  <Application>Microsoft Macintosh PowerPoint</Application>
  <PresentationFormat>Présentation à l'écran (4:3)</PresentationFormat>
  <Paragraphs>541</Paragraphs>
  <Slides>31</Slides>
  <Notes>13</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Office Theme</vt:lpstr>
      <vt:lpstr>ANAC2 Novel Acceleration Techniques</vt:lpstr>
      <vt:lpstr>Missions of ANAC2 </vt:lpstr>
      <vt:lpstr>Missions of ANAC2 </vt:lpstr>
      <vt:lpstr>Task 13.1. Coordination and Communication: Summary</vt:lpstr>
      <vt:lpstr>Missions of ANAC2 </vt:lpstr>
      <vt:lpstr>Conundrum: What happens to the laser energy in a LWFA?</vt:lpstr>
      <vt:lpstr>Side electron experiment: energy spectra and imaging</vt:lpstr>
      <vt:lpstr>Experimental results</vt:lpstr>
      <vt:lpstr>Snapshots of oblique angle and backward beams</vt:lpstr>
      <vt:lpstr>Snapshots of oblique angle and backward beams</vt:lpstr>
      <vt:lpstr>Présentation PowerPoint</vt:lpstr>
      <vt:lpstr>Active Plasma Lens</vt:lpstr>
      <vt:lpstr>RF + magnetic hybrid compression  scheme to minimize laser-bunch  timing jitter</vt:lpstr>
      <vt:lpstr>RF + magnetic hybrid compression  scheme to minimize laser-bunch  timing jitter</vt:lpstr>
      <vt:lpstr>Présentation PowerPoint</vt:lpstr>
      <vt:lpstr>Présentation PowerPoint</vt:lpstr>
      <vt:lpstr>Présentation PowerPoint</vt:lpstr>
      <vt:lpstr>Missions of ANAC2 </vt:lpstr>
      <vt:lpstr>Présentation PowerPoint</vt:lpstr>
      <vt:lpstr>WP13.3 DESY Final Results</vt:lpstr>
      <vt:lpstr>WP13.3 DESY Final Results</vt:lpstr>
      <vt:lpstr>WP13.3 DESY Final Results</vt:lpstr>
      <vt:lpstr>WP13.3 DESY Final Results</vt:lpstr>
      <vt:lpstr>Présentation PowerPoint</vt:lpstr>
      <vt:lpstr>Missions of ANAC2 </vt:lpstr>
      <vt:lpstr>Présentation PowerPoint</vt:lpstr>
      <vt:lpstr>Présentation PowerPoint</vt:lpstr>
      <vt:lpstr>Présentation PowerPoint</vt:lpstr>
      <vt:lpstr>Présentation PowerPoint</vt:lpstr>
      <vt:lpstr>Présentation PowerPoint</vt:lpstr>
      <vt:lpstr>Milestones and Deliverables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Agnes Szeberenyi</dc:creator>
  <cp:lastModifiedBy>Victor Malka</cp:lastModifiedBy>
  <cp:revision>44</cp:revision>
  <dcterms:created xsi:type="dcterms:W3CDTF">2006-08-16T00:00:00Z</dcterms:created>
  <dcterms:modified xsi:type="dcterms:W3CDTF">2017-03-28T13:41:56Z</dcterms:modified>
</cp:coreProperties>
</file>