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</p:sldMasterIdLst>
  <p:notesMasterIdLst>
    <p:notesMasterId r:id="rId19"/>
  </p:notesMasterIdLst>
  <p:handoutMasterIdLst>
    <p:handoutMasterId r:id="rId20"/>
  </p:handoutMasterIdLst>
  <p:sldIdLst>
    <p:sldId id="256" r:id="rId5"/>
    <p:sldId id="294" r:id="rId6"/>
    <p:sldId id="293" r:id="rId7"/>
    <p:sldId id="272" r:id="rId8"/>
    <p:sldId id="302" r:id="rId9"/>
    <p:sldId id="303" r:id="rId10"/>
    <p:sldId id="297" r:id="rId11"/>
    <p:sldId id="304" r:id="rId12"/>
    <p:sldId id="299" r:id="rId13"/>
    <p:sldId id="305" r:id="rId14"/>
    <p:sldId id="300" r:id="rId15"/>
    <p:sldId id="307" r:id="rId16"/>
    <p:sldId id="301" r:id="rId17"/>
    <p:sldId id="30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208"/>
    <a:srgbClr val="0053A1"/>
    <a:srgbClr val="212026"/>
    <a:srgbClr val="FF3300"/>
    <a:srgbClr val="FBCB45"/>
    <a:srgbClr val="0C0A44"/>
    <a:srgbClr val="143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41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2A480-337C-FF47-9A9A-BE0B5DECADAE}" type="datetime1">
              <a:rPr lang="en-US" smtClean="0"/>
              <a:t>10/31/2016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A511D-5489-2949-8468-46456981BCD2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62393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092CC-689F-C645-ACD9-7ED532EFD84A}" type="datetime1">
              <a:rPr lang="en-US" smtClean="0"/>
              <a:t>10/31/2016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B950F-FB7E-1749-98AF-8BA89111F111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113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950F-FB7E-1749-98AF-8BA89111F11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5857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950F-FB7E-1749-98AF-8BA89111F11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8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950F-FB7E-1749-98AF-8BA89111F11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0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950F-FB7E-1749-98AF-8BA89111F11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217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950F-FB7E-1749-98AF-8BA89111F111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592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79770"/>
            <a:ext cx="4038600" cy="48463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79770"/>
            <a:ext cx="4038600" cy="484639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42999"/>
            <a:ext cx="5486400" cy="3584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Placeholder 1"/>
          <p:cNvSpPr txBox="1">
            <a:spLocks/>
          </p:cNvSpPr>
          <p:nvPr userDrawn="1"/>
        </p:nvSpPr>
        <p:spPr>
          <a:xfrm>
            <a:off x="644769" y="107461"/>
            <a:ext cx="7854462" cy="635000"/>
          </a:xfrm>
          <a:prstGeom prst="rect">
            <a:avLst/>
          </a:prstGeom>
          <a:solidFill>
            <a:srgbClr val="0C0A44"/>
          </a:solidFill>
          <a:ln w="0" cmpd="sng">
            <a:solidFill>
              <a:srgbClr val="0C0A44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659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30" y="1211385"/>
            <a:ext cx="8591061" cy="494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787219"/>
            <a:ext cx="9143999" cy="72000"/>
          </a:xfrm>
          <a:prstGeom prst="rect">
            <a:avLst/>
          </a:prstGeom>
          <a:solidFill>
            <a:srgbClr val="0053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0" y="858593"/>
            <a:ext cx="9143999" cy="72000"/>
          </a:xfrm>
          <a:prstGeom prst="rect">
            <a:avLst/>
          </a:prstGeom>
          <a:solidFill>
            <a:srgbClr val="C4020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6581161"/>
            <a:ext cx="9143999" cy="276839"/>
          </a:xfrm>
          <a:prstGeom prst="rect">
            <a:avLst/>
          </a:prstGeom>
          <a:solidFill>
            <a:srgbClr val="0C0A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0" y="409"/>
            <a:ext cx="9143999" cy="786810"/>
          </a:xfrm>
          <a:prstGeom prst="rect">
            <a:avLst/>
          </a:prstGeom>
          <a:solidFill>
            <a:srgbClr val="0C0A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1" y="6502637"/>
            <a:ext cx="9143999" cy="72000"/>
          </a:xfrm>
          <a:prstGeom prst="rect">
            <a:avLst/>
          </a:prstGeom>
          <a:solidFill>
            <a:srgbClr val="0053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4769" y="78154"/>
            <a:ext cx="7854462" cy="635000"/>
          </a:xfrm>
          <a:prstGeom prst="rect">
            <a:avLst/>
          </a:prstGeom>
          <a:solidFill>
            <a:srgbClr val="0C0A44"/>
          </a:solidFill>
          <a:ln w="0" cmpd="sng">
            <a:solidFill>
              <a:srgbClr val="0C0A44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9631" y="6629861"/>
            <a:ext cx="941754" cy="215999"/>
          </a:xfrm>
          <a:prstGeom prst="rect">
            <a:avLst/>
          </a:prstGeom>
          <a:ln w="3175" cmpd="sng">
            <a:solidFill>
              <a:srgbClr val="0C0A44"/>
            </a:solidFill>
          </a:ln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Gill Sans"/>
                <a:cs typeface="Gill Sans"/>
              </a:defRPr>
            </a:lvl1pPr>
          </a:lstStyle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9277" y="6629861"/>
            <a:ext cx="2895600" cy="215999"/>
          </a:xfrm>
          <a:prstGeom prst="rect">
            <a:avLst/>
          </a:prstGeom>
          <a:noFill/>
          <a:ln>
            <a:solidFill>
              <a:srgbClr val="0C0A44"/>
            </a:solidFill>
          </a:ln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Gill Sans"/>
                <a:cs typeface="Gill Sans"/>
              </a:defRPr>
            </a:lvl1pPr>
          </a:lstStyle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629861"/>
            <a:ext cx="2133600" cy="215999"/>
          </a:xfrm>
          <a:prstGeom prst="rect">
            <a:avLst/>
          </a:prstGeom>
          <a:ln>
            <a:solidFill>
              <a:srgbClr val="0C0A44"/>
            </a:solidFill>
          </a:ln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Gill Sans"/>
                <a:cs typeface="Gill Sans"/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6571451"/>
            <a:ext cx="9143999" cy="45719"/>
          </a:xfrm>
          <a:prstGeom prst="rect">
            <a:avLst/>
          </a:prstGeom>
          <a:solidFill>
            <a:srgbClr val="FBCB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9" r:id="rId2"/>
    <p:sldLayoutId id="2147493464" r:id="rId3"/>
    <p:sldLayoutId id="2147493467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Gill Sans"/>
          <a:ea typeface="+mj-ea"/>
          <a:cs typeface="Gill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Gill Sans"/>
          <a:ea typeface="+mn-ea"/>
          <a:cs typeface="Gill San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Gill Sans"/>
          <a:ea typeface="+mn-ea"/>
          <a:cs typeface="Gill San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Gill Sans"/>
          <a:ea typeface="+mn-ea"/>
          <a:cs typeface="Gill San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Gill Sans"/>
          <a:ea typeface="+mn-ea"/>
          <a:cs typeface="Gill San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Gill Sans"/>
          <a:ea typeface="+mn-ea"/>
          <a:cs typeface="Gill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ibsimu.sourceforge.net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ibsimu.sourceforge.net/index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citation.aip.org/content/aip/proceeding/aipcp/10.1063/1.4916433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scitation.aip.org/content/aip/journal/rsi/85/2/10.1063/1.482481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accelconf.web.cern.ch/AccelConf/hb2016/papers/moam2p20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emf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opscience.iop.org/article/10.1088/1367-2630/18/8/085011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685800" y="2631440"/>
            <a:ext cx="7772400" cy="1696720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C0A44"/>
                </a:solidFill>
                <a:latin typeface="Gill Sans"/>
                <a:cs typeface="Gill Sans"/>
              </a:rPr>
              <a:t>Stefano Mattei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0C0A44"/>
                </a:solidFill>
                <a:latin typeface="Gill Sans"/>
                <a:cs typeface="Gill Sans"/>
              </a:rPr>
              <a:t>ABP-CWG meeting	 31/10/2017</a:t>
            </a:r>
            <a:endParaRPr lang="en-US" sz="1600" dirty="0">
              <a:solidFill>
                <a:srgbClr val="0C0A44"/>
              </a:solidFill>
              <a:latin typeface="Gill Sans"/>
              <a:cs typeface="Gill San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" y="1135077"/>
            <a:ext cx="8343900" cy="1470025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0C0A44"/>
                </a:solidFill>
                <a:latin typeface="Gill Sans"/>
                <a:cs typeface="Gill Sans"/>
              </a:rPr>
              <a:t>Linac4 ion source modelling codes:</a:t>
            </a:r>
            <a:br>
              <a:rPr lang="en-US" sz="3600" b="1" dirty="0" smtClean="0">
                <a:solidFill>
                  <a:srgbClr val="0C0A44"/>
                </a:solidFill>
                <a:latin typeface="Gill Sans"/>
                <a:cs typeface="Gill Sans"/>
              </a:rPr>
            </a:br>
            <a:r>
              <a:rPr lang="en-US" b="1" dirty="0" smtClean="0">
                <a:solidFill>
                  <a:srgbClr val="0C0A44"/>
                </a:solidFill>
                <a:latin typeface="Gill Sans"/>
                <a:cs typeface="Gill Sans"/>
              </a:rPr>
              <a:t>NINJA, ONIX, </a:t>
            </a:r>
            <a:r>
              <a:rPr lang="en-US" b="1" dirty="0" err="1" smtClean="0">
                <a:solidFill>
                  <a:srgbClr val="0C0A44"/>
                </a:solidFill>
                <a:latin typeface="Gill Sans"/>
                <a:cs typeface="Gill Sans"/>
              </a:rPr>
              <a:t>IBSimu</a:t>
            </a:r>
            <a:endParaRPr lang="fr-FR" sz="3600" b="1" dirty="0">
              <a:solidFill>
                <a:srgbClr val="0C0A44"/>
              </a:solidFill>
              <a:latin typeface="Gill Sans"/>
              <a:cs typeface="Gill San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500" y="4556982"/>
            <a:ext cx="1257100" cy="13967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787219"/>
            <a:ext cx="9143999" cy="72000"/>
          </a:xfrm>
          <a:prstGeom prst="rect">
            <a:avLst/>
          </a:prstGeom>
          <a:solidFill>
            <a:srgbClr val="0053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0" y="861088"/>
            <a:ext cx="9143999" cy="72000"/>
          </a:xfrm>
          <a:prstGeom prst="rect">
            <a:avLst/>
          </a:prstGeom>
          <a:solidFill>
            <a:srgbClr val="C4020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0" y="6581161"/>
            <a:ext cx="9143999" cy="276839"/>
          </a:xfrm>
          <a:prstGeom prst="rect">
            <a:avLst/>
          </a:prstGeom>
          <a:solidFill>
            <a:srgbClr val="0C0A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0" y="408"/>
            <a:ext cx="9143999" cy="786811"/>
          </a:xfrm>
          <a:prstGeom prst="rect">
            <a:avLst/>
          </a:prstGeom>
          <a:solidFill>
            <a:srgbClr val="0C0A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0" y="6581161"/>
            <a:ext cx="9143999" cy="36000"/>
          </a:xfrm>
          <a:prstGeom prst="rect">
            <a:avLst/>
          </a:prstGeom>
          <a:solidFill>
            <a:srgbClr val="FBCB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1" y="6502637"/>
            <a:ext cx="9143999" cy="72000"/>
          </a:xfrm>
          <a:prstGeom prst="rect">
            <a:avLst/>
          </a:prstGeom>
          <a:solidFill>
            <a:srgbClr val="0053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546" y="4903617"/>
            <a:ext cx="932854" cy="9313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120" y="4900025"/>
            <a:ext cx="1885080" cy="909371"/>
          </a:xfrm>
          <a:prstGeom prst="rect">
            <a:avLst/>
          </a:prstGeom>
        </p:spPr>
      </p:pic>
      <p:pic>
        <p:nvPicPr>
          <p:cNvPr id="7" name="Picture 6" descr="LogoLinac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085" y="4900025"/>
            <a:ext cx="913150" cy="93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32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ONIX: future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349360" y="4001541"/>
            <a:ext cx="3341592" cy="2191619"/>
            <a:chOff x="4303876" y="1752647"/>
            <a:chExt cx="4382924" cy="272883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/>
            <a:stretch/>
          </p:blipFill>
          <p:spPr>
            <a:xfrm>
              <a:off x="4303876" y="1866035"/>
              <a:ext cx="4382924" cy="261545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4303876" y="3688846"/>
              <a:ext cx="141491" cy="438428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64371" y="1752647"/>
              <a:ext cx="819069" cy="21921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7" name="TextBox 15"/>
          <p:cNvSpPr txBox="1"/>
          <p:nvPr/>
        </p:nvSpPr>
        <p:spPr>
          <a:xfrm>
            <a:off x="3863056" y="4358810"/>
            <a:ext cx="1474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latin typeface="Gill Sans"/>
                <a:cs typeface="Gill Sans"/>
              </a:rPr>
              <a:t>Finer resolution</a:t>
            </a:r>
          </a:p>
        </p:txBody>
      </p:sp>
      <p:pic>
        <p:nvPicPr>
          <p:cNvPr id="8" name="Picture 7" descr="Linac4sourc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0" t="22022" b="27435"/>
          <a:stretch/>
        </p:blipFill>
        <p:spPr>
          <a:xfrm>
            <a:off x="839593" y="4206472"/>
            <a:ext cx="3058623" cy="165330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260877" y="3970181"/>
            <a:ext cx="0" cy="2191619"/>
          </a:xfrm>
          <a:prstGeom prst="line">
            <a:avLst/>
          </a:prstGeom>
          <a:ln w="38100" cmpd="sng">
            <a:solidFill>
              <a:srgbClr val="C40208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9"/>
          <p:cNvSpPr txBox="1"/>
          <p:nvPr/>
        </p:nvSpPr>
        <p:spPr>
          <a:xfrm>
            <a:off x="2636826" y="3552024"/>
            <a:ext cx="1261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C40208"/>
                </a:solidFill>
                <a:latin typeface="Gill Sans"/>
                <a:cs typeface="Gill Sans"/>
              </a:rPr>
              <a:t>fluxes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260877" y="5083541"/>
            <a:ext cx="2196357" cy="0"/>
          </a:xfrm>
          <a:prstGeom prst="straightConnector1">
            <a:avLst/>
          </a:prstGeom>
          <a:ln>
            <a:solidFill>
              <a:srgbClr val="212026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4269" y="1294530"/>
            <a:ext cx="8044962" cy="2056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it-IT" sz="1400" b="1" dirty="0" smtClean="0">
                <a:latin typeface="Gill Sans"/>
              </a:rPr>
              <a:t>OFF-line coupling between NINJA and ONIX</a:t>
            </a:r>
          </a:p>
          <a:p>
            <a:pPr>
              <a:lnSpc>
                <a:spcPct val="114000"/>
              </a:lnSpc>
            </a:pPr>
            <a:endParaRPr lang="it-IT" sz="1400" b="1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it-IT" sz="1400" dirty="0" smtClean="0">
                <a:latin typeface="Gill Sans"/>
              </a:rPr>
              <a:t>Extract from NINJA the plasma parameters (n</a:t>
            </a:r>
            <a:r>
              <a:rPr lang="it-IT" sz="1400" baseline="-25000" dirty="0" smtClean="0">
                <a:latin typeface="Gill Sans"/>
              </a:rPr>
              <a:t>e</a:t>
            </a:r>
            <a:r>
              <a:rPr lang="it-IT" sz="1400" dirty="0" smtClean="0">
                <a:latin typeface="Gill Sans"/>
              </a:rPr>
              <a:t>, T</a:t>
            </a:r>
            <a:r>
              <a:rPr lang="it-IT" sz="1400" baseline="-25000" dirty="0" smtClean="0">
                <a:latin typeface="Gill Sans"/>
              </a:rPr>
              <a:t>e</a:t>
            </a:r>
            <a:r>
              <a:rPr lang="it-IT" sz="1400" dirty="0" smtClean="0">
                <a:latin typeface="Gill Sans"/>
              </a:rPr>
              <a:t>, flux of H</a:t>
            </a:r>
            <a:r>
              <a:rPr lang="it-IT" sz="1400" baseline="30000" dirty="0" smtClean="0">
                <a:latin typeface="Gill Sans"/>
              </a:rPr>
              <a:t>0</a:t>
            </a:r>
            <a:r>
              <a:rPr lang="it-IT" sz="1400" dirty="0" smtClean="0">
                <a:latin typeface="Gill Sans"/>
              </a:rPr>
              <a:t>, etc) at the entrance of the collar region</a:t>
            </a:r>
          </a:p>
          <a:p>
            <a:pPr>
              <a:lnSpc>
                <a:spcPct val="114000"/>
              </a:lnSpc>
            </a:pPr>
            <a:r>
              <a:rPr lang="it-IT" sz="1400" dirty="0" smtClean="0">
                <a:latin typeface="Gill Sans"/>
              </a:rPr>
              <a:t>ONIX: defines the resulting beam characteristics</a:t>
            </a:r>
          </a:p>
          <a:p>
            <a:pPr>
              <a:lnSpc>
                <a:spcPct val="114000"/>
              </a:lnSpc>
            </a:pPr>
            <a:endParaRPr lang="it-IT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it-IT" sz="1400" dirty="0" smtClean="0">
                <a:latin typeface="Gill Sans"/>
              </a:rPr>
              <a:t>Goal is the optimization of the plasma electrode geometry and puller optics</a:t>
            </a:r>
          </a:p>
          <a:p>
            <a:pPr>
              <a:lnSpc>
                <a:spcPct val="114000"/>
              </a:lnSpc>
            </a:pPr>
            <a:endParaRPr lang="it-IT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it-IT" sz="1400" dirty="0" smtClean="0">
                <a:latin typeface="Gill Sans"/>
              </a:rPr>
              <a:t>Work to be done in collaboration between CERN-KEIO-LPGP-IPP provided resource availability</a:t>
            </a:r>
          </a:p>
        </p:txBody>
      </p:sp>
    </p:spTree>
    <p:extLst>
      <p:ext uri="{BB962C8B-B14F-4D97-AF65-F5344CB8AC3E}">
        <p14:creationId xmlns:p14="http://schemas.microsoft.com/office/powerpoint/2010/main" val="32477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IBSimu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9631" y="3298456"/>
            <a:ext cx="3223455" cy="373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600" dirty="0" smtClean="0">
                <a:latin typeface="Gill Sans"/>
                <a:hlinkClick r:id="rId2"/>
              </a:rPr>
              <a:t>http</a:t>
            </a:r>
            <a:r>
              <a:rPr lang="en-GB" sz="1600" dirty="0">
                <a:latin typeface="Gill Sans"/>
                <a:hlinkClick r:id="rId2"/>
              </a:rPr>
              <a:t>://ibsimu.sourceforge.net</a:t>
            </a:r>
            <a:r>
              <a:rPr lang="en-GB" sz="1600" dirty="0" smtClean="0">
                <a:latin typeface="Gill Sans"/>
                <a:hlinkClick r:id="rId2"/>
              </a:rPr>
              <a:t>/</a:t>
            </a:r>
            <a:endParaRPr lang="en-GB" sz="1600" dirty="0" smtClean="0">
              <a:latin typeface="Gill San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881"/>
          <a:stretch/>
        </p:blipFill>
        <p:spPr>
          <a:xfrm>
            <a:off x="568642" y="1225636"/>
            <a:ext cx="2276475" cy="193338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27230" y="1610047"/>
            <a:ext cx="4759569" cy="2056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An ion optical computer simulation package for ion optics, plasma extraction and space charge dominated ion beam transport using </a:t>
            </a:r>
            <a:r>
              <a:rPr lang="en-GB" sz="1400" dirty="0" err="1" smtClean="0">
                <a:latin typeface="Gill Sans"/>
              </a:rPr>
              <a:t>Vlasov</a:t>
            </a:r>
            <a:r>
              <a:rPr lang="en-GB" sz="1400" dirty="0" smtClean="0">
                <a:latin typeface="Gill Sans"/>
              </a:rPr>
              <a:t> iteration.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Used at CERN for 5-6 years: Linac3, Linac4, ISOLDE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>
                <a:latin typeface="Gill Sans"/>
              </a:rPr>
              <a:t>Developed by T. Kalvas @ U. of </a:t>
            </a:r>
            <a:r>
              <a:rPr lang="en-GB" sz="1400" dirty="0" err="1" smtClean="0">
                <a:latin typeface="Gill Sans"/>
              </a:rPr>
              <a:t>Jyväskylä</a:t>
            </a:r>
            <a:r>
              <a:rPr lang="en-GB" sz="1400" dirty="0" smtClean="0">
                <a:latin typeface="Gill Sans"/>
              </a:rPr>
              <a:t> (Finland)</a:t>
            </a: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6725" y="4259800"/>
            <a:ext cx="7629526" cy="205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latin typeface="Gill Sans"/>
              </a:rPr>
              <a:t>Solid geometry definition using 2D DXF files, 3D STL files, mathematical formulation, </a:t>
            </a:r>
            <a:r>
              <a:rPr lang="en-GB" sz="1400" dirty="0" smtClean="0">
                <a:latin typeface="Gill Sans"/>
              </a:rPr>
              <a:t>etc.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Gill Sans"/>
              </a:rPr>
              <a:t>Finite </a:t>
            </a:r>
            <a:r>
              <a:rPr lang="en-GB" sz="1400" dirty="0">
                <a:latin typeface="Gill Sans"/>
              </a:rPr>
              <a:t>Difference Method solver for 1D, 2D and 3D Poisson equations with edge </a:t>
            </a:r>
            <a:r>
              <a:rPr lang="en-GB" sz="1400" dirty="0" smtClean="0">
                <a:latin typeface="Gill Sans"/>
              </a:rPr>
              <a:t>smoothing.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Gill Sans"/>
              </a:rPr>
              <a:t>Particle </a:t>
            </a:r>
            <a:r>
              <a:rPr lang="en-GB" sz="1400" dirty="0">
                <a:latin typeface="Gill Sans"/>
              </a:rPr>
              <a:t>trajectory iteration in self-consistently calculated electric and imported magnetic </a:t>
            </a:r>
            <a:r>
              <a:rPr lang="en-GB" sz="1400" dirty="0" smtClean="0">
                <a:latin typeface="Gill Sans"/>
              </a:rPr>
              <a:t>fields.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Gill Sans"/>
              </a:rPr>
              <a:t>Space </a:t>
            </a:r>
            <a:r>
              <a:rPr lang="en-GB" sz="1400" dirty="0">
                <a:latin typeface="Gill Sans"/>
              </a:rPr>
              <a:t>charge density calculation from </a:t>
            </a:r>
            <a:r>
              <a:rPr lang="en-GB" sz="1400" dirty="0" smtClean="0">
                <a:latin typeface="Gill Sans"/>
              </a:rPr>
              <a:t>trajectories.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400" dirty="0" err="1" smtClean="0">
                <a:latin typeface="Gill Sans"/>
              </a:rPr>
              <a:t>Vlasov</a:t>
            </a:r>
            <a:r>
              <a:rPr lang="en-GB" sz="1400" dirty="0" smtClean="0">
                <a:latin typeface="Gill Sans"/>
              </a:rPr>
              <a:t> </a:t>
            </a:r>
            <a:r>
              <a:rPr lang="en-GB" sz="1400" dirty="0">
                <a:latin typeface="Gill Sans"/>
              </a:rPr>
              <a:t>iteration for self-consistent simulation of high space-charge </a:t>
            </a:r>
            <a:r>
              <a:rPr lang="en-GB" sz="1400" dirty="0" smtClean="0">
                <a:latin typeface="Gill Sans"/>
              </a:rPr>
              <a:t>beams.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Gill Sans"/>
              </a:rPr>
              <a:t>Nonlinear </a:t>
            </a:r>
            <a:r>
              <a:rPr lang="en-GB" sz="1400" dirty="0">
                <a:latin typeface="Gill Sans"/>
              </a:rPr>
              <a:t>plasma models for positive and negative ion extraction</a:t>
            </a:r>
            <a:r>
              <a:rPr lang="en-GB" sz="1400" dirty="0" smtClean="0">
                <a:latin typeface="Gill Sans"/>
              </a:rPr>
              <a:t>.</a:t>
            </a:r>
            <a:endParaRPr lang="en-GB" sz="1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62914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IBSimu</a:t>
            </a:r>
            <a:r>
              <a:rPr lang="en-GB" dirty="0" smtClean="0"/>
              <a:t>: specs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4269" y="1294530"/>
            <a:ext cx="8044962" cy="4021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Programming language</a:t>
            </a:r>
            <a:r>
              <a:rPr lang="en-GB" sz="1400" dirty="0" smtClean="0">
                <a:latin typeface="Gill Sans"/>
              </a:rPr>
              <a:t>: C++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OS: </a:t>
            </a:r>
            <a:r>
              <a:rPr lang="en-GB" sz="1400" dirty="0" smtClean="0">
                <a:latin typeface="Gill Sans"/>
              </a:rPr>
              <a:t>Linux, Windows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Compilers: </a:t>
            </a:r>
            <a:r>
              <a:rPr lang="en-GB" sz="1400" dirty="0" smtClean="0">
                <a:latin typeface="Gill Sans"/>
              </a:rPr>
              <a:t>GNU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Libraries: </a:t>
            </a:r>
            <a:r>
              <a:rPr lang="en-GB" sz="1400" dirty="0" smtClean="0">
                <a:latin typeface="Gill Sans"/>
              </a:rPr>
              <a:t>several for background functionality (graphics, math, etc.) listed on the website</a:t>
            </a: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Parallelization: </a:t>
            </a:r>
            <a:r>
              <a:rPr lang="en-GB" sz="1400" dirty="0" smtClean="0">
                <a:latin typeface="Gill Sans"/>
              </a:rPr>
              <a:t>none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Licensing: </a:t>
            </a:r>
            <a:r>
              <a:rPr lang="en-GB" sz="1400" dirty="0" smtClean="0">
                <a:latin typeface="Gill Sans"/>
              </a:rPr>
              <a:t>open-source, GNU General Public License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Maintained by T. Kalvas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>
                <a:latin typeface="Gill Sans"/>
              </a:rPr>
              <a:t>Documentation</a:t>
            </a:r>
            <a:r>
              <a:rPr lang="en-GB" sz="1400" b="1" dirty="0" smtClean="0">
                <a:latin typeface="Gill Sans"/>
              </a:rPr>
              <a:t>: </a:t>
            </a:r>
            <a:r>
              <a:rPr lang="en-GB" sz="1400" dirty="0" smtClean="0">
                <a:latin typeface="Gill Sans"/>
                <a:hlinkClick r:id="rId2"/>
              </a:rPr>
              <a:t>http</a:t>
            </a:r>
            <a:r>
              <a:rPr lang="en-GB" sz="1400" dirty="0">
                <a:latin typeface="Gill Sans"/>
                <a:hlinkClick r:id="rId2"/>
              </a:rPr>
              <a:t>://</a:t>
            </a:r>
            <a:r>
              <a:rPr lang="en-GB" sz="1400" dirty="0" smtClean="0">
                <a:latin typeface="Gill Sans"/>
                <a:hlinkClick r:id="rId2"/>
              </a:rPr>
              <a:t>ibsimu.sourceforge.net/index.html</a:t>
            </a: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901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IBSimu</a:t>
            </a:r>
            <a:r>
              <a:rPr lang="en-GB" dirty="0" smtClean="0"/>
              <a:t>: application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62" y="1409893"/>
            <a:ext cx="4090713" cy="3111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47346" y="1375346"/>
            <a:ext cx="3839454" cy="3776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Beam transport given geometry and potentials</a:t>
            </a: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e</a:t>
            </a:r>
            <a:r>
              <a:rPr lang="en-GB" sz="1400" baseline="30000" dirty="0" smtClean="0">
                <a:latin typeface="Gill Sans"/>
              </a:rPr>
              <a:t>-</a:t>
            </a:r>
            <a:r>
              <a:rPr lang="en-GB" sz="1400" dirty="0" smtClean="0">
                <a:latin typeface="Gill Sans"/>
              </a:rPr>
              <a:t> and H</a:t>
            </a:r>
            <a:r>
              <a:rPr lang="en-GB" sz="1400" baseline="30000" dirty="0" smtClean="0">
                <a:latin typeface="Gill Sans"/>
              </a:rPr>
              <a:t>-</a:t>
            </a:r>
            <a:r>
              <a:rPr lang="en-GB" sz="1400" dirty="0" smtClean="0">
                <a:latin typeface="Gill Sans"/>
              </a:rPr>
              <a:t> beam</a:t>
            </a:r>
          </a:p>
          <a:p>
            <a:pPr>
              <a:lnSpc>
                <a:spcPct val="114000"/>
              </a:lnSpc>
            </a:pPr>
            <a:r>
              <a:rPr lang="en-GB" sz="1400" dirty="0">
                <a:latin typeface="Gill Sans"/>
              </a:rPr>
              <a:t>i</a:t>
            </a:r>
            <a:r>
              <a:rPr lang="en-GB" sz="1400" dirty="0" smtClean="0">
                <a:latin typeface="Gill Sans"/>
              </a:rPr>
              <a:t>ncluding space-charge, trajectories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Computing time: 1-2 days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Parameter variations:</a:t>
            </a: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Extracted currents, </a:t>
            </a:r>
            <a:r>
              <a:rPr lang="en-GB" sz="1400" dirty="0">
                <a:latin typeface="Gill Sans"/>
              </a:rPr>
              <a:t>e</a:t>
            </a:r>
            <a:r>
              <a:rPr lang="en-GB" sz="1400" baseline="30000" dirty="0">
                <a:latin typeface="Gill Sans"/>
              </a:rPr>
              <a:t>- </a:t>
            </a:r>
            <a:r>
              <a:rPr lang="en-GB" sz="1400" dirty="0">
                <a:latin typeface="Gill Sans"/>
              </a:rPr>
              <a:t>/ H</a:t>
            </a:r>
            <a:r>
              <a:rPr lang="en-GB" sz="1400" baseline="30000" dirty="0">
                <a:latin typeface="Gill Sans"/>
              </a:rPr>
              <a:t>-</a:t>
            </a:r>
            <a:r>
              <a:rPr lang="en-GB" sz="1400" dirty="0" smtClean="0">
                <a:latin typeface="Gill Sans"/>
              </a:rPr>
              <a:t>, geometry, potentials. Typically 200-300 runs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it-IT" sz="1400" dirty="0">
                <a:latin typeface="Gill Sans"/>
              </a:rPr>
              <a:t>Limitation of IBSimu is the plasma model </a:t>
            </a:r>
            <a:r>
              <a:rPr lang="it-IT" sz="1400" dirty="0">
                <a:latin typeface="Gill Sans"/>
                <a:sym typeface="Wingdings" panose="05000000000000000000" pitchFamily="2" charset="2"/>
              </a:rPr>
              <a:t> not suited for surface produced negative ions</a:t>
            </a: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462" y="5163714"/>
            <a:ext cx="8481738" cy="12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Linac4 H- ion source extraction optics:</a:t>
            </a:r>
          </a:p>
          <a:p>
            <a:pPr>
              <a:lnSpc>
                <a:spcPct val="114000"/>
              </a:lnSpc>
            </a:pPr>
            <a:r>
              <a:rPr lang="en-GB" sz="1400" dirty="0">
                <a:latin typeface="Gill Sans"/>
              </a:rPr>
              <a:t>	</a:t>
            </a:r>
            <a:r>
              <a:rPr lang="en-GB" sz="1400" dirty="0" smtClean="0">
                <a:latin typeface="Gill Sans"/>
              </a:rPr>
              <a:t>Daniel Fink: </a:t>
            </a:r>
            <a:r>
              <a:rPr lang="en-GB" sz="1400" dirty="0" smtClean="0">
                <a:latin typeface="Gill Sans"/>
                <a:hlinkClick r:id="rId3"/>
              </a:rPr>
              <a:t>http</a:t>
            </a:r>
            <a:r>
              <a:rPr lang="en-GB" sz="1400" dirty="0">
                <a:latin typeface="Gill Sans"/>
                <a:hlinkClick r:id="rId3"/>
              </a:rPr>
              <a:t>://</a:t>
            </a:r>
            <a:r>
              <a:rPr lang="en-GB" sz="1400" dirty="0" smtClean="0">
                <a:latin typeface="Gill Sans"/>
                <a:hlinkClick r:id="rId3"/>
              </a:rPr>
              <a:t>scitation.aip.org/content/aip/proceeding/aipcp/10.1063/1.4916433</a:t>
            </a: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	</a:t>
            </a:r>
            <a:r>
              <a:rPr lang="en-GB" sz="1400" dirty="0" err="1" smtClean="0">
                <a:latin typeface="Gill Sans"/>
              </a:rPr>
              <a:t>Oystein</a:t>
            </a:r>
            <a:r>
              <a:rPr lang="en-GB" sz="1400" dirty="0" smtClean="0">
                <a:latin typeface="Gill Sans"/>
              </a:rPr>
              <a:t> Midttun: </a:t>
            </a:r>
            <a:r>
              <a:rPr lang="en-GB" sz="1400" dirty="0" smtClean="0">
                <a:latin typeface="Gill Sans"/>
                <a:hlinkClick r:id="rId4"/>
              </a:rPr>
              <a:t>http</a:t>
            </a:r>
            <a:r>
              <a:rPr lang="en-GB" sz="1400" dirty="0">
                <a:latin typeface="Gill Sans"/>
                <a:hlinkClick r:id="rId4"/>
              </a:rPr>
              <a:t>://</a:t>
            </a:r>
            <a:r>
              <a:rPr lang="en-GB" sz="1400" dirty="0" smtClean="0">
                <a:latin typeface="Gill Sans"/>
                <a:hlinkClick r:id="rId4"/>
              </a:rPr>
              <a:t>scitation.aip.org/content/aip/journal/rsi/85/2/10.1063/1.4824814</a:t>
            </a: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6997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IBSimu</a:t>
            </a:r>
            <a:r>
              <a:rPr lang="en-GB" dirty="0" smtClean="0"/>
              <a:t>: future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14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49519" y="1332612"/>
            <a:ext cx="8044962" cy="2793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it-IT" sz="1400" b="1" dirty="0" smtClean="0">
                <a:latin typeface="Gill Sans"/>
              </a:rPr>
              <a:t>NINJA-ONIX can provide the beam phase-space few mm from the plasma electrode</a:t>
            </a:r>
          </a:p>
          <a:p>
            <a:pPr>
              <a:lnSpc>
                <a:spcPct val="114000"/>
              </a:lnSpc>
            </a:pPr>
            <a:r>
              <a:rPr lang="it-IT" sz="1400" b="1" dirty="0">
                <a:latin typeface="Gill Sans"/>
                <a:sym typeface="Wingdings" panose="05000000000000000000" pitchFamily="2" charset="2"/>
              </a:rPr>
              <a:t>	</a:t>
            </a:r>
            <a:r>
              <a:rPr lang="it-IT" sz="1400" b="1" dirty="0" smtClean="0">
                <a:latin typeface="Gill Sans"/>
                <a:sym typeface="Wingdings" panose="05000000000000000000" pitchFamily="2" charset="2"/>
              </a:rPr>
              <a:t>IBSimu can track it through the e</a:t>
            </a:r>
            <a:r>
              <a:rPr lang="it-IT" sz="1400" b="1" baseline="30000" dirty="0" smtClean="0">
                <a:latin typeface="Gill Sans"/>
                <a:sym typeface="Wingdings" panose="05000000000000000000" pitchFamily="2" charset="2"/>
              </a:rPr>
              <a:t>-</a:t>
            </a:r>
            <a:r>
              <a:rPr lang="it-IT" sz="1400" b="1" dirty="0" smtClean="0">
                <a:latin typeface="Gill Sans"/>
                <a:sym typeface="Wingdings" panose="05000000000000000000" pitchFamily="2" charset="2"/>
              </a:rPr>
              <a:t> beam dump section and provide input to TRAVEL and 	PATH</a:t>
            </a:r>
          </a:p>
          <a:p>
            <a:pPr>
              <a:lnSpc>
                <a:spcPct val="114000"/>
              </a:lnSpc>
            </a:pPr>
            <a:endParaRPr lang="it-IT" sz="1400" b="1" dirty="0">
              <a:latin typeface="Gill Sans"/>
              <a:sym typeface="Wingdings" panose="05000000000000000000" pitchFamily="2" charset="2"/>
            </a:endParaRPr>
          </a:p>
          <a:p>
            <a:pPr>
              <a:lnSpc>
                <a:spcPct val="114000"/>
              </a:lnSpc>
            </a:pPr>
            <a:endParaRPr lang="it-IT" sz="1400" b="1" dirty="0" smtClean="0">
              <a:latin typeface="Gill Sans"/>
              <a:sym typeface="Wingdings" panose="05000000000000000000" pitchFamily="2" charset="2"/>
            </a:endParaRPr>
          </a:p>
          <a:p>
            <a:pPr>
              <a:lnSpc>
                <a:spcPct val="114000"/>
              </a:lnSpc>
            </a:pPr>
            <a:endParaRPr lang="it-IT" sz="1400" b="1" dirty="0">
              <a:latin typeface="Gill Sans"/>
              <a:sym typeface="Wingdings" panose="05000000000000000000" pitchFamily="2" charset="2"/>
            </a:endParaRPr>
          </a:p>
          <a:p>
            <a:pPr>
              <a:lnSpc>
                <a:spcPct val="114000"/>
              </a:lnSpc>
            </a:pPr>
            <a:endParaRPr lang="it-IT" sz="1400" b="1" dirty="0" smtClean="0">
              <a:latin typeface="Gill Sans"/>
              <a:sym typeface="Wingdings" panose="05000000000000000000" pitchFamily="2" charset="2"/>
            </a:endParaRPr>
          </a:p>
          <a:p>
            <a:pPr>
              <a:lnSpc>
                <a:spcPct val="114000"/>
              </a:lnSpc>
            </a:pPr>
            <a:endParaRPr lang="it-IT" sz="1400" b="1" dirty="0" smtClean="0">
              <a:latin typeface="Gill Sans"/>
              <a:sym typeface="Wingdings" panose="05000000000000000000" pitchFamily="2" charset="2"/>
            </a:endParaRPr>
          </a:p>
          <a:p>
            <a:pPr>
              <a:lnSpc>
                <a:spcPct val="114000"/>
              </a:lnSpc>
            </a:pPr>
            <a:r>
              <a:rPr lang="it-IT" sz="1400" b="1" dirty="0" smtClean="0">
                <a:solidFill>
                  <a:srgbClr val="0053A1"/>
                </a:solidFill>
                <a:latin typeface="Gill Sans"/>
                <a:sym typeface="Wingdings" panose="05000000000000000000" pitchFamily="2" charset="2"/>
              </a:rPr>
              <a:t>Goal is the optimization of the overall ion source emittance</a:t>
            </a:r>
          </a:p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à"/>
            </a:pPr>
            <a:endParaRPr lang="it-IT" sz="1400" b="1" dirty="0" smtClean="0">
              <a:latin typeface="Gill Sans"/>
            </a:endParaRPr>
          </a:p>
          <a:p>
            <a:pPr>
              <a:lnSpc>
                <a:spcPct val="114000"/>
              </a:lnSpc>
            </a:pPr>
            <a:endParaRPr lang="it-IT" sz="1400" b="1" dirty="0">
              <a:latin typeface="Gill Sans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2835214" y="2386340"/>
            <a:ext cx="1619997" cy="307777"/>
          </a:xfrm>
          <a:prstGeom prst="rect">
            <a:avLst/>
          </a:prstGeom>
          <a:ln w="28575" cmpd="sng">
            <a:solidFill>
              <a:srgbClr val="C4020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latin typeface="Gill Sans"/>
                <a:cs typeface="Gill Sans"/>
              </a:rPr>
              <a:t>ONIX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4927424" y="2386340"/>
            <a:ext cx="1619997" cy="307777"/>
          </a:xfrm>
          <a:prstGeom prst="rect">
            <a:avLst/>
          </a:prstGeom>
          <a:noFill/>
          <a:ln w="28575" cmpd="sng">
            <a:solidFill>
              <a:srgbClr val="0053A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 smtClean="0">
                <a:latin typeface="Gill Sans"/>
                <a:cs typeface="Gill Sans"/>
              </a:rPr>
              <a:t>IBSimu</a:t>
            </a:r>
            <a:endParaRPr lang="en-US" sz="1400" dirty="0" smtClean="0">
              <a:latin typeface="Gill Sans"/>
              <a:cs typeface="Gill Sans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805878" y="2386340"/>
            <a:ext cx="1619997" cy="307777"/>
          </a:xfrm>
          <a:prstGeom prst="rect">
            <a:avLst/>
          </a:prstGeom>
          <a:ln w="2857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latin typeface="Gill Sans"/>
                <a:cs typeface="Gill Sans"/>
              </a:rPr>
              <a:t>NINJA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425875" y="2540228"/>
            <a:ext cx="409339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455211" y="2540228"/>
            <a:ext cx="472213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11"/>
          <p:cNvSpPr txBox="1"/>
          <p:nvPr/>
        </p:nvSpPr>
        <p:spPr>
          <a:xfrm>
            <a:off x="7020643" y="2394407"/>
            <a:ext cx="1619997" cy="30777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latin typeface="Gill Sans"/>
                <a:cs typeface="Gill Sans"/>
              </a:rPr>
              <a:t>TRAVEL/PATH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548430" y="2548295"/>
            <a:ext cx="472213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85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Linac4 short intro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</a:t>
            </a:fld>
            <a:endParaRPr lang="en-US" dirty="0"/>
          </a:p>
        </p:txBody>
      </p:sp>
      <p:pic>
        <p:nvPicPr>
          <p:cNvPr id="1026" name="Picture 2" descr="http://www.lhc-closer.es/webapp/files/1435153565_71532af0de93da03a713d689eec6f8b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69" y="1423198"/>
            <a:ext cx="3835865" cy="332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92040" y="1423198"/>
            <a:ext cx="3505200" cy="2338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600" dirty="0" smtClean="0">
                <a:latin typeface="Gill Sans"/>
              </a:rPr>
              <a:t>Linac4 will be the new injector to the PSB, replacing Linac2</a:t>
            </a:r>
          </a:p>
          <a:p>
            <a:pPr>
              <a:lnSpc>
                <a:spcPct val="114000"/>
              </a:lnSpc>
            </a:pPr>
            <a:endParaRPr lang="en-GB" sz="16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600" dirty="0" smtClean="0">
                <a:solidFill>
                  <a:srgbClr val="0053A1"/>
                </a:solidFill>
                <a:latin typeface="Gill Sans"/>
              </a:rPr>
              <a:t>Linac2:   50 MeV </a:t>
            </a:r>
            <a:r>
              <a:rPr lang="en-GB" sz="1600" b="1" dirty="0" smtClean="0">
                <a:solidFill>
                  <a:srgbClr val="0053A1"/>
                </a:solidFill>
                <a:latin typeface="Gill Sans"/>
              </a:rPr>
              <a:t>proton</a:t>
            </a:r>
            <a:r>
              <a:rPr lang="en-GB" sz="1600" dirty="0" smtClean="0">
                <a:solidFill>
                  <a:srgbClr val="0053A1"/>
                </a:solidFill>
                <a:latin typeface="Gill Sans"/>
              </a:rPr>
              <a:t> beam</a:t>
            </a:r>
          </a:p>
          <a:p>
            <a:pPr>
              <a:lnSpc>
                <a:spcPct val="114000"/>
              </a:lnSpc>
            </a:pPr>
            <a:r>
              <a:rPr lang="en-GB" sz="1600" dirty="0" smtClean="0">
                <a:solidFill>
                  <a:srgbClr val="C40208"/>
                </a:solidFill>
                <a:latin typeface="Gill Sans"/>
              </a:rPr>
              <a:t>Linac4: 160 MeV     </a:t>
            </a:r>
            <a:r>
              <a:rPr lang="en-GB" sz="1600" b="1" dirty="0" smtClean="0">
                <a:solidFill>
                  <a:srgbClr val="C40208"/>
                </a:solidFill>
                <a:latin typeface="Gill Sans"/>
              </a:rPr>
              <a:t>H</a:t>
            </a:r>
            <a:r>
              <a:rPr lang="en-GB" sz="1600" b="1" baseline="30000" dirty="0" smtClean="0">
                <a:solidFill>
                  <a:srgbClr val="C40208"/>
                </a:solidFill>
                <a:latin typeface="Gill Sans"/>
              </a:rPr>
              <a:t>-</a:t>
            </a:r>
            <a:r>
              <a:rPr lang="en-GB" sz="1600" dirty="0" smtClean="0">
                <a:solidFill>
                  <a:srgbClr val="C40208"/>
                </a:solidFill>
                <a:latin typeface="Gill Sans"/>
              </a:rPr>
              <a:t>     beam</a:t>
            </a:r>
            <a:endParaRPr lang="en-GB" sz="16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endParaRPr lang="en-GB" sz="16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600" dirty="0" smtClean="0">
                <a:latin typeface="Gill Sans"/>
              </a:rPr>
              <a:t>Currently in commissioning stage</a:t>
            </a:r>
          </a:p>
          <a:p>
            <a:pPr>
              <a:lnSpc>
                <a:spcPct val="114000"/>
              </a:lnSpc>
            </a:pPr>
            <a:r>
              <a:rPr lang="en-GB" sz="1600" dirty="0" smtClean="0">
                <a:latin typeface="Gill Sans"/>
              </a:rPr>
              <a:t>160 MeV already achieved</a:t>
            </a:r>
            <a:endParaRPr lang="en-GB" sz="1600" dirty="0">
              <a:latin typeface="Gill 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8089" y="5588277"/>
            <a:ext cx="8148711" cy="723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200" dirty="0" smtClean="0">
                <a:latin typeface="Gill Sans"/>
              </a:rPr>
              <a:t>More details: A. </a:t>
            </a:r>
            <a:r>
              <a:rPr lang="en-GB" sz="1200" dirty="0">
                <a:latin typeface="Gill Sans"/>
              </a:rPr>
              <a:t>Lombardi THE LINAC4 PROJECT, Proceedings of HB2016, Malmö, </a:t>
            </a:r>
            <a:r>
              <a:rPr lang="en-GB" sz="1200" dirty="0" smtClean="0">
                <a:latin typeface="Gill Sans"/>
              </a:rPr>
              <a:t>Sweden</a:t>
            </a:r>
          </a:p>
          <a:p>
            <a:pPr>
              <a:lnSpc>
                <a:spcPct val="114000"/>
              </a:lnSpc>
            </a:pPr>
            <a:r>
              <a:rPr lang="en-GB" sz="1200" dirty="0">
                <a:latin typeface="Gill Sans"/>
                <a:hlinkClick r:id="rId4"/>
              </a:rPr>
              <a:t>http://</a:t>
            </a:r>
            <a:r>
              <a:rPr lang="en-GB" sz="1200" dirty="0" smtClean="0">
                <a:latin typeface="Gill Sans"/>
                <a:hlinkClick r:id="rId4"/>
              </a:rPr>
              <a:t>accelconf.web.cern.ch/AccelConf/hb2016/papers/moam2p20.pdf</a:t>
            </a:r>
            <a:endParaRPr lang="en-GB" sz="12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200" dirty="0" smtClean="0">
                <a:latin typeface="Gill Sans"/>
              </a:rPr>
              <a:t> </a:t>
            </a:r>
          </a:p>
        </p:txBody>
      </p:sp>
      <p:sp>
        <p:nvSpPr>
          <p:cNvPr id="8" name="Oval 7"/>
          <p:cNvSpPr/>
          <p:nvPr/>
        </p:nvSpPr>
        <p:spPr>
          <a:xfrm>
            <a:off x="2457450" y="4419600"/>
            <a:ext cx="219075" cy="325918"/>
          </a:xfrm>
          <a:prstGeom prst="ellipse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en-GB" dirty="0">
              <a:latin typeface="Gill Sans"/>
            </a:endParaRPr>
          </a:p>
        </p:txBody>
      </p:sp>
      <p:sp>
        <p:nvSpPr>
          <p:cNvPr id="9" name="Oval 8"/>
          <p:cNvSpPr/>
          <p:nvPr/>
        </p:nvSpPr>
        <p:spPr>
          <a:xfrm flipV="1">
            <a:off x="2322871" y="4310440"/>
            <a:ext cx="338906" cy="4242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endParaRPr lang="en-GB" dirty="0">
              <a:latin typeface="Gill Sans"/>
            </a:endParaRPr>
          </a:p>
        </p:txBody>
      </p:sp>
      <p:cxnSp>
        <p:nvCxnSpPr>
          <p:cNvPr id="11" name="Straight Arrow Connector 10"/>
          <p:cNvCxnSpPr>
            <a:stCxn id="9" idx="7"/>
          </p:cNvCxnSpPr>
          <p:nvPr/>
        </p:nvCxnSpPr>
        <p:spPr>
          <a:xfrm flipV="1">
            <a:off x="2612145" y="4557252"/>
            <a:ext cx="2166332" cy="11530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92040" y="4115315"/>
            <a:ext cx="2961477" cy="934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600" dirty="0" smtClean="0">
                <a:latin typeface="Gill Sans"/>
              </a:rPr>
              <a:t>The ion source is the first component of the accelerator, providing the H</a:t>
            </a:r>
            <a:r>
              <a:rPr lang="en-GB" sz="1600" baseline="30000" dirty="0" smtClean="0">
                <a:latin typeface="Gill Sans"/>
              </a:rPr>
              <a:t>-</a:t>
            </a:r>
            <a:r>
              <a:rPr lang="en-GB" sz="1600" dirty="0" smtClean="0">
                <a:latin typeface="Gill Sans"/>
              </a:rPr>
              <a:t> ion current</a:t>
            </a:r>
          </a:p>
        </p:txBody>
      </p:sp>
    </p:spTree>
    <p:extLst>
      <p:ext uri="{BB962C8B-B14F-4D97-AF65-F5344CB8AC3E}">
        <p14:creationId xmlns:p14="http://schemas.microsoft.com/office/powerpoint/2010/main" val="197940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Linac4 H</a:t>
            </a:r>
            <a:r>
              <a:rPr lang="en-GB" baseline="30000" dirty="0" smtClean="0"/>
              <a:t>-</a:t>
            </a:r>
            <a:r>
              <a:rPr lang="en-GB" dirty="0" smtClean="0"/>
              <a:t> ion source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3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1993885" y="1796498"/>
            <a:ext cx="5261767" cy="2467129"/>
            <a:chOff x="1126057" y="1559815"/>
            <a:chExt cx="6189644" cy="2902191"/>
          </a:xfrm>
        </p:grpSpPr>
        <p:grpSp>
          <p:nvGrpSpPr>
            <p:cNvPr id="40" name="Group 39"/>
            <p:cNvGrpSpPr/>
            <p:nvPr/>
          </p:nvGrpSpPr>
          <p:grpSpPr>
            <a:xfrm>
              <a:off x="4702816" y="1559815"/>
              <a:ext cx="2612885" cy="2902191"/>
              <a:chOff x="4969669" y="1495425"/>
              <a:chExt cx="2612885" cy="2902191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4986338" y="1495425"/>
                <a:ext cx="2596216" cy="2610592"/>
                <a:chOff x="4986338" y="1495425"/>
                <a:chExt cx="2596216" cy="2610592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54575" r="-1" b="7758"/>
                <a:stretch/>
              </p:blipFill>
              <p:spPr>
                <a:xfrm>
                  <a:off x="5067453" y="1559815"/>
                  <a:ext cx="2515101" cy="2546202"/>
                </a:xfrm>
                <a:prstGeom prst="rect">
                  <a:avLst/>
                </a:prstGeom>
              </p:spPr>
            </p:pic>
            <p:sp>
              <p:nvSpPr>
                <p:cNvPr id="38" name="Rectangle 37"/>
                <p:cNvSpPr/>
                <p:nvPr/>
              </p:nvSpPr>
              <p:spPr>
                <a:xfrm>
                  <a:off x="4986338" y="1495425"/>
                  <a:ext cx="195262" cy="45243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rtlCol="0" anchor="ctr">
                  <a:spAutoFit/>
                </a:bodyPr>
                <a:lstStyle/>
                <a:p>
                  <a:pPr algn="ctr"/>
                  <a:endParaRPr lang="en-GB" dirty="0">
                    <a:latin typeface="Gill Sans"/>
                  </a:endParaRPr>
                </a:p>
              </p:txBody>
            </p:sp>
          </p:grpSp>
          <p:sp>
            <p:nvSpPr>
              <p:cNvPr id="48" name="Rectangle 47"/>
              <p:cNvSpPr/>
              <p:nvPr/>
            </p:nvSpPr>
            <p:spPr>
              <a:xfrm>
                <a:off x="4969669" y="3945178"/>
                <a:ext cx="195262" cy="4524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rtlCol="0" anchor="ctr">
                <a:spAutoFit/>
              </a:bodyPr>
              <a:lstStyle/>
              <a:p>
                <a:pPr algn="ctr"/>
                <a:endParaRPr lang="en-GB" dirty="0">
                  <a:latin typeface="Gill Sans"/>
                </a:endParaRPr>
              </a:p>
            </p:txBody>
          </p:sp>
        </p:grpSp>
        <p:pic>
          <p:nvPicPr>
            <p:cNvPr id="50" name="Picture 49" descr="Linac4source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26" b="15646"/>
            <a:stretch/>
          </p:blipFill>
          <p:spPr>
            <a:xfrm>
              <a:off x="1126057" y="1760413"/>
              <a:ext cx="3604375" cy="2154647"/>
            </a:xfrm>
            <a:prstGeom prst="rect">
              <a:avLst/>
            </a:prstGeom>
          </p:spPr>
        </p:pic>
      </p:grpSp>
      <p:sp>
        <p:nvSpPr>
          <p:cNvPr id="68" name="TextBox 67"/>
          <p:cNvSpPr txBox="1"/>
          <p:nvPr/>
        </p:nvSpPr>
        <p:spPr>
          <a:xfrm>
            <a:off x="477421" y="2844521"/>
            <a:ext cx="887160" cy="373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600" b="1" dirty="0" smtClean="0">
                <a:latin typeface="Gill Sans"/>
              </a:rPr>
              <a:t>H</a:t>
            </a:r>
            <a:r>
              <a:rPr lang="en-GB" sz="1600" b="1" baseline="-25000" dirty="0" smtClean="0">
                <a:latin typeface="Gill Sans"/>
              </a:rPr>
              <a:t>2</a:t>
            </a:r>
            <a:r>
              <a:rPr lang="en-GB" sz="1600" b="1" dirty="0" smtClean="0">
                <a:latin typeface="Gill Sans"/>
              </a:rPr>
              <a:t> gas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1283830" y="3024508"/>
            <a:ext cx="561351" cy="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7173998" y="3023425"/>
            <a:ext cx="561351" cy="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2236319" y="1408365"/>
            <a:ext cx="2813755" cy="284830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endParaRPr lang="en-GB" dirty="0">
              <a:latin typeface="Gill Sans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28061" y="4731588"/>
            <a:ext cx="1840592" cy="1215204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600" b="1" dirty="0" smtClean="0">
                <a:latin typeface="Gill Sans"/>
              </a:rPr>
              <a:t>ONIX</a:t>
            </a:r>
          </a:p>
          <a:p>
            <a:pPr algn="ctr">
              <a:lnSpc>
                <a:spcPct val="114000"/>
              </a:lnSpc>
            </a:pPr>
            <a:r>
              <a:rPr lang="en-GB" sz="1600" dirty="0" smtClean="0">
                <a:latin typeface="Gill Sans"/>
              </a:rPr>
              <a:t>Detailed model of the beam formation</a:t>
            </a:r>
          </a:p>
        </p:txBody>
      </p:sp>
      <p:grpSp>
        <p:nvGrpSpPr>
          <p:cNvPr id="2077" name="Group 2076"/>
          <p:cNvGrpSpPr/>
          <p:nvPr/>
        </p:nvGrpSpPr>
        <p:grpSpPr>
          <a:xfrm>
            <a:off x="3400643" y="2731504"/>
            <a:ext cx="1353310" cy="583493"/>
            <a:chOff x="3400643" y="2731504"/>
            <a:chExt cx="1353310" cy="583493"/>
          </a:xfrm>
        </p:grpSpPr>
        <p:sp>
          <p:nvSpPr>
            <p:cNvPr id="74" name="TextBox 73"/>
            <p:cNvSpPr txBox="1"/>
            <p:nvPr/>
          </p:nvSpPr>
          <p:spPr>
            <a:xfrm>
              <a:off x="3400643" y="2731504"/>
              <a:ext cx="1353310" cy="5834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4000"/>
                </a:lnSpc>
              </a:pPr>
              <a:r>
                <a:rPr lang="en-GB" sz="1400" b="1" dirty="0" smtClean="0">
                  <a:solidFill>
                    <a:srgbClr val="FF0000"/>
                  </a:solidFill>
                  <a:latin typeface="Gill Sans"/>
                </a:rPr>
                <a:t>Plasma</a:t>
              </a:r>
            </a:p>
            <a:p>
              <a:pPr algn="ctr">
                <a:lnSpc>
                  <a:spcPct val="114000"/>
                </a:lnSpc>
              </a:pPr>
              <a:r>
                <a:rPr lang="en-GB" sz="1400" b="1" dirty="0" smtClean="0">
                  <a:latin typeface="Gill Sans"/>
                </a:rPr>
                <a:t>H</a:t>
              </a:r>
              <a:r>
                <a:rPr lang="en-GB" sz="1400" b="1" baseline="-25000" dirty="0" smtClean="0">
                  <a:latin typeface="Gill Sans"/>
                </a:rPr>
                <a:t>2</a:t>
              </a:r>
              <a:r>
                <a:rPr lang="en-GB" sz="1400" b="1" dirty="0" smtClean="0">
                  <a:latin typeface="Gill Sans"/>
                </a:rPr>
                <a:t>         H</a:t>
              </a:r>
              <a:r>
                <a:rPr lang="en-GB" sz="1400" b="1" baseline="30000" dirty="0" smtClean="0">
                  <a:latin typeface="Gill Sans"/>
                </a:rPr>
                <a:t>-</a:t>
              </a:r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>
              <a:off x="3906260" y="3159800"/>
              <a:ext cx="302021" cy="0"/>
            </a:xfrm>
            <a:prstGeom prst="straightConnector1">
              <a:avLst/>
            </a:prstGeom>
            <a:ln w="9525"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3701052" y="1763391"/>
            <a:ext cx="1263745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050" dirty="0" smtClean="0">
                <a:latin typeface="Gill Sans"/>
                <a:cs typeface="Gill Sans"/>
              </a:rPr>
              <a:t>RF coil + Ferrites</a:t>
            </a:r>
          </a:p>
        </p:txBody>
      </p:sp>
      <p:cxnSp>
        <p:nvCxnSpPr>
          <p:cNvPr id="86" name="Straight Arrow Connector 85"/>
          <p:cNvCxnSpPr>
            <a:stCxn id="85" idx="2"/>
          </p:cNvCxnSpPr>
          <p:nvPr/>
        </p:nvCxnSpPr>
        <p:spPr>
          <a:xfrm flipH="1">
            <a:off x="4078073" y="2025001"/>
            <a:ext cx="254852" cy="49500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2405305" y="1738686"/>
            <a:ext cx="1061572" cy="430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050" dirty="0" err="1" smtClean="0">
                <a:latin typeface="Gill Sans"/>
                <a:cs typeface="Gill Sans"/>
              </a:rPr>
              <a:t>Octupole</a:t>
            </a:r>
            <a:r>
              <a:rPr lang="en-US" sz="1050" dirty="0" smtClean="0">
                <a:latin typeface="Gill Sans"/>
                <a:cs typeface="Gill Sans"/>
              </a:rPr>
              <a:t> cusp magnets</a:t>
            </a: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3223260" y="2181112"/>
            <a:ext cx="570045" cy="14264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711126" y="3780215"/>
            <a:ext cx="1037888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050" dirty="0" smtClean="0">
                <a:latin typeface="Gill Sans"/>
                <a:cs typeface="Gill Sans"/>
              </a:rPr>
              <a:t>Filter magnets</a:t>
            </a:r>
          </a:p>
        </p:txBody>
      </p:sp>
      <p:cxnSp>
        <p:nvCxnSpPr>
          <p:cNvPr id="90" name="Straight Arrow Connector 89"/>
          <p:cNvCxnSpPr>
            <a:stCxn id="89" idx="0"/>
          </p:cNvCxnSpPr>
          <p:nvPr/>
        </p:nvCxnSpPr>
        <p:spPr>
          <a:xfrm flipV="1">
            <a:off x="4230070" y="3568730"/>
            <a:ext cx="518944" cy="21148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TextBox 2052"/>
          <p:cNvSpPr txBox="1"/>
          <p:nvPr/>
        </p:nvSpPr>
        <p:spPr>
          <a:xfrm>
            <a:off x="5069654" y="2183346"/>
            <a:ext cx="558005" cy="2677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000" dirty="0" smtClean="0">
                <a:latin typeface="Gill Sans"/>
              </a:rPr>
              <a:t>-35 kV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5518567" y="1583469"/>
            <a:ext cx="558005" cy="2677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000" dirty="0" smtClean="0">
                <a:latin typeface="Gill Sans"/>
              </a:rPr>
              <a:t>0 V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553200" y="1571026"/>
            <a:ext cx="558005" cy="2677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000" dirty="0" smtClean="0">
                <a:latin typeface="Gill Sans"/>
              </a:rPr>
              <a:t>0 V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937062" y="2093649"/>
            <a:ext cx="616138" cy="2677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000" dirty="0" smtClean="0">
                <a:latin typeface="Gill Sans"/>
              </a:rPr>
              <a:t>+45 kV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628870" y="2688923"/>
            <a:ext cx="1248631" cy="653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600" b="1" dirty="0" smtClean="0">
                <a:latin typeface="Gill Sans"/>
              </a:rPr>
              <a:t>45 </a:t>
            </a:r>
            <a:r>
              <a:rPr lang="en-GB" sz="1600" b="1" dirty="0" err="1" smtClean="0">
                <a:latin typeface="Gill Sans"/>
              </a:rPr>
              <a:t>keV</a:t>
            </a:r>
            <a:endParaRPr lang="en-GB" sz="1600" b="1" dirty="0">
              <a:latin typeface="Gill Sans"/>
            </a:endParaRPr>
          </a:p>
          <a:p>
            <a:pPr algn="ctr">
              <a:lnSpc>
                <a:spcPct val="114000"/>
              </a:lnSpc>
            </a:pPr>
            <a:r>
              <a:rPr lang="en-GB" sz="1600" b="1" dirty="0" smtClean="0">
                <a:latin typeface="Gill Sans"/>
              </a:rPr>
              <a:t>H</a:t>
            </a:r>
            <a:r>
              <a:rPr lang="en-GB" sz="1600" b="1" baseline="30000" dirty="0" smtClean="0">
                <a:latin typeface="Gill Sans"/>
              </a:rPr>
              <a:t>-</a:t>
            </a:r>
            <a:r>
              <a:rPr lang="en-GB" sz="1600" b="1" dirty="0" smtClean="0">
                <a:latin typeface="Gill Sans"/>
              </a:rPr>
              <a:t> beam</a:t>
            </a:r>
          </a:p>
        </p:txBody>
      </p:sp>
      <p:pic>
        <p:nvPicPr>
          <p:cNvPr id="2060" name="Picture 205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36"/>
          <a:stretch/>
        </p:blipFill>
        <p:spPr>
          <a:xfrm>
            <a:off x="4975482" y="2668716"/>
            <a:ext cx="2309874" cy="660251"/>
          </a:xfrm>
          <a:prstGeom prst="rect">
            <a:avLst/>
          </a:prstGeom>
        </p:spPr>
      </p:pic>
      <p:sp>
        <p:nvSpPr>
          <p:cNvPr id="112" name="TextBox 111"/>
          <p:cNvSpPr txBox="1"/>
          <p:nvPr/>
        </p:nvSpPr>
        <p:spPr>
          <a:xfrm>
            <a:off x="4470011" y="2336872"/>
            <a:ext cx="558005" cy="2677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000" dirty="0" smtClean="0">
                <a:latin typeface="Gill Sans"/>
              </a:rPr>
              <a:t>-45 kV</a:t>
            </a:r>
          </a:p>
        </p:txBody>
      </p:sp>
      <p:cxnSp>
        <p:nvCxnSpPr>
          <p:cNvPr id="2063" name="Straight Connector 2062"/>
          <p:cNvCxnSpPr>
            <a:stCxn id="76" idx="0"/>
          </p:cNvCxnSpPr>
          <p:nvPr/>
        </p:nvCxnSpPr>
        <p:spPr>
          <a:xfrm flipV="1">
            <a:off x="1502748" y="4263627"/>
            <a:ext cx="722319" cy="464634"/>
          </a:xfrm>
          <a:prstGeom prst="line">
            <a:avLst/>
          </a:prstGeom>
          <a:ln w="28575">
            <a:solidFill>
              <a:srgbClr val="C00000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H="1" flipV="1">
            <a:off x="5115896" y="3258949"/>
            <a:ext cx="252757" cy="147264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4771455" y="2787550"/>
            <a:ext cx="443165" cy="471399"/>
          </a:xfrm>
          <a:prstGeom prst="rect">
            <a:avLst/>
          </a:prstGeom>
          <a:noFill/>
          <a:ln w="28575">
            <a:solidFill>
              <a:srgbClr val="21202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endParaRPr lang="en-GB" dirty="0">
              <a:latin typeface="Gill Sans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4941684" y="2120901"/>
            <a:ext cx="2525915" cy="1709628"/>
          </a:xfrm>
          <a:prstGeom prst="rect">
            <a:avLst/>
          </a:prstGeom>
          <a:noFill/>
          <a:ln w="28575">
            <a:solidFill>
              <a:srgbClr val="0053A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dirty="0">
              <a:latin typeface="Gill Sans"/>
            </a:endParaRPr>
          </a:p>
        </p:txBody>
      </p:sp>
      <p:cxnSp>
        <p:nvCxnSpPr>
          <p:cNvPr id="122" name="Straight Connector 121"/>
          <p:cNvCxnSpPr>
            <a:stCxn id="81" idx="0"/>
          </p:cNvCxnSpPr>
          <p:nvPr/>
        </p:nvCxnSpPr>
        <p:spPr>
          <a:xfrm flipH="1" flipV="1">
            <a:off x="7467599" y="3798673"/>
            <a:ext cx="50322" cy="923936"/>
          </a:xfrm>
          <a:prstGeom prst="line">
            <a:avLst/>
          </a:prstGeom>
          <a:ln w="28575">
            <a:solidFill>
              <a:srgbClr val="0053A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1" name="Picture 40" descr="Ninja3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7" t="7015" r="28333" b="11329"/>
          <a:stretch/>
        </p:blipFill>
        <p:spPr>
          <a:xfrm>
            <a:off x="214690" y="3689167"/>
            <a:ext cx="1022897" cy="1072324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600190" y="4728261"/>
            <a:ext cx="1805115" cy="1215204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600" b="1" dirty="0" smtClean="0">
                <a:latin typeface="Gill Sans"/>
              </a:rPr>
              <a:t>NINJA</a:t>
            </a:r>
          </a:p>
          <a:p>
            <a:pPr algn="ctr">
              <a:lnSpc>
                <a:spcPct val="114000"/>
              </a:lnSpc>
            </a:pPr>
            <a:r>
              <a:rPr lang="en-GB" sz="1600" dirty="0" smtClean="0">
                <a:latin typeface="Gill Sans"/>
              </a:rPr>
              <a:t>Modelling the </a:t>
            </a:r>
          </a:p>
          <a:p>
            <a:pPr algn="ctr">
              <a:lnSpc>
                <a:spcPct val="114000"/>
              </a:lnSpc>
            </a:pPr>
            <a:r>
              <a:rPr lang="en-GB" sz="1600" dirty="0" smtClean="0">
                <a:latin typeface="Gill Sans"/>
              </a:rPr>
              <a:t>RF-plasma</a:t>
            </a:r>
          </a:p>
          <a:p>
            <a:pPr algn="ctr">
              <a:lnSpc>
                <a:spcPct val="114000"/>
              </a:lnSpc>
            </a:pPr>
            <a:r>
              <a:rPr lang="en-GB" sz="1600" dirty="0" smtClean="0">
                <a:latin typeface="Gill Sans"/>
              </a:rPr>
              <a:t>heating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7"/>
          <a:srcRect t="2881"/>
          <a:stretch/>
        </p:blipFill>
        <p:spPr>
          <a:xfrm>
            <a:off x="7998558" y="3935311"/>
            <a:ext cx="995019" cy="845061"/>
          </a:xfrm>
          <a:prstGeom prst="rect">
            <a:avLst/>
          </a:prstGeom>
        </p:spPr>
      </p:pic>
      <p:sp>
        <p:nvSpPr>
          <p:cNvPr id="81" name="TextBox 80"/>
          <p:cNvSpPr txBox="1"/>
          <p:nvPr/>
        </p:nvSpPr>
        <p:spPr>
          <a:xfrm>
            <a:off x="6553200" y="4722609"/>
            <a:ext cx="1929442" cy="1215204"/>
          </a:xfrm>
          <a:prstGeom prst="rect">
            <a:avLst/>
          </a:prstGeom>
          <a:ln w="28575">
            <a:solidFill>
              <a:srgbClr val="0053A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600" b="1" dirty="0" err="1" smtClean="0">
                <a:latin typeface="Gill Sans"/>
              </a:rPr>
              <a:t>IBSimu</a:t>
            </a:r>
            <a:endParaRPr lang="en-GB" sz="1600" b="1" dirty="0" smtClean="0">
              <a:latin typeface="Gill Sans"/>
            </a:endParaRPr>
          </a:p>
          <a:p>
            <a:pPr algn="ctr">
              <a:lnSpc>
                <a:spcPct val="114000"/>
              </a:lnSpc>
            </a:pPr>
            <a:r>
              <a:rPr lang="en-GB" sz="1600" dirty="0" smtClean="0">
                <a:latin typeface="Gill Sans"/>
              </a:rPr>
              <a:t>Extraction and beam transport</a:t>
            </a:r>
          </a:p>
          <a:p>
            <a:pPr algn="ctr">
              <a:lnSpc>
                <a:spcPct val="114000"/>
              </a:lnSpc>
            </a:pPr>
            <a:endParaRPr lang="en-GB" sz="1600" dirty="0" smtClean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62724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80" grpId="0" animBg="1"/>
      <p:bldP spid="85" grpId="0" animBg="1"/>
      <p:bldP spid="87" grpId="0" animBg="1"/>
      <p:bldP spid="89" grpId="0" animBg="1"/>
      <p:bldP spid="2053" grpId="0" animBg="1"/>
      <p:bldP spid="103" grpId="0" animBg="1"/>
      <p:bldP spid="104" grpId="0" animBg="1"/>
      <p:bldP spid="105" grpId="0" animBg="1"/>
      <p:bldP spid="112" grpId="0" animBg="1"/>
      <p:bldP spid="77" grpId="0" animBg="1"/>
      <p:bldP spid="119" grpId="0" animBg="1"/>
      <p:bldP spid="76" grpId="0" animBg="1"/>
      <p:bldP spid="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NINJA code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 descr="Ninja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7" t="7015" r="28333" b="11329"/>
          <a:stretch/>
        </p:blipFill>
        <p:spPr>
          <a:xfrm>
            <a:off x="644769" y="1160755"/>
            <a:ext cx="2393775" cy="25094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89473" y="1355896"/>
            <a:ext cx="4463927" cy="237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Kinetic code (Particle-In-Cell) for the simulation of the</a:t>
            </a: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RF plasma heating in inductively coupled plasmas</a:t>
            </a: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Code developed in close collaboration with KEIO University in Japan</a:t>
            </a:r>
          </a:p>
          <a:p>
            <a:pPr>
              <a:lnSpc>
                <a:spcPct val="114000"/>
              </a:lnSpc>
            </a:pPr>
            <a:endParaRPr lang="en-GB" sz="16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Applied for the simulation of CERN’s Linac4 and CHARLIE test bed at University of Augsburg</a:t>
            </a: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endParaRPr lang="en-GB" sz="1600" dirty="0" smtClean="0">
              <a:latin typeface="Gill San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57077" y="4340958"/>
            <a:ext cx="4857232" cy="195560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400" b="1" kern="0" dirty="0" smtClean="0">
                <a:latin typeface="Gill Sans"/>
                <a:cs typeface="Gill Sans"/>
              </a:rPr>
              <a:t>Simulate the RF-plasma heating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400" kern="0" dirty="0" smtClean="0">
                <a:latin typeface="Gill Sans"/>
                <a:cs typeface="Gill Sans"/>
              </a:rPr>
              <a:t>Investigate the effect of design and operational parameters on the plasma characteristics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kern="0" dirty="0" smtClean="0">
                <a:latin typeface="Gill Sans"/>
                <a:cs typeface="Gill Sans"/>
              </a:rPr>
              <a:t>Provide inputs to beam formation simulations (ONIX)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5074200" y="4188594"/>
            <a:ext cx="3399222" cy="2018943"/>
            <a:chOff x="5134566" y="4105632"/>
            <a:chExt cx="3789002" cy="2250450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85" r="1"/>
            <a:stretch/>
          </p:blipFill>
          <p:spPr bwMode="auto">
            <a:xfrm>
              <a:off x="6677025" y="5016870"/>
              <a:ext cx="2198917" cy="770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Linac4source.pdf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26" b="15646"/>
            <a:stretch/>
          </p:blipFill>
          <p:spPr>
            <a:xfrm>
              <a:off x="5134566" y="4105632"/>
              <a:ext cx="3789002" cy="22504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637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NINJA code: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8" y="1173944"/>
            <a:ext cx="4094011" cy="49753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00" b="1" dirty="0" smtClean="0">
                <a:solidFill>
                  <a:srgbClr val="0053A1"/>
                </a:solidFill>
              </a:rPr>
              <a:t>Particle-In-Cell</a:t>
            </a:r>
            <a:endParaRPr lang="en-US" sz="1400" b="1" dirty="0" smtClean="0">
              <a:solidFill>
                <a:srgbClr val="0053A1"/>
              </a:solidFill>
            </a:endParaRPr>
          </a:p>
          <a:p>
            <a:pPr marL="0" indent="0" algn="ctr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2.5 D</a:t>
            </a:r>
            <a:r>
              <a:rPr lang="en-US" sz="1400" dirty="0" smtClean="0"/>
              <a:t> in cylindrical coordinates:</a:t>
            </a:r>
          </a:p>
          <a:p>
            <a:r>
              <a:rPr lang="en-US" sz="1400" dirty="0" smtClean="0"/>
              <a:t>2D EM field calculation (azimuthal </a:t>
            </a:r>
            <a:r>
              <a:rPr lang="en-US" sz="1400" dirty="0" err="1" smtClean="0"/>
              <a:t>symm</a:t>
            </a:r>
            <a:r>
              <a:rPr lang="en-US" sz="1400" dirty="0" smtClean="0"/>
              <a:t>.)</a:t>
            </a:r>
          </a:p>
          <a:p>
            <a:r>
              <a:rPr lang="en-US" sz="1400" dirty="0" smtClean="0"/>
              <a:t>3D3V particle dynamics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Implicit </a:t>
            </a:r>
            <a:r>
              <a:rPr lang="en-US" sz="1400" dirty="0" smtClean="0"/>
              <a:t>integration scheme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Plasma species: 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, H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, H</a:t>
            </a:r>
            <a:r>
              <a:rPr lang="en-US" sz="1400" baseline="-25000" dirty="0" smtClean="0"/>
              <a:t>2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, H</a:t>
            </a:r>
            <a:r>
              <a:rPr lang="en-US" sz="1400" baseline="-25000" dirty="0" smtClean="0"/>
              <a:t>3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, H</a:t>
            </a:r>
            <a:r>
              <a:rPr lang="en-US" sz="1400" baseline="30000" dirty="0" smtClean="0"/>
              <a:t>-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+ </a:t>
            </a:r>
            <a:r>
              <a:rPr lang="en-US" sz="1400" dirty="0"/>
              <a:t>neutrals </a:t>
            </a:r>
            <a:r>
              <a:rPr lang="en-US" sz="1400" dirty="0" smtClean="0"/>
              <a:t>H</a:t>
            </a:r>
            <a:r>
              <a:rPr lang="en-US" sz="1400" dirty="0"/>
              <a:t>,</a:t>
            </a:r>
            <a:r>
              <a:rPr lang="en-US" sz="1400" dirty="0" smtClean="0"/>
              <a:t> </a:t>
            </a:r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(v</a:t>
            </a:r>
            <a:r>
              <a:rPr lang="en-US" sz="1400" dirty="0" smtClean="0"/>
              <a:t>)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Coupling with static magnetic field simulations (Opera </a:t>
            </a:r>
            <a:r>
              <a:rPr lang="en-US" sz="1400" dirty="0" err="1" smtClean="0"/>
              <a:t>VectorFields</a:t>
            </a:r>
            <a:r>
              <a:rPr lang="en-US" sz="1400" dirty="0" smtClean="0"/>
              <a:t>) imported via 3D </a:t>
            </a:r>
            <a:r>
              <a:rPr lang="en-US" sz="1400" dirty="0" err="1" smtClean="0"/>
              <a:t>fieldmap</a:t>
            </a: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6502" y="1173944"/>
            <a:ext cx="3470297" cy="484639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US" sz="1600" b="1" dirty="0" smtClean="0">
                <a:solidFill>
                  <a:srgbClr val="0053A1"/>
                </a:solidFill>
              </a:rPr>
              <a:t>Monte Carlo Collisions</a:t>
            </a:r>
            <a:endParaRPr lang="en-US" sz="1600" b="1" dirty="0">
              <a:solidFill>
                <a:srgbClr val="0053A1"/>
              </a:solidFill>
            </a:endParaRPr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400" b="1" dirty="0" smtClean="0"/>
              <a:t>Set of over 200 cross-sections </a:t>
            </a:r>
            <a:r>
              <a:rPr lang="en-US" sz="1400" dirty="0" smtClean="0"/>
              <a:t>covering </a:t>
            </a:r>
            <a:r>
              <a:rPr lang="en-US" sz="1400" dirty="0"/>
              <a:t>the most important reactions in hydrogen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1400" dirty="0" smtClean="0"/>
              <a:t>electron – neutral</a:t>
            </a:r>
          </a:p>
          <a:p>
            <a:r>
              <a:rPr lang="en-US" sz="1400" dirty="0" smtClean="0"/>
              <a:t>electron – ion </a:t>
            </a:r>
          </a:p>
          <a:p>
            <a:r>
              <a:rPr lang="en-US" sz="1400" dirty="0"/>
              <a:t>i</a:t>
            </a:r>
            <a:r>
              <a:rPr lang="en-US" sz="1400" dirty="0" smtClean="0"/>
              <a:t>on – neutral</a:t>
            </a:r>
          </a:p>
          <a:p>
            <a:r>
              <a:rPr lang="en-US" sz="1400" dirty="0"/>
              <a:t>Coulomb </a:t>
            </a:r>
            <a:r>
              <a:rPr lang="en-US" sz="1400" dirty="0" smtClean="0"/>
              <a:t>collisions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8" name="Picture 7" descr="simulation_domai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203" y="4958933"/>
            <a:ext cx="4326091" cy="128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89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NINJA code: specs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4269" y="1294530"/>
            <a:ext cx="8044962" cy="5003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Programming language</a:t>
            </a:r>
            <a:r>
              <a:rPr lang="en-GB" sz="1400" dirty="0" smtClean="0">
                <a:latin typeface="Gill Sans"/>
              </a:rPr>
              <a:t>: Fortran90	+ libraries Fortran77, Fortran90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OS: </a:t>
            </a:r>
            <a:r>
              <a:rPr lang="en-GB" sz="1400" dirty="0" smtClean="0">
                <a:latin typeface="Gill Sans"/>
              </a:rPr>
              <a:t>Linux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Compilers: </a:t>
            </a:r>
            <a:r>
              <a:rPr lang="en-GB" sz="1400" dirty="0" smtClean="0">
                <a:latin typeface="Gill Sans"/>
              </a:rPr>
              <a:t>successfully run with GNU, INTEL, NAG and PGI</a:t>
            </a: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	we typically run with INTEL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Libraries: all open source</a:t>
            </a:r>
          </a:p>
          <a:p>
            <a:pPr marL="742950" lvl="1" indent="-285750">
              <a:lnSpc>
                <a:spcPct val="114000"/>
              </a:lnSpc>
              <a:buFontTx/>
              <a:buChar char="-"/>
            </a:pPr>
            <a:r>
              <a:rPr lang="en-GB" sz="1400" dirty="0" smtClean="0">
                <a:latin typeface="Gill Sans"/>
              </a:rPr>
              <a:t>NITSOL (Fortran77)</a:t>
            </a:r>
          </a:p>
          <a:p>
            <a:pPr marL="1200150" lvl="2" indent="-285750">
              <a:lnSpc>
                <a:spcPct val="114000"/>
              </a:lnSpc>
              <a:buFontTx/>
              <a:buChar char="-"/>
            </a:pPr>
            <a:r>
              <a:rPr lang="en-GB" sz="1400" dirty="0" smtClean="0">
                <a:latin typeface="Gill Sans"/>
              </a:rPr>
              <a:t>BLAS </a:t>
            </a:r>
            <a:r>
              <a:rPr lang="en-GB" sz="1400" dirty="0">
                <a:latin typeface="Gill Sans"/>
              </a:rPr>
              <a:t>(Fortran77)</a:t>
            </a:r>
          </a:p>
          <a:p>
            <a:pPr marL="1200150" lvl="2" indent="-285750">
              <a:lnSpc>
                <a:spcPct val="114000"/>
              </a:lnSpc>
              <a:buFontTx/>
              <a:buChar char="-"/>
            </a:pPr>
            <a:r>
              <a:rPr lang="en-GB" sz="1400" dirty="0">
                <a:latin typeface="Gill Sans"/>
              </a:rPr>
              <a:t>LAPACK (Fortran77</a:t>
            </a:r>
            <a:r>
              <a:rPr lang="en-GB" sz="1400" dirty="0" smtClean="0">
                <a:latin typeface="Gill Sans"/>
              </a:rPr>
              <a:t>)</a:t>
            </a:r>
          </a:p>
          <a:p>
            <a:pPr marL="742950" lvl="1" indent="-285750">
              <a:lnSpc>
                <a:spcPct val="114000"/>
              </a:lnSpc>
              <a:buFontTx/>
              <a:buChar char="-"/>
            </a:pPr>
            <a:r>
              <a:rPr lang="en-GB" sz="1400" dirty="0" smtClean="0">
                <a:latin typeface="Gill Sans"/>
              </a:rPr>
              <a:t>SPARSKIT (Fortran90)</a:t>
            </a: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Parallelization: </a:t>
            </a:r>
            <a:r>
              <a:rPr lang="en-GB" sz="1400" dirty="0" smtClean="0">
                <a:latin typeface="Gill Sans"/>
              </a:rPr>
              <a:t>MPI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Licensing:</a:t>
            </a:r>
            <a:r>
              <a:rPr lang="en-GB" sz="1400" dirty="0" smtClean="0">
                <a:latin typeface="Gill Sans"/>
              </a:rPr>
              <a:t> not open-source, discussion ongoing with collaborators at KEIO University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Documentation: </a:t>
            </a:r>
            <a:r>
              <a:rPr lang="en-GB" sz="1400" dirty="0" smtClean="0">
                <a:latin typeface="Gill Sans"/>
              </a:rPr>
              <a:t>A fully implicit Particle-In-Cell Monte Carlo code for the simulation of inductively 	coupled plasmas, </a:t>
            </a:r>
            <a:r>
              <a:rPr lang="en-GB" sz="1400" i="1" dirty="0" smtClean="0">
                <a:latin typeface="Gill Sans"/>
              </a:rPr>
              <a:t>in preparation for submission to “Journal Computational Physics”</a:t>
            </a: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17347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NINJA: application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 descr="den_2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23" y="1377275"/>
            <a:ext cx="4491701" cy="1122925"/>
          </a:xfrm>
          <a:prstGeom prst="rect">
            <a:avLst/>
          </a:prstGeom>
        </p:spPr>
      </p:pic>
      <p:pic>
        <p:nvPicPr>
          <p:cNvPr id="7" name="Picture 6" descr="ene_2d.pd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44" y="2197840"/>
            <a:ext cx="4320000" cy="1083406"/>
          </a:xfrm>
          <a:prstGeom prst="rect">
            <a:avLst/>
          </a:prstGeom>
        </p:spPr>
      </p:pic>
      <p:pic>
        <p:nvPicPr>
          <p:cNvPr id="8" name="Picture 7" descr="1D_profil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56" y="3296364"/>
            <a:ext cx="4264002" cy="28426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56860" y="1483955"/>
                <a:ext cx="3535680" cy="3776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GB" sz="1400" dirty="0" smtClean="0">
                    <a:latin typeface="Gill Sans"/>
                  </a:rPr>
                  <a:t>Grid: N</a:t>
                </a:r>
                <a:r>
                  <a:rPr lang="en-GB" sz="1400" baseline="-25000" dirty="0" smtClean="0">
                    <a:latin typeface="Gill Sans"/>
                  </a:rPr>
                  <a:t>g</a:t>
                </a:r>
                <a:r>
                  <a:rPr lang="en-GB" sz="1400" dirty="0" smtClean="0">
                    <a:latin typeface="Gill Sans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400" dirty="0" smtClean="0">
                    <a:latin typeface="Gill Sans"/>
                  </a:rPr>
                  <a:t> 10</a:t>
                </a:r>
                <a:r>
                  <a:rPr lang="en-GB" sz="1400" baseline="30000" dirty="0" smtClean="0">
                    <a:latin typeface="Gill Sans"/>
                  </a:rPr>
                  <a:t>4</a:t>
                </a:r>
              </a:p>
              <a:p>
                <a:pPr>
                  <a:lnSpc>
                    <a:spcPct val="114000"/>
                  </a:lnSpc>
                </a:pPr>
                <a:r>
                  <a:rPr lang="en-GB" sz="1400" dirty="0" smtClean="0">
                    <a:latin typeface="Gill Sans"/>
                  </a:rPr>
                  <a:t>Particles: N</a:t>
                </a:r>
                <a:r>
                  <a:rPr lang="en-GB" sz="1400" baseline="-25000" dirty="0" smtClean="0">
                    <a:latin typeface="Gill Sans"/>
                  </a:rPr>
                  <a:t>p</a:t>
                </a:r>
                <a:r>
                  <a:rPr lang="en-GB" sz="1400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400" dirty="0" smtClean="0">
                    <a:latin typeface="Gill Sans"/>
                  </a:rPr>
                  <a:t> 10</a:t>
                </a:r>
                <a:r>
                  <a:rPr lang="en-GB" sz="1400" baseline="30000" dirty="0" smtClean="0">
                    <a:latin typeface="Gill Sans"/>
                  </a:rPr>
                  <a:t>6</a:t>
                </a:r>
                <a:r>
                  <a:rPr lang="en-GB" sz="1400" dirty="0" smtClean="0">
                    <a:latin typeface="Gill Sans"/>
                  </a:rPr>
                  <a:t>-10</a:t>
                </a:r>
                <a:r>
                  <a:rPr lang="en-GB" sz="1400" baseline="30000" dirty="0" smtClean="0">
                    <a:latin typeface="Gill Sans"/>
                  </a:rPr>
                  <a:t>7</a:t>
                </a:r>
              </a:p>
              <a:p>
                <a:pPr>
                  <a:lnSpc>
                    <a:spcPct val="114000"/>
                  </a:lnSpc>
                </a:pPr>
                <a:endParaRPr lang="en-GB" sz="1400" dirty="0" smtClean="0">
                  <a:latin typeface="Gill Sans"/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GB" sz="1400" dirty="0" smtClean="0">
                    <a:latin typeface="Gill Sans"/>
                    <a:cs typeface="Times New Roman" panose="02020603050405020304" pitchFamily="18" charset="0"/>
                  </a:rPr>
                  <a:t>∆t = &lt; 10</a:t>
                </a:r>
                <a:r>
                  <a:rPr lang="en-GB" sz="1400" baseline="30000" dirty="0" smtClean="0">
                    <a:latin typeface="Gill Sans"/>
                    <a:cs typeface="Times New Roman" panose="02020603050405020304" pitchFamily="18" charset="0"/>
                  </a:rPr>
                  <a:t>-10 </a:t>
                </a:r>
                <a:r>
                  <a:rPr lang="en-GB" sz="1400" dirty="0" smtClean="0">
                    <a:latin typeface="Gill Sans"/>
                    <a:cs typeface="Times New Roman" panose="02020603050405020304" pitchFamily="18" charset="0"/>
                  </a:rPr>
                  <a:t>s</a:t>
                </a:r>
              </a:p>
              <a:p>
                <a:pPr>
                  <a:lnSpc>
                    <a:spcPct val="114000"/>
                  </a:lnSpc>
                </a:pPr>
                <a:r>
                  <a:rPr lang="en-GB" sz="1400" dirty="0" smtClean="0">
                    <a:latin typeface="Gill Sans"/>
                    <a:cs typeface="Times New Roman" panose="02020603050405020304" pitchFamily="18" charset="0"/>
                  </a:rPr>
                  <a:t>We need to simulate 10-20 µs</a:t>
                </a:r>
              </a:p>
              <a:p>
                <a:pPr>
                  <a:lnSpc>
                    <a:spcPct val="114000"/>
                  </a:lnSpc>
                </a:pPr>
                <a:r>
                  <a:rPr lang="en-GB" sz="1400" dirty="0" smtClean="0">
                    <a:latin typeface="Gill Sans"/>
                  </a:rPr>
                  <a:t>	10</a:t>
                </a:r>
                <a:r>
                  <a:rPr lang="en-GB" sz="1400" baseline="30000" dirty="0" smtClean="0">
                    <a:latin typeface="Gill Sans"/>
                  </a:rPr>
                  <a:t>5</a:t>
                </a:r>
                <a:r>
                  <a:rPr lang="en-GB" sz="1400" dirty="0" smtClean="0">
                    <a:latin typeface="Gill Sans"/>
                  </a:rPr>
                  <a:t>-10</a:t>
                </a:r>
                <a:r>
                  <a:rPr lang="en-GB" sz="1400" baseline="30000" dirty="0" smtClean="0">
                    <a:latin typeface="Gill Sans"/>
                  </a:rPr>
                  <a:t>6 </a:t>
                </a:r>
                <a:r>
                  <a:rPr lang="en-GB" sz="1400" dirty="0" smtClean="0">
                    <a:latin typeface="Gill Sans"/>
                  </a:rPr>
                  <a:t>time steps</a:t>
                </a:r>
              </a:p>
              <a:p>
                <a:pPr>
                  <a:lnSpc>
                    <a:spcPct val="114000"/>
                  </a:lnSpc>
                </a:pPr>
                <a:endParaRPr lang="en-GB" sz="1400" dirty="0">
                  <a:latin typeface="Gill Sans"/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GB" sz="1400" dirty="0" smtClean="0">
                    <a:latin typeface="Gill Sans"/>
                  </a:rPr>
                  <a:t>Computing time: 10 days on 12 cores 	(</a:t>
                </a:r>
                <a:r>
                  <a:rPr lang="en-GB" sz="1400" dirty="0" err="1" smtClean="0">
                    <a:latin typeface="Gill Sans"/>
                  </a:rPr>
                  <a:t>engpara</a:t>
                </a:r>
                <a:r>
                  <a:rPr lang="en-GB" sz="1400" dirty="0" smtClean="0">
                    <a:latin typeface="Gill Sans"/>
                  </a:rPr>
                  <a:t> on </a:t>
                </a:r>
                <a:r>
                  <a:rPr lang="en-GB" sz="1400" dirty="0" err="1" smtClean="0">
                    <a:latin typeface="Gill Sans"/>
                  </a:rPr>
                  <a:t>lxbatch</a:t>
                </a:r>
                <a:r>
                  <a:rPr lang="en-GB" sz="1400" dirty="0" smtClean="0">
                    <a:latin typeface="Gill Sans"/>
                  </a:rPr>
                  <a:t>)</a:t>
                </a:r>
              </a:p>
              <a:p>
                <a:pPr>
                  <a:lnSpc>
                    <a:spcPct val="114000"/>
                  </a:lnSpc>
                </a:pPr>
                <a:endParaRPr lang="en-GB" sz="1400" dirty="0" smtClean="0">
                  <a:latin typeface="Gill Sans"/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GB" sz="1400" dirty="0" smtClean="0">
                    <a:latin typeface="Gill Sans"/>
                  </a:rPr>
                  <a:t>Parameter scans required:</a:t>
                </a:r>
              </a:p>
              <a:p>
                <a:pPr marL="742950" lvl="1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latin typeface="Gill Sans"/>
                  </a:rPr>
                  <a:t>RF power</a:t>
                </a:r>
              </a:p>
              <a:p>
                <a:pPr marL="742950" lvl="1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latin typeface="Gill Sans"/>
                  </a:rPr>
                  <a:t>Gas pressure</a:t>
                </a:r>
              </a:p>
              <a:p>
                <a:pPr marL="742950" lvl="1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latin typeface="Gill Sans"/>
                  </a:rPr>
                  <a:t>Magnetic configuration</a:t>
                </a:r>
              </a:p>
              <a:p>
                <a:pPr marL="742950" lvl="1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latin typeface="Gill Sans"/>
                  </a:rPr>
                  <a:t>Antenna position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6860" y="1483955"/>
                <a:ext cx="3535680" cy="3776034"/>
              </a:xfrm>
              <a:prstGeom prst="rect">
                <a:avLst/>
              </a:prstGeom>
              <a:blipFill rotWithShape="0">
                <a:blip r:embed="rId5"/>
                <a:stretch>
                  <a:fillRect l="-517" b="-1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4977124" y="5434278"/>
            <a:ext cx="3848100" cy="829073"/>
          </a:xfrm>
          <a:prstGeom prst="rect">
            <a:avLst/>
          </a:prstGeom>
          <a:ln>
            <a:solidFill>
              <a:srgbClr val="C4020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it-IT" sz="1400" dirty="0" smtClean="0">
                <a:latin typeface="Gill Sans"/>
              </a:rPr>
              <a:t>NINJA provides </a:t>
            </a:r>
            <a:r>
              <a:rPr lang="it-IT" sz="1400" dirty="0">
                <a:latin typeface="Gill Sans"/>
              </a:rPr>
              <a:t>the plasma </a:t>
            </a:r>
            <a:r>
              <a:rPr lang="it-IT" sz="1400" dirty="0" smtClean="0">
                <a:latin typeface="Gill Sans"/>
              </a:rPr>
              <a:t>parameters (temperatures, densities and fluxes) over the volume of </a:t>
            </a:r>
            <a:r>
              <a:rPr lang="it-IT" sz="1400" dirty="0">
                <a:latin typeface="Gill Sans"/>
              </a:rPr>
              <a:t>the </a:t>
            </a:r>
            <a:r>
              <a:rPr lang="it-IT" sz="1400" dirty="0" smtClean="0">
                <a:latin typeface="Gill Sans"/>
              </a:rPr>
              <a:t>plasma chamber</a:t>
            </a:r>
            <a:endParaRPr lang="it-IT" sz="1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0099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ONIX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4269" y="1294530"/>
            <a:ext cx="8356356" cy="1636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b="1" dirty="0" smtClean="0">
                <a:latin typeface="Gill Sans"/>
              </a:rPr>
              <a:t>ONIX </a:t>
            </a:r>
            <a:r>
              <a:rPr lang="en-GB" sz="1400" dirty="0" smtClean="0">
                <a:latin typeface="Gill Sans"/>
              </a:rPr>
              <a:t>is a 3D Particle-In-Cell code for the simulation of the beam formation in a negative ion sources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Initially </a:t>
            </a:r>
            <a:r>
              <a:rPr lang="en-GB" sz="1400" dirty="0">
                <a:latin typeface="Gill Sans"/>
              </a:rPr>
              <a:t>developed in the laboratory LPGP, </a:t>
            </a:r>
            <a:r>
              <a:rPr lang="en-GB" sz="1400" dirty="0" err="1">
                <a:latin typeface="Gill Sans"/>
              </a:rPr>
              <a:t>Orsay</a:t>
            </a:r>
            <a:r>
              <a:rPr lang="en-GB" sz="1400" dirty="0">
                <a:latin typeface="Gill Sans"/>
              </a:rPr>
              <a:t>, France in order to simulate </a:t>
            </a:r>
            <a:r>
              <a:rPr lang="en-GB" sz="1400" dirty="0" smtClean="0">
                <a:latin typeface="Gill Sans"/>
              </a:rPr>
              <a:t>the extraction region of </a:t>
            </a:r>
            <a:r>
              <a:rPr lang="en-GB" sz="1400" dirty="0">
                <a:latin typeface="Gill Sans"/>
              </a:rPr>
              <a:t>an ITER-like </a:t>
            </a:r>
            <a:r>
              <a:rPr lang="en-GB" sz="1400" dirty="0" smtClean="0">
                <a:latin typeface="Gill Sans"/>
              </a:rPr>
              <a:t>negative ion source</a:t>
            </a: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4769" y="5527856"/>
            <a:ext cx="7155717" cy="82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S. Mochalskyy, J. </a:t>
            </a:r>
            <a:r>
              <a:rPr lang="en-GB" sz="1400" dirty="0" err="1" smtClean="0">
                <a:latin typeface="Gill Sans"/>
              </a:rPr>
              <a:t>Lettry</a:t>
            </a:r>
            <a:r>
              <a:rPr lang="en-GB" sz="1400" dirty="0" smtClean="0">
                <a:latin typeface="Gill Sans"/>
              </a:rPr>
              <a:t>, T. Minea, </a:t>
            </a:r>
            <a:r>
              <a:rPr lang="en-GB" sz="1400" i="1" dirty="0" smtClean="0">
                <a:latin typeface="Gill Sans"/>
              </a:rPr>
              <a:t>New journal of physics 2016</a:t>
            </a:r>
            <a:endParaRPr lang="en-GB" sz="1400" i="1" dirty="0" smtClean="0">
              <a:latin typeface="Gill Sans"/>
              <a:hlinkClick r:id="rId2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  <a:hlinkClick r:id="rId2"/>
              </a:rPr>
              <a:t>http</a:t>
            </a:r>
            <a:r>
              <a:rPr lang="en-GB" sz="1400" dirty="0">
                <a:latin typeface="Gill Sans"/>
                <a:hlinkClick r:id="rId2"/>
              </a:rPr>
              <a:t>://</a:t>
            </a:r>
            <a:r>
              <a:rPr lang="en-GB" sz="1400" dirty="0" smtClean="0">
                <a:latin typeface="Gill Sans"/>
                <a:hlinkClick r:id="rId2"/>
              </a:rPr>
              <a:t>iopscience.iop.org/article/10.1088/1367-2630/18/8/085011</a:t>
            </a: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76749" y="3122088"/>
            <a:ext cx="4333875" cy="1074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Applied for the simulation of the Linac4 H</a:t>
            </a:r>
            <a:r>
              <a:rPr lang="en-GB" sz="1400" baseline="30000" dirty="0" smtClean="0">
                <a:latin typeface="Gill Sans"/>
              </a:rPr>
              <a:t>-</a:t>
            </a:r>
            <a:r>
              <a:rPr lang="en-GB" sz="1400" dirty="0" smtClean="0">
                <a:latin typeface="Gill Sans"/>
              </a:rPr>
              <a:t> ion source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Study the effect of volume/surface produced H</a:t>
            </a:r>
            <a:r>
              <a:rPr lang="en-GB" sz="1400" baseline="30000" dirty="0" smtClean="0">
                <a:latin typeface="Gill Sans"/>
              </a:rPr>
              <a:t>-</a:t>
            </a:r>
            <a:r>
              <a:rPr lang="en-GB" sz="1400" dirty="0" smtClean="0">
                <a:latin typeface="Gill Sans"/>
              </a:rPr>
              <a:t> on the extracted current and beam emittance</a:t>
            </a:r>
          </a:p>
        </p:txBody>
      </p:sp>
      <p:pic>
        <p:nvPicPr>
          <p:cNvPr id="19" name="Picture 18" descr="2_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2" t="43062" r="7843" b="11975"/>
          <a:stretch/>
        </p:blipFill>
        <p:spPr bwMode="auto">
          <a:xfrm>
            <a:off x="1054343" y="3005629"/>
            <a:ext cx="3012831" cy="18804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663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ONIX: specs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31/10/2016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Mattei    ABP-CWG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4269" y="1294530"/>
            <a:ext cx="8044962" cy="4512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it-IT" sz="1400" b="1" dirty="0">
                <a:latin typeface="Gill Sans"/>
              </a:rPr>
              <a:t>3D </a:t>
            </a:r>
            <a:r>
              <a:rPr lang="it-IT" sz="1400" b="1" dirty="0" smtClean="0">
                <a:latin typeface="Gill Sans"/>
              </a:rPr>
              <a:t>Particle-In-Cell </a:t>
            </a:r>
            <a:r>
              <a:rPr lang="it-IT" sz="1400" b="1" dirty="0">
                <a:latin typeface="Gill Sans"/>
              </a:rPr>
              <a:t>Monte Carlo Collision electrostatic </a:t>
            </a:r>
            <a:r>
              <a:rPr lang="it-IT" sz="1400" b="1" dirty="0" smtClean="0">
                <a:latin typeface="Gill Sans"/>
              </a:rPr>
              <a:t>code</a:t>
            </a:r>
          </a:p>
          <a:p>
            <a:pPr>
              <a:lnSpc>
                <a:spcPct val="114000"/>
              </a:lnSpc>
            </a:pPr>
            <a:endParaRPr lang="it-IT" sz="1400" b="1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it-IT" sz="1400" b="1" dirty="0" smtClean="0">
                <a:latin typeface="Gill Sans"/>
              </a:rPr>
              <a:t>Owner: </a:t>
            </a:r>
            <a:r>
              <a:rPr lang="en-GB" sz="1400" dirty="0">
                <a:latin typeface="Gill Sans"/>
              </a:rPr>
              <a:t>LPGP </a:t>
            </a:r>
            <a:r>
              <a:rPr lang="en-GB" sz="1400" dirty="0" err="1">
                <a:latin typeface="Gill Sans"/>
              </a:rPr>
              <a:t>Orsay</a:t>
            </a:r>
            <a:r>
              <a:rPr lang="en-GB" sz="1400" dirty="0">
                <a:latin typeface="Gill Sans"/>
              </a:rPr>
              <a:t> and IPP </a:t>
            </a:r>
            <a:r>
              <a:rPr lang="en-GB" sz="1400" dirty="0" err="1">
                <a:latin typeface="Gill Sans"/>
              </a:rPr>
              <a:t>Garching</a:t>
            </a:r>
            <a:endParaRPr lang="it-IT" sz="1400" b="1" dirty="0">
              <a:latin typeface="Gill Sans"/>
            </a:endParaRPr>
          </a:p>
          <a:p>
            <a:pPr>
              <a:lnSpc>
                <a:spcPct val="114000"/>
              </a:lnSpc>
            </a:pPr>
            <a:endParaRPr lang="it-IT" sz="1400" b="1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>
                <a:latin typeface="Gill Sans"/>
              </a:rPr>
              <a:t>Parallelization: </a:t>
            </a:r>
            <a:r>
              <a:rPr lang="en-GB" sz="1400" dirty="0">
                <a:latin typeface="Gill Sans"/>
              </a:rPr>
              <a:t>MPI</a:t>
            </a:r>
          </a:p>
          <a:p>
            <a:pPr>
              <a:lnSpc>
                <a:spcPct val="114000"/>
              </a:lnSpc>
            </a:pPr>
            <a:endParaRPr lang="it-IT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Performance:</a:t>
            </a:r>
            <a:r>
              <a:rPr lang="en-GB" sz="1400" dirty="0" smtClean="0">
                <a:latin typeface="Gill Sans"/>
              </a:rPr>
              <a:t> typical </a:t>
            </a:r>
            <a:r>
              <a:rPr lang="en-GB" sz="1400" dirty="0">
                <a:latin typeface="Gill Sans"/>
              </a:rPr>
              <a:t>run is performed </a:t>
            </a:r>
            <a:r>
              <a:rPr lang="en-GB" sz="1400" dirty="0" smtClean="0">
                <a:latin typeface="Gill Sans"/>
              </a:rPr>
              <a:t>using 20 million </a:t>
            </a:r>
            <a:r>
              <a:rPr lang="en-GB" sz="1400" dirty="0">
                <a:latin typeface="Gill Sans"/>
              </a:rPr>
              <a:t>macro particles with a meshing of </a:t>
            </a:r>
            <a:r>
              <a:rPr lang="en-GB" sz="1400" dirty="0" smtClean="0">
                <a:latin typeface="Gill Sans"/>
              </a:rPr>
              <a:t>	110x100×100 </a:t>
            </a:r>
            <a:r>
              <a:rPr lang="en-GB" sz="1400" dirty="0">
                <a:latin typeface="Gill Sans"/>
              </a:rPr>
              <a:t>PIC nodes. The code performance </a:t>
            </a:r>
            <a:r>
              <a:rPr lang="en-GB" sz="1400" dirty="0" smtClean="0">
                <a:latin typeface="Gill Sans"/>
              </a:rPr>
              <a:t>is ~0.1 </a:t>
            </a:r>
            <a:r>
              <a:rPr lang="en-GB" sz="1400" dirty="0" err="1" smtClean="0">
                <a:latin typeface="Gill Sans"/>
              </a:rPr>
              <a:t>μs</a:t>
            </a:r>
            <a:r>
              <a:rPr lang="en-GB" sz="1400" dirty="0" smtClean="0">
                <a:latin typeface="Gill Sans"/>
              </a:rPr>
              <a:t> per day </a:t>
            </a:r>
            <a:r>
              <a:rPr lang="en-GB" sz="1400" dirty="0">
                <a:latin typeface="Gill Sans"/>
              </a:rPr>
              <a:t>on 20 </a:t>
            </a:r>
            <a:r>
              <a:rPr lang="en-GB" sz="1400" dirty="0" smtClean="0">
                <a:latin typeface="Gill Sans"/>
              </a:rPr>
              <a:t>cores.</a:t>
            </a:r>
          </a:p>
          <a:p>
            <a:pPr>
              <a:lnSpc>
                <a:spcPct val="114000"/>
              </a:lnSpc>
            </a:pPr>
            <a:r>
              <a:rPr lang="en-GB" sz="1400" dirty="0">
                <a:latin typeface="Gill Sans"/>
              </a:rPr>
              <a:t>	</a:t>
            </a:r>
            <a:r>
              <a:rPr lang="en-GB" sz="1400" dirty="0" smtClean="0">
                <a:latin typeface="Gill Sans"/>
              </a:rPr>
              <a:t>Normally 1-2 </a:t>
            </a:r>
            <a:r>
              <a:rPr lang="en-GB" sz="1400" dirty="0" err="1" smtClean="0">
                <a:latin typeface="Gill Sans"/>
              </a:rPr>
              <a:t>μs</a:t>
            </a:r>
            <a:r>
              <a:rPr lang="en-GB" sz="1400" dirty="0" smtClean="0">
                <a:latin typeface="Gill Sans"/>
              </a:rPr>
              <a:t> simulation time is sufficient to reach steady state.</a:t>
            </a:r>
          </a:p>
          <a:p>
            <a:pPr>
              <a:lnSpc>
                <a:spcPct val="114000"/>
              </a:lnSpc>
            </a:pPr>
            <a:endParaRPr lang="en-GB" sz="1400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dirty="0" smtClean="0">
                <a:latin typeface="Gill Sans"/>
              </a:rPr>
              <a:t>	Currently work in progress to reduce the cell size and improve parallelization to run on large 	clusters (~1000 cores)</a:t>
            </a:r>
          </a:p>
          <a:p>
            <a:pPr>
              <a:lnSpc>
                <a:spcPct val="114000"/>
              </a:lnSpc>
            </a:pPr>
            <a:endParaRPr lang="en-GB" sz="1400" dirty="0" smtClean="0">
              <a:latin typeface="Gill Sans"/>
            </a:endParaRPr>
          </a:p>
          <a:p>
            <a:pPr>
              <a:lnSpc>
                <a:spcPct val="114000"/>
              </a:lnSpc>
            </a:pPr>
            <a:endParaRPr lang="it-IT" sz="1400" b="1" dirty="0" smtClean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en-GB" sz="1400" b="1" dirty="0" smtClean="0">
                <a:latin typeface="Gill Sans"/>
              </a:rPr>
              <a:t>Licensing</a:t>
            </a:r>
            <a:r>
              <a:rPr lang="en-GB" sz="1400" b="1" dirty="0">
                <a:latin typeface="Gill Sans"/>
              </a:rPr>
              <a:t>:</a:t>
            </a:r>
            <a:r>
              <a:rPr lang="en-GB" sz="1400" dirty="0">
                <a:latin typeface="Gill Sans"/>
              </a:rPr>
              <a:t> not </a:t>
            </a:r>
            <a:r>
              <a:rPr lang="en-GB" sz="1400" dirty="0" smtClean="0">
                <a:latin typeface="Gill Sans"/>
              </a:rPr>
              <a:t>open-source</a:t>
            </a:r>
          </a:p>
          <a:p>
            <a:pPr>
              <a:lnSpc>
                <a:spcPct val="114000"/>
              </a:lnSpc>
            </a:pPr>
            <a:endParaRPr lang="it-IT" sz="1400" b="1" dirty="0">
              <a:latin typeface="Gill Sans"/>
            </a:endParaRPr>
          </a:p>
          <a:p>
            <a:pPr>
              <a:lnSpc>
                <a:spcPct val="114000"/>
              </a:lnSpc>
            </a:pPr>
            <a:r>
              <a:rPr lang="it-IT" sz="1400" b="1" dirty="0" smtClean="0">
                <a:latin typeface="Gill Sans"/>
              </a:rPr>
              <a:t>Currently maintained by LPGP and IPP Garching</a:t>
            </a:r>
          </a:p>
          <a:p>
            <a:pPr>
              <a:lnSpc>
                <a:spcPct val="114000"/>
              </a:lnSpc>
            </a:pPr>
            <a:endParaRPr lang="it-IT" sz="1400" b="1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91827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KEIO_EPF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>
            <a:latin typeface="Gill Sans"/>
          </a:defRPr>
        </a:defPPr>
      </a:lstStyle>
    </a:spDef>
    <a:lnDef>
      <a:spPr>
        <a:effectLst/>
      </a:spPr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14000"/>
          </a:lnSpc>
          <a:defRPr sz="1600" dirty="0" smtClean="0">
            <a:latin typeface="Gill San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sharepoint/v3/field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CERN_KEIO_EPFL</Template>
  <TotalTime>3627</TotalTime>
  <Words>861</Words>
  <Application>Microsoft Office PowerPoint</Application>
  <PresentationFormat>On-screen Show (4:3)</PresentationFormat>
  <Paragraphs>242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 Math</vt:lpstr>
      <vt:lpstr>Gill Sans</vt:lpstr>
      <vt:lpstr>Rockwell</vt:lpstr>
      <vt:lpstr>Times New Roman</vt:lpstr>
      <vt:lpstr>Wingdings</vt:lpstr>
      <vt:lpstr>CERN_KEIO_EPFL</vt:lpstr>
      <vt:lpstr>Linac4 ion source modelling codes: NINJA, ONIX, IBSimu</vt:lpstr>
      <vt:lpstr>Linac4 short intro</vt:lpstr>
      <vt:lpstr>The Linac4 H- ion source</vt:lpstr>
      <vt:lpstr>NINJA code</vt:lpstr>
      <vt:lpstr>NINJA code: physics</vt:lpstr>
      <vt:lpstr>NINJA code: specs</vt:lpstr>
      <vt:lpstr>NINJA: application</vt:lpstr>
      <vt:lpstr>ONIX</vt:lpstr>
      <vt:lpstr>ONIX: specs</vt:lpstr>
      <vt:lpstr>ONIX: future</vt:lpstr>
      <vt:lpstr>IBSimu</vt:lpstr>
      <vt:lpstr>IBSimu: specs</vt:lpstr>
      <vt:lpstr>IBSimu: application</vt:lpstr>
      <vt:lpstr>IBSimu: future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Implicit Electromagnetic Particle-In-Cell code for RF plasma simulations</dc:title>
  <dc:creator>Stefano Mattei</dc:creator>
  <cp:lastModifiedBy>Stefano Mattei</cp:lastModifiedBy>
  <cp:revision>328</cp:revision>
  <dcterms:created xsi:type="dcterms:W3CDTF">2015-02-17T18:03:29Z</dcterms:created>
  <dcterms:modified xsi:type="dcterms:W3CDTF">2016-10-31T10:31:26Z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