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0" r:id="rId4"/>
    <p:sldId id="262" r:id="rId5"/>
    <p:sldId id="261" r:id="rId6"/>
    <p:sldId id="258" r:id="rId7"/>
    <p:sldId id="25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5972"/>
    <a:srgbClr val="334258"/>
    <a:srgbClr val="336358"/>
    <a:srgbClr val="5D6D85"/>
    <a:srgbClr val="636D85"/>
    <a:srgbClr val="2C4698"/>
    <a:srgbClr val="3B2F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02" y="4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C23ADC-7DBF-436A-AB97-8E255A48A76D}" type="datetimeFigureOut">
              <a:rPr lang="en-US" smtClean="0"/>
              <a:t>12/5/2016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2A348C-00B4-4EA5-9DE7-2816A0685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08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A348C-00B4-4EA5-9DE7-2816A068591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999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A348C-00B4-4EA5-9DE7-2816A068591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58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A348C-00B4-4EA5-9DE7-2816A068591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7946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A348C-00B4-4EA5-9DE7-2816A068591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651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alphaModFix amt="34000"/>
            <a:lum/>
          </a:blip>
          <a:srcRect/>
          <a:stretch>
            <a:fillRect l="-16000" t="-16000" r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Bylsma -- Phase II Muon Workshop Texas A&amp;M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370CB-C4DB-4E11-9400-33A495E2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08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Bylsma -- Phase II Muon Workshop Texas A&amp;M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370CB-C4DB-4E11-9400-33A495E2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233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Bylsma -- Phase II Muon Workshop Texas A&amp;M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370CB-C4DB-4E11-9400-33A495E2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887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Bylsma -- Phase II Muon Workshop Texas A&amp;M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370CB-C4DB-4E11-9400-33A495E2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19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Bylsma -- Phase II Muon Workshop Texas A&amp;M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370CB-C4DB-4E11-9400-33A495E2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667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Bylsma -- Phase II Muon Workshop Texas A&amp;M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370CB-C4DB-4E11-9400-33A495E2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260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12/6/2016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Bylsma -- Phase II Muon Workshop Texas A&amp;M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370CB-C4DB-4E11-9400-33A495E2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131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0">
              <a:srgbClr val="5D6D85"/>
            </a:gs>
            <a:gs pos="73000">
              <a:srgbClr val="485972">
                <a:lumMod val="63000"/>
                <a:lumOff val="37000"/>
              </a:srgbClr>
            </a:gs>
            <a:gs pos="100000">
              <a:srgbClr val="334258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1"/>
            <a:ext cx="9902952" cy="1143000"/>
          </a:xfrm>
          <a:blipFill dpi="0" rotWithShape="1">
            <a:blip r:embed="rId2">
              <a:alphaModFix amt="36000"/>
            </a:blip>
            <a:srcRect/>
            <a:stretch>
              <a:fillRect/>
            </a:stretch>
          </a:blipFill>
          <a:effectLst/>
        </p:spPr>
        <p:txBody>
          <a:bodyPr/>
          <a:lstStyle>
            <a:lvl1pPr algn="ctr">
              <a:defRPr>
                <a:solidFill>
                  <a:schemeClr val="bg1">
                    <a:lumMod val="85000"/>
                  </a:schemeClr>
                </a:solidFill>
                <a:effectLst>
                  <a:outerShdw blurRad="50800" dist="50800" dir="5400000" algn="ctr" rotWithShape="0">
                    <a:schemeClr val="tx1">
                      <a:alpha val="53000"/>
                    </a:scheme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59026" y="6356350"/>
            <a:ext cx="1282148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12/6/2016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27" y="6356350"/>
            <a:ext cx="9134060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 smtClean="0"/>
              <a:t>Ben Bylsma -- Phase II Muon Workshop Texas A&amp;M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750825" y="6356349"/>
            <a:ext cx="1285461" cy="365125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28D370CB-C4DB-4E11-9400-33A495E28E1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98" y="0"/>
            <a:ext cx="1146498" cy="1143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5952" y="-1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331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12/6/2016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Bylsma -- Phase II Muon Workshop Texas A&amp;M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370CB-C4DB-4E11-9400-33A495E2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131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Bylsma -- Phase II Muon Workshop Texas A&amp;M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370CB-C4DB-4E11-9400-33A495E2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022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Bylsma -- Phase II Muon Workshop Texas A&amp;M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370CB-C4DB-4E11-9400-33A495E2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882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Ben Bylsma -- Phase II Muon Workshop Texas A&amp;M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370CB-C4DB-4E11-9400-33A495E28E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562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5000"/>
            <a:lum/>
          </a:blip>
          <a:srcRect/>
          <a:stretch>
            <a:fillRect l="-16000" t="-16000" r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effectLst/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65000"/>
                    </a:schemeClr>
                  </a:outerShdw>
                </a:effectLst>
              </a:rPr>
              <a:t>DCFEB Production for LS2</a:t>
            </a:r>
            <a:endParaRPr lang="en-US" dirty="0">
              <a:solidFill>
                <a:schemeClr val="bg1">
                  <a:lumMod val="95000"/>
                </a:schemeClr>
              </a:solidFill>
              <a:effectLst>
                <a:outerShdw blurRad="50800" dist="50800" dir="2700000" algn="ctr" rotWithShape="0">
                  <a:schemeClr val="tx1">
                    <a:alpha val="65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effectLst/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65000"/>
                    </a:schemeClr>
                  </a:outerShdw>
                </a:effectLst>
              </a:rPr>
              <a:t>Phase II Muon Workshop 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65000"/>
                    </a:schemeClr>
                  </a:outerShdw>
                </a:effectLst>
              </a:rPr>
              <a:t>Texas A &amp; M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65000"/>
                    </a:schemeClr>
                  </a:outerShdw>
                </a:effectLst>
              </a:rPr>
              <a:t>Dec. 6-8, 2016</a:t>
            </a:r>
            <a:endParaRPr lang="en-US" dirty="0">
              <a:solidFill>
                <a:schemeClr val="bg1">
                  <a:lumMod val="95000"/>
                </a:schemeClr>
              </a:solidFill>
              <a:effectLst>
                <a:outerShdw blurRad="50800" dist="50800" dir="2700000" algn="ctr" rotWithShape="0">
                  <a:schemeClr val="tx1">
                    <a:alpha val="6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086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DCFEB Upgrade for </a:t>
            </a:r>
            <a:r>
              <a:rPr lang="en-US" dirty="0" err="1" smtClean="0"/>
              <a:t>MEx</a:t>
            </a:r>
            <a:r>
              <a:rPr lang="en-US" dirty="0" smtClean="0"/>
              <a:t>/1 Original Plans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Bylsma -- Phase II Muon Workshop Texas A&amp;M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370CB-C4DB-4E11-9400-33A495E28E1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1859" y="1305501"/>
            <a:ext cx="11288283" cy="4647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Produce more DCFEBs with no design changes, only minor changes to layout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Correct a Design Issue  — JTAG path switching: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Loss of JTAG communication with DCFEB FPGA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Cause traced to signal connection to FPGA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Never utilized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Problem can be eliminated by removing the connection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Fix Assembly Issues: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Placement of certain components caused repeated board and component damage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Very difficult to repair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Easily prevented by minor change in placement and routing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Remove Unused options: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Increase complexity, in particular the JTAG path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Removal reduces components, and holes</a:t>
            </a:r>
          </a:p>
          <a:p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Original plan does not require R&amp;D or rad testing</a:t>
            </a:r>
            <a:endParaRPr lang="en-US" sz="2800" dirty="0" smtClean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50800" dir="2700000" algn="ctr" rotWithShape="0">
                  <a:schemeClr val="tx1">
                    <a:alpha val="80000"/>
                  </a:schemeClr>
                </a:outerShdw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2871" y="4098514"/>
            <a:ext cx="3151382" cy="2095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908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Concerns Affecting Design Plans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Bylsma -- Phase II Muon Workshop Texas A&amp;M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370CB-C4DB-4E11-9400-33A495E28E1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1859" y="1305501"/>
            <a:ext cx="8903207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Finisar</a:t>
            </a:r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 Optical Transceiver Susceptible to SEUs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Possible alternative — CERN’s VTTX (Versatile Link Transmitter):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VTTX has two transmitters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Rad tested (TID and SEUs)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Replace 3 </a:t>
            </a:r>
            <a:r>
              <a:rPr lang="en-US" sz="2000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Finisars</a:t>
            </a: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 with one VTTX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Cost ~60 CHF (</a:t>
            </a:r>
            <a:r>
              <a:rPr lang="en-US" sz="2000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Finisar</a:t>
            </a: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 ~$28 </a:t>
            </a:r>
            <a:r>
              <a:rPr lang="en-US" sz="2000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ea</a:t>
            </a: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)</a:t>
            </a:r>
          </a:p>
          <a:p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Xilinx Platform Flash PROM Program/Erase Issues (XCF128X)</a:t>
            </a:r>
          </a:p>
          <a:p>
            <a:pPr lvl="1"/>
            <a:r>
              <a:rPr lang="en-US" sz="20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Cause, extent, and prognosis, still undetermined (investigation continues)</a:t>
            </a:r>
            <a:endParaRPr lang="en-US" sz="2800" dirty="0" smtClean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50800" dist="50800" dir="2700000" algn="ctr" rotWithShape="0">
                  <a:schemeClr val="tx1">
                    <a:alpha val="80000"/>
                  </a:schemeClr>
                </a:outerShdw>
              </a:effectLst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Possible alternative — Micron PC28F128P30TF65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Parallel NOR Flash Memory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Asynchronous mode by default (Slow, ~450ms to program V6)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Supports Synchronous Burst Mode, but V6 does not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Same footprint (signal interface changes)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7" t="57281" r="78263" b="12292"/>
          <a:stretch/>
        </p:blipFill>
        <p:spPr>
          <a:xfrm>
            <a:off x="7567599" y="2169670"/>
            <a:ext cx="938865" cy="10049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0291" y="1546422"/>
            <a:ext cx="2856542" cy="16282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4" t="2569" r="12773" b="2386"/>
          <a:stretch/>
        </p:blipFill>
        <p:spPr>
          <a:xfrm>
            <a:off x="10624044" y="4029887"/>
            <a:ext cx="922789" cy="11970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26" t="67511" r="57565" b="22580"/>
          <a:stretch/>
        </p:blipFill>
        <p:spPr>
          <a:xfrm>
            <a:off x="9018094" y="4251713"/>
            <a:ext cx="1259609" cy="975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174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Concerns Affecting Design Plans 2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Bylsma -- Phase II Muon Workshop Texas A&amp;M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370CB-C4DB-4E11-9400-33A495E28E1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1859" y="1305501"/>
            <a:ext cx="8488606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Xilinx 7 Series FPGA do Support Synchronous Burst Mode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Artix</a:t>
            </a:r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 7 may be an option for the DCFEB:</a:t>
            </a:r>
            <a:endParaRPr lang="en-US" sz="2000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50800" dir="2700000" algn="ctr" rotWithShape="0">
                  <a:schemeClr val="tx1">
                    <a:alpha val="80000"/>
                  </a:schemeClr>
                </a:outerShdw>
              </a:effectLst>
            </a:endParaRP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XC7A200T  FFG1156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500 I/0 (max 240 diff pairs) 3.3V tolerant.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Current FPGA using 541 signals (147 diff pairs) can be reduced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Less power than V6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Less expensive than V6</a:t>
            </a:r>
            <a:endParaRPr lang="en-US" sz="2000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50800" dir="2700000" algn="ctr" rotWithShape="0">
                  <a:schemeClr val="tx1">
                    <a:alpha val="80000"/>
                  </a:schemeClr>
                </a:outerShdw>
              </a:effectLst>
            </a:endParaRPr>
          </a:p>
          <a:p>
            <a:endParaRPr lang="en-US" sz="2800" dirty="0" smtClean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50800" dir="2700000" algn="ctr" rotWithShape="0">
                  <a:schemeClr val="tx1">
                    <a:alpha val="80000"/>
                  </a:schemeClr>
                </a:outerShdw>
              </a:effectLst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3664" y="1754644"/>
            <a:ext cx="2231867" cy="177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009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Plan Needed – R&amp;D, Rad Tests, Prototype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12/6/2016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Bylsma -- Phase II Muon Workshop Texas A&amp;M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370CB-C4DB-4E11-9400-33A495E28E1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1859" y="1305501"/>
            <a:ext cx="10351423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New Components Introduced to Design – VTTX, PC28F128, </a:t>
            </a:r>
            <a:r>
              <a:rPr lang="en-US" sz="2800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Artix</a:t>
            </a:r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 7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M</a:t>
            </a: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ore extensive layout changes than with original plan: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Requires reroute of all FPGA connections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Must understand </a:t>
            </a:r>
            <a:r>
              <a:rPr lang="en-US" sz="2000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Artix</a:t>
            </a: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 7 features and limitations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3.3 V compatible I/O will eliminate some translators.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Radiation Testing: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VTTX 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rad tested by CERN (TID and SEUs), proven to be suitable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PROM Extensive testing needed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Artix</a:t>
            </a: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 7 has been tested at CHARM and reported at TWEPP 2016; more testing planned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1200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http://indico.cern.ch/event/489996/contributions/2291857/attachments/1345403/2028662/TWEPP_Artix7.pdf</a:t>
            </a:r>
            <a:endParaRPr lang="en-US" sz="1200" dirty="0" smtClean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50800" dir="2700000" algn="ctr" rotWithShape="0">
                  <a:schemeClr val="tx1">
                    <a:alpha val="80000"/>
                  </a:schemeClr>
                </a:outerShdw>
              </a:effectLst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Build Rad Test Board for PROM and </a:t>
            </a:r>
            <a:r>
              <a:rPr lang="en-US" sz="20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Artix</a:t>
            </a:r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 7: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Multiple test PROMs on board?</a:t>
            </a:r>
          </a:p>
          <a:p>
            <a:pPr marL="1200150" lvl="2" indent="-285750">
              <a:buFont typeface="Calibri" panose="020F0502020204030204" pitchFamily="34" charset="0"/>
              <a:buChar char="—"/>
            </a:pPr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Gain experience with </a:t>
            </a:r>
            <a:r>
              <a:rPr lang="en-US" sz="2000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Artix</a:t>
            </a:r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 7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Changes are significant enough to require a </a:t>
            </a: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prototype </a:t>
            </a: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board</a:t>
            </a:r>
          </a:p>
          <a:p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Work </a:t>
            </a:r>
            <a:r>
              <a:rPr lang="en-US" sz="28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required before production has increased, must start now</a:t>
            </a:r>
          </a:p>
          <a:p>
            <a:endParaRPr lang="en-US" sz="2800" dirty="0" smtClean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50800" dir="2700000" algn="ctr" rotWithShape="0">
                  <a:schemeClr val="tx1">
                    <a:alpha val="8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3436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Upgraded DCFEB Schedule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12/6/2016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Bylsma -- Phase II Muon Workshop Texas A&amp;M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370CB-C4DB-4E11-9400-33A495E28E10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1859" y="1305501"/>
            <a:ext cx="7454220" cy="2985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Work Backwards from LS2 Installation Schedule: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April 2019:	All </a:t>
            </a:r>
            <a:r>
              <a:rPr 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boards needed at SX5 for </a:t>
            </a: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refurbishment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April 2018:	Start of production process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Jan. 2018:		Start Prototype production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Nov. 2017:	Start getting quotes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Sept. 2017:	Finalize design, Start final layout changes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April - July 2017:	Radiation testing</a:t>
            </a:r>
            <a:endParaRPr lang="en-US" sz="2000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50800" dir="2700000" algn="ctr" rotWithShape="0">
                  <a:schemeClr val="tx1">
                    <a:alpha val="80000"/>
                  </a:schemeClr>
                </a:outerShdw>
              </a:effectLst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March 2017: 	Start upgrade design/layout changes</a:t>
            </a:r>
            <a:endParaRPr lang="en-US" sz="2000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50800" dir="2700000" algn="ctr" rotWithShape="0">
                  <a:schemeClr val="tx1">
                    <a:alpha val="80000"/>
                  </a:schemeClr>
                </a:outerShdw>
              </a:effectLst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2">
                    <a:lumMod val="75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Jan. </a:t>
            </a: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2017:		Start rad test board for PROM/</a:t>
            </a:r>
            <a:r>
              <a:rPr lang="en-US" sz="2000" dirty="0" err="1" smtClean="0">
                <a:solidFill>
                  <a:schemeClr val="bg2">
                    <a:lumMod val="75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Artix</a:t>
            </a:r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 7</a:t>
            </a:r>
            <a:endParaRPr lang="en-US" sz="2000" dirty="0">
              <a:solidFill>
                <a:schemeClr val="bg2">
                  <a:lumMod val="75000"/>
                </a:schemeClr>
              </a:solidFill>
              <a:effectLst>
                <a:outerShdw blurRad="50800" dist="50800" dir="2700000" algn="ctr" rotWithShape="0">
                  <a:schemeClr val="tx1">
                    <a:alpha val="80000"/>
                  </a:schemeClr>
                </a:outerShdw>
              </a:effectLst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568981"/>
              </p:ext>
            </p:extLst>
          </p:nvPr>
        </p:nvGraphicFramePr>
        <p:xfrm>
          <a:off x="7951662" y="1786854"/>
          <a:ext cx="3891677" cy="295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9910"/>
                <a:gridCol w="1062286"/>
                <a:gridCol w="819481"/>
              </a:tblGrid>
              <a:tr h="42553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Event</a:t>
                      </a:r>
                      <a:endParaRPr lang="en-US" sz="1400" dirty="0"/>
                    </a:p>
                  </a:txBody>
                  <a:tcPr>
                    <a:solidFill>
                      <a:srgbClr val="4168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ME1/1 Prod. Dates</a:t>
                      </a:r>
                      <a:endParaRPr lang="en-US" sz="1400" dirty="0"/>
                    </a:p>
                  </a:txBody>
                  <a:tcPr>
                    <a:solidFill>
                      <a:srgbClr val="4168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Week</a:t>
                      </a:r>
                      <a:endParaRPr lang="en-US" sz="1400" dirty="0"/>
                    </a:p>
                  </a:txBody>
                  <a:tcPr>
                    <a:solidFill>
                      <a:srgbClr val="41688B"/>
                    </a:solidFill>
                  </a:tcPr>
                </a:tc>
              </a:tr>
              <a:tr h="25031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Production Review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12/6/12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031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Money to OSU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1/6/13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4.5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031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OSU OK’s Money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1/25/13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031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r>
                        <a:rPr lang="en-US" sz="1400" baseline="0" dirty="0" smtClean="0"/>
                        <a:t> bare PCBs arrive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3/1/13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031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 Boards Assembled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3/18/13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14.5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031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PCB production starts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4/1/13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16.5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031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Assembled</a:t>
                      </a:r>
                      <a:r>
                        <a:rPr lang="en-US" sz="1400" baseline="0" dirty="0" smtClean="0"/>
                        <a:t> boards arrive 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4/30/13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21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5031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Final Board to CERN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12/6/13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52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131821" y="1347646"/>
            <a:ext cx="353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DCFEB Production History (for LS1)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1859" y="4813290"/>
            <a:ext cx="866775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Plans 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are for assembled boards to be individually programmed, tested, and verified at OSU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Shipped to CERN 20-30 at a time</a:t>
            </a:r>
          </a:p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Testing software already in 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place</a:t>
            </a:r>
          </a:p>
          <a:p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50800" dist="50800" dir="2700000" algn="ctr" rotWithShape="0">
                  <a:schemeClr val="tx1">
                    <a:alpha val="80000"/>
                  </a:schemeClr>
                </a:outerShdw>
              </a:effectLst>
            </a:endParaRPr>
          </a:p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At 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CERN, boards will be mounted on chambers at SX5 and retested as a chamber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system</a:t>
            </a:r>
          </a:p>
          <a:p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20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 on Low Voltage Power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74091" y="1233812"/>
            <a:ext cx="333700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LVDB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Junction Boxes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MARATONs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OPFCs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Channel Mapping/Distribution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Rack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Cooling Load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50800" dist="50800" dir="2700000" algn="ctr" rotWithShape="0">
                  <a:schemeClr val="tx1">
                    <a:alpha val="8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23628" y="1567543"/>
            <a:ext cx="3873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Additional MARATONs (How Many?)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23629" y="1936875"/>
            <a:ext cx="44576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Compare to Station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Before 8 MARATONs / After 12 MARATONs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12 PCs, 108 chambers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23628" y="2860205"/>
            <a:ext cx="559505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Station 2 and 3 combined (YE2)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8 MARATONs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12 PCs, 108 chambers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4 additional MARATONs should be sufficient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Redistribution of channel assignment needs to happen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50800" dir="2700000" algn="ctr" rotWithShape="0">
                  <a:schemeClr val="tx1">
                    <a:alpha val="8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23628" y="4337533"/>
            <a:ext cx="5595058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Station 4 (YE3)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4 MARATONs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6 PCs, 54 chambers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2 additional MARATONs should be sufficient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Redistribution of channel assignment needs to happen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50800" dir="2700000" algn="ctr" rotWithShape="0">
                  <a:schemeClr val="tx1">
                    <a:alpha val="80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4091" y="3273762"/>
            <a:ext cx="386554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MEx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/1 upgrade vs ME1/1 upgrade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7 DCFEBs down to 5 per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LVDB7 to LVDB5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Max Cable Length is Shorter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Use 1 VTTX, and Artix7 – Less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50800" dir="2700000" algn="ctr" rotWithShape="0">
                    <a:schemeClr val="tx1">
                      <a:alpha val="80000"/>
                    </a:schemeClr>
                  </a:outerShdw>
                </a:effectLst>
              </a:rPr>
              <a:t>All in “good” direction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50800" dist="50800" dir="2700000" algn="ctr" rotWithShape="0">
                  <a:schemeClr val="tx1">
                    <a:alpha val="80000"/>
                  </a:schemeClr>
                </a:outerShdw>
              </a:effectLst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12/6/2016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Ben Bylsma -- Phase II Muon Workshop Texas A&amp;M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370CB-C4DB-4E11-9400-33A495E28E10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308575"/>
              </p:ext>
            </p:extLst>
          </p:nvPr>
        </p:nvGraphicFramePr>
        <p:xfrm>
          <a:off x="1143000" y="5076197"/>
          <a:ext cx="2971204" cy="16497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801"/>
                <a:gridCol w="742801"/>
                <a:gridCol w="742801"/>
                <a:gridCol w="742801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CFEB</a:t>
                      </a:r>
                      <a:endParaRPr lang="en-US" sz="1200" dirty="0"/>
                    </a:p>
                  </a:txBody>
                  <a:tcPr>
                    <a:solidFill>
                      <a:srgbClr val="41688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DCFEB</a:t>
                      </a:r>
                      <a:endParaRPr lang="en-US" sz="1200" dirty="0"/>
                    </a:p>
                  </a:txBody>
                  <a:tcPr>
                    <a:solidFill>
                      <a:srgbClr val="41688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50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Voltage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4168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Current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4168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Voltage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4168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Current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41688B"/>
                    </a:solidFill>
                  </a:tcPr>
                </a:tc>
              </a:tr>
              <a:tr h="2750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6.0 V</a:t>
                      </a:r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0.6</a:t>
                      </a:r>
                      <a:r>
                        <a:rPr lang="en-US" sz="1200" baseline="0" dirty="0" smtClean="0"/>
                        <a:t> A</a:t>
                      </a:r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5.4 V</a:t>
                      </a:r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2.1 A</a:t>
                      </a:r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50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5.0 V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 A</a:t>
                      </a:r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4.0 V</a:t>
                      </a:r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0.8 A</a:t>
                      </a:r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50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3.3 V</a:t>
                      </a:r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0.6</a:t>
                      </a:r>
                      <a:r>
                        <a:rPr lang="en-US" sz="1200" baseline="0" dirty="0" smtClean="0"/>
                        <a:t> A</a:t>
                      </a:r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3.0 V</a:t>
                      </a:r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3.2 A</a:t>
                      </a:r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5089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10.6</a:t>
                      </a:r>
                      <a:r>
                        <a:rPr lang="en-US" sz="1200" baseline="0" dirty="0" smtClean="0"/>
                        <a:t> W</a:t>
                      </a:r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24.1 W</a:t>
                      </a:r>
                      <a:endParaRPr lang="en-US" sz="120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555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</TotalTime>
  <Words>768</Words>
  <Application>Microsoft Office PowerPoint</Application>
  <PresentationFormat>Widescreen</PresentationFormat>
  <Paragraphs>170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DCFEB Production for LS2</vt:lpstr>
      <vt:lpstr>DCFEB Upgrade for MEx/1 Original Plans</vt:lpstr>
      <vt:lpstr>Recent Concerns Affecting Design Plans</vt:lpstr>
      <vt:lpstr>Recent Concerns Affecting Design Plans 2</vt:lpstr>
      <vt:lpstr>New Plan Needed – R&amp;D, Rad Tests, Prototype</vt:lpstr>
      <vt:lpstr>Upgraded DCFEB Schedule</vt:lpstr>
      <vt:lpstr>Comments on Low Voltage Power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bylsma</dc:creator>
  <cp:lastModifiedBy>bylsma</cp:lastModifiedBy>
  <cp:revision>56</cp:revision>
  <dcterms:created xsi:type="dcterms:W3CDTF">2016-11-22T21:13:10Z</dcterms:created>
  <dcterms:modified xsi:type="dcterms:W3CDTF">2016-12-05T19:04:35Z</dcterms:modified>
</cp:coreProperties>
</file>